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A8AA0-141E-4891-A882-897B8B8DF636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C225E-4B97-4241-B291-EF0A15E75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3D9019-E3A5-474E-8105-103CFED9D86F}" type="slidenum">
              <a:rPr lang="id-ID" smtClean="0"/>
              <a:pPr>
                <a:spcBef>
                  <a:spcPct val="0"/>
                </a:spcBef>
              </a:pPr>
              <a:t>9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650537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5ECF9F-BB25-4F33-B654-338192685B02}" type="slidenum">
              <a:rPr lang="id-ID" smtClean="0"/>
              <a:pPr>
                <a:spcBef>
                  <a:spcPct val="0"/>
                </a:spcBef>
              </a:pPr>
              <a:t>10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998158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27E056-C2FF-45C3-9C93-CADEE7B1735D}" type="slidenum">
              <a:rPr lang="id-ID" smtClean="0"/>
              <a:pPr>
                <a:spcBef>
                  <a:spcPct val="0"/>
                </a:spcBef>
              </a:pPr>
              <a:t>11</a:t>
            </a:fld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42216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1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2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0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5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0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9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3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6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3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ABA94-9785-4235-885A-0393FBEA42B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B02B4-4994-4786-ABC7-5DFE1AAEE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5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6386" y="1353312"/>
            <a:ext cx="7593330" cy="3035808"/>
          </a:xfrm>
        </p:spPr>
        <p:txBody>
          <a:bodyPr/>
          <a:lstStyle/>
          <a:p>
            <a:r>
              <a:rPr lang="en-US" dirty="0" smtClean="0"/>
              <a:t>UU No. 28  </a:t>
            </a:r>
            <a:r>
              <a:rPr lang="en-US" dirty="0" err="1" smtClean="0"/>
              <a:t>Tahun</a:t>
            </a:r>
            <a:r>
              <a:rPr lang="en-US" dirty="0" smtClean="0"/>
              <a:t> 2014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Cipta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syahrulmubaroq.web.ugm.ac.id/wp-content/uploads/sites/574/2015/04/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387" y="4389120"/>
            <a:ext cx="2312289" cy="208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314" y="-1177928"/>
            <a:ext cx="10277474" cy="770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650701" y="475258"/>
            <a:ext cx="7595337" cy="10549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4061" kern="0">
                <a:solidFill>
                  <a:srgbClr val="000000"/>
                </a:solidFill>
                <a:latin typeface="BaryonDisplaySSi"/>
                <a:ea typeface="+mj-ea"/>
                <a:cs typeface="+mj-cs"/>
              </a:rPr>
              <a:t>Sistem Perlindungan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650701" y="1698659"/>
            <a:ext cx="3721481" cy="41815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/>
            </a:pPr>
            <a:r>
              <a:rPr lang="en-US" sz="2953" b="1" i="1" u="sng" kern="0">
                <a:solidFill>
                  <a:srgbClr val="000000"/>
                </a:solidFill>
                <a:latin typeface="BaryonDisplaySSi"/>
              </a:rPr>
              <a:t>Hak Cipta</a:t>
            </a: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953" kern="0">
                <a:solidFill>
                  <a:srgbClr val="000000"/>
                </a:solidFill>
                <a:latin typeface="BaryonDisplaySSi"/>
              </a:rPr>
              <a:t>Deklaratif</a:t>
            </a: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953" kern="0">
                <a:solidFill>
                  <a:srgbClr val="000000"/>
                </a:solidFill>
                <a:latin typeface="BaryonDisplaySSi"/>
              </a:rPr>
              <a:t>Otomatis </a:t>
            </a: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953" kern="0">
                <a:solidFill>
                  <a:srgbClr val="000000"/>
                </a:solidFill>
                <a:latin typeface="BaryonDisplaySSi"/>
              </a:rPr>
              <a:t>Setelah suatu ciptaan diwujudkan</a:t>
            </a: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953" kern="0">
                <a:solidFill>
                  <a:srgbClr val="000000"/>
                </a:solidFill>
                <a:latin typeface="BaryonDisplaySSi"/>
              </a:rPr>
              <a:t>Pendaftaran bukan kewajiban 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524557" y="1698659"/>
            <a:ext cx="3721481" cy="41815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/>
            </a:pPr>
            <a:r>
              <a:rPr lang="en-US" sz="2953" b="1" i="1" u="sng" kern="0">
                <a:solidFill>
                  <a:srgbClr val="000000"/>
                </a:solidFill>
                <a:latin typeface="BaryonDisplaySSi"/>
              </a:rPr>
              <a:t>Desain Industri</a:t>
            </a: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953" kern="0">
                <a:solidFill>
                  <a:srgbClr val="000000"/>
                </a:solidFill>
                <a:latin typeface="BaryonDisplaySSi"/>
              </a:rPr>
              <a:t>Konstitutif</a:t>
            </a: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953" kern="0">
                <a:solidFill>
                  <a:srgbClr val="000000"/>
                </a:solidFill>
                <a:latin typeface="BaryonDisplaySSi"/>
              </a:rPr>
              <a:t>Pendaftaran adalah keharusan</a:t>
            </a: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953" kern="0">
                <a:solidFill>
                  <a:srgbClr val="000000"/>
                </a:solidFill>
                <a:latin typeface="BaryonDisplaySSi"/>
              </a:rPr>
              <a:t>Hak diberikan atas dasar permohonan</a:t>
            </a:r>
          </a:p>
        </p:txBody>
      </p:sp>
    </p:spTree>
    <p:extLst>
      <p:ext uri="{BB962C8B-B14F-4D97-AF65-F5344CB8AC3E}">
        <p14:creationId xmlns:p14="http://schemas.microsoft.com/office/powerpoint/2010/main" val="107621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650702" y="264277"/>
            <a:ext cx="7596801" cy="843926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2400" b="1" kern="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LINGKUP DAN MASA BERLAKU HAK CIPTA</a:t>
            </a:r>
            <a:endParaRPr lang="id-ID" sz="2400" b="1" kern="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48141" y="1108203"/>
            <a:ext cx="7919134" cy="5066488"/>
          </a:xfrm>
          <a:prstGeom prst="rect">
            <a:avLst/>
          </a:prstGeom>
        </p:spPr>
        <p:txBody>
          <a:bodyPr/>
          <a:lstStyle/>
          <a:p>
            <a:pPr marL="561135" indent="-561135">
              <a:lnSpc>
                <a:spcPct val="80000"/>
              </a:lnSpc>
              <a:spcBef>
                <a:spcPts val="738"/>
              </a:spcBef>
              <a:buClr>
                <a:srgbClr val="0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1661" b="1" kern="0" dirty="0" err="1"/>
              <a:t>Selama</a:t>
            </a:r>
            <a:r>
              <a:rPr lang="en-US" sz="1661" b="1" kern="0" dirty="0"/>
              <a:t> </a:t>
            </a:r>
            <a:r>
              <a:rPr lang="en-US" sz="1661" b="1" kern="0" dirty="0"/>
              <a:t>70 </a:t>
            </a:r>
            <a:r>
              <a:rPr lang="en-US" sz="1661" b="1" kern="0" dirty="0" err="1"/>
              <a:t>tahun</a:t>
            </a:r>
            <a:r>
              <a:rPr lang="en-US" sz="1661" b="1" kern="0" dirty="0"/>
              <a:t> </a:t>
            </a:r>
            <a:r>
              <a:rPr lang="en-US" sz="1661" b="1" kern="0" dirty="0" err="1"/>
              <a:t>setelah</a:t>
            </a:r>
            <a:r>
              <a:rPr lang="en-US" sz="1661" b="1" kern="0" dirty="0"/>
              <a:t> </a:t>
            </a:r>
            <a:r>
              <a:rPr lang="en-US" sz="1661" b="1" kern="0" dirty="0" err="1"/>
              <a:t>Pencipta</a:t>
            </a:r>
            <a:r>
              <a:rPr lang="en-US" sz="1661" b="1" kern="0" dirty="0"/>
              <a:t> </a:t>
            </a:r>
            <a:r>
              <a:rPr lang="en-US" sz="1661" b="1" kern="0" dirty="0" err="1"/>
              <a:t>meninggal</a:t>
            </a:r>
            <a:r>
              <a:rPr lang="en-US" sz="1661" b="1" kern="0" dirty="0"/>
              <a:t> </a:t>
            </a:r>
            <a:r>
              <a:rPr lang="en-US" sz="1661" b="1" kern="0" dirty="0" err="1"/>
              <a:t>dunia</a:t>
            </a:r>
            <a:endParaRPr lang="en-US" sz="1661" b="1" kern="0" dirty="0"/>
          </a:p>
          <a:p>
            <a:pPr marL="1151572" lvl="1" indent="-525973">
              <a:buClr>
                <a:srgbClr val="000000"/>
              </a:buClr>
              <a:buSzPct val="100000"/>
              <a:buFontTx/>
              <a:buAutoNum type="alphaLcPeriod"/>
              <a:defRPr/>
            </a:pPr>
            <a:r>
              <a:rPr lang="en-US" sz="1569" kern="0" dirty="0" err="1"/>
              <a:t>buku</a:t>
            </a:r>
            <a:r>
              <a:rPr lang="en-US" sz="1569" kern="0" dirty="0"/>
              <a:t>, </a:t>
            </a:r>
            <a:r>
              <a:rPr lang="en-US" sz="1569" kern="0" dirty="0" err="1"/>
              <a:t>pamflet</a:t>
            </a:r>
            <a:r>
              <a:rPr lang="en-US" sz="1569" kern="0" dirty="0"/>
              <a:t>, </a:t>
            </a:r>
            <a:r>
              <a:rPr lang="en-US" sz="1569" kern="0" dirty="0" err="1"/>
              <a:t>dan</a:t>
            </a:r>
            <a:r>
              <a:rPr lang="en-US" sz="1569" kern="0" dirty="0"/>
              <a:t> </a:t>
            </a:r>
            <a:r>
              <a:rPr lang="en-US" sz="1569" kern="0" dirty="0" err="1"/>
              <a:t>semua</a:t>
            </a:r>
            <a:r>
              <a:rPr lang="en-US" sz="1569" kern="0" dirty="0"/>
              <a:t> </a:t>
            </a:r>
            <a:r>
              <a:rPr lang="en-US" sz="1569" kern="0" dirty="0" err="1"/>
              <a:t>hasrl</a:t>
            </a:r>
            <a:r>
              <a:rPr lang="en-US" sz="1569" kern="0" dirty="0"/>
              <a:t> </a:t>
            </a:r>
            <a:r>
              <a:rPr lang="en-US" sz="1569" kern="0" dirty="0" err="1"/>
              <a:t>karya</a:t>
            </a:r>
            <a:r>
              <a:rPr lang="en-US" sz="1569" kern="0" dirty="0"/>
              <a:t> </a:t>
            </a:r>
            <a:r>
              <a:rPr lang="en-US" sz="1569" kern="0" dirty="0" err="1"/>
              <a:t>tulis</a:t>
            </a:r>
            <a:r>
              <a:rPr lang="en-US" sz="1569" kern="0" dirty="0"/>
              <a:t> </a:t>
            </a:r>
            <a:r>
              <a:rPr lang="en-US" sz="1569" kern="0" dirty="0" err="1"/>
              <a:t>lainnya</a:t>
            </a:r>
            <a:r>
              <a:rPr lang="en-US" sz="1569" kern="0" dirty="0"/>
              <a:t>;</a:t>
            </a:r>
          </a:p>
          <a:p>
            <a:pPr marL="1151572" lvl="1" indent="-525973">
              <a:buClr>
                <a:srgbClr val="000000"/>
              </a:buClr>
              <a:buSzPct val="100000"/>
              <a:buFontTx/>
              <a:buAutoNum type="alphaLcPeriod"/>
              <a:defRPr/>
            </a:pPr>
            <a:r>
              <a:rPr lang="en-US" sz="1569" kern="0" dirty="0"/>
              <a:t> </a:t>
            </a:r>
            <a:r>
              <a:rPr lang="en-US" sz="1569" kern="0" dirty="0" err="1"/>
              <a:t>ceramah</a:t>
            </a:r>
            <a:r>
              <a:rPr lang="en-US" sz="1569" kern="0" dirty="0"/>
              <a:t>, </a:t>
            </a:r>
            <a:r>
              <a:rPr lang="en-US" sz="1569" kern="0" dirty="0" err="1"/>
              <a:t>kuliah</a:t>
            </a:r>
            <a:r>
              <a:rPr lang="en-US" sz="1569" kern="0" dirty="0"/>
              <a:t>, </a:t>
            </a:r>
            <a:r>
              <a:rPr lang="en-US" sz="1569" kern="0" dirty="0" err="1"/>
              <a:t>pidato</a:t>
            </a:r>
            <a:r>
              <a:rPr lang="en-US" sz="1569" kern="0" dirty="0"/>
              <a:t>, </a:t>
            </a:r>
            <a:r>
              <a:rPr lang="en-US" sz="1569" kern="0" dirty="0" err="1"/>
              <a:t>dan</a:t>
            </a:r>
            <a:r>
              <a:rPr lang="en-US" sz="1569" kern="0" dirty="0"/>
              <a:t> </a:t>
            </a:r>
            <a:r>
              <a:rPr lang="en-US" sz="1569" kern="0" dirty="0" err="1"/>
              <a:t>Ciptaan</a:t>
            </a:r>
            <a:r>
              <a:rPr lang="en-US" sz="1569" kern="0" dirty="0"/>
              <a:t> </a:t>
            </a:r>
            <a:r>
              <a:rPr lang="en-US" sz="1569" kern="0" dirty="0" err="1"/>
              <a:t>sejenis</a:t>
            </a:r>
            <a:r>
              <a:rPr lang="en-US" sz="1569" kern="0" dirty="0"/>
              <a:t> </a:t>
            </a:r>
            <a:r>
              <a:rPr lang="en-US" sz="1569" kern="0" dirty="0" err="1"/>
              <a:t>lainnya</a:t>
            </a:r>
            <a:r>
              <a:rPr lang="en-US" sz="1569" kern="0" dirty="0"/>
              <a:t>;</a:t>
            </a:r>
          </a:p>
          <a:p>
            <a:pPr marL="1151572" lvl="1" indent="-525973">
              <a:buClr>
                <a:srgbClr val="000000"/>
              </a:buClr>
              <a:buSzPct val="100000"/>
              <a:buFontTx/>
              <a:buAutoNum type="alphaLcPeriod"/>
              <a:defRPr/>
            </a:pPr>
            <a:r>
              <a:rPr lang="en-US" sz="1569" kern="0" dirty="0" err="1"/>
              <a:t>alat</a:t>
            </a:r>
            <a:r>
              <a:rPr lang="en-US" sz="1569" kern="0" dirty="0"/>
              <a:t> </a:t>
            </a:r>
            <a:r>
              <a:rPr lang="en-US" sz="1569" kern="0" dirty="0" err="1"/>
              <a:t>peraga</a:t>
            </a:r>
            <a:r>
              <a:rPr lang="en-US" sz="1569" kern="0" dirty="0"/>
              <a:t> yang </a:t>
            </a:r>
            <a:r>
              <a:rPr lang="en-US" sz="1569" kern="0" dirty="0" err="1"/>
              <a:t>dibuat</a:t>
            </a:r>
            <a:r>
              <a:rPr lang="en-US" sz="1569" kern="0" dirty="0"/>
              <a:t> </a:t>
            </a:r>
            <a:r>
              <a:rPr lang="en-US" sz="1569" kern="0" dirty="0" err="1"/>
              <a:t>untuk</a:t>
            </a:r>
            <a:r>
              <a:rPr lang="en-US" sz="1569" kern="0" dirty="0"/>
              <a:t> </a:t>
            </a:r>
            <a:r>
              <a:rPr lang="en-US" sz="1569" kern="0" dirty="0" err="1"/>
              <a:t>kepentingan</a:t>
            </a:r>
            <a:r>
              <a:rPr lang="en-US" sz="1569" kern="0" dirty="0"/>
              <a:t> </a:t>
            </a:r>
            <a:r>
              <a:rPr lang="en-US" sz="1569" kern="0" dirty="0" err="1"/>
              <a:t>pendidikan</a:t>
            </a:r>
            <a:r>
              <a:rPr lang="en-US" sz="1569" kern="0" dirty="0"/>
              <a:t> </a:t>
            </a:r>
            <a:r>
              <a:rPr lang="en-US" sz="1569" kern="0" dirty="0" err="1"/>
              <a:t>dan</a:t>
            </a:r>
            <a:r>
              <a:rPr lang="en-US" sz="1569" kern="0" dirty="0"/>
              <a:t> </a:t>
            </a:r>
            <a:r>
              <a:rPr lang="en-US" sz="1569" kern="0" dirty="0" err="1"/>
              <a:t>ilmu</a:t>
            </a:r>
            <a:r>
              <a:rPr lang="en-US" sz="1569" kern="0" dirty="0"/>
              <a:t> </a:t>
            </a:r>
            <a:r>
              <a:rPr lang="en-US" sz="1569" kern="0" dirty="0" err="1"/>
              <a:t>pengetahuan</a:t>
            </a:r>
            <a:r>
              <a:rPr lang="en-US" sz="1569" kern="0" dirty="0"/>
              <a:t>;</a:t>
            </a:r>
          </a:p>
          <a:p>
            <a:pPr marL="1151572" lvl="1" indent="-525973">
              <a:buClr>
                <a:srgbClr val="000000"/>
              </a:buClr>
              <a:buSzPct val="100000"/>
              <a:buFontTx/>
              <a:buAutoNum type="alphaLcPeriod"/>
              <a:defRPr/>
            </a:pPr>
            <a:r>
              <a:rPr lang="en-US" sz="1569" kern="0" dirty="0" err="1"/>
              <a:t>lagu</a:t>
            </a:r>
            <a:r>
              <a:rPr lang="en-US" sz="1569" kern="0" dirty="0"/>
              <a:t> </a:t>
            </a:r>
            <a:r>
              <a:rPr lang="en-US" sz="1569" kern="0" dirty="0" err="1"/>
              <a:t>atau</a:t>
            </a:r>
            <a:r>
              <a:rPr lang="en-US" sz="1569" kern="0" dirty="0"/>
              <a:t> </a:t>
            </a:r>
            <a:r>
              <a:rPr lang="en-US" sz="1569" kern="0" dirty="0" err="1"/>
              <a:t>musik</a:t>
            </a:r>
            <a:r>
              <a:rPr lang="en-US" sz="1569" kern="0" dirty="0"/>
              <a:t> </a:t>
            </a:r>
            <a:r>
              <a:rPr lang="en-US" sz="1569" kern="0" dirty="0" err="1"/>
              <a:t>dengan</a:t>
            </a:r>
            <a:r>
              <a:rPr lang="en-US" sz="1569" kern="0" dirty="0"/>
              <a:t> </a:t>
            </a:r>
            <a:r>
              <a:rPr lang="en-US" sz="1569" kern="0" dirty="0" err="1"/>
              <a:t>atau</a:t>
            </a:r>
            <a:r>
              <a:rPr lang="en-US" sz="1569" kern="0" dirty="0"/>
              <a:t> </a:t>
            </a:r>
            <a:r>
              <a:rPr lang="en-US" sz="1569" kern="0" dirty="0" err="1"/>
              <a:t>tanpa</a:t>
            </a:r>
            <a:r>
              <a:rPr lang="en-US" sz="1569" kern="0" dirty="0"/>
              <a:t> </a:t>
            </a:r>
            <a:r>
              <a:rPr lang="en-US" sz="1569" kern="0" dirty="0" err="1"/>
              <a:t>teks</a:t>
            </a:r>
            <a:r>
              <a:rPr lang="en-US" sz="1569" kern="0" dirty="0"/>
              <a:t>;</a:t>
            </a:r>
          </a:p>
          <a:p>
            <a:pPr marL="1151572" lvl="1" indent="-525973">
              <a:buClr>
                <a:srgbClr val="000000"/>
              </a:buClr>
              <a:buSzPct val="100000"/>
              <a:buFontTx/>
              <a:buAutoNum type="alphaLcPeriod"/>
              <a:defRPr/>
            </a:pPr>
            <a:r>
              <a:rPr lang="en-US" sz="1569" kern="0" dirty="0"/>
              <a:t>drama</a:t>
            </a:r>
            <a:r>
              <a:rPr lang="en-US" sz="1569" kern="0" dirty="0"/>
              <a:t>, drama </a:t>
            </a:r>
            <a:r>
              <a:rPr lang="en-US" sz="1569" kern="0" dirty="0" err="1"/>
              <a:t>musikal</a:t>
            </a:r>
            <a:r>
              <a:rPr lang="en-US" sz="1569" kern="0" dirty="0"/>
              <a:t>, </a:t>
            </a:r>
            <a:r>
              <a:rPr lang="en-US" sz="1569" kern="0" dirty="0" err="1"/>
              <a:t>tari</a:t>
            </a:r>
            <a:r>
              <a:rPr lang="en-US" sz="1569" kern="0" dirty="0"/>
              <a:t>, </a:t>
            </a:r>
            <a:r>
              <a:rPr lang="en-US" sz="1569" kern="0" dirty="0" err="1"/>
              <a:t>koreografi</a:t>
            </a:r>
            <a:r>
              <a:rPr lang="en-US" sz="1569" kern="0" dirty="0"/>
              <a:t>, </a:t>
            </a:r>
            <a:r>
              <a:rPr lang="en-US" sz="1569" kern="0" dirty="0" err="1"/>
              <a:t>pewayangan</a:t>
            </a:r>
            <a:r>
              <a:rPr lang="en-US" sz="1569" kern="0" dirty="0"/>
              <a:t>, </a:t>
            </a:r>
            <a:r>
              <a:rPr lang="en-US" sz="1569" kern="0" dirty="0" err="1"/>
              <a:t>dan</a:t>
            </a:r>
            <a:r>
              <a:rPr lang="en-US" sz="1569" kern="0" dirty="0"/>
              <a:t> </a:t>
            </a:r>
            <a:r>
              <a:rPr lang="en-US" sz="1569" kern="0" dirty="0" err="1"/>
              <a:t>pantomim</a:t>
            </a:r>
            <a:r>
              <a:rPr lang="en-US" sz="1569" kern="0" dirty="0"/>
              <a:t>;</a:t>
            </a:r>
          </a:p>
          <a:p>
            <a:pPr marL="1151572" lvl="1" indent="-525973">
              <a:buClr>
                <a:srgbClr val="000000"/>
              </a:buClr>
              <a:buSzPct val="100000"/>
              <a:buFontTx/>
              <a:buAutoNum type="alphaLcPeriod"/>
              <a:defRPr/>
            </a:pPr>
            <a:r>
              <a:rPr lang="en-US" sz="1569" kern="0" dirty="0"/>
              <a:t> </a:t>
            </a:r>
            <a:r>
              <a:rPr lang="en-US" sz="1569" kern="0" dirty="0" err="1"/>
              <a:t>karya</a:t>
            </a:r>
            <a:r>
              <a:rPr lang="en-US" sz="1569" kern="0" dirty="0"/>
              <a:t> </a:t>
            </a:r>
            <a:r>
              <a:rPr lang="en-US" sz="1569" kern="0" dirty="0" err="1"/>
              <a:t>seni</a:t>
            </a:r>
            <a:r>
              <a:rPr lang="en-US" sz="1569" kern="0" dirty="0"/>
              <a:t> </a:t>
            </a:r>
            <a:r>
              <a:rPr lang="en-US" sz="1569" kern="0" dirty="0" err="1"/>
              <a:t>rupa</a:t>
            </a:r>
            <a:r>
              <a:rPr lang="en-US" sz="1569" kern="0" dirty="0"/>
              <a:t> </a:t>
            </a:r>
            <a:r>
              <a:rPr lang="en-US" sz="1569" kern="0" dirty="0" err="1"/>
              <a:t>dalam</a:t>
            </a:r>
            <a:r>
              <a:rPr lang="en-US" sz="1569" kern="0" dirty="0"/>
              <a:t> </a:t>
            </a:r>
            <a:r>
              <a:rPr lang="en-US" sz="1569" kern="0" dirty="0" err="1"/>
              <a:t>segala</a:t>
            </a:r>
            <a:r>
              <a:rPr lang="en-US" sz="1569" kern="0" dirty="0"/>
              <a:t> </a:t>
            </a:r>
            <a:r>
              <a:rPr lang="en-US" sz="1569" kern="0" dirty="0" err="1"/>
              <a:t>bentuk</a:t>
            </a:r>
            <a:r>
              <a:rPr lang="en-US" sz="1569" kern="0" dirty="0"/>
              <a:t> </a:t>
            </a:r>
            <a:r>
              <a:rPr lang="en-US" sz="1569" kern="0" dirty="0" err="1"/>
              <a:t>seperti</a:t>
            </a:r>
            <a:r>
              <a:rPr lang="en-US" sz="1569" kern="0" dirty="0"/>
              <a:t> </a:t>
            </a:r>
            <a:r>
              <a:rPr lang="en-US" sz="1569" kern="0" dirty="0" err="1"/>
              <a:t>lukisan</a:t>
            </a:r>
            <a:r>
              <a:rPr lang="en-US" sz="1569" kern="0" dirty="0"/>
              <a:t>, </a:t>
            </a:r>
            <a:r>
              <a:rPr lang="en-US" sz="1569" kern="0" dirty="0" err="1"/>
              <a:t>gambar</a:t>
            </a:r>
            <a:r>
              <a:rPr lang="en-US" sz="1569" kern="0" dirty="0"/>
              <a:t>, </a:t>
            </a:r>
            <a:r>
              <a:rPr lang="en-US" sz="1569" kern="0" dirty="0" err="1"/>
              <a:t>ukiran</a:t>
            </a:r>
            <a:r>
              <a:rPr lang="en-US" sz="1569" kern="0" dirty="0"/>
              <a:t>, </a:t>
            </a:r>
            <a:r>
              <a:rPr lang="en-US" sz="1569" kern="0" dirty="0" err="1"/>
              <a:t>kaligrali</a:t>
            </a:r>
            <a:r>
              <a:rPr lang="en-US" sz="1569" kern="0" dirty="0"/>
              <a:t>, </a:t>
            </a:r>
            <a:r>
              <a:rPr lang="en-US" sz="1569" kern="0" dirty="0" err="1"/>
              <a:t>seni</a:t>
            </a:r>
            <a:r>
              <a:rPr lang="en-US" sz="1569" kern="0" dirty="0"/>
              <a:t> </a:t>
            </a:r>
            <a:r>
              <a:rPr lang="en-US" sz="1569" kern="0" dirty="0" err="1"/>
              <a:t>pahat</a:t>
            </a:r>
            <a:r>
              <a:rPr lang="en-US" sz="1569" kern="0" dirty="0"/>
              <a:t>, </a:t>
            </a:r>
            <a:r>
              <a:rPr lang="en-US" sz="1569" kern="0" dirty="0" err="1"/>
              <a:t>patung</a:t>
            </a:r>
            <a:r>
              <a:rPr lang="en-US" sz="1569" kern="0" dirty="0"/>
              <a:t>, </a:t>
            </a:r>
            <a:r>
              <a:rPr lang="en-US" sz="1569" kern="0" dirty="0" err="1"/>
              <a:t>atau</a:t>
            </a:r>
            <a:r>
              <a:rPr lang="en-US" sz="1569" kern="0" dirty="0"/>
              <a:t> </a:t>
            </a:r>
            <a:r>
              <a:rPr lang="en-US" sz="1569" kern="0" dirty="0" err="1"/>
              <a:t>kolase</a:t>
            </a:r>
            <a:r>
              <a:rPr lang="en-US" sz="1569" kern="0" dirty="0"/>
              <a:t>;</a:t>
            </a:r>
          </a:p>
          <a:p>
            <a:pPr marL="1151572" lvl="1" indent="-525973">
              <a:buClr>
                <a:srgbClr val="000000"/>
              </a:buClr>
              <a:buSzPct val="100000"/>
              <a:buFontTx/>
              <a:buAutoNum type="alphaLcPeriod"/>
              <a:defRPr/>
            </a:pPr>
            <a:r>
              <a:rPr lang="en-US" sz="1569" kern="0" dirty="0" err="1"/>
              <a:t>karya</a:t>
            </a:r>
            <a:r>
              <a:rPr lang="en-US" sz="1569" kern="0" dirty="0"/>
              <a:t> </a:t>
            </a:r>
            <a:r>
              <a:rPr lang="en-US" sz="1569" kern="0" dirty="0" err="1"/>
              <a:t>arsitektur</a:t>
            </a:r>
            <a:r>
              <a:rPr lang="en-US" sz="1569" kern="0" dirty="0"/>
              <a:t>;</a:t>
            </a:r>
          </a:p>
          <a:p>
            <a:pPr marL="1151572" lvl="1" indent="-525973">
              <a:buClr>
                <a:srgbClr val="000000"/>
              </a:buClr>
              <a:buSzPct val="100000"/>
              <a:buFontTx/>
              <a:buAutoNum type="alphaLcPeriod"/>
              <a:defRPr/>
            </a:pPr>
            <a:r>
              <a:rPr lang="en-US" sz="1569" kern="0" dirty="0" err="1"/>
              <a:t>peta</a:t>
            </a:r>
            <a:r>
              <a:rPr lang="en-US" sz="1569" kern="0" dirty="0"/>
              <a:t>; </a:t>
            </a:r>
            <a:r>
              <a:rPr lang="en-US" sz="1569" kern="0" dirty="0" err="1"/>
              <a:t>dan</a:t>
            </a:r>
            <a:endParaRPr lang="en-US" sz="1569" kern="0" dirty="0"/>
          </a:p>
          <a:p>
            <a:pPr marL="1151572" lvl="1" indent="-525973">
              <a:buClr>
                <a:srgbClr val="000000"/>
              </a:buClr>
              <a:buSzPct val="100000"/>
              <a:buFontTx/>
              <a:buAutoNum type="alphaLcPeriod"/>
              <a:defRPr/>
            </a:pPr>
            <a:r>
              <a:rPr lang="en-US" sz="1569" kern="0" dirty="0" err="1"/>
              <a:t>i</a:t>
            </a:r>
            <a:r>
              <a:rPr lang="en-US" sz="1569" kern="0" dirty="0"/>
              <a:t>. </a:t>
            </a:r>
            <a:r>
              <a:rPr lang="en-US" sz="1569" kern="0" dirty="0" err="1"/>
              <a:t>karya</a:t>
            </a:r>
            <a:r>
              <a:rPr lang="en-US" sz="1569" kern="0" dirty="0"/>
              <a:t> </a:t>
            </a:r>
            <a:r>
              <a:rPr lang="en-US" sz="1569" kern="0" dirty="0" err="1"/>
              <a:t>seni</a:t>
            </a:r>
            <a:r>
              <a:rPr lang="en-US" sz="1569" kern="0" dirty="0"/>
              <a:t> batik </a:t>
            </a:r>
            <a:r>
              <a:rPr lang="en-US" sz="1569" kern="0" dirty="0" err="1"/>
              <a:t>atau</a:t>
            </a:r>
            <a:r>
              <a:rPr lang="en-US" sz="1569" kern="0" dirty="0"/>
              <a:t> </a:t>
            </a:r>
            <a:r>
              <a:rPr lang="en-US" sz="1569" kern="0" dirty="0" err="1"/>
              <a:t>seni</a:t>
            </a:r>
            <a:r>
              <a:rPr lang="en-US" sz="1569" kern="0" dirty="0"/>
              <a:t> motif lain</a:t>
            </a:r>
            <a:r>
              <a:rPr lang="en-US" sz="1569" kern="0" dirty="0"/>
              <a:t>,</a:t>
            </a:r>
          </a:p>
          <a:p>
            <a:pPr marL="628650" lvl="1" indent="-628650">
              <a:buClr>
                <a:srgbClr val="000000"/>
              </a:buClr>
              <a:buSzPct val="100000"/>
              <a:defRPr/>
            </a:pPr>
            <a:r>
              <a:rPr lang="en-US" sz="1661" b="1" kern="0" dirty="0"/>
              <a:t>2.        </a:t>
            </a:r>
            <a:r>
              <a:rPr lang="en-US" sz="1661" b="1" kern="0" dirty="0" err="1"/>
              <a:t>Selama</a:t>
            </a:r>
            <a:r>
              <a:rPr lang="en-US" sz="1661" b="1" kern="0" dirty="0"/>
              <a:t> 50 </a:t>
            </a:r>
            <a:r>
              <a:rPr lang="en-US" sz="1661" b="1" kern="0" dirty="0" err="1"/>
              <a:t>tahun</a:t>
            </a:r>
            <a:r>
              <a:rPr lang="en-US" sz="1661" b="1" kern="0" dirty="0"/>
              <a:t> </a:t>
            </a:r>
            <a:r>
              <a:rPr lang="en-US" sz="1661" b="1" kern="0" dirty="0" err="1"/>
              <a:t>sejak</a:t>
            </a:r>
            <a:r>
              <a:rPr lang="en-US" sz="1661" b="1" kern="0" dirty="0"/>
              <a:t> </a:t>
            </a:r>
            <a:r>
              <a:rPr lang="en-US" sz="1661" b="1" kern="0" dirty="0" err="1"/>
              <a:t>pertama</a:t>
            </a:r>
            <a:r>
              <a:rPr lang="en-US" sz="1661" b="1" kern="0" dirty="0"/>
              <a:t> kali </a:t>
            </a:r>
            <a:r>
              <a:rPr lang="en-US" sz="1661" b="1" kern="0" dirty="0" err="1"/>
              <a:t>diumumkan</a:t>
            </a:r>
            <a:r>
              <a:rPr lang="en-US" sz="1661" b="1" kern="0" dirty="0"/>
              <a:t> </a:t>
            </a:r>
            <a:r>
              <a:rPr lang="en-US" sz="1661" b="1" kern="0" dirty="0">
                <a:sym typeface="Wingdings" pitchFamily="2" charset="2"/>
              </a:rPr>
              <a:t> </a:t>
            </a:r>
            <a:r>
              <a:rPr lang="en-US" sz="1661" kern="0" dirty="0"/>
              <a:t>Program </a:t>
            </a:r>
            <a:r>
              <a:rPr lang="en-US" sz="1661" kern="0" dirty="0" err="1"/>
              <a:t>komputer</a:t>
            </a:r>
            <a:r>
              <a:rPr lang="en-US" sz="1661" kern="0" dirty="0"/>
              <a:t>, </a:t>
            </a:r>
            <a:r>
              <a:rPr lang="en-US" sz="1661" kern="0" dirty="0" err="1"/>
              <a:t>sinematografi</a:t>
            </a:r>
            <a:r>
              <a:rPr lang="en-US" sz="1661" kern="0" dirty="0"/>
              <a:t>, </a:t>
            </a:r>
            <a:r>
              <a:rPr lang="en-US" sz="1661" kern="0" dirty="0" err="1"/>
              <a:t>fotografi</a:t>
            </a:r>
            <a:r>
              <a:rPr lang="en-US" sz="1661" kern="0" dirty="0"/>
              <a:t>, database, </a:t>
            </a:r>
            <a:r>
              <a:rPr lang="en-US" sz="1661" kern="0" dirty="0" err="1"/>
              <a:t>dan</a:t>
            </a:r>
            <a:r>
              <a:rPr lang="en-US" sz="1661" kern="0" dirty="0"/>
              <a:t> </a:t>
            </a:r>
            <a:r>
              <a:rPr lang="en-US" sz="1661" kern="0" dirty="0" err="1"/>
              <a:t>karya</a:t>
            </a:r>
            <a:r>
              <a:rPr lang="en-US" sz="1661" kern="0" dirty="0"/>
              <a:t> </a:t>
            </a:r>
            <a:r>
              <a:rPr lang="en-US" sz="1661" kern="0" dirty="0" err="1"/>
              <a:t>hasil</a:t>
            </a:r>
            <a:r>
              <a:rPr lang="en-US" sz="1661" kern="0" dirty="0"/>
              <a:t> </a:t>
            </a:r>
            <a:r>
              <a:rPr lang="en-US" sz="1661" kern="0" dirty="0" err="1"/>
              <a:t>pengalihwujudan</a:t>
            </a:r>
            <a:r>
              <a:rPr lang="en-US" sz="1661" kern="0" dirty="0"/>
              <a:t>, </a:t>
            </a:r>
            <a:r>
              <a:rPr lang="en-US" sz="1661" kern="0" dirty="0" err="1"/>
              <a:t>hak</a:t>
            </a:r>
            <a:r>
              <a:rPr lang="en-US" sz="1661" kern="0" dirty="0"/>
              <a:t> </a:t>
            </a:r>
            <a:r>
              <a:rPr lang="en-US" sz="1661" kern="0" dirty="0" err="1"/>
              <a:t>cipta</a:t>
            </a:r>
            <a:r>
              <a:rPr lang="en-US" sz="1661" kern="0" dirty="0"/>
              <a:t> </a:t>
            </a:r>
            <a:r>
              <a:rPr lang="en-US" sz="1661" kern="0" dirty="0" err="1"/>
              <a:t>atas</a:t>
            </a:r>
            <a:r>
              <a:rPr lang="en-US" sz="1661" kern="0" dirty="0"/>
              <a:t> </a:t>
            </a:r>
            <a:r>
              <a:rPr lang="en-US" sz="1661" kern="0" dirty="0" err="1"/>
              <a:t>ciptaan</a:t>
            </a:r>
            <a:r>
              <a:rPr lang="en-US" sz="1661" kern="0" dirty="0"/>
              <a:t> yang </a:t>
            </a:r>
            <a:r>
              <a:rPr lang="en-US" sz="1661" kern="0" dirty="0" err="1"/>
              <a:t>dipegang</a:t>
            </a:r>
            <a:r>
              <a:rPr lang="en-US" sz="1661" kern="0" dirty="0"/>
              <a:t> </a:t>
            </a:r>
            <a:r>
              <a:rPr lang="en-US" sz="1661" kern="0" dirty="0" err="1"/>
              <a:t>oleh</a:t>
            </a:r>
            <a:r>
              <a:rPr lang="en-US" sz="1661" kern="0" dirty="0"/>
              <a:t> </a:t>
            </a:r>
            <a:r>
              <a:rPr lang="en-US" sz="1661" kern="0" dirty="0" err="1"/>
              <a:t>badan</a:t>
            </a:r>
            <a:r>
              <a:rPr lang="en-US" sz="1661" kern="0" dirty="0"/>
              <a:t> </a:t>
            </a:r>
            <a:r>
              <a:rPr lang="en-US" sz="1661" kern="0" dirty="0" err="1"/>
              <a:t>hukum</a:t>
            </a:r>
            <a:endParaRPr lang="en-US" sz="1661" kern="0" dirty="0"/>
          </a:p>
          <a:p>
            <a:pPr marL="561135" indent="-561135">
              <a:buClr>
                <a:srgbClr val="000000"/>
              </a:buClr>
              <a:buSzPct val="100000"/>
              <a:buFontTx/>
              <a:buAutoNum type="arabicPeriod"/>
              <a:defRPr/>
            </a:pPr>
            <a:r>
              <a:rPr lang="en-US" sz="1661" b="1" kern="0" dirty="0" err="1">
                <a:sym typeface="Wingdings" pitchFamily="2" charset="2"/>
              </a:rPr>
              <a:t>Selama</a:t>
            </a:r>
            <a:r>
              <a:rPr lang="en-US" sz="1661" b="1" kern="0" dirty="0">
                <a:sym typeface="Wingdings" pitchFamily="2" charset="2"/>
              </a:rPr>
              <a:t> </a:t>
            </a:r>
            <a:r>
              <a:rPr lang="en-US" sz="1661" b="1" kern="0" dirty="0">
                <a:sym typeface="Wingdings" pitchFamily="2" charset="2"/>
              </a:rPr>
              <a:t>50 </a:t>
            </a:r>
            <a:r>
              <a:rPr lang="en-US" sz="1661" b="1" kern="0" dirty="0" err="1">
                <a:sym typeface="Wingdings" pitchFamily="2" charset="2"/>
              </a:rPr>
              <a:t>tahun</a:t>
            </a:r>
            <a:r>
              <a:rPr lang="en-US" sz="1661" b="1" kern="0" dirty="0">
                <a:sym typeface="Wingdings" pitchFamily="2" charset="2"/>
              </a:rPr>
              <a:t> </a:t>
            </a:r>
            <a:r>
              <a:rPr lang="en-US" sz="1661" b="1" kern="0" dirty="0" err="1">
                <a:sym typeface="Wingdings" pitchFamily="2" charset="2"/>
              </a:rPr>
              <a:t>sejak</a:t>
            </a:r>
            <a:r>
              <a:rPr lang="en-US" sz="1661" b="1" kern="0" dirty="0">
                <a:sym typeface="Wingdings" pitchFamily="2" charset="2"/>
              </a:rPr>
              <a:t> </a:t>
            </a:r>
            <a:r>
              <a:rPr lang="en-US" sz="1661" b="1" kern="0" dirty="0" err="1">
                <a:sym typeface="Wingdings" pitchFamily="2" charset="2"/>
              </a:rPr>
              <a:t>Ciptaan</a:t>
            </a:r>
            <a:r>
              <a:rPr lang="en-US" sz="1661" b="1" kern="0" dirty="0">
                <a:sym typeface="Wingdings" pitchFamily="2" charset="2"/>
              </a:rPr>
              <a:t> </a:t>
            </a:r>
            <a:r>
              <a:rPr lang="en-US" sz="1661" b="1" kern="0" dirty="0" err="1">
                <a:sym typeface="Wingdings" pitchFamily="2" charset="2"/>
              </a:rPr>
              <a:t>diketahui</a:t>
            </a:r>
            <a:r>
              <a:rPr lang="en-US" sz="1661" b="1" kern="0" dirty="0">
                <a:sym typeface="Wingdings" pitchFamily="2" charset="2"/>
              </a:rPr>
              <a:t> </a:t>
            </a:r>
            <a:r>
              <a:rPr lang="en-US" sz="1661" b="1" kern="0" dirty="0" err="1">
                <a:sym typeface="Wingdings" pitchFamily="2" charset="2"/>
              </a:rPr>
              <a:t>umum</a:t>
            </a:r>
            <a:r>
              <a:rPr lang="en-US" sz="1661" b="1" kern="0" dirty="0">
                <a:sym typeface="Wingdings" pitchFamily="2" charset="2"/>
              </a:rPr>
              <a:t>  </a:t>
            </a:r>
            <a:r>
              <a:rPr lang="en-US" sz="1661" kern="0" dirty="0" err="1">
                <a:sym typeface="Wingdings" pitchFamily="2" charset="2"/>
              </a:rPr>
              <a:t>Hak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Cipta</a:t>
            </a:r>
            <a:r>
              <a:rPr lang="en-US" sz="1661" kern="0" dirty="0">
                <a:sym typeface="Wingdings" pitchFamily="2" charset="2"/>
              </a:rPr>
              <a:t> yang </a:t>
            </a:r>
            <a:r>
              <a:rPr lang="en-US" sz="1661" kern="0" dirty="0" err="1">
                <a:sym typeface="Wingdings" pitchFamily="2" charset="2"/>
              </a:rPr>
              <a:t>dipegang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dan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dilaksanakan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negara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yaitu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Ciptaan</a:t>
            </a:r>
            <a:r>
              <a:rPr lang="en-US" sz="1661" kern="0" dirty="0">
                <a:sym typeface="Wingdings" pitchFamily="2" charset="2"/>
              </a:rPr>
              <a:t> yang </a:t>
            </a:r>
            <a:r>
              <a:rPr lang="en-US" sz="1661" kern="0" dirty="0" err="1">
                <a:sym typeface="Wingdings" pitchFamily="2" charset="2"/>
              </a:rPr>
              <a:t>tidak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ketahui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penciptanya</a:t>
            </a:r>
            <a:r>
              <a:rPr lang="en-US" sz="1661" kern="0" dirty="0">
                <a:sym typeface="Wingdings" pitchFamily="2" charset="2"/>
              </a:rPr>
              <a:t> &amp; </a:t>
            </a:r>
            <a:r>
              <a:rPr lang="en-US" sz="1661" kern="0" dirty="0" err="1">
                <a:sym typeface="Wingdings" pitchFamily="2" charset="2"/>
              </a:rPr>
              <a:t>belum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terbit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/>
              <a:t> </a:t>
            </a:r>
          </a:p>
          <a:p>
            <a:pPr marL="561135" indent="-561135">
              <a:buClr>
                <a:srgbClr val="000000"/>
              </a:buClr>
              <a:buSzPct val="100000"/>
              <a:buFontTx/>
              <a:buAutoNum type="arabicPeriod"/>
              <a:defRPr/>
            </a:pPr>
            <a:r>
              <a:rPr lang="en-US" sz="1661" b="1" kern="0" dirty="0" err="1"/>
              <a:t>Tanpa</a:t>
            </a:r>
            <a:r>
              <a:rPr lang="en-US" sz="1661" b="1" kern="0" dirty="0"/>
              <a:t> </a:t>
            </a:r>
            <a:r>
              <a:rPr lang="en-US" sz="1661" b="1" kern="0" dirty="0" err="1"/>
              <a:t>batas</a:t>
            </a:r>
            <a:r>
              <a:rPr lang="en-US" sz="1661" b="1" kern="0" dirty="0"/>
              <a:t> </a:t>
            </a:r>
            <a:r>
              <a:rPr lang="en-US" sz="1661" b="1" kern="0" dirty="0" err="1"/>
              <a:t>waktu</a:t>
            </a:r>
            <a:r>
              <a:rPr lang="en-US" sz="1661" b="1" kern="0" dirty="0"/>
              <a:t> </a:t>
            </a:r>
            <a:r>
              <a:rPr lang="en-US" sz="1661" b="1" kern="0" dirty="0">
                <a:sym typeface="Wingdings" pitchFamily="2" charset="2"/>
              </a:rPr>
              <a:t> </a:t>
            </a:r>
            <a:r>
              <a:rPr lang="en-US" sz="1661" kern="0" dirty="0" err="1">
                <a:sym typeface="Wingdings" pitchFamily="2" charset="2"/>
              </a:rPr>
              <a:t>Foklor</a:t>
            </a:r>
            <a:r>
              <a:rPr lang="en-US" sz="1661" kern="0" dirty="0">
                <a:sym typeface="Wingdings" pitchFamily="2" charset="2"/>
              </a:rPr>
              <a:t> yang </a:t>
            </a:r>
            <a:r>
              <a:rPr lang="en-US" sz="1661" kern="0" dirty="0" err="1">
                <a:sym typeface="Wingdings" pitchFamily="2" charset="2"/>
              </a:rPr>
              <a:t>Hak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Ciptanya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dipegang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dan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dilaksanakan</a:t>
            </a:r>
            <a:r>
              <a:rPr lang="en-US" sz="1661" kern="0" dirty="0">
                <a:sym typeface="Wingdings" pitchFamily="2" charset="2"/>
              </a:rPr>
              <a:t> </a:t>
            </a:r>
            <a:r>
              <a:rPr lang="en-US" sz="1661" kern="0" dirty="0" err="1">
                <a:sym typeface="Wingdings" pitchFamily="2" charset="2"/>
              </a:rPr>
              <a:t>negara</a:t>
            </a:r>
            <a:endParaRPr lang="en-US" sz="1661" b="1" kern="0" dirty="0"/>
          </a:p>
          <a:p>
            <a:pPr marL="1151572" lvl="1" indent="-525973">
              <a:buClr>
                <a:srgbClr val="000000"/>
              </a:buClr>
              <a:buSzPct val="100000"/>
              <a:defRPr/>
            </a:pPr>
            <a:endParaRPr lang="id-ID" sz="1569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79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84632"/>
            <a:ext cx="7772400" cy="32975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992695"/>
            <a:ext cx="7772400" cy="4050792"/>
          </a:xfrm>
        </p:spPr>
        <p:txBody>
          <a:bodyPr>
            <a:normAutofit/>
          </a:bodyPr>
          <a:lstStyle/>
          <a:p>
            <a:r>
              <a:rPr lang="en-US" sz="2250" dirty="0" err="1"/>
              <a:t>Ketentuan</a:t>
            </a:r>
            <a:r>
              <a:rPr lang="en-US" sz="2250" dirty="0"/>
              <a:t> </a:t>
            </a:r>
            <a:r>
              <a:rPr lang="en-US" sz="2250" dirty="0" err="1"/>
              <a:t>Umum</a:t>
            </a:r>
            <a:endParaRPr lang="en-US" sz="2250" dirty="0"/>
          </a:p>
          <a:p>
            <a:r>
              <a:rPr lang="en-US" sz="2250" dirty="0" err="1"/>
              <a:t>Lingkup</a:t>
            </a:r>
            <a:r>
              <a:rPr lang="en-US" sz="2250" dirty="0"/>
              <a:t> </a:t>
            </a:r>
            <a:r>
              <a:rPr lang="en-US" sz="2250" dirty="0" err="1"/>
              <a:t>Hak</a:t>
            </a:r>
            <a:r>
              <a:rPr lang="en-US" sz="2250" dirty="0"/>
              <a:t> </a:t>
            </a:r>
            <a:r>
              <a:rPr lang="en-US" sz="2250" dirty="0" err="1"/>
              <a:t>Cipta</a:t>
            </a:r>
            <a:endParaRPr lang="en-US" sz="2250" dirty="0"/>
          </a:p>
          <a:p>
            <a:r>
              <a:rPr lang="en-US" sz="2250" dirty="0" err="1"/>
              <a:t>Perlindungan</a:t>
            </a:r>
            <a:r>
              <a:rPr lang="en-US" sz="2250" dirty="0"/>
              <a:t> </a:t>
            </a:r>
            <a:r>
              <a:rPr lang="en-US" sz="2250" dirty="0" err="1"/>
              <a:t>Hak</a:t>
            </a:r>
            <a:r>
              <a:rPr lang="en-US" sz="2250" dirty="0"/>
              <a:t> </a:t>
            </a:r>
            <a:r>
              <a:rPr lang="en-US" sz="2250" dirty="0" err="1"/>
              <a:t>Cipta</a:t>
            </a:r>
            <a:endParaRPr lang="en-US" sz="2250" dirty="0"/>
          </a:p>
          <a:p>
            <a:r>
              <a:rPr lang="en-US" sz="2250" dirty="0" err="1"/>
              <a:t>Pembatasan</a:t>
            </a:r>
            <a:r>
              <a:rPr lang="en-US" sz="2250" dirty="0"/>
              <a:t> </a:t>
            </a:r>
            <a:r>
              <a:rPr lang="en-US" sz="2250" dirty="0" err="1"/>
              <a:t>Hak</a:t>
            </a:r>
            <a:r>
              <a:rPr lang="en-US" sz="2250" dirty="0"/>
              <a:t> </a:t>
            </a:r>
            <a:r>
              <a:rPr lang="en-US" sz="2250" dirty="0" err="1"/>
              <a:t>Cipta</a:t>
            </a:r>
            <a:endParaRPr lang="en-US" sz="2250" dirty="0"/>
          </a:p>
          <a:p>
            <a:r>
              <a:rPr lang="en-US" sz="2250" dirty="0" err="1"/>
              <a:t>Prosedur</a:t>
            </a:r>
            <a:r>
              <a:rPr lang="en-US" sz="2250" dirty="0"/>
              <a:t> </a:t>
            </a:r>
            <a:r>
              <a:rPr lang="en-US" sz="2250" dirty="0" err="1"/>
              <a:t>Pendafatran</a:t>
            </a:r>
            <a:r>
              <a:rPr lang="en-US" sz="2250" dirty="0"/>
              <a:t> HAKI </a:t>
            </a:r>
          </a:p>
        </p:txBody>
      </p:sp>
      <p:pic>
        <p:nvPicPr>
          <p:cNvPr id="2050" name="Picture 2" descr="http://www.clker.com/cliparts/w/J/s/C/t/1/red-subject-arrow-up-right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468" y="3780206"/>
            <a:ext cx="2291983" cy="229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25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 err="1"/>
              <a:t>Menurut</a:t>
            </a:r>
            <a:r>
              <a:rPr lang="en-US" b="1" dirty="0"/>
              <a:t> UU. 28 </a:t>
            </a:r>
            <a:r>
              <a:rPr lang="en-US" b="1" dirty="0" err="1"/>
              <a:t>Tahun</a:t>
            </a:r>
            <a:r>
              <a:rPr lang="en-US" b="1" dirty="0"/>
              <a:t> 2014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Pasal</a:t>
            </a:r>
            <a:r>
              <a:rPr lang="en-US" b="1" dirty="0"/>
              <a:t> 1 </a:t>
            </a:r>
            <a:r>
              <a:rPr lang="en-US" b="1" dirty="0" err="1"/>
              <a:t>Ketentuan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dirty="0"/>
              <a:t>, </a:t>
            </a:r>
            <a:r>
              <a:rPr lang="en-US" b="1" dirty="0" err="1">
                <a:solidFill>
                  <a:srgbClr val="C00000"/>
                </a:solidFill>
              </a:rPr>
              <a:t>Hak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Cipta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 err="1"/>
              <a:t>adalah</a:t>
            </a:r>
            <a:r>
              <a:rPr lang="en-US" dirty="0"/>
              <a:t> “</a:t>
            </a:r>
            <a:r>
              <a:rPr lang="en-US" b="1" i="1" dirty="0" err="1">
                <a:solidFill>
                  <a:srgbClr val="002060"/>
                </a:solidFill>
              </a:rPr>
              <a:t>hak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ekslusif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Pencipta</a:t>
            </a:r>
            <a:r>
              <a:rPr lang="en-US" b="1" i="1" dirty="0">
                <a:solidFill>
                  <a:srgbClr val="002060"/>
                </a:solidFill>
              </a:rPr>
              <a:t> yang </a:t>
            </a:r>
            <a:r>
              <a:rPr lang="en-US" b="1" i="1" dirty="0" err="1">
                <a:solidFill>
                  <a:srgbClr val="002060"/>
                </a:solidFill>
              </a:rPr>
              <a:t>timbul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secara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otomatis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berdasarkan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prinsip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deklaratif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setelah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suatu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ciptaan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diwujudkan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dalam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bentuk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nyata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tanpa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mengurangi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pembatasan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sesuai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dengan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ketentuan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peraturan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perundang-undangan</a:t>
            </a:r>
            <a:r>
              <a:rPr lang="en-US" b="1" i="1" dirty="0">
                <a:solidFill>
                  <a:srgbClr val="002060"/>
                </a:solidFill>
              </a:rPr>
              <a:t>.</a:t>
            </a:r>
            <a:r>
              <a:rPr lang="en-US" i="1" dirty="0"/>
              <a:t>”.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8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Ekslusif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250" dirty="0"/>
              <a:t>Yang </a:t>
            </a:r>
            <a:r>
              <a:rPr lang="en-US" sz="2250" dirty="0" err="1"/>
              <a:t>dimaksud</a:t>
            </a:r>
            <a:r>
              <a:rPr lang="en-US" sz="2250" dirty="0"/>
              <a:t> </a:t>
            </a:r>
            <a:r>
              <a:rPr lang="en-US" sz="2250" dirty="0" err="1"/>
              <a:t>dengan</a:t>
            </a:r>
            <a:r>
              <a:rPr lang="en-US" sz="2250" dirty="0"/>
              <a:t> ‘</a:t>
            </a:r>
            <a:r>
              <a:rPr lang="en-US" sz="2250" b="1" dirty="0" err="1">
                <a:solidFill>
                  <a:srgbClr val="C00000"/>
                </a:solidFill>
              </a:rPr>
              <a:t>Hak</a:t>
            </a:r>
            <a:r>
              <a:rPr lang="en-US" sz="2250" b="1" dirty="0">
                <a:solidFill>
                  <a:srgbClr val="C00000"/>
                </a:solidFill>
              </a:rPr>
              <a:t> </a:t>
            </a:r>
            <a:r>
              <a:rPr lang="en-US" sz="2250" b="1" dirty="0" err="1">
                <a:solidFill>
                  <a:srgbClr val="C00000"/>
                </a:solidFill>
              </a:rPr>
              <a:t>eksklusif</a:t>
            </a:r>
            <a:r>
              <a:rPr lang="en-US" sz="2250" dirty="0"/>
              <a:t>” </a:t>
            </a:r>
            <a:r>
              <a:rPr lang="en-US" sz="2250" dirty="0" err="1"/>
              <a:t>dalam</a:t>
            </a:r>
            <a:r>
              <a:rPr lang="en-US" sz="2250" dirty="0"/>
              <a:t> </a:t>
            </a:r>
            <a:r>
              <a:rPr lang="en-US" sz="2250" b="1" dirty="0" err="1"/>
              <a:t>Pasal</a:t>
            </a:r>
            <a:r>
              <a:rPr lang="en-US" sz="2250" b="1" dirty="0"/>
              <a:t> 4 UU No 28 </a:t>
            </a:r>
            <a:r>
              <a:rPr lang="en-US" sz="2250" b="1" dirty="0" err="1"/>
              <a:t>Tahun</a:t>
            </a:r>
            <a:r>
              <a:rPr lang="en-US" sz="2250" b="1" dirty="0"/>
              <a:t> 2014  </a:t>
            </a:r>
            <a:r>
              <a:rPr lang="en-US" sz="2250" b="1" dirty="0" err="1"/>
              <a:t>bagian</a:t>
            </a:r>
            <a:r>
              <a:rPr lang="en-US" sz="2250" b="1" dirty="0"/>
              <a:t> </a:t>
            </a:r>
            <a:r>
              <a:rPr lang="en-US" sz="2250" b="1" dirty="0" err="1"/>
              <a:t>Pasal</a:t>
            </a:r>
            <a:r>
              <a:rPr lang="en-US" sz="2250" b="1" dirty="0"/>
              <a:t> Demi </a:t>
            </a:r>
            <a:r>
              <a:rPr lang="en-US" sz="2250" b="1" dirty="0" err="1"/>
              <a:t>Pasal</a:t>
            </a:r>
            <a:r>
              <a:rPr lang="en-US" sz="2250" dirty="0"/>
              <a:t> </a:t>
            </a:r>
            <a:r>
              <a:rPr lang="en-US" sz="2250" dirty="0" err="1"/>
              <a:t>adalah</a:t>
            </a:r>
            <a:r>
              <a:rPr lang="en-US" sz="2250" dirty="0"/>
              <a:t> “</a:t>
            </a:r>
            <a:r>
              <a:rPr lang="en-US" sz="2250" b="1" i="1" dirty="0" err="1">
                <a:solidFill>
                  <a:srgbClr val="002060"/>
                </a:solidFill>
              </a:rPr>
              <a:t>hak</a:t>
            </a:r>
            <a:r>
              <a:rPr lang="en-US" sz="2250" b="1" i="1" dirty="0">
                <a:solidFill>
                  <a:srgbClr val="002060"/>
                </a:solidFill>
              </a:rPr>
              <a:t> yang </a:t>
            </a:r>
            <a:r>
              <a:rPr lang="en-US" sz="2250" b="1" i="1" dirty="0" err="1">
                <a:solidFill>
                  <a:srgbClr val="002060"/>
                </a:solidFill>
              </a:rPr>
              <a:t>hanya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diperuntukkan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bagi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Pencipta</a:t>
            </a:r>
            <a:r>
              <a:rPr lang="en-US" sz="2250" b="1" i="1" dirty="0">
                <a:solidFill>
                  <a:srgbClr val="002060"/>
                </a:solidFill>
              </a:rPr>
              <a:t>, </a:t>
            </a:r>
            <a:r>
              <a:rPr lang="en-US" sz="2250" b="1" i="1" dirty="0" err="1">
                <a:solidFill>
                  <a:srgbClr val="002060"/>
                </a:solidFill>
              </a:rPr>
              <a:t>sehingga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tidak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ada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pihak</a:t>
            </a:r>
            <a:r>
              <a:rPr lang="en-US" sz="2250" b="1" i="1" dirty="0">
                <a:solidFill>
                  <a:srgbClr val="002060"/>
                </a:solidFill>
              </a:rPr>
              <a:t> lain yang </a:t>
            </a:r>
            <a:r>
              <a:rPr lang="en-US" sz="2250" b="1" i="1" dirty="0" err="1">
                <a:solidFill>
                  <a:srgbClr val="002060"/>
                </a:solidFill>
              </a:rPr>
              <a:t>dapat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memanfaatkan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hak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tersebut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tanpa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izin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Pencipta</a:t>
            </a:r>
            <a:r>
              <a:rPr lang="en-US" sz="2250" b="1" i="1" dirty="0">
                <a:solidFill>
                  <a:srgbClr val="002060"/>
                </a:solidFill>
              </a:rPr>
              <a:t>. </a:t>
            </a:r>
            <a:r>
              <a:rPr lang="en-US" sz="2250" b="1" i="1" dirty="0" err="1">
                <a:solidFill>
                  <a:srgbClr val="002060"/>
                </a:solidFill>
              </a:rPr>
              <a:t>Pemegang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hak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cipta</a:t>
            </a:r>
            <a:r>
              <a:rPr lang="en-US" sz="2250" b="1" i="1" dirty="0">
                <a:solidFill>
                  <a:srgbClr val="002060"/>
                </a:solidFill>
              </a:rPr>
              <a:t> yang </a:t>
            </a:r>
            <a:r>
              <a:rPr lang="en-US" sz="2250" b="1" i="1" dirty="0" err="1">
                <a:solidFill>
                  <a:srgbClr val="002060"/>
                </a:solidFill>
              </a:rPr>
              <a:t>bukan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Pencipta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hanya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memiliki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sebagian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dari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hak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ekslusif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berupa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hak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ekonomi</a:t>
            </a:r>
            <a:r>
              <a:rPr lang="en-US" sz="225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87363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Ekslusif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Pasal</a:t>
            </a:r>
            <a:r>
              <a:rPr lang="en-US" sz="2100" dirty="0"/>
              <a:t> 20 UU No 28 </a:t>
            </a:r>
            <a:r>
              <a:rPr lang="en-US" sz="2100" dirty="0" err="1"/>
              <a:t>Tahun</a:t>
            </a:r>
            <a:r>
              <a:rPr lang="en-US" sz="2100" dirty="0"/>
              <a:t> 2014, </a:t>
            </a:r>
            <a:r>
              <a:rPr lang="en-US" sz="2100" dirty="0" err="1"/>
              <a:t>Hak</a:t>
            </a:r>
            <a:r>
              <a:rPr lang="en-US" sz="2100" dirty="0"/>
              <a:t> </a:t>
            </a:r>
            <a:r>
              <a:rPr lang="en-US" sz="2100" dirty="0" err="1"/>
              <a:t>terkait</a:t>
            </a:r>
            <a:r>
              <a:rPr lang="en-US" sz="2100" dirty="0"/>
              <a:t> </a:t>
            </a:r>
            <a:r>
              <a:rPr lang="en-US" sz="2100" dirty="0" err="1"/>
              <a:t>sebagaimana</a:t>
            </a:r>
            <a:r>
              <a:rPr lang="en-US" sz="2100" dirty="0"/>
              <a:t> </a:t>
            </a:r>
            <a:r>
              <a:rPr lang="en-US" sz="2100" dirty="0" err="1"/>
              <a:t>dimaksud</a:t>
            </a:r>
            <a:r>
              <a:rPr lang="en-US" sz="2100" dirty="0"/>
              <a:t> </a:t>
            </a:r>
            <a:r>
              <a:rPr lang="en-US" sz="2100" dirty="0" err="1"/>
              <a:t>dalam</a:t>
            </a:r>
            <a:r>
              <a:rPr lang="en-US" sz="2100" dirty="0"/>
              <a:t> </a:t>
            </a:r>
            <a:r>
              <a:rPr lang="en-US" sz="2100" dirty="0" err="1"/>
              <a:t>Pasal</a:t>
            </a:r>
            <a:r>
              <a:rPr lang="en-US" sz="2100" dirty="0"/>
              <a:t> 3 </a:t>
            </a:r>
            <a:r>
              <a:rPr lang="en-US" sz="2100" dirty="0" err="1"/>
              <a:t>huruf</a:t>
            </a:r>
            <a:r>
              <a:rPr lang="en-US" sz="2100" dirty="0"/>
              <a:t> b </a:t>
            </a:r>
            <a:r>
              <a:rPr lang="en-US" sz="2100" dirty="0" err="1"/>
              <a:t>merupakan</a:t>
            </a:r>
            <a:r>
              <a:rPr lang="en-US" sz="2100" dirty="0"/>
              <a:t> </a:t>
            </a:r>
            <a:r>
              <a:rPr lang="en-US" sz="2100" dirty="0" err="1"/>
              <a:t>hak</a:t>
            </a:r>
            <a:r>
              <a:rPr lang="en-US" sz="2100" dirty="0"/>
              <a:t> </a:t>
            </a:r>
            <a:r>
              <a:rPr lang="en-US" sz="2100" dirty="0" err="1"/>
              <a:t>ekslusif</a:t>
            </a:r>
            <a:r>
              <a:rPr lang="en-US" sz="2100" dirty="0"/>
              <a:t> yang </a:t>
            </a:r>
            <a:r>
              <a:rPr lang="en-US" sz="2100" dirty="0" err="1"/>
              <a:t>meliputi</a:t>
            </a:r>
            <a:r>
              <a:rPr lang="en-US" sz="2100" dirty="0"/>
              <a:t>:</a:t>
            </a:r>
          </a:p>
          <a:p>
            <a:pPr marL="857250" indent="-385763">
              <a:lnSpc>
                <a:spcPct val="150000"/>
              </a:lnSpc>
              <a:spcBef>
                <a:spcPts val="0"/>
              </a:spcBef>
              <a:buAutoNum type="alphaLcPeriod"/>
            </a:pPr>
            <a:r>
              <a:rPr lang="en-US" sz="2100" dirty="0" err="1"/>
              <a:t>Hak</a:t>
            </a:r>
            <a:r>
              <a:rPr lang="en-US" sz="2100" dirty="0"/>
              <a:t> moral </a:t>
            </a:r>
            <a:r>
              <a:rPr lang="en-US" sz="2100" dirty="0" err="1"/>
              <a:t>Pelaku</a:t>
            </a:r>
            <a:r>
              <a:rPr lang="en-US" sz="2100" dirty="0"/>
              <a:t> </a:t>
            </a:r>
            <a:r>
              <a:rPr lang="en-US" sz="2100" dirty="0" err="1"/>
              <a:t>Pertunjukan</a:t>
            </a:r>
            <a:endParaRPr lang="en-US" sz="2100" dirty="0"/>
          </a:p>
          <a:p>
            <a:pPr marL="857250" indent="-385763">
              <a:lnSpc>
                <a:spcPct val="150000"/>
              </a:lnSpc>
              <a:spcBef>
                <a:spcPts val="0"/>
              </a:spcBef>
              <a:buAutoNum type="alphaLcPeriod"/>
            </a:pPr>
            <a:r>
              <a:rPr lang="en-US" sz="2100" dirty="0" err="1"/>
              <a:t>Hak</a:t>
            </a:r>
            <a:r>
              <a:rPr lang="en-US" sz="2100" dirty="0"/>
              <a:t> </a:t>
            </a:r>
            <a:r>
              <a:rPr lang="en-US" sz="2100" dirty="0" err="1"/>
              <a:t>ekonomi</a:t>
            </a:r>
            <a:r>
              <a:rPr lang="en-US" sz="2100" dirty="0"/>
              <a:t> </a:t>
            </a:r>
            <a:r>
              <a:rPr lang="en-US" sz="2100" dirty="0" err="1"/>
              <a:t>Pelaku</a:t>
            </a:r>
            <a:r>
              <a:rPr lang="en-US" sz="2100" dirty="0"/>
              <a:t> </a:t>
            </a:r>
            <a:r>
              <a:rPr lang="en-US" sz="2100" dirty="0" err="1"/>
              <a:t>Pertunjukan</a:t>
            </a:r>
            <a:endParaRPr lang="en-US" sz="2100" dirty="0"/>
          </a:p>
          <a:p>
            <a:pPr marL="857250" indent="-385763">
              <a:lnSpc>
                <a:spcPct val="150000"/>
              </a:lnSpc>
              <a:spcBef>
                <a:spcPts val="0"/>
              </a:spcBef>
              <a:buAutoNum type="alphaLcPeriod"/>
            </a:pPr>
            <a:r>
              <a:rPr lang="en-US" sz="2100" dirty="0" err="1"/>
              <a:t>Hak</a:t>
            </a:r>
            <a:r>
              <a:rPr lang="en-US" sz="2100" dirty="0"/>
              <a:t> </a:t>
            </a:r>
            <a:r>
              <a:rPr lang="en-US" sz="2100" dirty="0" err="1"/>
              <a:t>ekonomi</a:t>
            </a:r>
            <a:r>
              <a:rPr lang="en-US" sz="2100" dirty="0"/>
              <a:t> </a:t>
            </a:r>
            <a:r>
              <a:rPr lang="en-US" sz="2100" dirty="0" err="1"/>
              <a:t>produser</a:t>
            </a:r>
            <a:r>
              <a:rPr lang="en-US" sz="2100" dirty="0"/>
              <a:t> </a:t>
            </a:r>
            <a:r>
              <a:rPr lang="en-US" sz="2100" dirty="0" err="1"/>
              <a:t>Fonogram</a:t>
            </a:r>
            <a:endParaRPr lang="en-US" sz="2100" dirty="0"/>
          </a:p>
          <a:p>
            <a:pPr marL="857250" indent="-385763">
              <a:lnSpc>
                <a:spcPct val="150000"/>
              </a:lnSpc>
              <a:spcBef>
                <a:spcPts val="0"/>
              </a:spcBef>
              <a:buAutoNum type="alphaLcPeriod"/>
            </a:pPr>
            <a:r>
              <a:rPr lang="en-US" sz="2100" dirty="0" err="1"/>
              <a:t>Hak</a:t>
            </a:r>
            <a:r>
              <a:rPr lang="en-US" sz="2100" dirty="0"/>
              <a:t> </a:t>
            </a:r>
            <a:r>
              <a:rPr lang="en-US" sz="2100" dirty="0" err="1"/>
              <a:t>ekonomi</a:t>
            </a:r>
            <a:r>
              <a:rPr lang="en-US" sz="2100" dirty="0"/>
              <a:t> </a:t>
            </a:r>
            <a:r>
              <a:rPr lang="en-US" sz="2100" dirty="0" err="1"/>
              <a:t>Lembaga</a:t>
            </a:r>
            <a:r>
              <a:rPr lang="en-US" sz="2100" dirty="0"/>
              <a:t> </a:t>
            </a:r>
            <a:r>
              <a:rPr lang="en-US" sz="2100" dirty="0" err="1"/>
              <a:t>Penyiaran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1973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Pencipta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4725" y="2466594"/>
            <a:ext cx="7702551" cy="303021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50" b="1" dirty="0" err="1"/>
              <a:t>Menurut</a:t>
            </a:r>
            <a:r>
              <a:rPr lang="en-US" sz="2250" b="1" dirty="0"/>
              <a:t> UU. 28 </a:t>
            </a:r>
            <a:r>
              <a:rPr lang="en-US" sz="2250" b="1" dirty="0" err="1"/>
              <a:t>Tahun</a:t>
            </a:r>
            <a:r>
              <a:rPr lang="en-US" sz="2250" b="1" dirty="0"/>
              <a:t> 2014 </a:t>
            </a:r>
            <a:r>
              <a:rPr lang="en-US" sz="2250" b="1" dirty="0" err="1"/>
              <a:t>pada</a:t>
            </a:r>
            <a:r>
              <a:rPr lang="en-US" sz="2250" b="1" dirty="0"/>
              <a:t> </a:t>
            </a:r>
            <a:r>
              <a:rPr lang="en-US" sz="2250" b="1" dirty="0" err="1"/>
              <a:t>Pasal</a:t>
            </a:r>
            <a:r>
              <a:rPr lang="en-US" sz="2250" b="1" dirty="0"/>
              <a:t> 1 </a:t>
            </a:r>
            <a:r>
              <a:rPr lang="en-US" sz="2250" b="1" dirty="0" err="1"/>
              <a:t>Ketentuan</a:t>
            </a:r>
            <a:r>
              <a:rPr lang="en-US" sz="2250" b="1" dirty="0"/>
              <a:t> </a:t>
            </a:r>
            <a:r>
              <a:rPr lang="en-US" sz="2250" b="1" dirty="0" err="1"/>
              <a:t>Umum</a:t>
            </a:r>
            <a:r>
              <a:rPr lang="en-US" sz="2250" dirty="0"/>
              <a:t>, </a:t>
            </a:r>
            <a:r>
              <a:rPr lang="en-US" sz="2250" b="1" dirty="0" err="1">
                <a:solidFill>
                  <a:srgbClr val="FF0000"/>
                </a:solidFill>
              </a:rPr>
              <a:t>Pencipta</a:t>
            </a:r>
            <a:r>
              <a:rPr lang="en-US" sz="2250" dirty="0"/>
              <a:t> </a:t>
            </a:r>
            <a:r>
              <a:rPr lang="en-US" sz="2250" dirty="0" err="1"/>
              <a:t>adalah</a:t>
            </a:r>
            <a:r>
              <a:rPr lang="en-US" sz="2250" dirty="0"/>
              <a:t> “</a:t>
            </a:r>
            <a:r>
              <a:rPr lang="en-US" sz="2250" b="1" i="1" dirty="0" err="1">
                <a:solidFill>
                  <a:srgbClr val="002060"/>
                </a:solidFill>
              </a:rPr>
              <a:t>seorang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atau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beberapa</a:t>
            </a:r>
            <a:r>
              <a:rPr lang="en-US" sz="2250" b="1" i="1" dirty="0">
                <a:solidFill>
                  <a:srgbClr val="002060"/>
                </a:solidFill>
              </a:rPr>
              <a:t> orang </a:t>
            </a:r>
            <a:r>
              <a:rPr lang="en-US" sz="2250" b="1" i="1" dirty="0" err="1">
                <a:solidFill>
                  <a:srgbClr val="002060"/>
                </a:solidFill>
              </a:rPr>
              <a:t>secara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sendiri-sendiri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atau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bersama-sama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menghasilkan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suatu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FF0000"/>
                </a:solidFill>
              </a:rPr>
              <a:t>ciptaan</a:t>
            </a:r>
            <a:r>
              <a:rPr lang="en-US" sz="2250" b="1" i="1" dirty="0">
                <a:solidFill>
                  <a:srgbClr val="002060"/>
                </a:solidFill>
              </a:rPr>
              <a:t> yang </a:t>
            </a:r>
            <a:r>
              <a:rPr lang="en-US" sz="2250" b="1" i="1" dirty="0" err="1">
                <a:solidFill>
                  <a:srgbClr val="002060"/>
                </a:solidFill>
              </a:rPr>
              <a:t>bersifat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khas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dan</a:t>
            </a:r>
            <a:r>
              <a:rPr lang="en-US" sz="2250" b="1" i="1" dirty="0">
                <a:solidFill>
                  <a:srgbClr val="002060"/>
                </a:solidFill>
              </a:rPr>
              <a:t> </a:t>
            </a:r>
            <a:r>
              <a:rPr lang="en-US" sz="2250" b="1" i="1" dirty="0" err="1">
                <a:solidFill>
                  <a:srgbClr val="002060"/>
                </a:solidFill>
              </a:rPr>
              <a:t>pribadi</a:t>
            </a:r>
            <a:r>
              <a:rPr lang="en-US" sz="2250" dirty="0"/>
              <a:t>”.</a:t>
            </a:r>
          </a:p>
        </p:txBody>
      </p:sp>
      <p:pic>
        <p:nvPicPr>
          <p:cNvPr id="5122" name="Picture 2" descr="http://www.creator7.eu/wp-content/uploads/2010/05/Creator-with-text-pri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78" y="857251"/>
            <a:ext cx="4984749" cy="145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425952" y="2652283"/>
            <a:ext cx="5469673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800" b="1" dirty="0" err="1">
                <a:ln/>
                <a:solidFill>
                  <a:schemeClr val="accent4"/>
                </a:solidFill>
              </a:rPr>
              <a:t>Siapa</a:t>
            </a:r>
            <a:r>
              <a:rPr lang="en-US" sz="4800" b="1" dirty="0">
                <a:ln/>
                <a:solidFill>
                  <a:schemeClr val="accent4"/>
                </a:solidFill>
              </a:rPr>
              <a:t> </a:t>
            </a:r>
            <a:r>
              <a:rPr lang="en-US" sz="4800" b="1" dirty="0" err="1">
                <a:ln/>
                <a:solidFill>
                  <a:schemeClr val="accent4"/>
                </a:solidFill>
              </a:rPr>
              <a:t>Pemegang</a:t>
            </a:r>
            <a:r>
              <a:rPr lang="en-US" sz="4800" b="1" dirty="0">
                <a:ln/>
                <a:solidFill>
                  <a:schemeClr val="accent4"/>
                </a:solidFill>
              </a:rPr>
              <a:t> </a:t>
            </a:r>
            <a:r>
              <a:rPr lang="en-US" sz="4800" b="1" dirty="0" err="1">
                <a:ln/>
                <a:solidFill>
                  <a:schemeClr val="accent4"/>
                </a:solidFill>
              </a:rPr>
              <a:t>Hak</a:t>
            </a:r>
            <a:r>
              <a:rPr lang="en-US" sz="4800" b="1" dirty="0">
                <a:ln/>
                <a:solidFill>
                  <a:schemeClr val="accent4"/>
                </a:solidFill>
              </a:rPr>
              <a:t>  </a:t>
            </a:r>
            <a:r>
              <a:rPr lang="en-US" sz="4800" b="1" dirty="0" err="1">
                <a:ln/>
                <a:solidFill>
                  <a:schemeClr val="accent4"/>
                </a:solidFill>
              </a:rPr>
              <a:t>Cipta</a:t>
            </a:r>
            <a:r>
              <a:rPr lang="en-US" sz="4800" b="1" dirty="0">
                <a:ln/>
                <a:solidFill>
                  <a:schemeClr val="accent4"/>
                </a:solidFill>
              </a:rPr>
              <a:t>? </a:t>
            </a:r>
          </a:p>
        </p:txBody>
      </p:sp>
      <p:pic>
        <p:nvPicPr>
          <p:cNvPr id="9218" name="Picture 2" descr="http://cdn1.listovative.com/wp-content/uploads/2015/09/most-importa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52284"/>
            <a:ext cx="2743200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44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Cipta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100" b="1" dirty="0" err="1"/>
              <a:t>Menurut</a:t>
            </a:r>
            <a:r>
              <a:rPr lang="en-US" sz="2100" b="1" dirty="0"/>
              <a:t> UU. 28 </a:t>
            </a:r>
            <a:r>
              <a:rPr lang="en-US" sz="2100" b="1" dirty="0" err="1"/>
              <a:t>Tahun</a:t>
            </a:r>
            <a:r>
              <a:rPr lang="en-US" sz="2100" b="1" dirty="0"/>
              <a:t> 2014 </a:t>
            </a:r>
            <a:r>
              <a:rPr lang="en-US" sz="2100" b="1" dirty="0" err="1"/>
              <a:t>pada</a:t>
            </a:r>
            <a:r>
              <a:rPr lang="en-US" sz="2100" b="1" dirty="0"/>
              <a:t> </a:t>
            </a:r>
            <a:r>
              <a:rPr lang="en-US" sz="2100" b="1" dirty="0" err="1"/>
              <a:t>Pasal</a:t>
            </a:r>
            <a:r>
              <a:rPr lang="en-US" sz="2100" b="1" dirty="0"/>
              <a:t> 1 </a:t>
            </a:r>
            <a:r>
              <a:rPr lang="en-US" sz="2100" b="1" dirty="0" err="1"/>
              <a:t>Ketentuan</a:t>
            </a:r>
            <a:r>
              <a:rPr lang="en-US" sz="2100" b="1" dirty="0"/>
              <a:t> </a:t>
            </a:r>
            <a:r>
              <a:rPr lang="en-US" sz="2100" b="1" dirty="0" err="1"/>
              <a:t>Umum</a:t>
            </a:r>
            <a:r>
              <a:rPr lang="en-US" sz="2100" dirty="0"/>
              <a:t>, </a:t>
            </a:r>
            <a:r>
              <a:rPr lang="en-US" sz="2100" b="1" dirty="0" err="1">
                <a:solidFill>
                  <a:srgbClr val="FF0000"/>
                </a:solidFill>
              </a:rPr>
              <a:t>Pemegang</a:t>
            </a:r>
            <a:r>
              <a:rPr lang="en-US" sz="2100" b="1" dirty="0">
                <a:solidFill>
                  <a:srgbClr val="FF0000"/>
                </a:solidFill>
              </a:rPr>
              <a:t> </a:t>
            </a:r>
            <a:r>
              <a:rPr lang="en-US" sz="2100" b="1" dirty="0" err="1">
                <a:solidFill>
                  <a:srgbClr val="FF0000"/>
                </a:solidFill>
              </a:rPr>
              <a:t>Hak</a:t>
            </a:r>
            <a:r>
              <a:rPr lang="en-US" sz="2100" b="1" dirty="0">
                <a:solidFill>
                  <a:srgbClr val="FF0000"/>
                </a:solidFill>
              </a:rPr>
              <a:t> </a:t>
            </a:r>
            <a:r>
              <a:rPr lang="en-US" sz="2100" b="1" dirty="0" err="1">
                <a:solidFill>
                  <a:srgbClr val="FF0000"/>
                </a:solidFill>
              </a:rPr>
              <a:t>Cipta</a:t>
            </a:r>
            <a:r>
              <a:rPr lang="en-US" sz="2100" b="1" dirty="0">
                <a:solidFill>
                  <a:srgbClr val="FF0000"/>
                </a:solidFill>
              </a:rPr>
              <a:t> </a:t>
            </a:r>
            <a:r>
              <a:rPr lang="en-US" sz="2100" dirty="0" err="1"/>
              <a:t>adalah</a:t>
            </a:r>
            <a:r>
              <a:rPr lang="en-US" sz="2100" dirty="0"/>
              <a:t> </a:t>
            </a:r>
            <a:r>
              <a:rPr lang="en-US" sz="2100" b="1" dirty="0"/>
              <a:t>“</a:t>
            </a:r>
            <a:r>
              <a:rPr lang="en-US" sz="2100" b="1" i="1" dirty="0" err="1"/>
              <a:t>Pencipta</a:t>
            </a:r>
            <a:r>
              <a:rPr lang="en-US" sz="2100" b="1" i="1" dirty="0"/>
              <a:t> </a:t>
            </a:r>
            <a:r>
              <a:rPr lang="en-US" sz="2100" b="1" i="1" dirty="0" err="1"/>
              <a:t>sebagai</a:t>
            </a:r>
            <a:r>
              <a:rPr lang="en-US" sz="2100" b="1" i="1" dirty="0"/>
              <a:t> </a:t>
            </a:r>
            <a:r>
              <a:rPr lang="en-US" sz="2100" b="1" i="1" dirty="0" err="1"/>
              <a:t>Pemilik</a:t>
            </a:r>
            <a:r>
              <a:rPr lang="en-US" sz="2100" b="1" i="1" dirty="0"/>
              <a:t> </a:t>
            </a:r>
            <a:r>
              <a:rPr lang="en-US" sz="2100" b="1" i="1" dirty="0" err="1"/>
              <a:t>Hak</a:t>
            </a:r>
            <a:r>
              <a:rPr lang="en-US" sz="2100" b="1" i="1" dirty="0"/>
              <a:t> </a:t>
            </a:r>
            <a:r>
              <a:rPr lang="en-US" sz="2100" b="1" i="1" dirty="0" err="1"/>
              <a:t>Cipta</a:t>
            </a:r>
            <a:r>
              <a:rPr lang="en-US" sz="2100" b="1" i="1" dirty="0"/>
              <a:t>, </a:t>
            </a:r>
            <a:r>
              <a:rPr lang="en-US" sz="2100" b="1" i="1" dirty="0" err="1"/>
              <a:t>pihak</a:t>
            </a:r>
            <a:r>
              <a:rPr lang="en-US" sz="2100" b="1" i="1" dirty="0"/>
              <a:t> yang </a:t>
            </a:r>
            <a:r>
              <a:rPr lang="en-US" sz="2100" b="1" i="1" dirty="0" err="1"/>
              <a:t>menerima</a:t>
            </a:r>
            <a:r>
              <a:rPr lang="en-US" sz="2100" b="1" i="1" dirty="0"/>
              <a:t> </a:t>
            </a:r>
            <a:r>
              <a:rPr lang="en-US" sz="2100" b="1" i="1" dirty="0" err="1"/>
              <a:t>hak</a:t>
            </a:r>
            <a:r>
              <a:rPr lang="en-US" sz="2100" b="1" i="1" dirty="0"/>
              <a:t> </a:t>
            </a:r>
            <a:r>
              <a:rPr lang="en-US" sz="2100" b="1" i="1" dirty="0" err="1"/>
              <a:t>tersebut</a:t>
            </a:r>
            <a:r>
              <a:rPr lang="en-US" sz="2100" b="1" i="1" dirty="0"/>
              <a:t> </a:t>
            </a:r>
            <a:r>
              <a:rPr lang="en-US" sz="2100" b="1" i="1" dirty="0" err="1"/>
              <a:t>secara</a:t>
            </a:r>
            <a:r>
              <a:rPr lang="en-US" sz="2100" b="1" i="1" dirty="0"/>
              <a:t> </a:t>
            </a:r>
            <a:r>
              <a:rPr lang="en-US" sz="2100" b="1" i="1" dirty="0" err="1"/>
              <a:t>sah</a:t>
            </a:r>
            <a:r>
              <a:rPr lang="en-US" sz="2100" b="1" i="1" dirty="0"/>
              <a:t> </a:t>
            </a:r>
            <a:r>
              <a:rPr lang="en-US" sz="2100" b="1" i="1" dirty="0" err="1"/>
              <a:t>dari</a:t>
            </a:r>
            <a:r>
              <a:rPr lang="en-US" sz="2100" b="1" i="1" dirty="0"/>
              <a:t> </a:t>
            </a:r>
            <a:r>
              <a:rPr lang="en-US" sz="2100" b="1" i="1" dirty="0" err="1"/>
              <a:t>Pencipta</a:t>
            </a:r>
            <a:r>
              <a:rPr lang="en-US" sz="2100" b="1" i="1" dirty="0"/>
              <a:t>, </a:t>
            </a:r>
            <a:r>
              <a:rPr lang="en-US" sz="2100" b="1" i="1" dirty="0" err="1"/>
              <a:t>atau</a:t>
            </a:r>
            <a:r>
              <a:rPr lang="en-US" sz="2100" b="1" i="1" dirty="0"/>
              <a:t> </a:t>
            </a:r>
            <a:r>
              <a:rPr lang="en-US" sz="2100" b="1" i="1" dirty="0" err="1"/>
              <a:t>pihak</a:t>
            </a:r>
            <a:r>
              <a:rPr lang="en-US" sz="2100" b="1" i="1" dirty="0"/>
              <a:t> lain yang </a:t>
            </a:r>
            <a:r>
              <a:rPr lang="en-US" sz="2100" b="1" i="1" dirty="0" err="1"/>
              <a:t>menerima</a:t>
            </a:r>
            <a:r>
              <a:rPr lang="en-US" sz="2100" b="1" i="1" dirty="0"/>
              <a:t> </a:t>
            </a:r>
            <a:r>
              <a:rPr lang="en-US" sz="2100" b="1" i="1" dirty="0" err="1"/>
              <a:t>lebih</a:t>
            </a:r>
            <a:r>
              <a:rPr lang="en-US" sz="2100" b="1" i="1" dirty="0"/>
              <a:t> </a:t>
            </a:r>
            <a:r>
              <a:rPr lang="en-US" sz="2100" b="1" i="1" dirty="0" err="1"/>
              <a:t>lanjut</a:t>
            </a:r>
            <a:r>
              <a:rPr lang="en-US" sz="2100" b="1" i="1" dirty="0"/>
              <a:t> </a:t>
            </a:r>
            <a:r>
              <a:rPr lang="en-US" sz="2100" b="1" i="1" dirty="0" err="1"/>
              <a:t>hak</a:t>
            </a:r>
            <a:r>
              <a:rPr lang="en-US" sz="2100" b="1" i="1" dirty="0"/>
              <a:t> </a:t>
            </a:r>
            <a:r>
              <a:rPr lang="en-US" sz="2100" b="1" i="1" dirty="0" err="1"/>
              <a:t>dari</a:t>
            </a:r>
            <a:r>
              <a:rPr lang="en-US" sz="2100" b="1" i="1" dirty="0"/>
              <a:t> </a:t>
            </a:r>
            <a:r>
              <a:rPr lang="en-US" sz="2100" b="1" i="1" dirty="0" err="1"/>
              <a:t>pihak</a:t>
            </a:r>
            <a:r>
              <a:rPr lang="en-US" sz="2100" b="1" i="1" dirty="0"/>
              <a:t> yang </a:t>
            </a:r>
            <a:r>
              <a:rPr lang="en-US" sz="2100" b="1" i="1" dirty="0" err="1"/>
              <a:t>menerika</a:t>
            </a:r>
            <a:r>
              <a:rPr lang="en-US" sz="2100" b="1" i="1" dirty="0"/>
              <a:t> </a:t>
            </a:r>
            <a:r>
              <a:rPr lang="en-US" sz="2100" b="1" i="1" dirty="0" err="1"/>
              <a:t>hak</a:t>
            </a:r>
            <a:r>
              <a:rPr lang="en-US" sz="2100" b="1" i="1" dirty="0"/>
              <a:t> </a:t>
            </a:r>
            <a:r>
              <a:rPr lang="en-US" sz="2100" b="1" i="1" dirty="0" err="1"/>
              <a:t>tersebut</a:t>
            </a:r>
            <a:r>
              <a:rPr lang="en-US" sz="2100" b="1" i="1" dirty="0"/>
              <a:t> </a:t>
            </a:r>
            <a:r>
              <a:rPr lang="en-US" sz="2100" b="1" i="1" dirty="0" err="1"/>
              <a:t>secara</a:t>
            </a:r>
            <a:r>
              <a:rPr lang="en-US" sz="2100" b="1" i="1" dirty="0"/>
              <a:t> </a:t>
            </a:r>
            <a:r>
              <a:rPr lang="en-US" sz="2100" b="1" i="1" dirty="0" err="1"/>
              <a:t>sah</a:t>
            </a:r>
            <a:r>
              <a:rPr lang="en-US" sz="2100" b="1" dirty="0"/>
              <a:t>”</a:t>
            </a:r>
            <a:r>
              <a:rPr lang="en-US" sz="2100" b="1" i="1" dirty="0"/>
              <a:t>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153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7344" y="674528"/>
            <a:ext cx="7596801" cy="1053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2123" b="1" ker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KONSEP DASAR HAK CIPTA</a:t>
            </a:r>
            <a:endParaRPr lang="id-ID" sz="2123" b="1" kern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80375" y="2022458"/>
            <a:ext cx="7010741" cy="36555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/>
            </a:pPr>
            <a:r>
              <a:rPr lang="en-US" sz="2953" kern="0" dirty="0" err="1">
                <a:solidFill>
                  <a:srgbClr val="000000"/>
                </a:solidFill>
              </a:rPr>
              <a:t>Hak</a:t>
            </a:r>
            <a:r>
              <a:rPr lang="en-US" sz="2953" kern="0" dirty="0">
                <a:solidFill>
                  <a:srgbClr val="000000"/>
                </a:solidFill>
              </a:rPr>
              <a:t> yang </a:t>
            </a:r>
            <a:r>
              <a:rPr lang="en-US" sz="2953" kern="0" dirty="0" err="1">
                <a:solidFill>
                  <a:srgbClr val="000000"/>
                </a:solidFill>
              </a:rPr>
              <a:t>didasarkan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pada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orisinalitas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karya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dan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keahlian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kreatif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seseorang</a:t>
            </a:r>
            <a:endParaRPr lang="en-US" sz="2953" kern="0" dirty="0">
              <a:solidFill>
                <a:srgbClr val="000000"/>
              </a:solidFill>
            </a:endParaRP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defRPr/>
            </a:pPr>
            <a:endParaRPr lang="en-US" sz="1754" kern="0" dirty="0">
              <a:solidFill>
                <a:srgbClr val="000000"/>
              </a:solidFill>
            </a:endParaRP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/>
            </a:pPr>
            <a:r>
              <a:rPr lang="en-US" sz="2953" kern="0" dirty="0" err="1">
                <a:solidFill>
                  <a:srgbClr val="000000"/>
                </a:solidFill>
              </a:rPr>
              <a:t>Hak-hak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kepemilikan</a:t>
            </a:r>
            <a:r>
              <a:rPr lang="en-US" sz="2953" kern="0" dirty="0">
                <a:solidFill>
                  <a:srgbClr val="000000"/>
                </a:solidFill>
              </a:rPr>
              <a:t> non </a:t>
            </a:r>
            <a:r>
              <a:rPr lang="en-US" sz="2953" kern="0" dirty="0" err="1">
                <a:solidFill>
                  <a:srgbClr val="000000"/>
                </a:solidFill>
              </a:rPr>
              <a:t>fisik</a:t>
            </a:r>
            <a:r>
              <a:rPr lang="en-US" sz="2953" kern="0" dirty="0">
                <a:solidFill>
                  <a:srgbClr val="000000"/>
                </a:solidFill>
              </a:rPr>
              <a:t> yang </a:t>
            </a:r>
            <a:r>
              <a:rPr lang="en-US" sz="2953" kern="0" dirty="0" err="1">
                <a:solidFill>
                  <a:srgbClr val="000000"/>
                </a:solidFill>
              </a:rPr>
              <a:t>terdiri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atas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hak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ekonomi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dan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  <a:r>
              <a:rPr lang="en-US" sz="2953" kern="0" dirty="0" err="1">
                <a:solidFill>
                  <a:srgbClr val="000000"/>
                </a:solidFill>
              </a:rPr>
              <a:t>hak</a:t>
            </a:r>
            <a:r>
              <a:rPr lang="en-US" sz="2953" kern="0" dirty="0">
                <a:solidFill>
                  <a:srgbClr val="000000"/>
                </a:solidFill>
              </a:rPr>
              <a:t> moral, mis.hak </a:t>
            </a:r>
            <a:r>
              <a:rPr lang="en-US" sz="2953" kern="0" dirty="0" err="1">
                <a:solidFill>
                  <a:srgbClr val="000000"/>
                </a:solidFill>
              </a:rPr>
              <a:t>menggandakan</a:t>
            </a:r>
            <a:r>
              <a:rPr lang="en-US" sz="2953" kern="0" dirty="0">
                <a:solidFill>
                  <a:srgbClr val="000000"/>
                </a:solidFill>
              </a:rPr>
              <a:t> &amp; </a:t>
            </a:r>
            <a:r>
              <a:rPr lang="en-US" sz="2953" kern="0" dirty="0" err="1">
                <a:solidFill>
                  <a:srgbClr val="000000"/>
                </a:solidFill>
              </a:rPr>
              <a:t>mengumumkan</a:t>
            </a:r>
            <a:r>
              <a:rPr lang="en-US" sz="2953" kern="0" dirty="0">
                <a:solidFill>
                  <a:srgbClr val="000000"/>
                </a:solidFill>
              </a:rPr>
              <a:t> </a:t>
            </a:r>
          </a:p>
          <a:p>
            <a:pPr marL="316462" indent="-316462">
              <a:spcBef>
                <a:spcPts val="738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defRPr/>
            </a:pPr>
            <a:endParaRPr lang="id-ID" sz="2953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95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495</Words>
  <Application>Microsoft Office PowerPoint</Application>
  <PresentationFormat>Widescreen</PresentationFormat>
  <Paragraphs>52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BaryonDisplaySSi</vt:lpstr>
      <vt:lpstr>Calibri</vt:lpstr>
      <vt:lpstr>Calibri Light</vt:lpstr>
      <vt:lpstr>Times New Roman</vt:lpstr>
      <vt:lpstr>Wingdings</vt:lpstr>
      <vt:lpstr>Office Theme</vt:lpstr>
      <vt:lpstr>UU No. 28  Tahun 2014 Tentang Hak Cipta</vt:lpstr>
      <vt:lpstr>PowerPoint Presentation</vt:lpstr>
      <vt:lpstr>DEFINISI</vt:lpstr>
      <vt:lpstr>Hak Ekslusif</vt:lpstr>
      <vt:lpstr>Hak Ekslusif</vt:lpstr>
      <vt:lpstr>Pencipta</vt:lpstr>
      <vt:lpstr>PowerPoint Presentation</vt:lpstr>
      <vt:lpstr>Pemegang Hak Cipta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 No. 28  Tahun 2014 Tentang Hak Cipta</dc:title>
  <dc:creator>User</dc:creator>
  <cp:lastModifiedBy>User</cp:lastModifiedBy>
  <cp:revision>1</cp:revision>
  <dcterms:created xsi:type="dcterms:W3CDTF">2020-04-26T11:41:49Z</dcterms:created>
  <dcterms:modified xsi:type="dcterms:W3CDTF">2020-04-26T11:44:23Z</dcterms:modified>
</cp:coreProperties>
</file>