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577" r:id="rId2"/>
    <p:sldId id="602" r:id="rId3"/>
    <p:sldId id="603" r:id="rId4"/>
    <p:sldId id="604" r:id="rId5"/>
    <p:sldId id="301" r:id="rId6"/>
    <p:sldId id="302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00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2EDA573-431E-B84E-9B89-75E6B11CB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16C5D2D-7C0A-D44D-BFBD-AC9CF4BEB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Buat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A625ACB-1DC8-9D41-B7A1-F81CF17B7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AE185C6-EF16-7540-8F6B-5C7C70B28FA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55742-B1B4-E945-9F3B-3D75954FFBB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4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55742-B1B4-E945-9F3B-3D75954FFBB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1B5098F-AA5A-574B-87AF-82A4CC0A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482725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red background with a gavel&#10;&#10;Description automatically generated">
            <a:extLst>
              <a:ext uri="{FF2B5EF4-FFF2-40B4-BE49-F238E27FC236}">
                <a16:creationId xmlns:a16="http://schemas.microsoft.com/office/drawing/2014/main" id="{72B7030D-9875-4389-9FC2-E4D2EA59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CD78C68-16C5-45E3-A113-1954B90F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3812" y="863614"/>
            <a:ext cx="7106582" cy="288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518A9-F180-4E4F-8B7A-61B15F03155F}"/>
              </a:ext>
            </a:extLst>
          </p:cNvPr>
          <p:cNvSpPr txBox="1"/>
          <p:nvPr/>
        </p:nvSpPr>
        <p:spPr>
          <a:xfrm>
            <a:off x="2443656" y="2997373"/>
            <a:ext cx="4677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9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charset="0"/>
                <a:cs typeface="Edwardian Script ITC" charset="0"/>
              </a:rPr>
              <a:t>filsafat</a:t>
            </a: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charset="0"/>
                <a:cs typeface="Edwardian Script ITC" charset="0"/>
              </a:rPr>
              <a:t> </a:t>
            </a:r>
            <a:r>
              <a:rPr 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charset="0"/>
                <a:cs typeface="Edwardian Script ITC" charset="0"/>
              </a:rPr>
              <a:t>   </a:t>
            </a:r>
            <a:r>
              <a:rPr lang="en-US" sz="9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charset="0"/>
                <a:cs typeface="Edwardian Script ITC" charset="0"/>
              </a:rPr>
              <a:t>hukum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4B2DD-87F5-47A0-8A48-11A7EB5621B1}"/>
              </a:ext>
            </a:extLst>
          </p:cNvPr>
          <p:cNvSpPr txBox="1"/>
          <p:nvPr/>
        </p:nvSpPr>
        <p:spPr>
          <a:xfrm>
            <a:off x="2023242" y="4484431"/>
            <a:ext cx="46771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Irzani</a:t>
            </a:r>
            <a:r>
              <a:rPr lang="en-US" sz="24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D0CDA9-0F86-4C41-9894-026033AF39E1}"/>
              </a:ext>
            </a:extLst>
          </p:cNvPr>
          <p:cNvSpPr txBox="1">
            <a:spLocks/>
          </p:cNvSpPr>
          <p:nvPr/>
        </p:nvSpPr>
        <p:spPr bwMode="auto">
          <a:xfrm>
            <a:off x="-258762" y="294879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Zaman YUNANI KUNO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937C54-C1E4-4BE6-B8A8-E5359A8C3749}"/>
              </a:ext>
            </a:extLst>
          </p:cNvPr>
          <p:cNvSpPr txBox="1">
            <a:spLocks/>
          </p:cNvSpPr>
          <p:nvPr/>
        </p:nvSpPr>
        <p:spPr bwMode="auto">
          <a:xfrm>
            <a:off x="433388" y="954285"/>
            <a:ext cx="82296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altLang="en-US" sz="1450" dirty="0" err="1">
                <a:ea typeface="ＭＳ Ｐゴシック" panose="020B0600070205080204" pitchFamily="34" charset="-128"/>
              </a:rPr>
              <a:t>Esensi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Yunani Kuno : </a:t>
            </a:r>
          </a:p>
          <a:p>
            <a:pPr marL="722313" indent="-341313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50" b="1" dirty="0" err="1">
                <a:ea typeface="ＭＳ Ｐゴシック" panose="020B0600070205080204" pitchFamily="34" charset="-128"/>
              </a:rPr>
              <a:t>Pendekatan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Kosmologis</a:t>
            </a:r>
            <a:r>
              <a:rPr lang="en-US" altLang="en-US" sz="1450" dirty="0">
                <a:ea typeface="ＭＳ Ｐゴシック" panose="020B0600070205080204" pitchFamily="34" charset="-128"/>
              </a:rPr>
              <a:t> =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pendekatan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memahami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seluruh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semesta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1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kesatuan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Kosmos</a:t>
            </a:r>
            <a:r>
              <a:rPr lang="en-US" altLang="en-US" sz="1450" dirty="0">
                <a:ea typeface="ＭＳ Ｐゴシック" panose="020B0600070205080204" pitchFamily="34" charset="-128"/>
              </a:rPr>
              <a:t>. 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irefleksikan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mitologi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Yunani (</a:t>
            </a:r>
            <a:r>
              <a:rPr lang="en-US" altLang="en-US" sz="1450" i="1" dirty="0">
                <a:ea typeface="ＭＳ Ｐゴシック" panose="020B0600070205080204" pitchFamily="34" charset="-128"/>
                <a:sym typeface="Wingdings" pitchFamily="2" charset="2"/>
              </a:rPr>
              <a:t>mythos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imajinasi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rakyat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mengenai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struktur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supranatural yang ideal). </a:t>
            </a:r>
            <a:endParaRPr lang="en-US" altLang="en-US" sz="1450" dirty="0">
              <a:ea typeface="ＭＳ Ｐゴシック" panose="020B0600070205080204" pitchFamily="34" charset="-128"/>
            </a:endParaRPr>
          </a:p>
          <a:p>
            <a:pPr marL="722313" indent="-341313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50" dirty="0" err="1">
                <a:ea typeface="ＭＳ Ｐゴシック" panose="020B0600070205080204" pitchFamily="34" charset="-128"/>
              </a:rPr>
              <a:t>Kaidah-kaidah</a:t>
            </a:r>
            <a:r>
              <a:rPr lang="en-US" altLang="en-US" sz="145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mengatur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Kosmos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niscaya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sesuai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kaidah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kerja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450" dirty="0">
                <a:ea typeface="ＭＳ Ｐゴシック" panose="020B0600070205080204" pitchFamily="34" charset="-128"/>
              </a:rPr>
              <a:t> (</a:t>
            </a:r>
            <a:r>
              <a:rPr lang="en-US" altLang="en-US" sz="1450" i="1" dirty="0">
                <a:ea typeface="ＭＳ Ｐゴシック" panose="020B0600070205080204" pitchFamily="34" charset="-128"/>
              </a:rPr>
              <a:t>logos</a:t>
            </a:r>
            <a:r>
              <a:rPr lang="en-US" altLang="en-US" sz="1450" dirty="0">
                <a:ea typeface="ＭＳ Ｐゴシック" panose="020B0600070205080204" pitchFamily="34" charset="-128"/>
              </a:rPr>
              <a:t>), yang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bersemayam</a:t>
            </a:r>
            <a:r>
              <a:rPr lang="en-US" altLang="en-US" sz="1450" dirty="0">
                <a:ea typeface="ＭＳ Ｐゴシック" panose="020B0600070205080204" pitchFamily="34" charset="-128"/>
              </a:rPr>
              <a:t> di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diri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dirty="0">
                <a:ea typeface="ＭＳ Ｐゴシック" panose="020B0600070205080204" pitchFamily="34" charset="-128"/>
              </a:rPr>
              <a:t>.</a:t>
            </a:r>
          </a:p>
          <a:p>
            <a:pPr marL="722313" indent="-341313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ukuran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utama</a:t>
            </a:r>
            <a:r>
              <a:rPr lang="en-US" altLang="en-US" sz="1450" dirty="0">
                <a:ea typeface="ＭＳ Ｐゴシック" panose="020B0600070205080204" pitchFamily="34" charset="-128"/>
              </a:rPr>
              <a:t> (</a:t>
            </a:r>
            <a:r>
              <a:rPr lang="en-US" altLang="en-US" sz="1450" i="1" dirty="0" err="1">
                <a:ea typeface="ＭＳ Ｐゴシック" panose="020B0600070205080204" pitchFamily="34" charset="-128"/>
              </a:rPr>
              <a:t>metron</a:t>
            </a:r>
            <a:r>
              <a:rPr lang="en-US" altLang="en-US" sz="1450" dirty="0">
                <a:ea typeface="ＭＳ Ｐゴシック" panose="020B0600070205080204" pitchFamily="34" charset="-128"/>
              </a:rPr>
              <a:t>).  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Protagoras</a:t>
            </a:r>
            <a:r>
              <a:rPr lang="en-US" altLang="en-US" sz="1450" dirty="0">
                <a:ea typeface="ＭＳ Ｐゴシック" panose="020B0600070205080204" pitchFamily="34" charset="-128"/>
              </a:rPr>
              <a:t>: “</a:t>
            </a:r>
            <a:r>
              <a:rPr lang="en-US" altLang="ja-JP" sz="1450" i="1" dirty="0" err="1">
                <a:ea typeface="ＭＳ Ｐゴシック" panose="020B0600070205080204" pitchFamily="34" charset="-128"/>
              </a:rPr>
              <a:t>panton</a:t>
            </a:r>
            <a:r>
              <a:rPr lang="en-US" altLang="ja-JP" sz="145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i="1" dirty="0" err="1">
                <a:ea typeface="ＭＳ Ｐゴシック" panose="020B0600070205080204" pitchFamily="34" charset="-128"/>
              </a:rPr>
              <a:t>khrematon</a:t>
            </a:r>
            <a:r>
              <a:rPr lang="en-US" altLang="ja-JP" sz="145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i="1" dirty="0" err="1">
                <a:ea typeface="ＭＳ Ｐゴシック" panose="020B0600070205080204" pitchFamily="34" charset="-128"/>
              </a:rPr>
              <a:t>metron</a:t>
            </a:r>
            <a:r>
              <a:rPr lang="en-US" altLang="ja-JP" sz="145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i="1" dirty="0" err="1">
                <a:ea typeface="ＭＳ Ｐゴシック" panose="020B0600070205080204" pitchFamily="34" charset="-128"/>
              </a:rPr>
              <a:t>eiani</a:t>
            </a:r>
            <a:r>
              <a:rPr lang="en-US" altLang="ja-JP" sz="145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i="1" dirty="0" err="1">
                <a:ea typeface="ＭＳ Ｐゴシック" panose="020B0600070205080204" pitchFamily="34" charset="-128"/>
              </a:rPr>
              <a:t>anthropos</a:t>
            </a:r>
            <a:r>
              <a:rPr lang="en-US" altLang="en-US" sz="1450" dirty="0">
                <a:ea typeface="ＭＳ Ｐゴシック" panose="020B0600070205080204" pitchFamily="34" charset="-128"/>
              </a:rPr>
              <a:t>”</a:t>
            </a:r>
            <a:r>
              <a:rPr lang="en-US" altLang="ja-JP" sz="1450" dirty="0">
                <a:ea typeface="ＭＳ Ｐゴシック" panose="020B0600070205080204" pitchFamily="34" charset="-128"/>
              </a:rPr>
              <a:t> (</a:t>
            </a:r>
            <a:r>
              <a:rPr lang="en-US" altLang="ja-JP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ja-JP" sz="1450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dirty="0" err="1">
                <a:ea typeface="ＭＳ Ｐゴシック" panose="020B0600070205080204" pitchFamily="34" charset="-128"/>
              </a:rPr>
              <a:t>adalah</a:t>
            </a:r>
            <a:r>
              <a:rPr lang="en-US" altLang="ja-JP" sz="1450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dirty="0" err="1">
                <a:ea typeface="ＭＳ Ｐゴシック" panose="020B0600070205080204" pitchFamily="34" charset="-128"/>
              </a:rPr>
              <a:t>ukuran</a:t>
            </a:r>
            <a:r>
              <a:rPr lang="en-US" altLang="ja-JP" sz="1450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dirty="0" err="1">
                <a:ea typeface="ＭＳ Ｐゴシック" panose="020B0600070205080204" pitchFamily="34" charset="-128"/>
              </a:rPr>
              <a:t>bagi</a:t>
            </a:r>
            <a:r>
              <a:rPr lang="en-US" altLang="ja-JP" sz="1450" dirty="0">
                <a:ea typeface="ＭＳ Ｐゴシック" panose="020B0600070205080204" pitchFamily="34" charset="-128"/>
              </a:rPr>
              <a:t> </a:t>
            </a:r>
            <a:r>
              <a:rPr lang="en-US" altLang="ja-JP" sz="1450" dirty="0" err="1">
                <a:ea typeface="ＭＳ Ｐゴシック" panose="020B0600070205080204" pitchFamily="34" charset="-128"/>
              </a:rPr>
              <a:t>segalanya</a:t>
            </a:r>
            <a:r>
              <a:rPr lang="en-US" altLang="ja-JP" sz="1450" dirty="0"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145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selalu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melihat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tujuan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terlibat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erat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aturan</a:t>
            </a:r>
            <a:r>
              <a:rPr lang="en-US" altLang="en-US" sz="1450" dirty="0">
                <a:ea typeface="ＭＳ Ｐゴシック" panose="020B0600070205080204" pitchFamily="34" charset="-128"/>
              </a:rPr>
              <a:t>, paling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sedikit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kaidah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kerja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450" dirty="0">
                <a:ea typeface="ＭＳ Ｐゴシック" panose="020B0600070205080204" pitchFamily="34" charset="-128"/>
              </a:rPr>
              <a:t>.  </a:t>
            </a:r>
          </a:p>
          <a:p>
            <a:pPr algn="just">
              <a:defRPr/>
            </a:pPr>
            <a:r>
              <a:rPr lang="en-US" altLang="en-US" sz="1450" dirty="0">
                <a:ea typeface="ＭＳ Ｐゴシック" panose="020B0600070205080204" pitchFamily="34" charset="-128"/>
              </a:rPr>
              <a:t>Dasar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trilogi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kosmologi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digambarkan</a:t>
            </a:r>
            <a:r>
              <a:rPr lang="en-US" altLang="en-US" sz="1450" dirty="0">
                <a:ea typeface="ＭＳ Ｐゴシック" panose="020B0600070205080204" pitchFamily="34" charset="-128"/>
              </a:rPr>
              <a:t>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450" dirty="0">
                <a:ea typeface="ＭＳ Ｐゴシック" panose="020B0600070205080204" pitchFamily="34" charset="-128"/>
              </a:rPr>
              <a:t>                                                                                </a:t>
            </a:r>
            <a:r>
              <a:rPr lang="en-US" altLang="en-US" sz="1450" b="1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KOSMOS</a:t>
            </a:r>
          </a:p>
          <a:p>
            <a:pPr algn="just"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450" dirty="0">
                <a:ea typeface="ＭＳ Ｐゴシック" panose="020B0600070205080204" pitchFamily="34" charset="-128"/>
              </a:rPr>
              <a:t>				   </a:t>
            </a:r>
            <a:r>
              <a:rPr lang="en-US" altLang="en-US" sz="1450" i="1" dirty="0">
                <a:ea typeface="ＭＳ Ｐゴシック" panose="020B0600070205080204" pitchFamily="34" charset="-128"/>
              </a:rPr>
              <a:t>              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450" i="1" dirty="0">
                <a:ea typeface="ＭＳ Ｐゴシック" panose="020B0600070205080204" pitchFamily="34" charset="-128"/>
              </a:rPr>
              <a:t>                                               </a:t>
            </a:r>
            <a:r>
              <a:rPr lang="en-US" altLang="en-US" sz="1450" b="1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ANTHROPOS</a:t>
            </a:r>
            <a:r>
              <a:rPr lang="en-US" altLang="en-US" sz="1450" i="1" dirty="0">
                <a:ea typeface="ＭＳ Ｐゴシック" panose="020B0600070205080204" pitchFamily="34" charset="-128"/>
              </a:rPr>
              <a:t>                                 </a:t>
            </a:r>
            <a:r>
              <a:rPr lang="en-US" altLang="en-US" sz="1450" b="1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LOGOS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mengenai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diawali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oleh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alam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Yunani: </a:t>
            </a:r>
            <a:r>
              <a:rPr lang="en-US" altLang="en-US" sz="145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Anaximandros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5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Herakleitos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dan </a:t>
            </a:r>
            <a:r>
              <a:rPr lang="en-US" altLang="en-US" sz="145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Parmenides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Menurutnya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mengatur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kehidupan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merupakan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bagian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alam</a:t>
            </a:r>
            <a:r>
              <a:rPr lang="en-US" altLang="en-US" sz="145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Karena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itu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keadilan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ditegakkan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hanya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jika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perilaku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sesuai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5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5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alam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1450" dirty="0">
              <a:ea typeface="ＭＳ Ｐゴシック" panose="020B0600070205080204" pitchFamily="34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EA19B4-4FED-4115-B9D0-9D4CC3A14C5F}"/>
              </a:ext>
            </a:extLst>
          </p:cNvPr>
          <p:cNvSpPr/>
          <p:nvPr/>
        </p:nvSpPr>
        <p:spPr>
          <a:xfrm>
            <a:off x="3429000" y="4171157"/>
            <a:ext cx="1408112" cy="127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BAC1184-E25E-4BF1-8A0F-32E90BF74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7" y="271283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751287E-0AC9-4663-84DA-F31378EAA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190207"/>
            <a:ext cx="9096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8BA6820-FE10-4EC6-9104-77D075758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3841750"/>
            <a:ext cx="1165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E6466D0-DCAD-4AE8-89F6-24404D0A6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895725"/>
            <a:ext cx="9588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998B873-7BB8-487C-8995-F6ECA88DB199}"/>
              </a:ext>
            </a:extLst>
          </p:cNvPr>
          <p:cNvSpPr/>
          <p:nvPr/>
        </p:nvSpPr>
        <p:spPr>
          <a:xfrm>
            <a:off x="3549650" y="4190207"/>
            <a:ext cx="1179512" cy="91440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7674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1C38BC-EAE8-4068-91BC-AF7ED4414C1A}"/>
              </a:ext>
            </a:extLst>
          </p:cNvPr>
          <p:cNvSpPr txBox="1">
            <a:spLocks/>
          </p:cNvSpPr>
          <p:nvPr/>
        </p:nvSpPr>
        <p:spPr bwMode="auto">
          <a:xfrm>
            <a:off x="284956" y="906467"/>
            <a:ext cx="8574087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Zaman YUNANI KUNO</a:t>
            </a:r>
            <a:r>
              <a:rPr lang="id-ID" altLang="en-US" sz="1400" dirty="0">
                <a:ea typeface="ＭＳ Ｐゴシック" panose="020B0600070205080204" pitchFamily="34" charset="-128"/>
              </a:rPr>
              <a:t> (Abad VI seb. Masehi – Abad V ses. Masehi)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id-ID" altLang="en-US" sz="1400" b="1" i="1" dirty="0">
                <a:ea typeface="ＭＳ Ｐゴシック" panose="020B0600070205080204" pitchFamily="34" charset="-128"/>
              </a:rPr>
              <a:t>Hukum dipandang sebagai gejala alam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en-US" altLang="en-US" sz="1400" u="sng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400" dirty="0">
                <a:ea typeface="ＭＳ Ｐゴシック" panose="020B0600070205080204" pitchFamily="34" charset="-128"/>
              </a:rPr>
              <a:t>:</a:t>
            </a:r>
          </a:p>
          <a:p>
            <a:pPr marL="312738" indent="0" algn="just">
              <a:buFont typeface="Arial" panose="020B0604020202020204" pitchFamily="34" charset="0"/>
              <a:buNone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Alam Pikiran Kuno (Abad VI dan V sebelum Masehi)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Dibedakan 2 (dua) aliran religi yang sangat mempengaruhi pandangan hidup tetapi saling bertentangan: 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41388" indent="-273050" algn="just">
              <a:buFont typeface="Wingdings" pitchFamily="2" charset="2"/>
              <a:buChar char="§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Aliran religi PRIMITIF </a:t>
            </a:r>
            <a:r>
              <a:rPr lang="id-ID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d-ID" altLang="en-US" sz="1400" dirty="0">
                <a:ea typeface="ＭＳ Ｐゴシック" panose="020B0600070205080204" pitchFamily="34" charset="-128"/>
              </a:rPr>
              <a:t> Orang memandang alam semesta sebagai suatu kekuasaan yang mengancam manusia, penuh misteri, sesuatu yang sakral.  Hidup manusia di bawah kekuasaan nasib.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41388" indent="-273050" algn="just">
              <a:buFont typeface="Wingdings" pitchFamily="2" charset="2"/>
              <a:buChar char="§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Aliran religi Dewa-Dewi Olimpus (a.l.Zeus, Apollo, Athena, Aphrodite)  </a:t>
            </a:r>
            <a:r>
              <a:rPr lang="id-ID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d-ID" altLang="en-US" sz="1400" dirty="0">
                <a:ea typeface="ＭＳ Ｐゴシック" panose="020B0600070205080204" pitchFamily="34" charset="-128"/>
              </a:rPr>
              <a:t> Melalui mitos-mitos dewa-dewi orang memahami jalan dunia dan hidup.  Ditampilkan sesuai dengan akal budi (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logos</a:t>
            </a:r>
            <a:r>
              <a:rPr lang="id-ID" altLang="en-US" sz="1400" dirty="0">
                <a:ea typeface="ＭＳ Ｐゴシック" panose="020B0600070205080204" pitchFamily="34" charset="-128"/>
              </a:rPr>
              <a:t>) manusia.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b="1" dirty="0">
                <a:ea typeface="ＭＳ Ｐゴシック" panose="020B0600070205080204" pitchFamily="34" charset="-128"/>
              </a:rPr>
              <a:t>Manusia dipandang sebagai bagian dari alam semesta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Pikiran tentang negara dan hukum / aturan terwujud dalam polis.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Filsuf-Filsuf Pertama: Anaximander, Herakleitos, Parmenides.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Pandangan filsuf-filsuf  pertama dapat disimpulkan bahwa: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hukum tidak terbatas pada masyarakat manusia</a:t>
            </a:r>
            <a:r>
              <a:rPr lang="id-ID" altLang="en-US" sz="1400" dirty="0">
                <a:ea typeface="ＭＳ Ｐゴシック" panose="020B0600070205080204" pitchFamily="34" charset="-128"/>
              </a:rPr>
              <a:t>.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Hukum meliputi semesta alam</a:t>
            </a:r>
            <a:r>
              <a:rPr lang="id-ID" altLang="en-US" sz="1400" dirty="0">
                <a:ea typeface="ＭＳ Ｐゴシック" panose="020B0600070205080204" pitchFamily="34" charset="-128"/>
              </a:rPr>
              <a:t>.  Oleh karenanya belum dibedakan antara hukum alam dan hukum positif;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keduanya dianggap sebagai bagian dari aturan ilahi</a:t>
            </a:r>
            <a:r>
              <a:rPr lang="id-ID" altLang="en-US" sz="1400" dirty="0">
                <a:ea typeface="ＭＳ Ｐゴシック" panose="020B0600070205080204" pitchFamily="34" charset="-128"/>
              </a:rPr>
              <a:t>.  Orang yang memberontak akan mendapatkan balas dendam karena kesombongan.</a:t>
            </a:r>
          </a:p>
          <a:p>
            <a:pPr marL="668338" indent="-355600" algn="just">
              <a:buFont typeface="Wingdings" pitchFamily="2" charset="2"/>
              <a:buChar char="ü"/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KAUM SOFIS: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989263" lvl="2" indent="-341313" algn="just">
              <a:defRPr/>
            </a:pPr>
            <a:r>
              <a:rPr lang="id-ID" altLang="en-US" sz="1400" dirty="0">
                <a:ea typeface="ＭＳ Ｐゴシック" panose="020B0600070205080204" pitchFamily="34" charset="-128"/>
              </a:rPr>
              <a:t>Memulai kegiatannya pada abad V sebelum Masehi.  Kaum Sofis adalah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orang terpelajar yang berkeliling di polis-polis negeri Yunani untuk mengajar pemuda-pemuda yang ingin berperan dalam politik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989263" lvl="2" indent="-341313" algn="just">
              <a:defRPr/>
            </a:pP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Menurut </a:t>
            </a:r>
            <a:r>
              <a:rPr lang="id-ID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Protagoras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id-ID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tidak terdapat kebenaran obyektif; manusia adalah ukuran segala-galanya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id-ID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pantoon khrematoon metron anthropos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2989263" lvl="2" indent="-341313" algn="just">
              <a:defRPr/>
            </a:pP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Oleh karenanya, manusia menentukan apa yang baik dan adil.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2D31FD6-1402-49AF-B3E6-F3E9AE60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5134624"/>
            <a:ext cx="2036762" cy="130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42E9C8-A5EB-4874-BF28-F8A3FD7D6BA2}"/>
              </a:ext>
            </a:extLst>
          </p:cNvPr>
          <p:cNvSpPr txBox="1">
            <a:spLocks/>
          </p:cNvSpPr>
          <p:nvPr/>
        </p:nvSpPr>
        <p:spPr bwMode="auto">
          <a:xfrm>
            <a:off x="152400" y="922337"/>
            <a:ext cx="88392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buFont typeface="Calibri" panose="020F0502020204030204" pitchFamily="34" charset="0"/>
              <a:buAutoNum type="arabicPeriod"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Solon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Athena) [640 – 560 SM]</a:t>
            </a:r>
          </a:p>
          <a:p>
            <a:pPr marL="268288" indent="-268288" algn="just"/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268288" indent="-268288" algn="just"/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268288" indent="-268288" algn="just"/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268288" indent="-268288" algn="just"/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>
                <a:ea typeface="ＭＳ Ｐゴシック" panose="020B0600070205080204" pitchFamily="34" charset="-128"/>
              </a:rPr>
              <a:t>Solon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berasal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keluarga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berada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jatuh</a:t>
            </a:r>
            <a:r>
              <a:rPr lang="en-US" altLang="en-US" sz="1500" dirty="0">
                <a:ea typeface="ＭＳ Ｐゴシック" panose="020B0600070205080204" pitchFamily="34" charset="-128"/>
              </a:rPr>
              <a:t> miskin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sang ayah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gemar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berjudi</a:t>
            </a:r>
            <a:r>
              <a:rPr lang="en-US" altLang="en-US" sz="1500" dirty="0">
                <a:ea typeface="ＭＳ Ｐゴシック" panose="020B0600070205080204" pitchFamily="34" charset="-128"/>
              </a:rPr>
              <a:t>), dan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kemudian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terpaksa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berdagang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memperoleh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nafkah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Berdagang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itulah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membuatnya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melihat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keadaan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polis lain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kawasan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Yunani. 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Pekerjaannya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pedagang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memungkinkannya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menilai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hubungan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langsung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tanah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faktor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produksi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500" dirty="0">
                <a:ea typeface="ＭＳ Ｐゴシック" panose="020B0600070205080204" pitchFamily="34" charset="-128"/>
              </a:rPr>
              <a:t> 594 SM Solon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sudah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anggota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Majelis</a:t>
            </a:r>
            <a:r>
              <a:rPr lang="en-US" altLang="ja-JP" sz="1500" dirty="0">
                <a:ea typeface="ＭＳ Ｐゴシック" panose="020B0600070205080204" pitchFamily="34" charset="-128"/>
              </a:rPr>
              <a:t> 7 Orang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Bijaksana</a:t>
            </a:r>
            <a:r>
              <a:rPr lang="en-US" altLang="en-US" sz="1500" dirty="0"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dipilih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untuk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menjadi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i="1" dirty="0" err="1">
                <a:ea typeface="ＭＳ Ｐゴシック" panose="020B0600070205080204" pitchFamily="34" charset="-128"/>
              </a:rPr>
              <a:t>Archont</a:t>
            </a:r>
            <a:r>
              <a:rPr lang="en-US" altLang="ja-JP" sz="1500" dirty="0">
                <a:ea typeface="ＭＳ Ｐゴシック" panose="020B0600070205080204" pitchFamily="34" charset="-128"/>
              </a:rPr>
              <a:t> (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pejabat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eksekutif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tertingi</a:t>
            </a:r>
            <a:r>
              <a:rPr lang="en-US" altLang="ja-JP" sz="1500" dirty="0">
                <a:ea typeface="ＭＳ Ｐゴシック" panose="020B0600070205080204" pitchFamily="34" charset="-128"/>
              </a:rPr>
              <a:t>);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tugasnya</a:t>
            </a:r>
            <a:r>
              <a:rPr lang="en-US" altLang="ja-JP" sz="1500" dirty="0">
                <a:ea typeface="ＭＳ Ｐゴシック" panose="020B0600070205080204" pitchFamily="34" charset="-128"/>
              </a:rPr>
              <a:t> yang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pertama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menegakkan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ketertiban</a:t>
            </a:r>
            <a:r>
              <a:rPr lang="en-US" altLang="ja-JP" sz="1500" dirty="0">
                <a:ea typeface="ＭＳ Ｐゴシック" panose="020B0600070205080204" pitchFamily="34" charset="-128"/>
              </a:rPr>
              <a:t> di Athena.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dirty="0">
                <a:ea typeface="ＭＳ Ｐゴシック" panose="020B0600070205080204" pitchFamily="34" charset="-128"/>
              </a:rPr>
              <a:t>Pada masa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500" dirty="0">
                <a:ea typeface="ＭＳ Ｐゴシック" panose="020B0600070205080204" pitchFamily="34" charset="-128"/>
              </a:rPr>
              <a:t>, Yunani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kawasan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miskin,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banyak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petani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penyewa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tanah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semakin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melarat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mengatasi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keadaan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Solon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melakukan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pemutihan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utang  [</a:t>
            </a:r>
            <a:r>
              <a:rPr lang="en-US" altLang="en-US" sz="1500" i="1" u="sng" dirty="0">
                <a:ea typeface="ＭＳ Ｐゴシック" panose="020B0600070205080204" pitchFamily="34" charset="-128"/>
              </a:rPr>
              <a:t>moratorium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] (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)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membebaskan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banyak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perbudakan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dan utang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kepada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tuan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tanah</a:t>
            </a:r>
            <a:r>
              <a:rPr lang="en-US" altLang="en-US" sz="1500" dirty="0">
                <a:ea typeface="ＭＳ Ｐゴシック" panose="020B0600070205080204" pitchFamily="34" charset="-128"/>
              </a:rPr>
              <a:t>. 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u="sng" dirty="0">
                <a:ea typeface="ＭＳ Ｐゴシック" panose="020B0600070205080204" pitchFamily="34" charset="-128"/>
              </a:rPr>
              <a:t>Solon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negarawan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menetapkan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b="1" i="1" u="sng" dirty="0" err="1">
                <a:ea typeface="ＭＳ Ｐゴシック" panose="020B0600070205080204" pitchFamily="34" charset="-128"/>
              </a:rPr>
              <a:t>eunomia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)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dasar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negara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.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u="sng" dirty="0">
                <a:ea typeface="ＭＳ Ｐゴシック" panose="020B0600070205080204" pitchFamily="34" charset="-128"/>
              </a:rPr>
              <a:t>Solon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menyusun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undang-undang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dasar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cikal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bakal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demokrasi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</a:rPr>
              <a:t>(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demos </a:t>
            </a:r>
            <a:r>
              <a:rPr lang="en-US" altLang="en-US" sz="1500" dirty="0">
                <a:ea typeface="ＭＳ Ｐゴシック" panose="020B0600070205080204" pitchFamily="34" charset="-128"/>
              </a:rPr>
              <a:t> =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kratein</a:t>
            </a:r>
            <a:r>
              <a:rPr lang="en-US" altLang="en-US" sz="1500" dirty="0">
                <a:ea typeface="ＭＳ Ｐゴシック" panose="020B0600070205080204" pitchFamily="34" charset="-128"/>
              </a:rPr>
              <a:t> =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).</a:t>
            </a:r>
          </a:p>
          <a:p>
            <a:pPr marL="268288" indent="-268288" algn="just">
              <a:spcBef>
                <a:spcPts val="200"/>
              </a:spcBef>
              <a:spcAft>
                <a:spcPts val="200"/>
              </a:spcAft>
            </a:pP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Cita-cita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Solon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melalui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konstitusi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adalah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kebahagiaan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5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eudaimonia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konotasi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keadilan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bagi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setiap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orang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berdasarkan</a:t>
            </a:r>
            <a:r>
              <a:rPr lang="en-US" altLang="en-US" sz="15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5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nomoi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Pengawasan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pelaksanaan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undang-undang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tersebut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dilakukan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oleh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pensiunan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Archont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anggota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dewan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tertinggi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disebut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Areopagos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yang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berfungsi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mahkamah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agung.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2A4C50E-A968-41BA-90D4-07DF5FBAE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94" y="1152525"/>
            <a:ext cx="8874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0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88151E-A4AB-4140-ABE4-02ADEE569984}"/>
              </a:ext>
            </a:extLst>
          </p:cNvPr>
          <p:cNvSpPr txBox="1">
            <a:spLocks/>
          </p:cNvSpPr>
          <p:nvPr/>
        </p:nvSpPr>
        <p:spPr bwMode="auto">
          <a:xfrm>
            <a:off x="457200" y="998540"/>
            <a:ext cx="8229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 startAt="2"/>
            </a:pPr>
            <a:r>
              <a:rPr lang="id-ID" altLang="en-US" sz="1600" b="1" dirty="0">
                <a:ea typeface="ＭＳ Ｐゴシック" panose="020B0600070205080204" pitchFamily="34" charset="-128"/>
              </a:rPr>
              <a:t>Sokrates</a:t>
            </a:r>
            <a:r>
              <a:rPr lang="id-ID" altLang="en-US" sz="1600" dirty="0">
                <a:ea typeface="ＭＳ Ｐゴシック" panose="020B0600070205080204" pitchFamily="34" charset="-128"/>
              </a:rPr>
              <a:t> (469 – 399 sebelum Masehi)</a:t>
            </a:r>
          </a:p>
          <a:p>
            <a:pPr algn="just">
              <a:buFont typeface="Calibri" panose="020F0502020204030204" pitchFamily="34" charset="0"/>
              <a:buAutoNum type="arabicPeriod" startAt="2"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buFont typeface="Calibri" panose="020F0502020204030204" pitchFamily="34" charset="0"/>
              <a:buAutoNum type="arabicPeriod" startAt="2"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buFont typeface="Calibri" panose="020F0502020204030204" pitchFamily="34" charset="0"/>
              <a:buAutoNum type="arabicPeriod" startAt="2"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buFont typeface="Calibri" panose="020F0502020204030204" pitchFamily="34" charset="0"/>
              <a:buAutoNum type="arabicPeriod" startAt="2"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r>
              <a:rPr lang="id-ID" altLang="en-US" sz="1600" dirty="0">
                <a:ea typeface="ＭＳ Ｐゴシック" panose="020B0600070205080204" pitchFamily="34" charset="-128"/>
              </a:rPr>
              <a:t>Sokrates sama sekali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tidak setuju </a:t>
            </a:r>
            <a:r>
              <a:rPr lang="id-ID" altLang="en-US" sz="1600" dirty="0">
                <a:ea typeface="ＭＳ Ｐゴシック" panose="020B0600070205080204" pitchFamily="34" charset="-128"/>
              </a:rPr>
              <a:t>pandangan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Kaum Sofis</a:t>
            </a:r>
            <a:r>
              <a:rPr lang="id-ID" altLang="en-US" sz="1600" dirty="0">
                <a:ea typeface="ＭＳ Ｐゴシック" panose="020B0600070205080204" pitchFamily="34" charset="-128"/>
              </a:rPr>
              <a:t>; yang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menyatakan bahwa</a:t>
            </a:r>
            <a:r>
              <a:rPr lang="id-ID" altLang="en-US" sz="1600" dirty="0">
                <a:ea typeface="ＭＳ Ｐゴシック" panose="020B0600070205080204" pitchFamily="34" charset="-128"/>
              </a:rPr>
              <a:t>: tidak terdapat kebenaran obyektif, manusia adalah ukuran segala-galanya.</a:t>
            </a:r>
          </a:p>
          <a:p>
            <a:pPr algn="just">
              <a:spcBef>
                <a:spcPts val="200"/>
              </a:spcBef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r>
              <a:rPr lang="id-ID" altLang="en-US" sz="1600" dirty="0">
                <a:ea typeface="ＭＳ Ｐゴシック" panose="020B0600070205080204" pitchFamily="34" charset="-128"/>
              </a:rPr>
              <a:t>Sokrates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berpendapat</a:t>
            </a:r>
            <a:r>
              <a:rPr lang="id-ID" altLang="en-US" sz="1600" dirty="0">
                <a:ea typeface="ＭＳ Ｐゴシック" panose="020B0600070205080204" pitchFamily="34" charset="-128"/>
              </a:rPr>
              <a:t> bahwa: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kebenaran bersifat obyektif</a:t>
            </a:r>
            <a:r>
              <a:rPr lang="id-ID" altLang="en-US" sz="1600" dirty="0">
                <a:ea typeface="ＭＳ Ｐゴシック" panose="020B0600070205080204" pitchFamily="34" charset="-128"/>
              </a:rPr>
              <a:t> dan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merupakan pedoman yang tetap bagi semua orang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spcBef>
                <a:spcPts val="200"/>
              </a:spcBef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r>
              <a:rPr lang="id-ID" altLang="en-US" sz="1600" dirty="0">
                <a:ea typeface="ＭＳ Ｐゴシック" panose="020B0600070205080204" pitchFamily="34" charset="-128"/>
              </a:rPr>
              <a:t>Bagi Sokrates,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tujuan hidup manusia</a:t>
            </a:r>
            <a:r>
              <a:rPr lang="id-ID" altLang="en-US" sz="1600" dirty="0">
                <a:ea typeface="ＭＳ Ｐゴシック" panose="020B0600070205080204" pitchFamily="34" charset="-128"/>
              </a:rPr>
              <a:t> adalah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eudaimonia</a:t>
            </a:r>
            <a:r>
              <a:rPr lang="id-ID" altLang="en-US" sz="1600" dirty="0">
                <a:ea typeface="ＭＳ Ｐゴシック" panose="020B0600070205080204" pitchFamily="34" charset="-128"/>
              </a:rPr>
              <a:t> (kebahagiaan) yang merupakan manifestasi dari kebaikan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(agathon</a:t>
            </a:r>
            <a:r>
              <a:rPr lang="id-ID" altLang="en-US" sz="1600" dirty="0">
                <a:ea typeface="ＭＳ Ｐゴシック" panose="020B0600070205080204" pitchFamily="34" charset="-128"/>
              </a:rPr>
              <a:t>) yang mampu memahami dirinya sendiri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(gnoti se auton).</a:t>
            </a:r>
            <a:r>
              <a:rPr lang="id-ID" altLang="en-US" sz="1600" dirty="0">
                <a:ea typeface="ＭＳ Ｐゴシック" panose="020B0600070205080204" pitchFamily="34" charset="-128"/>
              </a:rPr>
              <a:t> 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Konsekuensi logis</a:t>
            </a:r>
            <a:r>
              <a:rPr lang="id-ID" altLang="en-US" sz="1600" dirty="0">
                <a:ea typeface="ＭＳ Ｐゴシック" panose="020B0600070205080204" pitchFamily="34" charset="-128"/>
              </a:rPr>
              <a:t> dari keadaan itu adalah bahwa hidup bukan sembarang hidup, merupakan hidup yang berharga untuk dihidupi atau akan dapat menjadi hidup yang bahagia.  Kebahagiaan dalam hidup yang baik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(eudaimonia) </a:t>
            </a:r>
            <a:r>
              <a:rPr lang="id-ID" altLang="en-US" sz="1600" dirty="0">
                <a:ea typeface="ＭＳ Ｐゴシック" panose="020B0600070205080204" pitchFamily="34" charset="-128"/>
              </a:rPr>
              <a:t>hanya dapat dicapai lewat prinsip yang logis, yaitu prinsip yang sesuai dengan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logos.  </a:t>
            </a: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Bagi Sokrates, </a:t>
            </a:r>
            <a:r>
              <a:rPr lang="id-ID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tugas utama negara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adalah mendidik warga negara dalam keutamaan yang tidak lain adalah taat kepada hukum negara, yang didasarkan atas pengetahuan yang baik dan yang benar (‘</a:t>
            </a:r>
            <a:r>
              <a:rPr lang="id-ID" altLang="ja-JP" sz="1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theoria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id-ID" altLang="ja-JP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 Caranya adalah dengan refleksi atas diri sendiri. Seruannya yang terkenal adalah: 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id-ID" altLang="ja-JP" sz="1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Gnooti seauton ! </a:t>
            </a:r>
            <a:r>
              <a:rPr lang="id-ID" altLang="ja-JP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Kenalilah dirimu !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endParaRPr lang="id-ID" altLang="ja-JP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</a:pPr>
            <a:endParaRPr lang="id-ID" altLang="en-US" sz="1300" dirty="0">
              <a:ea typeface="ＭＳ Ｐゴシック" panose="020B0600070205080204" pitchFamily="34" charset="-128"/>
            </a:endParaRPr>
          </a:p>
          <a:p>
            <a:pPr algn="just"/>
            <a:endParaRPr lang="en-US" altLang="en-US" sz="13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id-ID" altLang="en-US" sz="1400" dirty="0">
                <a:ea typeface="ＭＳ Ｐゴシック" panose="020B0600070205080204" pitchFamily="34" charset="-128"/>
              </a:rPr>
              <a:t> 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648A258-3AF3-48E5-8D30-E397F288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24" y="1108075"/>
            <a:ext cx="2073895" cy="12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1872020-074D-44A6-9C1A-7E0673177D52}"/>
              </a:ext>
            </a:extLst>
          </p:cNvPr>
          <p:cNvSpPr txBox="1">
            <a:spLocks/>
          </p:cNvSpPr>
          <p:nvPr/>
        </p:nvSpPr>
        <p:spPr bwMode="auto">
          <a:xfrm>
            <a:off x="457200" y="846138"/>
            <a:ext cx="82296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Karena Sokrates mengutamakan prinsip kebenaran dan keadilan, yang terkadang menentang adat dan kebiasaan, Sokrates dituduh memerosotkan kehidupan moral orang dan </a:t>
            </a:r>
            <a:r>
              <a:rPr lang="id-ID" altLang="en-US" sz="1500" b="1" dirty="0">
                <a:ea typeface="ＭＳ Ｐゴシック" panose="020B0600070205080204" pitchFamily="34" charset="-128"/>
              </a:rPr>
              <a:t>dijatuhi hukuman mati</a:t>
            </a:r>
            <a:r>
              <a:rPr lang="id-ID" altLang="en-US" sz="1500" dirty="0">
                <a:ea typeface="ＭＳ Ｐゴシック" panose="020B0600070205080204" pitchFamily="34" charset="-128"/>
              </a:rPr>
              <a:t>  dengan tuduhan menghasut kaum muda.  Kriton, muridnya, berusaha meyakinkan diri Sokrates agar melarikan diri; tetapi Sokrates mengatakan bahwa hidup yang berharga dan yang pantas bagi manusia hanyalah hidup yang baik dan adil.</a:t>
            </a:r>
          </a:p>
          <a:p>
            <a:pPr marL="273050" indent="-273050" algn="just">
              <a:defRPr/>
            </a:pPr>
            <a:endParaRPr lang="id-ID" altLang="en-US" sz="1500" dirty="0">
              <a:ea typeface="ＭＳ Ｐゴシック" panose="020B0600070205080204" pitchFamily="34" charset="-128"/>
            </a:endParaRPr>
          </a:p>
          <a:p>
            <a:pPr marL="273050" indent="-273050" algn="just"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Integritas pribadinya dipertaruhkan di balik sikapnya itu. Socrates mengambil bagian dalam pembentukan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nomos</a:t>
            </a:r>
            <a:r>
              <a:rPr lang="id-ID" altLang="en-US" sz="1500" dirty="0">
                <a:ea typeface="ＭＳ Ｐゴシック" panose="020B0600070205080204" pitchFamily="34" charset="-128"/>
              </a:rPr>
              <a:t> yang mencakup juga hukum acara yang telah diterapkan untuk mengadilinya. Karenanya Socrates harus menerima konsekuensi dari penerapannya. Socrates harus mentaatinya, walaupun hukum yang turut dibentuknya mengantar dirinya pada kematian...!</a:t>
            </a: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620713" indent="-268288"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52425" indent="0" algn="just">
              <a:buFont typeface="Arial" panose="020B0604020202020204" pitchFamily="34" charset="0"/>
              <a:buNone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15875" algn="just">
              <a:buFont typeface="Arial" panose="020B0604020202020204" pitchFamily="34" charset="0"/>
              <a:buNone/>
              <a:defRPr/>
            </a:pPr>
            <a:r>
              <a:rPr lang="id-ID" altLang="en-US" sz="1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Lukisan terkenal karya </a:t>
            </a:r>
            <a:r>
              <a:rPr lang="id-ID" altLang="en-US" sz="13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David</a:t>
            </a:r>
            <a:r>
              <a:rPr lang="id-ID" altLang="en-US" sz="1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seniman Prancis (1787) yang memperlihatkan adegan ketika Sokrates akan meminum </a:t>
            </a:r>
            <a:r>
              <a:rPr lang="id-ID" altLang="en-US" sz="13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HEMLOCK, racun tumbuhan</a:t>
            </a:r>
            <a:r>
              <a:rPr lang="id-ID" altLang="en-US" sz="1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Di Athena pada waktu itu, para narapidana yang dihukum mati harus memilih : minum racun atau dibunuh.  Jarinya menunjuk ke atas, ke dunia lain yang lebih tinggi yang dianggapnya menjadi tujuan akhirnya.</a:t>
            </a:r>
            <a:endParaRPr lang="en-US" altLang="en-US" sz="1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20713" indent="-268288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3" descr="kematian Socrates 2.jpg">
            <a:extLst>
              <a:ext uri="{FF2B5EF4-FFF2-40B4-BE49-F238E27FC236}">
                <a16:creationId xmlns:a16="http://schemas.microsoft.com/office/drawing/2014/main" id="{9853AC61-612C-4C58-B07D-7139E131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7" y="3429000"/>
            <a:ext cx="4429125" cy="236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1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9E82D5-021C-43F9-8645-ACCDA53F5914}"/>
              </a:ext>
            </a:extLst>
          </p:cNvPr>
          <p:cNvSpPr txBox="1">
            <a:spLocks/>
          </p:cNvSpPr>
          <p:nvPr/>
        </p:nvSpPr>
        <p:spPr bwMode="auto">
          <a:xfrm>
            <a:off x="457200" y="842961"/>
            <a:ext cx="8229600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 startAt="3"/>
            </a:pPr>
            <a:r>
              <a:rPr lang="id-ID" altLang="en-US" sz="1400" b="1" dirty="0">
                <a:ea typeface="ＭＳ Ｐゴシック" panose="020B0600070205080204" pitchFamily="34" charset="-128"/>
              </a:rPr>
              <a:t>Plato</a:t>
            </a:r>
            <a:r>
              <a:rPr lang="id-ID" altLang="en-US" sz="1400" dirty="0">
                <a:ea typeface="ＭＳ Ｐゴシック" panose="020B0600070205080204" pitchFamily="34" charset="-128"/>
              </a:rPr>
              <a:t> (427- 347 sebelum Masehi)</a:t>
            </a:r>
          </a:p>
          <a:p>
            <a:pPr algn="just">
              <a:buFont typeface="Calibri" panose="020F0502020204030204" pitchFamily="34" charset="0"/>
              <a:buAutoNum type="arabicPeriod" startAt="3"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algn="just">
              <a:buFont typeface="Calibri" panose="020F0502020204030204" pitchFamily="34" charset="0"/>
              <a:buAutoNum type="arabicPeriod" startAt="3"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just"/>
            <a:endParaRPr lang="id-ID" altLang="en-US" sz="14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  <a:spcAft>
                <a:spcPts val="500"/>
              </a:spcAft>
            </a:pPr>
            <a:r>
              <a:rPr lang="id-ID" altLang="en-US" sz="1400" dirty="0">
                <a:ea typeface="ＭＳ Ｐゴシック" panose="020B0600070205080204" pitchFamily="34" charset="-128"/>
              </a:rPr>
              <a:t>Murid Sokrates, yaitu: Plato hidup di Athena sebagai guru sekolah filsafat yang dinamakan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Akademeia</a:t>
            </a:r>
            <a:r>
              <a:rPr lang="id-ID" altLang="en-US" sz="1400" dirty="0">
                <a:ea typeface="ＭＳ Ｐゴシック" panose="020B0600070205080204" pitchFamily="34" charset="-128"/>
              </a:rPr>
              <a:t>. </a:t>
            </a:r>
            <a:r>
              <a:rPr lang="id-ID" altLang="en-US" sz="1400" u="sng" dirty="0">
                <a:ea typeface="ＭＳ Ｐゴシック" panose="020B0600070205080204" pitchFamily="34" charset="-128"/>
              </a:rPr>
              <a:t>Tujuannya</a:t>
            </a:r>
            <a:r>
              <a:rPr lang="id-ID" altLang="en-US" sz="1400" dirty="0">
                <a:ea typeface="ＭＳ Ｐゴシック" panose="020B0600070205080204" pitchFamily="34" charset="-128"/>
              </a:rPr>
              <a:t> : mendidik orang-orang muda dalam keutamaan sebagai warga-warga polis yang benar; mengembangkan studi filsafat dengan fokus pada bidang politik. </a:t>
            </a:r>
          </a:p>
          <a:p>
            <a:pPr algn="just">
              <a:spcBef>
                <a:spcPts val="200"/>
              </a:spcBef>
              <a:spcAft>
                <a:spcPts val="500"/>
              </a:spcAft>
            </a:pPr>
            <a:r>
              <a:rPr lang="id-ID" altLang="en-US" sz="1400" dirty="0">
                <a:ea typeface="ＭＳ Ｐゴシック" panose="020B0600070205080204" pitchFamily="34" charset="-128"/>
              </a:rPr>
              <a:t>Buku-bukunya yaitu: 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Politeia</a:t>
            </a:r>
            <a:r>
              <a:rPr lang="id-ID" altLang="en-US" sz="1400" dirty="0">
                <a:ea typeface="ＭＳ Ｐゴシック" panose="020B0600070205080204" pitchFamily="34" charset="-128"/>
              </a:rPr>
              <a:t> (Negara /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Republic</a:t>
            </a:r>
            <a:r>
              <a:rPr lang="id-ID" altLang="en-US" sz="1400" dirty="0">
                <a:ea typeface="ＭＳ Ｐゴシック" panose="020B0600070205080204" pitchFamily="34" charset="-128"/>
              </a:rPr>
              <a:t>) dan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Nomoi</a:t>
            </a:r>
            <a:r>
              <a:rPr lang="id-ID" altLang="en-US" sz="1400" dirty="0">
                <a:ea typeface="ＭＳ Ｐゴシック" panose="020B0600070205080204" pitchFamily="34" charset="-128"/>
              </a:rPr>
              <a:t> (hidup menegara) menggarap masalah-masalah sosial politik; dan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Politikos</a:t>
            </a:r>
            <a:r>
              <a:rPr lang="id-ID" altLang="en-US" sz="1400" dirty="0">
                <a:ea typeface="ＭＳ Ｐゴシック" panose="020B0600070205080204" pitchFamily="34" charset="-128"/>
              </a:rPr>
              <a:t> (negarawan /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The Statesman</a:t>
            </a:r>
            <a:r>
              <a:rPr lang="id-ID" altLang="en-US" sz="1400" dirty="0">
                <a:ea typeface="ＭＳ Ｐゴシック" panose="020B0600070205080204" pitchFamily="34" charset="-128"/>
              </a:rPr>
              <a:t>).  Buku-buku ini merupakan sebagian dari kepustakaannya.</a:t>
            </a:r>
          </a:p>
          <a:p>
            <a:pPr algn="just">
              <a:spcBef>
                <a:spcPts val="200"/>
              </a:spcBef>
              <a:spcAft>
                <a:spcPts val="500"/>
              </a:spcAft>
            </a:pPr>
            <a:r>
              <a:rPr lang="id-ID" altLang="en-US" sz="1400" dirty="0">
                <a:ea typeface="ＭＳ Ｐゴシック" panose="020B0600070205080204" pitchFamily="34" charset="-128"/>
              </a:rPr>
              <a:t>Buku-bukunya ditulis dalam bentuk dialog (dipentaskan beberapa tokoh untuk membahas suatu masalah), diantaranya: 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Phaidoon</a:t>
            </a:r>
            <a:r>
              <a:rPr lang="id-ID" altLang="en-US" sz="1400" dirty="0">
                <a:ea typeface="ＭＳ Ｐゴシック" panose="020B0600070205080204" pitchFamily="34" charset="-128"/>
              </a:rPr>
              <a:t> (jiwa yang tak dapat mati)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, Symposion</a:t>
            </a:r>
            <a:r>
              <a:rPr lang="id-ID" altLang="en-US" sz="1400" dirty="0">
                <a:ea typeface="ＭＳ Ｐゴシック" panose="020B0600070205080204" pitchFamily="34" charset="-128"/>
              </a:rPr>
              <a:t>  (hidup sebagai perkembangan ke arah yang baik dan benar)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, Phaidros</a:t>
            </a:r>
            <a:r>
              <a:rPr lang="id-ID" altLang="en-US" sz="1400" dirty="0">
                <a:ea typeface="ＭＳ Ｐゴシック" panose="020B0600070205080204" pitchFamily="34" charset="-128"/>
              </a:rPr>
              <a:t> (ide-ide rohani), Gorgias, Apologeia, dan Kriton.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just">
              <a:spcBef>
                <a:spcPts val="200"/>
              </a:spcBef>
              <a:spcAft>
                <a:spcPts val="500"/>
              </a:spcAft>
            </a:pPr>
            <a:r>
              <a:rPr lang="id-ID" altLang="en-US" sz="1400" dirty="0">
                <a:ea typeface="ＭＳ Ｐゴシック" panose="020B0600070205080204" pitchFamily="34" charset="-128"/>
              </a:rPr>
              <a:t>Salah satu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prinsip dasar Plato </a:t>
            </a:r>
            <a:r>
              <a:rPr lang="id-ID" altLang="en-US" sz="1400" dirty="0">
                <a:ea typeface="ＭＳ Ｐゴシック" panose="020B0600070205080204" pitchFamily="34" charset="-128"/>
              </a:rPr>
              <a:t>ialah </a:t>
            </a:r>
            <a:r>
              <a:rPr lang="id-ID" altLang="en-US" sz="1400" u="sng" dirty="0">
                <a:ea typeface="ＭＳ Ｐゴシック" panose="020B0600070205080204" pitchFamily="34" charset="-128"/>
              </a:rPr>
              <a:t>adanya perbedaan yang nyata antara gejala (</a:t>
            </a:r>
            <a:r>
              <a:rPr lang="id-ID" altLang="en-US" sz="1400" i="1" u="sng" dirty="0">
                <a:ea typeface="ＭＳ Ｐゴシック" panose="020B0600070205080204" pitchFamily="34" charset="-128"/>
              </a:rPr>
              <a:t>fenomen</a:t>
            </a:r>
            <a:r>
              <a:rPr lang="id-ID" altLang="en-US" sz="1400" u="sng" dirty="0">
                <a:ea typeface="ＭＳ Ｐゴシック" panose="020B0600070205080204" pitchFamily="34" charset="-128"/>
              </a:rPr>
              <a:t>) dan bentuk ideal (</a:t>
            </a:r>
            <a:r>
              <a:rPr lang="id-ID" altLang="en-US" sz="1400" i="1" u="sng" dirty="0">
                <a:ea typeface="ＭＳ Ｐゴシック" panose="020B0600070205080204" pitchFamily="34" charset="-128"/>
              </a:rPr>
              <a:t>eidos</a:t>
            </a:r>
            <a:r>
              <a:rPr lang="id-ID" altLang="en-US" sz="1400" u="sng" dirty="0">
                <a:ea typeface="ＭＳ Ｐゴシック" panose="020B0600070205080204" pitchFamily="34" charset="-128"/>
              </a:rPr>
              <a:t>)</a:t>
            </a:r>
            <a:r>
              <a:rPr lang="id-ID" altLang="en-US" sz="1400" dirty="0">
                <a:ea typeface="ＭＳ Ｐゴシック" panose="020B0600070205080204" pitchFamily="34" charset="-128"/>
              </a:rPr>
              <a:t>.  Plato berfilsafat bahwa </a:t>
            </a:r>
            <a:r>
              <a:rPr lang="id-ID" altLang="en-US" sz="1400" u="sng" dirty="0">
                <a:ea typeface="ＭＳ Ｐゴシック" panose="020B0600070205080204" pitchFamily="34" charset="-128"/>
              </a:rPr>
              <a:t>disamping dunia fenomen yang kelihatan; terdapat dunia lain yang tidak kelihatan, yaitu dunia eidos</a:t>
            </a:r>
            <a:r>
              <a:rPr lang="id-ID" altLang="en-US" sz="1400" dirty="0">
                <a:ea typeface="ＭＳ Ｐゴシック" panose="020B0600070205080204" pitchFamily="34" charset="-128"/>
              </a:rPr>
              <a:t>.  Dunia yang tidak kelihatan tercapai melalui pengertian (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theoria</a:t>
            </a:r>
            <a:r>
              <a:rPr lang="id-ID" altLang="en-US" sz="1400" dirty="0">
                <a:ea typeface="ＭＳ Ｐゴシック" panose="020B0600070205080204" pitchFamily="34" charset="-128"/>
              </a:rPr>
              <a:t>).  Hal ini dikenal sebagai ‘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Dualisme Platon</a:t>
            </a:r>
            <a:r>
              <a:rPr lang="id-ID" altLang="en-US" sz="1400" dirty="0">
                <a:ea typeface="ＭＳ Ｐゴシック" panose="020B0600070205080204" pitchFamily="34" charset="-128"/>
              </a:rPr>
              <a:t>’ atau ‘</a:t>
            </a:r>
            <a:r>
              <a:rPr lang="id-ID" altLang="en-US" sz="1400" i="1" dirty="0">
                <a:ea typeface="ＭＳ Ｐゴシック" panose="020B0600070205080204" pitchFamily="34" charset="-128"/>
              </a:rPr>
              <a:t>Idealisme Platon</a:t>
            </a:r>
            <a:r>
              <a:rPr lang="id-ID" altLang="en-US" sz="1400" dirty="0">
                <a:ea typeface="ＭＳ Ｐゴシック" panose="020B0600070205080204" pitchFamily="34" charset="-128"/>
              </a:rPr>
              <a:t>’.</a:t>
            </a:r>
          </a:p>
          <a:p>
            <a:pPr algn="just">
              <a:spcBef>
                <a:spcPts val="200"/>
              </a:spcBef>
              <a:spcAft>
                <a:spcPts val="500"/>
              </a:spcAft>
            </a:pPr>
            <a:r>
              <a:rPr lang="id-ID" altLang="en-US" sz="1400" dirty="0">
                <a:ea typeface="ＭＳ Ｐゴシック" panose="020B0600070205080204" pitchFamily="34" charset="-128"/>
              </a:rPr>
              <a:t>Plato melihat Sokrates menjadi korban penyelewengan politik atas nama hukum; karenanya syarat 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pertama bagi kelangsungan negara yang baik adalah tegaknya keadilan. Oleh karenanya, </a:t>
            </a:r>
            <a:r>
              <a:rPr lang="id-ID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negara harus diperintah oleh orang yang paling cakap dan bijaksana serta pemerintahannya harus diselenggarakan berdasarkan kebenaran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Kemungkinan besar ide ini merupakan terusan dari gagasan Sokrates tentang “Filsuf yang menjadi raja”.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D46DA40-73EB-45F4-8F88-B8B46FEE6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981367"/>
            <a:ext cx="919162" cy="13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0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107787-83A1-41AA-BF0C-58BCE76503E0}"/>
              </a:ext>
            </a:extLst>
          </p:cNvPr>
          <p:cNvSpPr txBox="1">
            <a:spLocks/>
          </p:cNvSpPr>
          <p:nvPr/>
        </p:nvSpPr>
        <p:spPr bwMode="auto">
          <a:xfrm>
            <a:off x="457200" y="1173162"/>
            <a:ext cx="82296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bukunya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500" i="1" dirty="0" err="1">
                <a:ea typeface="ＭＳ Ｐゴシック" panose="020B0600070205080204" pitchFamily="34" charset="-128"/>
              </a:rPr>
              <a:t>Politikos</a:t>
            </a:r>
            <a:r>
              <a:rPr lang="en-US" altLang="en-US" sz="1500" dirty="0"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</a:rPr>
              <a:t>, Plato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mengemukakan</a:t>
            </a:r>
            <a:r>
              <a:rPr lang="en-US" altLang="ja-JP" sz="1500" dirty="0">
                <a:ea typeface="ＭＳ Ｐゴシック" panose="020B0600070205080204" pitchFamily="34" charset="-128"/>
              </a:rPr>
              <a:t> pada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dasarnya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ada</a:t>
            </a:r>
            <a:r>
              <a:rPr lang="en-US" altLang="ja-JP" sz="1500" dirty="0">
                <a:ea typeface="ＭＳ Ｐゴシック" panose="020B0600070205080204" pitchFamily="34" charset="-128"/>
              </a:rPr>
              <a:t> 2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macam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ja-JP" sz="1500" dirty="0">
                <a:ea typeface="ＭＳ Ｐゴシック" panose="020B0600070205080204" pitchFamily="34" charset="-128"/>
              </a:rPr>
              <a:t>:</a:t>
            </a:r>
          </a:p>
          <a:p>
            <a:pPr algn="just">
              <a:buFont typeface="Calibri" panose="020F0502020204030204" pitchFamily="34" charset="0"/>
              <a:buAutoNum type="arabicPeriod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dibentuk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jalan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. </a:t>
            </a:r>
          </a:p>
          <a:p>
            <a:pPr marL="982663" indent="-341313" algn="just">
              <a:buFont typeface="Wingdings" pitchFamily="2" charset="2"/>
              <a:buChar char="Ø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Jika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dijalankan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sophia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seseorang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bentuknya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monarcheia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Wingdings" pitchFamily="2" charset="2"/>
              <a:buChar char="Ø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Jika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terbentuk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beberapa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orang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bentuknya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aristokrasi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Wingdings" pitchFamily="2" charset="2"/>
              <a:buChar char="Ø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Jika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dijalankan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demi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kehormatan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bentuknya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timokratein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Wingdings" pitchFamily="2" charset="2"/>
              <a:buChar char="Ø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Jika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massa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berkuasa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jalan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bentuknya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demokrasi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Calibri" panose="020F0502020204030204" pitchFamily="34" charset="0"/>
              <a:buAutoNum type="arabicPeriod" startAt="2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terbentuk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5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jalan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Courier New" panose="02070309020205020404" pitchFamily="49" charset="0"/>
              <a:buChar char="o"/>
              <a:defRPr/>
            </a:pPr>
            <a:r>
              <a:rPr lang="en-US" altLang="en-US" sz="1500" i="1" dirty="0" err="1">
                <a:ea typeface="ＭＳ Ｐゴシック" panose="020B0600070205080204" pitchFamily="34" charset="-128"/>
              </a:rPr>
              <a:t>Tirani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jika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dipegang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1 orang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Courier New" panose="02070309020205020404" pitchFamily="49" charset="0"/>
              <a:buChar char="o"/>
              <a:defRPr/>
            </a:pPr>
            <a:r>
              <a:rPr lang="en-US" altLang="en-US" sz="1500" i="1" dirty="0" err="1">
                <a:ea typeface="ＭＳ Ｐゴシック" panose="020B0600070205080204" pitchFamily="34" charset="-128"/>
              </a:rPr>
              <a:t>Oligarki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jika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dikuasai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sekelompok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orang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buFont typeface="Courier New" panose="02070309020205020404" pitchFamily="49" charset="0"/>
              <a:buChar char="o"/>
              <a:defRPr/>
            </a:pPr>
            <a:r>
              <a:rPr lang="en-US" altLang="en-US" sz="1500" i="1" dirty="0" err="1">
                <a:ea typeface="ＭＳ Ｐゴシック" panose="020B0600070205080204" pitchFamily="34" charset="-128"/>
              </a:rPr>
              <a:t>Okhlokrasi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jika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dilaksanakan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massa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982663" indent="-341313"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Plato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pernah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menerapkan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ajarannya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negara ideal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Sisilia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tetapi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gagal</a:t>
            </a:r>
            <a:r>
              <a:rPr lang="en-US" altLang="en-US" sz="1500" dirty="0">
                <a:ea typeface="ＭＳ Ｐゴシック" panose="020B0600070205080204" pitchFamily="34" charset="-128"/>
              </a:rPr>
              <a:t>; dan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hasilnya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tirani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Oleh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filsuf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ja-JP" sz="1500" dirty="0">
                <a:ea typeface="ＭＳ Ｐゴシック" panose="020B0600070205080204" pitchFamily="34" charset="-128"/>
              </a:rPr>
              <a:t> raja</a:t>
            </a:r>
            <a:r>
              <a:rPr lang="en-US" altLang="en-US" sz="1500" dirty="0"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ea typeface="ＭＳ Ｐゴシック" panose="020B0600070205080204" pitchFamily="34" charset="-128"/>
              </a:rPr>
              <a:t>dialihkan</a:t>
            </a:r>
            <a:r>
              <a:rPr lang="en-US" altLang="ja-JP" sz="15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ea typeface="ＭＳ Ｐゴシック" panose="020B0600070205080204" pitchFamily="34" charset="-128"/>
              </a:rPr>
              <a:t>kepada</a:t>
            </a:r>
            <a:r>
              <a:rPr lang="en-US" altLang="ja-JP" sz="15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ea typeface="ＭＳ Ｐゴシック" panose="020B0600070205080204" pitchFamily="34" charset="-128"/>
              </a:rPr>
              <a:t>penegakan</a:t>
            </a:r>
            <a:r>
              <a:rPr lang="en-US" altLang="ja-JP" sz="15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ja-JP" sz="15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buku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‘</a:t>
            </a:r>
            <a:r>
              <a:rPr lang="en-US" altLang="ja-JP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Nomoi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Plato </a:t>
            </a:r>
            <a:r>
              <a:rPr lang="en-US" altLang="ja-JP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menawarkan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pilihan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nomokratein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yaitu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menempatkan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undang-undang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penguasa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tertinggi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ja-JP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negara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Hal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merupakan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cikal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bakal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ja-JP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5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rule of law</a:t>
            </a:r>
            <a:r>
              <a:rPr lang="en-US" altLang="ja-JP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</a:t>
            </a:r>
            <a:endParaRPr lang="en-US" altLang="en-US" sz="15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58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FA9BD0-88A0-4010-9964-74CBB5F8F6A8}"/>
              </a:ext>
            </a:extLst>
          </p:cNvPr>
          <p:cNvSpPr txBox="1">
            <a:spLocks/>
          </p:cNvSpPr>
          <p:nvPr/>
        </p:nvSpPr>
        <p:spPr bwMode="auto">
          <a:xfrm>
            <a:off x="457200" y="973139"/>
            <a:ext cx="82296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 startAt="4"/>
              <a:defRPr/>
            </a:pPr>
            <a:r>
              <a:rPr lang="id-ID" altLang="en-US" sz="1500" b="1" dirty="0">
                <a:ea typeface="ＭＳ Ｐゴシック" panose="020B0600070205080204" pitchFamily="34" charset="-128"/>
              </a:rPr>
              <a:t>Aristoteles</a:t>
            </a:r>
            <a:r>
              <a:rPr lang="id-ID" altLang="en-US" sz="1500" dirty="0">
                <a:ea typeface="ＭＳ Ｐゴシック" panose="020B0600070205080204" pitchFamily="34" charset="-128"/>
              </a:rPr>
              <a:t> (384 – 322 sebelum Masehi)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spcAft>
                <a:spcPts val="350"/>
              </a:spcAft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Murid Plato, yaitu : Aristoteles, setelah belajar di sekolah Plato, merantau ke Asia Kecil dan Macedonia.  Di Macedonia ia menjadi pendidik seorang putera raja, yaitu: Pangeran Aleksander Agung.  Sesudah tugas tersebut selesai, Artistoteles mendirikan sekolah baru di Ahtena, yaitu: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Lukeion </a:t>
            </a:r>
            <a:r>
              <a:rPr lang="id-ID" altLang="en-US" sz="1500" dirty="0">
                <a:ea typeface="ＭＳ Ｐゴシック" panose="020B0600070205080204" pitchFamily="34" charset="-128"/>
              </a:rPr>
              <a:t>(Lyceum).  Buku-bukunya yang ditulis adalah: 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Logika, Phisika, Metaphisika, Etika Nikomacheia, </a:t>
            </a:r>
            <a:r>
              <a:rPr lang="id-ID" altLang="en-US" sz="1500" dirty="0">
                <a:ea typeface="ＭＳ Ｐゴシック" panose="020B0600070205080204" pitchFamily="34" charset="-128"/>
              </a:rPr>
              <a:t>tentang negara dan hukum yaitu: </a:t>
            </a:r>
            <a:r>
              <a:rPr lang="id-ID" altLang="en-US" sz="1500" i="1" dirty="0">
                <a:ea typeface="ＭＳ Ｐゴシック" panose="020B0600070205080204" pitchFamily="34" charset="-128"/>
              </a:rPr>
              <a:t>Politika </a:t>
            </a:r>
            <a:r>
              <a:rPr lang="id-ID" altLang="en-US" sz="1500" dirty="0">
                <a:ea typeface="ＭＳ Ｐゴシック" panose="020B0600070205080204" pitchFamily="34" charset="-128"/>
              </a:rPr>
              <a:t>(8 buku).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algn="just">
              <a:spcAft>
                <a:spcPts val="350"/>
              </a:spcAft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Aristoteles adalah filsuf yang (tentang hukum) membedakan antara hukum alam dan hukum positif, dan yang untuk pertama kalinya mengerjakan suatu </a:t>
            </a:r>
            <a:r>
              <a:rPr lang="id-ID" altLang="en-US" sz="1500" u="sng" dirty="0">
                <a:ea typeface="ＭＳ Ｐゴシック" panose="020B0600070205080204" pitchFamily="34" charset="-128"/>
              </a:rPr>
              <a:t>teori keadilan</a:t>
            </a:r>
            <a:r>
              <a:rPr lang="id-ID" altLang="en-US" sz="1500" dirty="0">
                <a:ea typeface="ＭＳ Ｐゴシック" panose="020B0600070205080204" pitchFamily="34" charset="-128"/>
              </a:rPr>
              <a:t>, yaitu:</a:t>
            </a:r>
          </a:p>
          <a:p>
            <a:pPr marL="722313" indent="-341313" algn="just">
              <a:spcAft>
                <a:spcPts val="35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Hukum alam yang diakui Aristoteles disamakan dengan kebebasan yang dinikmati seorang warga polis yang ikut serta dalam kegiatan politik.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722313" indent="-341313" algn="just">
              <a:spcAft>
                <a:spcPts val="35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500" dirty="0">
                <a:ea typeface="ＭＳ Ｐゴシック" panose="020B0600070205080204" pitchFamily="34" charset="-128"/>
              </a:rPr>
              <a:t>Hukum privat. Negara menguasai segala bidang kehidupan. Negara juga merupakan satu-satunya instansi yang berwibawa untuk membentuk hukum.  Ini berarti hukum privat yang sesungguhnya belum ada, karena negara masih bersifat totaliter.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722313" indent="-341313" algn="just">
              <a:spcAft>
                <a:spcPts val="35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Hukum positif. Hukum itu harus selalu ditaati, sekalipun ada hukum yang tidak adil.  Prinsip keadilan dapat menuntut suatu koreksi dalam hukum positif, tetapi tidak dapat meniadakannya.</a:t>
            </a:r>
            <a:endParaRPr lang="en-US" altLang="en-US" sz="15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07DC41E-BDD1-4A8D-AC66-FD90EBCF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087988"/>
            <a:ext cx="1885950" cy="15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7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F95AB-9EBC-4FB5-ADA0-2E00735D49CD}"/>
              </a:ext>
            </a:extLst>
          </p:cNvPr>
          <p:cNvSpPr txBox="1">
            <a:spLocks/>
          </p:cNvSpPr>
          <p:nvPr/>
        </p:nvSpPr>
        <p:spPr bwMode="auto">
          <a:xfrm>
            <a:off x="457200" y="371477"/>
            <a:ext cx="8507413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Kaum Stoa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d-ID" altLang="en-US" sz="15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d-ID" altLang="en-US" sz="15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190500" indent="-190500"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Istilah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500" dirty="0">
                <a:ea typeface="ＭＳ Ｐゴシック" panose="020B0600070205080204" pitchFamily="34" charset="-128"/>
              </a:rPr>
              <a:t>Stoa</a:t>
            </a:r>
            <a:r>
              <a:rPr lang="en-US" altLang="en-US" sz="1500" dirty="0"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berasal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nama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suatu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bangsa</a:t>
            </a:r>
            <a:r>
              <a:rPr lang="en-US" altLang="ja-JP" sz="1500" dirty="0">
                <a:ea typeface="ＭＳ Ｐゴシック" panose="020B0600070205080204" pitchFamily="34" charset="-128"/>
              </a:rPr>
              <a:t>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berpilar</a:t>
            </a:r>
            <a:r>
              <a:rPr lang="en-US" altLang="ja-JP" sz="1500" dirty="0">
                <a:ea typeface="ＭＳ Ｐゴシック" panose="020B0600070205080204" pitchFamily="34" charset="-128"/>
              </a:rPr>
              <a:t> di pasar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kota</a:t>
            </a:r>
            <a:r>
              <a:rPr lang="en-US" altLang="ja-JP" sz="1500" dirty="0">
                <a:ea typeface="ＭＳ Ｐゴシック" panose="020B0600070205080204" pitchFamily="34" charset="-128"/>
              </a:rPr>
              <a:t> Athena,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tempat</a:t>
            </a:r>
            <a:r>
              <a:rPr lang="en-US" altLang="ja-JP" sz="1500" dirty="0">
                <a:ea typeface="ＭＳ Ｐゴシック" panose="020B0600070205080204" pitchFamily="34" charset="-128"/>
              </a:rPr>
              <a:t> Zenon </a:t>
            </a:r>
            <a:r>
              <a:rPr lang="en-US" altLang="ja-JP" sz="1500" dirty="0" err="1">
                <a:ea typeface="ＭＳ Ｐゴシック" panose="020B0600070205080204" pitchFamily="34" charset="-128"/>
              </a:rPr>
              <a:t>berargumen</a:t>
            </a:r>
            <a:r>
              <a:rPr lang="en-US" altLang="ja-JP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190500" indent="-190500"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Stoisisme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dipelopori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Zenon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Kition</a:t>
            </a:r>
            <a:r>
              <a:rPr lang="en-US" altLang="en-US" sz="15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Pulau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Ciprus</a:t>
            </a:r>
            <a:r>
              <a:rPr lang="en-US" altLang="en-US" sz="1500" dirty="0">
                <a:ea typeface="ＭＳ Ｐゴシック" panose="020B0600070205080204" pitchFamily="34" charset="-128"/>
              </a:rPr>
              <a:t> (336 – 263 SM),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selanjutnya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Polybios</a:t>
            </a:r>
            <a:r>
              <a:rPr lang="en-US" altLang="en-US" sz="1500" dirty="0">
                <a:ea typeface="ＭＳ Ｐゴシック" panose="020B0600070205080204" pitchFamily="34" charset="-128"/>
              </a:rPr>
              <a:t> (203 – 120 SM), [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seorang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sejarahwan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Yunani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ditawan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orang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Romawi</a:t>
            </a:r>
            <a:r>
              <a:rPr lang="en-US" altLang="en-US" sz="15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kota</a:t>
            </a:r>
            <a:r>
              <a:rPr lang="en-US" altLang="en-US" sz="1500" dirty="0">
                <a:ea typeface="ＭＳ Ｐゴシック" panose="020B0600070205080204" pitchFamily="34" charset="-128"/>
              </a:rPr>
              <a:t> Roma]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berperan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menyebarkan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lewat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Stoisisme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190500" indent="-190500"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Pangkal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Stoisisme</a:t>
            </a:r>
            <a:r>
              <a:rPr lang="en-US" altLang="en-US" sz="1500" dirty="0">
                <a:ea typeface="ＭＳ Ｐゴシック" panose="020B0600070205080204" pitchFamily="34" charset="-128"/>
              </a:rPr>
              <a:t> : </a:t>
            </a:r>
            <a:r>
              <a:rPr lang="en-US" altLang="en-US" sz="1500" b="1" u="sng" dirty="0" err="1">
                <a:ea typeface="ＭＳ Ｐゴシック" panose="020B0600070205080204" pitchFamily="34" charset="-128"/>
              </a:rPr>
              <a:t>etik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pandangan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mereka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inti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190500" indent="-190500"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Umat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satu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kesatuan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kosmopolit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teratur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segalanya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bertumpu</a:t>
            </a:r>
            <a:r>
              <a:rPr lang="en-US" altLang="en-US" sz="1500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prinsip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logos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Kosmopolitisme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Stoa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mendasarkan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;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sehingga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benar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bekerja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sesuai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berubah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abadi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, di mana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semua</a:t>
            </a:r>
            <a:r>
              <a:rPr lang="en-US" altLang="en-US" sz="1500" dirty="0">
                <a:ea typeface="ＭＳ Ｐゴシック" panose="020B0600070205080204" pitchFamily="34" charset="-128"/>
              </a:rPr>
              <a:t> orang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terlibat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Oleh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dikesampingkan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undang-undang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dibuat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190500" indent="-190500" algn="just"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Polybios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menerangkan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bahwa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aneka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500" dirty="0">
                <a:ea typeface="ＭＳ Ｐゴシック" panose="020B0600070205080204" pitchFamily="34" charset="-128"/>
              </a:rPr>
              <a:t> negara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berguguran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penyalahgunaan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500" dirty="0">
                <a:ea typeface="ＭＳ Ｐゴシック" panose="020B0600070205080204" pitchFamily="34" charset="-128"/>
              </a:rPr>
              <a:t>. 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Sejarah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politik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akhirnya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bermuara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kemusnahan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negara.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Polybios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mewarkan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perpaduan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jalan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keluar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yangmana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faktor-faktor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monarkis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aristokratis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maupun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demokratis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akan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saling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membatasi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menghindari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penyalahgunaan</a:t>
            </a:r>
            <a:r>
              <a:rPr lang="en-US" altLang="en-US" sz="15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kekuasaan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pertama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kali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diterapkan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Kekaisaran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Romawi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membentuk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Senat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Consul, 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Tribun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15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8566546-A7A1-4652-8011-5991D6648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69" y="767061"/>
            <a:ext cx="1851025" cy="124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83B74A9-CB93-46CE-B6C9-C4EEC7A7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3281363"/>
            <a:ext cx="87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oa 2.jpg">
            <a:extLst>
              <a:ext uri="{FF2B5EF4-FFF2-40B4-BE49-F238E27FC236}">
                <a16:creationId xmlns:a16="http://schemas.microsoft.com/office/drawing/2014/main" id="{41566C2A-7482-4C7B-B13A-F3DAE2C04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739" y="721023"/>
            <a:ext cx="1790333" cy="125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2B19DF1-4D6F-4987-9A5C-92FF76129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" y="809476"/>
            <a:ext cx="1860847" cy="12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0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A6C670-12A1-41FA-B079-4E8192B57F59}"/>
              </a:ext>
            </a:extLst>
          </p:cNvPr>
          <p:cNvSpPr txBox="1">
            <a:spLocks/>
          </p:cNvSpPr>
          <p:nvPr/>
        </p:nvSpPr>
        <p:spPr bwMode="auto">
          <a:xfrm>
            <a:off x="800100" y="400844"/>
            <a:ext cx="731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16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200" b="1" dirty="0">
                <a:ea typeface="ＭＳ Ｐゴシック" panose="020B0600070205080204" pitchFamily="34" charset="-128"/>
              </a:rPr>
            </a:br>
            <a:r>
              <a:rPr lang="id-ID" altLang="en-US" sz="1000" dirty="0">
                <a:ea typeface="ＭＳ Ｐゴシック" panose="020B0600070205080204" pitchFamily="34" charset="-128"/>
              </a:rPr>
              <a:t>Sekilas pengenalan Filsafat Hukum dalam perspektif historis, ditujukan untuk melihat perkembangan 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00" dirty="0">
                <a:ea typeface="ＭＳ Ｐゴシック" panose="020B0600070205080204" pitchFamily="34" charset="-128"/>
              </a:rPr>
              <a:t>ide-ide tentang hukum dari masa ke masa.  Mengenal bagaimana orang mulai berpikir 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00" dirty="0">
                <a:ea typeface="ＭＳ Ｐゴシック" panose="020B0600070205080204" pitchFamily="34" charset="-128"/>
              </a:rPr>
              <a:t>tentang hukum dan bagaimana pikiran-pikiran berubah-ubah dari 1 (satu) ide ke ide lainnya.</a:t>
            </a: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DD26BC-3F49-48C4-A23F-81EDFA14A759}"/>
              </a:ext>
            </a:extLst>
          </p:cNvPr>
          <p:cNvSpPr txBox="1">
            <a:spLocks/>
          </p:cNvSpPr>
          <p:nvPr/>
        </p:nvSpPr>
        <p:spPr bwMode="auto">
          <a:xfrm>
            <a:off x="457200" y="1208484"/>
            <a:ext cx="82296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55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50" dirty="0">
                <a:ea typeface="ＭＳ Ｐゴシック" panose="020B0600070205080204" pitchFamily="34" charset="-128"/>
              </a:rPr>
              <a:t> Stoa)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	(Awal proses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Niccolo</a:t>
            </a:r>
            <a:r>
              <a:rPr lang="en-US" altLang="en-US" sz="1550" dirty="0">
                <a:ea typeface="ＭＳ Ｐゴシック" panose="020B0600070205080204" pitchFamily="34" charset="-128"/>
              </a:rPr>
              <a:t> Machiavelli, Martin Luther, Jean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550" dirty="0">
                <a:ea typeface="ＭＳ Ｐゴシック" panose="020B0600070205080204" pitchFamily="34" charset="-128"/>
              </a:rPr>
              <a:t>AUFKLÄRUNG</a:t>
            </a:r>
            <a:endParaRPr lang="en-US" altLang="en-US" sz="155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55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55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Amerika 1776,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550" dirty="0">
                <a:ea typeface="ＭＳ Ｐゴシック" panose="020B0600070205080204" pitchFamily="34" charset="-128"/>
              </a:rPr>
              <a:t> 1789, G.W.F. Hegel,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Bolshevik 1917,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Mandar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D52EAD-312C-476D-9555-8FAA66BF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1417638"/>
            <a:ext cx="2241801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A2EA-8C1D-4B6A-B900-5F0A6D17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27E6-965E-47ED-AB43-FC7F1E9B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D3E7BDB-412B-4342-8E94-FE0B1584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305FF2-8EC0-446F-9A92-4E96DD93F4F5}"/>
              </a:ext>
            </a:extLst>
          </p:cNvPr>
          <p:cNvSpPr txBox="1">
            <a:spLocks/>
          </p:cNvSpPr>
          <p:nvPr/>
        </p:nvSpPr>
        <p:spPr bwMode="auto">
          <a:xfrm>
            <a:off x="-142875" y="274638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altLang="en-US" sz="3200" b="1" dirty="0" err="1">
                <a:solidFill>
                  <a:srgbClr val="00B0F0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3200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ea typeface="ＭＳ Ｐゴシック" panose="020B0600070205080204" pitchFamily="34" charset="-128"/>
              </a:rPr>
              <a:t>itu</a:t>
            </a:r>
            <a:r>
              <a:rPr lang="en-US" altLang="en-US" sz="3200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 err="1">
                <a:solidFill>
                  <a:srgbClr val="00B0F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filsafat</a:t>
            </a:r>
            <a:r>
              <a:rPr lang="en-US" altLang="en-US" sz="3200" b="1" dirty="0">
                <a:solidFill>
                  <a:srgbClr val="00B0F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3200" b="1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060455-BE44-45B7-BABA-CCD2C56CC894}"/>
              </a:ext>
            </a:extLst>
          </p:cNvPr>
          <p:cNvSpPr txBox="1">
            <a:spLocks/>
          </p:cNvSpPr>
          <p:nvPr/>
        </p:nvSpPr>
        <p:spPr bwMode="auto">
          <a:xfrm>
            <a:off x="457200" y="1050131"/>
            <a:ext cx="82296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400" dirty="0">
                <a:ea typeface="ＭＳ Ｐゴシック" panose="020B0600070205080204" pitchFamily="34" charset="-128"/>
              </a:rPr>
              <a:t>Filsafat Hukum dapat didefinisikan: </a:t>
            </a: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400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Filsafat yang </a:t>
            </a:r>
            <a:r>
              <a:rPr lang="id-ID" altLang="en-US" sz="2400" i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merenungkan aspek filosofis</a:t>
            </a:r>
            <a:r>
              <a:rPr lang="id-ID" altLang="en-US" sz="2400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 dari eksistensi hukum dan praktik hukum</a:t>
            </a:r>
            <a:r>
              <a:rPr lang="id-ID" altLang="en-US" sz="2400" dirty="0">
                <a:ea typeface="ＭＳ Ｐゴシック" panose="020B0600070205080204" pitchFamily="34" charset="-128"/>
              </a:rPr>
              <a:t>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2400" dirty="0">
              <a:ea typeface="ＭＳ Ｐゴシック" panose="020B0600070205080204" pitchFamily="34" charset="-128"/>
            </a:endParaRP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2400" dirty="0">
              <a:ea typeface="ＭＳ Ｐゴシック" panose="020B0600070205080204" pitchFamily="34" charset="-128"/>
            </a:endParaRP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2400" dirty="0">
              <a:ea typeface="ＭＳ Ｐゴシック" panose="020B0600070205080204" pitchFamily="34" charset="-128"/>
            </a:endParaRP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endParaRPr lang="id-ID" altLang="en-US" sz="2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400" dirty="0">
                <a:ea typeface="ＭＳ Ｐゴシック" panose="020B0600070205080204" pitchFamily="34" charset="-128"/>
              </a:rPr>
              <a:t>Meuwissen (B. Arief Sidharta; 2007: 1):  </a:t>
            </a:r>
          </a:p>
          <a:p>
            <a:pPr marL="368300" indent="0" algn="just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400" dirty="0">
                <a:ea typeface="ＭＳ Ｐゴシック" panose="020B0600070205080204" pitchFamily="34" charset="-128"/>
              </a:rPr>
              <a:t>“</a:t>
            </a:r>
            <a:r>
              <a:rPr lang="id-ID" altLang="ja-JP" sz="2400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Filsafat Hukum </a:t>
            </a:r>
            <a:r>
              <a:rPr lang="id-ID" altLang="ja-JP" sz="2400" i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adalah filsafat</a:t>
            </a:r>
            <a:r>
              <a:rPr lang="id-ID" altLang="ja-JP" sz="2400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, karena itu ia merenungkan semua masalah fundamental dan marginal berkaitan dengan gejala hukum</a:t>
            </a:r>
            <a:r>
              <a:rPr lang="id-ID" altLang="en-US" sz="2400" dirty="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AE7D718-7778-48AF-BDAC-44EC276C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57387"/>
            <a:ext cx="286432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0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94355F-4347-40C2-8943-6CF522E648B1}"/>
              </a:ext>
            </a:extLst>
          </p:cNvPr>
          <p:cNvSpPr txBox="1">
            <a:spLocks/>
          </p:cNvSpPr>
          <p:nvPr/>
        </p:nvSpPr>
        <p:spPr bwMode="auto">
          <a:xfrm>
            <a:off x="-28576" y="343694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br>
              <a:rPr lang="id-ID" altLang="en-US" sz="1050" dirty="0">
                <a:ea typeface="ＭＳ Ｐゴシック" panose="020B0600070205080204" pitchFamily="34" charset="-128"/>
              </a:rPr>
            </a:br>
            <a:br>
              <a:rPr lang="id-ID" altLang="en-US" sz="1050" dirty="0">
                <a:ea typeface="ＭＳ Ｐゴシック" panose="020B0600070205080204" pitchFamily="34" charset="-128"/>
              </a:rPr>
            </a:br>
            <a:r>
              <a:rPr lang="id-ID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Zaman Romawi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(abad III sebelum Masehi – abad V sesudah Masehi)</a:t>
            </a:r>
            <a:br>
              <a:rPr lang="en-US" altLang="en-US" sz="1400" dirty="0">
                <a:ea typeface="ＭＳ Ｐゴシック" panose="020B0600070205080204" pitchFamily="34" charset="-128"/>
              </a:rPr>
            </a:br>
            <a:br>
              <a:rPr lang="en-US" altLang="en-US" sz="1400" dirty="0">
                <a:ea typeface="ＭＳ Ｐゴシック" panose="020B0600070205080204" pitchFamily="34" charset="-128"/>
              </a:rPr>
            </a:b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D3D1C6-3738-4CCD-AEA4-6966250E2CFC}"/>
              </a:ext>
            </a:extLst>
          </p:cNvPr>
          <p:cNvSpPr txBox="1">
            <a:spLocks/>
          </p:cNvSpPr>
          <p:nvPr/>
        </p:nvSpPr>
        <p:spPr bwMode="auto">
          <a:xfrm>
            <a:off x="457200" y="950917"/>
            <a:ext cx="8229600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Roma </a:t>
            </a: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kaum</a:t>
            </a:r>
            <a:r>
              <a:rPr lang="en-US" sz="2000" dirty="0"/>
              <a:t> </a:t>
            </a:r>
            <a:r>
              <a:rPr lang="en-US" sz="2000" b="1" i="1" dirty="0"/>
              <a:t>Patricia</a:t>
            </a:r>
            <a:r>
              <a:rPr lang="en-US" sz="2000" dirty="0"/>
              <a:t> (</a:t>
            </a:r>
            <a:r>
              <a:rPr lang="en-US" sz="2000" dirty="0" err="1"/>
              <a:t>mereka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r>
              <a:rPr lang="en-US" sz="2000" dirty="0"/>
              <a:t> dan hamba </a:t>
            </a:r>
            <a:r>
              <a:rPr lang="en-US" sz="2000" dirty="0" err="1"/>
              <a:t>sahaya</a:t>
            </a:r>
            <a:r>
              <a:rPr lang="en-US" sz="2000" dirty="0"/>
              <a:t>) dan </a:t>
            </a:r>
            <a:r>
              <a:rPr lang="en-US" sz="2000" dirty="0" err="1"/>
              <a:t>kaum</a:t>
            </a:r>
            <a:r>
              <a:rPr lang="en-US" sz="2000" dirty="0"/>
              <a:t> </a:t>
            </a:r>
            <a:r>
              <a:rPr lang="en-US" sz="2000" b="1" i="1" dirty="0" err="1"/>
              <a:t>Plebeia</a:t>
            </a:r>
            <a:r>
              <a:rPr lang="en-US" sz="2000" b="1" i="1" dirty="0"/>
              <a:t> </a:t>
            </a:r>
            <a:r>
              <a:rPr lang="en-US" sz="2000" dirty="0"/>
              <a:t>(para </a:t>
            </a:r>
            <a:r>
              <a:rPr lang="en-US" sz="2000" dirty="0" err="1"/>
              <a:t>tukang</a:t>
            </a:r>
            <a:r>
              <a:rPr lang="en-US" sz="2000" dirty="0"/>
              <a:t> dan </a:t>
            </a:r>
            <a:r>
              <a:rPr lang="en-US" sz="2000" dirty="0" err="1"/>
              <a:t>petani</a:t>
            </a:r>
            <a:r>
              <a:rPr lang="en-US" sz="2000" dirty="0"/>
              <a:t>).  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2000" dirty="0"/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 err="1"/>
              <a:t>Struktur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membawa</a:t>
            </a:r>
            <a:r>
              <a:rPr lang="en-US" sz="2000" b="1" dirty="0"/>
              <a:t> </a:t>
            </a:r>
            <a:r>
              <a:rPr lang="en-US" sz="2000" b="1" dirty="0" err="1"/>
              <a:t>akibat</a:t>
            </a:r>
            <a:r>
              <a:rPr lang="en-US" sz="2000" b="1" dirty="0"/>
              <a:t> yang </a:t>
            </a:r>
            <a:r>
              <a:rPr lang="en-US" sz="2000" b="1" dirty="0" err="1"/>
              <a:t>membedakan</a:t>
            </a:r>
            <a:r>
              <a:rPr lang="en-US" sz="2000" b="1" dirty="0"/>
              <a:t> </a:t>
            </a:r>
            <a:r>
              <a:rPr lang="en-US" sz="2000" b="1" dirty="0" err="1"/>
              <a:t>kedudukan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dan </a:t>
            </a:r>
            <a:r>
              <a:rPr lang="en-US" sz="2000" b="1" dirty="0" err="1"/>
              <a:t>hukum</a:t>
            </a:r>
            <a:r>
              <a:rPr lang="en-US" sz="20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n-US" sz="1600" dirty="0"/>
          </a:p>
          <a:p>
            <a:pPr marL="0" indent="0" algn="just">
              <a:buFont typeface="Arial" charset="0"/>
              <a:buNone/>
              <a:defRPr/>
            </a:pPr>
            <a:endParaRPr lang="en-US" sz="1600" dirty="0"/>
          </a:p>
        </p:txBody>
      </p:sp>
      <p:pic>
        <p:nvPicPr>
          <p:cNvPr id="7" name="Picture 6" descr="8649194_20161116022110.JPG">
            <a:extLst>
              <a:ext uri="{FF2B5EF4-FFF2-40B4-BE49-F238E27FC236}">
                <a16:creationId xmlns:a16="http://schemas.microsoft.com/office/drawing/2014/main" id="{F9F36259-749E-4375-8BDB-5F3B1EB3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3187700"/>
            <a:ext cx="8220075" cy="3225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92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5705E8-1866-4ADE-9BCC-80E9E512F761}"/>
              </a:ext>
            </a:extLst>
          </p:cNvPr>
          <p:cNvSpPr txBox="1">
            <a:spLocks/>
          </p:cNvSpPr>
          <p:nvPr/>
        </p:nvSpPr>
        <p:spPr bwMode="auto">
          <a:xfrm>
            <a:off x="-22223" y="384971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br>
              <a:rPr lang="id-ID" altLang="en-US" sz="1050" dirty="0">
                <a:ea typeface="ＭＳ Ｐゴシック" panose="020B0600070205080204" pitchFamily="34" charset="-128"/>
              </a:rPr>
            </a:br>
            <a:br>
              <a:rPr lang="id-ID" altLang="en-US" sz="1050" dirty="0">
                <a:ea typeface="ＭＳ Ｐゴシック" panose="020B0600070205080204" pitchFamily="34" charset="-128"/>
              </a:rPr>
            </a:br>
            <a:r>
              <a:rPr lang="id-ID" altLang="en-US" sz="1800" b="1" dirty="0">
                <a:ea typeface="ＭＳ Ｐゴシック" panose="020B0600070205080204" pitchFamily="34" charset="-128"/>
              </a:rPr>
              <a:t>Zaman Romawi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(abad III sebelum Masehi – abad V sesudah Masehi)</a:t>
            </a:r>
            <a:br>
              <a:rPr lang="en-US" altLang="en-US" sz="1400" dirty="0">
                <a:ea typeface="ＭＳ Ｐゴシック" panose="020B0600070205080204" pitchFamily="34" charset="-128"/>
              </a:rPr>
            </a:br>
            <a:br>
              <a:rPr lang="en-US" altLang="en-US" sz="1400" dirty="0">
                <a:ea typeface="ＭＳ Ｐゴシック" panose="020B0600070205080204" pitchFamily="34" charset="-128"/>
              </a:rPr>
            </a:b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4E865A-28CC-43B1-B4DD-5BAEF740F920}"/>
              </a:ext>
            </a:extLst>
          </p:cNvPr>
          <p:cNvSpPr txBox="1">
            <a:spLocks/>
          </p:cNvSpPr>
          <p:nvPr/>
        </p:nvSpPr>
        <p:spPr bwMode="auto">
          <a:xfrm>
            <a:off x="239713" y="865189"/>
            <a:ext cx="8739187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Char char="•"/>
              <a:defRPr/>
            </a:pP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Roma </a:t>
            </a:r>
            <a:r>
              <a:rPr lang="en-US" sz="1600" dirty="0" err="1"/>
              <a:t>membagi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kaum</a:t>
            </a:r>
            <a:r>
              <a:rPr lang="en-US" sz="1600" dirty="0"/>
              <a:t> </a:t>
            </a:r>
            <a:r>
              <a:rPr lang="en-US" sz="1600" b="1" i="1" dirty="0"/>
              <a:t>Patricia</a:t>
            </a:r>
            <a:r>
              <a:rPr lang="en-US" sz="1600" dirty="0"/>
              <a:t> (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tanah</a:t>
            </a:r>
            <a:r>
              <a:rPr lang="en-US" sz="1600" dirty="0"/>
              <a:t> dan hamba </a:t>
            </a:r>
            <a:r>
              <a:rPr lang="en-US" sz="1600" dirty="0" err="1"/>
              <a:t>sahaya</a:t>
            </a:r>
            <a:r>
              <a:rPr lang="en-US" sz="1600" dirty="0"/>
              <a:t>) dan </a:t>
            </a:r>
            <a:r>
              <a:rPr lang="en-US" sz="1600" dirty="0" err="1"/>
              <a:t>kaum</a:t>
            </a:r>
            <a:r>
              <a:rPr lang="en-US" sz="1600" dirty="0"/>
              <a:t> </a:t>
            </a:r>
            <a:r>
              <a:rPr lang="en-US" sz="1600" b="1" i="1" dirty="0" err="1"/>
              <a:t>Plebeia</a:t>
            </a:r>
            <a:r>
              <a:rPr lang="en-US" sz="1600" b="1" i="1" dirty="0"/>
              <a:t> </a:t>
            </a:r>
            <a:r>
              <a:rPr lang="en-US" sz="1600" dirty="0"/>
              <a:t>(para </a:t>
            </a:r>
            <a:r>
              <a:rPr lang="en-US" sz="1600" dirty="0" err="1"/>
              <a:t>tukang</a:t>
            </a:r>
            <a:r>
              <a:rPr lang="en-US" sz="1600" dirty="0"/>
              <a:t> dan </a:t>
            </a:r>
            <a:r>
              <a:rPr lang="en-US" sz="1600" dirty="0" err="1"/>
              <a:t>petani</a:t>
            </a:r>
            <a:r>
              <a:rPr lang="en-US" sz="1600" dirty="0"/>
              <a:t>). 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yang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kedudukan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dan </a:t>
            </a:r>
            <a:r>
              <a:rPr lang="en-US" sz="1600" dirty="0" err="1"/>
              <a:t>hukum</a:t>
            </a:r>
            <a:r>
              <a:rPr lang="en-US" sz="1600" dirty="0"/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600" dirty="0"/>
          </a:p>
          <a:p>
            <a:pPr algn="just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AWAL PROSES LEGALISASI</a:t>
            </a:r>
          </a:p>
          <a:p>
            <a:pPr marL="644525" indent="-285750" algn="just">
              <a:buFont typeface="Wingdings" charset="2"/>
              <a:buChar char="q"/>
              <a:defRPr/>
            </a:pP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zaman </a:t>
            </a:r>
            <a:r>
              <a:rPr lang="en-US" sz="1600" dirty="0" err="1"/>
              <a:t>Romawi</a:t>
            </a:r>
            <a:r>
              <a:rPr lang="en-US" sz="1600" dirty="0"/>
              <a:t> Kuno </a:t>
            </a:r>
            <a:r>
              <a:rPr lang="en-US" sz="1600" b="1" dirty="0"/>
              <a:t>pada </a:t>
            </a:r>
            <a:r>
              <a:rPr lang="en-US" sz="1600" b="1" dirty="0" err="1"/>
              <a:t>mulanya</a:t>
            </a:r>
            <a:r>
              <a:rPr lang="en-US" sz="1600" b="1" dirty="0"/>
              <a:t> </a:t>
            </a:r>
            <a:r>
              <a:rPr lang="en-US" sz="1600" b="1" dirty="0" err="1"/>
              <a:t>bersandar</a:t>
            </a:r>
            <a:r>
              <a:rPr lang="en-US" sz="1600" b="1" dirty="0"/>
              <a:t> pada </a:t>
            </a:r>
            <a:r>
              <a:rPr lang="en-US" sz="1600" b="1" dirty="0" err="1"/>
              <a:t>hukum</a:t>
            </a:r>
            <a:r>
              <a:rPr lang="en-US" sz="1600" b="1" dirty="0"/>
              <a:t> </a:t>
            </a:r>
            <a:r>
              <a:rPr lang="en-US" sz="1600" b="1" dirty="0" err="1"/>
              <a:t>kebiasaan</a:t>
            </a:r>
            <a:r>
              <a:rPr lang="en-US" sz="1600" dirty="0"/>
              <a:t>.</a:t>
            </a:r>
          </a:p>
          <a:p>
            <a:pPr marL="644525" indent="-285750" algn="just">
              <a:buFont typeface="Wingdings" charset="2"/>
              <a:buChar char="q"/>
              <a:defRPr/>
            </a:pPr>
            <a:r>
              <a:rPr lang="en-US" sz="1600" b="1" dirty="0" err="1"/>
              <a:t>Perubahan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hukum</a:t>
            </a:r>
            <a:r>
              <a:rPr lang="en-US" sz="1600" b="1" dirty="0"/>
              <a:t> </a:t>
            </a:r>
            <a:r>
              <a:rPr lang="en-US" sz="1600" b="1" dirty="0" err="1"/>
              <a:t>terjadi</a:t>
            </a:r>
            <a:r>
              <a:rPr lang="en-US" sz="1600" b="1" dirty="0"/>
              <a:t> </a:t>
            </a:r>
            <a:r>
              <a:rPr lang="en-US" sz="1600" b="1" dirty="0" err="1"/>
              <a:t>karena</a:t>
            </a:r>
            <a:r>
              <a:rPr lang="en-US" sz="1600" b="1" dirty="0"/>
              <a:t> </a:t>
            </a:r>
            <a:r>
              <a:rPr lang="en-US" sz="1600" b="1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institusional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Romawi</a:t>
            </a:r>
            <a:r>
              <a:rPr lang="en-US" sz="1600" dirty="0"/>
              <a:t> / </a:t>
            </a:r>
            <a:r>
              <a:rPr lang="en-US" sz="1600" b="1" dirty="0" err="1"/>
              <a:t>struktur</a:t>
            </a:r>
            <a:r>
              <a:rPr lang="en-US" sz="1600" b="1" dirty="0"/>
              <a:t> </a:t>
            </a:r>
            <a:r>
              <a:rPr lang="en-US" sz="1600" b="1" dirty="0" err="1"/>
              <a:t>pemerintahan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: </a:t>
            </a:r>
            <a:r>
              <a:rPr lang="en-US" sz="1600" i="1" dirty="0"/>
              <a:t>Comitia</a:t>
            </a:r>
            <a:r>
              <a:rPr lang="en-US" sz="1600" dirty="0"/>
              <a:t> (</a:t>
            </a:r>
            <a:r>
              <a:rPr lang="en-US" sz="1600" i="1" dirty="0"/>
              <a:t>Comitia </a:t>
            </a:r>
            <a:r>
              <a:rPr lang="en-US" sz="1600" i="1" dirty="0" err="1"/>
              <a:t>Centuriata</a:t>
            </a:r>
            <a:r>
              <a:rPr lang="en-US" sz="1600" dirty="0"/>
              <a:t> yang </a:t>
            </a:r>
            <a:r>
              <a:rPr lang="en-US" sz="1600" dirty="0" err="1"/>
              <a:t>erat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tentara</a:t>
            </a:r>
            <a:r>
              <a:rPr lang="en-US" sz="1600" dirty="0"/>
              <a:t> dan </a:t>
            </a:r>
            <a:r>
              <a:rPr lang="en-US" sz="1600" i="1" dirty="0"/>
              <a:t>Comitia </a:t>
            </a:r>
            <a:r>
              <a:rPr lang="en-US" sz="1600" i="1" dirty="0" err="1"/>
              <a:t>Tributa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majelis</a:t>
            </a:r>
            <a:r>
              <a:rPr lang="en-US" sz="1600" dirty="0"/>
              <a:t> </a:t>
            </a:r>
            <a:r>
              <a:rPr lang="en-US" sz="1600" dirty="0" err="1"/>
              <a:t>penduduk</a:t>
            </a:r>
            <a:r>
              <a:rPr lang="en-US" sz="1600" dirty="0"/>
              <a:t> Roma), </a:t>
            </a:r>
            <a:r>
              <a:rPr lang="en-US" sz="1600" i="1" dirty="0"/>
              <a:t>Magistrate</a:t>
            </a:r>
            <a:r>
              <a:rPr lang="en-US" sz="1600" dirty="0"/>
              <a:t> (</a:t>
            </a:r>
            <a:r>
              <a:rPr lang="en-US" sz="1600" dirty="0" err="1"/>
              <a:t>pejabat</a:t>
            </a:r>
            <a:r>
              <a:rPr lang="en-US" sz="1600" dirty="0"/>
              <a:t> yang </a:t>
            </a:r>
            <a:r>
              <a:rPr lang="en-US" sz="1600" dirty="0" err="1"/>
              <a:t>dipilih</a:t>
            </a:r>
            <a:r>
              <a:rPr lang="en-US" sz="1600" dirty="0"/>
              <a:t> oleh Comitia), dan </a:t>
            </a:r>
            <a:r>
              <a:rPr lang="en-US" sz="1600" i="1" dirty="0" err="1"/>
              <a:t>Senat</a:t>
            </a:r>
            <a:r>
              <a:rPr lang="en-US" sz="1600" dirty="0"/>
              <a:t> (</a:t>
            </a:r>
            <a:r>
              <a:rPr lang="en-US" sz="1600" dirty="0" err="1"/>
              <a:t>jumlahnya</a:t>
            </a:r>
            <a:r>
              <a:rPr lang="en-US" sz="1600" dirty="0"/>
              <a:t> </a:t>
            </a:r>
            <a:r>
              <a:rPr lang="en-US" sz="1600" u="sng" dirty="0"/>
              <a:t>+</a:t>
            </a:r>
            <a:r>
              <a:rPr lang="en-US" sz="1600" dirty="0"/>
              <a:t> 300 orang </a:t>
            </a:r>
            <a:r>
              <a:rPr lang="en-US" sz="1600" dirty="0" err="1"/>
              <a:t>dipilih</a:t>
            </a:r>
            <a:r>
              <a:rPr lang="en-US" sz="1600" dirty="0"/>
              <a:t> oleh </a:t>
            </a:r>
            <a:r>
              <a:rPr lang="en-US" sz="1600" i="1" dirty="0"/>
              <a:t>Censors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para Magister yang paling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keluarga-keluarga</a:t>
            </a:r>
            <a:r>
              <a:rPr lang="en-US" sz="1600" dirty="0"/>
              <a:t> yang </a:t>
            </a:r>
            <a:r>
              <a:rPr lang="en-US" sz="1600" dirty="0" err="1"/>
              <a:t>terkemuka</a:t>
            </a:r>
            <a:r>
              <a:rPr lang="en-US" sz="1600" dirty="0"/>
              <a:t> di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militer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).</a:t>
            </a:r>
          </a:p>
          <a:p>
            <a:pPr marL="358775" indent="0" algn="just">
              <a:buFont typeface="Arial" charset="0"/>
              <a:buNone/>
              <a:defRPr/>
            </a:pPr>
            <a:endParaRPr lang="en-US" sz="1600" i="1" dirty="0"/>
          </a:p>
          <a:p>
            <a:pPr marL="358775" indent="0" algn="just">
              <a:buFont typeface="Arial" charset="0"/>
              <a:buNone/>
              <a:defRPr/>
            </a:pPr>
            <a:endParaRPr lang="en-US" sz="1600" i="1" dirty="0"/>
          </a:p>
          <a:p>
            <a:pPr marL="358775" indent="0" algn="just">
              <a:buFont typeface="Arial" charset="0"/>
              <a:buNone/>
              <a:defRPr/>
            </a:pPr>
            <a:endParaRPr lang="en-US" sz="1600" i="1" dirty="0"/>
          </a:p>
          <a:p>
            <a:pPr marL="358775" indent="0" algn="just">
              <a:buFont typeface="Arial" charset="0"/>
              <a:buNone/>
              <a:defRPr/>
            </a:pPr>
            <a:endParaRPr lang="en-US" sz="1600" i="1" dirty="0"/>
          </a:p>
          <a:p>
            <a:pPr marL="644525" indent="-285750" algn="just">
              <a:buFont typeface="Wingdings" charset="2"/>
              <a:buChar char="q"/>
              <a:defRPr/>
            </a:pPr>
            <a:r>
              <a:rPr lang="en-US" sz="1600" i="1" dirty="0"/>
              <a:t>Magistrate</a:t>
            </a:r>
            <a:r>
              <a:rPr lang="en-US" sz="1600" dirty="0"/>
              <a:t> </a:t>
            </a:r>
            <a:r>
              <a:rPr lang="en-US" sz="1600" dirty="0" err="1"/>
              <a:t>mengusulkan</a:t>
            </a:r>
            <a:r>
              <a:rPr lang="en-US" sz="1600" dirty="0"/>
              <a:t> </a:t>
            </a:r>
            <a:r>
              <a:rPr lang="en-US" sz="1600" dirty="0" err="1"/>
              <a:t>rancangan-rancangan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diputuskan</a:t>
            </a:r>
            <a:r>
              <a:rPr lang="en-US" sz="1600" dirty="0"/>
              <a:t> oleh </a:t>
            </a:r>
            <a:r>
              <a:rPr lang="en-US" sz="1600" i="1" dirty="0"/>
              <a:t>Comitia</a:t>
            </a:r>
            <a:r>
              <a:rPr lang="en-US" sz="1600" dirty="0"/>
              <a:t> dan yang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diratifikasi</a:t>
            </a:r>
            <a:r>
              <a:rPr lang="en-US" sz="1600" dirty="0"/>
              <a:t> oleh </a:t>
            </a:r>
            <a:r>
              <a:rPr lang="en-US" sz="1600" i="1" dirty="0" err="1"/>
              <a:t>Senat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berlaku</a:t>
            </a:r>
            <a:r>
              <a:rPr lang="en-US" sz="1600" dirty="0"/>
              <a:t>.</a:t>
            </a:r>
          </a:p>
          <a:p>
            <a:pPr marL="644525" indent="-285750" algn="just">
              <a:buFont typeface="Wingdings" charset="2"/>
              <a:buChar char="q"/>
              <a:defRPr/>
            </a:pPr>
            <a:r>
              <a:rPr lang="en-US" sz="1600" b="1" dirty="0">
                <a:solidFill>
                  <a:schemeClr val="bg1"/>
                </a:solidFill>
              </a:rPr>
              <a:t>Lahir </a:t>
            </a:r>
            <a:r>
              <a:rPr lang="en-US" sz="1600" b="1" dirty="0" err="1">
                <a:solidFill>
                  <a:schemeClr val="bg1"/>
                </a:solidFill>
              </a:rPr>
              <a:t>prinsip-prinsip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hukum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seperti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b="1" dirty="0" err="1">
                <a:solidFill>
                  <a:schemeClr val="bg1"/>
                </a:solidFill>
              </a:rPr>
              <a:t>asas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nulla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poena</a:t>
            </a:r>
            <a:r>
              <a:rPr lang="en-US" sz="1600" b="1" i="1" dirty="0">
                <a:solidFill>
                  <a:schemeClr val="bg1"/>
                </a:solidFill>
              </a:rPr>
              <a:t> sine </a:t>
            </a:r>
            <a:r>
              <a:rPr lang="en-US" sz="1600" b="1" i="1" dirty="0" err="1">
                <a:solidFill>
                  <a:schemeClr val="bg1"/>
                </a:solidFill>
              </a:rPr>
              <a:t>lege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praevia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i="1" dirty="0">
                <a:solidFill>
                  <a:schemeClr val="bg1"/>
                </a:solidFill>
              </a:rPr>
              <a:t>responsa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n-US" sz="1600" b="1" dirty="0" err="1">
                <a:solidFill>
                  <a:schemeClr val="bg1"/>
                </a:solidFill>
              </a:rPr>
              <a:t>cikal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bakal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replik</a:t>
            </a:r>
            <a:r>
              <a:rPr lang="en-US" sz="1600" b="1" dirty="0">
                <a:solidFill>
                  <a:schemeClr val="bg1"/>
                </a:solidFill>
              </a:rPr>
              <a:t> dan </a:t>
            </a:r>
            <a:r>
              <a:rPr lang="en-US" sz="1600" b="1" i="1" dirty="0" err="1">
                <a:solidFill>
                  <a:schemeClr val="bg1"/>
                </a:solidFill>
              </a:rPr>
              <a:t>duplik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dll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DF753A-CE13-43C2-BB5E-40693B1B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3885447"/>
            <a:ext cx="936770" cy="11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41C38AC-B42D-454E-8F10-EF35BF1E3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3868737"/>
            <a:ext cx="1908175" cy="11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1D21EA-FE0B-446D-836C-E6FF8D938FC5}"/>
              </a:ext>
            </a:extLst>
          </p:cNvPr>
          <p:cNvSpPr txBox="1">
            <a:spLocks/>
          </p:cNvSpPr>
          <p:nvPr/>
        </p:nvSpPr>
        <p:spPr bwMode="auto">
          <a:xfrm>
            <a:off x="14288" y="387351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br>
              <a:rPr lang="id-ID" altLang="en-US" sz="1050" dirty="0">
                <a:ea typeface="ＭＳ Ｐゴシック" panose="020B0600070205080204" pitchFamily="34" charset="-128"/>
              </a:rPr>
            </a:br>
            <a:br>
              <a:rPr lang="id-ID" altLang="en-US" sz="1050" dirty="0">
                <a:ea typeface="ＭＳ Ｐゴシック" panose="020B0600070205080204" pitchFamily="34" charset="-128"/>
              </a:rPr>
            </a:br>
            <a:r>
              <a:rPr lang="id-ID" altLang="en-US" sz="1800" b="1" dirty="0">
                <a:ea typeface="ＭＳ Ｐゴシック" panose="020B0600070205080204" pitchFamily="34" charset="-128"/>
              </a:rPr>
              <a:t>Zaman Romawi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(abad III sebelum Masehi – abad V sesudah Masehi)</a:t>
            </a:r>
            <a:br>
              <a:rPr lang="en-US" altLang="en-US" sz="1400" dirty="0">
                <a:ea typeface="ＭＳ Ｐゴシック" panose="020B0600070205080204" pitchFamily="34" charset="-128"/>
              </a:rPr>
            </a:br>
            <a:br>
              <a:rPr lang="en-US" altLang="en-US" sz="1400" dirty="0">
                <a:ea typeface="ＭＳ Ｐゴシック" panose="020B0600070205080204" pitchFamily="34" charset="-128"/>
              </a:rPr>
            </a:b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B8CBA0-7B8B-4005-BED9-DED0840F52D4}"/>
              </a:ext>
            </a:extLst>
          </p:cNvPr>
          <p:cNvSpPr txBox="1">
            <a:spLocks/>
          </p:cNvSpPr>
          <p:nvPr/>
        </p:nvSpPr>
        <p:spPr bwMode="auto">
          <a:xfrm>
            <a:off x="261938" y="1136650"/>
            <a:ext cx="84248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altLang="en-US" sz="1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MARCUS TULLIUS CICERO </a:t>
            </a:r>
            <a:r>
              <a:rPr lang="en-US" altLang="en-US" sz="1600" dirty="0">
                <a:ea typeface="ＭＳ Ｐゴシック" panose="020B0600070205080204" pitchFamily="34" charset="-128"/>
              </a:rPr>
              <a:t>(106 – 43 SM); Sang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ahli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pemikir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Republik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usaha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konsolidasi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Romawi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kekuatan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mencoba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berbagai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model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Terbentuk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Triumvirat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(yang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nantinya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pembakuan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lembaga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kaisar</a:t>
            </a:r>
            <a:r>
              <a:rPr lang="en-US" altLang="en-US" sz="1500" dirty="0">
                <a:ea typeface="ＭＳ Ｐゴシック" panose="020B0600070205080204" pitchFamily="34" charset="-128"/>
              </a:rPr>
              <a:t>)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terdiri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Cicero dan para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jenderal</a:t>
            </a:r>
            <a:r>
              <a:rPr lang="en-US" altLang="en-US" sz="1500" dirty="0">
                <a:ea typeface="ＭＳ Ｐゴシック" panose="020B0600070205080204" pitchFamily="34" charset="-128"/>
              </a:rPr>
              <a:t>: Servius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Sulpicius</a:t>
            </a:r>
            <a:r>
              <a:rPr lang="en-US" altLang="en-US" sz="1500" dirty="0">
                <a:ea typeface="ＭＳ Ｐゴシック" panose="020B0600070205080204" pitchFamily="34" charset="-128"/>
              </a:rPr>
              <a:t> Rufus dan Gaius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Aquilius</a:t>
            </a:r>
            <a:r>
              <a:rPr lang="en-US" altLang="en-US" sz="1500" dirty="0">
                <a:ea typeface="ＭＳ Ｐゴシック" panose="020B0600070205080204" pitchFamily="34" charset="-128"/>
              </a:rPr>
              <a:t> Gallus.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2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Cicero: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 re publica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500" dirty="0">
                <a:ea typeface="ＭＳ Ｐゴシック" panose="020B0600070205080204" pitchFamily="34" charset="-128"/>
              </a:rPr>
              <a:t>) dan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legibus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).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Bab II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 re publica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1500" dirty="0">
                <a:ea typeface="ＭＳ Ｐゴシック" panose="020B0600070205080204" pitchFamily="34" charset="-128"/>
              </a:rPr>
              <a:t> negara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diperintah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tanpa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Pada 27 M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sekolah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kedua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didirikan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b="1" dirty="0" err="1">
                <a:ea typeface="ＭＳ Ｐゴシック" panose="020B0600070205080204" pitchFamily="34" charset="-128"/>
              </a:rPr>
              <a:t>Terdapat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 err="1">
                <a:ea typeface="ＭＳ Ｐゴシック" panose="020B0600070205080204" pitchFamily="34" charset="-128"/>
              </a:rPr>
              <a:t>Ius</a:t>
            </a:r>
            <a:r>
              <a:rPr lang="en-US" altLang="en-US" sz="15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 err="1">
                <a:ea typeface="ＭＳ Ｐゴシック" panose="020B0600070205080204" pitchFamily="34" charset="-128"/>
              </a:rPr>
              <a:t>respondendi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yaitu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memberikan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pendapat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nama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Kaisar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persoalan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500" dirty="0">
                <a:ea typeface="ＭＳ Ｐゴシック" panose="020B0600070205080204" pitchFamily="34" charset="-128"/>
              </a:rPr>
              <a:t> 37 – 41 Tarikh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Masehi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respondendi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diberikan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kepada</a:t>
            </a:r>
            <a:r>
              <a:rPr lang="en-US" altLang="en-US" sz="1500" dirty="0">
                <a:ea typeface="ＭＳ Ｐゴシック" panose="020B0600070205080204" pitchFamily="34" charset="-128"/>
              </a:rPr>
              <a:t> para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pemimpin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sekolah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nantinya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kalangan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profesi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sekarang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dikenal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500" b="1" i="1" dirty="0">
                <a:ea typeface="ＭＳ Ｐゴシック" panose="020B0600070205080204" pitchFamily="34" charset="-128"/>
              </a:rPr>
              <a:t>Lawyers</a:t>
            </a:r>
            <a:r>
              <a:rPr lang="en-US" altLang="en-US" sz="1500" dirty="0">
                <a:ea typeface="ＭＳ Ｐゴシック" panose="020B0600070205080204" pitchFamily="34" charset="-128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b="1" dirty="0" err="1">
                <a:ea typeface="ＭＳ Ｐゴシック" panose="020B0600070205080204" pitchFamily="34" charset="-128"/>
              </a:rPr>
              <a:t>Terdapat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pekembangan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di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bidang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sejumlah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usaha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kodifikasi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273050" indent="-273050" algn="just">
              <a:buFont typeface="Wingdings" pitchFamily="2" charset="2"/>
              <a:buChar char="q"/>
              <a:defRPr/>
            </a:pP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Muncul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desentralisasi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dimaksudkan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membagi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beban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wilayah negara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kemudian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dirumuskan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Codex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Gregorianus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Codex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Hermogianus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50066A-EF9D-4485-8F30-3EFFE1AE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01739"/>
            <a:ext cx="15017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09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18FBE-8BC3-4CF7-AE19-DCBE7593C13F}"/>
              </a:ext>
            </a:extLst>
          </p:cNvPr>
          <p:cNvSpPr txBox="1">
            <a:spLocks/>
          </p:cNvSpPr>
          <p:nvPr/>
        </p:nvSpPr>
        <p:spPr bwMode="auto">
          <a:xfrm>
            <a:off x="457200" y="9144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KAISAR YUSTINIANUS I</a:t>
            </a:r>
            <a:r>
              <a:rPr lang="en-US" altLang="en-US" sz="1800" dirty="0">
                <a:ea typeface="ＭＳ Ｐゴシック" panose="020B0600070205080204" pitchFamily="34" charset="-128"/>
              </a:rPr>
              <a:t> (483 - 565)</a:t>
            </a:r>
          </a:p>
          <a:p>
            <a:pPr algn="just"/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/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/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/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/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Kaisar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800" dirty="0">
                <a:ea typeface="ＭＳ Ｐゴシック" panose="020B0600070205080204" pitchFamily="34" charset="-128"/>
              </a:rPr>
              <a:t> 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mulai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memerintah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527 – 565 Tarikh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Masehi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memiliki</a:t>
            </a:r>
            <a:r>
              <a:rPr lang="en-US" altLang="en-US" sz="1800" dirty="0">
                <a:ea typeface="ＭＳ Ｐゴシック" panose="020B0600070205080204" pitchFamily="34" charset="-128"/>
              </a:rPr>
              <a:t> 3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ambisi</a:t>
            </a:r>
            <a:r>
              <a:rPr lang="en-US" altLang="en-US" sz="1800" dirty="0">
                <a:ea typeface="ＭＳ Ｐゴシック" panose="020B0600070205080204" pitchFamily="34" charset="-128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merebut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kembali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jazirah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Italia,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mempersatukan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terpecah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skisma</a:t>
            </a:r>
            <a:r>
              <a:rPr lang="en-US" altLang="en-US" sz="1800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perbedaan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pandangan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800" dirty="0">
                <a:ea typeface="ＭＳ Ｐゴシック" panose="020B0600070205080204" pitchFamily="34" charset="-128"/>
              </a:rPr>
              <a:t> agama), dan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mengorganisasikan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mencapainya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disusunlah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sitem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Romawi</a:t>
            </a:r>
            <a:r>
              <a:rPr lang="en-US" altLang="en-US" sz="1800" dirty="0">
                <a:ea typeface="ＭＳ Ｐゴシック" panose="020B0600070205080204" pitchFamily="34" charset="-128"/>
              </a:rPr>
              <a:t>: 528 TM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terbentuk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Codex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Iustinianus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I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534 TM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terbentuk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Codex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Iustinianus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II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Keduanya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Codex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Iustiniani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cikal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bakal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perdata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sudah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bagaian-bagian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orang,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benda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, dan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perikatan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Codex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tersebut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disebut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Digesta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diselesaikan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waktu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3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tahun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jatah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10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tahun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yang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volumenya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meliputi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3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juta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baris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gulungan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papirus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289C14D-BD2F-47D7-B107-9CD50756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1001714"/>
            <a:ext cx="1574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798F29-61A9-47C2-BE5D-DA6544FBAF22}"/>
              </a:ext>
            </a:extLst>
          </p:cNvPr>
          <p:cNvSpPr txBox="1">
            <a:spLocks/>
          </p:cNvSpPr>
          <p:nvPr/>
        </p:nvSpPr>
        <p:spPr bwMode="auto">
          <a:xfrm>
            <a:off x="14288" y="363539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br>
              <a:rPr lang="id-ID" altLang="en-US" sz="1050" dirty="0">
                <a:ea typeface="ＭＳ Ｐゴシック" panose="020B0600070205080204" pitchFamily="34" charset="-128"/>
              </a:rPr>
            </a:br>
            <a:br>
              <a:rPr lang="id-ID" altLang="en-US" sz="1050" dirty="0">
                <a:ea typeface="ＭＳ Ｐゴシック" panose="020B0600070205080204" pitchFamily="34" charset="-128"/>
              </a:rPr>
            </a:br>
            <a:r>
              <a:rPr lang="id-ID" altLang="en-US" sz="1800" b="1" dirty="0">
                <a:ea typeface="ＭＳ Ｐゴシック" panose="020B0600070205080204" pitchFamily="34" charset="-128"/>
              </a:rPr>
              <a:t>Zaman Romawi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(abad III sebelum Masehi – abad V sesudah Masehi)</a:t>
            </a:r>
            <a:br>
              <a:rPr lang="en-US" altLang="en-US" sz="1400" dirty="0">
                <a:ea typeface="ＭＳ Ｐゴシック" panose="020B0600070205080204" pitchFamily="34" charset="-128"/>
              </a:rPr>
            </a:br>
            <a:br>
              <a:rPr lang="en-US" altLang="en-US" sz="1400" dirty="0">
                <a:ea typeface="ＭＳ Ｐゴシック" panose="020B0600070205080204" pitchFamily="34" charset="-128"/>
              </a:rPr>
            </a:b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8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4645B7-2DA1-46F9-9A06-40024C1EB1A9}"/>
              </a:ext>
            </a:extLst>
          </p:cNvPr>
          <p:cNvSpPr txBox="1">
            <a:spLocks/>
          </p:cNvSpPr>
          <p:nvPr/>
        </p:nvSpPr>
        <p:spPr bwMode="auto">
          <a:xfrm>
            <a:off x="457200" y="863600"/>
            <a:ext cx="8229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 err="1">
                <a:ea typeface="ＭＳ Ｐゴシック" panose="020B0600070205080204" pitchFamily="34" charset="-128"/>
              </a:rPr>
              <a:t>Tugas</a:t>
            </a:r>
            <a:r>
              <a:rPr lang="en-US" altLang="en-US" sz="3600" dirty="0">
                <a:ea typeface="ＭＳ Ｐゴシック" panose="020B0600070205080204" pitchFamily="34" charset="-128"/>
              </a:rPr>
              <a:t> KELOMPOK 3: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C7E52-17EE-4891-A9FD-2A412CFA47E4}"/>
              </a:ext>
            </a:extLst>
          </p:cNvPr>
          <p:cNvSpPr txBox="1">
            <a:spLocks/>
          </p:cNvSpPr>
          <p:nvPr/>
        </p:nvSpPr>
        <p:spPr bwMode="auto">
          <a:xfrm>
            <a:off x="457200" y="1878012"/>
            <a:ext cx="82296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endParaRPr lang="en-US" altLang="en-US" sz="4000" b="1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Abad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Pertengahan</a:t>
            </a:r>
            <a:endParaRPr lang="en-US" altLang="en-US" sz="4000" b="1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&amp;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Zaman Renaissance - </a:t>
            </a:r>
            <a:r>
              <a:rPr lang="id-ID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Aufklärung</a:t>
            </a:r>
            <a:endParaRPr lang="en-US" altLang="en-US" sz="4000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40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A49B-6AAA-4AF5-93DE-1694CD8A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463A76F7-9811-4CB1-9BC7-7B802E32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351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951EA2-3509-42C3-9A59-86301745443D}"/>
              </a:ext>
            </a:extLst>
          </p:cNvPr>
          <p:cNvSpPr txBox="1">
            <a:spLocks/>
          </p:cNvSpPr>
          <p:nvPr/>
        </p:nvSpPr>
        <p:spPr bwMode="auto">
          <a:xfrm>
            <a:off x="735013" y="229390"/>
            <a:ext cx="73374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id-ID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 manfaat mempelajari Filsafat Hukum? </a:t>
            </a:r>
            <a:br>
              <a:rPr lang="id-ID" altLang="en-US" sz="900" dirty="0">
                <a:ea typeface="ＭＳ Ｐゴシック" panose="020B0600070205080204" pitchFamily="34" charset="-128"/>
              </a:rPr>
            </a:br>
            <a:r>
              <a:rPr lang="id-ID" altLang="en-US" sz="1000" dirty="0">
                <a:ea typeface="ＭＳ Ｐゴシック" panose="020B0600070205080204" pitchFamily="34" charset="-128"/>
              </a:rPr>
              <a:t>[Disimpulkan dari Anshori, Abdul Ghofur, Filsafat Hukum, Yogyakarta, Gajah Mada University Press, 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algn="r" eaLnBrk="1" hangingPunct="1"/>
            <a:r>
              <a:rPr lang="id-ID" altLang="en-US" sz="1000" dirty="0">
                <a:ea typeface="ＭＳ Ｐゴシック" panose="020B0600070205080204" pitchFamily="34" charset="-128"/>
              </a:rPr>
              <a:t>Cetakan Kedua, Oktober 2009: 6-8.</a:t>
            </a:r>
            <a:r>
              <a:rPr lang="en-US" altLang="en-US" sz="1000" dirty="0">
                <a:ea typeface="ＭＳ Ｐゴシック" panose="020B0600070205080204" pitchFamily="34" charset="-128"/>
              </a:rPr>
              <a:t>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9F8753-CBC7-4391-B181-961C43D47043}"/>
              </a:ext>
            </a:extLst>
          </p:cNvPr>
          <p:cNvSpPr txBox="1">
            <a:spLocks/>
          </p:cNvSpPr>
          <p:nvPr/>
        </p:nvSpPr>
        <p:spPr bwMode="auto">
          <a:xfrm>
            <a:off x="152400" y="1000124"/>
            <a:ext cx="88122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d-ID" altLang="en-US" sz="1550" dirty="0">
                <a:ea typeface="ＭＳ Ｐゴシック" panose="020B0600070205080204" pitchFamily="34" charset="-128"/>
              </a:rPr>
              <a:t>Filsafat Hukum mengajak, bahkan terkadang memaksa para penstudinya untuk </a:t>
            </a:r>
            <a:r>
              <a:rPr lang="id-ID" altLang="en-US" sz="1550" b="1" dirty="0">
                <a:ea typeface="ＭＳ Ｐゴシック" panose="020B0600070205080204" pitchFamily="34" charset="-128"/>
              </a:rPr>
              <a:t>berwawasan luas dan terbuka</a:t>
            </a:r>
            <a:r>
              <a:rPr lang="id-ID" altLang="en-US" sz="1550" dirty="0">
                <a:ea typeface="ＭＳ Ｐゴシック" panose="020B0600070205080204" pitchFamily="34" charset="-128"/>
              </a:rPr>
              <a:t>; menghargai pemikiran, pendapat, dan pendirian yuris / orang lain.  Hal ini berkaitan dengan karakteristik filsafat yang menyeluruh.  Para penstudi diperkenalkan dengan sejarah filsafat hukum, pemikiran-pemikiran, dan aliran-aliran dalam Filsafat Hukum.  </a:t>
            </a:r>
            <a:r>
              <a:rPr lang="id-ID" altLang="en-US" sz="1550" u="sng" dirty="0">
                <a:ea typeface="ＭＳ Ｐゴシック" panose="020B0600070205080204" pitchFamily="34" charset="-128"/>
              </a:rPr>
              <a:t>Dengan demikian diharapkan penstudinya tidak bersikap arogan</a:t>
            </a:r>
            <a:r>
              <a:rPr lang="id-ID" altLang="en-US" sz="1550" dirty="0"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d-ID" altLang="en-US" sz="1550" dirty="0">
                <a:ea typeface="ＭＳ Ｐゴシック" panose="020B0600070205080204" pitchFamily="34" charset="-128"/>
              </a:rPr>
              <a:t>Filsafat Hukum mengajak, bahkan memaksa para penstudinya untuk </a:t>
            </a:r>
            <a:r>
              <a:rPr lang="id-ID" altLang="en-US" sz="1550" b="1" dirty="0">
                <a:ea typeface="ＭＳ Ｐゴシック" panose="020B0600070205080204" pitchFamily="34" charset="-128"/>
              </a:rPr>
              <a:t>berpikir kritis dan radikal</a:t>
            </a:r>
            <a:r>
              <a:rPr lang="id-ID" altLang="en-US" sz="1550" dirty="0">
                <a:ea typeface="ＭＳ Ｐゴシック" panose="020B0600070205080204" pitchFamily="34" charset="-128"/>
              </a:rPr>
              <a:t>.  Hal ini berkaitan dengan karakteristik filsafat yang memiliki sifat yang mendasar.  </a:t>
            </a:r>
            <a:r>
              <a:rPr lang="id-ID" altLang="en-US" sz="1550" u="sng" dirty="0">
                <a:ea typeface="ＭＳ Ｐゴシック" panose="020B0600070205080204" pitchFamily="34" charset="-128"/>
              </a:rPr>
              <a:t>Dengan demikian diharapkan para penstudinya tidak hanya memiliki kemampuan untuk memahami hukum dalam arti </a:t>
            </a:r>
            <a:r>
              <a:rPr lang="id-ID" altLang="en-US" sz="1550" i="1" u="sng" dirty="0">
                <a:ea typeface="ＭＳ Ｐゴシック" panose="020B0600070205080204" pitchFamily="34" charset="-128"/>
              </a:rPr>
              <a:t>ius constitutum</a:t>
            </a:r>
            <a:r>
              <a:rPr lang="id-ID" altLang="en-US" sz="1550" u="sng" dirty="0">
                <a:ea typeface="ＭＳ Ｐゴシック" panose="020B0600070205080204" pitchFamily="34" charset="-128"/>
              </a:rPr>
              <a:t> / hukum positif semata; tetapi memiliki kemampuan untuk memanfaatkan dan mengembangkan hukum tersebut, bahkan mampu mengkritisi hukum tersebut dan tidak hanya menjadi “corong undang-undang”</a:t>
            </a:r>
            <a:r>
              <a:rPr lang="id-ID" altLang="en-US" sz="1550" dirty="0"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d-ID" altLang="en-US" sz="1550" dirty="0">
                <a:ea typeface="ＭＳ Ｐゴシック" panose="020B0600070205080204" pitchFamily="34" charset="-128"/>
              </a:rPr>
              <a:t>Filsafat Hukum mengajak para penstudinya untuk </a:t>
            </a:r>
            <a:r>
              <a:rPr lang="id-ID" altLang="en-US" sz="1550" b="1" dirty="0">
                <a:ea typeface="ＭＳ Ｐゴシック" panose="020B0600070205080204" pitchFamily="34" charset="-128"/>
              </a:rPr>
              <a:t>berpikir inovatif</a:t>
            </a:r>
            <a:r>
              <a:rPr lang="id-ID" altLang="en-US" sz="1550" dirty="0">
                <a:ea typeface="ＭＳ Ｐゴシック" panose="020B0600070205080204" pitchFamily="34" charset="-128"/>
              </a:rPr>
              <a:t>, selalu mencari yang baru.  Hal ini berkaitan dengan ciri filsafat yang spekulatif (dalam arti positif, yang terarah dan dapat dipertanggung-jawabkan secara ilmiah bukan </a:t>
            </a:r>
            <a:r>
              <a:rPr lang="id-ID" altLang="en-US" sz="1550" i="1" dirty="0">
                <a:ea typeface="ＭＳ Ｐゴシック" panose="020B0600070205080204" pitchFamily="34" charset="-128"/>
              </a:rPr>
              <a:t>gambling</a:t>
            </a:r>
            <a:r>
              <a:rPr lang="id-ID" altLang="en-US" sz="1550" dirty="0">
                <a:ea typeface="ＭＳ Ｐゴシック" panose="020B0600070205080204" pitchFamily="34" charset="-128"/>
              </a:rPr>
              <a:t>)  </a:t>
            </a:r>
            <a:r>
              <a:rPr lang="id-ID" altLang="en-US" sz="1550" u="sng" dirty="0">
                <a:ea typeface="ＭＳ Ｐゴシック" panose="020B0600070205080204" pitchFamily="34" charset="-128"/>
              </a:rPr>
              <a:t>Dengan demikian para penstudinya diharapkan mampu memberikan penilaian terhadap hukum yang berlaku sekarang ini dan mampu mengembangkan ke arah cita hukum yang disepakati</a:t>
            </a:r>
            <a:r>
              <a:rPr lang="id-ID" altLang="en-US" sz="1550" dirty="0"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d-ID" altLang="en-US" sz="1550" dirty="0">
                <a:ea typeface="ＭＳ Ｐゴシック" panose="020B0600070205080204" pitchFamily="34" charset="-128"/>
              </a:rPr>
              <a:t>Filsafat hukum membimbing para penstudinya untuk </a:t>
            </a:r>
            <a:r>
              <a:rPr lang="id-ID" altLang="en-US" sz="1550" b="1" dirty="0">
                <a:ea typeface="ＭＳ Ｐゴシック" panose="020B0600070205080204" pitchFamily="34" charset="-128"/>
              </a:rPr>
              <a:t>memiliki kemampuan menganalisis masalah-masalah hukum secara rasional</a:t>
            </a:r>
            <a:r>
              <a:rPr lang="id-ID" altLang="en-US" sz="1550" dirty="0">
                <a:ea typeface="ＭＳ Ｐゴシック" panose="020B0600070205080204" pitchFamily="34" charset="-128"/>
              </a:rPr>
              <a:t>, yang untuk kemudian mempertanyakan jawaban yang muncul secara </a:t>
            </a:r>
            <a:r>
              <a:rPr lang="id-ID" altLang="en-US" sz="15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terus-menerus; bukan hanya gejala-gejala yang muncul, tetapi sampai pada nilai-nilai yang melatar belakanginya.  Hal ini berkaitan dengan ciri filsafat yang reflektif kritis.  </a:t>
            </a:r>
            <a:r>
              <a:rPr lang="id-ID" altLang="en-US" sz="155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Dengan demikian diharapkan muncul sikap bijak dari para penstudinya</a:t>
            </a:r>
            <a:r>
              <a:rPr lang="id-ID" altLang="en-US" sz="15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155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155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03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D2FEF-B402-477E-81AD-6A1014729927}"/>
              </a:ext>
            </a:extLst>
          </p:cNvPr>
          <p:cNvSpPr txBox="1">
            <a:spLocks/>
          </p:cNvSpPr>
          <p:nvPr/>
        </p:nvSpPr>
        <p:spPr bwMode="auto">
          <a:xfrm>
            <a:off x="-228600" y="180238"/>
            <a:ext cx="8229600" cy="6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defRPr/>
            </a:pPr>
            <a:br>
              <a:rPr lang="en-US" altLang="en-US" sz="1600" dirty="0">
                <a:ea typeface="ＭＳ Ｐゴシック" panose="020B0600070205080204" pitchFamily="34" charset="-128"/>
              </a:rPr>
            </a:b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di mana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tempat</a:t>
            </a:r>
            <a:r>
              <a:rPr lang="en-US" altLang="en-US" sz="20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20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Hukum ?</a:t>
            </a:r>
            <a:r>
              <a:rPr lang="id-ID" altLang="en-US" sz="28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br>
              <a:rPr lang="id-ID" altLang="en-US" sz="2000" dirty="0">
                <a:ea typeface="ＭＳ Ｐゴシック" panose="020B0600070205080204" pitchFamily="34" charset="-128"/>
              </a:rPr>
            </a:br>
            <a:r>
              <a:rPr lang="id-ID" altLang="en-US" sz="1000" dirty="0">
                <a:ea typeface="ＭＳ Ｐゴシック" panose="020B0600070205080204" pitchFamily="34" charset="-128"/>
              </a:rPr>
              <a:t>Filsafat Hukum sebagai meta-teori dari Teori Hukum dan sebagai 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algn="r" eaLnBrk="1" hangingPunct="1">
              <a:defRPr/>
            </a:pPr>
            <a:r>
              <a:rPr lang="id-ID" altLang="en-US" sz="1000" dirty="0">
                <a:ea typeface="ＭＳ Ｐゴシック" panose="020B0600070205080204" pitchFamily="34" charset="-128"/>
              </a:rPr>
              <a:t>meta-meta-teori dari Dogmatika Hukum. </a:t>
            </a:r>
            <a:br>
              <a:rPr lang="id-ID" altLang="en-US" sz="1000" dirty="0">
                <a:ea typeface="ＭＳ Ｐゴシック" panose="020B0600070205080204" pitchFamily="34" charset="-128"/>
              </a:rPr>
            </a:br>
            <a:br>
              <a:rPr lang="id-ID" altLang="en-US" sz="1200" dirty="0">
                <a:ea typeface="ＭＳ Ｐゴシック" panose="020B0600070205080204" pitchFamily="34" charset="-128"/>
              </a:rPr>
            </a:br>
            <a:endParaRPr lang="id-ID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BB30EE-3290-47DB-8783-1379662D1C81}"/>
              </a:ext>
            </a:extLst>
          </p:cNvPr>
          <p:cNvSpPr txBox="1">
            <a:spLocks/>
          </p:cNvSpPr>
          <p:nvPr/>
        </p:nvSpPr>
        <p:spPr bwMode="auto">
          <a:xfrm>
            <a:off x="457200" y="1148824"/>
            <a:ext cx="82296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000" b="1" dirty="0" err="1">
                <a:ea typeface="ＭＳ Ｐゴシック" panose="020B0600070205080204" pitchFamily="34" charset="-128"/>
              </a:rPr>
              <a:t>Meuwissen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mengemukakan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pemikirannya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perbedaan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tataran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analisis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perbedaan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jenis-jenis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kemudian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diperjelas</a:t>
            </a:r>
            <a:r>
              <a:rPr lang="en-US" altLang="en-US" sz="20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Mark van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Hoecke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mengemukakan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‘meta-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’ dan ‘meta-meta-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’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pada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prinsipnya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dimaknai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bahwa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yang di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dalamnya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lain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direnungkan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000" u="sng" dirty="0" err="1">
                <a:ea typeface="ＭＳ Ｐゴシック" panose="020B0600070205080204" pitchFamily="34" charset="-128"/>
              </a:rPr>
              <a:t>Kedua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tersebut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pada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prinsipnya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membahas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hubungan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dogmatik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, dan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meta-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-meta-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ea typeface="ＭＳ Ｐゴシック" panose="020B0600070205080204" pitchFamily="34" charset="-128"/>
              </a:rPr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Chalkduster" panose="03050602040202020205" pitchFamily="66" charset="77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Filsafat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merupakan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meta-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dari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dan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merupakan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meta-meta-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dari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dogmatik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. 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Selanjutnya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adalah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meta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dari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dogmatik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dan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dogmatik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merupakan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dari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latin typeface="Chalkduster" panose="03050602040202020205" pitchFamily="66" charset="77"/>
                <a:ea typeface="ＭＳ Ｐゴシック" panose="020B0600070205080204" pitchFamily="34" charset="-128"/>
              </a:rPr>
              <a:t>positif</a:t>
            </a:r>
            <a:r>
              <a:rPr lang="en-US" altLang="en-US" sz="2000" dirty="0">
                <a:latin typeface="Chalkduster" panose="03050602040202020205" pitchFamily="66" charset="77"/>
                <a:ea typeface="ＭＳ Ｐゴシック" panose="020B0600070205080204" pitchFamily="34" charset="-128"/>
              </a:rPr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meta-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-meta-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teori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tersebut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membentuk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adanya</a:t>
            </a:r>
            <a:r>
              <a:rPr lang="en-US" altLang="en-US" sz="2000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‘</a:t>
            </a:r>
            <a:r>
              <a:rPr lang="en-US" altLang="en-US" sz="2000" b="1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lapisan</a:t>
            </a:r>
            <a:r>
              <a:rPr lang="en-US" altLang="en-US" sz="2000" b="1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ilmu</a:t>
            </a:r>
            <a:r>
              <a:rPr lang="en-US" altLang="en-US" sz="2000" b="1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 dirty="0" err="1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hukum</a:t>
            </a:r>
            <a:r>
              <a:rPr lang="en-US" altLang="en-US" sz="2000" b="1" i="1" dirty="0">
                <a:solidFill>
                  <a:schemeClr val="bg1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’.</a:t>
            </a:r>
            <a:endParaRPr lang="id-ID" altLang="en-US" sz="2000" b="1" i="1" dirty="0">
              <a:solidFill>
                <a:schemeClr val="bg1"/>
              </a:solidFill>
              <a:latin typeface="Chalkduster" panose="03050602040202020205" pitchFamily="66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5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B7E0FAF-F772-4B13-8DF1-88329783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49" name="Title 1">
            <a:extLst>
              <a:ext uri="{FF2B5EF4-FFF2-40B4-BE49-F238E27FC236}">
                <a16:creationId xmlns:a16="http://schemas.microsoft.com/office/drawing/2014/main" id="{5C306BCD-6362-484E-827C-D3B98B27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024" y="161926"/>
            <a:ext cx="8229600" cy="712787"/>
          </a:xfrm>
        </p:spPr>
        <p:txBody>
          <a:bodyPr/>
          <a:lstStyle/>
          <a:p>
            <a:pPr algn="r" eaLnBrk="1" hangingPunct="1">
              <a:defRPr/>
            </a:pPr>
            <a:br>
              <a:rPr lang="en-US" altLang="en-US" sz="1800" dirty="0">
                <a:ea typeface="ＭＳ Ｐゴシック" panose="020B0600070205080204" pitchFamily="34" charset="-128"/>
              </a:rPr>
            </a:b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di mana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tempat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 Hukum?</a:t>
            </a:r>
            <a:r>
              <a:rPr lang="id-ID" altLang="en-US" sz="2800" b="1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br>
              <a:rPr lang="id-ID" altLang="en-US" sz="2400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Filsafat Hukum sebagai meta-teori dari Teori Hukum dan sebagai </a:t>
            </a:r>
            <a:br>
              <a:rPr lang="en-US" altLang="en-US" sz="1100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meta-meta-teori dari Dogmatika Hukum.  </a:t>
            </a:r>
            <a:br>
              <a:rPr lang="id-ID" altLang="en-US" sz="1100" dirty="0">
                <a:ea typeface="ＭＳ Ｐゴシック" panose="020B0600070205080204" pitchFamily="34" charset="-128"/>
              </a:rPr>
            </a:br>
            <a:br>
              <a:rPr lang="id-ID" altLang="en-US" sz="1400" dirty="0">
                <a:ea typeface="ＭＳ Ｐゴシック" panose="020B0600070205080204" pitchFamily="34" charset="-128"/>
              </a:rPr>
            </a:br>
            <a:endParaRPr lang="id-ID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C0C2B3C3-27B6-1F49-9E1A-994B5AD5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285875"/>
            <a:ext cx="8229600" cy="5394325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                                                   M</a:t>
            </a:r>
            <a:r>
              <a:rPr lang="id-ID" altLang="en-US" sz="1400" dirty="0">
                <a:ea typeface="ＭＳ Ｐゴシック" panose="020B0600070205080204" pitchFamily="34" charset="-128"/>
              </a:rPr>
              <a:t>eta    teori                                                          Meta meta    teori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d-ID" altLang="en-US" sz="1400" dirty="0">
                <a:ea typeface="ＭＳ Ｐゴシック" panose="020B0600070205080204" pitchFamily="34" charset="-128"/>
              </a:rPr>
              <a:t>                                                                                                     Meta    teori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d-ID" altLang="en-US" sz="1400" dirty="0">
                <a:ea typeface="ＭＳ Ｐゴシック" panose="020B0600070205080204" pitchFamily="34" charset="-128"/>
              </a:rPr>
              <a:t>                                     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Filsafat tidak memiliki meta-teori, karena merupakan disiplin ilmu yang tidak memiliki meta-disiplin di atasnya.  Filsafat harus melakukan “refleksi diri”.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C7130-07B3-FC43-961A-945113D35088}"/>
              </a:ext>
            </a:extLst>
          </p:cNvPr>
          <p:cNvSpPr/>
          <p:nvPr/>
        </p:nvSpPr>
        <p:spPr>
          <a:xfrm>
            <a:off x="571500" y="1357313"/>
            <a:ext cx="314325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/>
              <a:t>FILSAFAT Hukum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AF611-11E6-594D-B598-98AD4038845C}"/>
              </a:ext>
            </a:extLst>
          </p:cNvPr>
          <p:cNvSpPr/>
          <p:nvPr/>
        </p:nvSpPr>
        <p:spPr>
          <a:xfrm>
            <a:off x="2500313" y="2928938"/>
            <a:ext cx="314325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/>
              <a:t>TEORI Hukum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0C96B-DA34-F944-8398-EF8EC91CF7CB}"/>
              </a:ext>
            </a:extLst>
          </p:cNvPr>
          <p:cNvSpPr/>
          <p:nvPr/>
        </p:nvSpPr>
        <p:spPr>
          <a:xfrm>
            <a:off x="4357688" y="4071938"/>
            <a:ext cx="3071812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/>
              <a:t>DOGMATIK Hukum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529C2-6EC2-E341-B9A1-CCDEBF13C980}"/>
              </a:ext>
            </a:extLst>
          </p:cNvPr>
          <p:cNvSpPr/>
          <p:nvPr/>
        </p:nvSpPr>
        <p:spPr>
          <a:xfrm>
            <a:off x="642938" y="5126037"/>
            <a:ext cx="68580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800" dirty="0"/>
              <a:t>Hukum  POSITIF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040B0-374E-F44E-9D6D-D67221848211}"/>
              </a:ext>
            </a:extLst>
          </p:cNvPr>
          <p:cNvCxnSpPr>
            <a:cxnSpLocks/>
          </p:cNvCxnSpPr>
          <p:nvPr/>
        </p:nvCxnSpPr>
        <p:spPr>
          <a:xfrm>
            <a:off x="1143001" y="1928813"/>
            <a:ext cx="0" cy="319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974147-5AD1-AA48-BFF9-5371CE986F8E}"/>
              </a:ext>
            </a:extLst>
          </p:cNvPr>
          <p:cNvCxnSpPr/>
          <p:nvPr/>
        </p:nvCxnSpPr>
        <p:spPr>
          <a:xfrm rot="5400000">
            <a:off x="4787900" y="3786188"/>
            <a:ext cx="5699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7DEDFB-C305-194B-90C7-5E7AB8B388FF}"/>
              </a:ext>
            </a:extLst>
          </p:cNvPr>
          <p:cNvCxnSpPr/>
          <p:nvPr/>
        </p:nvCxnSpPr>
        <p:spPr>
          <a:xfrm rot="5400000">
            <a:off x="2571750" y="2428876"/>
            <a:ext cx="100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57BE48-D4B7-AC4F-AFE4-66633AF004DB}"/>
              </a:ext>
            </a:extLst>
          </p:cNvPr>
          <p:cNvCxnSpPr>
            <a:cxnSpLocks/>
          </p:cNvCxnSpPr>
          <p:nvPr/>
        </p:nvCxnSpPr>
        <p:spPr>
          <a:xfrm>
            <a:off x="3071813" y="3502025"/>
            <a:ext cx="0" cy="1618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38816-56BB-3647-A300-55CA9E918FD0}"/>
              </a:ext>
            </a:extLst>
          </p:cNvPr>
          <p:cNvCxnSpPr>
            <a:cxnSpLocks/>
          </p:cNvCxnSpPr>
          <p:nvPr/>
        </p:nvCxnSpPr>
        <p:spPr>
          <a:xfrm flipH="1">
            <a:off x="5072064" y="4714877"/>
            <a:ext cx="1587" cy="40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EDF728-5A9D-F64C-B5D5-E7E77EE8092F}"/>
              </a:ext>
            </a:extLst>
          </p:cNvPr>
          <p:cNvCxnSpPr>
            <a:stCxn id="4" idx="3"/>
          </p:cNvCxnSpPr>
          <p:nvPr/>
        </p:nvCxnSpPr>
        <p:spPr>
          <a:xfrm>
            <a:off x="3714750" y="1643063"/>
            <a:ext cx="3000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8C4BE-6C67-F14C-83D8-031E4B1EB1C9}"/>
              </a:ext>
            </a:extLst>
          </p:cNvPr>
          <p:cNvCxnSpPr/>
          <p:nvPr/>
        </p:nvCxnSpPr>
        <p:spPr>
          <a:xfrm rot="5400000">
            <a:off x="5501481" y="2856707"/>
            <a:ext cx="2428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8478A82-0D1D-4AC4-A79D-222329C0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41" name="Title 1">
            <a:extLst>
              <a:ext uri="{FF2B5EF4-FFF2-40B4-BE49-F238E27FC236}">
                <a16:creationId xmlns:a16="http://schemas.microsoft.com/office/drawing/2014/main" id="{AB1313F7-CE74-3843-9CEC-BECEA641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312" y="271462"/>
            <a:ext cx="8229600" cy="511175"/>
          </a:xfrm>
        </p:spPr>
        <p:txBody>
          <a:bodyPr/>
          <a:lstStyle/>
          <a:p>
            <a:pPr algn="r"/>
            <a:r>
              <a:rPr lang="id-ID" altLang="en-US" sz="24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lapisan  ilmu  hukum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2551AE64-1E26-4D4D-AC0C-DE221129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955675"/>
            <a:ext cx="8229600" cy="5616575"/>
          </a:xfrm>
        </p:spPr>
        <p:txBody>
          <a:bodyPr/>
          <a:lstStyle/>
          <a:p>
            <a:pPr marL="19050" indent="-19050">
              <a:buFont typeface="Arial" panose="020B0604020202020204" pitchFamily="34" charset="0"/>
              <a:buNone/>
              <a:defRPr/>
            </a:pP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Meuwissen</a:t>
            </a:r>
            <a:r>
              <a:rPr lang="id-ID" altLang="en-US" sz="2000" dirty="0">
                <a:ea typeface="ＭＳ Ｐゴシック" panose="020B0600070205080204" pitchFamily="34" charset="-128"/>
              </a:rPr>
              <a:t> yang kemudian diperjelas oleh </a:t>
            </a: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J</a:t>
            </a:r>
            <a:r>
              <a:rPr lang="id-ID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. </a:t>
            </a: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Gijssels</a:t>
            </a:r>
            <a:r>
              <a:rPr lang="id-ID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2000" dirty="0">
                <a:ea typeface="ＭＳ Ｐゴシック" panose="020B0600070205080204" pitchFamily="34" charset="-128"/>
              </a:rPr>
              <a:t>dan </a:t>
            </a: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Marck</a:t>
            </a:r>
            <a:r>
              <a:rPr lang="id-ID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van</a:t>
            </a:r>
            <a:r>
              <a:rPr lang="id-ID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20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Hoecke</a:t>
            </a:r>
            <a:r>
              <a:rPr lang="id-ID" altLang="en-US" sz="2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2000" dirty="0">
                <a:ea typeface="ＭＳ Ｐゴシック" panose="020B0600070205080204" pitchFamily="34" charset="-128"/>
              </a:rPr>
              <a:t>mengemukakan lapisan hukum adalah </a:t>
            </a:r>
            <a:r>
              <a:rPr lang="id-ID" altLang="en-US" sz="2000" dirty="0" err="1">
                <a:ea typeface="ＭＳ Ｐゴシック" panose="020B0600070205080204" pitchFamily="34" charset="-128"/>
              </a:rPr>
              <a:t>sbb</a:t>
            </a:r>
            <a:r>
              <a:rPr lang="id-ID" altLang="en-US" sz="2000" dirty="0">
                <a:ea typeface="ＭＳ Ｐゴシック" panose="020B0600070205080204" pitchFamily="34" charset="-128"/>
              </a:rPr>
              <a:t>:</a:t>
            </a:r>
            <a:endParaRPr lang="id-ID" altLang="en-US" sz="28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F9B15-DC04-334D-846D-CF41FFEEF100}"/>
              </a:ext>
            </a:extLst>
          </p:cNvPr>
          <p:cNvSpPr/>
          <p:nvPr/>
        </p:nvSpPr>
        <p:spPr>
          <a:xfrm>
            <a:off x="3543297" y="1701789"/>
            <a:ext cx="2343150" cy="4286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dirty="0"/>
              <a:t>FILSAFAT  Hukum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D3AE6-60AE-1B46-AA59-3084F2FE0963}"/>
              </a:ext>
            </a:extLst>
          </p:cNvPr>
          <p:cNvSpPr/>
          <p:nvPr/>
        </p:nvSpPr>
        <p:spPr>
          <a:xfrm>
            <a:off x="3529009" y="2905114"/>
            <a:ext cx="2357438" cy="4286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dirty="0"/>
              <a:t>TEORI  Hukum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2AB26-A668-C048-86CA-CBE1FB61FB8C}"/>
              </a:ext>
            </a:extLst>
          </p:cNvPr>
          <p:cNvSpPr/>
          <p:nvPr/>
        </p:nvSpPr>
        <p:spPr>
          <a:xfrm>
            <a:off x="3082922" y="4067164"/>
            <a:ext cx="3268662" cy="50006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dirty="0"/>
              <a:t>DOGMATIK  Hukum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18523-7720-7B4D-A983-213BBADAF7BA}"/>
              </a:ext>
            </a:extLst>
          </p:cNvPr>
          <p:cNvSpPr/>
          <p:nvPr/>
        </p:nvSpPr>
        <p:spPr>
          <a:xfrm>
            <a:off x="3543297" y="5229214"/>
            <a:ext cx="2343150" cy="428625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dirty="0"/>
              <a:t>PRAKTIK  Hukum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F7C95B-1167-C142-9088-BEC204D79AF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708522" y="2130414"/>
            <a:ext cx="6350" cy="77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61C2CF-E0B0-ED45-AB19-508DC87D782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708522" y="3333739"/>
            <a:ext cx="7937" cy="7334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8C657D-FF1F-A545-AC22-003A7044A85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4714872" y="4567227"/>
            <a:ext cx="1587" cy="661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BCE9AA-D051-43D6-9228-8E5518C52910}"/>
              </a:ext>
            </a:extLst>
          </p:cNvPr>
          <p:cNvSpPr txBox="1">
            <a:spLocks/>
          </p:cNvSpPr>
          <p:nvPr/>
        </p:nvSpPr>
        <p:spPr bwMode="auto">
          <a:xfrm>
            <a:off x="0" y="160338"/>
            <a:ext cx="8229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defRPr/>
            </a:pPr>
            <a:br>
              <a:rPr lang="id-ID" altLang="en-US" sz="2000" dirty="0">
                <a:ea typeface="ＭＳ Ｐゴシック" panose="020B0600070205080204" pitchFamily="34" charset="-128"/>
              </a:rPr>
            </a:br>
            <a:r>
              <a:rPr lang="id-ID" altLang="en-US" sz="2000" b="1" dirty="0">
                <a:ea typeface="ＭＳ Ｐゴシック" panose="020B0600070205080204" pitchFamily="34" charset="-128"/>
              </a:rPr>
              <a:t>aspek filosofis </a:t>
            </a:r>
            <a:r>
              <a:rPr lang="id-ID" altLang="en-US" sz="20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keberadaan hukum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1100" dirty="0">
                <a:ea typeface="ＭＳ Ｐゴシック" panose="020B0600070205080204" pitchFamily="34" charset="-128"/>
              </a:rPr>
              <a:t>[</a:t>
            </a:r>
            <a:r>
              <a:rPr lang="id-ID" altLang="en-US" sz="1100" dirty="0">
                <a:ea typeface="ＭＳ Ｐゴシック" panose="020B0600070205080204" pitchFamily="34" charset="-128"/>
              </a:rPr>
              <a:t>Disimpulkan dari I Dewa Gede Atmadja, </a:t>
            </a:r>
            <a:r>
              <a:rPr lang="id-ID" altLang="en-US" sz="1100" i="1" dirty="0">
                <a:ea typeface="ＭＳ Ｐゴシック" panose="020B0600070205080204" pitchFamily="34" charset="-128"/>
              </a:rPr>
              <a:t>Filsafat Hukum-Dimensi Tematis dan Historis</a:t>
            </a:r>
            <a:r>
              <a:rPr lang="id-ID" altLang="en-US" sz="1100" dirty="0">
                <a:ea typeface="ＭＳ Ｐゴシック" panose="020B0600070205080204" pitchFamily="34" charset="-128"/>
              </a:rPr>
              <a:t>, </a:t>
            </a:r>
            <a:endParaRPr lang="en-US" altLang="en-US" sz="1100" dirty="0">
              <a:ea typeface="ＭＳ Ｐゴシック" panose="020B0600070205080204" pitchFamily="34" charset="-128"/>
            </a:endParaRPr>
          </a:p>
          <a:p>
            <a:pPr algn="r" eaLnBrk="1" hangingPunct="1">
              <a:defRPr/>
            </a:pPr>
            <a:r>
              <a:rPr lang="id-ID" altLang="en-US" sz="1100" dirty="0">
                <a:ea typeface="ＭＳ Ｐゴシック" panose="020B0600070205080204" pitchFamily="34" charset="-128"/>
              </a:rPr>
              <a:t>Setara Press (Kelompok Penerbit Intrans), Malang-jawa Timur, 2013: 11 – 12]</a:t>
            </a:r>
            <a:br>
              <a:rPr lang="en-US" altLang="en-US" sz="11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58FC9-A1FB-4048-88EA-7269A8DA45DB}"/>
              </a:ext>
            </a:extLst>
          </p:cNvPr>
          <p:cNvSpPr txBox="1">
            <a:spLocks/>
          </p:cNvSpPr>
          <p:nvPr/>
        </p:nvSpPr>
        <p:spPr bwMode="auto">
          <a:xfrm>
            <a:off x="457200" y="1050926"/>
            <a:ext cx="82296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Keberadaan Hukum dipandang dari Filsafat (Hukum), mencakup 7 (tujuh) hal: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3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Ontologi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(ajaran hal ada): meneliti tentang </a:t>
            </a: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“hakekat” dari hukum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Aksiologi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(ajaran nilai): menentukan isi </a:t>
            </a: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nilai-nilai dalam hukum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Epistemologi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(ajaran pengetahuan): analisis tentang hakikat pengetahuan hukum, sehingga merupakan penentu dari </a:t>
            </a:r>
            <a:r>
              <a:rPr lang="id-ID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metodologi penelitian hukum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ea typeface="ＭＳ Ｐゴシック" panose="020B0600070205080204" pitchFamily="34" charset="-128"/>
              </a:rPr>
              <a:t>Ideologi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(ajaran idea): menentukan wawasan menyeluruh atas manusia dan masyarakat yang berfungsi sebagai legitimasi institusi hukum dan sistem hukum, baik sistem hukum secara menyeluruh (universe) maupun sistem hukum tertentu.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ea typeface="ＭＳ Ｐゴシック" panose="020B0600070205080204" pitchFamily="34" charset="-128"/>
              </a:rPr>
              <a:t>Teleologi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(ajaran finalitas): menentukan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makna</a:t>
            </a:r>
            <a:r>
              <a:rPr lang="id-ID" altLang="en-US" sz="1400" dirty="0">
                <a:ea typeface="ＭＳ Ｐゴシック" panose="020B0600070205080204" pitchFamily="34" charset="-128"/>
              </a:rPr>
              <a:t> dan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tujuan</a:t>
            </a:r>
            <a:r>
              <a:rPr lang="id-ID" altLang="en-US" sz="1400" dirty="0">
                <a:ea typeface="ＭＳ Ｐゴシック" panose="020B0600070205080204" pitchFamily="34" charset="-128"/>
              </a:rPr>
              <a:t> dari hukum dan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fungsi hukum</a:t>
            </a:r>
            <a:r>
              <a:rPr lang="id-ID" altLang="en-US" sz="1400" dirty="0">
                <a:ea typeface="ＭＳ Ｐゴシック" panose="020B0600070205080204" pitchFamily="34" charset="-128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id-ID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ea typeface="ＭＳ Ｐゴシック" panose="020B0600070205080204" pitchFamily="34" charset="-128"/>
              </a:rPr>
              <a:t>Teori Ilmu dari Hukum </a:t>
            </a:r>
            <a:r>
              <a:rPr lang="id-ID" altLang="en-US" sz="1400" dirty="0">
                <a:ea typeface="ＭＳ Ｐゴシック" panose="020B0600070205080204" pitchFamily="34" charset="-128"/>
              </a:rPr>
              <a:t>(Bruggink 1996:172): menentukan meta-teori dari Ilmu Hukum.  Analisis mengenai </a:t>
            </a:r>
            <a:r>
              <a:rPr lang="id-ID" altLang="en-US" sz="1400" b="1" dirty="0">
                <a:ea typeface="ＭＳ Ｐゴシック" panose="020B0600070205080204" pitchFamily="34" charset="-128"/>
              </a:rPr>
              <a:t>keilmiahan dari Ilmu Hukum</a:t>
            </a:r>
            <a:r>
              <a:rPr lang="id-ID" altLang="en-US" sz="1400" dirty="0">
                <a:ea typeface="ＭＳ Ｐゴシック" panose="020B0600070205080204" pitchFamily="34" charset="-128"/>
              </a:rPr>
              <a:t>. Intinya adalah Filsafat Hukum sebagai meta-teori dari Teori Hukum dan sebagai meta-meta-teori dari Dogmatika Hukum.  Filsafat tidak memiliki meta-teori, karena merupakan disiplin ilmu yang tidak memiliki meta-disiplin di atasnya.  Filsafat harus melakukan “refleksi diri”.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68300" indent="-368300" algn="just" eaLnBrk="1" hangingPunct="1"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id-ID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Logika Hukum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meneliti </a:t>
            </a:r>
            <a:r>
              <a:rPr lang="id-ID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cara berpikir dan berargumentasi yuridis serta bangunan logika dari struktur sistem hukum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 Bruggink mengatakan: Logika Hukum telah memisahkan diri dari kajian filsafat hukum, merupakan bidang kajian tersendiri dalam </a:t>
            </a:r>
            <a:r>
              <a:rPr lang="id-ID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Penalaran Hukum 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id-ID" altLang="en-US" sz="1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Legal Reasoning</a:t>
            </a:r>
            <a:r>
              <a:rPr lang="id-ID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 eaLnBrk="1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D81BA9-F754-44D9-A2FA-FCB89B35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1473200"/>
            <a:ext cx="11572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591B9E-2544-4384-8F70-10AD8F65A1AF}"/>
              </a:ext>
            </a:extLst>
          </p:cNvPr>
          <p:cNvSpPr txBox="1">
            <a:spLocks/>
          </p:cNvSpPr>
          <p:nvPr/>
        </p:nvSpPr>
        <p:spPr bwMode="auto">
          <a:xfrm>
            <a:off x="457200" y="793751"/>
            <a:ext cx="8229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 err="1">
                <a:ea typeface="ＭＳ Ｐゴシック" panose="020B0600070205080204" pitchFamily="34" charset="-128"/>
              </a:rPr>
              <a:t>Tugas</a:t>
            </a:r>
            <a:r>
              <a:rPr lang="en-US" altLang="en-US" sz="3600" dirty="0">
                <a:ea typeface="ＭＳ Ｐゴシック" panose="020B0600070205080204" pitchFamily="34" charset="-128"/>
              </a:rPr>
              <a:t> KELOMPOK 2: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E9D73F-45A3-4968-B562-CE4241657323}"/>
              </a:ext>
            </a:extLst>
          </p:cNvPr>
          <p:cNvSpPr txBox="1">
            <a:spLocks/>
          </p:cNvSpPr>
          <p:nvPr/>
        </p:nvSpPr>
        <p:spPr bwMode="auto">
          <a:xfrm>
            <a:off x="457200" y="1717675"/>
            <a:ext cx="82296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PRESENTASI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endParaRPr lang="en-US" altLang="en-US" sz="3600" b="1" dirty="0"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pada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Zaman Yunani Kuno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&amp;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Zaman </a:t>
            </a:r>
            <a:r>
              <a:rPr lang="en-US" altLang="en-US" sz="3600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Romawi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9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B9A9-BCEB-4829-A076-39A2FDC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A097-A893-4FE2-93F5-4428A645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922640E-15BB-4211-A815-874A7B9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85F2E8-BEAC-4519-9E70-6D9F05F96A6D}"/>
              </a:ext>
            </a:extLst>
          </p:cNvPr>
          <p:cNvSpPr txBox="1">
            <a:spLocks/>
          </p:cNvSpPr>
          <p:nvPr/>
        </p:nvSpPr>
        <p:spPr bwMode="auto">
          <a:xfrm>
            <a:off x="-42864" y="328704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600" b="1" dirty="0">
                <a:ea typeface="ＭＳ Ｐゴシック" panose="020B0600070205080204" pitchFamily="34" charset="-128"/>
              </a:rPr>
            </a:br>
            <a:r>
              <a:rPr lang="id-ID" altLang="en-US" sz="1050" dirty="0">
                <a:ea typeface="ＭＳ Ｐゴシック" panose="020B0600070205080204" pitchFamily="34" charset="-128"/>
              </a:rPr>
              <a:t>Sekilas pengenalan Filsafat Hukum dalam perspektif historis, ditujukan untuk melihat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50" dirty="0">
                <a:ea typeface="ＭＳ Ｐゴシック" panose="020B0600070205080204" pitchFamily="34" charset="-128"/>
              </a:rPr>
              <a:t>perkembangan</a:t>
            </a:r>
            <a:r>
              <a:rPr lang="en-US" altLang="en-US" sz="1050" dirty="0">
                <a:ea typeface="ＭＳ Ｐゴシック" panose="020B0600070205080204" pitchFamily="34" charset="-128"/>
              </a:rPr>
              <a:t> </a:t>
            </a:r>
            <a:r>
              <a:rPr lang="id-ID" altLang="en-US" sz="1050" dirty="0">
                <a:ea typeface="ＭＳ Ｐゴシック" panose="020B0600070205080204" pitchFamily="34" charset="-128"/>
              </a:rPr>
              <a:t>ide-ide tentang</a:t>
            </a:r>
            <a:r>
              <a:rPr lang="en-US" altLang="en-US" sz="1050" dirty="0">
                <a:ea typeface="ＭＳ Ｐゴシック" panose="020B0600070205080204" pitchFamily="34" charset="-128"/>
              </a:rPr>
              <a:t> </a:t>
            </a:r>
            <a:r>
              <a:rPr lang="id-ID" altLang="en-US" sz="1050" dirty="0">
                <a:ea typeface="ＭＳ Ｐゴシック" panose="020B0600070205080204" pitchFamily="34" charset="-128"/>
              </a:rPr>
              <a:t>hukum dari masa ke masa.  Mengenal bagaimana orang mulai berpikir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en-US" altLang="en-US" sz="1050" dirty="0">
                <a:ea typeface="ＭＳ Ｐゴシック" panose="020B0600070205080204" pitchFamily="34" charset="-128"/>
              </a:rPr>
              <a:t>t</a:t>
            </a:r>
            <a:r>
              <a:rPr lang="id-ID" altLang="en-US" sz="1050" dirty="0">
                <a:ea typeface="ＭＳ Ｐゴシック" panose="020B0600070205080204" pitchFamily="34" charset="-128"/>
              </a:rPr>
              <a:t>entang</a:t>
            </a:r>
            <a:r>
              <a:rPr lang="en-US" altLang="en-US" sz="1050" dirty="0">
                <a:ea typeface="ＭＳ Ｐゴシック" panose="020B0600070205080204" pitchFamily="34" charset="-128"/>
              </a:rPr>
              <a:t> </a:t>
            </a:r>
            <a:r>
              <a:rPr lang="id-ID" altLang="en-US" sz="1050" dirty="0">
                <a:ea typeface="ＭＳ Ｐゴシック" panose="020B0600070205080204" pitchFamily="34" charset="-128"/>
              </a:rPr>
              <a:t>hukum dan bagaimana pikiran-pikiran berubah-ubah dari 1 (satu) ide ke ide lainnya.</a:t>
            </a:r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4D8B4D-345B-494A-ADAC-882721C73AF2}"/>
              </a:ext>
            </a:extLst>
          </p:cNvPr>
          <p:cNvSpPr txBox="1">
            <a:spLocks/>
          </p:cNvSpPr>
          <p:nvPr/>
        </p:nvSpPr>
        <p:spPr bwMode="auto">
          <a:xfrm>
            <a:off x="457198" y="1108823"/>
            <a:ext cx="82296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60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Stoa)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(Awal proses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60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60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60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6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Niccolo</a:t>
            </a:r>
            <a:r>
              <a:rPr lang="en-US" altLang="en-US" sz="1600" dirty="0">
                <a:ea typeface="ＭＳ Ｐゴシック" panose="020B0600070205080204" pitchFamily="34" charset="-128"/>
              </a:rPr>
              <a:t> Machiavelli, Martin Luther, Jean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60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600" dirty="0">
                <a:ea typeface="ＭＳ Ｐゴシック" panose="020B0600070205080204" pitchFamily="34" charset="-128"/>
              </a:rPr>
              <a:t>AUFKLÄRUNG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60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60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60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600" dirty="0">
                <a:ea typeface="ＭＳ Ｐゴシック" panose="020B0600070205080204" pitchFamily="34" charset="-128"/>
              </a:rPr>
              <a:t> Amerika 1776,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1789, G.W.F. Hegel,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60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	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Dunia I,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600" dirty="0">
                <a:ea typeface="ＭＳ Ｐゴシック" panose="020B0600070205080204" pitchFamily="34" charset="-128"/>
              </a:rPr>
              <a:t> Bolshevik 1917,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Dunia II,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6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spcAft>
                <a:spcPts val="300"/>
              </a:spcAft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Mandar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EF69A3D-8313-40E6-8ADD-1D48C7DD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331213"/>
            <a:ext cx="1084263" cy="15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9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17346</TotalTime>
  <Words>3707</Words>
  <Application>Microsoft Office PowerPoint</Application>
  <PresentationFormat>On-screen Show (4:3)</PresentationFormat>
  <Paragraphs>312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Chalkduster</vt:lpstr>
      <vt:lpstr>Courier New</vt:lpstr>
      <vt:lpstr>Edwardian Script ITC</vt:lpstr>
      <vt:lpstr>Papyrus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 di mana tempat Filsafat Hukum?  Filsafat Hukum sebagai meta-teori dari Teori Hukum dan sebagai  meta-meta-teori dari Dogmatika Hukum.    </vt:lpstr>
      <vt:lpstr>lapisan  ilmu 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757</cp:revision>
  <dcterms:created xsi:type="dcterms:W3CDTF">2015-07-03T07:15:25Z</dcterms:created>
  <dcterms:modified xsi:type="dcterms:W3CDTF">2023-09-20T06:51:39Z</dcterms:modified>
</cp:coreProperties>
</file>