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8288000" cy="10287000"/>
  <p:notesSz cx="6858000" cy="91440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Poppins" panose="00000500000000000000" pitchFamily="2" charset="0"/>
      <p:regular r:id="rId26"/>
      <p:bold r:id="rId27"/>
      <p:italic r:id="rId28"/>
      <p:boldItalic r:id="rId29"/>
    </p:embeddedFont>
    <p:embeddedFont>
      <p:font typeface="Poppins Bold" panose="00000800000000000000" charset="0"/>
      <p:regular r:id="rId30"/>
      <p:bold r:id="rId31"/>
    </p:embeddedFont>
    <p:embeddedFont>
      <p:font typeface="Poppins Semi-Bold" panose="020B0604020202020204" charset="0"/>
      <p:regular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3" d="100"/>
          <a:sy n="43" d="100"/>
        </p:scale>
        <p:origin x="852" y="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308643" y="-2845727"/>
            <a:ext cx="16457430" cy="13132727"/>
            <a:chOff x="0" y="0"/>
            <a:chExt cx="509285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09285" cy="406400"/>
            </a:xfrm>
            <a:custGeom>
              <a:avLst/>
              <a:gdLst/>
              <a:ahLst/>
              <a:cxnLst/>
              <a:rect l="l" t="t" r="r" b="b"/>
              <a:pathLst>
                <a:path w="509285" h="406400">
                  <a:moveTo>
                    <a:pt x="509285" y="0"/>
                  </a:moveTo>
                  <a:lnTo>
                    <a:pt x="0" y="0"/>
                  </a:lnTo>
                  <a:lnTo>
                    <a:pt x="101600" y="203200"/>
                  </a:lnTo>
                  <a:lnTo>
                    <a:pt x="0" y="406400"/>
                  </a:lnTo>
                  <a:lnTo>
                    <a:pt x="509285" y="406400"/>
                  </a:lnTo>
                  <a:lnTo>
                    <a:pt x="407685" y="203200"/>
                  </a:lnTo>
                  <a:lnTo>
                    <a:pt x="509285" y="0"/>
                  </a:lnTo>
                  <a:close/>
                </a:path>
              </a:pathLst>
            </a:custGeom>
            <a:solidFill>
              <a:srgbClr val="2D176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88900" y="-57150"/>
              <a:ext cx="331485" cy="463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495050" y="0"/>
            <a:ext cx="7792950" cy="10288229"/>
            <a:chOff x="0" y="0"/>
            <a:chExt cx="26797495" cy="3537797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797508" cy="35378008"/>
            </a:xfrm>
            <a:custGeom>
              <a:avLst/>
              <a:gdLst/>
              <a:ahLst/>
              <a:cxnLst/>
              <a:rect l="l" t="t" r="r" b="b"/>
              <a:pathLst>
                <a:path w="26797508" h="35378008">
                  <a:moveTo>
                    <a:pt x="26797508" y="0"/>
                  </a:moveTo>
                  <a:lnTo>
                    <a:pt x="0" y="14351"/>
                  </a:lnTo>
                  <a:lnTo>
                    <a:pt x="6650355" y="12865989"/>
                  </a:lnTo>
                  <a:lnTo>
                    <a:pt x="1410335" y="23432390"/>
                  </a:lnTo>
                  <a:lnTo>
                    <a:pt x="7510780" y="35378008"/>
                  </a:lnTo>
                  <a:lnTo>
                    <a:pt x="26797508" y="35371785"/>
                  </a:lnTo>
                  <a:lnTo>
                    <a:pt x="26797508" y="0"/>
                  </a:lnTo>
                  <a:close/>
                </a:path>
              </a:pathLst>
            </a:custGeom>
            <a:blipFill>
              <a:blip r:embed="rId2"/>
              <a:stretch>
                <a:fillRect l="-83390" t="-7053" r="-32341" b="-1920"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 rot="-1572850">
            <a:off x="10355827" y="-5379083"/>
            <a:ext cx="951101" cy="18359252"/>
            <a:chOff x="0" y="0"/>
            <a:chExt cx="250496" cy="483535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50496" cy="4835359"/>
            </a:xfrm>
            <a:custGeom>
              <a:avLst/>
              <a:gdLst/>
              <a:ahLst/>
              <a:cxnLst/>
              <a:rect l="l" t="t" r="r" b="b"/>
              <a:pathLst>
                <a:path w="250496" h="4835359">
                  <a:moveTo>
                    <a:pt x="0" y="0"/>
                  </a:moveTo>
                  <a:lnTo>
                    <a:pt x="250496" y="0"/>
                  </a:lnTo>
                  <a:lnTo>
                    <a:pt x="250496" y="4835359"/>
                  </a:lnTo>
                  <a:lnTo>
                    <a:pt x="0" y="4835359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250496" cy="48925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 rot="-10800000">
            <a:off x="7601645" y="6767849"/>
            <a:ext cx="4934623" cy="4871009"/>
            <a:chOff x="0" y="0"/>
            <a:chExt cx="720488" cy="7112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720488" cy="711200"/>
            </a:xfrm>
            <a:custGeom>
              <a:avLst/>
              <a:gdLst/>
              <a:ahLst/>
              <a:cxnLst/>
              <a:rect l="l" t="t" r="r" b="b"/>
              <a:pathLst>
                <a:path w="720488" h="711200">
                  <a:moveTo>
                    <a:pt x="360244" y="711200"/>
                  </a:moveTo>
                  <a:lnTo>
                    <a:pt x="720488" y="0"/>
                  </a:lnTo>
                  <a:lnTo>
                    <a:pt x="0" y="0"/>
                  </a:lnTo>
                  <a:lnTo>
                    <a:pt x="360244" y="711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112576" y="-6350"/>
              <a:ext cx="495336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9144000" y="5086350"/>
            <a:ext cx="1492830" cy="1473585"/>
            <a:chOff x="0" y="0"/>
            <a:chExt cx="720488" cy="7112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720488" cy="711200"/>
            </a:xfrm>
            <a:custGeom>
              <a:avLst/>
              <a:gdLst/>
              <a:ahLst/>
              <a:cxnLst/>
              <a:rect l="l" t="t" r="r" b="b"/>
              <a:pathLst>
                <a:path w="720488" h="711200">
                  <a:moveTo>
                    <a:pt x="360244" y="711200"/>
                  </a:moveTo>
                  <a:lnTo>
                    <a:pt x="720488" y="0"/>
                  </a:lnTo>
                  <a:lnTo>
                    <a:pt x="0" y="0"/>
                  </a:lnTo>
                  <a:lnTo>
                    <a:pt x="360244" y="711200"/>
                  </a:lnTo>
                  <a:close/>
                </a:path>
              </a:pathLst>
            </a:custGeom>
            <a:solidFill>
              <a:srgbClr val="2D176B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112576" y="-6350"/>
              <a:ext cx="495336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 rot="-10800000">
            <a:off x="9144000" y="3612765"/>
            <a:ext cx="1492830" cy="1473585"/>
            <a:chOff x="0" y="0"/>
            <a:chExt cx="720488" cy="7112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20488" cy="711200"/>
            </a:xfrm>
            <a:custGeom>
              <a:avLst/>
              <a:gdLst/>
              <a:ahLst/>
              <a:cxnLst/>
              <a:rect l="l" t="t" r="r" b="b"/>
              <a:pathLst>
                <a:path w="720488" h="711200">
                  <a:moveTo>
                    <a:pt x="360244" y="711200"/>
                  </a:moveTo>
                  <a:lnTo>
                    <a:pt x="720488" y="0"/>
                  </a:lnTo>
                  <a:lnTo>
                    <a:pt x="0" y="0"/>
                  </a:lnTo>
                  <a:lnTo>
                    <a:pt x="360244" y="711200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112576" y="-6350"/>
              <a:ext cx="495336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 rot="-10800000">
            <a:off x="7931220" y="7074263"/>
            <a:ext cx="4008535" cy="3956860"/>
            <a:chOff x="0" y="0"/>
            <a:chExt cx="720488" cy="7112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20488" cy="711200"/>
            </a:xfrm>
            <a:custGeom>
              <a:avLst/>
              <a:gdLst/>
              <a:ahLst/>
              <a:cxnLst/>
              <a:rect l="l" t="t" r="r" b="b"/>
              <a:pathLst>
                <a:path w="720488" h="711200">
                  <a:moveTo>
                    <a:pt x="360244" y="711200"/>
                  </a:moveTo>
                  <a:lnTo>
                    <a:pt x="720488" y="0"/>
                  </a:lnTo>
                  <a:lnTo>
                    <a:pt x="0" y="0"/>
                  </a:lnTo>
                  <a:lnTo>
                    <a:pt x="360244" y="711200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112576" y="-6350"/>
              <a:ext cx="495336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793709" y="512662"/>
            <a:ext cx="6851784" cy="1515978"/>
            <a:chOff x="0" y="0"/>
            <a:chExt cx="9135712" cy="2021303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771844" cy="1771844"/>
            </a:xfrm>
            <a:custGeom>
              <a:avLst/>
              <a:gdLst/>
              <a:ahLst/>
              <a:cxnLst/>
              <a:rect l="l" t="t" r="r" b="b"/>
              <a:pathLst>
                <a:path w="1771844" h="1771844">
                  <a:moveTo>
                    <a:pt x="0" y="0"/>
                  </a:moveTo>
                  <a:lnTo>
                    <a:pt x="1771844" y="0"/>
                  </a:lnTo>
                  <a:lnTo>
                    <a:pt x="1771844" y="1771844"/>
                  </a:lnTo>
                  <a:lnTo>
                    <a:pt x="0" y="17718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>
              <a:off x="1990981" y="446671"/>
              <a:ext cx="2487128" cy="1325173"/>
            </a:xfrm>
            <a:custGeom>
              <a:avLst/>
              <a:gdLst/>
              <a:ahLst/>
              <a:cxnLst/>
              <a:rect l="l" t="t" r="r" b="b"/>
              <a:pathLst>
                <a:path w="2487128" h="1325173">
                  <a:moveTo>
                    <a:pt x="0" y="0"/>
                  </a:moveTo>
                  <a:lnTo>
                    <a:pt x="2487128" y="0"/>
                  </a:lnTo>
                  <a:lnTo>
                    <a:pt x="2487128" y="1325173"/>
                  </a:lnTo>
                  <a:lnTo>
                    <a:pt x="0" y="13251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25" name="Freeform 25"/>
            <p:cNvSpPr/>
            <p:nvPr/>
          </p:nvSpPr>
          <p:spPr>
            <a:xfrm>
              <a:off x="4937427" y="9871"/>
              <a:ext cx="2011432" cy="2011432"/>
            </a:xfrm>
            <a:custGeom>
              <a:avLst/>
              <a:gdLst/>
              <a:ahLst/>
              <a:cxnLst/>
              <a:rect l="l" t="t" r="r" b="b"/>
              <a:pathLst>
                <a:path w="2011432" h="2011432">
                  <a:moveTo>
                    <a:pt x="0" y="0"/>
                  </a:moveTo>
                  <a:lnTo>
                    <a:pt x="2011432" y="0"/>
                  </a:lnTo>
                  <a:lnTo>
                    <a:pt x="2011432" y="2011432"/>
                  </a:lnTo>
                  <a:lnTo>
                    <a:pt x="0" y="20114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26" name="Freeform 26"/>
            <p:cNvSpPr/>
            <p:nvPr/>
          </p:nvSpPr>
          <p:spPr>
            <a:xfrm>
              <a:off x="7164759" y="103542"/>
              <a:ext cx="1970953" cy="1824091"/>
            </a:xfrm>
            <a:custGeom>
              <a:avLst/>
              <a:gdLst/>
              <a:ahLst/>
              <a:cxnLst/>
              <a:rect l="l" t="t" r="r" b="b"/>
              <a:pathLst>
                <a:path w="1970953" h="1824091">
                  <a:moveTo>
                    <a:pt x="0" y="0"/>
                  </a:moveTo>
                  <a:lnTo>
                    <a:pt x="1970953" y="0"/>
                  </a:lnTo>
                  <a:lnTo>
                    <a:pt x="1970953" y="1824091"/>
                  </a:lnTo>
                  <a:lnTo>
                    <a:pt x="0" y="18240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  <p:sp>
        <p:nvSpPr>
          <p:cNvPr id="27" name="TextBox 27"/>
          <p:cNvSpPr txBox="1"/>
          <p:nvPr/>
        </p:nvSpPr>
        <p:spPr>
          <a:xfrm>
            <a:off x="1028700" y="8712647"/>
            <a:ext cx="9700914" cy="5257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061"/>
              </a:lnSpc>
            </a:pPr>
            <a:r>
              <a:rPr lang="en-US" sz="3562" dirty="0">
                <a:solidFill>
                  <a:srgbClr val="000000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Aftuqa </a:t>
            </a:r>
            <a:r>
              <a:rPr lang="en-US" sz="3562" dirty="0" err="1">
                <a:solidFill>
                  <a:srgbClr val="000000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Sholikatur</a:t>
            </a:r>
            <a:r>
              <a:rPr lang="en-US" sz="3562" dirty="0">
                <a:solidFill>
                  <a:srgbClr val="000000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 Rohmania, S.M., M.M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028700" y="8435533"/>
            <a:ext cx="4386089" cy="320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57"/>
              </a:lnSpc>
            </a:pPr>
            <a:r>
              <a:rPr lang="en-US" sz="206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Dosen Pengampu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028700" y="2925162"/>
            <a:ext cx="7929160" cy="284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44"/>
              </a:lnSpc>
            </a:pPr>
            <a:r>
              <a:rPr lang="en-US" sz="6499" spc="-194">
                <a:solidFill>
                  <a:srgbClr val="00157C"/>
                </a:solidFill>
                <a:latin typeface="Poppins Bold"/>
                <a:ea typeface="Poppins Bold"/>
                <a:cs typeface="Poppins Bold"/>
                <a:sym typeface="Poppins Bold"/>
              </a:rPr>
              <a:t>KEAMANAN DAN</a:t>
            </a:r>
          </a:p>
          <a:p>
            <a:pPr algn="l">
              <a:lnSpc>
                <a:spcPts val="7344"/>
              </a:lnSpc>
            </a:pPr>
            <a:r>
              <a:rPr lang="en-US" sz="6499" spc="-194">
                <a:solidFill>
                  <a:srgbClr val="00157C"/>
                </a:solidFill>
                <a:latin typeface="Poppins Bold"/>
                <a:ea typeface="Poppins Bold"/>
                <a:cs typeface="Poppins Bold"/>
                <a:sym typeface="Poppins Bold"/>
              </a:rPr>
              <a:t>PENGENDALIAN</a:t>
            </a:r>
          </a:p>
          <a:p>
            <a:pPr algn="l">
              <a:lnSpc>
                <a:spcPts val="7344"/>
              </a:lnSpc>
            </a:pPr>
            <a:r>
              <a:rPr lang="en-US" sz="6499" spc="-194">
                <a:solidFill>
                  <a:srgbClr val="00157C"/>
                </a:solidFill>
                <a:latin typeface="Poppins Bold"/>
                <a:ea typeface="Poppins Bold"/>
                <a:cs typeface="Poppins Bold"/>
                <a:sym typeface="Poppins Bold"/>
              </a:rPr>
              <a:t>SISTEM INFORMASI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028700" y="5999152"/>
            <a:ext cx="7279943" cy="1036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80"/>
              </a:lnSpc>
            </a:pPr>
            <a:r>
              <a:rPr lang="en-US" sz="3579">
                <a:solidFill>
                  <a:srgbClr val="000000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Sistem Informasi Manajemen</a:t>
            </a:r>
          </a:p>
          <a:p>
            <a:pPr algn="l">
              <a:lnSpc>
                <a:spcPts val="3852"/>
              </a:lnSpc>
            </a:pPr>
            <a:r>
              <a:rPr lang="en-US" sz="3379">
                <a:solidFill>
                  <a:srgbClr val="000000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Pertemuan : 13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224854" y="9932533"/>
            <a:ext cx="20607885" cy="1582853"/>
            <a:chOff x="0" y="0"/>
            <a:chExt cx="5427591" cy="41688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27591" cy="416883"/>
            </a:xfrm>
            <a:custGeom>
              <a:avLst/>
              <a:gdLst/>
              <a:ahLst/>
              <a:cxnLst/>
              <a:rect l="l" t="t" r="r" b="b"/>
              <a:pathLst>
                <a:path w="5427591" h="416883">
                  <a:moveTo>
                    <a:pt x="203200" y="0"/>
                  </a:moveTo>
                  <a:lnTo>
                    <a:pt x="5224391" y="0"/>
                  </a:lnTo>
                  <a:lnTo>
                    <a:pt x="5427591" y="416883"/>
                  </a:lnTo>
                  <a:lnTo>
                    <a:pt x="0" y="41688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127000" y="-57150"/>
              <a:ext cx="5173591" cy="474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88896" y="9932533"/>
            <a:ext cx="16110207" cy="1582853"/>
            <a:chOff x="0" y="0"/>
            <a:chExt cx="4243018" cy="41688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43018" cy="416883"/>
            </a:xfrm>
            <a:custGeom>
              <a:avLst/>
              <a:gdLst/>
              <a:ahLst/>
              <a:cxnLst/>
              <a:rect l="l" t="t" r="r" b="b"/>
              <a:pathLst>
                <a:path w="4243018" h="416883">
                  <a:moveTo>
                    <a:pt x="203200" y="0"/>
                  </a:moveTo>
                  <a:lnTo>
                    <a:pt x="4039818" y="0"/>
                  </a:lnTo>
                  <a:lnTo>
                    <a:pt x="4243018" y="416883"/>
                  </a:lnTo>
                  <a:lnTo>
                    <a:pt x="0" y="41688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D176B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127000" y="-57150"/>
              <a:ext cx="3989018" cy="474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-446032" y="3326379"/>
            <a:ext cx="9525120" cy="6325119"/>
            <a:chOff x="0" y="0"/>
            <a:chExt cx="2508674" cy="166587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508674" cy="1665875"/>
            </a:xfrm>
            <a:custGeom>
              <a:avLst/>
              <a:gdLst/>
              <a:ahLst/>
              <a:cxnLst/>
              <a:rect l="l" t="t" r="r" b="b"/>
              <a:pathLst>
                <a:path w="2508674" h="1665875">
                  <a:moveTo>
                    <a:pt x="41452" y="0"/>
                  </a:moveTo>
                  <a:lnTo>
                    <a:pt x="2467221" y="0"/>
                  </a:lnTo>
                  <a:cubicBezTo>
                    <a:pt x="2490115" y="0"/>
                    <a:pt x="2508674" y="18559"/>
                    <a:pt x="2508674" y="41452"/>
                  </a:cubicBezTo>
                  <a:lnTo>
                    <a:pt x="2508674" y="1624423"/>
                  </a:lnTo>
                  <a:cubicBezTo>
                    <a:pt x="2508674" y="1647316"/>
                    <a:pt x="2490115" y="1665875"/>
                    <a:pt x="2467221" y="1665875"/>
                  </a:cubicBezTo>
                  <a:lnTo>
                    <a:pt x="41452" y="1665875"/>
                  </a:lnTo>
                  <a:cubicBezTo>
                    <a:pt x="18559" y="1665875"/>
                    <a:pt x="0" y="1647316"/>
                    <a:pt x="0" y="1624423"/>
                  </a:cubicBezTo>
                  <a:lnTo>
                    <a:pt x="0" y="41452"/>
                  </a:lnTo>
                  <a:cubicBezTo>
                    <a:pt x="0" y="18559"/>
                    <a:pt x="18559" y="0"/>
                    <a:pt x="41452" y="0"/>
                  </a:cubicBez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2508674" cy="1723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88896" y="1379553"/>
            <a:ext cx="11444111" cy="803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64"/>
              </a:lnSpc>
            </a:pPr>
            <a:r>
              <a:rPr lang="en-US" sz="5099" spc="-152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Analisa Kerentanan dan Ancaman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2307288"/>
            <a:ext cx="16230600" cy="1184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93"/>
              </a:lnSpc>
            </a:pPr>
            <a:r>
              <a:rPr lang="en-US" sz="2599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Ada dua pendekatan dasar</a:t>
            </a:r>
            <a:r>
              <a:rPr lang="en-US" sz="25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yang dipakai untuk meneliti kerentanan dan ancaman-ancaman sistem informasi: </a:t>
            </a:r>
          </a:p>
          <a:p>
            <a:pPr algn="just">
              <a:lnSpc>
                <a:spcPts val="3093"/>
              </a:lnSpc>
            </a:pPr>
            <a:endParaRPr lang="en-US" sz="2599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9398510" y="3326379"/>
            <a:ext cx="9350711" cy="6325119"/>
            <a:chOff x="0" y="0"/>
            <a:chExt cx="2462739" cy="166587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62739" cy="1665875"/>
            </a:xfrm>
            <a:custGeom>
              <a:avLst/>
              <a:gdLst/>
              <a:ahLst/>
              <a:cxnLst/>
              <a:rect l="l" t="t" r="r" b="b"/>
              <a:pathLst>
                <a:path w="2462739" h="1665875">
                  <a:moveTo>
                    <a:pt x="42225" y="0"/>
                  </a:moveTo>
                  <a:lnTo>
                    <a:pt x="2420513" y="0"/>
                  </a:lnTo>
                  <a:cubicBezTo>
                    <a:pt x="2443834" y="0"/>
                    <a:pt x="2462739" y="18905"/>
                    <a:pt x="2462739" y="42225"/>
                  </a:cubicBezTo>
                  <a:lnTo>
                    <a:pt x="2462739" y="1623650"/>
                  </a:lnTo>
                  <a:cubicBezTo>
                    <a:pt x="2462739" y="1646970"/>
                    <a:pt x="2443834" y="1665875"/>
                    <a:pt x="2420513" y="1665875"/>
                  </a:cubicBezTo>
                  <a:lnTo>
                    <a:pt x="42225" y="1665875"/>
                  </a:lnTo>
                  <a:cubicBezTo>
                    <a:pt x="18905" y="1665875"/>
                    <a:pt x="0" y="1646970"/>
                    <a:pt x="0" y="1623650"/>
                  </a:cubicBezTo>
                  <a:lnTo>
                    <a:pt x="0" y="42225"/>
                  </a:lnTo>
                  <a:cubicBezTo>
                    <a:pt x="0" y="18905"/>
                    <a:pt x="18905" y="0"/>
                    <a:pt x="42225" y="0"/>
                  </a:cubicBezTo>
                  <a:close/>
                </a:path>
              </a:pathLst>
            </a:custGeom>
            <a:solidFill>
              <a:srgbClr val="2D176B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57150"/>
              <a:ext cx="2462739" cy="1723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453715" y="4339214"/>
            <a:ext cx="7901130" cy="5457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691"/>
              </a:lnSpc>
            </a:pPr>
            <a:r>
              <a:rPr lang="en-US" sz="226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•Di dalam pendekatan kwantitatif untuk penaksiran risiko, setiap kemungkinan kerugian dihitung sesuai hasil biaya kerugian perorangan dikalikan dengan kemungkinan munculnya. </a:t>
            </a:r>
          </a:p>
          <a:p>
            <a:pPr algn="just">
              <a:lnSpc>
                <a:spcPts val="2691"/>
              </a:lnSpc>
            </a:pPr>
            <a:endParaRPr lang="en-US" sz="2261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2691"/>
              </a:lnSpc>
            </a:pPr>
            <a:r>
              <a:rPr lang="en-US" sz="226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•Terdapat beberapa kesulitan di dalam menerapkan pendekatan kwantitatif untuk menaksir kerugian.</a:t>
            </a:r>
          </a:p>
          <a:p>
            <a:pPr algn="just">
              <a:lnSpc>
                <a:spcPts val="2691"/>
              </a:lnSpc>
            </a:pPr>
            <a:endParaRPr lang="en-US" sz="2261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2691"/>
              </a:lnSpc>
            </a:pPr>
            <a:r>
              <a:rPr lang="en-US" sz="226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•Kesulitan mengidentifikasi biaya relevan per kerugian dan kemungkinan-kemungkinan yang terkait.</a:t>
            </a:r>
          </a:p>
          <a:p>
            <a:pPr algn="just">
              <a:lnSpc>
                <a:spcPts val="2691"/>
              </a:lnSpc>
            </a:pPr>
            <a:r>
              <a:rPr lang="en-US" sz="226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  <a:p>
            <a:pPr algn="just">
              <a:lnSpc>
                <a:spcPts val="2691"/>
              </a:lnSpc>
            </a:pPr>
            <a:r>
              <a:rPr lang="en-US" sz="226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•Kesulitan menaksir kemungkinan dari suatu kegagalan yang memerlukan peramalan masa depan.</a:t>
            </a:r>
          </a:p>
          <a:p>
            <a:pPr algn="just">
              <a:lnSpc>
                <a:spcPts val="2691"/>
              </a:lnSpc>
            </a:pPr>
            <a:endParaRPr lang="en-US" sz="2261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2691"/>
              </a:lnSpc>
            </a:pPr>
            <a:endParaRPr lang="en-US" sz="2261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9650453" y="4533958"/>
            <a:ext cx="8244391" cy="1731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691"/>
              </a:lnSpc>
            </a:pPr>
            <a:r>
              <a:rPr lang="en-US" sz="2261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Pendekatan </a:t>
            </a:r>
            <a:r>
              <a:rPr lang="en-US" sz="2261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kwalitatif</a:t>
            </a:r>
            <a:r>
              <a:rPr lang="en-US" sz="2261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261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untuk</a:t>
            </a:r>
            <a:r>
              <a:rPr lang="en-US" sz="2261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261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penaksiran</a:t>
            </a:r>
            <a:r>
              <a:rPr lang="en-US" sz="2261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risiko dilakukan </a:t>
            </a:r>
            <a:r>
              <a:rPr lang="en-US" sz="2261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dengan</a:t>
            </a:r>
            <a:r>
              <a:rPr lang="en-US" sz="2261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261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mengurutkan</a:t>
            </a:r>
            <a:r>
              <a:rPr lang="en-US" sz="2261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261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kerentanan</a:t>
            </a:r>
            <a:r>
              <a:rPr lang="en-US" sz="2261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dan </a:t>
            </a:r>
            <a:r>
              <a:rPr lang="en-US" sz="2261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ancaman</a:t>
            </a:r>
            <a:r>
              <a:rPr lang="en-US" sz="2261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sistem, dan </a:t>
            </a:r>
            <a:r>
              <a:rPr lang="en-US" sz="2261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menyusun</a:t>
            </a:r>
            <a:r>
              <a:rPr lang="en-US" sz="2261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261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secara</a:t>
            </a:r>
            <a:r>
              <a:rPr lang="en-US" sz="2261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261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subyektif</a:t>
            </a:r>
            <a:r>
              <a:rPr lang="en-US" sz="2261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261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menurut</a:t>
            </a:r>
            <a:r>
              <a:rPr lang="en-US" sz="2261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261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sumbangan</a:t>
            </a:r>
            <a:r>
              <a:rPr lang="en-US" sz="2261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mereka terhadap kemungkinan total </a:t>
            </a:r>
            <a:r>
              <a:rPr lang="en-US" sz="2261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kerugian</a:t>
            </a:r>
            <a:r>
              <a:rPr lang="en-US" sz="2261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261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perusahaan</a:t>
            </a:r>
            <a:r>
              <a:rPr lang="en-US" sz="2261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.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53715" y="3667383"/>
            <a:ext cx="8444988" cy="11232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0"/>
              </a:lnSpc>
            </a:pPr>
            <a:r>
              <a:rPr lang="en-US" sz="2800" spc="-84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1. Pendekatan </a:t>
            </a:r>
            <a:r>
              <a:rPr lang="en-US" sz="2800" spc="-84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kuantitatif</a:t>
            </a:r>
            <a:r>
              <a:rPr lang="en-US" sz="2800" spc="-84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800" spc="-84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untuk</a:t>
            </a:r>
            <a:r>
              <a:rPr lang="en-US" sz="2800" spc="-84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800" spc="-84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penaksiran</a:t>
            </a:r>
            <a:r>
              <a:rPr lang="en-US" sz="2800" spc="-84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risiko</a:t>
            </a:r>
          </a:p>
          <a:p>
            <a:pPr algn="ctr">
              <a:lnSpc>
                <a:spcPts val="2070"/>
              </a:lnSpc>
            </a:pPr>
            <a:endParaRPr lang="en-US" sz="2800" spc="-84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7981112" y="3786965"/>
            <a:ext cx="8444988" cy="7128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0"/>
              </a:lnSpc>
            </a:pPr>
            <a:r>
              <a:rPr lang="en-US" sz="2800" spc="-84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2. Pendekatan </a:t>
            </a:r>
            <a:r>
              <a:rPr lang="en-US" sz="2800" spc="-84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kualitatif</a:t>
            </a:r>
            <a:endParaRPr lang="en-US" sz="2800" spc="-84" dirty="0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2070"/>
              </a:lnSpc>
            </a:pPr>
            <a:endParaRPr lang="en-US" sz="2800" spc="-84" dirty="0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308643" y="-2845727"/>
            <a:ext cx="16457430" cy="13132727"/>
            <a:chOff x="0" y="0"/>
            <a:chExt cx="509285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09285" cy="406400"/>
            </a:xfrm>
            <a:custGeom>
              <a:avLst/>
              <a:gdLst/>
              <a:ahLst/>
              <a:cxnLst/>
              <a:rect l="l" t="t" r="r" b="b"/>
              <a:pathLst>
                <a:path w="509285" h="406400">
                  <a:moveTo>
                    <a:pt x="509285" y="0"/>
                  </a:moveTo>
                  <a:lnTo>
                    <a:pt x="0" y="0"/>
                  </a:lnTo>
                  <a:lnTo>
                    <a:pt x="101600" y="203200"/>
                  </a:lnTo>
                  <a:lnTo>
                    <a:pt x="0" y="406400"/>
                  </a:lnTo>
                  <a:lnTo>
                    <a:pt x="509285" y="406400"/>
                  </a:lnTo>
                  <a:lnTo>
                    <a:pt x="407685" y="203200"/>
                  </a:lnTo>
                  <a:lnTo>
                    <a:pt x="509285" y="0"/>
                  </a:lnTo>
                  <a:close/>
                </a:path>
              </a:pathLst>
            </a:custGeom>
            <a:solidFill>
              <a:srgbClr val="2D176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88900" y="-57150"/>
              <a:ext cx="331485" cy="463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495050" y="0"/>
            <a:ext cx="7792950" cy="10288229"/>
            <a:chOff x="0" y="0"/>
            <a:chExt cx="26797495" cy="3537797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797508" cy="35378008"/>
            </a:xfrm>
            <a:custGeom>
              <a:avLst/>
              <a:gdLst/>
              <a:ahLst/>
              <a:cxnLst/>
              <a:rect l="l" t="t" r="r" b="b"/>
              <a:pathLst>
                <a:path w="26797508" h="35378008">
                  <a:moveTo>
                    <a:pt x="26797508" y="0"/>
                  </a:moveTo>
                  <a:lnTo>
                    <a:pt x="0" y="14351"/>
                  </a:lnTo>
                  <a:lnTo>
                    <a:pt x="6650355" y="12865989"/>
                  </a:lnTo>
                  <a:lnTo>
                    <a:pt x="1410335" y="23432390"/>
                  </a:lnTo>
                  <a:lnTo>
                    <a:pt x="7510780" y="35378008"/>
                  </a:lnTo>
                  <a:lnTo>
                    <a:pt x="26797508" y="35371785"/>
                  </a:lnTo>
                  <a:lnTo>
                    <a:pt x="26797508" y="0"/>
                  </a:lnTo>
                  <a:close/>
                </a:path>
              </a:pathLst>
            </a:custGeom>
            <a:blipFill>
              <a:blip r:embed="rId2"/>
              <a:stretch>
                <a:fillRect l="-49076" r="-49076"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 rot="-1572850">
            <a:off x="10355827" y="-5379083"/>
            <a:ext cx="951101" cy="18359252"/>
            <a:chOff x="0" y="0"/>
            <a:chExt cx="250496" cy="483535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50496" cy="4835359"/>
            </a:xfrm>
            <a:custGeom>
              <a:avLst/>
              <a:gdLst/>
              <a:ahLst/>
              <a:cxnLst/>
              <a:rect l="l" t="t" r="r" b="b"/>
              <a:pathLst>
                <a:path w="250496" h="4835359">
                  <a:moveTo>
                    <a:pt x="0" y="0"/>
                  </a:moveTo>
                  <a:lnTo>
                    <a:pt x="250496" y="0"/>
                  </a:lnTo>
                  <a:lnTo>
                    <a:pt x="250496" y="4835359"/>
                  </a:lnTo>
                  <a:lnTo>
                    <a:pt x="0" y="4835359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250496" cy="48925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 rot="-10800000">
            <a:off x="7601645" y="6767849"/>
            <a:ext cx="4934623" cy="4871009"/>
            <a:chOff x="0" y="0"/>
            <a:chExt cx="720488" cy="7112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720488" cy="711200"/>
            </a:xfrm>
            <a:custGeom>
              <a:avLst/>
              <a:gdLst/>
              <a:ahLst/>
              <a:cxnLst/>
              <a:rect l="l" t="t" r="r" b="b"/>
              <a:pathLst>
                <a:path w="720488" h="711200">
                  <a:moveTo>
                    <a:pt x="360244" y="711200"/>
                  </a:moveTo>
                  <a:lnTo>
                    <a:pt x="720488" y="0"/>
                  </a:lnTo>
                  <a:lnTo>
                    <a:pt x="0" y="0"/>
                  </a:lnTo>
                  <a:lnTo>
                    <a:pt x="360244" y="711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112576" y="-6350"/>
              <a:ext cx="495336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9144000" y="5086350"/>
            <a:ext cx="1492830" cy="1473585"/>
            <a:chOff x="0" y="0"/>
            <a:chExt cx="720488" cy="7112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720488" cy="711200"/>
            </a:xfrm>
            <a:custGeom>
              <a:avLst/>
              <a:gdLst/>
              <a:ahLst/>
              <a:cxnLst/>
              <a:rect l="l" t="t" r="r" b="b"/>
              <a:pathLst>
                <a:path w="720488" h="711200">
                  <a:moveTo>
                    <a:pt x="360244" y="711200"/>
                  </a:moveTo>
                  <a:lnTo>
                    <a:pt x="720488" y="0"/>
                  </a:lnTo>
                  <a:lnTo>
                    <a:pt x="0" y="0"/>
                  </a:lnTo>
                  <a:lnTo>
                    <a:pt x="360244" y="711200"/>
                  </a:lnTo>
                  <a:close/>
                </a:path>
              </a:pathLst>
            </a:custGeom>
            <a:solidFill>
              <a:srgbClr val="2D176B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112576" y="-6350"/>
              <a:ext cx="495336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 rot="-10800000">
            <a:off x="9144000" y="3612765"/>
            <a:ext cx="1492830" cy="1473585"/>
            <a:chOff x="0" y="0"/>
            <a:chExt cx="720488" cy="7112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20488" cy="711200"/>
            </a:xfrm>
            <a:custGeom>
              <a:avLst/>
              <a:gdLst/>
              <a:ahLst/>
              <a:cxnLst/>
              <a:rect l="l" t="t" r="r" b="b"/>
              <a:pathLst>
                <a:path w="720488" h="711200">
                  <a:moveTo>
                    <a:pt x="360244" y="711200"/>
                  </a:moveTo>
                  <a:lnTo>
                    <a:pt x="720488" y="0"/>
                  </a:lnTo>
                  <a:lnTo>
                    <a:pt x="0" y="0"/>
                  </a:lnTo>
                  <a:lnTo>
                    <a:pt x="360244" y="711200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112576" y="-6350"/>
              <a:ext cx="495336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 rot="-10800000">
            <a:off x="7931220" y="7074263"/>
            <a:ext cx="4008535" cy="3956860"/>
            <a:chOff x="0" y="0"/>
            <a:chExt cx="720488" cy="7112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20488" cy="711200"/>
            </a:xfrm>
            <a:custGeom>
              <a:avLst/>
              <a:gdLst/>
              <a:ahLst/>
              <a:cxnLst/>
              <a:rect l="l" t="t" r="r" b="b"/>
              <a:pathLst>
                <a:path w="720488" h="711200">
                  <a:moveTo>
                    <a:pt x="360244" y="711200"/>
                  </a:moveTo>
                  <a:lnTo>
                    <a:pt x="720488" y="0"/>
                  </a:lnTo>
                  <a:lnTo>
                    <a:pt x="0" y="0"/>
                  </a:lnTo>
                  <a:lnTo>
                    <a:pt x="360244" y="711200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112576" y="-6350"/>
              <a:ext cx="495336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1028700" y="1000125"/>
            <a:ext cx="7279943" cy="1683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439"/>
              </a:lnSpc>
            </a:pPr>
            <a:r>
              <a:rPr lang="en-US" sz="5599" spc="-167">
                <a:solidFill>
                  <a:srgbClr val="2D176B"/>
                </a:solidFill>
                <a:latin typeface="Poppins Bold"/>
                <a:ea typeface="Poppins Bold"/>
                <a:cs typeface="Poppins Bold"/>
                <a:sym typeface="Poppins Bold"/>
              </a:rPr>
              <a:t>Penyebab Kerentan</a:t>
            </a:r>
          </a:p>
          <a:p>
            <a:pPr algn="just">
              <a:lnSpc>
                <a:spcPts val="6439"/>
              </a:lnSpc>
            </a:pPr>
            <a:r>
              <a:rPr lang="en-US" sz="5599" spc="-167">
                <a:solidFill>
                  <a:srgbClr val="2D176B"/>
                </a:solidFill>
                <a:latin typeface="Poppins Bold"/>
                <a:ea typeface="Poppins Bold"/>
                <a:cs typeface="Poppins Bold"/>
                <a:sym typeface="Poppins Bold"/>
              </a:rPr>
              <a:t>Sistem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28700" y="3123378"/>
            <a:ext cx="8244391" cy="40224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691"/>
              </a:lnSpc>
            </a:pPr>
            <a:r>
              <a:rPr lang="en-US" sz="2261">
                <a:solidFill>
                  <a:srgbClr val="040606"/>
                </a:solidFill>
                <a:latin typeface="Poppins Bold"/>
                <a:ea typeface="Poppins Bold"/>
                <a:cs typeface="Poppins Bold"/>
                <a:sym typeface="Poppins Bold"/>
              </a:rPr>
              <a:t>Sejumlah besar data</a:t>
            </a:r>
            <a:r>
              <a:rPr lang="en-US" sz="2261">
                <a:solidFill>
                  <a:srgbClr val="040606"/>
                </a:solidFill>
                <a:latin typeface="Poppins"/>
                <a:ea typeface="Poppins"/>
                <a:cs typeface="Poppins"/>
                <a:sym typeface="Poppins"/>
              </a:rPr>
              <a:t> disimpan secara elektronik daripada manual</a:t>
            </a:r>
          </a:p>
          <a:p>
            <a:pPr algn="just">
              <a:lnSpc>
                <a:spcPts val="2691"/>
              </a:lnSpc>
            </a:pPr>
            <a:endParaRPr lang="en-US" sz="2261">
              <a:solidFill>
                <a:srgbClr val="04060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2691"/>
              </a:lnSpc>
            </a:pPr>
            <a:endParaRPr lang="en-US" sz="2261">
              <a:solidFill>
                <a:srgbClr val="04060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2691"/>
              </a:lnSpc>
            </a:pPr>
            <a:r>
              <a:rPr lang="en-US" sz="2261">
                <a:solidFill>
                  <a:srgbClr val="040606"/>
                </a:solidFill>
                <a:latin typeface="Poppins Bold"/>
                <a:ea typeface="Poppins Bold"/>
                <a:cs typeface="Poppins Bold"/>
                <a:sym typeface="Poppins Bold"/>
              </a:rPr>
              <a:t>Sistem Informasi dapat diakses</a:t>
            </a:r>
            <a:r>
              <a:rPr lang="en-US" sz="2261">
                <a:solidFill>
                  <a:srgbClr val="040606"/>
                </a:solidFill>
                <a:latin typeface="Poppins"/>
                <a:ea typeface="Poppins"/>
                <a:cs typeface="Poppins"/>
                <a:sym typeface="Poppins"/>
              </a:rPr>
              <a:t> dari mana saja melalui</a:t>
            </a:r>
          </a:p>
          <a:p>
            <a:pPr algn="just">
              <a:lnSpc>
                <a:spcPts val="2691"/>
              </a:lnSpc>
            </a:pPr>
            <a:r>
              <a:rPr lang="en-US" sz="2261">
                <a:solidFill>
                  <a:srgbClr val="040606"/>
                </a:solidFill>
                <a:latin typeface="Poppins"/>
                <a:ea typeface="Poppins"/>
                <a:cs typeface="Poppins"/>
                <a:sym typeface="Poppins"/>
              </a:rPr>
              <a:t>jaringan komunikasi</a:t>
            </a:r>
          </a:p>
          <a:p>
            <a:pPr algn="just">
              <a:lnSpc>
                <a:spcPts val="2691"/>
              </a:lnSpc>
            </a:pPr>
            <a:endParaRPr lang="en-US" sz="2261">
              <a:solidFill>
                <a:srgbClr val="04060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2691"/>
              </a:lnSpc>
            </a:pPr>
            <a:r>
              <a:rPr lang="en-US" sz="2261">
                <a:solidFill>
                  <a:srgbClr val="040606"/>
                </a:solidFill>
                <a:latin typeface="Poppins Bold"/>
                <a:ea typeface="Poppins Bold"/>
                <a:cs typeface="Poppins Bold"/>
                <a:sym typeface="Poppins Bold"/>
              </a:rPr>
              <a:t>Olehnya peluang akses yang tidak</a:t>
            </a:r>
            <a:r>
              <a:rPr lang="en-US" sz="2261">
                <a:solidFill>
                  <a:srgbClr val="040606"/>
                </a:solidFill>
                <a:latin typeface="Poppins"/>
                <a:ea typeface="Poppins"/>
                <a:cs typeface="Poppins"/>
                <a:sym typeface="Poppins"/>
              </a:rPr>
              <a:t> sah dapat terjadi </a:t>
            </a:r>
          </a:p>
          <a:p>
            <a:pPr algn="just">
              <a:lnSpc>
                <a:spcPts val="2691"/>
              </a:lnSpc>
            </a:pPr>
            <a:r>
              <a:rPr lang="en-US" sz="2261">
                <a:solidFill>
                  <a:srgbClr val="040606"/>
                </a:solidFill>
                <a:latin typeface="Poppins"/>
                <a:ea typeface="Poppins"/>
                <a:cs typeface="Poppins"/>
                <a:sym typeface="Poppins"/>
              </a:rPr>
              <a:t>pada titik akses manapun dalam jaringan</a:t>
            </a:r>
          </a:p>
          <a:p>
            <a:pPr algn="just">
              <a:lnSpc>
                <a:spcPts val="2691"/>
              </a:lnSpc>
            </a:pPr>
            <a:endParaRPr lang="en-US" sz="2261">
              <a:solidFill>
                <a:srgbClr val="04060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2691"/>
              </a:lnSpc>
            </a:pPr>
            <a:r>
              <a:rPr lang="en-US" sz="2261">
                <a:solidFill>
                  <a:srgbClr val="040606"/>
                </a:solidFill>
                <a:latin typeface="Poppins Bold"/>
                <a:ea typeface="Poppins Bold"/>
                <a:cs typeface="Poppins Bold"/>
                <a:sym typeface="Poppins Bold"/>
              </a:rPr>
              <a:t>Adanya tantangan internal </a:t>
            </a:r>
            <a:r>
              <a:rPr lang="en-US" sz="2261">
                <a:solidFill>
                  <a:srgbClr val="040606"/>
                </a:solidFill>
                <a:latin typeface="Poppins"/>
                <a:ea typeface="Poppins"/>
                <a:cs typeface="Poppins"/>
                <a:sym typeface="Poppins"/>
              </a:rPr>
              <a:t>dan </a:t>
            </a:r>
            <a:r>
              <a:rPr lang="en-US" sz="2261">
                <a:solidFill>
                  <a:srgbClr val="040606"/>
                </a:solidFill>
                <a:latin typeface="Poppins Bold"/>
                <a:ea typeface="Poppins Bold"/>
                <a:cs typeface="Poppins Bold"/>
                <a:sym typeface="Poppins Bold"/>
              </a:rPr>
              <a:t>eksternal</a:t>
            </a:r>
          </a:p>
          <a:p>
            <a:pPr algn="just">
              <a:lnSpc>
                <a:spcPts val="2691"/>
              </a:lnSpc>
            </a:pPr>
            <a:r>
              <a:rPr lang="en-US" sz="2261">
                <a:solidFill>
                  <a:srgbClr val="040606"/>
                </a:solidFill>
                <a:latin typeface="Poppins"/>
                <a:ea typeface="Poppins"/>
                <a:cs typeface="Poppins"/>
                <a:sym typeface="Poppins"/>
              </a:rPr>
              <a:t>terhadap sistem informasi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282715" y="-928929"/>
            <a:ext cx="5832778" cy="1570018"/>
            <a:chOff x="0" y="0"/>
            <a:chExt cx="1536205" cy="4135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36205" cy="413503"/>
            </a:xfrm>
            <a:custGeom>
              <a:avLst/>
              <a:gdLst/>
              <a:ahLst/>
              <a:cxnLst/>
              <a:rect l="l" t="t" r="r" b="b"/>
              <a:pathLst>
                <a:path w="1536205" h="413503">
                  <a:moveTo>
                    <a:pt x="203200" y="0"/>
                  </a:moveTo>
                  <a:lnTo>
                    <a:pt x="1536205" y="0"/>
                  </a:lnTo>
                  <a:lnTo>
                    <a:pt x="1333005" y="413503"/>
                  </a:lnTo>
                  <a:lnTo>
                    <a:pt x="0" y="41350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D176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101600" y="-57150"/>
              <a:ext cx="1333005" cy="4706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3300106" y="-754293"/>
            <a:ext cx="1413604" cy="1395381"/>
            <a:chOff x="0" y="0"/>
            <a:chExt cx="720488" cy="7112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20488" cy="711200"/>
            </a:xfrm>
            <a:custGeom>
              <a:avLst/>
              <a:gdLst/>
              <a:ahLst/>
              <a:cxnLst/>
              <a:rect l="l" t="t" r="r" b="b"/>
              <a:pathLst>
                <a:path w="720488" h="711200">
                  <a:moveTo>
                    <a:pt x="360244" y="711200"/>
                  </a:moveTo>
                  <a:lnTo>
                    <a:pt x="720488" y="0"/>
                  </a:lnTo>
                  <a:lnTo>
                    <a:pt x="0" y="0"/>
                  </a:lnTo>
                  <a:lnTo>
                    <a:pt x="360244" y="711200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112576" y="-6350"/>
              <a:ext cx="495336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497922" y="-755996"/>
            <a:ext cx="1413604" cy="1395381"/>
            <a:chOff x="0" y="0"/>
            <a:chExt cx="720488" cy="7112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20488" cy="711200"/>
            </a:xfrm>
            <a:custGeom>
              <a:avLst/>
              <a:gdLst/>
              <a:ahLst/>
              <a:cxnLst/>
              <a:rect l="l" t="t" r="r" b="b"/>
              <a:pathLst>
                <a:path w="720488" h="711200">
                  <a:moveTo>
                    <a:pt x="360244" y="711200"/>
                  </a:moveTo>
                  <a:lnTo>
                    <a:pt x="720488" y="0"/>
                  </a:lnTo>
                  <a:lnTo>
                    <a:pt x="0" y="0"/>
                  </a:lnTo>
                  <a:lnTo>
                    <a:pt x="360244" y="711200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112576" y="-6350"/>
              <a:ext cx="495336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5962716" y="-366681"/>
            <a:ext cx="9907850" cy="1006067"/>
            <a:chOff x="0" y="0"/>
            <a:chExt cx="3953981" cy="40149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953981" cy="401497"/>
            </a:xfrm>
            <a:custGeom>
              <a:avLst/>
              <a:gdLst/>
              <a:ahLst/>
              <a:cxnLst/>
              <a:rect l="l" t="t" r="r" b="b"/>
              <a:pathLst>
                <a:path w="3953981" h="401497">
                  <a:moveTo>
                    <a:pt x="3750781" y="0"/>
                  </a:moveTo>
                  <a:lnTo>
                    <a:pt x="0" y="0"/>
                  </a:lnTo>
                  <a:lnTo>
                    <a:pt x="203200" y="401497"/>
                  </a:lnTo>
                  <a:lnTo>
                    <a:pt x="3953981" y="401497"/>
                  </a:lnTo>
                  <a:lnTo>
                    <a:pt x="3750781" y="0"/>
                  </a:lnTo>
                  <a:close/>
                </a:path>
              </a:pathLst>
            </a:custGeom>
            <a:solidFill>
              <a:srgbClr val="2D176B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101600" y="-57150"/>
              <a:ext cx="3750781" cy="4586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-1224854" y="9932533"/>
            <a:ext cx="20607885" cy="1582853"/>
            <a:chOff x="0" y="0"/>
            <a:chExt cx="5427591" cy="41688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5427591" cy="416883"/>
            </a:xfrm>
            <a:custGeom>
              <a:avLst/>
              <a:gdLst/>
              <a:ahLst/>
              <a:cxnLst/>
              <a:rect l="l" t="t" r="r" b="b"/>
              <a:pathLst>
                <a:path w="5427591" h="416883">
                  <a:moveTo>
                    <a:pt x="203200" y="0"/>
                  </a:moveTo>
                  <a:lnTo>
                    <a:pt x="5224391" y="0"/>
                  </a:lnTo>
                  <a:lnTo>
                    <a:pt x="5427591" y="416883"/>
                  </a:lnTo>
                  <a:lnTo>
                    <a:pt x="0" y="41688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127000" y="-57150"/>
              <a:ext cx="5173591" cy="474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088896" y="9932533"/>
            <a:ext cx="16110207" cy="1582853"/>
            <a:chOff x="0" y="0"/>
            <a:chExt cx="4243018" cy="416883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243018" cy="416883"/>
            </a:xfrm>
            <a:custGeom>
              <a:avLst/>
              <a:gdLst/>
              <a:ahLst/>
              <a:cxnLst/>
              <a:rect l="l" t="t" r="r" b="b"/>
              <a:pathLst>
                <a:path w="4243018" h="416883">
                  <a:moveTo>
                    <a:pt x="203200" y="0"/>
                  </a:moveTo>
                  <a:lnTo>
                    <a:pt x="4039818" y="0"/>
                  </a:lnTo>
                  <a:lnTo>
                    <a:pt x="4243018" y="416883"/>
                  </a:lnTo>
                  <a:lnTo>
                    <a:pt x="0" y="41688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D176B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127000" y="-57150"/>
              <a:ext cx="3989018" cy="474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7417215" y="1660933"/>
            <a:ext cx="10575695" cy="7597367"/>
          </a:xfrm>
          <a:custGeom>
            <a:avLst/>
            <a:gdLst/>
            <a:ahLst/>
            <a:cxnLst/>
            <a:rect l="l" t="t" r="r" b="b"/>
            <a:pathLst>
              <a:path w="10575695" h="7597367">
                <a:moveTo>
                  <a:pt x="0" y="0"/>
                </a:moveTo>
                <a:lnTo>
                  <a:pt x="10575695" y="0"/>
                </a:lnTo>
                <a:lnTo>
                  <a:pt x="10575695" y="7597367"/>
                </a:lnTo>
                <a:lnTo>
                  <a:pt x="0" y="75973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92" t="-4114" b="-117"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028700" y="4100279"/>
            <a:ext cx="4636394" cy="4114800"/>
          </a:xfrm>
          <a:custGeom>
            <a:avLst/>
            <a:gdLst/>
            <a:ahLst/>
            <a:cxnLst/>
            <a:rect l="l" t="t" r="r" b="b"/>
            <a:pathLst>
              <a:path w="4636394" h="4114800">
                <a:moveTo>
                  <a:pt x="0" y="0"/>
                </a:moveTo>
                <a:lnTo>
                  <a:pt x="4636394" y="0"/>
                </a:lnTo>
                <a:lnTo>
                  <a:pt x="463639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711382" y="1176600"/>
            <a:ext cx="7234509" cy="2676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4"/>
              </a:lnSpc>
            </a:pPr>
            <a:r>
              <a:rPr lang="en-US" sz="4500" spc="-135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Tantangan Kerentanan</a:t>
            </a:r>
          </a:p>
          <a:p>
            <a:pPr algn="l">
              <a:lnSpc>
                <a:spcPts val="5174"/>
              </a:lnSpc>
            </a:pPr>
            <a:r>
              <a:rPr lang="en-US" sz="4500" spc="-135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Pengaman Sistem Informasi</a:t>
            </a:r>
          </a:p>
          <a:p>
            <a:pPr algn="ctr">
              <a:lnSpc>
                <a:spcPts val="5174"/>
              </a:lnSpc>
            </a:pPr>
            <a:endParaRPr lang="en-US" sz="4500" spc="-135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224854" y="9932533"/>
            <a:ext cx="20607885" cy="1582853"/>
            <a:chOff x="0" y="0"/>
            <a:chExt cx="5427591" cy="41688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27591" cy="416883"/>
            </a:xfrm>
            <a:custGeom>
              <a:avLst/>
              <a:gdLst/>
              <a:ahLst/>
              <a:cxnLst/>
              <a:rect l="l" t="t" r="r" b="b"/>
              <a:pathLst>
                <a:path w="5427591" h="416883">
                  <a:moveTo>
                    <a:pt x="203200" y="0"/>
                  </a:moveTo>
                  <a:lnTo>
                    <a:pt x="5224391" y="0"/>
                  </a:lnTo>
                  <a:lnTo>
                    <a:pt x="5427591" y="416883"/>
                  </a:lnTo>
                  <a:lnTo>
                    <a:pt x="0" y="41688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127000" y="-57150"/>
              <a:ext cx="5173591" cy="474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88896" y="9932533"/>
            <a:ext cx="16110207" cy="1582853"/>
            <a:chOff x="0" y="0"/>
            <a:chExt cx="4243018" cy="41688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43018" cy="416883"/>
            </a:xfrm>
            <a:custGeom>
              <a:avLst/>
              <a:gdLst/>
              <a:ahLst/>
              <a:cxnLst/>
              <a:rect l="l" t="t" r="r" b="b"/>
              <a:pathLst>
                <a:path w="4243018" h="416883">
                  <a:moveTo>
                    <a:pt x="203200" y="0"/>
                  </a:moveTo>
                  <a:lnTo>
                    <a:pt x="4039818" y="0"/>
                  </a:lnTo>
                  <a:lnTo>
                    <a:pt x="4243018" y="416883"/>
                  </a:lnTo>
                  <a:lnTo>
                    <a:pt x="0" y="41688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D176B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127000" y="-57150"/>
              <a:ext cx="3989018" cy="474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701465" y="-711763"/>
            <a:ext cx="1413604" cy="1395381"/>
            <a:chOff x="0" y="0"/>
            <a:chExt cx="720488" cy="7112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20488" cy="711200"/>
            </a:xfrm>
            <a:custGeom>
              <a:avLst/>
              <a:gdLst/>
              <a:ahLst/>
              <a:cxnLst/>
              <a:rect l="l" t="t" r="r" b="b"/>
              <a:pathLst>
                <a:path w="720488" h="711200">
                  <a:moveTo>
                    <a:pt x="360244" y="711200"/>
                  </a:moveTo>
                  <a:lnTo>
                    <a:pt x="720488" y="0"/>
                  </a:lnTo>
                  <a:lnTo>
                    <a:pt x="0" y="0"/>
                  </a:lnTo>
                  <a:lnTo>
                    <a:pt x="360244" y="711200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112576" y="-6350"/>
              <a:ext cx="495336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1802065" y="-517106"/>
            <a:ext cx="9907850" cy="1006067"/>
            <a:chOff x="0" y="0"/>
            <a:chExt cx="3953981" cy="40149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953981" cy="401497"/>
            </a:xfrm>
            <a:custGeom>
              <a:avLst/>
              <a:gdLst/>
              <a:ahLst/>
              <a:cxnLst/>
              <a:rect l="l" t="t" r="r" b="b"/>
              <a:pathLst>
                <a:path w="3953981" h="401497">
                  <a:moveTo>
                    <a:pt x="3750781" y="0"/>
                  </a:moveTo>
                  <a:lnTo>
                    <a:pt x="0" y="0"/>
                  </a:lnTo>
                  <a:lnTo>
                    <a:pt x="203200" y="401497"/>
                  </a:lnTo>
                  <a:lnTo>
                    <a:pt x="3953981" y="401497"/>
                  </a:lnTo>
                  <a:lnTo>
                    <a:pt x="3750781" y="0"/>
                  </a:lnTo>
                  <a:close/>
                </a:path>
              </a:pathLst>
            </a:custGeom>
            <a:solidFill>
              <a:srgbClr val="2D176B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101600" y="-57150"/>
              <a:ext cx="3750781" cy="4586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12367339" y="3201442"/>
            <a:ext cx="4349534" cy="5142722"/>
          </a:xfrm>
          <a:custGeom>
            <a:avLst/>
            <a:gdLst/>
            <a:ahLst/>
            <a:cxnLst/>
            <a:rect l="l" t="t" r="r" b="b"/>
            <a:pathLst>
              <a:path w="4349534" h="5142722">
                <a:moveTo>
                  <a:pt x="0" y="0"/>
                </a:moveTo>
                <a:lnTo>
                  <a:pt x="4349533" y="0"/>
                </a:lnTo>
                <a:lnTo>
                  <a:pt x="4349533" y="5142722"/>
                </a:lnTo>
                <a:lnTo>
                  <a:pt x="0" y="51427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697861" y="3045385"/>
            <a:ext cx="11016806" cy="5625545"/>
          </a:xfrm>
          <a:custGeom>
            <a:avLst/>
            <a:gdLst/>
            <a:ahLst/>
            <a:cxnLst/>
            <a:rect l="l" t="t" r="r" b="b"/>
            <a:pathLst>
              <a:path w="11016806" h="5625545">
                <a:moveTo>
                  <a:pt x="0" y="0"/>
                </a:moveTo>
                <a:lnTo>
                  <a:pt x="11016806" y="0"/>
                </a:lnTo>
                <a:lnTo>
                  <a:pt x="11016806" y="5625544"/>
                </a:lnTo>
                <a:lnTo>
                  <a:pt x="0" y="56255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6148" r="-4865" b="-5021"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1331182" y="1712065"/>
            <a:ext cx="7077085" cy="9029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54"/>
              </a:lnSpc>
            </a:pPr>
            <a:r>
              <a:rPr lang="en-US" sz="5699" spc="-17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Apa Implikasinya?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603196" y="-2753728"/>
            <a:ext cx="16457430" cy="13132727"/>
            <a:chOff x="0" y="0"/>
            <a:chExt cx="509285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09285" cy="406400"/>
            </a:xfrm>
            <a:custGeom>
              <a:avLst/>
              <a:gdLst/>
              <a:ahLst/>
              <a:cxnLst/>
              <a:rect l="l" t="t" r="r" b="b"/>
              <a:pathLst>
                <a:path w="509285" h="406400">
                  <a:moveTo>
                    <a:pt x="509285" y="0"/>
                  </a:moveTo>
                  <a:lnTo>
                    <a:pt x="0" y="0"/>
                  </a:lnTo>
                  <a:lnTo>
                    <a:pt x="101600" y="203200"/>
                  </a:lnTo>
                  <a:lnTo>
                    <a:pt x="0" y="406400"/>
                  </a:lnTo>
                  <a:lnTo>
                    <a:pt x="509285" y="406400"/>
                  </a:lnTo>
                  <a:lnTo>
                    <a:pt x="407685" y="203200"/>
                  </a:lnTo>
                  <a:lnTo>
                    <a:pt x="509285" y="0"/>
                  </a:lnTo>
                  <a:close/>
                </a:path>
              </a:pathLst>
            </a:custGeom>
            <a:solidFill>
              <a:srgbClr val="2D176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88900" y="-57150"/>
              <a:ext cx="331485" cy="463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648193" y="-224238"/>
            <a:ext cx="7078902" cy="10695237"/>
            <a:chOff x="0" y="0"/>
            <a:chExt cx="20993392" cy="317180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0993354" cy="31717996"/>
            </a:xfrm>
            <a:custGeom>
              <a:avLst/>
              <a:gdLst/>
              <a:ahLst/>
              <a:cxnLst/>
              <a:rect l="l" t="t" r="r" b="b"/>
              <a:pathLst>
                <a:path w="20993354" h="31717996">
                  <a:moveTo>
                    <a:pt x="20746086" y="0"/>
                  </a:moveTo>
                  <a:lnTo>
                    <a:pt x="514223" y="158496"/>
                  </a:lnTo>
                  <a:lnTo>
                    <a:pt x="6450584" y="11768201"/>
                  </a:lnTo>
                  <a:lnTo>
                    <a:pt x="0" y="25031319"/>
                  </a:lnTo>
                  <a:lnTo>
                    <a:pt x="3537204" y="31717996"/>
                  </a:lnTo>
                  <a:lnTo>
                    <a:pt x="20993354" y="31581344"/>
                  </a:lnTo>
                  <a:lnTo>
                    <a:pt x="20746086" y="0"/>
                  </a:lnTo>
                  <a:close/>
                </a:path>
              </a:pathLst>
            </a:custGeom>
            <a:blipFill>
              <a:blip r:embed="rId2"/>
              <a:stretch>
                <a:fillRect l="-63385" r="-63385"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 rot="-1572850">
            <a:off x="11650380" y="-5287084"/>
            <a:ext cx="951101" cy="18359252"/>
            <a:chOff x="0" y="0"/>
            <a:chExt cx="250496" cy="483535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50496" cy="4835359"/>
            </a:xfrm>
            <a:custGeom>
              <a:avLst/>
              <a:gdLst/>
              <a:ahLst/>
              <a:cxnLst/>
              <a:rect l="l" t="t" r="r" b="b"/>
              <a:pathLst>
                <a:path w="250496" h="4835359">
                  <a:moveTo>
                    <a:pt x="0" y="0"/>
                  </a:moveTo>
                  <a:lnTo>
                    <a:pt x="250496" y="0"/>
                  </a:lnTo>
                  <a:lnTo>
                    <a:pt x="250496" y="4835359"/>
                  </a:lnTo>
                  <a:lnTo>
                    <a:pt x="0" y="4835359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250496" cy="48925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 rot="-10800000">
            <a:off x="8281498" y="8077726"/>
            <a:ext cx="4934623" cy="4871009"/>
            <a:chOff x="0" y="0"/>
            <a:chExt cx="720488" cy="7112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720488" cy="711200"/>
            </a:xfrm>
            <a:custGeom>
              <a:avLst/>
              <a:gdLst/>
              <a:ahLst/>
              <a:cxnLst/>
              <a:rect l="l" t="t" r="r" b="b"/>
              <a:pathLst>
                <a:path w="720488" h="711200">
                  <a:moveTo>
                    <a:pt x="360244" y="711200"/>
                  </a:moveTo>
                  <a:lnTo>
                    <a:pt x="720488" y="0"/>
                  </a:lnTo>
                  <a:lnTo>
                    <a:pt x="0" y="0"/>
                  </a:lnTo>
                  <a:lnTo>
                    <a:pt x="360244" y="711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112576" y="-6350"/>
              <a:ext cx="495336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 rot="-10800000">
            <a:off x="8611074" y="8384140"/>
            <a:ext cx="4008535" cy="3956860"/>
            <a:chOff x="0" y="0"/>
            <a:chExt cx="720488" cy="7112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720488" cy="711200"/>
            </a:xfrm>
            <a:custGeom>
              <a:avLst/>
              <a:gdLst/>
              <a:ahLst/>
              <a:cxnLst/>
              <a:rect l="l" t="t" r="r" b="b"/>
              <a:pathLst>
                <a:path w="720488" h="711200">
                  <a:moveTo>
                    <a:pt x="360244" y="711200"/>
                  </a:moveTo>
                  <a:lnTo>
                    <a:pt x="720488" y="0"/>
                  </a:lnTo>
                  <a:lnTo>
                    <a:pt x="0" y="0"/>
                  </a:lnTo>
                  <a:lnTo>
                    <a:pt x="360244" y="711200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112576" y="-6350"/>
              <a:ext cx="495336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002075" y="3264178"/>
            <a:ext cx="8141925" cy="2747382"/>
            <a:chOff x="0" y="0"/>
            <a:chExt cx="2144375" cy="72359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144375" cy="723590"/>
            </a:xfrm>
            <a:custGeom>
              <a:avLst/>
              <a:gdLst/>
              <a:ahLst/>
              <a:cxnLst/>
              <a:rect l="l" t="t" r="r" b="b"/>
              <a:pathLst>
                <a:path w="2144375" h="723590">
                  <a:moveTo>
                    <a:pt x="0" y="0"/>
                  </a:moveTo>
                  <a:lnTo>
                    <a:pt x="2144375" y="0"/>
                  </a:lnTo>
                  <a:lnTo>
                    <a:pt x="2144375" y="723590"/>
                  </a:lnTo>
                  <a:lnTo>
                    <a:pt x="0" y="723590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57150"/>
              <a:ext cx="2144375" cy="7807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002075" y="6460520"/>
            <a:ext cx="8141925" cy="3139092"/>
            <a:chOff x="0" y="0"/>
            <a:chExt cx="2144375" cy="82675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144375" cy="826757"/>
            </a:xfrm>
            <a:custGeom>
              <a:avLst/>
              <a:gdLst/>
              <a:ahLst/>
              <a:cxnLst/>
              <a:rect l="l" t="t" r="r" b="b"/>
              <a:pathLst>
                <a:path w="2144375" h="826757">
                  <a:moveTo>
                    <a:pt x="0" y="0"/>
                  </a:moveTo>
                  <a:lnTo>
                    <a:pt x="2144375" y="0"/>
                  </a:lnTo>
                  <a:lnTo>
                    <a:pt x="2144375" y="826757"/>
                  </a:lnTo>
                  <a:lnTo>
                    <a:pt x="0" y="826757"/>
                  </a:lnTo>
                  <a:close/>
                </a:path>
              </a:pathLst>
            </a:custGeom>
            <a:solidFill>
              <a:srgbClr val="2D176B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0" y="-57150"/>
              <a:ext cx="2144375" cy="883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569504" y="3140334"/>
            <a:ext cx="865143" cy="865143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569504" y="6336675"/>
            <a:ext cx="865143" cy="865143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8" name="Freeform 28"/>
          <p:cNvSpPr/>
          <p:nvPr/>
        </p:nvSpPr>
        <p:spPr>
          <a:xfrm>
            <a:off x="671582" y="3241155"/>
            <a:ext cx="641937" cy="663501"/>
          </a:xfrm>
          <a:custGeom>
            <a:avLst/>
            <a:gdLst/>
            <a:ahLst/>
            <a:cxnLst/>
            <a:rect l="l" t="t" r="r" b="b"/>
            <a:pathLst>
              <a:path w="641937" h="663501">
                <a:moveTo>
                  <a:pt x="0" y="0"/>
                </a:moveTo>
                <a:lnTo>
                  <a:pt x="641937" y="0"/>
                </a:lnTo>
                <a:lnTo>
                  <a:pt x="641937" y="663501"/>
                </a:lnTo>
                <a:lnTo>
                  <a:pt x="0" y="6635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671582" y="6428018"/>
            <a:ext cx="641937" cy="663501"/>
          </a:xfrm>
          <a:custGeom>
            <a:avLst/>
            <a:gdLst/>
            <a:ahLst/>
            <a:cxnLst/>
            <a:rect l="l" t="t" r="r" b="b"/>
            <a:pathLst>
              <a:path w="641937" h="663501">
                <a:moveTo>
                  <a:pt x="0" y="0"/>
                </a:moveTo>
                <a:lnTo>
                  <a:pt x="641937" y="0"/>
                </a:lnTo>
                <a:lnTo>
                  <a:pt x="641937" y="663501"/>
                </a:lnTo>
                <a:lnTo>
                  <a:pt x="0" y="6635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0" name="TextBox 30"/>
          <p:cNvSpPr txBox="1"/>
          <p:nvPr/>
        </p:nvSpPr>
        <p:spPr>
          <a:xfrm>
            <a:off x="1028700" y="1019175"/>
            <a:ext cx="8838338" cy="1561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88"/>
              </a:lnSpc>
            </a:pPr>
            <a:r>
              <a:rPr lang="en-US" sz="5299" spc="-158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Nilai Bisnis dari pengaman dan pengendalian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654799" y="3697625"/>
            <a:ext cx="5671197" cy="1880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38"/>
              </a:lnSpc>
            </a:pPr>
            <a:r>
              <a:rPr lang="en-US" sz="2600" spc="-78">
                <a:solidFill>
                  <a:srgbClr val="040606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Penerapan strategi e-business tidak dapat diimplementasikan begitu saja tanpa memperhatikan strategi bisnis dan kondisi dari sebuah unit usaha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654799" y="6769247"/>
            <a:ext cx="7180051" cy="1880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38"/>
              </a:lnSpc>
            </a:pPr>
            <a:r>
              <a:rPr lang="en-US" sz="2600" spc="-78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•Perusahaan perlu untuk memastikan bahwa strategi e-business yang mereka pilih tepat dan bisa meningkatkan keunggulan kompetitif mereka</a:t>
            </a:r>
          </a:p>
          <a:p>
            <a:pPr algn="l">
              <a:lnSpc>
                <a:spcPts val="2938"/>
              </a:lnSpc>
            </a:pPr>
            <a:endParaRPr lang="en-US" sz="2600" spc="-78">
              <a:solidFill>
                <a:srgbClr val="FFFFFF"/>
              </a:solidFill>
              <a:latin typeface="Poppins Semi-Bold"/>
              <a:ea typeface="Poppins Semi-Bold"/>
              <a:cs typeface="Poppins Semi-Bold"/>
              <a:sym typeface="Poppins Semi-Bold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282715" y="-928929"/>
            <a:ext cx="5832778" cy="1570018"/>
            <a:chOff x="0" y="0"/>
            <a:chExt cx="1536205" cy="4135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36205" cy="413503"/>
            </a:xfrm>
            <a:custGeom>
              <a:avLst/>
              <a:gdLst/>
              <a:ahLst/>
              <a:cxnLst/>
              <a:rect l="l" t="t" r="r" b="b"/>
              <a:pathLst>
                <a:path w="1536205" h="413503">
                  <a:moveTo>
                    <a:pt x="203200" y="0"/>
                  </a:moveTo>
                  <a:lnTo>
                    <a:pt x="1536205" y="0"/>
                  </a:lnTo>
                  <a:lnTo>
                    <a:pt x="1333005" y="413503"/>
                  </a:lnTo>
                  <a:lnTo>
                    <a:pt x="0" y="41350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D176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101600" y="-57150"/>
              <a:ext cx="1333005" cy="4706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3300106" y="-754293"/>
            <a:ext cx="1413604" cy="1395381"/>
            <a:chOff x="0" y="0"/>
            <a:chExt cx="720488" cy="7112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20488" cy="711200"/>
            </a:xfrm>
            <a:custGeom>
              <a:avLst/>
              <a:gdLst/>
              <a:ahLst/>
              <a:cxnLst/>
              <a:rect l="l" t="t" r="r" b="b"/>
              <a:pathLst>
                <a:path w="720488" h="711200">
                  <a:moveTo>
                    <a:pt x="360244" y="711200"/>
                  </a:moveTo>
                  <a:lnTo>
                    <a:pt x="720488" y="0"/>
                  </a:lnTo>
                  <a:lnTo>
                    <a:pt x="0" y="0"/>
                  </a:lnTo>
                  <a:lnTo>
                    <a:pt x="360244" y="711200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112576" y="-6350"/>
              <a:ext cx="495336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497922" y="-755996"/>
            <a:ext cx="1413604" cy="1395381"/>
            <a:chOff x="0" y="0"/>
            <a:chExt cx="720488" cy="7112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20488" cy="711200"/>
            </a:xfrm>
            <a:custGeom>
              <a:avLst/>
              <a:gdLst/>
              <a:ahLst/>
              <a:cxnLst/>
              <a:rect l="l" t="t" r="r" b="b"/>
              <a:pathLst>
                <a:path w="720488" h="711200">
                  <a:moveTo>
                    <a:pt x="360244" y="711200"/>
                  </a:moveTo>
                  <a:lnTo>
                    <a:pt x="720488" y="0"/>
                  </a:lnTo>
                  <a:lnTo>
                    <a:pt x="0" y="0"/>
                  </a:lnTo>
                  <a:lnTo>
                    <a:pt x="360244" y="711200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112576" y="-6350"/>
              <a:ext cx="495336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5962716" y="-366681"/>
            <a:ext cx="9907850" cy="1006067"/>
            <a:chOff x="0" y="0"/>
            <a:chExt cx="3953981" cy="40149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953981" cy="401497"/>
            </a:xfrm>
            <a:custGeom>
              <a:avLst/>
              <a:gdLst/>
              <a:ahLst/>
              <a:cxnLst/>
              <a:rect l="l" t="t" r="r" b="b"/>
              <a:pathLst>
                <a:path w="3953981" h="401497">
                  <a:moveTo>
                    <a:pt x="3750781" y="0"/>
                  </a:moveTo>
                  <a:lnTo>
                    <a:pt x="0" y="0"/>
                  </a:lnTo>
                  <a:lnTo>
                    <a:pt x="203200" y="401497"/>
                  </a:lnTo>
                  <a:lnTo>
                    <a:pt x="3953981" y="401497"/>
                  </a:lnTo>
                  <a:lnTo>
                    <a:pt x="3750781" y="0"/>
                  </a:lnTo>
                  <a:close/>
                </a:path>
              </a:pathLst>
            </a:custGeom>
            <a:solidFill>
              <a:srgbClr val="2D176B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101600" y="-57150"/>
              <a:ext cx="3750781" cy="4586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-1224854" y="9932533"/>
            <a:ext cx="20607885" cy="1582853"/>
            <a:chOff x="0" y="0"/>
            <a:chExt cx="5427591" cy="41688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5427591" cy="416883"/>
            </a:xfrm>
            <a:custGeom>
              <a:avLst/>
              <a:gdLst/>
              <a:ahLst/>
              <a:cxnLst/>
              <a:rect l="l" t="t" r="r" b="b"/>
              <a:pathLst>
                <a:path w="5427591" h="416883">
                  <a:moveTo>
                    <a:pt x="203200" y="0"/>
                  </a:moveTo>
                  <a:lnTo>
                    <a:pt x="5224391" y="0"/>
                  </a:lnTo>
                  <a:lnTo>
                    <a:pt x="5427591" y="416883"/>
                  </a:lnTo>
                  <a:lnTo>
                    <a:pt x="0" y="41688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127000" y="-57150"/>
              <a:ext cx="5173591" cy="474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088896" y="9932533"/>
            <a:ext cx="16110207" cy="1582853"/>
            <a:chOff x="0" y="0"/>
            <a:chExt cx="4243018" cy="416883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243018" cy="416883"/>
            </a:xfrm>
            <a:custGeom>
              <a:avLst/>
              <a:gdLst/>
              <a:ahLst/>
              <a:cxnLst/>
              <a:rect l="l" t="t" r="r" b="b"/>
              <a:pathLst>
                <a:path w="4243018" h="416883">
                  <a:moveTo>
                    <a:pt x="203200" y="0"/>
                  </a:moveTo>
                  <a:lnTo>
                    <a:pt x="4039818" y="0"/>
                  </a:lnTo>
                  <a:lnTo>
                    <a:pt x="4243018" y="416883"/>
                  </a:lnTo>
                  <a:lnTo>
                    <a:pt x="0" y="41688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D176B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127000" y="-57150"/>
              <a:ext cx="3989018" cy="474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881161" y="3091728"/>
            <a:ext cx="4788872" cy="2192125"/>
            <a:chOff x="0" y="0"/>
            <a:chExt cx="1183001" cy="541523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183001" cy="541523"/>
            </a:xfrm>
            <a:custGeom>
              <a:avLst/>
              <a:gdLst/>
              <a:ahLst/>
              <a:cxnLst/>
              <a:rect l="l" t="t" r="r" b="b"/>
              <a:pathLst>
                <a:path w="1183001" h="541523">
                  <a:moveTo>
                    <a:pt x="0" y="0"/>
                  </a:moveTo>
                  <a:lnTo>
                    <a:pt x="1183001" y="0"/>
                  </a:lnTo>
                  <a:lnTo>
                    <a:pt x="1183001" y="541523"/>
                  </a:lnTo>
                  <a:lnTo>
                    <a:pt x="0" y="541523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57150"/>
              <a:ext cx="1183001" cy="5986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6046041" y="3091728"/>
            <a:ext cx="4788872" cy="2192125"/>
            <a:chOff x="0" y="0"/>
            <a:chExt cx="1183001" cy="541523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183001" cy="541523"/>
            </a:xfrm>
            <a:custGeom>
              <a:avLst/>
              <a:gdLst/>
              <a:ahLst/>
              <a:cxnLst/>
              <a:rect l="l" t="t" r="r" b="b"/>
              <a:pathLst>
                <a:path w="1183001" h="541523">
                  <a:moveTo>
                    <a:pt x="0" y="0"/>
                  </a:moveTo>
                  <a:lnTo>
                    <a:pt x="1183001" y="0"/>
                  </a:lnTo>
                  <a:lnTo>
                    <a:pt x="1183001" y="541523"/>
                  </a:lnTo>
                  <a:lnTo>
                    <a:pt x="0" y="541523"/>
                  </a:lnTo>
                  <a:close/>
                </a:path>
              </a:pathLst>
            </a:custGeom>
            <a:solidFill>
              <a:srgbClr val="2D176B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0" y="-57150"/>
              <a:ext cx="1183001" cy="5986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881161" y="5872852"/>
            <a:ext cx="4788872" cy="2192125"/>
            <a:chOff x="0" y="0"/>
            <a:chExt cx="1183001" cy="541523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183001" cy="541523"/>
            </a:xfrm>
            <a:custGeom>
              <a:avLst/>
              <a:gdLst/>
              <a:ahLst/>
              <a:cxnLst/>
              <a:rect l="l" t="t" r="r" b="b"/>
              <a:pathLst>
                <a:path w="1183001" h="541523">
                  <a:moveTo>
                    <a:pt x="0" y="0"/>
                  </a:moveTo>
                  <a:lnTo>
                    <a:pt x="1183001" y="0"/>
                  </a:lnTo>
                  <a:lnTo>
                    <a:pt x="1183001" y="541523"/>
                  </a:lnTo>
                  <a:lnTo>
                    <a:pt x="0" y="541523"/>
                  </a:lnTo>
                  <a:close/>
                </a:path>
              </a:pathLst>
            </a:custGeom>
            <a:solidFill>
              <a:srgbClr val="2D176B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0" y="-57150"/>
              <a:ext cx="1183001" cy="5986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6046041" y="5872852"/>
            <a:ext cx="4788872" cy="2192125"/>
            <a:chOff x="0" y="0"/>
            <a:chExt cx="1183001" cy="541523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183001" cy="541523"/>
            </a:xfrm>
            <a:custGeom>
              <a:avLst/>
              <a:gdLst/>
              <a:ahLst/>
              <a:cxnLst/>
              <a:rect l="l" t="t" r="r" b="b"/>
              <a:pathLst>
                <a:path w="1183001" h="541523">
                  <a:moveTo>
                    <a:pt x="0" y="0"/>
                  </a:moveTo>
                  <a:lnTo>
                    <a:pt x="1183001" y="0"/>
                  </a:lnTo>
                  <a:lnTo>
                    <a:pt x="1183001" y="541523"/>
                  </a:lnTo>
                  <a:lnTo>
                    <a:pt x="0" y="541523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0" y="-57150"/>
              <a:ext cx="1183001" cy="5986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2" name="Freeform 32"/>
          <p:cNvSpPr/>
          <p:nvPr/>
        </p:nvSpPr>
        <p:spPr>
          <a:xfrm>
            <a:off x="11101613" y="2766315"/>
            <a:ext cx="5923668" cy="5590462"/>
          </a:xfrm>
          <a:custGeom>
            <a:avLst/>
            <a:gdLst/>
            <a:ahLst/>
            <a:cxnLst/>
            <a:rect l="l" t="t" r="r" b="b"/>
            <a:pathLst>
              <a:path w="5923668" h="5590462">
                <a:moveTo>
                  <a:pt x="0" y="0"/>
                </a:moveTo>
                <a:lnTo>
                  <a:pt x="5923669" y="0"/>
                </a:lnTo>
                <a:lnTo>
                  <a:pt x="5923669" y="5590462"/>
                </a:lnTo>
                <a:lnTo>
                  <a:pt x="0" y="55904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3" name="TextBox 33"/>
          <p:cNvSpPr txBox="1"/>
          <p:nvPr/>
        </p:nvSpPr>
        <p:spPr>
          <a:xfrm>
            <a:off x="711382" y="1176600"/>
            <a:ext cx="8972726" cy="704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</a:pPr>
            <a:r>
              <a:rPr lang="en-US" sz="4500" spc="-135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Pengaman dan Pengendalian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102640" y="6283867"/>
            <a:ext cx="4006366" cy="2895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56"/>
              </a:lnSpc>
            </a:pPr>
            <a:r>
              <a:rPr lang="en-US" sz="1907" spc="-57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Kebijakan Pengamanan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6356314" y="6240294"/>
            <a:ext cx="3710354" cy="3331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9"/>
              </a:lnSpc>
            </a:pPr>
            <a:r>
              <a:rPr lang="en-US" sz="2132" spc="-63">
                <a:solidFill>
                  <a:srgbClr val="000000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Proses Audit SIM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034894" y="3833648"/>
            <a:ext cx="4486002" cy="630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625"/>
              </a:lnSpc>
            </a:pPr>
            <a:r>
              <a:rPr lang="en-US" sz="136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menentukan tingkat risiko pada perusahaan jika aktivitas proses tertentu tidak dikendalikan dengan benar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034894" y="6638714"/>
            <a:ext cx="4486002" cy="8331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625"/>
              </a:lnSpc>
            </a:pPr>
            <a:r>
              <a:rPr lang="en-US" sz="1366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Security Policy pernyataan pernyataan yang menilai resiko informasi, mengidentifikasi tujuan </a:t>
            </a:r>
          </a:p>
          <a:p>
            <a:pPr algn="just">
              <a:lnSpc>
                <a:spcPts val="1625"/>
              </a:lnSpc>
            </a:pPr>
            <a:r>
              <a:rPr lang="en-US" sz="1366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pengamanan dan mengidentifikasi mekanisme untuk tujuan ini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6197476" y="4039838"/>
            <a:ext cx="4486002" cy="4269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625"/>
              </a:lnSpc>
            </a:pPr>
            <a:r>
              <a:rPr lang="en-US" sz="1366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Sejumlah strategi untuk menjamin sebuah sistem informasi berjalan sesuai keinginan perusahaan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6197476" y="6604436"/>
            <a:ext cx="4486002" cy="630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625"/>
              </a:lnSpc>
            </a:pPr>
            <a:r>
              <a:rPr lang="en-US" sz="136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menguji lingkungan pengamanan perusahaan secara menyeluruh sekaligus juga pengendalian yang mengatur sistem informasi perorangan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033561" y="2046786"/>
            <a:ext cx="5059962" cy="719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23"/>
              </a:lnSpc>
            </a:pPr>
            <a:r>
              <a:rPr lang="en-US" sz="2409" spc="-72">
                <a:solidFill>
                  <a:srgbClr val="040606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Kerangka Kerja untuk Pengamanan &amp; Pengendalian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6297117" y="3390496"/>
            <a:ext cx="4006366" cy="562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56"/>
              </a:lnSpc>
            </a:pPr>
            <a:r>
              <a:rPr lang="en-US" sz="1907" spc="-57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Memastikan keberlangsungan Bisnis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088896" y="3376642"/>
            <a:ext cx="4144088" cy="313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60"/>
              </a:lnSpc>
            </a:pPr>
            <a:r>
              <a:rPr lang="en-US" sz="2000" spc="-60">
                <a:solidFill>
                  <a:srgbClr val="000000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Penilaian Risiko </a:t>
            </a:r>
            <a:r>
              <a:rPr lang="en-US" sz="2000" spc="-6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(risk Asssesment)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224854" y="9932533"/>
            <a:ext cx="20607885" cy="1582853"/>
            <a:chOff x="0" y="0"/>
            <a:chExt cx="5427591" cy="41688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27591" cy="416883"/>
            </a:xfrm>
            <a:custGeom>
              <a:avLst/>
              <a:gdLst/>
              <a:ahLst/>
              <a:cxnLst/>
              <a:rect l="l" t="t" r="r" b="b"/>
              <a:pathLst>
                <a:path w="5427591" h="416883">
                  <a:moveTo>
                    <a:pt x="203200" y="0"/>
                  </a:moveTo>
                  <a:lnTo>
                    <a:pt x="5224391" y="0"/>
                  </a:lnTo>
                  <a:lnTo>
                    <a:pt x="5427591" y="416883"/>
                  </a:lnTo>
                  <a:lnTo>
                    <a:pt x="0" y="41688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127000" y="-57150"/>
              <a:ext cx="5173591" cy="474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88896" y="9932533"/>
            <a:ext cx="16110207" cy="1582853"/>
            <a:chOff x="0" y="0"/>
            <a:chExt cx="4243018" cy="41688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43018" cy="416883"/>
            </a:xfrm>
            <a:custGeom>
              <a:avLst/>
              <a:gdLst/>
              <a:ahLst/>
              <a:cxnLst/>
              <a:rect l="l" t="t" r="r" b="b"/>
              <a:pathLst>
                <a:path w="4243018" h="416883">
                  <a:moveTo>
                    <a:pt x="203200" y="0"/>
                  </a:moveTo>
                  <a:lnTo>
                    <a:pt x="4039818" y="0"/>
                  </a:lnTo>
                  <a:lnTo>
                    <a:pt x="4243018" y="416883"/>
                  </a:lnTo>
                  <a:lnTo>
                    <a:pt x="0" y="41688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D176B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127000" y="-57150"/>
              <a:ext cx="3989018" cy="474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701465" y="-711763"/>
            <a:ext cx="1413604" cy="1395381"/>
            <a:chOff x="0" y="0"/>
            <a:chExt cx="720488" cy="7112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20488" cy="711200"/>
            </a:xfrm>
            <a:custGeom>
              <a:avLst/>
              <a:gdLst/>
              <a:ahLst/>
              <a:cxnLst/>
              <a:rect l="l" t="t" r="r" b="b"/>
              <a:pathLst>
                <a:path w="720488" h="711200">
                  <a:moveTo>
                    <a:pt x="360244" y="711200"/>
                  </a:moveTo>
                  <a:lnTo>
                    <a:pt x="720488" y="0"/>
                  </a:lnTo>
                  <a:lnTo>
                    <a:pt x="0" y="0"/>
                  </a:lnTo>
                  <a:lnTo>
                    <a:pt x="360244" y="711200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112576" y="-6350"/>
              <a:ext cx="495336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1802065" y="-517106"/>
            <a:ext cx="9907850" cy="1006067"/>
            <a:chOff x="0" y="0"/>
            <a:chExt cx="3953981" cy="40149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953981" cy="401497"/>
            </a:xfrm>
            <a:custGeom>
              <a:avLst/>
              <a:gdLst/>
              <a:ahLst/>
              <a:cxnLst/>
              <a:rect l="l" t="t" r="r" b="b"/>
              <a:pathLst>
                <a:path w="3953981" h="401497">
                  <a:moveTo>
                    <a:pt x="3750781" y="0"/>
                  </a:moveTo>
                  <a:lnTo>
                    <a:pt x="0" y="0"/>
                  </a:lnTo>
                  <a:lnTo>
                    <a:pt x="203200" y="401497"/>
                  </a:lnTo>
                  <a:lnTo>
                    <a:pt x="3953981" y="401497"/>
                  </a:lnTo>
                  <a:lnTo>
                    <a:pt x="3750781" y="0"/>
                  </a:lnTo>
                  <a:close/>
                </a:path>
              </a:pathLst>
            </a:custGeom>
            <a:solidFill>
              <a:srgbClr val="2D176B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101600" y="-57150"/>
              <a:ext cx="3750781" cy="4586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1028700" y="2036540"/>
            <a:ext cx="8550355" cy="6213921"/>
          </a:xfrm>
          <a:custGeom>
            <a:avLst/>
            <a:gdLst/>
            <a:ahLst/>
            <a:cxnLst/>
            <a:rect l="l" t="t" r="r" b="b"/>
            <a:pathLst>
              <a:path w="8550355" h="6213921">
                <a:moveTo>
                  <a:pt x="0" y="0"/>
                </a:moveTo>
                <a:lnTo>
                  <a:pt x="8550355" y="0"/>
                </a:lnTo>
                <a:lnTo>
                  <a:pt x="8550355" y="6213920"/>
                </a:lnTo>
                <a:lnTo>
                  <a:pt x="0" y="62139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0180307" y="2036540"/>
            <a:ext cx="7078993" cy="4092175"/>
          </a:xfrm>
          <a:custGeom>
            <a:avLst/>
            <a:gdLst/>
            <a:ahLst/>
            <a:cxnLst/>
            <a:rect l="l" t="t" r="r" b="b"/>
            <a:pathLst>
              <a:path w="7078993" h="4092175">
                <a:moveTo>
                  <a:pt x="0" y="0"/>
                </a:moveTo>
                <a:lnTo>
                  <a:pt x="7078993" y="0"/>
                </a:lnTo>
                <a:lnTo>
                  <a:pt x="7078993" y="4092175"/>
                </a:lnTo>
                <a:lnTo>
                  <a:pt x="0" y="40921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16" name="Group 16"/>
          <p:cNvGrpSpPr/>
          <p:nvPr/>
        </p:nvGrpSpPr>
        <p:grpSpPr>
          <a:xfrm>
            <a:off x="10180307" y="6128715"/>
            <a:ext cx="7018796" cy="837431"/>
            <a:chOff x="0" y="0"/>
            <a:chExt cx="1848572" cy="220558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848572" cy="220558"/>
            </a:xfrm>
            <a:custGeom>
              <a:avLst/>
              <a:gdLst/>
              <a:ahLst/>
              <a:cxnLst/>
              <a:rect l="l" t="t" r="r" b="b"/>
              <a:pathLst>
                <a:path w="1848572" h="220558">
                  <a:moveTo>
                    <a:pt x="0" y="0"/>
                  </a:moveTo>
                  <a:lnTo>
                    <a:pt x="1848572" y="0"/>
                  </a:lnTo>
                  <a:lnTo>
                    <a:pt x="1848572" y="220558"/>
                  </a:lnTo>
                  <a:lnTo>
                    <a:pt x="0" y="220558"/>
                  </a:lnTo>
                  <a:close/>
                </a:path>
              </a:pathLst>
            </a:custGeom>
            <a:solidFill>
              <a:srgbClr val="3C176B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57150"/>
              <a:ext cx="1848572" cy="2777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028700" y="1009650"/>
            <a:ext cx="7719217" cy="704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4"/>
              </a:lnSpc>
            </a:pPr>
            <a:r>
              <a:rPr lang="en-US" sz="4500" spc="-135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Contoh Peretasan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282715" y="-928929"/>
            <a:ext cx="5832778" cy="1570018"/>
            <a:chOff x="0" y="0"/>
            <a:chExt cx="1536205" cy="4135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36205" cy="413503"/>
            </a:xfrm>
            <a:custGeom>
              <a:avLst/>
              <a:gdLst/>
              <a:ahLst/>
              <a:cxnLst/>
              <a:rect l="l" t="t" r="r" b="b"/>
              <a:pathLst>
                <a:path w="1536205" h="413503">
                  <a:moveTo>
                    <a:pt x="203200" y="0"/>
                  </a:moveTo>
                  <a:lnTo>
                    <a:pt x="1536205" y="0"/>
                  </a:lnTo>
                  <a:lnTo>
                    <a:pt x="1333005" y="413503"/>
                  </a:lnTo>
                  <a:lnTo>
                    <a:pt x="0" y="41350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D176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101600" y="-57150"/>
              <a:ext cx="1333005" cy="4706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3300106" y="-754293"/>
            <a:ext cx="1413604" cy="1395381"/>
            <a:chOff x="0" y="0"/>
            <a:chExt cx="720488" cy="7112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20488" cy="711200"/>
            </a:xfrm>
            <a:custGeom>
              <a:avLst/>
              <a:gdLst/>
              <a:ahLst/>
              <a:cxnLst/>
              <a:rect l="l" t="t" r="r" b="b"/>
              <a:pathLst>
                <a:path w="720488" h="711200">
                  <a:moveTo>
                    <a:pt x="360244" y="711200"/>
                  </a:moveTo>
                  <a:lnTo>
                    <a:pt x="720488" y="0"/>
                  </a:lnTo>
                  <a:lnTo>
                    <a:pt x="0" y="0"/>
                  </a:lnTo>
                  <a:lnTo>
                    <a:pt x="360244" y="711200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112576" y="-6350"/>
              <a:ext cx="495336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497922" y="-755996"/>
            <a:ext cx="1413604" cy="1395381"/>
            <a:chOff x="0" y="0"/>
            <a:chExt cx="720488" cy="7112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20488" cy="711200"/>
            </a:xfrm>
            <a:custGeom>
              <a:avLst/>
              <a:gdLst/>
              <a:ahLst/>
              <a:cxnLst/>
              <a:rect l="l" t="t" r="r" b="b"/>
              <a:pathLst>
                <a:path w="720488" h="711200">
                  <a:moveTo>
                    <a:pt x="360244" y="711200"/>
                  </a:moveTo>
                  <a:lnTo>
                    <a:pt x="720488" y="0"/>
                  </a:lnTo>
                  <a:lnTo>
                    <a:pt x="0" y="0"/>
                  </a:lnTo>
                  <a:lnTo>
                    <a:pt x="360244" y="711200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112576" y="-6350"/>
              <a:ext cx="495336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5962716" y="-366681"/>
            <a:ext cx="9907850" cy="1006067"/>
            <a:chOff x="0" y="0"/>
            <a:chExt cx="3953981" cy="40149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953981" cy="401497"/>
            </a:xfrm>
            <a:custGeom>
              <a:avLst/>
              <a:gdLst/>
              <a:ahLst/>
              <a:cxnLst/>
              <a:rect l="l" t="t" r="r" b="b"/>
              <a:pathLst>
                <a:path w="3953981" h="401497">
                  <a:moveTo>
                    <a:pt x="3750781" y="0"/>
                  </a:moveTo>
                  <a:lnTo>
                    <a:pt x="0" y="0"/>
                  </a:lnTo>
                  <a:lnTo>
                    <a:pt x="203200" y="401497"/>
                  </a:lnTo>
                  <a:lnTo>
                    <a:pt x="3953981" y="401497"/>
                  </a:lnTo>
                  <a:lnTo>
                    <a:pt x="3750781" y="0"/>
                  </a:lnTo>
                  <a:close/>
                </a:path>
              </a:pathLst>
            </a:custGeom>
            <a:solidFill>
              <a:srgbClr val="2D176B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101600" y="-57150"/>
              <a:ext cx="3750781" cy="4586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-1224854" y="9932533"/>
            <a:ext cx="20607885" cy="1582853"/>
            <a:chOff x="0" y="0"/>
            <a:chExt cx="5427591" cy="41688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5427591" cy="416883"/>
            </a:xfrm>
            <a:custGeom>
              <a:avLst/>
              <a:gdLst/>
              <a:ahLst/>
              <a:cxnLst/>
              <a:rect l="l" t="t" r="r" b="b"/>
              <a:pathLst>
                <a:path w="5427591" h="416883">
                  <a:moveTo>
                    <a:pt x="203200" y="0"/>
                  </a:moveTo>
                  <a:lnTo>
                    <a:pt x="5224391" y="0"/>
                  </a:lnTo>
                  <a:lnTo>
                    <a:pt x="5427591" y="416883"/>
                  </a:lnTo>
                  <a:lnTo>
                    <a:pt x="0" y="41688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127000" y="-57150"/>
              <a:ext cx="5173591" cy="474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088896" y="9932533"/>
            <a:ext cx="16110207" cy="1582853"/>
            <a:chOff x="0" y="0"/>
            <a:chExt cx="4243018" cy="416883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243018" cy="416883"/>
            </a:xfrm>
            <a:custGeom>
              <a:avLst/>
              <a:gdLst/>
              <a:ahLst/>
              <a:cxnLst/>
              <a:rect l="l" t="t" r="r" b="b"/>
              <a:pathLst>
                <a:path w="4243018" h="416883">
                  <a:moveTo>
                    <a:pt x="203200" y="0"/>
                  </a:moveTo>
                  <a:lnTo>
                    <a:pt x="4039818" y="0"/>
                  </a:lnTo>
                  <a:lnTo>
                    <a:pt x="4243018" y="416883"/>
                  </a:lnTo>
                  <a:lnTo>
                    <a:pt x="0" y="41688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D176B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127000" y="-57150"/>
              <a:ext cx="3989018" cy="474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559204" y="3736416"/>
            <a:ext cx="9129199" cy="4836643"/>
          </a:xfrm>
          <a:custGeom>
            <a:avLst/>
            <a:gdLst/>
            <a:ahLst/>
            <a:cxnLst/>
            <a:rect l="l" t="t" r="r" b="b"/>
            <a:pathLst>
              <a:path w="9129199" h="4836643">
                <a:moveTo>
                  <a:pt x="0" y="0"/>
                </a:moveTo>
                <a:lnTo>
                  <a:pt x="9129199" y="0"/>
                </a:lnTo>
                <a:lnTo>
                  <a:pt x="9129199" y="4836643"/>
                </a:lnTo>
                <a:lnTo>
                  <a:pt x="0" y="483664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589" r="-5731"/>
            </a:stretch>
          </a:blipFill>
        </p:spPr>
      </p:sp>
      <p:grpSp>
        <p:nvGrpSpPr>
          <p:cNvPr id="21" name="Group 21"/>
          <p:cNvGrpSpPr/>
          <p:nvPr/>
        </p:nvGrpSpPr>
        <p:grpSpPr>
          <a:xfrm>
            <a:off x="741565" y="2494461"/>
            <a:ext cx="8764478" cy="851431"/>
            <a:chOff x="0" y="0"/>
            <a:chExt cx="2308340" cy="224245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308340" cy="224245"/>
            </a:xfrm>
            <a:custGeom>
              <a:avLst/>
              <a:gdLst/>
              <a:ahLst/>
              <a:cxnLst/>
              <a:rect l="l" t="t" r="r" b="b"/>
              <a:pathLst>
                <a:path w="2308340" h="224245">
                  <a:moveTo>
                    <a:pt x="0" y="0"/>
                  </a:moveTo>
                  <a:lnTo>
                    <a:pt x="2308340" y="0"/>
                  </a:lnTo>
                  <a:lnTo>
                    <a:pt x="2308340" y="224245"/>
                  </a:lnTo>
                  <a:lnTo>
                    <a:pt x="0" y="224245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-57150"/>
              <a:ext cx="2308340" cy="2813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4" name="Freeform 24"/>
          <p:cNvSpPr/>
          <p:nvPr/>
        </p:nvSpPr>
        <p:spPr>
          <a:xfrm>
            <a:off x="9793178" y="2440165"/>
            <a:ext cx="8228565" cy="6349815"/>
          </a:xfrm>
          <a:custGeom>
            <a:avLst/>
            <a:gdLst/>
            <a:ahLst/>
            <a:cxnLst/>
            <a:rect l="l" t="t" r="r" b="b"/>
            <a:pathLst>
              <a:path w="8228565" h="6349815">
                <a:moveTo>
                  <a:pt x="0" y="0"/>
                </a:moveTo>
                <a:lnTo>
                  <a:pt x="8228565" y="0"/>
                </a:lnTo>
                <a:lnTo>
                  <a:pt x="8228565" y="6349815"/>
                </a:lnTo>
                <a:lnTo>
                  <a:pt x="0" y="63498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036" t="-2333" r="-5359"/>
            </a:stretch>
          </a:blipFill>
        </p:spPr>
      </p:sp>
      <p:sp>
        <p:nvSpPr>
          <p:cNvPr id="25" name="TextBox 25"/>
          <p:cNvSpPr txBox="1"/>
          <p:nvPr/>
        </p:nvSpPr>
        <p:spPr>
          <a:xfrm>
            <a:off x="5584049" y="990600"/>
            <a:ext cx="8016860" cy="853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09"/>
              </a:lnSpc>
            </a:pPr>
            <a:r>
              <a:rPr lang="en-US" sz="5399" spc="-16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Contoh Pengamanan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908076" y="2637336"/>
            <a:ext cx="8597967" cy="535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52"/>
              </a:lnSpc>
            </a:pPr>
            <a:r>
              <a:rPr lang="en-US" sz="3409" spc="-102">
                <a:solidFill>
                  <a:srgbClr val="040606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Pengamanan Perangkat Mobile Unilever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741103" y="4351286"/>
            <a:ext cx="6981534" cy="4907014"/>
            <a:chOff x="0" y="0"/>
            <a:chExt cx="1838758" cy="129238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38758" cy="1292382"/>
            </a:xfrm>
            <a:custGeom>
              <a:avLst/>
              <a:gdLst/>
              <a:ahLst/>
              <a:cxnLst/>
              <a:rect l="l" t="t" r="r" b="b"/>
              <a:pathLst>
                <a:path w="1838758" h="1292382">
                  <a:moveTo>
                    <a:pt x="0" y="0"/>
                  </a:moveTo>
                  <a:lnTo>
                    <a:pt x="1838758" y="0"/>
                  </a:lnTo>
                  <a:lnTo>
                    <a:pt x="1838758" y="1292382"/>
                  </a:lnTo>
                  <a:lnTo>
                    <a:pt x="0" y="1292382"/>
                  </a:lnTo>
                  <a:close/>
                </a:path>
              </a:pathLst>
            </a:custGeom>
            <a:solidFill>
              <a:srgbClr val="2D176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1838758" cy="13495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009835" y="4351286"/>
            <a:ext cx="6853757" cy="4907014"/>
            <a:chOff x="0" y="0"/>
            <a:chExt cx="1805105" cy="129238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805105" cy="1292382"/>
            </a:xfrm>
            <a:custGeom>
              <a:avLst/>
              <a:gdLst/>
              <a:ahLst/>
              <a:cxnLst/>
              <a:rect l="l" t="t" r="r" b="b"/>
              <a:pathLst>
                <a:path w="1805105" h="1292382">
                  <a:moveTo>
                    <a:pt x="0" y="0"/>
                  </a:moveTo>
                  <a:lnTo>
                    <a:pt x="1805105" y="0"/>
                  </a:lnTo>
                  <a:lnTo>
                    <a:pt x="1805105" y="1292382"/>
                  </a:lnTo>
                  <a:lnTo>
                    <a:pt x="0" y="1292382"/>
                  </a:lnTo>
                  <a:close/>
                </a:path>
              </a:pathLst>
            </a:custGeom>
            <a:solidFill>
              <a:srgbClr val="2D176B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1805105" cy="13495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240431" y="4351286"/>
            <a:ext cx="5769405" cy="4907014"/>
            <a:chOff x="0" y="0"/>
            <a:chExt cx="1519514" cy="129238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519514" cy="1292382"/>
            </a:xfrm>
            <a:custGeom>
              <a:avLst/>
              <a:gdLst/>
              <a:ahLst/>
              <a:cxnLst/>
              <a:rect l="l" t="t" r="r" b="b"/>
              <a:pathLst>
                <a:path w="1519514" h="1292382">
                  <a:moveTo>
                    <a:pt x="0" y="0"/>
                  </a:moveTo>
                  <a:lnTo>
                    <a:pt x="1519514" y="0"/>
                  </a:lnTo>
                  <a:lnTo>
                    <a:pt x="1519514" y="1292382"/>
                  </a:lnTo>
                  <a:lnTo>
                    <a:pt x="0" y="1292382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1519514" cy="13495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4282715" y="-928929"/>
            <a:ext cx="5832778" cy="1570018"/>
            <a:chOff x="0" y="0"/>
            <a:chExt cx="1536205" cy="41350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536205" cy="413503"/>
            </a:xfrm>
            <a:custGeom>
              <a:avLst/>
              <a:gdLst/>
              <a:ahLst/>
              <a:cxnLst/>
              <a:rect l="l" t="t" r="r" b="b"/>
              <a:pathLst>
                <a:path w="1536205" h="413503">
                  <a:moveTo>
                    <a:pt x="203200" y="0"/>
                  </a:moveTo>
                  <a:lnTo>
                    <a:pt x="1536205" y="0"/>
                  </a:lnTo>
                  <a:lnTo>
                    <a:pt x="1333005" y="413503"/>
                  </a:lnTo>
                  <a:lnTo>
                    <a:pt x="0" y="41350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D176B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101600" y="-57150"/>
              <a:ext cx="1333005" cy="4706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3300106" y="-754293"/>
            <a:ext cx="1413604" cy="1395381"/>
            <a:chOff x="0" y="0"/>
            <a:chExt cx="720488" cy="7112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720488" cy="711200"/>
            </a:xfrm>
            <a:custGeom>
              <a:avLst/>
              <a:gdLst/>
              <a:ahLst/>
              <a:cxnLst/>
              <a:rect l="l" t="t" r="r" b="b"/>
              <a:pathLst>
                <a:path w="720488" h="711200">
                  <a:moveTo>
                    <a:pt x="360244" y="711200"/>
                  </a:moveTo>
                  <a:lnTo>
                    <a:pt x="720488" y="0"/>
                  </a:lnTo>
                  <a:lnTo>
                    <a:pt x="0" y="0"/>
                  </a:lnTo>
                  <a:lnTo>
                    <a:pt x="360244" y="711200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112576" y="-6350"/>
              <a:ext cx="495336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3497922" y="-755996"/>
            <a:ext cx="1413604" cy="1395381"/>
            <a:chOff x="0" y="0"/>
            <a:chExt cx="720488" cy="7112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720488" cy="711200"/>
            </a:xfrm>
            <a:custGeom>
              <a:avLst/>
              <a:gdLst/>
              <a:ahLst/>
              <a:cxnLst/>
              <a:rect l="l" t="t" r="r" b="b"/>
              <a:pathLst>
                <a:path w="720488" h="711200">
                  <a:moveTo>
                    <a:pt x="360244" y="711200"/>
                  </a:moveTo>
                  <a:lnTo>
                    <a:pt x="720488" y="0"/>
                  </a:lnTo>
                  <a:lnTo>
                    <a:pt x="0" y="0"/>
                  </a:lnTo>
                  <a:lnTo>
                    <a:pt x="360244" y="711200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112576" y="-6350"/>
              <a:ext cx="495336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-5962716" y="-366681"/>
            <a:ext cx="9907850" cy="1006067"/>
            <a:chOff x="0" y="0"/>
            <a:chExt cx="3953981" cy="401497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3953981" cy="401497"/>
            </a:xfrm>
            <a:custGeom>
              <a:avLst/>
              <a:gdLst/>
              <a:ahLst/>
              <a:cxnLst/>
              <a:rect l="l" t="t" r="r" b="b"/>
              <a:pathLst>
                <a:path w="3953981" h="401497">
                  <a:moveTo>
                    <a:pt x="3750781" y="0"/>
                  </a:moveTo>
                  <a:lnTo>
                    <a:pt x="0" y="0"/>
                  </a:lnTo>
                  <a:lnTo>
                    <a:pt x="203200" y="401497"/>
                  </a:lnTo>
                  <a:lnTo>
                    <a:pt x="3953981" y="401497"/>
                  </a:lnTo>
                  <a:lnTo>
                    <a:pt x="3750781" y="0"/>
                  </a:lnTo>
                  <a:close/>
                </a:path>
              </a:pathLst>
            </a:custGeom>
            <a:solidFill>
              <a:srgbClr val="2D176B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101600" y="-57150"/>
              <a:ext cx="3750781" cy="4586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829358" y="1384086"/>
            <a:ext cx="7797184" cy="1206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99"/>
              </a:lnSpc>
            </a:pPr>
            <a:r>
              <a:rPr lang="en-US" sz="3999" spc="-119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Ketrampilan mengelola pengendalian sistem informasi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528992" y="5738323"/>
            <a:ext cx="4441343" cy="2123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30"/>
              </a:lnSpc>
            </a:pPr>
            <a:r>
              <a:rPr lang="en-US" sz="2896" spc="-86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Dalam sistem informasi perusahaan memiliki aset informasi yang berharga untuk di lindungi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6455556" y="5695834"/>
            <a:ext cx="5028071" cy="2123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30"/>
              </a:lnSpc>
            </a:pPr>
            <a:r>
              <a:rPr lang="en-US" sz="2896" spc="-8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Tidak memadainya</a:t>
            </a:r>
          </a:p>
          <a:p>
            <a:pPr algn="ctr">
              <a:lnSpc>
                <a:spcPts val="3330"/>
              </a:lnSpc>
            </a:pPr>
            <a:r>
              <a:rPr lang="en-US" sz="2896" spc="-8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pengamanan dan pengendalian juga dapat</a:t>
            </a:r>
          </a:p>
          <a:p>
            <a:pPr algn="ctr">
              <a:lnSpc>
                <a:spcPts val="3330"/>
              </a:lnSpc>
            </a:pPr>
            <a:r>
              <a:rPr lang="en-US" sz="2896" spc="-8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menciptakan beban hukum  yang serius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829358" y="2962061"/>
            <a:ext cx="11703703" cy="625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99"/>
              </a:lnSpc>
            </a:pPr>
            <a:r>
              <a:rPr lang="en-US" sz="3999" spc="-11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Nilai Bisnis </a:t>
            </a:r>
            <a:r>
              <a:rPr lang="en-US" sz="3999" spc="-11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dari</a:t>
            </a:r>
            <a:r>
              <a:rPr lang="en-US" sz="3999" spc="-11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999" spc="-11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Pengamanan</a:t>
            </a:r>
            <a:r>
              <a:rPr lang="en-US" sz="3999" spc="-11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Dan </a:t>
            </a:r>
            <a:r>
              <a:rPr lang="en-US" sz="3999" spc="-11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Pengendalian</a:t>
            </a:r>
            <a:endParaRPr lang="en-US" sz="3999" spc="-119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13017282" y="5738323"/>
            <a:ext cx="4441343" cy="3380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30"/>
              </a:lnSpc>
            </a:pPr>
            <a:r>
              <a:rPr lang="en-US" sz="2896" spc="-86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Pengamanan dan pengendalian yang memadai dalam melindungi aset informasi bisnis akan menghasilkan  imbal balik investasi yang tinggi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8839293" y="4821238"/>
            <a:ext cx="571680" cy="625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99"/>
              </a:lnSpc>
            </a:pPr>
            <a:r>
              <a:rPr lang="en-US" sz="3999" spc="-119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B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749664" y="4821238"/>
            <a:ext cx="571680" cy="625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99"/>
              </a:lnSpc>
            </a:pPr>
            <a:r>
              <a:rPr lang="en-US" sz="3999" spc="-11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A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4952113" y="4821238"/>
            <a:ext cx="571680" cy="625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99"/>
              </a:lnSpc>
            </a:pPr>
            <a:r>
              <a:rPr lang="en-US" sz="3999" spc="-11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603196" y="-2753728"/>
            <a:ext cx="16457430" cy="13132727"/>
            <a:chOff x="0" y="0"/>
            <a:chExt cx="509285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09285" cy="406400"/>
            </a:xfrm>
            <a:custGeom>
              <a:avLst/>
              <a:gdLst/>
              <a:ahLst/>
              <a:cxnLst/>
              <a:rect l="l" t="t" r="r" b="b"/>
              <a:pathLst>
                <a:path w="509285" h="406400">
                  <a:moveTo>
                    <a:pt x="509285" y="0"/>
                  </a:moveTo>
                  <a:lnTo>
                    <a:pt x="0" y="0"/>
                  </a:lnTo>
                  <a:lnTo>
                    <a:pt x="101600" y="203200"/>
                  </a:lnTo>
                  <a:lnTo>
                    <a:pt x="0" y="406400"/>
                  </a:lnTo>
                  <a:lnTo>
                    <a:pt x="509285" y="406400"/>
                  </a:lnTo>
                  <a:lnTo>
                    <a:pt x="407685" y="203200"/>
                  </a:lnTo>
                  <a:lnTo>
                    <a:pt x="509285" y="0"/>
                  </a:lnTo>
                  <a:close/>
                </a:path>
              </a:pathLst>
            </a:custGeom>
            <a:solidFill>
              <a:srgbClr val="2D176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88900" y="-57150"/>
              <a:ext cx="331485" cy="463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648193" y="-224238"/>
            <a:ext cx="7078902" cy="10695237"/>
            <a:chOff x="0" y="0"/>
            <a:chExt cx="20993392" cy="317180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0993354" cy="31717996"/>
            </a:xfrm>
            <a:custGeom>
              <a:avLst/>
              <a:gdLst/>
              <a:ahLst/>
              <a:cxnLst/>
              <a:rect l="l" t="t" r="r" b="b"/>
              <a:pathLst>
                <a:path w="20993354" h="31717996">
                  <a:moveTo>
                    <a:pt x="20746086" y="0"/>
                  </a:moveTo>
                  <a:lnTo>
                    <a:pt x="514223" y="158496"/>
                  </a:lnTo>
                  <a:lnTo>
                    <a:pt x="6450584" y="11768201"/>
                  </a:lnTo>
                  <a:lnTo>
                    <a:pt x="0" y="25031319"/>
                  </a:lnTo>
                  <a:lnTo>
                    <a:pt x="3537204" y="31717996"/>
                  </a:lnTo>
                  <a:lnTo>
                    <a:pt x="20993354" y="31581344"/>
                  </a:lnTo>
                  <a:lnTo>
                    <a:pt x="20746086" y="0"/>
                  </a:lnTo>
                  <a:close/>
                </a:path>
              </a:pathLst>
            </a:custGeom>
            <a:blipFill>
              <a:blip r:embed="rId2"/>
              <a:stretch>
                <a:fillRect l="-170728" t="-9074" r="-60962" b="-602"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 rot="-1572850">
            <a:off x="11650380" y="-5287084"/>
            <a:ext cx="951101" cy="18359252"/>
            <a:chOff x="0" y="0"/>
            <a:chExt cx="250496" cy="483535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50496" cy="4835359"/>
            </a:xfrm>
            <a:custGeom>
              <a:avLst/>
              <a:gdLst/>
              <a:ahLst/>
              <a:cxnLst/>
              <a:rect l="l" t="t" r="r" b="b"/>
              <a:pathLst>
                <a:path w="250496" h="4835359">
                  <a:moveTo>
                    <a:pt x="0" y="0"/>
                  </a:moveTo>
                  <a:lnTo>
                    <a:pt x="250496" y="0"/>
                  </a:lnTo>
                  <a:lnTo>
                    <a:pt x="250496" y="4835359"/>
                  </a:lnTo>
                  <a:lnTo>
                    <a:pt x="0" y="4835359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250496" cy="48925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 rot="-10800000">
            <a:off x="8281498" y="8077726"/>
            <a:ext cx="4934623" cy="4871009"/>
            <a:chOff x="0" y="0"/>
            <a:chExt cx="720488" cy="7112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720488" cy="711200"/>
            </a:xfrm>
            <a:custGeom>
              <a:avLst/>
              <a:gdLst/>
              <a:ahLst/>
              <a:cxnLst/>
              <a:rect l="l" t="t" r="r" b="b"/>
              <a:pathLst>
                <a:path w="720488" h="711200">
                  <a:moveTo>
                    <a:pt x="360244" y="711200"/>
                  </a:moveTo>
                  <a:lnTo>
                    <a:pt x="720488" y="0"/>
                  </a:lnTo>
                  <a:lnTo>
                    <a:pt x="0" y="0"/>
                  </a:lnTo>
                  <a:lnTo>
                    <a:pt x="360244" y="711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112576" y="-6350"/>
              <a:ext cx="495336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 rot="-10800000">
            <a:off x="8611074" y="8384140"/>
            <a:ext cx="4008535" cy="3956860"/>
            <a:chOff x="0" y="0"/>
            <a:chExt cx="720488" cy="7112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720488" cy="711200"/>
            </a:xfrm>
            <a:custGeom>
              <a:avLst/>
              <a:gdLst/>
              <a:ahLst/>
              <a:cxnLst/>
              <a:rect l="l" t="t" r="r" b="b"/>
              <a:pathLst>
                <a:path w="720488" h="711200">
                  <a:moveTo>
                    <a:pt x="360244" y="711200"/>
                  </a:moveTo>
                  <a:lnTo>
                    <a:pt x="720488" y="0"/>
                  </a:lnTo>
                  <a:lnTo>
                    <a:pt x="0" y="0"/>
                  </a:lnTo>
                  <a:lnTo>
                    <a:pt x="360244" y="711200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112576" y="-6350"/>
              <a:ext cx="495336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028700" y="1019175"/>
            <a:ext cx="8574496" cy="14437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36"/>
              </a:lnSpc>
            </a:pPr>
            <a:r>
              <a:rPr lang="en-US" sz="4899" spc="-146">
                <a:solidFill>
                  <a:srgbClr val="00157C"/>
                </a:solidFill>
                <a:latin typeface="Poppins Bold"/>
                <a:ea typeface="Poppins Bold"/>
                <a:cs typeface="Poppins Bold"/>
                <a:sym typeface="Poppins Bold"/>
              </a:rPr>
              <a:t>Pengendalian Pengamanan sistem informasi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28700" y="3011873"/>
            <a:ext cx="8574496" cy="6446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14"/>
              </a:lnSpc>
            </a:pPr>
            <a:r>
              <a:rPr lang="en-US" sz="4083" spc="-122" dirty="0">
                <a:solidFill>
                  <a:srgbClr val="040606"/>
                </a:solidFill>
                <a:latin typeface="Poppins Bold"/>
                <a:ea typeface="Poppins Bold"/>
                <a:cs typeface="Poppins Bold"/>
                <a:sym typeface="Poppins Bold"/>
              </a:rPr>
              <a:t>1.Kontrol </a:t>
            </a:r>
            <a:r>
              <a:rPr lang="en-US" sz="4083" spc="-122" dirty="0" err="1">
                <a:solidFill>
                  <a:srgbClr val="040606"/>
                </a:solidFill>
                <a:latin typeface="Poppins Bold"/>
                <a:ea typeface="Poppins Bold"/>
                <a:cs typeface="Poppins Bold"/>
                <a:sym typeface="Poppins Bold"/>
              </a:rPr>
              <a:t>administratif</a:t>
            </a:r>
            <a:endParaRPr lang="en-US" sz="4083" spc="-122" dirty="0">
              <a:solidFill>
                <a:srgbClr val="040606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4614"/>
              </a:lnSpc>
            </a:pPr>
            <a:r>
              <a:rPr lang="en-US" sz="4083" spc="-122" dirty="0">
                <a:solidFill>
                  <a:srgbClr val="04060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4083" spc="-122" dirty="0" err="1">
                <a:solidFill>
                  <a:srgbClr val="040606"/>
                </a:solidFill>
                <a:latin typeface="Poppins"/>
                <a:ea typeface="Poppins"/>
                <a:cs typeface="Poppins"/>
                <a:sym typeface="Poppins"/>
              </a:rPr>
              <a:t>kontrol</a:t>
            </a:r>
            <a:r>
              <a:rPr lang="en-US" sz="4083" spc="-122" dirty="0">
                <a:solidFill>
                  <a:srgbClr val="040606"/>
                </a:solidFill>
                <a:latin typeface="Poppins"/>
                <a:ea typeface="Poppins"/>
                <a:cs typeface="Poppins"/>
                <a:sym typeface="Poppins"/>
              </a:rPr>
              <a:t> yang </a:t>
            </a:r>
            <a:r>
              <a:rPr lang="en-US" sz="4083" spc="-122" dirty="0" err="1">
                <a:solidFill>
                  <a:srgbClr val="040606"/>
                </a:solidFill>
                <a:latin typeface="Poppins"/>
                <a:ea typeface="Poppins"/>
                <a:cs typeface="Poppins"/>
                <a:sym typeface="Poppins"/>
              </a:rPr>
              <a:t>bertujuan</a:t>
            </a:r>
            <a:r>
              <a:rPr lang="en-US" sz="4083" spc="-122" dirty="0">
                <a:solidFill>
                  <a:srgbClr val="04060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4083" spc="-122" dirty="0" err="1">
                <a:solidFill>
                  <a:srgbClr val="040606"/>
                </a:solidFill>
                <a:latin typeface="Poppins"/>
                <a:ea typeface="Poppins"/>
                <a:cs typeface="Poppins"/>
                <a:sym typeface="Poppins"/>
              </a:rPr>
              <a:t>untuk</a:t>
            </a:r>
            <a:r>
              <a:rPr lang="en-US" sz="4083" spc="-122" dirty="0">
                <a:solidFill>
                  <a:srgbClr val="04060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4083" spc="-122" dirty="0" err="1">
                <a:solidFill>
                  <a:srgbClr val="040606"/>
                </a:solidFill>
                <a:latin typeface="Poppins"/>
                <a:ea typeface="Poppins"/>
                <a:cs typeface="Poppins"/>
                <a:sym typeface="Poppins"/>
              </a:rPr>
              <a:t>menjamin</a:t>
            </a:r>
            <a:r>
              <a:rPr lang="en-US" sz="4083" spc="-122" dirty="0">
                <a:solidFill>
                  <a:srgbClr val="040606"/>
                </a:solidFill>
                <a:latin typeface="Poppins"/>
                <a:ea typeface="Poppins"/>
                <a:cs typeface="Poppins"/>
                <a:sym typeface="Poppins"/>
              </a:rPr>
              <a:t> bahwa seluruh </a:t>
            </a:r>
            <a:r>
              <a:rPr lang="en-US" sz="4083" spc="-122" dirty="0" err="1">
                <a:solidFill>
                  <a:srgbClr val="040606"/>
                </a:solidFill>
                <a:latin typeface="Poppins"/>
                <a:ea typeface="Poppins"/>
                <a:cs typeface="Poppins"/>
                <a:sym typeface="Poppins"/>
              </a:rPr>
              <a:t>kerangka</a:t>
            </a:r>
            <a:r>
              <a:rPr lang="en-US" sz="4083" spc="-122" dirty="0">
                <a:solidFill>
                  <a:srgbClr val="04060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4083" spc="-122" dirty="0" err="1">
                <a:solidFill>
                  <a:srgbClr val="040606"/>
                </a:solidFill>
                <a:latin typeface="Poppins"/>
                <a:ea typeface="Poppins"/>
                <a:cs typeface="Poppins"/>
                <a:sym typeface="Poppins"/>
              </a:rPr>
              <a:t>kontrol</a:t>
            </a:r>
            <a:r>
              <a:rPr lang="en-US" sz="4083" spc="-122" dirty="0">
                <a:solidFill>
                  <a:srgbClr val="04060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4083" spc="-122" dirty="0" err="1">
                <a:solidFill>
                  <a:srgbClr val="040606"/>
                </a:solidFill>
                <a:latin typeface="Poppins"/>
                <a:ea typeface="Poppins"/>
                <a:cs typeface="Poppins"/>
                <a:sym typeface="Poppins"/>
              </a:rPr>
              <a:t>dilaksanakan</a:t>
            </a:r>
            <a:r>
              <a:rPr lang="en-US" sz="4083" spc="-122" dirty="0">
                <a:solidFill>
                  <a:srgbClr val="04060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4083" spc="-122" dirty="0" err="1">
                <a:solidFill>
                  <a:srgbClr val="040606"/>
                </a:solidFill>
                <a:latin typeface="Poppins"/>
                <a:ea typeface="Poppins"/>
                <a:cs typeface="Poppins"/>
                <a:sym typeface="Poppins"/>
              </a:rPr>
              <a:t>sepenuhnya</a:t>
            </a:r>
            <a:r>
              <a:rPr lang="en-US" sz="4083" spc="-122" dirty="0">
                <a:solidFill>
                  <a:srgbClr val="04060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4083" spc="-122" dirty="0" err="1">
                <a:solidFill>
                  <a:srgbClr val="040606"/>
                </a:solidFill>
                <a:latin typeface="Poppins"/>
                <a:ea typeface="Poppins"/>
                <a:cs typeface="Poppins"/>
                <a:sym typeface="Poppins"/>
              </a:rPr>
              <a:t>dalam</a:t>
            </a:r>
            <a:r>
              <a:rPr lang="en-US" sz="4083" spc="-122" dirty="0">
                <a:solidFill>
                  <a:srgbClr val="040606"/>
                </a:solidFill>
                <a:latin typeface="Poppins"/>
                <a:ea typeface="Poppins"/>
                <a:cs typeface="Poppins"/>
                <a:sym typeface="Poppins"/>
              </a:rPr>
              <a:t> organisasi </a:t>
            </a:r>
            <a:r>
              <a:rPr lang="en-US" sz="4083" spc="-122" dirty="0" err="1">
                <a:solidFill>
                  <a:srgbClr val="040606"/>
                </a:solidFill>
                <a:latin typeface="Poppins"/>
                <a:ea typeface="Poppins"/>
                <a:cs typeface="Poppins"/>
                <a:sym typeface="Poppins"/>
              </a:rPr>
              <a:t>berdasarkan</a:t>
            </a:r>
            <a:r>
              <a:rPr lang="en-US" sz="4083" spc="-122" dirty="0">
                <a:solidFill>
                  <a:srgbClr val="04060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4083" spc="-122" dirty="0" err="1">
                <a:solidFill>
                  <a:srgbClr val="040606"/>
                </a:solidFill>
                <a:latin typeface="Poppins"/>
                <a:ea typeface="Poppins"/>
                <a:cs typeface="Poppins"/>
                <a:sym typeface="Poppins"/>
              </a:rPr>
              <a:t>prosedur-prosedur</a:t>
            </a:r>
            <a:r>
              <a:rPr lang="en-US" sz="4083" spc="-122" dirty="0">
                <a:solidFill>
                  <a:srgbClr val="040606"/>
                </a:solidFill>
                <a:latin typeface="Poppins"/>
                <a:ea typeface="Poppins"/>
                <a:cs typeface="Poppins"/>
                <a:sym typeface="Poppins"/>
              </a:rPr>
              <a:t> yang jelas.</a:t>
            </a:r>
          </a:p>
          <a:p>
            <a:pPr algn="l">
              <a:lnSpc>
                <a:spcPts val="4614"/>
              </a:lnSpc>
            </a:pPr>
            <a:endParaRPr lang="en-US" sz="4083" spc="-122" dirty="0">
              <a:solidFill>
                <a:srgbClr val="04060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4614"/>
              </a:lnSpc>
            </a:pPr>
            <a:r>
              <a:rPr lang="en-US" sz="4083" spc="-122" dirty="0">
                <a:solidFill>
                  <a:srgbClr val="040606"/>
                </a:solidFill>
                <a:latin typeface="Poppins Bold"/>
                <a:ea typeface="Poppins Bold"/>
                <a:cs typeface="Poppins Bold"/>
                <a:sym typeface="Poppins Bold"/>
              </a:rPr>
              <a:t>2.Kontrol pengembangan</a:t>
            </a:r>
            <a:r>
              <a:rPr lang="en-US" sz="4083" spc="-122" dirty="0">
                <a:solidFill>
                  <a:srgbClr val="040606"/>
                </a:solidFill>
                <a:latin typeface="Poppins"/>
                <a:ea typeface="Poppins"/>
                <a:cs typeface="Poppins"/>
                <a:sym typeface="Poppins"/>
              </a:rPr>
              <a:t> dan </a:t>
            </a:r>
            <a:r>
              <a:rPr lang="en-US" sz="4083" spc="-122" dirty="0" err="1">
                <a:solidFill>
                  <a:srgbClr val="040606"/>
                </a:solidFill>
                <a:latin typeface="Poppins"/>
                <a:ea typeface="Poppins"/>
                <a:cs typeface="Poppins"/>
                <a:sym typeface="Poppins"/>
              </a:rPr>
              <a:t>pemeliharaan</a:t>
            </a:r>
            <a:r>
              <a:rPr lang="en-US" sz="4083" spc="-122" dirty="0">
                <a:solidFill>
                  <a:srgbClr val="040606"/>
                </a:solidFill>
                <a:latin typeface="Poppins"/>
                <a:ea typeface="Poppins"/>
                <a:cs typeface="Poppins"/>
                <a:sym typeface="Poppins"/>
              </a:rPr>
              <a:t> sistem</a:t>
            </a:r>
          </a:p>
          <a:p>
            <a:pPr algn="l">
              <a:lnSpc>
                <a:spcPts val="4614"/>
              </a:lnSpc>
            </a:pPr>
            <a:endParaRPr lang="en-US" sz="4083" spc="-122" dirty="0">
              <a:solidFill>
                <a:srgbClr val="04060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603196" y="-2753728"/>
            <a:ext cx="16457430" cy="13132727"/>
            <a:chOff x="0" y="0"/>
            <a:chExt cx="509285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09285" cy="406400"/>
            </a:xfrm>
            <a:custGeom>
              <a:avLst/>
              <a:gdLst/>
              <a:ahLst/>
              <a:cxnLst/>
              <a:rect l="l" t="t" r="r" b="b"/>
              <a:pathLst>
                <a:path w="509285" h="406400">
                  <a:moveTo>
                    <a:pt x="509285" y="0"/>
                  </a:moveTo>
                  <a:lnTo>
                    <a:pt x="0" y="0"/>
                  </a:lnTo>
                  <a:lnTo>
                    <a:pt x="101600" y="203200"/>
                  </a:lnTo>
                  <a:lnTo>
                    <a:pt x="0" y="406400"/>
                  </a:lnTo>
                  <a:lnTo>
                    <a:pt x="509285" y="406400"/>
                  </a:lnTo>
                  <a:lnTo>
                    <a:pt x="407685" y="203200"/>
                  </a:lnTo>
                  <a:lnTo>
                    <a:pt x="509285" y="0"/>
                  </a:lnTo>
                  <a:close/>
                </a:path>
              </a:pathLst>
            </a:custGeom>
            <a:solidFill>
              <a:srgbClr val="2D176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88900" y="-57150"/>
              <a:ext cx="331485" cy="463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648193" y="-224238"/>
            <a:ext cx="7078902" cy="10695237"/>
            <a:chOff x="0" y="0"/>
            <a:chExt cx="20993392" cy="317180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0993354" cy="31717996"/>
            </a:xfrm>
            <a:custGeom>
              <a:avLst/>
              <a:gdLst/>
              <a:ahLst/>
              <a:cxnLst/>
              <a:rect l="l" t="t" r="r" b="b"/>
              <a:pathLst>
                <a:path w="20993354" h="31717996">
                  <a:moveTo>
                    <a:pt x="20746086" y="0"/>
                  </a:moveTo>
                  <a:lnTo>
                    <a:pt x="514223" y="158496"/>
                  </a:lnTo>
                  <a:lnTo>
                    <a:pt x="6450584" y="11768201"/>
                  </a:lnTo>
                  <a:lnTo>
                    <a:pt x="0" y="25031319"/>
                  </a:lnTo>
                  <a:lnTo>
                    <a:pt x="3537204" y="31717996"/>
                  </a:lnTo>
                  <a:lnTo>
                    <a:pt x="20993354" y="31581344"/>
                  </a:lnTo>
                  <a:lnTo>
                    <a:pt x="20746086" y="0"/>
                  </a:lnTo>
                  <a:close/>
                </a:path>
              </a:pathLst>
            </a:custGeom>
            <a:blipFill>
              <a:blip r:embed="rId2"/>
              <a:stretch>
                <a:fillRect l="-129516" t="-18130" r="-110173"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 rot="-1572850">
            <a:off x="11650380" y="-5287084"/>
            <a:ext cx="951101" cy="18359252"/>
            <a:chOff x="0" y="0"/>
            <a:chExt cx="250496" cy="483535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50496" cy="4835359"/>
            </a:xfrm>
            <a:custGeom>
              <a:avLst/>
              <a:gdLst/>
              <a:ahLst/>
              <a:cxnLst/>
              <a:rect l="l" t="t" r="r" b="b"/>
              <a:pathLst>
                <a:path w="250496" h="4835359">
                  <a:moveTo>
                    <a:pt x="0" y="0"/>
                  </a:moveTo>
                  <a:lnTo>
                    <a:pt x="250496" y="0"/>
                  </a:lnTo>
                  <a:lnTo>
                    <a:pt x="250496" y="4835359"/>
                  </a:lnTo>
                  <a:lnTo>
                    <a:pt x="0" y="4835359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250496" cy="48925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028700" y="2279478"/>
            <a:ext cx="7886828" cy="74047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4"/>
              </a:lnSpc>
            </a:pPr>
            <a:r>
              <a:rPr lang="en-US" sz="2827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1.Mampu </a:t>
            </a:r>
            <a:r>
              <a:rPr lang="en-US" sz="2827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menjelaskan</a:t>
            </a:r>
            <a:r>
              <a:rPr lang="en-US" sz="2827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pendekatan </a:t>
            </a:r>
            <a:r>
              <a:rPr lang="en-US" sz="2827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umumuntuk</a:t>
            </a:r>
            <a:r>
              <a:rPr lang="en-US" sz="2827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27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menganalisis</a:t>
            </a:r>
            <a:r>
              <a:rPr lang="en-US" sz="2827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27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kerawanan</a:t>
            </a:r>
            <a:r>
              <a:rPr lang="en-US" sz="2827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dan </a:t>
            </a:r>
            <a:r>
              <a:rPr lang="en-US" sz="2827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ancaman-ancaman</a:t>
            </a:r>
            <a:r>
              <a:rPr lang="en-US" sz="2827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di </a:t>
            </a:r>
            <a:r>
              <a:rPr lang="en-US" sz="2827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dalam</a:t>
            </a:r>
            <a:r>
              <a:rPr lang="en-US" sz="2827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sistem informasi. </a:t>
            </a:r>
          </a:p>
          <a:p>
            <a:pPr algn="l">
              <a:lnSpc>
                <a:spcPts val="3364"/>
              </a:lnSpc>
            </a:pPr>
            <a:endParaRPr lang="en-US" sz="2827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3364"/>
              </a:lnSpc>
            </a:pPr>
            <a:r>
              <a:rPr lang="en-US" sz="2827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2.Mampu </a:t>
            </a:r>
            <a:r>
              <a:rPr lang="en-US" sz="2827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mengidentifikasi</a:t>
            </a:r>
            <a:r>
              <a:rPr lang="en-US" sz="2827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27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ancaman-ancaman</a:t>
            </a:r>
            <a:r>
              <a:rPr lang="en-US" sz="2827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27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pasifdan</a:t>
            </a:r>
            <a:r>
              <a:rPr lang="en-US" sz="2827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aktif sistem informasi </a:t>
            </a:r>
          </a:p>
          <a:p>
            <a:pPr algn="l">
              <a:lnSpc>
                <a:spcPts val="3364"/>
              </a:lnSpc>
            </a:pPr>
            <a:endParaRPr lang="en-US" sz="2827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3364"/>
              </a:lnSpc>
            </a:pPr>
            <a:r>
              <a:rPr lang="en-US" sz="2827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3.Mampu </a:t>
            </a:r>
            <a:r>
              <a:rPr lang="en-US" sz="2827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menguraikan</a:t>
            </a:r>
            <a:r>
              <a:rPr lang="en-US" sz="2827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pendekatan </a:t>
            </a:r>
            <a:r>
              <a:rPr lang="en-US" sz="2827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umumuntuk</a:t>
            </a:r>
            <a:r>
              <a:rPr lang="en-US" sz="2827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27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menganalisis</a:t>
            </a:r>
            <a:r>
              <a:rPr lang="en-US" sz="2827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27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kerawanan</a:t>
            </a:r>
            <a:r>
              <a:rPr lang="en-US" sz="2827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dan </a:t>
            </a:r>
            <a:r>
              <a:rPr lang="en-US" sz="2827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ancaman-ancaman</a:t>
            </a:r>
            <a:r>
              <a:rPr lang="en-US" sz="2827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di </a:t>
            </a:r>
            <a:r>
              <a:rPr lang="en-US" sz="2827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dalam</a:t>
            </a:r>
            <a:r>
              <a:rPr lang="en-US" sz="2827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sistem informasi</a:t>
            </a:r>
          </a:p>
          <a:p>
            <a:pPr algn="l">
              <a:lnSpc>
                <a:spcPts val="3364"/>
              </a:lnSpc>
            </a:pPr>
            <a:endParaRPr lang="en-US" sz="2827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3364"/>
              </a:lnSpc>
            </a:pPr>
            <a:r>
              <a:rPr lang="en-US" sz="2827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4.Mampu </a:t>
            </a:r>
            <a:r>
              <a:rPr lang="en-US" sz="2827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menjelaskan</a:t>
            </a:r>
            <a:r>
              <a:rPr lang="en-US" sz="2827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27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implikasi</a:t>
            </a:r>
            <a:r>
              <a:rPr lang="en-US" sz="2827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27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pengaman</a:t>
            </a:r>
            <a:r>
              <a:rPr lang="en-US" sz="2827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dan </a:t>
            </a:r>
            <a:r>
              <a:rPr lang="en-US" sz="2827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pengendalian</a:t>
            </a:r>
            <a:r>
              <a:rPr lang="en-US" sz="2827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27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sertacontohnya</a:t>
            </a:r>
            <a:endParaRPr lang="en-US" sz="2827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3364"/>
              </a:lnSpc>
            </a:pPr>
            <a:endParaRPr lang="en-US" sz="2827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028700" y="1019175"/>
            <a:ext cx="7075954" cy="687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84"/>
              </a:lnSpc>
            </a:pPr>
            <a:r>
              <a:rPr lang="en-US" sz="4499" spc="-134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Tujuan Pembelajaran</a:t>
            </a:r>
          </a:p>
        </p:txBody>
      </p:sp>
      <p:grpSp>
        <p:nvGrpSpPr>
          <p:cNvPr id="12" name="Group 12"/>
          <p:cNvGrpSpPr/>
          <p:nvPr/>
        </p:nvGrpSpPr>
        <p:grpSpPr>
          <a:xfrm rot="-10800000">
            <a:off x="8281498" y="8077726"/>
            <a:ext cx="4934623" cy="4871009"/>
            <a:chOff x="0" y="0"/>
            <a:chExt cx="720488" cy="7112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20488" cy="711200"/>
            </a:xfrm>
            <a:custGeom>
              <a:avLst/>
              <a:gdLst/>
              <a:ahLst/>
              <a:cxnLst/>
              <a:rect l="l" t="t" r="r" b="b"/>
              <a:pathLst>
                <a:path w="720488" h="711200">
                  <a:moveTo>
                    <a:pt x="360244" y="711200"/>
                  </a:moveTo>
                  <a:lnTo>
                    <a:pt x="720488" y="0"/>
                  </a:lnTo>
                  <a:lnTo>
                    <a:pt x="0" y="0"/>
                  </a:lnTo>
                  <a:lnTo>
                    <a:pt x="360244" y="711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112576" y="-6350"/>
              <a:ext cx="495336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 rot="-10800000">
            <a:off x="8611074" y="8384140"/>
            <a:ext cx="4008535" cy="3956860"/>
            <a:chOff x="0" y="0"/>
            <a:chExt cx="720488" cy="7112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720488" cy="711200"/>
            </a:xfrm>
            <a:custGeom>
              <a:avLst/>
              <a:gdLst/>
              <a:ahLst/>
              <a:cxnLst/>
              <a:rect l="l" t="t" r="r" b="b"/>
              <a:pathLst>
                <a:path w="720488" h="711200">
                  <a:moveTo>
                    <a:pt x="360244" y="711200"/>
                  </a:moveTo>
                  <a:lnTo>
                    <a:pt x="720488" y="0"/>
                  </a:lnTo>
                  <a:lnTo>
                    <a:pt x="0" y="0"/>
                  </a:lnTo>
                  <a:lnTo>
                    <a:pt x="360244" y="711200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112576" y="-6350"/>
              <a:ext cx="495336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308643" y="-2845727"/>
            <a:ext cx="16457430" cy="13132727"/>
            <a:chOff x="0" y="0"/>
            <a:chExt cx="509285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09285" cy="406400"/>
            </a:xfrm>
            <a:custGeom>
              <a:avLst/>
              <a:gdLst/>
              <a:ahLst/>
              <a:cxnLst/>
              <a:rect l="l" t="t" r="r" b="b"/>
              <a:pathLst>
                <a:path w="509285" h="406400">
                  <a:moveTo>
                    <a:pt x="509285" y="0"/>
                  </a:moveTo>
                  <a:lnTo>
                    <a:pt x="0" y="0"/>
                  </a:lnTo>
                  <a:lnTo>
                    <a:pt x="101600" y="203200"/>
                  </a:lnTo>
                  <a:lnTo>
                    <a:pt x="0" y="406400"/>
                  </a:lnTo>
                  <a:lnTo>
                    <a:pt x="509285" y="406400"/>
                  </a:lnTo>
                  <a:lnTo>
                    <a:pt x="407685" y="203200"/>
                  </a:lnTo>
                  <a:lnTo>
                    <a:pt x="509285" y="0"/>
                  </a:lnTo>
                  <a:close/>
                </a:path>
              </a:pathLst>
            </a:custGeom>
            <a:solidFill>
              <a:srgbClr val="2D176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88900" y="-57150"/>
              <a:ext cx="331485" cy="463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495050" y="0"/>
            <a:ext cx="7792950" cy="10288229"/>
            <a:chOff x="0" y="0"/>
            <a:chExt cx="26797495" cy="3537797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797508" cy="35378008"/>
            </a:xfrm>
            <a:custGeom>
              <a:avLst/>
              <a:gdLst/>
              <a:ahLst/>
              <a:cxnLst/>
              <a:rect l="l" t="t" r="r" b="b"/>
              <a:pathLst>
                <a:path w="26797508" h="35378008">
                  <a:moveTo>
                    <a:pt x="26797508" y="0"/>
                  </a:moveTo>
                  <a:lnTo>
                    <a:pt x="0" y="14351"/>
                  </a:lnTo>
                  <a:lnTo>
                    <a:pt x="6650355" y="12865989"/>
                  </a:lnTo>
                  <a:lnTo>
                    <a:pt x="1410335" y="23432390"/>
                  </a:lnTo>
                  <a:lnTo>
                    <a:pt x="7510780" y="35378008"/>
                  </a:lnTo>
                  <a:lnTo>
                    <a:pt x="26797508" y="35371785"/>
                  </a:lnTo>
                  <a:lnTo>
                    <a:pt x="26797508" y="0"/>
                  </a:lnTo>
                  <a:close/>
                </a:path>
              </a:pathLst>
            </a:custGeom>
            <a:blipFill>
              <a:blip r:embed="rId2"/>
              <a:stretch>
                <a:fillRect l="-66394" r="-31634"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 rot="-1572850">
            <a:off x="10355827" y="-5379083"/>
            <a:ext cx="951101" cy="18359252"/>
            <a:chOff x="0" y="0"/>
            <a:chExt cx="250496" cy="483535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50496" cy="4835359"/>
            </a:xfrm>
            <a:custGeom>
              <a:avLst/>
              <a:gdLst/>
              <a:ahLst/>
              <a:cxnLst/>
              <a:rect l="l" t="t" r="r" b="b"/>
              <a:pathLst>
                <a:path w="250496" h="4835359">
                  <a:moveTo>
                    <a:pt x="0" y="0"/>
                  </a:moveTo>
                  <a:lnTo>
                    <a:pt x="250496" y="0"/>
                  </a:lnTo>
                  <a:lnTo>
                    <a:pt x="250496" y="4835359"/>
                  </a:lnTo>
                  <a:lnTo>
                    <a:pt x="0" y="4835359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250496" cy="48925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 rot="-10800000">
            <a:off x="7601645" y="6767849"/>
            <a:ext cx="4934623" cy="4871009"/>
            <a:chOff x="0" y="0"/>
            <a:chExt cx="720488" cy="7112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720488" cy="711200"/>
            </a:xfrm>
            <a:custGeom>
              <a:avLst/>
              <a:gdLst/>
              <a:ahLst/>
              <a:cxnLst/>
              <a:rect l="l" t="t" r="r" b="b"/>
              <a:pathLst>
                <a:path w="720488" h="711200">
                  <a:moveTo>
                    <a:pt x="360244" y="711200"/>
                  </a:moveTo>
                  <a:lnTo>
                    <a:pt x="720488" y="0"/>
                  </a:lnTo>
                  <a:lnTo>
                    <a:pt x="0" y="0"/>
                  </a:lnTo>
                  <a:lnTo>
                    <a:pt x="360244" y="711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112576" y="-6350"/>
              <a:ext cx="495336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9144000" y="5086350"/>
            <a:ext cx="1492830" cy="1473585"/>
            <a:chOff x="0" y="0"/>
            <a:chExt cx="720488" cy="7112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720488" cy="711200"/>
            </a:xfrm>
            <a:custGeom>
              <a:avLst/>
              <a:gdLst/>
              <a:ahLst/>
              <a:cxnLst/>
              <a:rect l="l" t="t" r="r" b="b"/>
              <a:pathLst>
                <a:path w="720488" h="711200">
                  <a:moveTo>
                    <a:pt x="360244" y="711200"/>
                  </a:moveTo>
                  <a:lnTo>
                    <a:pt x="720488" y="0"/>
                  </a:lnTo>
                  <a:lnTo>
                    <a:pt x="0" y="0"/>
                  </a:lnTo>
                  <a:lnTo>
                    <a:pt x="360244" y="711200"/>
                  </a:lnTo>
                  <a:close/>
                </a:path>
              </a:pathLst>
            </a:custGeom>
            <a:solidFill>
              <a:srgbClr val="2D176B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112576" y="-6350"/>
              <a:ext cx="495336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 rot="-10800000">
            <a:off x="9144000" y="3612765"/>
            <a:ext cx="1492830" cy="1473585"/>
            <a:chOff x="0" y="0"/>
            <a:chExt cx="720488" cy="7112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20488" cy="711200"/>
            </a:xfrm>
            <a:custGeom>
              <a:avLst/>
              <a:gdLst/>
              <a:ahLst/>
              <a:cxnLst/>
              <a:rect l="l" t="t" r="r" b="b"/>
              <a:pathLst>
                <a:path w="720488" h="711200">
                  <a:moveTo>
                    <a:pt x="360244" y="711200"/>
                  </a:moveTo>
                  <a:lnTo>
                    <a:pt x="720488" y="0"/>
                  </a:lnTo>
                  <a:lnTo>
                    <a:pt x="0" y="0"/>
                  </a:lnTo>
                  <a:lnTo>
                    <a:pt x="360244" y="711200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112576" y="-6350"/>
              <a:ext cx="495336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 rot="-10800000">
            <a:off x="7931220" y="7074263"/>
            <a:ext cx="4008535" cy="3956860"/>
            <a:chOff x="0" y="0"/>
            <a:chExt cx="720488" cy="7112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20488" cy="711200"/>
            </a:xfrm>
            <a:custGeom>
              <a:avLst/>
              <a:gdLst/>
              <a:ahLst/>
              <a:cxnLst/>
              <a:rect l="l" t="t" r="r" b="b"/>
              <a:pathLst>
                <a:path w="720488" h="711200">
                  <a:moveTo>
                    <a:pt x="360244" y="711200"/>
                  </a:moveTo>
                  <a:lnTo>
                    <a:pt x="720488" y="0"/>
                  </a:lnTo>
                  <a:lnTo>
                    <a:pt x="0" y="0"/>
                  </a:lnTo>
                  <a:lnTo>
                    <a:pt x="360244" y="711200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112576" y="-6350"/>
              <a:ext cx="495336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1018015" y="3957888"/>
            <a:ext cx="7963239" cy="1474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650"/>
              </a:lnSpc>
            </a:pPr>
            <a:r>
              <a:rPr lang="en-US" sz="9425" spc="-282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TERIMAKASIH</a:t>
            </a:r>
          </a:p>
        </p:txBody>
      </p:sp>
      <p:grpSp>
        <p:nvGrpSpPr>
          <p:cNvPr id="25" name="Group 25"/>
          <p:cNvGrpSpPr/>
          <p:nvPr/>
        </p:nvGrpSpPr>
        <p:grpSpPr>
          <a:xfrm>
            <a:off x="946109" y="665062"/>
            <a:ext cx="6851784" cy="1515978"/>
            <a:chOff x="0" y="0"/>
            <a:chExt cx="9135712" cy="2021303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771844" cy="1771844"/>
            </a:xfrm>
            <a:custGeom>
              <a:avLst/>
              <a:gdLst/>
              <a:ahLst/>
              <a:cxnLst/>
              <a:rect l="l" t="t" r="r" b="b"/>
              <a:pathLst>
                <a:path w="1771844" h="1771844">
                  <a:moveTo>
                    <a:pt x="0" y="0"/>
                  </a:moveTo>
                  <a:lnTo>
                    <a:pt x="1771844" y="0"/>
                  </a:lnTo>
                  <a:lnTo>
                    <a:pt x="1771844" y="1771844"/>
                  </a:lnTo>
                  <a:lnTo>
                    <a:pt x="0" y="17718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27" name="Freeform 27"/>
            <p:cNvSpPr/>
            <p:nvPr/>
          </p:nvSpPr>
          <p:spPr>
            <a:xfrm>
              <a:off x="1990981" y="446671"/>
              <a:ext cx="2487128" cy="1325173"/>
            </a:xfrm>
            <a:custGeom>
              <a:avLst/>
              <a:gdLst/>
              <a:ahLst/>
              <a:cxnLst/>
              <a:rect l="l" t="t" r="r" b="b"/>
              <a:pathLst>
                <a:path w="2487128" h="1325173">
                  <a:moveTo>
                    <a:pt x="0" y="0"/>
                  </a:moveTo>
                  <a:lnTo>
                    <a:pt x="2487128" y="0"/>
                  </a:lnTo>
                  <a:lnTo>
                    <a:pt x="2487128" y="1325173"/>
                  </a:lnTo>
                  <a:lnTo>
                    <a:pt x="0" y="13251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28" name="Freeform 28"/>
            <p:cNvSpPr/>
            <p:nvPr/>
          </p:nvSpPr>
          <p:spPr>
            <a:xfrm>
              <a:off x="4937427" y="9871"/>
              <a:ext cx="2011432" cy="2011432"/>
            </a:xfrm>
            <a:custGeom>
              <a:avLst/>
              <a:gdLst/>
              <a:ahLst/>
              <a:cxnLst/>
              <a:rect l="l" t="t" r="r" b="b"/>
              <a:pathLst>
                <a:path w="2011432" h="2011432">
                  <a:moveTo>
                    <a:pt x="0" y="0"/>
                  </a:moveTo>
                  <a:lnTo>
                    <a:pt x="2011432" y="0"/>
                  </a:lnTo>
                  <a:lnTo>
                    <a:pt x="2011432" y="2011432"/>
                  </a:lnTo>
                  <a:lnTo>
                    <a:pt x="0" y="20114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29" name="Freeform 29"/>
            <p:cNvSpPr/>
            <p:nvPr/>
          </p:nvSpPr>
          <p:spPr>
            <a:xfrm>
              <a:off x="7164759" y="103542"/>
              <a:ext cx="1970953" cy="1824091"/>
            </a:xfrm>
            <a:custGeom>
              <a:avLst/>
              <a:gdLst/>
              <a:ahLst/>
              <a:cxnLst/>
              <a:rect l="l" t="t" r="r" b="b"/>
              <a:pathLst>
                <a:path w="1970953" h="1824091">
                  <a:moveTo>
                    <a:pt x="0" y="0"/>
                  </a:moveTo>
                  <a:lnTo>
                    <a:pt x="1970953" y="0"/>
                  </a:lnTo>
                  <a:lnTo>
                    <a:pt x="1970953" y="1824091"/>
                  </a:lnTo>
                  <a:lnTo>
                    <a:pt x="0" y="18240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  <p:sp>
        <p:nvSpPr>
          <p:cNvPr id="31" name="TextBox 27">
            <a:extLst>
              <a:ext uri="{FF2B5EF4-FFF2-40B4-BE49-F238E27FC236}">
                <a16:creationId xmlns:a16="http://schemas.microsoft.com/office/drawing/2014/main" id="{8416E414-432D-404D-94B1-FB04FA71E5F1}"/>
              </a:ext>
            </a:extLst>
          </p:cNvPr>
          <p:cNvSpPr txBox="1"/>
          <p:nvPr/>
        </p:nvSpPr>
        <p:spPr>
          <a:xfrm>
            <a:off x="1171286" y="5323137"/>
            <a:ext cx="7869336" cy="2900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59"/>
              </a:lnSpc>
            </a:pPr>
            <a:r>
              <a:rPr lang="en-US" sz="4000" b="1" dirty="0">
                <a:latin typeface="Poppins Semi-Bold" panose="020B0604020202020204" charset="0"/>
                <a:ea typeface="Poppins Semi-Bold"/>
                <a:cs typeface="Poppins Semi-Bold" panose="020B0604020202020204" charset="0"/>
                <a:sym typeface="Poppins Semi-Bold"/>
              </a:rPr>
              <a:t>Universitas </a:t>
            </a:r>
            <a:r>
              <a:rPr lang="en-US" sz="4000" b="1" dirty="0" err="1">
                <a:latin typeface="Poppins Semi-Bold" panose="020B0604020202020204" charset="0"/>
                <a:ea typeface="Poppins Semi-Bold"/>
                <a:cs typeface="Poppins Semi-Bold" panose="020B0604020202020204" charset="0"/>
                <a:sym typeface="Poppins Semi-Bold"/>
              </a:rPr>
              <a:t>Sains</a:t>
            </a:r>
            <a:r>
              <a:rPr lang="en-US" sz="4000" b="1" dirty="0">
                <a:latin typeface="Poppins Semi-Bold" panose="020B0604020202020204" charset="0"/>
                <a:ea typeface="Poppins Semi-Bold"/>
                <a:cs typeface="Poppins Semi-Bold" panose="020B0604020202020204" charset="0"/>
                <a:sym typeface="Poppins Semi-Bold"/>
              </a:rPr>
              <a:t> dan Teknologi Komputer </a:t>
            </a:r>
          </a:p>
          <a:p>
            <a:pPr algn="ctr">
              <a:lnSpc>
                <a:spcPts val="4659"/>
              </a:lnSpc>
            </a:pPr>
            <a:r>
              <a:rPr lang="en-US" sz="4000" b="1" dirty="0">
                <a:latin typeface="Poppins Semi-Bold" panose="020B0604020202020204" charset="0"/>
                <a:ea typeface="Poppins Semi-Bold"/>
                <a:cs typeface="Poppins Semi-Bold" panose="020B0604020202020204" charset="0"/>
                <a:sym typeface="Poppins Semi-Bold"/>
              </a:rPr>
              <a:t>&amp;</a:t>
            </a:r>
          </a:p>
          <a:p>
            <a:pPr algn="ctr">
              <a:lnSpc>
                <a:spcPts val="4659"/>
              </a:lnSpc>
            </a:pPr>
            <a:r>
              <a:rPr lang="en-US" sz="4000" b="1" dirty="0" err="1">
                <a:latin typeface="Poppins Semi-Bold" panose="020B0604020202020204" charset="0"/>
                <a:ea typeface="Poppins Semi-Bold"/>
                <a:cs typeface="Poppins Semi-Bold" panose="020B0604020202020204" charset="0"/>
                <a:sym typeface="Poppins Semi-Bold"/>
              </a:rPr>
              <a:t>Sekolah</a:t>
            </a:r>
            <a:r>
              <a:rPr lang="en-US" sz="4000" b="1" dirty="0">
                <a:latin typeface="Poppins Semi-Bold" panose="020B0604020202020204" charset="0"/>
                <a:ea typeface="Poppins Semi-Bold"/>
                <a:cs typeface="Poppins Semi-Bold" panose="020B0604020202020204" charset="0"/>
                <a:sym typeface="Poppins Semi-Bold"/>
              </a:rPr>
              <a:t> Tinggi </a:t>
            </a:r>
            <a:r>
              <a:rPr lang="en-US" sz="4000" b="1" dirty="0" err="1">
                <a:latin typeface="Poppins Semi-Bold" panose="020B0604020202020204" charset="0"/>
                <a:ea typeface="Poppins Semi-Bold"/>
                <a:cs typeface="Poppins Semi-Bold" panose="020B0604020202020204" charset="0"/>
                <a:sym typeface="Poppins Semi-Bold"/>
              </a:rPr>
              <a:t>Ilmu</a:t>
            </a:r>
            <a:r>
              <a:rPr lang="en-US" sz="4000" b="1" dirty="0">
                <a:latin typeface="Poppins Semi-Bold" panose="020B0604020202020204" charset="0"/>
                <a:ea typeface="Poppins Semi-Bold"/>
                <a:cs typeface="Poppins Semi-Bold" panose="020B0604020202020204" charset="0"/>
                <a:sym typeface="Poppins Semi-Bold"/>
              </a:rPr>
              <a:t> </a:t>
            </a:r>
            <a:r>
              <a:rPr lang="en-US" sz="4000" b="1" dirty="0" err="1">
                <a:latin typeface="Poppins Semi-Bold" panose="020B0604020202020204" charset="0"/>
                <a:ea typeface="Poppins Semi-Bold"/>
                <a:cs typeface="Poppins Semi-Bold" panose="020B0604020202020204" charset="0"/>
                <a:sym typeface="Poppins Semi-Bold"/>
              </a:rPr>
              <a:t>Ekonomi</a:t>
            </a:r>
            <a:r>
              <a:rPr lang="en-US" sz="4000" b="1" dirty="0">
                <a:latin typeface="Poppins Semi-Bold" panose="020B0604020202020204" charset="0"/>
                <a:ea typeface="Poppins Semi-Bold"/>
                <a:cs typeface="Poppins Semi-Bold" panose="020B0604020202020204" charset="0"/>
                <a:sym typeface="Poppins Semi-Bold"/>
              </a:rPr>
              <a:t> </a:t>
            </a:r>
          </a:p>
          <a:p>
            <a:pPr algn="ctr">
              <a:lnSpc>
                <a:spcPts val="3633"/>
              </a:lnSpc>
            </a:pPr>
            <a:r>
              <a:rPr lang="en-US" sz="4000" b="1" dirty="0">
                <a:latin typeface="Poppins Semi-Bold" panose="020B0604020202020204" charset="0"/>
                <a:ea typeface="Poppins"/>
                <a:cs typeface="Poppins Semi-Bold" panose="020B0604020202020204" charset="0"/>
                <a:sym typeface="Poppins"/>
              </a:rPr>
              <a:t>Studi </a:t>
            </a:r>
            <a:r>
              <a:rPr lang="en-US" sz="4000" b="1" dirty="0" err="1">
                <a:latin typeface="Poppins Semi-Bold" panose="020B0604020202020204" charset="0"/>
                <a:ea typeface="Poppins"/>
                <a:cs typeface="Poppins Semi-Bold" panose="020B0604020202020204" charset="0"/>
                <a:sym typeface="Poppins"/>
              </a:rPr>
              <a:t>Ekonomi</a:t>
            </a:r>
            <a:r>
              <a:rPr lang="en-US" sz="4000" b="1" dirty="0">
                <a:latin typeface="Poppins Semi-Bold" panose="020B0604020202020204" charset="0"/>
                <a:ea typeface="Poppins"/>
                <a:cs typeface="Poppins Semi-Bold" panose="020B0604020202020204" charset="0"/>
                <a:sym typeface="Poppins"/>
              </a:rPr>
              <a:t> Modern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603196" y="-2753728"/>
            <a:ext cx="16457430" cy="13132727"/>
            <a:chOff x="0" y="0"/>
            <a:chExt cx="509285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09285" cy="406400"/>
            </a:xfrm>
            <a:custGeom>
              <a:avLst/>
              <a:gdLst/>
              <a:ahLst/>
              <a:cxnLst/>
              <a:rect l="l" t="t" r="r" b="b"/>
              <a:pathLst>
                <a:path w="509285" h="406400">
                  <a:moveTo>
                    <a:pt x="509285" y="0"/>
                  </a:moveTo>
                  <a:lnTo>
                    <a:pt x="0" y="0"/>
                  </a:lnTo>
                  <a:lnTo>
                    <a:pt x="101600" y="203200"/>
                  </a:lnTo>
                  <a:lnTo>
                    <a:pt x="0" y="406400"/>
                  </a:lnTo>
                  <a:lnTo>
                    <a:pt x="509285" y="406400"/>
                  </a:lnTo>
                  <a:lnTo>
                    <a:pt x="407685" y="203200"/>
                  </a:lnTo>
                  <a:lnTo>
                    <a:pt x="509285" y="0"/>
                  </a:lnTo>
                  <a:close/>
                </a:path>
              </a:pathLst>
            </a:custGeom>
            <a:solidFill>
              <a:srgbClr val="2D176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88900" y="-57150"/>
              <a:ext cx="331485" cy="463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648193" y="-224238"/>
            <a:ext cx="7078902" cy="10695237"/>
            <a:chOff x="0" y="0"/>
            <a:chExt cx="20993392" cy="317180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0993354" cy="31717996"/>
            </a:xfrm>
            <a:custGeom>
              <a:avLst/>
              <a:gdLst/>
              <a:ahLst/>
              <a:cxnLst/>
              <a:rect l="l" t="t" r="r" b="b"/>
              <a:pathLst>
                <a:path w="20993354" h="31717996">
                  <a:moveTo>
                    <a:pt x="20746086" y="0"/>
                  </a:moveTo>
                  <a:lnTo>
                    <a:pt x="514223" y="158496"/>
                  </a:lnTo>
                  <a:lnTo>
                    <a:pt x="6450584" y="11768201"/>
                  </a:lnTo>
                  <a:lnTo>
                    <a:pt x="0" y="25031319"/>
                  </a:lnTo>
                  <a:lnTo>
                    <a:pt x="3537204" y="31717996"/>
                  </a:lnTo>
                  <a:lnTo>
                    <a:pt x="20993354" y="31581344"/>
                  </a:lnTo>
                  <a:lnTo>
                    <a:pt x="20746086" y="0"/>
                  </a:lnTo>
                  <a:close/>
                </a:path>
              </a:pathLst>
            </a:custGeom>
            <a:blipFill>
              <a:blip r:embed="rId2"/>
              <a:stretch>
                <a:fillRect l="-510" t="-16287" r="-14129"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 rot="-1572850">
            <a:off x="11650380" y="-5287084"/>
            <a:ext cx="951101" cy="18359252"/>
            <a:chOff x="0" y="0"/>
            <a:chExt cx="250496" cy="483535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50496" cy="4835359"/>
            </a:xfrm>
            <a:custGeom>
              <a:avLst/>
              <a:gdLst/>
              <a:ahLst/>
              <a:cxnLst/>
              <a:rect l="l" t="t" r="r" b="b"/>
              <a:pathLst>
                <a:path w="250496" h="4835359">
                  <a:moveTo>
                    <a:pt x="0" y="0"/>
                  </a:moveTo>
                  <a:lnTo>
                    <a:pt x="250496" y="0"/>
                  </a:lnTo>
                  <a:lnTo>
                    <a:pt x="250496" y="4835359"/>
                  </a:lnTo>
                  <a:lnTo>
                    <a:pt x="0" y="4835359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250496" cy="48925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028700" y="2469134"/>
            <a:ext cx="9358544" cy="64350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64"/>
              </a:lnSpc>
            </a:pPr>
            <a:r>
              <a:rPr lang="en-US" sz="34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</a:t>
            </a:r>
            <a:r>
              <a:rPr lang="en-US" sz="3499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Sistem keamanan informasi</a:t>
            </a:r>
            <a:r>
              <a:rPr lang="en-US" sz="34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adalah </a:t>
            </a:r>
            <a:r>
              <a:rPr lang="en-US" sz="34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subsistem</a:t>
            </a:r>
            <a:r>
              <a:rPr lang="en-US" sz="34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organisasi yang </a:t>
            </a:r>
            <a:r>
              <a:rPr lang="en-US" sz="34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mengendalikan</a:t>
            </a:r>
            <a:r>
              <a:rPr lang="en-US" sz="34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resiko-resiko</a:t>
            </a:r>
            <a:r>
              <a:rPr lang="en-US" sz="34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khusus</a:t>
            </a:r>
            <a:r>
              <a:rPr lang="en-US" sz="34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yang </a:t>
            </a:r>
            <a:r>
              <a:rPr lang="en-US" sz="34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berhubungan</a:t>
            </a:r>
            <a:r>
              <a:rPr lang="en-US" sz="34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dengan</a:t>
            </a:r>
            <a:r>
              <a:rPr lang="en-US" sz="34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sistem informasi berbasis-komputer </a:t>
            </a:r>
          </a:p>
          <a:p>
            <a:pPr algn="l">
              <a:lnSpc>
                <a:spcPts val="4521"/>
              </a:lnSpc>
            </a:pPr>
            <a:endParaRPr lang="en-US" sz="3499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4164"/>
              </a:lnSpc>
            </a:pPr>
            <a:r>
              <a:rPr lang="en-US" sz="34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</a:t>
            </a:r>
            <a:r>
              <a:rPr lang="en-US" sz="3499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Sistem keamanan komputer</a:t>
            </a:r>
            <a:r>
              <a:rPr lang="en-US" sz="34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mempunyai</a:t>
            </a:r>
            <a:r>
              <a:rPr lang="en-US" sz="34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unsur-unsur</a:t>
            </a:r>
            <a:r>
              <a:rPr lang="en-US" sz="34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dasar</a:t>
            </a:r>
            <a:r>
              <a:rPr lang="en-US" sz="34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setiap</a:t>
            </a:r>
            <a:r>
              <a:rPr lang="en-US" sz="34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sistem informasi, seperti perangkat </a:t>
            </a:r>
            <a:r>
              <a:rPr lang="en-US" sz="34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keras</a:t>
            </a:r>
            <a:r>
              <a:rPr lang="en-US" sz="34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database, </a:t>
            </a:r>
            <a:r>
              <a:rPr lang="en-US" sz="34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prosedur-prosedur</a:t>
            </a:r>
            <a:r>
              <a:rPr lang="en-US" sz="34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dan </a:t>
            </a:r>
            <a:r>
              <a:rPr lang="en-US" sz="34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laporan-laporan</a:t>
            </a:r>
            <a:r>
              <a:rPr lang="en-US" sz="34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  <a:p>
            <a:pPr algn="just">
              <a:lnSpc>
                <a:spcPts val="3569"/>
              </a:lnSpc>
            </a:pPr>
            <a:endParaRPr lang="en-US" sz="3499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028700" y="1000125"/>
            <a:ext cx="7054167" cy="11013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22"/>
              </a:lnSpc>
            </a:pPr>
            <a:r>
              <a:rPr lang="en-US" sz="7099" spc="-212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Pendahuluan</a:t>
            </a:r>
          </a:p>
        </p:txBody>
      </p:sp>
      <p:grpSp>
        <p:nvGrpSpPr>
          <p:cNvPr id="12" name="Group 12"/>
          <p:cNvGrpSpPr/>
          <p:nvPr/>
        </p:nvGrpSpPr>
        <p:grpSpPr>
          <a:xfrm rot="-10800000">
            <a:off x="8281498" y="8077726"/>
            <a:ext cx="4934623" cy="4871009"/>
            <a:chOff x="0" y="0"/>
            <a:chExt cx="720488" cy="7112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20488" cy="711200"/>
            </a:xfrm>
            <a:custGeom>
              <a:avLst/>
              <a:gdLst/>
              <a:ahLst/>
              <a:cxnLst/>
              <a:rect l="l" t="t" r="r" b="b"/>
              <a:pathLst>
                <a:path w="720488" h="711200">
                  <a:moveTo>
                    <a:pt x="360244" y="711200"/>
                  </a:moveTo>
                  <a:lnTo>
                    <a:pt x="720488" y="0"/>
                  </a:lnTo>
                  <a:lnTo>
                    <a:pt x="0" y="0"/>
                  </a:lnTo>
                  <a:lnTo>
                    <a:pt x="360244" y="711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112576" y="-6350"/>
              <a:ext cx="495336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 rot="-10800000">
            <a:off x="8611074" y="8384140"/>
            <a:ext cx="4008535" cy="3956860"/>
            <a:chOff x="0" y="0"/>
            <a:chExt cx="720488" cy="7112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720488" cy="711200"/>
            </a:xfrm>
            <a:custGeom>
              <a:avLst/>
              <a:gdLst/>
              <a:ahLst/>
              <a:cxnLst/>
              <a:rect l="l" t="t" r="r" b="b"/>
              <a:pathLst>
                <a:path w="720488" h="711200">
                  <a:moveTo>
                    <a:pt x="360244" y="711200"/>
                  </a:moveTo>
                  <a:lnTo>
                    <a:pt x="720488" y="0"/>
                  </a:lnTo>
                  <a:lnTo>
                    <a:pt x="0" y="0"/>
                  </a:lnTo>
                  <a:lnTo>
                    <a:pt x="360244" y="711200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112576" y="-6350"/>
              <a:ext cx="495336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603196" y="-2753728"/>
            <a:ext cx="16457430" cy="13132727"/>
            <a:chOff x="0" y="0"/>
            <a:chExt cx="509285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09285" cy="406400"/>
            </a:xfrm>
            <a:custGeom>
              <a:avLst/>
              <a:gdLst/>
              <a:ahLst/>
              <a:cxnLst/>
              <a:rect l="l" t="t" r="r" b="b"/>
              <a:pathLst>
                <a:path w="509285" h="406400">
                  <a:moveTo>
                    <a:pt x="509285" y="0"/>
                  </a:moveTo>
                  <a:lnTo>
                    <a:pt x="0" y="0"/>
                  </a:lnTo>
                  <a:lnTo>
                    <a:pt x="101600" y="203200"/>
                  </a:lnTo>
                  <a:lnTo>
                    <a:pt x="0" y="406400"/>
                  </a:lnTo>
                  <a:lnTo>
                    <a:pt x="509285" y="406400"/>
                  </a:lnTo>
                  <a:lnTo>
                    <a:pt x="407685" y="203200"/>
                  </a:lnTo>
                  <a:lnTo>
                    <a:pt x="509285" y="0"/>
                  </a:lnTo>
                  <a:close/>
                </a:path>
              </a:pathLst>
            </a:custGeom>
            <a:solidFill>
              <a:srgbClr val="2D176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88900" y="-57150"/>
              <a:ext cx="331485" cy="463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648193" y="-224238"/>
            <a:ext cx="7078902" cy="10695237"/>
            <a:chOff x="0" y="0"/>
            <a:chExt cx="20993392" cy="317180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0993354" cy="31717996"/>
            </a:xfrm>
            <a:custGeom>
              <a:avLst/>
              <a:gdLst/>
              <a:ahLst/>
              <a:cxnLst/>
              <a:rect l="l" t="t" r="r" b="b"/>
              <a:pathLst>
                <a:path w="20993354" h="31717996">
                  <a:moveTo>
                    <a:pt x="20746086" y="0"/>
                  </a:moveTo>
                  <a:lnTo>
                    <a:pt x="514223" y="158496"/>
                  </a:lnTo>
                  <a:lnTo>
                    <a:pt x="6450584" y="11768201"/>
                  </a:lnTo>
                  <a:lnTo>
                    <a:pt x="0" y="25031319"/>
                  </a:lnTo>
                  <a:lnTo>
                    <a:pt x="3537204" y="31717996"/>
                  </a:lnTo>
                  <a:lnTo>
                    <a:pt x="20993354" y="31581344"/>
                  </a:lnTo>
                  <a:lnTo>
                    <a:pt x="20746086" y="0"/>
                  </a:lnTo>
                  <a:close/>
                </a:path>
              </a:pathLst>
            </a:custGeom>
            <a:blipFill>
              <a:blip r:embed="rId2"/>
              <a:stretch>
                <a:fillRect l="-510" t="-16287" r="-14129"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 rot="-1572850">
            <a:off x="11650380" y="-5287084"/>
            <a:ext cx="951101" cy="18359252"/>
            <a:chOff x="0" y="0"/>
            <a:chExt cx="250496" cy="483535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50496" cy="4835359"/>
            </a:xfrm>
            <a:custGeom>
              <a:avLst/>
              <a:gdLst/>
              <a:ahLst/>
              <a:cxnLst/>
              <a:rect l="l" t="t" r="r" b="b"/>
              <a:pathLst>
                <a:path w="250496" h="4835359">
                  <a:moveTo>
                    <a:pt x="0" y="0"/>
                  </a:moveTo>
                  <a:lnTo>
                    <a:pt x="250496" y="0"/>
                  </a:lnTo>
                  <a:lnTo>
                    <a:pt x="250496" y="4835359"/>
                  </a:lnTo>
                  <a:lnTo>
                    <a:pt x="0" y="4835359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250496" cy="48925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028700" y="2469134"/>
            <a:ext cx="9358544" cy="6672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78"/>
              </a:lnSpc>
            </a:pPr>
            <a:r>
              <a:rPr lang="en-US" sz="4099">
                <a:solidFill>
                  <a:srgbClr val="00157C"/>
                </a:solidFill>
                <a:latin typeface="Poppins Bold"/>
                <a:ea typeface="Poppins Bold"/>
                <a:cs typeface="Poppins Bold"/>
                <a:sym typeface="Poppins Bold"/>
              </a:rPr>
              <a:t>1.Keamanan Sistem informasi:</a:t>
            </a:r>
            <a:r>
              <a:rPr lang="en-US" sz="40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Tindakan pencegahan dari kemungkinan adanya virus, hacker, cracker dan lain-lain</a:t>
            </a:r>
          </a:p>
          <a:p>
            <a:pPr algn="l">
              <a:lnSpc>
                <a:spcPts val="4878"/>
              </a:lnSpc>
            </a:pPr>
            <a:endParaRPr lang="en-US" sz="4099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4878"/>
              </a:lnSpc>
            </a:pPr>
            <a:r>
              <a:rPr lang="en-US" sz="4099">
                <a:solidFill>
                  <a:srgbClr val="00157C"/>
                </a:solidFill>
                <a:latin typeface="Poppins Bold"/>
                <a:ea typeface="Poppins Bold"/>
                <a:cs typeface="Poppins Bold"/>
                <a:sym typeface="Poppins Bold"/>
              </a:rPr>
              <a:t>2.Pengendalian Sistem Informasi:</a:t>
            </a:r>
            <a:r>
              <a:rPr lang="en-US" sz="40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Keseluruhan kegiatan dalam bentuk mengamati, membina, dan mengawasi pelaksanaan mekanisme.</a:t>
            </a:r>
          </a:p>
          <a:p>
            <a:pPr algn="just">
              <a:lnSpc>
                <a:spcPts val="3569"/>
              </a:lnSpc>
            </a:pPr>
            <a:endParaRPr lang="en-US" sz="4099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028700" y="1000125"/>
            <a:ext cx="7054167" cy="11013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22"/>
              </a:lnSpc>
            </a:pPr>
            <a:r>
              <a:rPr lang="en-US" sz="7099" spc="-212">
                <a:solidFill>
                  <a:srgbClr val="2D176B"/>
                </a:solidFill>
                <a:latin typeface="Poppins Bold"/>
                <a:ea typeface="Poppins Bold"/>
                <a:cs typeface="Poppins Bold"/>
                <a:sym typeface="Poppins Bold"/>
              </a:rPr>
              <a:t>Pengertian</a:t>
            </a:r>
          </a:p>
        </p:txBody>
      </p:sp>
      <p:grpSp>
        <p:nvGrpSpPr>
          <p:cNvPr id="12" name="Group 12"/>
          <p:cNvGrpSpPr/>
          <p:nvPr/>
        </p:nvGrpSpPr>
        <p:grpSpPr>
          <a:xfrm rot="-10800000">
            <a:off x="8281498" y="8077726"/>
            <a:ext cx="4934623" cy="4871009"/>
            <a:chOff x="0" y="0"/>
            <a:chExt cx="720488" cy="7112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20488" cy="711200"/>
            </a:xfrm>
            <a:custGeom>
              <a:avLst/>
              <a:gdLst/>
              <a:ahLst/>
              <a:cxnLst/>
              <a:rect l="l" t="t" r="r" b="b"/>
              <a:pathLst>
                <a:path w="720488" h="711200">
                  <a:moveTo>
                    <a:pt x="360244" y="711200"/>
                  </a:moveTo>
                  <a:lnTo>
                    <a:pt x="720488" y="0"/>
                  </a:lnTo>
                  <a:lnTo>
                    <a:pt x="0" y="0"/>
                  </a:lnTo>
                  <a:lnTo>
                    <a:pt x="360244" y="711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112576" y="-6350"/>
              <a:ext cx="495336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 rot="-10800000">
            <a:off x="8611074" y="8384140"/>
            <a:ext cx="4008535" cy="3956860"/>
            <a:chOff x="0" y="0"/>
            <a:chExt cx="720488" cy="7112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720488" cy="711200"/>
            </a:xfrm>
            <a:custGeom>
              <a:avLst/>
              <a:gdLst/>
              <a:ahLst/>
              <a:cxnLst/>
              <a:rect l="l" t="t" r="r" b="b"/>
              <a:pathLst>
                <a:path w="720488" h="711200">
                  <a:moveTo>
                    <a:pt x="360244" y="711200"/>
                  </a:moveTo>
                  <a:lnTo>
                    <a:pt x="720488" y="0"/>
                  </a:lnTo>
                  <a:lnTo>
                    <a:pt x="0" y="0"/>
                  </a:lnTo>
                  <a:lnTo>
                    <a:pt x="360244" y="711200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112576" y="-6350"/>
              <a:ext cx="495336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2249170"/>
            <a:ext cx="9144000" cy="7009130"/>
            <a:chOff x="0" y="0"/>
            <a:chExt cx="1664687" cy="94557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64687" cy="945576"/>
            </a:xfrm>
            <a:custGeom>
              <a:avLst/>
              <a:gdLst/>
              <a:ahLst/>
              <a:cxnLst/>
              <a:rect l="l" t="t" r="r" b="b"/>
              <a:pathLst>
                <a:path w="1664687" h="945576">
                  <a:moveTo>
                    <a:pt x="0" y="0"/>
                  </a:moveTo>
                  <a:lnTo>
                    <a:pt x="1664687" y="0"/>
                  </a:lnTo>
                  <a:lnTo>
                    <a:pt x="1664687" y="945576"/>
                  </a:lnTo>
                  <a:lnTo>
                    <a:pt x="0" y="945576"/>
                  </a:lnTo>
                  <a:close/>
                </a:path>
              </a:pathLst>
            </a:custGeom>
            <a:solidFill>
              <a:srgbClr val="2D176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1664687" cy="10027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144000" y="2249170"/>
            <a:ext cx="9144000" cy="7009130"/>
            <a:chOff x="0" y="0"/>
            <a:chExt cx="1962441" cy="94557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962441" cy="945576"/>
            </a:xfrm>
            <a:custGeom>
              <a:avLst/>
              <a:gdLst/>
              <a:ahLst/>
              <a:cxnLst/>
              <a:rect l="l" t="t" r="r" b="b"/>
              <a:pathLst>
                <a:path w="1962441" h="945576">
                  <a:moveTo>
                    <a:pt x="0" y="0"/>
                  </a:moveTo>
                  <a:lnTo>
                    <a:pt x="1962441" y="0"/>
                  </a:lnTo>
                  <a:lnTo>
                    <a:pt x="1962441" y="945576"/>
                  </a:lnTo>
                  <a:lnTo>
                    <a:pt x="0" y="945576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1962441" cy="10027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4282715" y="-928929"/>
            <a:ext cx="5832778" cy="1570018"/>
            <a:chOff x="0" y="0"/>
            <a:chExt cx="1536205" cy="41350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536205" cy="413503"/>
            </a:xfrm>
            <a:custGeom>
              <a:avLst/>
              <a:gdLst/>
              <a:ahLst/>
              <a:cxnLst/>
              <a:rect l="l" t="t" r="r" b="b"/>
              <a:pathLst>
                <a:path w="1536205" h="413503">
                  <a:moveTo>
                    <a:pt x="203200" y="0"/>
                  </a:moveTo>
                  <a:lnTo>
                    <a:pt x="1536205" y="0"/>
                  </a:lnTo>
                  <a:lnTo>
                    <a:pt x="1333005" y="413503"/>
                  </a:lnTo>
                  <a:lnTo>
                    <a:pt x="0" y="41350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D176B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101600" y="-57150"/>
              <a:ext cx="1333005" cy="4706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3300106" y="-754293"/>
            <a:ext cx="1413604" cy="1395381"/>
            <a:chOff x="0" y="0"/>
            <a:chExt cx="720488" cy="7112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720488" cy="711200"/>
            </a:xfrm>
            <a:custGeom>
              <a:avLst/>
              <a:gdLst/>
              <a:ahLst/>
              <a:cxnLst/>
              <a:rect l="l" t="t" r="r" b="b"/>
              <a:pathLst>
                <a:path w="720488" h="711200">
                  <a:moveTo>
                    <a:pt x="360244" y="711200"/>
                  </a:moveTo>
                  <a:lnTo>
                    <a:pt x="720488" y="0"/>
                  </a:lnTo>
                  <a:lnTo>
                    <a:pt x="0" y="0"/>
                  </a:lnTo>
                  <a:lnTo>
                    <a:pt x="360244" y="711200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112576" y="-6350"/>
              <a:ext cx="495336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3497922" y="-755996"/>
            <a:ext cx="1413604" cy="1395381"/>
            <a:chOff x="0" y="0"/>
            <a:chExt cx="720488" cy="7112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720488" cy="711200"/>
            </a:xfrm>
            <a:custGeom>
              <a:avLst/>
              <a:gdLst/>
              <a:ahLst/>
              <a:cxnLst/>
              <a:rect l="l" t="t" r="r" b="b"/>
              <a:pathLst>
                <a:path w="720488" h="711200">
                  <a:moveTo>
                    <a:pt x="360244" y="711200"/>
                  </a:moveTo>
                  <a:lnTo>
                    <a:pt x="720488" y="0"/>
                  </a:lnTo>
                  <a:lnTo>
                    <a:pt x="0" y="0"/>
                  </a:lnTo>
                  <a:lnTo>
                    <a:pt x="360244" y="711200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112576" y="-6350"/>
              <a:ext cx="495336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-5962716" y="-366681"/>
            <a:ext cx="9907850" cy="1006067"/>
            <a:chOff x="0" y="0"/>
            <a:chExt cx="3953981" cy="401497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953981" cy="401497"/>
            </a:xfrm>
            <a:custGeom>
              <a:avLst/>
              <a:gdLst/>
              <a:ahLst/>
              <a:cxnLst/>
              <a:rect l="l" t="t" r="r" b="b"/>
              <a:pathLst>
                <a:path w="3953981" h="401497">
                  <a:moveTo>
                    <a:pt x="3750781" y="0"/>
                  </a:moveTo>
                  <a:lnTo>
                    <a:pt x="0" y="0"/>
                  </a:lnTo>
                  <a:lnTo>
                    <a:pt x="203200" y="401497"/>
                  </a:lnTo>
                  <a:lnTo>
                    <a:pt x="3953981" y="401497"/>
                  </a:lnTo>
                  <a:lnTo>
                    <a:pt x="3750781" y="0"/>
                  </a:lnTo>
                  <a:close/>
                </a:path>
              </a:pathLst>
            </a:custGeom>
            <a:solidFill>
              <a:srgbClr val="2D176B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101600" y="-57150"/>
              <a:ext cx="3750781" cy="4586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aphicFrame>
        <p:nvGraphicFramePr>
          <p:cNvPr id="20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8381759"/>
              </p:ext>
            </p:extLst>
          </p:nvPr>
        </p:nvGraphicFramePr>
        <p:xfrm>
          <a:off x="1250134" y="3153805"/>
          <a:ext cx="16256000" cy="7534310"/>
        </p:xfrm>
        <a:graphic>
          <a:graphicData uri="http://schemas.openxmlformats.org/drawingml/2006/table">
            <a:tbl>
              <a:tblPr/>
              <a:tblGrid>
                <a:gridCol w="812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02510">
                <a:tc>
                  <a:txBody>
                    <a:bodyPr/>
                    <a:lstStyle/>
                    <a:p>
                      <a:pPr algn="l">
                        <a:lnSpc>
                          <a:spcPts val="1820"/>
                        </a:lnSpc>
                        <a:defRPr/>
                      </a:pPr>
                      <a:endParaRPr lang="en-US" sz="2000" dirty="0"/>
                    </a:p>
                    <a:p>
                      <a:pPr algn="l">
                        <a:lnSpc>
                          <a:spcPts val="1820"/>
                        </a:lnSpc>
                      </a:pPr>
                      <a:r>
                        <a:rPr lang="en-US" sz="2400" dirty="0">
                          <a:solidFill>
                            <a:srgbClr val="FFFFFF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                          </a:t>
                      </a:r>
                      <a:r>
                        <a:rPr lang="en-US" sz="2400" dirty="0" err="1">
                          <a:solidFill>
                            <a:srgbClr val="FFFFFF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Analisis</a:t>
                      </a:r>
                      <a:r>
                        <a:rPr lang="en-US" sz="2400" dirty="0">
                          <a:solidFill>
                            <a:srgbClr val="FFFFFF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  Sistem</a:t>
                      </a:r>
                    </a:p>
                    <a:p>
                      <a:pPr algn="l">
                        <a:lnSpc>
                          <a:spcPts val="1820"/>
                        </a:lnSpc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  </a:t>
                      </a:r>
                    </a:p>
                  </a:txBody>
                  <a:tcPr marL="190500" marR="190500" marT="190500" marB="190500" anchor="ctr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20"/>
                        </a:lnSpc>
                        <a:defRPr/>
                      </a:pPr>
                      <a:endParaRPr lang="en-US" sz="2000" dirty="0"/>
                    </a:p>
                    <a:p>
                      <a:pPr algn="l">
                        <a:lnSpc>
                          <a:spcPts val="1820"/>
                        </a:lnSpc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Analisis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kerentanan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 sistem informasi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terutama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 yang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berhubungan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dengan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hambatan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 dan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kerugian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 yang mungkin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timbul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.</a:t>
                      </a:r>
                    </a:p>
                    <a:p>
                      <a:pPr algn="l">
                        <a:lnSpc>
                          <a:spcPts val="1820"/>
                        </a:lnSpc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  </a:t>
                      </a:r>
                    </a:p>
                  </a:txBody>
                  <a:tcPr marL="190500" marR="190500" marT="190500" marB="190500" anchor="ctr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4081">
                <a:tc>
                  <a:txBody>
                    <a:bodyPr/>
                    <a:lstStyle/>
                    <a:p>
                      <a:pPr algn="l">
                        <a:lnSpc>
                          <a:spcPts val="1820"/>
                        </a:lnSpc>
                        <a:defRPr/>
                      </a:pPr>
                      <a:endParaRPr lang="en-US" sz="2000"/>
                    </a:p>
                    <a:p>
                      <a:pPr algn="l">
                        <a:lnSpc>
                          <a:spcPts val="1820"/>
                        </a:lnSpc>
                      </a:pPr>
                      <a:r>
                        <a:rPr lang="en-US" sz="2400">
                          <a:solidFill>
                            <a:srgbClr val="FFFFFF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                        Perancangan Sistem </a:t>
                      </a:r>
                    </a:p>
                    <a:p>
                      <a:pPr algn="l">
                        <a:lnSpc>
                          <a:spcPts val="1820"/>
                        </a:lnSpc>
                      </a:pPr>
                      <a:r>
                        <a:rPr lang="en-US" sz="2400">
                          <a:solidFill>
                            <a:srgbClr val="FFFFFF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  </a:t>
                      </a:r>
                      <a:endParaRPr lang="en-US" sz="2400" dirty="0">
                        <a:solidFill>
                          <a:srgbClr val="FFFFFF"/>
                        </a:solidFill>
                        <a:latin typeface="Poppins Bold"/>
                        <a:ea typeface="Poppins Bold"/>
                        <a:cs typeface="Poppins Bold"/>
                        <a:sym typeface="Poppins Bold"/>
                      </a:endParaRPr>
                    </a:p>
                  </a:txBody>
                  <a:tcPr marL="190500" marR="190500" marT="190500" marB="190500" anchor="ctr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20"/>
                        </a:lnSpc>
                        <a:defRPr/>
                      </a:pPr>
                      <a:endParaRPr lang="en-US" sz="2000" dirty="0"/>
                    </a:p>
                    <a:p>
                      <a:pPr algn="l">
                        <a:lnSpc>
                          <a:spcPts val="1820"/>
                        </a:lnSpc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Perancangan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pengukuran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 keamanan dan rencana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kontigensi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untuk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mengatasi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kerugian</a:t>
                      </a:r>
                      <a:endParaRPr lang="en-US" sz="2400" dirty="0">
                        <a:solidFill>
                          <a:srgbClr val="000000"/>
                        </a:solidFill>
                        <a:latin typeface="Poppins Bold"/>
                        <a:ea typeface="Poppins Bold"/>
                        <a:cs typeface="Poppins Bold"/>
                        <a:sym typeface="Poppins Bold"/>
                      </a:endParaRPr>
                    </a:p>
                    <a:p>
                      <a:pPr algn="l">
                        <a:lnSpc>
                          <a:spcPts val="1820"/>
                        </a:lnSpc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 </a:t>
                      </a:r>
                    </a:p>
                  </a:txBody>
                  <a:tcPr marL="190500" marR="190500" marT="190500" marB="190500" anchor="ctr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7535">
                <a:tc>
                  <a:txBody>
                    <a:bodyPr/>
                    <a:lstStyle/>
                    <a:p>
                      <a:pPr algn="l">
                        <a:lnSpc>
                          <a:spcPts val="1820"/>
                        </a:lnSpc>
                        <a:defRPr/>
                      </a:pPr>
                      <a:endParaRPr lang="en-US" sz="2000"/>
                    </a:p>
                    <a:p>
                      <a:pPr algn="l">
                        <a:lnSpc>
                          <a:spcPts val="1820"/>
                        </a:lnSpc>
                      </a:pPr>
                      <a:r>
                        <a:rPr lang="en-US" sz="2400">
                          <a:solidFill>
                            <a:srgbClr val="FFFFFF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                      Implementasi Sistem</a:t>
                      </a:r>
                    </a:p>
                    <a:p>
                      <a:pPr algn="l">
                        <a:lnSpc>
                          <a:spcPts val="1820"/>
                        </a:lnSpc>
                      </a:pPr>
                      <a:r>
                        <a:rPr lang="en-US" sz="2400">
                          <a:solidFill>
                            <a:srgbClr val="FFFFFF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  </a:t>
                      </a:r>
                      <a:endParaRPr lang="en-US" sz="2400" dirty="0">
                        <a:solidFill>
                          <a:srgbClr val="FFFFFF"/>
                        </a:solidFill>
                        <a:latin typeface="Poppins Bold"/>
                        <a:ea typeface="Poppins Bold"/>
                        <a:cs typeface="Poppins Bold"/>
                        <a:sym typeface="Poppins Bold"/>
                      </a:endParaRPr>
                    </a:p>
                  </a:txBody>
                  <a:tcPr marL="190500" marR="190500" marT="190500" marB="190500" anchor="ctr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20"/>
                        </a:lnSpc>
                        <a:defRPr/>
                      </a:pPr>
                      <a:endParaRPr lang="en-US" sz="2000" dirty="0"/>
                    </a:p>
                    <a:p>
                      <a:pPr algn="l">
                        <a:lnSpc>
                          <a:spcPts val="1820"/>
                        </a:lnSpc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Implementasi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ukuran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 keamanan seperti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rancangan</a:t>
                      </a:r>
                      <a:endParaRPr lang="en-US" sz="2400" dirty="0">
                        <a:solidFill>
                          <a:srgbClr val="000000"/>
                        </a:solidFill>
                        <a:latin typeface="Poppins Bold"/>
                        <a:ea typeface="Poppins Bold"/>
                        <a:cs typeface="Poppins Bold"/>
                        <a:sym typeface="Poppins Bold"/>
                      </a:endParaRPr>
                    </a:p>
                    <a:p>
                      <a:pPr algn="l">
                        <a:lnSpc>
                          <a:spcPts val="1820"/>
                        </a:lnSpc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 </a:t>
                      </a:r>
                    </a:p>
                    <a:p>
                      <a:pPr algn="l">
                        <a:lnSpc>
                          <a:spcPts val="1820"/>
                        </a:lnSpc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 </a:t>
                      </a:r>
                    </a:p>
                  </a:txBody>
                  <a:tcPr marL="190500" marR="190500" marT="190500" marB="190500" anchor="ctr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30328">
                <a:tc>
                  <a:txBody>
                    <a:bodyPr/>
                    <a:lstStyle/>
                    <a:p>
                      <a:pPr algn="l">
                        <a:lnSpc>
                          <a:spcPts val="1820"/>
                        </a:lnSpc>
                        <a:defRPr/>
                      </a:pPr>
                      <a:r>
                        <a:rPr lang="en-US" sz="2400" dirty="0" err="1">
                          <a:solidFill>
                            <a:srgbClr val="FFFFFF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Operasi</a:t>
                      </a:r>
                      <a:r>
                        <a:rPr lang="en-US" sz="2400" dirty="0">
                          <a:solidFill>
                            <a:srgbClr val="FFFFFF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, evaluasi, dan </a:t>
                      </a:r>
                      <a:r>
                        <a:rPr lang="en-US" sz="2400" dirty="0" err="1">
                          <a:solidFill>
                            <a:srgbClr val="FFFFFF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pengendalian</a:t>
                      </a:r>
                      <a:r>
                        <a:rPr lang="en-US" sz="2400" dirty="0">
                          <a:solidFill>
                            <a:srgbClr val="FFFFFF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 sistem</a:t>
                      </a:r>
                    </a:p>
                    <a:p>
                      <a:pPr algn="l">
                        <a:lnSpc>
                          <a:spcPts val="1820"/>
                        </a:lnSpc>
                      </a:pPr>
                      <a:r>
                        <a:rPr lang="en-US" sz="2400" dirty="0">
                          <a:solidFill>
                            <a:srgbClr val="FFFFFF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  </a:t>
                      </a:r>
                    </a:p>
                  </a:txBody>
                  <a:tcPr marL="190500" marR="190500" marT="190500" marB="190500" anchor="ctr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20"/>
                        </a:lnSpc>
                        <a:defRPr/>
                      </a:pPr>
                      <a:endParaRPr lang="en-US" sz="2000" dirty="0"/>
                    </a:p>
                    <a:p>
                      <a:pPr algn="l">
                        <a:lnSpc>
                          <a:spcPts val="1820"/>
                        </a:lnSpc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Operasi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 sistem dan penilaian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efektifitas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 dan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efisiensinya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.</a:t>
                      </a:r>
                    </a:p>
                    <a:p>
                      <a:pPr algn="l">
                        <a:lnSpc>
                          <a:spcPts val="1820"/>
                        </a:lnSpc>
                      </a:pPr>
                      <a:endParaRPr lang="en-US" sz="2400" dirty="0">
                        <a:solidFill>
                          <a:srgbClr val="000000"/>
                        </a:solidFill>
                        <a:latin typeface="Poppins Bold"/>
                        <a:ea typeface="Poppins Bold"/>
                        <a:cs typeface="Poppins Bold"/>
                        <a:sym typeface="Poppins Bold"/>
                      </a:endParaRPr>
                    </a:p>
                    <a:p>
                      <a:pPr algn="l">
                        <a:lnSpc>
                          <a:spcPts val="1820"/>
                        </a:lnSpc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Perubahan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 sesuai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dengan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 kondisi  yang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dibutuhkan</a:t>
                      </a:r>
                      <a:endParaRPr lang="en-US" sz="2400" dirty="0">
                        <a:solidFill>
                          <a:srgbClr val="000000"/>
                        </a:solidFill>
                        <a:latin typeface="Poppins Bold"/>
                        <a:ea typeface="Poppins Bold"/>
                        <a:cs typeface="Poppins Bold"/>
                        <a:sym typeface="Poppins Bold"/>
                      </a:endParaRPr>
                    </a:p>
                    <a:p>
                      <a:pPr algn="l">
                        <a:lnSpc>
                          <a:spcPts val="1820"/>
                        </a:lnSpc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  </a:t>
                      </a:r>
                    </a:p>
                    <a:p>
                      <a:pPr algn="l">
                        <a:lnSpc>
                          <a:spcPts val="1820"/>
                        </a:lnSpc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  </a:t>
                      </a:r>
                    </a:p>
                  </a:txBody>
                  <a:tcPr marL="190500" marR="190500" marT="190500" marB="190500" anchor="ctr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2006">
                <a:tc>
                  <a:txBody>
                    <a:bodyPr/>
                    <a:lstStyle/>
                    <a:p>
                      <a:pPr algn="l">
                        <a:lnSpc>
                          <a:spcPts val="1120"/>
                        </a:lnSpc>
                        <a:defRPr/>
                      </a:pPr>
                      <a:endParaRPr lang="en-US" sz="2000" dirty="0"/>
                    </a:p>
                    <a:p>
                      <a:pPr algn="l">
                        <a:lnSpc>
                          <a:spcPts val="112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 </a:t>
                      </a:r>
                    </a:p>
                    <a:p>
                      <a:pPr algn="l">
                        <a:lnSpc>
                          <a:spcPts val="112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 </a:t>
                      </a:r>
                    </a:p>
                  </a:txBody>
                  <a:tcPr marL="190500" marR="190500" marT="190500" marB="190500" anchor="ctr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120"/>
                        </a:lnSpc>
                        <a:defRPr/>
                      </a:pPr>
                      <a:endParaRPr lang="en-US" sz="2000" dirty="0"/>
                    </a:p>
                    <a:p>
                      <a:pPr algn="l">
                        <a:lnSpc>
                          <a:spcPts val="112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 </a:t>
                      </a:r>
                    </a:p>
                    <a:p>
                      <a:pPr algn="l">
                        <a:lnSpc>
                          <a:spcPts val="112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 </a:t>
                      </a:r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1" name="TextBox 21"/>
          <p:cNvSpPr txBox="1"/>
          <p:nvPr/>
        </p:nvSpPr>
        <p:spPr>
          <a:xfrm>
            <a:off x="1293964" y="2381816"/>
            <a:ext cx="5821520" cy="1325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85"/>
              </a:lnSpc>
            </a:pPr>
            <a:r>
              <a:rPr lang="en-US" sz="4500" spc="-135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Fase Siklus Hidup</a:t>
            </a:r>
          </a:p>
          <a:p>
            <a:pPr algn="ctr">
              <a:lnSpc>
                <a:spcPts val="5085"/>
              </a:lnSpc>
            </a:pPr>
            <a:endParaRPr lang="en-US" sz="4500" spc="-135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0753598" y="2381816"/>
            <a:ext cx="5821520" cy="687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85"/>
              </a:lnSpc>
            </a:pPr>
            <a:r>
              <a:rPr lang="en-US" sz="4500" spc="-135">
                <a:solidFill>
                  <a:srgbClr val="3C176B"/>
                </a:solidFill>
                <a:latin typeface="Poppins Bold"/>
                <a:ea typeface="Poppins Bold"/>
                <a:cs typeface="Poppins Bold"/>
                <a:sym typeface="Poppins Bold"/>
              </a:rPr>
              <a:t>Sasaran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250134" y="1009650"/>
            <a:ext cx="15787733" cy="848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14"/>
              </a:lnSpc>
            </a:pPr>
            <a:r>
              <a:rPr lang="en-US" sz="5499" spc="-164">
                <a:solidFill>
                  <a:srgbClr val="3C176B"/>
                </a:solidFill>
                <a:latin typeface="Poppins Bold"/>
                <a:ea typeface="Poppins Bold"/>
                <a:cs typeface="Poppins Bold"/>
                <a:sym typeface="Poppins Bold"/>
              </a:rPr>
              <a:t>Siklus Hidup Sistem Keaman Informasi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7846356" y="-2753728"/>
            <a:ext cx="16457430" cy="13132727"/>
            <a:chOff x="0" y="0"/>
            <a:chExt cx="509285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09285" cy="406400"/>
            </a:xfrm>
            <a:custGeom>
              <a:avLst/>
              <a:gdLst/>
              <a:ahLst/>
              <a:cxnLst/>
              <a:rect l="l" t="t" r="r" b="b"/>
              <a:pathLst>
                <a:path w="509285" h="406400">
                  <a:moveTo>
                    <a:pt x="509285" y="0"/>
                  </a:moveTo>
                  <a:lnTo>
                    <a:pt x="0" y="0"/>
                  </a:lnTo>
                  <a:lnTo>
                    <a:pt x="101600" y="203200"/>
                  </a:lnTo>
                  <a:lnTo>
                    <a:pt x="0" y="406400"/>
                  </a:lnTo>
                  <a:lnTo>
                    <a:pt x="509285" y="406400"/>
                  </a:lnTo>
                  <a:lnTo>
                    <a:pt x="407685" y="203200"/>
                  </a:lnTo>
                  <a:lnTo>
                    <a:pt x="509285" y="0"/>
                  </a:lnTo>
                  <a:close/>
                </a:path>
              </a:pathLst>
            </a:custGeom>
            <a:solidFill>
              <a:srgbClr val="2D176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88900" y="-57150"/>
              <a:ext cx="331485" cy="463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1622736">
            <a:off x="5532747" y="-5230646"/>
            <a:ext cx="951101" cy="18359252"/>
            <a:chOff x="0" y="0"/>
            <a:chExt cx="250496" cy="483535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0496" cy="4835359"/>
            </a:xfrm>
            <a:custGeom>
              <a:avLst/>
              <a:gdLst/>
              <a:ahLst/>
              <a:cxnLst/>
              <a:rect l="l" t="t" r="r" b="b"/>
              <a:pathLst>
                <a:path w="250496" h="4835359">
                  <a:moveTo>
                    <a:pt x="0" y="0"/>
                  </a:moveTo>
                  <a:lnTo>
                    <a:pt x="250496" y="0"/>
                  </a:lnTo>
                  <a:lnTo>
                    <a:pt x="250496" y="4835359"/>
                  </a:lnTo>
                  <a:lnTo>
                    <a:pt x="0" y="4835359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250496" cy="48925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-10800000">
            <a:off x="5115773" y="8077726"/>
            <a:ext cx="4934623" cy="4871009"/>
            <a:chOff x="0" y="0"/>
            <a:chExt cx="720488" cy="7112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20488" cy="711200"/>
            </a:xfrm>
            <a:custGeom>
              <a:avLst/>
              <a:gdLst/>
              <a:ahLst/>
              <a:cxnLst/>
              <a:rect l="l" t="t" r="r" b="b"/>
              <a:pathLst>
                <a:path w="720488" h="711200">
                  <a:moveTo>
                    <a:pt x="360244" y="711200"/>
                  </a:moveTo>
                  <a:lnTo>
                    <a:pt x="720488" y="0"/>
                  </a:lnTo>
                  <a:lnTo>
                    <a:pt x="0" y="0"/>
                  </a:lnTo>
                  <a:lnTo>
                    <a:pt x="360244" y="711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112576" y="-6350"/>
              <a:ext cx="495336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-10800000">
            <a:off x="5693625" y="8384140"/>
            <a:ext cx="4008535" cy="3956860"/>
            <a:chOff x="0" y="0"/>
            <a:chExt cx="720488" cy="7112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720488" cy="711200"/>
            </a:xfrm>
            <a:custGeom>
              <a:avLst/>
              <a:gdLst/>
              <a:ahLst/>
              <a:cxnLst/>
              <a:rect l="l" t="t" r="r" b="b"/>
              <a:pathLst>
                <a:path w="720488" h="711200">
                  <a:moveTo>
                    <a:pt x="360244" y="711200"/>
                  </a:moveTo>
                  <a:lnTo>
                    <a:pt x="720488" y="0"/>
                  </a:lnTo>
                  <a:lnTo>
                    <a:pt x="0" y="0"/>
                  </a:lnTo>
                  <a:lnTo>
                    <a:pt x="360244" y="711200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112576" y="-6350"/>
              <a:ext cx="495336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-518618" y="-225328"/>
            <a:ext cx="7106977" cy="10737655"/>
            <a:chOff x="0" y="0"/>
            <a:chExt cx="20993392" cy="3171809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0993481" cy="31717996"/>
            </a:xfrm>
            <a:custGeom>
              <a:avLst/>
              <a:gdLst/>
              <a:ahLst/>
              <a:cxnLst/>
              <a:rect l="l" t="t" r="r" b="b"/>
              <a:pathLst>
                <a:path w="20993481" h="31717996">
                  <a:moveTo>
                    <a:pt x="247269" y="0"/>
                  </a:moveTo>
                  <a:lnTo>
                    <a:pt x="0" y="31581344"/>
                  </a:lnTo>
                  <a:lnTo>
                    <a:pt x="17456277" y="31717996"/>
                  </a:lnTo>
                  <a:lnTo>
                    <a:pt x="20993481" y="25031319"/>
                  </a:lnTo>
                  <a:lnTo>
                    <a:pt x="14542897" y="11768201"/>
                  </a:lnTo>
                  <a:lnTo>
                    <a:pt x="20479131" y="158496"/>
                  </a:lnTo>
                  <a:lnTo>
                    <a:pt x="247269" y="0"/>
                  </a:lnTo>
                  <a:close/>
                </a:path>
              </a:pathLst>
            </a:custGeom>
            <a:blipFill>
              <a:blip r:embed="rId2"/>
              <a:stretch>
                <a:fillRect l="-115137" r="-11489"/>
              </a:stretch>
            </a:blipFill>
          </p:spPr>
        </p:sp>
      </p:grpSp>
      <p:sp>
        <p:nvSpPr>
          <p:cNvPr id="16" name="TextBox 16"/>
          <p:cNvSpPr txBox="1"/>
          <p:nvPr/>
        </p:nvSpPr>
        <p:spPr>
          <a:xfrm>
            <a:off x="8611074" y="3293472"/>
            <a:ext cx="8983412" cy="5090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45"/>
              </a:lnSpc>
            </a:pPr>
            <a:r>
              <a:rPr lang="en-US" sz="3399" dirty="0">
                <a:solidFill>
                  <a:srgbClr val="00157C"/>
                </a:solidFill>
                <a:latin typeface="Poppins Bold"/>
                <a:ea typeface="Poppins Bold"/>
                <a:cs typeface="Poppins Bold"/>
                <a:sym typeface="Poppins Bold"/>
              </a:rPr>
              <a:t>• Sistem keamanan informasi </a:t>
            </a:r>
            <a:r>
              <a:rPr lang="en-US" sz="3399" dirty="0">
                <a:solidFill>
                  <a:srgbClr val="00157C"/>
                </a:solidFill>
                <a:latin typeface="Poppins"/>
                <a:ea typeface="Poppins"/>
                <a:cs typeface="Poppins"/>
                <a:sym typeface="Poppins"/>
              </a:rPr>
              <a:t>harus </a:t>
            </a:r>
            <a:r>
              <a:rPr lang="en-US" sz="3399" dirty="0" err="1">
                <a:solidFill>
                  <a:srgbClr val="00157C"/>
                </a:solidFill>
                <a:latin typeface="Poppins"/>
                <a:ea typeface="Poppins"/>
                <a:cs typeface="Poppins"/>
                <a:sym typeface="Poppins"/>
              </a:rPr>
              <a:t>diatur</a:t>
            </a:r>
            <a:r>
              <a:rPr lang="en-US" sz="3399" dirty="0">
                <a:solidFill>
                  <a:srgbClr val="00157C"/>
                </a:solidFill>
                <a:latin typeface="Poppins"/>
                <a:ea typeface="Poppins"/>
                <a:cs typeface="Poppins"/>
                <a:sym typeface="Poppins"/>
              </a:rPr>
              <a:t> oleh seorang </a:t>
            </a:r>
            <a:r>
              <a:rPr lang="en-US" sz="3399" dirty="0" err="1">
                <a:solidFill>
                  <a:srgbClr val="00157C"/>
                </a:solidFill>
                <a:latin typeface="Poppins"/>
                <a:ea typeface="Poppins"/>
                <a:cs typeface="Poppins"/>
                <a:sym typeface="Poppins"/>
              </a:rPr>
              <a:t>kepala</a:t>
            </a:r>
            <a:r>
              <a:rPr lang="en-US" sz="3399" dirty="0">
                <a:solidFill>
                  <a:srgbClr val="00157C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399" dirty="0" err="1">
                <a:solidFill>
                  <a:srgbClr val="00157C"/>
                </a:solidFill>
                <a:latin typeface="Poppins"/>
                <a:ea typeface="Poppins"/>
                <a:cs typeface="Poppins"/>
                <a:sym typeface="Poppins"/>
              </a:rPr>
              <a:t>petugas</a:t>
            </a:r>
            <a:r>
              <a:rPr lang="en-US" sz="3399" dirty="0">
                <a:solidFill>
                  <a:srgbClr val="00157C"/>
                </a:solidFill>
                <a:latin typeface="Poppins"/>
                <a:ea typeface="Poppins"/>
                <a:cs typeface="Poppins"/>
                <a:sym typeface="Poppins"/>
              </a:rPr>
              <a:t> keamanan</a:t>
            </a:r>
            <a:r>
              <a:rPr lang="en-US" sz="3399" dirty="0">
                <a:solidFill>
                  <a:srgbClr val="00157C"/>
                </a:solidFill>
                <a:latin typeface="Poppins Bold"/>
                <a:ea typeface="Poppins Bold"/>
                <a:cs typeface="Poppins Bold"/>
                <a:sym typeface="Poppins Bold"/>
              </a:rPr>
              <a:t> (Chief Security Officer). </a:t>
            </a:r>
          </a:p>
          <a:p>
            <a:pPr algn="l">
              <a:lnSpc>
                <a:spcPts val="4045"/>
              </a:lnSpc>
            </a:pPr>
            <a:endParaRPr lang="en-US" sz="3399" dirty="0">
              <a:solidFill>
                <a:srgbClr val="00157C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4045"/>
              </a:lnSpc>
            </a:pPr>
            <a:r>
              <a:rPr lang="en-US" sz="3399" dirty="0">
                <a:solidFill>
                  <a:srgbClr val="00157C"/>
                </a:solidFill>
                <a:latin typeface="Poppins Bold"/>
                <a:ea typeface="Poppins Bold"/>
                <a:cs typeface="Poppins Bold"/>
                <a:sym typeface="Poppins Bold"/>
              </a:rPr>
              <a:t>• Untuk menjaga </a:t>
            </a:r>
            <a:r>
              <a:rPr lang="en-US" sz="3399" dirty="0" err="1">
                <a:solidFill>
                  <a:srgbClr val="00157C"/>
                </a:solidFill>
                <a:latin typeface="Poppins Bold"/>
                <a:ea typeface="Poppins Bold"/>
                <a:cs typeface="Poppins Bold"/>
                <a:sym typeface="Poppins Bold"/>
              </a:rPr>
              <a:t>independensinya</a:t>
            </a:r>
            <a:r>
              <a:rPr lang="en-US" sz="3399" dirty="0">
                <a:solidFill>
                  <a:srgbClr val="00157C"/>
                </a:solidFill>
                <a:latin typeface="Poppins Bold"/>
                <a:ea typeface="Poppins Bold"/>
                <a:cs typeface="Poppins Bold"/>
                <a:sym typeface="Poppins Bold"/>
              </a:rPr>
              <a:t>, </a:t>
            </a:r>
            <a:r>
              <a:rPr lang="en-US" sz="3399" dirty="0">
                <a:solidFill>
                  <a:srgbClr val="00157C"/>
                </a:solidFill>
                <a:latin typeface="Poppins"/>
                <a:ea typeface="Poppins"/>
                <a:cs typeface="Poppins"/>
                <a:sym typeface="Poppins"/>
              </a:rPr>
              <a:t>CSO harus </a:t>
            </a:r>
            <a:r>
              <a:rPr lang="en-US" sz="3399" dirty="0" err="1">
                <a:solidFill>
                  <a:srgbClr val="00157C"/>
                </a:solidFill>
                <a:latin typeface="Poppins"/>
                <a:ea typeface="Poppins"/>
                <a:cs typeface="Poppins"/>
                <a:sym typeface="Poppins"/>
              </a:rPr>
              <a:t>bertanggungjawab</a:t>
            </a:r>
            <a:r>
              <a:rPr lang="en-US" sz="3399" dirty="0">
                <a:solidFill>
                  <a:srgbClr val="00157C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399" dirty="0" err="1">
                <a:solidFill>
                  <a:srgbClr val="00157C"/>
                </a:solidFill>
                <a:latin typeface="Poppins"/>
                <a:ea typeface="Poppins"/>
                <a:cs typeface="Poppins"/>
                <a:sym typeface="Poppins"/>
              </a:rPr>
              <a:t>secara</a:t>
            </a:r>
            <a:r>
              <a:rPr lang="en-US" sz="3399" dirty="0">
                <a:solidFill>
                  <a:srgbClr val="00157C"/>
                </a:solidFill>
                <a:latin typeface="Poppins"/>
                <a:ea typeface="Poppins"/>
                <a:cs typeface="Poppins"/>
                <a:sym typeface="Poppins"/>
              </a:rPr>
              <a:t> langsung kepada dewan </a:t>
            </a:r>
            <a:r>
              <a:rPr lang="en-US" sz="3399" dirty="0" err="1">
                <a:solidFill>
                  <a:srgbClr val="00157C"/>
                </a:solidFill>
                <a:latin typeface="Poppins"/>
                <a:ea typeface="Poppins"/>
                <a:cs typeface="Poppins"/>
                <a:sym typeface="Poppins"/>
              </a:rPr>
              <a:t>direktur</a:t>
            </a:r>
            <a:r>
              <a:rPr lang="en-US" sz="3399" dirty="0">
                <a:solidFill>
                  <a:srgbClr val="00157C"/>
                </a:solidFill>
                <a:latin typeface="Poppins"/>
                <a:ea typeface="Poppins"/>
                <a:cs typeface="Poppins"/>
                <a:sym typeface="Poppins"/>
              </a:rPr>
              <a:t>. </a:t>
            </a:r>
          </a:p>
          <a:p>
            <a:pPr algn="l">
              <a:lnSpc>
                <a:spcPts val="4045"/>
              </a:lnSpc>
            </a:pPr>
            <a:endParaRPr lang="en-US" sz="3399" dirty="0">
              <a:solidFill>
                <a:srgbClr val="00157C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4045"/>
              </a:lnSpc>
            </a:pPr>
            <a:r>
              <a:rPr lang="en-US" sz="3399" dirty="0">
                <a:solidFill>
                  <a:srgbClr val="00157C"/>
                </a:solidFill>
                <a:latin typeface="Poppins Bold"/>
                <a:ea typeface="Poppins Bold"/>
                <a:cs typeface="Poppins Bold"/>
                <a:sym typeface="Poppins Bold"/>
              </a:rPr>
              <a:t>• </a:t>
            </a:r>
            <a:r>
              <a:rPr lang="en-US" sz="3399" dirty="0" err="1">
                <a:solidFill>
                  <a:srgbClr val="00157C"/>
                </a:solidFill>
                <a:latin typeface="Poppins Bold"/>
                <a:ea typeface="Poppins Bold"/>
                <a:cs typeface="Poppins Bold"/>
                <a:sym typeface="Poppins Bold"/>
              </a:rPr>
              <a:t>Laporan-laporan</a:t>
            </a:r>
            <a:r>
              <a:rPr lang="en-US" sz="3399" dirty="0">
                <a:solidFill>
                  <a:srgbClr val="00157C"/>
                </a:solidFill>
                <a:latin typeface="Poppins Bold"/>
                <a:ea typeface="Poppins Bold"/>
                <a:cs typeface="Poppins Bold"/>
                <a:sym typeface="Poppins Bold"/>
              </a:rPr>
              <a:t> CSO </a:t>
            </a:r>
            <a:r>
              <a:rPr lang="en-US" sz="3399" dirty="0">
                <a:solidFill>
                  <a:srgbClr val="00157C"/>
                </a:solidFill>
                <a:latin typeface="Poppins"/>
                <a:ea typeface="Poppins"/>
                <a:cs typeface="Poppins"/>
                <a:sym typeface="Poppins"/>
              </a:rPr>
              <a:t>harus </a:t>
            </a:r>
            <a:r>
              <a:rPr lang="en-US" sz="3399" dirty="0" err="1">
                <a:solidFill>
                  <a:srgbClr val="00157C"/>
                </a:solidFill>
                <a:latin typeface="Poppins"/>
                <a:ea typeface="Poppins"/>
                <a:cs typeface="Poppins"/>
                <a:sym typeface="Poppins"/>
              </a:rPr>
              <a:t>meliputi</a:t>
            </a:r>
            <a:r>
              <a:rPr lang="en-US" sz="3399" dirty="0">
                <a:solidFill>
                  <a:srgbClr val="00157C"/>
                </a:solidFill>
                <a:latin typeface="Poppins"/>
                <a:ea typeface="Poppins"/>
                <a:cs typeface="Poppins"/>
                <a:sym typeface="Poppins"/>
              </a:rPr>
              <a:t> semua </a:t>
            </a:r>
            <a:r>
              <a:rPr lang="en-US" sz="3399" dirty="0" err="1">
                <a:solidFill>
                  <a:srgbClr val="00157C"/>
                </a:solidFill>
                <a:latin typeface="Poppins"/>
                <a:ea typeface="Poppins"/>
                <a:cs typeface="Poppins"/>
                <a:sym typeface="Poppins"/>
              </a:rPr>
              <a:t>tahap</a:t>
            </a:r>
            <a:r>
              <a:rPr lang="en-US" sz="3399" dirty="0">
                <a:solidFill>
                  <a:srgbClr val="00157C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399" dirty="0" err="1">
                <a:solidFill>
                  <a:srgbClr val="00157C"/>
                </a:solidFill>
                <a:latin typeface="Poppins"/>
                <a:ea typeface="Poppins"/>
                <a:cs typeface="Poppins"/>
                <a:sym typeface="Poppins"/>
              </a:rPr>
              <a:t>siklus</a:t>
            </a:r>
            <a:r>
              <a:rPr lang="en-US" sz="3399" dirty="0">
                <a:solidFill>
                  <a:srgbClr val="00157C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399" dirty="0" err="1">
                <a:solidFill>
                  <a:srgbClr val="00157C"/>
                </a:solidFill>
                <a:latin typeface="Poppins"/>
                <a:ea typeface="Poppins"/>
                <a:cs typeface="Poppins"/>
                <a:sym typeface="Poppins"/>
              </a:rPr>
              <a:t>daur</a:t>
            </a:r>
            <a:r>
              <a:rPr lang="en-US" sz="3399" dirty="0">
                <a:solidFill>
                  <a:srgbClr val="00157C"/>
                </a:solidFill>
                <a:latin typeface="Poppins"/>
                <a:ea typeface="Poppins"/>
                <a:cs typeface="Poppins"/>
                <a:sym typeface="Poppins"/>
              </a:rPr>
              <a:t> hidup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275888" y="1009650"/>
            <a:ext cx="8983412" cy="1206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599"/>
              </a:lnSpc>
            </a:pPr>
            <a:r>
              <a:rPr lang="en-US" sz="3999" spc="-119" dirty="0">
                <a:solidFill>
                  <a:srgbClr val="2D176B"/>
                </a:solidFill>
                <a:latin typeface="Poppins Bold"/>
                <a:ea typeface="Poppins Bold"/>
                <a:cs typeface="Poppins Bold"/>
                <a:sym typeface="Poppins Bold"/>
              </a:rPr>
              <a:t>Sistem Keamanan Informasi di </a:t>
            </a:r>
            <a:r>
              <a:rPr lang="en-US" sz="3999" spc="-119" dirty="0" err="1">
                <a:solidFill>
                  <a:srgbClr val="2D176B"/>
                </a:solidFill>
                <a:latin typeface="Poppins Bold"/>
                <a:ea typeface="Poppins Bold"/>
                <a:cs typeface="Poppins Bold"/>
                <a:sym typeface="Poppins Bold"/>
              </a:rPr>
              <a:t>dalam</a:t>
            </a:r>
            <a:r>
              <a:rPr lang="en-US" sz="3999" spc="-119" dirty="0">
                <a:solidFill>
                  <a:srgbClr val="2D176B"/>
                </a:solidFill>
                <a:latin typeface="Poppins Bold"/>
                <a:ea typeface="Poppins Bold"/>
                <a:cs typeface="Poppins Bold"/>
                <a:sym typeface="Poppins Bold"/>
              </a:rPr>
              <a:t> Organisasi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224854" y="9932533"/>
            <a:ext cx="20607885" cy="1582853"/>
            <a:chOff x="0" y="0"/>
            <a:chExt cx="5427591" cy="41688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27591" cy="416883"/>
            </a:xfrm>
            <a:custGeom>
              <a:avLst/>
              <a:gdLst/>
              <a:ahLst/>
              <a:cxnLst/>
              <a:rect l="l" t="t" r="r" b="b"/>
              <a:pathLst>
                <a:path w="5427591" h="416883">
                  <a:moveTo>
                    <a:pt x="203200" y="0"/>
                  </a:moveTo>
                  <a:lnTo>
                    <a:pt x="5224391" y="0"/>
                  </a:lnTo>
                  <a:lnTo>
                    <a:pt x="5427591" y="416883"/>
                  </a:lnTo>
                  <a:lnTo>
                    <a:pt x="0" y="41688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127000" y="-57150"/>
              <a:ext cx="5173591" cy="474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88896" y="9932533"/>
            <a:ext cx="16110207" cy="1582853"/>
            <a:chOff x="0" y="0"/>
            <a:chExt cx="4243018" cy="41688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43018" cy="416883"/>
            </a:xfrm>
            <a:custGeom>
              <a:avLst/>
              <a:gdLst/>
              <a:ahLst/>
              <a:cxnLst/>
              <a:rect l="l" t="t" r="r" b="b"/>
              <a:pathLst>
                <a:path w="4243018" h="416883">
                  <a:moveTo>
                    <a:pt x="203200" y="0"/>
                  </a:moveTo>
                  <a:lnTo>
                    <a:pt x="4039818" y="0"/>
                  </a:lnTo>
                  <a:lnTo>
                    <a:pt x="4243018" y="416883"/>
                  </a:lnTo>
                  <a:lnTo>
                    <a:pt x="0" y="41688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D176B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127000" y="-57150"/>
              <a:ext cx="3989018" cy="474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701465" y="-711763"/>
            <a:ext cx="1413604" cy="1395381"/>
            <a:chOff x="0" y="0"/>
            <a:chExt cx="720488" cy="7112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20488" cy="711200"/>
            </a:xfrm>
            <a:custGeom>
              <a:avLst/>
              <a:gdLst/>
              <a:ahLst/>
              <a:cxnLst/>
              <a:rect l="l" t="t" r="r" b="b"/>
              <a:pathLst>
                <a:path w="720488" h="711200">
                  <a:moveTo>
                    <a:pt x="360244" y="711200"/>
                  </a:moveTo>
                  <a:lnTo>
                    <a:pt x="720488" y="0"/>
                  </a:lnTo>
                  <a:lnTo>
                    <a:pt x="0" y="0"/>
                  </a:lnTo>
                  <a:lnTo>
                    <a:pt x="360244" y="711200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112576" y="-6350"/>
              <a:ext cx="495336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1802065" y="-517106"/>
            <a:ext cx="9907850" cy="1006067"/>
            <a:chOff x="0" y="0"/>
            <a:chExt cx="3953981" cy="40149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953981" cy="401497"/>
            </a:xfrm>
            <a:custGeom>
              <a:avLst/>
              <a:gdLst/>
              <a:ahLst/>
              <a:cxnLst/>
              <a:rect l="l" t="t" r="r" b="b"/>
              <a:pathLst>
                <a:path w="3953981" h="401497">
                  <a:moveTo>
                    <a:pt x="3750781" y="0"/>
                  </a:moveTo>
                  <a:lnTo>
                    <a:pt x="0" y="0"/>
                  </a:lnTo>
                  <a:lnTo>
                    <a:pt x="203200" y="401497"/>
                  </a:lnTo>
                  <a:lnTo>
                    <a:pt x="3953981" y="401497"/>
                  </a:lnTo>
                  <a:lnTo>
                    <a:pt x="3750781" y="0"/>
                  </a:lnTo>
                  <a:close/>
                </a:path>
              </a:pathLst>
            </a:custGeom>
            <a:solidFill>
              <a:srgbClr val="2D176B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101600" y="-57150"/>
              <a:ext cx="3750781" cy="4586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02756" y="4782054"/>
            <a:ext cx="7789170" cy="3447546"/>
            <a:chOff x="0" y="0"/>
            <a:chExt cx="2051469" cy="907996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051469" cy="907996"/>
            </a:xfrm>
            <a:custGeom>
              <a:avLst/>
              <a:gdLst/>
              <a:ahLst/>
              <a:cxnLst/>
              <a:rect l="l" t="t" r="r" b="b"/>
              <a:pathLst>
                <a:path w="2051469" h="907996">
                  <a:moveTo>
                    <a:pt x="50691" y="0"/>
                  </a:moveTo>
                  <a:lnTo>
                    <a:pt x="2000778" y="0"/>
                  </a:lnTo>
                  <a:cubicBezTo>
                    <a:pt x="2028774" y="0"/>
                    <a:pt x="2051469" y="22695"/>
                    <a:pt x="2051469" y="50691"/>
                  </a:cubicBezTo>
                  <a:lnTo>
                    <a:pt x="2051469" y="857305"/>
                  </a:lnTo>
                  <a:cubicBezTo>
                    <a:pt x="2051469" y="870749"/>
                    <a:pt x="2046128" y="883642"/>
                    <a:pt x="2036622" y="893149"/>
                  </a:cubicBezTo>
                  <a:cubicBezTo>
                    <a:pt x="2027115" y="902655"/>
                    <a:pt x="2014222" y="907996"/>
                    <a:pt x="2000778" y="907996"/>
                  </a:cubicBezTo>
                  <a:lnTo>
                    <a:pt x="50691" y="907996"/>
                  </a:lnTo>
                  <a:cubicBezTo>
                    <a:pt x="37247" y="907996"/>
                    <a:pt x="24353" y="902655"/>
                    <a:pt x="14847" y="893149"/>
                  </a:cubicBezTo>
                  <a:cubicBezTo>
                    <a:pt x="5341" y="883642"/>
                    <a:pt x="0" y="870749"/>
                    <a:pt x="0" y="857305"/>
                  </a:cubicBezTo>
                  <a:lnTo>
                    <a:pt x="0" y="50691"/>
                  </a:lnTo>
                  <a:cubicBezTo>
                    <a:pt x="0" y="37247"/>
                    <a:pt x="5341" y="24353"/>
                    <a:pt x="14847" y="14847"/>
                  </a:cubicBezTo>
                  <a:cubicBezTo>
                    <a:pt x="24353" y="5341"/>
                    <a:pt x="37247" y="0"/>
                    <a:pt x="50691" y="0"/>
                  </a:cubicBezTo>
                  <a:close/>
                </a:path>
              </a:pathLst>
            </a:custGeom>
            <a:solidFill>
              <a:srgbClr val="00157C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57150"/>
              <a:ext cx="2051469" cy="9651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9856270" y="1579499"/>
            <a:ext cx="7403030" cy="19654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93"/>
              </a:lnSpc>
            </a:pPr>
            <a:r>
              <a:rPr lang="en-US" sz="2599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•Dua kategori ancaman sistem:</a:t>
            </a:r>
            <a:r>
              <a:rPr lang="en-US" sz="25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  <a:p>
            <a:pPr algn="l">
              <a:lnSpc>
                <a:spcPts val="3093"/>
              </a:lnSpc>
            </a:pPr>
            <a:endParaRPr lang="en-US" sz="2599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3093"/>
              </a:lnSpc>
            </a:pPr>
            <a:r>
              <a:rPr lang="en-US" sz="25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1.Ancaman-</a:t>
            </a:r>
            <a:r>
              <a:rPr lang="en-US" sz="2599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ancaman aktif</a:t>
            </a:r>
            <a:r>
              <a:rPr lang="en-US" sz="25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 dan</a:t>
            </a:r>
          </a:p>
          <a:p>
            <a:pPr algn="l">
              <a:lnSpc>
                <a:spcPts val="3093"/>
              </a:lnSpc>
            </a:pPr>
            <a:r>
              <a:rPr lang="en-US" sz="25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2.Ancaman-</a:t>
            </a:r>
            <a:r>
              <a:rPr lang="en-US" sz="2599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ancaman pasif</a:t>
            </a:r>
          </a:p>
          <a:p>
            <a:pPr algn="l">
              <a:lnSpc>
                <a:spcPts val="3093"/>
              </a:lnSpc>
            </a:pPr>
            <a:endParaRPr lang="en-US" sz="2599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028700" y="1009650"/>
            <a:ext cx="7719217" cy="1362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4"/>
              </a:lnSpc>
            </a:pPr>
            <a:r>
              <a:rPr lang="en-US" sz="4500" spc="-135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Kerentanan dan Ancaman</a:t>
            </a:r>
          </a:p>
          <a:p>
            <a:pPr algn="l">
              <a:lnSpc>
                <a:spcPts val="5174"/>
              </a:lnSpc>
            </a:pPr>
            <a:endParaRPr lang="en-US" sz="4500" spc="-135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grpSp>
        <p:nvGrpSpPr>
          <p:cNvPr id="19" name="Group 19"/>
          <p:cNvGrpSpPr/>
          <p:nvPr/>
        </p:nvGrpSpPr>
        <p:grpSpPr>
          <a:xfrm>
            <a:off x="9079088" y="4782054"/>
            <a:ext cx="8180212" cy="3447546"/>
            <a:chOff x="0" y="0"/>
            <a:chExt cx="2154459" cy="907996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154459" cy="907996"/>
            </a:xfrm>
            <a:custGeom>
              <a:avLst/>
              <a:gdLst/>
              <a:ahLst/>
              <a:cxnLst/>
              <a:rect l="l" t="t" r="r" b="b"/>
              <a:pathLst>
                <a:path w="2154459" h="907996">
                  <a:moveTo>
                    <a:pt x="48267" y="0"/>
                  </a:moveTo>
                  <a:lnTo>
                    <a:pt x="2106192" y="0"/>
                  </a:lnTo>
                  <a:cubicBezTo>
                    <a:pt x="2118993" y="0"/>
                    <a:pt x="2131270" y="5085"/>
                    <a:pt x="2140322" y="14137"/>
                  </a:cubicBezTo>
                  <a:cubicBezTo>
                    <a:pt x="2149374" y="23189"/>
                    <a:pt x="2154459" y="35466"/>
                    <a:pt x="2154459" y="48267"/>
                  </a:cubicBezTo>
                  <a:lnTo>
                    <a:pt x="2154459" y="859728"/>
                  </a:lnTo>
                  <a:cubicBezTo>
                    <a:pt x="2154459" y="872530"/>
                    <a:pt x="2149374" y="884807"/>
                    <a:pt x="2140322" y="893859"/>
                  </a:cubicBezTo>
                  <a:cubicBezTo>
                    <a:pt x="2131270" y="902910"/>
                    <a:pt x="2118993" y="907996"/>
                    <a:pt x="2106192" y="907996"/>
                  </a:cubicBezTo>
                  <a:lnTo>
                    <a:pt x="48267" y="907996"/>
                  </a:lnTo>
                  <a:cubicBezTo>
                    <a:pt x="35466" y="907996"/>
                    <a:pt x="23189" y="902910"/>
                    <a:pt x="14137" y="893859"/>
                  </a:cubicBezTo>
                  <a:cubicBezTo>
                    <a:pt x="5085" y="884807"/>
                    <a:pt x="0" y="872530"/>
                    <a:pt x="0" y="859728"/>
                  </a:cubicBezTo>
                  <a:lnTo>
                    <a:pt x="0" y="48267"/>
                  </a:lnTo>
                  <a:cubicBezTo>
                    <a:pt x="0" y="35466"/>
                    <a:pt x="5085" y="23189"/>
                    <a:pt x="14137" y="14137"/>
                  </a:cubicBezTo>
                  <a:cubicBezTo>
                    <a:pt x="23189" y="5085"/>
                    <a:pt x="35466" y="0"/>
                    <a:pt x="48267" y="0"/>
                  </a:cubicBezTo>
                  <a:close/>
                </a:path>
              </a:pathLst>
            </a:custGeom>
            <a:solidFill>
              <a:srgbClr val="00157C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0" y="-57150"/>
              <a:ext cx="2154459" cy="9651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1088896" y="2111498"/>
            <a:ext cx="7403030" cy="21276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l">
              <a:lnSpc>
                <a:spcPts val="3331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•Kerentanan </a:t>
            </a:r>
            <a:r>
              <a:rPr lang="en-US" sz="27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adalah suatu kelemahan di suatu sistem.</a:t>
            </a:r>
          </a:p>
          <a:p>
            <a:pPr algn="just">
              <a:lnSpc>
                <a:spcPts val="3331"/>
              </a:lnSpc>
            </a:pPr>
            <a:r>
              <a:rPr lang="en-US" sz="2799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marL="604519" lvl="1" indent="-302260" algn="just">
              <a:lnSpc>
                <a:spcPts val="3331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Ancaman </a:t>
            </a:r>
            <a:r>
              <a:rPr lang="en-US" sz="27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adalah suatu eksploitasi potensial kerentanan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28700" y="5015738"/>
            <a:ext cx="7403030" cy="19374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6"/>
              </a:lnSpc>
            </a:pPr>
            <a:r>
              <a:rPr lang="en-US" sz="3299">
                <a:solidFill>
                  <a:srgbClr val="FAC507"/>
                </a:solidFill>
                <a:latin typeface="Poppins Bold"/>
                <a:ea typeface="Poppins Bold"/>
                <a:cs typeface="Poppins Bold"/>
                <a:sym typeface="Poppins Bold"/>
              </a:rPr>
              <a:t>Ancaman aktif :</a:t>
            </a:r>
          </a:p>
          <a:p>
            <a:pPr algn="l">
              <a:lnSpc>
                <a:spcPts val="3926"/>
              </a:lnSpc>
            </a:pPr>
            <a:r>
              <a:rPr lang="en-US" sz="32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Contoh : </a:t>
            </a:r>
            <a:r>
              <a:rPr lang="en-US" sz="32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penipuan komputer dan sabotase komputer.</a:t>
            </a:r>
            <a:r>
              <a:rPr lang="en-US" sz="32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algn="just">
              <a:lnSpc>
                <a:spcPts val="3331"/>
              </a:lnSpc>
            </a:pPr>
            <a:endParaRPr lang="en-US" sz="3299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9621665" y="5015738"/>
            <a:ext cx="7403030" cy="32138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6"/>
              </a:lnSpc>
            </a:pPr>
            <a:r>
              <a:rPr lang="en-US" sz="3299" dirty="0" err="1">
                <a:solidFill>
                  <a:srgbClr val="FAC507"/>
                </a:solidFill>
                <a:latin typeface="Poppins Bold"/>
                <a:ea typeface="Poppins Bold"/>
                <a:cs typeface="Poppins Bold"/>
                <a:sym typeface="Poppins Bold"/>
              </a:rPr>
              <a:t>Ancaman</a:t>
            </a:r>
            <a:r>
              <a:rPr lang="en-US" sz="3299" dirty="0">
                <a:solidFill>
                  <a:srgbClr val="FAC507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299" dirty="0" err="1">
                <a:solidFill>
                  <a:srgbClr val="FAC507"/>
                </a:solidFill>
                <a:latin typeface="Poppins Bold"/>
                <a:ea typeface="Poppins Bold"/>
                <a:cs typeface="Poppins Bold"/>
                <a:sym typeface="Poppins Bold"/>
              </a:rPr>
              <a:t>pasif</a:t>
            </a:r>
            <a:r>
              <a:rPr lang="en-US" sz="3299" dirty="0">
                <a:solidFill>
                  <a:srgbClr val="FAC507"/>
                </a:solidFill>
                <a:latin typeface="Poppins Bold"/>
                <a:ea typeface="Poppins Bold"/>
                <a:cs typeface="Poppins Bold"/>
                <a:sym typeface="Poppins Bold"/>
              </a:rPr>
              <a:t> :</a:t>
            </a:r>
          </a:p>
          <a:p>
            <a:pPr algn="l">
              <a:lnSpc>
                <a:spcPts val="3926"/>
              </a:lnSpc>
            </a:pPr>
            <a:r>
              <a:rPr lang="en-US" sz="3299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Contoh :</a:t>
            </a:r>
          </a:p>
          <a:p>
            <a:pPr algn="l">
              <a:lnSpc>
                <a:spcPts val="3450"/>
              </a:lnSpc>
            </a:pPr>
            <a:r>
              <a:rPr lang="en-US" sz="28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sistem bermasalah, seperti </a:t>
            </a:r>
            <a:r>
              <a:rPr lang="en-US" sz="28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karena</a:t>
            </a:r>
            <a:r>
              <a:rPr lang="en-US" sz="28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bencana</a:t>
            </a:r>
            <a:r>
              <a:rPr lang="en-US" sz="28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alam</a:t>
            </a:r>
            <a:r>
              <a:rPr lang="en-US" sz="28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. Sistem bermasalah juga </a:t>
            </a:r>
            <a:r>
              <a:rPr lang="en-US" sz="28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karena</a:t>
            </a:r>
            <a:r>
              <a:rPr lang="en-US" sz="28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kegagalan-kegagalan</a:t>
            </a:r>
            <a:r>
              <a:rPr lang="en-US" sz="28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peralatan</a:t>
            </a:r>
            <a:r>
              <a:rPr lang="en-US" sz="28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dan </a:t>
            </a:r>
            <a:r>
              <a:rPr lang="en-US" sz="28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komponen</a:t>
            </a:r>
            <a:endParaRPr lang="en-US" sz="2899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3450"/>
              </a:lnSpc>
            </a:pPr>
            <a:endParaRPr lang="en-US" sz="2899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282715" y="-928929"/>
            <a:ext cx="5832778" cy="1570018"/>
            <a:chOff x="0" y="0"/>
            <a:chExt cx="1536205" cy="4135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36205" cy="413503"/>
            </a:xfrm>
            <a:custGeom>
              <a:avLst/>
              <a:gdLst/>
              <a:ahLst/>
              <a:cxnLst/>
              <a:rect l="l" t="t" r="r" b="b"/>
              <a:pathLst>
                <a:path w="1536205" h="413503">
                  <a:moveTo>
                    <a:pt x="203200" y="0"/>
                  </a:moveTo>
                  <a:lnTo>
                    <a:pt x="1536205" y="0"/>
                  </a:lnTo>
                  <a:lnTo>
                    <a:pt x="1333005" y="413503"/>
                  </a:lnTo>
                  <a:lnTo>
                    <a:pt x="0" y="41350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D176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101600" y="-57150"/>
              <a:ext cx="1333005" cy="4706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3300106" y="-754293"/>
            <a:ext cx="1413604" cy="1395381"/>
            <a:chOff x="0" y="0"/>
            <a:chExt cx="720488" cy="7112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20488" cy="711200"/>
            </a:xfrm>
            <a:custGeom>
              <a:avLst/>
              <a:gdLst/>
              <a:ahLst/>
              <a:cxnLst/>
              <a:rect l="l" t="t" r="r" b="b"/>
              <a:pathLst>
                <a:path w="720488" h="711200">
                  <a:moveTo>
                    <a:pt x="360244" y="711200"/>
                  </a:moveTo>
                  <a:lnTo>
                    <a:pt x="720488" y="0"/>
                  </a:lnTo>
                  <a:lnTo>
                    <a:pt x="0" y="0"/>
                  </a:lnTo>
                  <a:lnTo>
                    <a:pt x="360244" y="711200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112576" y="-6350"/>
              <a:ext cx="495336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497922" y="-755996"/>
            <a:ext cx="1413604" cy="1395381"/>
            <a:chOff x="0" y="0"/>
            <a:chExt cx="720488" cy="7112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20488" cy="711200"/>
            </a:xfrm>
            <a:custGeom>
              <a:avLst/>
              <a:gdLst/>
              <a:ahLst/>
              <a:cxnLst/>
              <a:rect l="l" t="t" r="r" b="b"/>
              <a:pathLst>
                <a:path w="720488" h="711200">
                  <a:moveTo>
                    <a:pt x="360244" y="711200"/>
                  </a:moveTo>
                  <a:lnTo>
                    <a:pt x="720488" y="0"/>
                  </a:lnTo>
                  <a:lnTo>
                    <a:pt x="0" y="0"/>
                  </a:lnTo>
                  <a:lnTo>
                    <a:pt x="360244" y="711200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112576" y="-6350"/>
              <a:ext cx="495336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5962716" y="-366681"/>
            <a:ext cx="9907850" cy="1006067"/>
            <a:chOff x="0" y="0"/>
            <a:chExt cx="3953981" cy="40149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953981" cy="401497"/>
            </a:xfrm>
            <a:custGeom>
              <a:avLst/>
              <a:gdLst/>
              <a:ahLst/>
              <a:cxnLst/>
              <a:rect l="l" t="t" r="r" b="b"/>
              <a:pathLst>
                <a:path w="3953981" h="401497">
                  <a:moveTo>
                    <a:pt x="3750781" y="0"/>
                  </a:moveTo>
                  <a:lnTo>
                    <a:pt x="0" y="0"/>
                  </a:lnTo>
                  <a:lnTo>
                    <a:pt x="203200" y="401497"/>
                  </a:lnTo>
                  <a:lnTo>
                    <a:pt x="3953981" y="401497"/>
                  </a:lnTo>
                  <a:lnTo>
                    <a:pt x="3750781" y="0"/>
                  </a:lnTo>
                  <a:close/>
                </a:path>
              </a:pathLst>
            </a:custGeom>
            <a:solidFill>
              <a:srgbClr val="2D176B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101600" y="-57150"/>
              <a:ext cx="3750781" cy="4586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-1224854" y="9932533"/>
            <a:ext cx="20607885" cy="1582853"/>
            <a:chOff x="0" y="0"/>
            <a:chExt cx="5427591" cy="41688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5427591" cy="416883"/>
            </a:xfrm>
            <a:custGeom>
              <a:avLst/>
              <a:gdLst/>
              <a:ahLst/>
              <a:cxnLst/>
              <a:rect l="l" t="t" r="r" b="b"/>
              <a:pathLst>
                <a:path w="5427591" h="416883">
                  <a:moveTo>
                    <a:pt x="203200" y="0"/>
                  </a:moveTo>
                  <a:lnTo>
                    <a:pt x="5224391" y="0"/>
                  </a:lnTo>
                  <a:lnTo>
                    <a:pt x="5427591" y="416883"/>
                  </a:lnTo>
                  <a:lnTo>
                    <a:pt x="0" y="41688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127000" y="-57150"/>
              <a:ext cx="5173591" cy="474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088896" y="9932533"/>
            <a:ext cx="16110207" cy="1582853"/>
            <a:chOff x="0" y="0"/>
            <a:chExt cx="4243018" cy="416883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243018" cy="416883"/>
            </a:xfrm>
            <a:custGeom>
              <a:avLst/>
              <a:gdLst/>
              <a:ahLst/>
              <a:cxnLst/>
              <a:rect l="l" t="t" r="r" b="b"/>
              <a:pathLst>
                <a:path w="4243018" h="416883">
                  <a:moveTo>
                    <a:pt x="203200" y="0"/>
                  </a:moveTo>
                  <a:lnTo>
                    <a:pt x="4039818" y="0"/>
                  </a:lnTo>
                  <a:lnTo>
                    <a:pt x="4243018" y="416883"/>
                  </a:lnTo>
                  <a:lnTo>
                    <a:pt x="0" y="41688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D176B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127000" y="-57150"/>
              <a:ext cx="3989018" cy="474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499773" y="2598732"/>
            <a:ext cx="4779016" cy="4106967"/>
            <a:chOff x="0" y="0"/>
            <a:chExt cx="812800" cy="6985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00157C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114300" y="-57150"/>
              <a:ext cx="584200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774829" y="7048599"/>
            <a:ext cx="5117454" cy="1888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476"/>
              </a:lnSpc>
            </a:pPr>
            <a:r>
              <a:rPr lang="en-US" sz="1769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•Karyawan </a:t>
            </a:r>
            <a:r>
              <a:rPr lang="en-US" sz="1769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pemeliharaan</a:t>
            </a:r>
            <a:r>
              <a:rPr lang="en-US" sz="1769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komputer </a:t>
            </a:r>
          </a:p>
          <a:p>
            <a:pPr algn="just">
              <a:lnSpc>
                <a:spcPts val="2476"/>
              </a:lnSpc>
            </a:pPr>
            <a:r>
              <a:rPr lang="en-US" sz="1769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• Programmer </a:t>
            </a:r>
          </a:p>
          <a:p>
            <a:pPr algn="just">
              <a:lnSpc>
                <a:spcPts val="2476"/>
              </a:lnSpc>
            </a:pPr>
            <a:r>
              <a:rPr lang="en-US" sz="1769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• Operator komputer dan </a:t>
            </a:r>
            <a:r>
              <a:rPr lang="en-US" sz="1769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jaringan</a:t>
            </a:r>
            <a:r>
              <a:rPr lang="en-US" sz="1769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algn="just">
              <a:lnSpc>
                <a:spcPts val="2476"/>
              </a:lnSpc>
            </a:pPr>
            <a:r>
              <a:rPr lang="en-US" sz="1769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• Karyawan administrasi sistem informasi </a:t>
            </a:r>
          </a:p>
          <a:p>
            <a:pPr algn="just">
              <a:lnSpc>
                <a:spcPts val="2476"/>
              </a:lnSpc>
            </a:pPr>
            <a:r>
              <a:rPr lang="en-US" sz="1769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• Karyawan </a:t>
            </a:r>
            <a:r>
              <a:rPr lang="en-US" sz="1769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pengendalian</a:t>
            </a:r>
            <a:r>
              <a:rPr lang="en-US" sz="1769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data</a:t>
            </a:r>
          </a:p>
          <a:p>
            <a:pPr algn="just">
              <a:lnSpc>
                <a:spcPts val="2476"/>
              </a:lnSpc>
              <a:spcBef>
                <a:spcPct val="0"/>
              </a:spcBef>
            </a:pPr>
            <a:endParaRPr lang="en-US" sz="1769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3159984" y="1009650"/>
            <a:ext cx="12999966" cy="704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</a:pPr>
            <a:r>
              <a:rPr lang="en-US" sz="4500" spc="-135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Individu yang menimbulkan serangan sistem</a:t>
            </a:r>
          </a:p>
        </p:txBody>
      </p:sp>
      <p:grpSp>
        <p:nvGrpSpPr>
          <p:cNvPr id="25" name="Group 25"/>
          <p:cNvGrpSpPr/>
          <p:nvPr/>
        </p:nvGrpSpPr>
        <p:grpSpPr>
          <a:xfrm>
            <a:off x="6411988" y="2598732"/>
            <a:ext cx="4779016" cy="4106967"/>
            <a:chOff x="0" y="0"/>
            <a:chExt cx="812800" cy="6985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2D176B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114300" y="-57150"/>
              <a:ext cx="584200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6689580" y="7097172"/>
            <a:ext cx="4501424" cy="2193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476"/>
              </a:lnSpc>
            </a:pPr>
            <a:r>
              <a:rPr lang="en-US" sz="1769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•Para pemakai terdiri dari kelompok orang yang beragam dan satu sama lain dapat dibedakan berdasarkan kegiatan fungsional mereka tanpa memandang pengolahan data.</a:t>
            </a:r>
          </a:p>
          <a:p>
            <a:pPr algn="just">
              <a:lnSpc>
                <a:spcPts val="2476"/>
              </a:lnSpc>
            </a:pPr>
            <a:endParaRPr lang="en-US" sz="1769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just">
              <a:lnSpc>
                <a:spcPts val="2476"/>
              </a:lnSpc>
              <a:spcBef>
                <a:spcPct val="0"/>
              </a:spcBef>
            </a:pPr>
            <a:endParaRPr lang="en-US" sz="1769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6949252" y="3901645"/>
            <a:ext cx="3704488" cy="1386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9"/>
              </a:lnSpc>
            </a:pPr>
            <a:r>
              <a:rPr lang="en-US" sz="3899">
                <a:solidFill>
                  <a:srgbClr val="FAC507"/>
                </a:solidFill>
                <a:latin typeface="Poppins Bold"/>
                <a:ea typeface="Poppins Bold"/>
                <a:cs typeface="Poppins Bold"/>
                <a:sym typeface="Poppins Bold"/>
              </a:rPr>
              <a:t>PARA </a:t>
            </a:r>
          </a:p>
          <a:p>
            <a:pPr algn="ctr">
              <a:lnSpc>
                <a:spcPts val="5459"/>
              </a:lnSpc>
              <a:spcBef>
                <a:spcPct val="0"/>
              </a:spcBef>
            </a:pPr>
            <a:r>
              <a:rPr lang="en-US" sz="3899">
                <a:solidFill>
                  <a:srgbClr val="FAC507"/>
                </a:solidFill>
                <a:latin typeface="Poppins Bold"/>
                <a:ea typeface="Poppins Bold"/>
                <a:cs typeface="Poppins Bold"/>
                <a:sym typeface="Poppins Bold"/>
              </a:rPr>
              <a:t>PEMAKAI</a:t>
            </a:r>
          </a:p>
        </p:txBody>
      </p:sp>
      <p:grpSp>
        <p:nvGrpSpPr>
          <p:cNvPr id="30" name="Group 30"/>
          <p:cNvGrpSpPr/>
          <p:nvPr/>
        </p:nvGrpSpPr>
        <p:grpSpPr>
          <a:xfrm>
            <a:off x="12324202" y="2598732"/>
            <a:ext cx="4779016" cy="4106967"/>
            <a:chOff x="0" y="0"/>
            <a:chExt cx="812800" cy="6985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F8C02"/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114300" y="-57150"/>
              <a:ext cx="584200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12502133" y="7048599"/>
            <a:ext cx="5049566" cy="22275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476"/>
              </a:lnSpc>
            </a:pPr>
            <a:r>
              <a:rPr lang="en-US" sz="1769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•</a:t>
            </a:r>
            <a:r>
              <a:rPr lang="en-US" sz="1769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Pengganggu</a:t>
            </a:r>
            <a:r>
              <a:rPr lang="en-US" sz="1769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adalah </a:t>
            </a:r>
            <a:r>
              <a:rPr lang="en-US" sz="1769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setiap</a:t>
            </a:r>
            <a:r>
              <a:rPr lang="en-US" sz="1769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orang yang </a:t>
            </a:r>
            <a:r>
              <a:rPr lang="en-US" sz="1769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mengakses</a:t>
            </a:r>
            <a:r>
              <a:rPr lang="en-US" sz="1769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1769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peralatan</a:t>
            </a:r>
            <a:r>
              <a:rPr lang="en-US" sz="1769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, data elektronik, </a:t>
            </a:r>
            <a:r>
              <a:rPr lang="en-US" sz="1769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atau</a:t>
            </a:r>
            <a:r>
              <a:rPr lang="en-US" sz="1769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1769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memfile</a:t>
            </a:r>
            <a:r>
              <a:rPr lang="en-US" sz="1769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tanpa </a:t>
            </a:r>
            <a:r>
              <a:rPr lang="en-US" sz="1769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otorisasi</a:t>
            </a:r>
            <a:r>
              <a:rPr lang="en-US" sz="1769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yang tepat. </a:t>
            </a:r>
          </a:p>
          <a:p>
            <a:pPr algn="just">
              <a:lnSpc>
                <a:spcPts val="2476"/>
              </a:lnSpc>
            </a:pPr>
            <a:r>
              <a:rPr lang="en-US" sz="1769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•Hacker adalah seorang </a:t>
            </a:r>
            <a:r>
              <a:rPr lang="en-US" sz="1769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pengganggu</a:t>
            </a:r>
            <a:r>
              <a:rPr lang="en-US" sz="1769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yang </a:t>
            </a:r>
            <a:r>
              <a:rPr lang="en-US" sz="1769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menyerang</a:t>
            </a:r>
            <a:r>
              <a:rPr lang="en-US" sz="1769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1769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suatu</a:t>
            </a:r>
            <a:r>
              <a:rPr lang="en-US" sz="1769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sistem </a:t>
            </a:r>
            <a:r>
              <a:rPr lang="en-US" sz="1769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untuk</a:t>
            </a:r>
            <a:r>
              <a:rPr lang="en-US" sz="1769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1769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iseng</a:t>
            </a:r>
            <a:r>
              <a:rPr lang="en-US" sz="1769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dan tantangan.</a:t>
            </a:r>
          </a:p>
          <a:p>
            <a:pPr algn="just">
              <a:lnSpc>
                <a:spcPts val="2476"/>
              </a:lnSpc>
              <a:spcBef>
                <a:spcPct val="0"/>
              </a:spcBef>
            </a:pPr>
            <a:endParaRPr lang="en-US" sz="1769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1028700" y="3500486"/>
            <a:ext cx="3704488" cy="28117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9"/>
              </a:lnSpc>
            </a:pPr>
            <a:r>
              <a:rPr lang="en-US" sz="3899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KARYAWAN</a:t>
            </a:r>
          </a:p>
          <a:p>
            <a:pPr algn="ctr">
              <a:lnSpc>
                <a:spcPts val="5459"/>
              </a:lnSpc>
            </a:pPr>
            <a:r>
              <a:rPr lang="en-US" sz="3899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SISTEM INFORMASI </a:t>
            </a:r>
          </a:p>
          <a:p>
            <a:pPr algn="ctr">
              <a:lnSpc>
                <a:spcPts val="5879"/>
              </a:lnSpc>
              <a:spcBef>
                <a:spcPct val="0"/>
              </a:spcBef>
            </a:pPr>
            <a:endParaRPr lang="en-US" sz="3899" dirty="0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12857879" y="4244545"/>
            <a:ext cx="3704488" cy="7010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9"/>
              </a:lnSpc>
              <a:spcBef>
                <a:spcPct val="0"/>
              </a:spcBef>
            </a:pPr>
            <a:r>
              <a:rPr lang="en-US" sz="3899">
                <a:solidFill>
                  <a:srgbClr val="00157C"/>
                </a:solidFill>
                <a:latin typeface="Poppins Bold"/>
                <a:ea typeface="Poppins Bold"/>
                <a:cs typeface="Poppins Bold"/>
                <a:sym typeface="Poppins Bold"/>
              </a:rPr>
              <a:t>PENGGANGGU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142653" y="3322040"/>
            <a:ext cx="14002695" cy="5776112"/>
          </a:xfrm>
          <a:custGeom>
            <a:avLst/>
            <a:gdLst/>
            <a:ahLst/>
            <a:cxnLst/>
            <a:rect l="l" t="t" r="r" b="b"/>
            <a:pathLst>
              <a:path w="14002695" h="5776112">
                <a:moveTo>
                  <a:pt x="0" y="0"/>
                </a:moveTo>
                <a:lnTo>
                  <a:pt x="14002694" y="0"/>
                </a:lnTo>
                <a:lnTo>
                  <a:pt x="14002694" y="5776112"/>
                </a:lnTo>
                <a:lnTo>
                  <a:pt x="0" y="577611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713191" y="1915559"/>
            <a:ext cx="16230600" cy="7938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93"/>
              </a:lnSpc>
            </a:pPr>
            <a:r>
              <a:rPr lang="en-US" sz="25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Metode-metode</a:t>
            </a:r>
            <a:r>
              <a:rPr lang="en-US" sz="25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yang biasa dipakai </a:t>
            </a:r>
            <a:r>
              <a:rPr lang="en-US" sz="25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untuk</a:t>
            </a:r>
            <a:r>
              <a:rPr lang="en-US" sz="25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melakukan </a:t>
            </a:r>
            <a:r>
              <a:rPr lang="en-US" sz="25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penipuan</a:t>
            </a:r>
            <a:r>
              <a:rPr lang="en-US" sz="25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sistem informasi : </a:t>
            </a:r>
          </a:p>
          <a:p>
            <a:pPr algn="just">
              <a:lnSpc>
                <a:spcPts val="3093"/>
              </a:lnSpc>
            </a:pPr>
            <a:endParaRPr lang="en-US" sz="2599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713191" y="1113554"/>
            <a:ext cx="12634244" cy="654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84"/>
              </a:lnSpc>
            </a:pPr>
            <a:r>
              <a:rPr lang="en-US" sz="4499" spc="-134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Ancaman-ancaman</a:t>
            </a:r>
            <a:r>
              <a:rPr lang="en-US" sz="4499" spc="-134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Aktif Sistem Informasi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2276770" y="3738762"/>
            <a:ext cx="3226433" cy="384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24"/>
              </a:lnSpc>
            </a:pPr>
            <a:r>
              <a:rPr lang="en-US" sz="2499" spc="-74">
                <a:solidFill>
                  <a:srgbClr val="000000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Pencurian data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276770" y="7946646"/>
            <a:ext cx="3226433" cy="1089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24"/>
              </a:lnSpc>
            </a:pPr>
            <a:r>
              <a:rPr lang="en-US" sz="2499" spc="-74">
                <a:solidFill>
                  <a:srgbClr val="000000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Penggelapan atau pencurian sumber daya informasi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918914" y="6038392"/>
            <a:ext cx="3226433" cy="384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24"/>
              </a:lnSpc>
            </a:pPr>
            <a:r>
              <a:rPr lang="en-US" sz="2499" spc="-74">
                <a:solidFill>
                  <a:srgbClr val="000000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Sabotase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868958" y="3728153"/>
            <a:ext cx="3683921" cy="3737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11"/>
              </a:lnSpc>
            </a:pPr>
            <a:r>
              <a:rPr lang="en-US" sz="2400" spc="-72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Manipulasi masukan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868958" y="8122858"/>
            <a:ext cx="3210526" cy="736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24"/>
              </a:lnSpc>
            </a:pPr>
            <a:r>
              <a:rPr lang="en-US" sz="2499" spc="-74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Gangguan file secara langsung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493530" y="6123187"/>
            <a:ext cx="3210526" cy="384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24"/>
              </a:lnSpc>
            </a:pPr>
            <a:r>
              <a:rPr lang="en-US" sz="2499" spc="-74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Gangguan program 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-1224854" y="9932533"/>
            <a:ext cx="20607885" cy="1582853"/>
            <a:chOff x="0" y="0"/>
            <a:chExt cx="5427591" cy="41688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427591" cy="416883"/>
            </a:xfrm>
            <a:custGeom>
              <a:avLst/>
              <a:gdLst/>
              <a:ahLst/>
              <a:cxnLst/>
              <a:rect l="l" t="t" r="r" b="b"/>
              <a:pathLst>
                <a:path w="5427591" h="416883">
                  <a:moveTo>
                    <a:pt x="203200" y="0"/>
                  </a:moveTo>
                  <a:lnTo>
                    <a:pt x="5224391" y="0"/>
                  </a:lnTo>
                  <a:lnTo>
                    <a:pt x="5427591" y="416883"/>
                  </a:lnTo>
                  <a:lnTo>
                    <a:pt x="0" y="41688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AC507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127000" y="-57150"/>
              <a:ext cx="5173591" cy="474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88896" y="9932533"/>
            <a:ext cx="16110207" cy="1582853"/>
            <a:chOff x="0" y="0"/>
            <a:chExt cx="4243018" cy="41688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243018" cy="416883"/>
            </a:xfrm>
            <a:custGeom>
              <a:avLst/>
              <a:gdLst/>
              <a:ahLst/>
              <a:cxnLst/>
              <a:rect l="l" t="t" r="r" b="b"/>
              <a:pathLst>
                <a:path w="4243018" h="416883">
                  <a:moveTo>
                    <a:pt x="203200" y="0"/>
                  </a:moveTo>
                  <a:lnTo>
                    <a:pt x="4039818" y="0"/>
                  </a:lnTo>
                  <a:lnTo>
                    <a:pt x="4243018" y="416883"/>
                  </a:lnTo>
                  <a:lnTo>
                    <a:pt x="0" y="41688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D176B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127000" y="-57150"/>
              <a:ext cx="3989018" cy="474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8107876" y="5988100"/>
            <a:ext cx="2072249" cy="434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4"/>
              </a:lnSpc>
            </a:pPr>
            <a:r>
              <a:rPr lang="en-US" sz="2800" spc="-84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Ancaman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867</Words>
  <Application>Microsoft Office PowerPoint</Application>
  <PresentationFormat>Custom</PresentationFormat>
  <Paragraphs>166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Poppins Semi-Bold</vt:lpstr>
      <vt:lpstr>Poppins Bold</vt:lpstr>
      <vt:lpstr>Arial</vt:lpstr>
      <vt:lpstr>Calibri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P.14 Kemanan dan Penngendalian Sistem Informaasi</dc:title>
  <cp:lastModifiedBy>Hp</cp:lastModifiedBy>
  <cp:revision>7</cp:revision>
  <dcterms:created xsi:type="dcterms:W3CDTF">2006-08-16T00:00:00Z</dcterms:created>
  <dcterms:modified xsi:type="dcterms:W3CDTF">2024-12-05T06:14:03Z</dcterms:modified>
  <dc:identifier>DAGNUdXMxAI</dc:identifier>
</cp:coreProperties>
</file>