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0000500000000000000" pitchFamily="2" charset="0"/>
      <p:regular r:id="rId26"/>
      <p:bold r:id="rId27"/>
      <p:italic r:id="rId28"/>
      <p:boldItalic r:id="rId29"/>
    </p:embeddedFont>
    <p:embeddedFont>
      <p:font typeface="Poppins Bold" panose="00000800000000000000" charset="0"/>
      <p:regular r:id="rId30"/>
      <p:bold r:id="rId31"/>
    </p:embeddedFont>
    <p:embeddedFont>
      <p:font typeface="Poppins Semi-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08643" y="-2845727"/>
            <a:ext cx="16457430" cy="13132727"/>
            <a:chOff x="0" y="0"/>
            <a:chExt cx="50928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285" cy="406400"/>
            </a:xfrm>
            <a:custGeom>
              <a:avLst/>
              <a:gdLst/>
              <a:ahLst/>
              <a:cxnLst/>
              <a:rect l="l" t="t" r="r" b="b"/>
              <a:pathLst>
                <a:path w="509285" h="406400">
                  <a:moveTo>
                    <a:pt x="509285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509285" y="406400"/>
                  </a:lnTo>
                  <a:lnTo>
                    <a:pt x="407685" y="203200"/>
                  </a:lnTo>
                  <a:lnTo>
                    <a:pt x="509285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8900" y="-57150"/>
              <a:ext cx="3314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95050" y="0"/>
            <a:ext cx="7792950" cy="10288229"/>
            <a:chOff x="0" y="0"/>
            <a:chExt cx="26797495" cy="353779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97508" cy="35378008"/>
            </a:xfrm>
            <a:custGeom>
              <a:avLst/>
              <a:gdLst/>
              <a:ahLst/>
              <a:cxnLst/>
              <a:rect l="l" t="t" r="r" b="b"/>
              <a:pathLst>
                <a:path w="26797508" h="35378008">
                  <a:moveTo>
                    <a:pt x="26797508" y="0"/>
                  </a:moveTo>
                  <a:lnTo>
                    <a:pt x="0" y="14351"/>
                  </a:lnTo>
                  <a:lnTo>
                    <a:pt x="6650355" y="12865989"/>
                  </a:lnTo>
                  <a:lnTo>
                    <a:pt x="1410335" y="23432390"/>
                  </a:lnTo>
                  <a:lnTo>
                    <a:pt x="7510780" y="35378008"/>
                  </a:lnTo>
                  <a:lnTo>
                    <a:pt x="26797508" y="35371785"/>
                  </a:lnTo>
                  <a:lnTo>
                    <a:pt x="26797508" y="0"/>
                  </a:lnTo>
                  <a:close/>
                </a:path>
              </a:pathLst>
            </a:custGeom>
            <a:blipFill>
              <a:blip r:embed="rId2"/>
              <a:stretch>
                <a:fillRect l="-83390" t="-7053" r="-32341" b="-192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572850">
            <a:off x="10355827" y="-5379083"/>
            <a:ext cx="951101" cy="18359252"/>
            <a:chOff x="0" y="0"/>
            <a:chExt cx="250496" cy="48353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496" cy="4835359"/>
            </a:xfrm>
            <a:custGeom>
              <a:avLst/>
              <a:gdLst/>
              <a:ahLst/>
              <a:cxnLst/>
              <a:rect l="l" t="t" r="r" b="b"/>
              <a:pathLst>
                <a:path w="250496" h="4835359">
                  <a:moveTo>
                    <a:pt x="0" y="0"/>
                  </a:moveTo>
                  <a:lnTo>
                    <a:pt x="250496" y="0"/>
                  </a:lnTo>
                  <a:lnTo>
                    <a:pt x="250496" y="4835359"/>
                  </a:lnTo>
                  <a:lnTo>
                    <a:pt x="0" y="4835359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50496" cy="4892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7601645" y="6767849"/>
            <a:ext cx="4934623" cy="4871009"/>
            <a:chOff x="0" y="0"/>
            <a:chExt cx="720488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0" y="5086350"/>
            <a:ext cx="1492830" cy="1473585"/>
            <a:chOff x="0" y="0"/>
            <a:chExt cx="720488" cy="7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0800000">
            <a:off x="9144000" y="3612765"/>
            <a:ext cx="1492830" cy="1473585"/>
            <a:chOff x="0" y="0"/>
            <a:chExt cx="720488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7931220" y="7074263"/>
            <a:ext cx="4008535" cy="3956860"/>
            <a:chOff x="0" y="0"/>
            <a:chExt cx="720488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93709" y="512662"/>
            <a:ext cx="6851784" cy="1515978"/>
            <a:chOff x="0" y="0"/>
            <a:chExt cx="9135712" cy="202130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71844" cy="1771844"/>
            </a:xfrm>
            <a:custGeom>
              <a:avLst/>
              <a:gdLst/>
              <a:ahLst/>
              <a:cxnLst/>
              <a:rect l="l" t="t" r="r" b="b"/>
              <a:pathLst>
                <a:path w="1771844" h="1771844">
                  <a:moveTo>
                    <a:pt x="0" y="0"/>
                  </a:moveTo>
                  <a:lnTo>
                    <a:pt x="1771844" y="0"/>
                  </a:lnTo>
                  <a:lnTo>
                    <a:pt x="1771844" y="1771844"/>
                  </a:lnTo>
                  <a:lnTo>
                    <a:pt x="0" y="1771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990981" y="446671"/>
              <a:ext cx="2487128" cy="1325173"/>
            </a:xfrm>
            <a:custGeom>
              <a:avLst/>
              <a:gdLst/>
              <a:ahLst/>
              <a:cxnLst/>
              <a:rect l="l" t="t" r="r" b="b"/>
              <a:pathLst>
                <a:path w="2487128" h="1325173">
                  <a:moveTo>
                    <a:pt x="0" y="0"/>
                  </a:moveTo>
                  <a:lnTo>
                    <a:pt x="2487128" y="0"/>
                  </a:lnTo>
                  <a:lnTo>
                    <a:pt x="2487128" y="1325173"/>
                  </a:lnTo>
                  <a:lnTo>
                    <a:pt x="0" y="1325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4937427" y="9871"/>
              <a:ext cx="2011432" cy="2011432"/>
            </a:xfrm>
            <a:custGeom>
              <a:avLst/>
              <a:gdLst/>
              <a:ahLst/>
              <a:cxnLst/>
              <a:rect l="l" t="t" r="r" b="b"/>
              <a:pathLst>
                <a:path w="2011432" h="2011432">
                  <a:moveTo>
                    <a:pt x="0" y="0"/>
                  </a:moveTo>
                  <a:lnTo>
                    <a:pt x="2011432" y="0"/>
                  </a:lnTo>
                  <a:lnTo>
                    <a:pt x="2011432" y="2011432"/>
                  </a:lnTo>
                  <a:lnTo>
                    <a:pt x="0" y="201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7164759" y="103542"/>
              <a:ext cx="1970953" cy="1824091"/>
            </a:xfrm>
            <a:custGeom>
              <a:avLst/>
              <a:gdLst/>
              <a:ahLst/>
              <a:cxnLst/>
              <a:rect l="l" t="t" r="r" b="b"/>
              <a:pathLst>
                <a:path w="1970953" h="1824091">
                  <a:moveTo>
                    <a:pt x="0" y="0"/>
                  </a:moveTo>
                  <a:lnTo>
                    <a:pt x="1970953" y="0"/>
                  </a:lnTo>
                  <a:lnTo>
                    <a:pt x="1970953" y="1824091"/>
                  </a:lnTo>
                  <a:lnTo>
                    <a:pt x="0" y="1824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1028700" y="8712647"/>
            <a:ext cx="9700914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61"/>
              </a:lnSpc>
            </a:pPr>
            <a:r>
              <a:rPr lang="en-US" sz="3562" dirty="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Aftuqa </a:t>
            </a:r>
            <a:r>
              <a:rPr lang="en-US" sz="3562" dirty="0" err="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Sholikatur</a:t>
            </a:r>
            <a:r>
              <a:rPr lang="en-US" sz="3562" dirty="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Rohmania, S.M., M.M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8435533"/>
            <a:ext cx="4386089" cy="32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7"/>
              </a:lnSpc>
            </a:pPr>
            <a:r>
              <a:rPr lang="en-US" sz="206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Dosen Pengampu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2925162"/>
            <a:ext cx="7929160" cy="284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6499" spc="-194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KEAMANAN DAN</a:t>
            </a:r>
          </a:p>
          <a:p>
            <a:pPr algn="l">
              <a:lnSpc>
                <a:spcPts val="7344"/>
              </a:lnSpc>
            </a:pPr>
            <a:r>
              <a:rPr lang="en-US" sz="6499" spc="-194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PENGENDALIAN</a:t>
            </a:r>
          </a:p>
          <a:p>
            <a:pPr algn="l">
              <a:lnSpc>
                <a:spcPts val="7344"/>
              </a:lnSpc>
            </a:pPr>
            <a:r>
              <a:rPr lang="en-US" sz="6499" spc="-194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SISTEM INFORMASI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5999152"/>
            <a:ext cx="7279943" cy="1036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579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Sistem Informasi Manajemen</a:t>
            </a:r>
          </a:p>
          <a:p>
            <a:pPr algn="l">
              <a:lnSpc>
                <a:spcPts val="3852"/>
              </a:lnSpc>
            </a:pPr>
            <a:r>
              <a:rPr lang="en-US" sz="3379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Pertemuan : 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24854" y="9932533"/>
            <a:ext cx="20607885" cy="1582853"/>
            <a:chOff x="0" y="0"/>
            <a:chExt cx="5427591" cy="416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7591" cy="416883"/>
            </a:xfrm>
            <a:custGeom>
              <a:avLst/>
              <a:gdLst/>
              <a:ahLst/>
              <a:cxnLst/>
              <a:rect l="l" t="t" r="r" b="b"/>
              <a:pathLst>
                <a:path w="5427591" h="416883">
                  <a:moveTo>
                    <a:pt x="203200" y="0"/>
                  </a:moveTo>
                  <a:lnTo>
                    <a:pt x="5224391" y="0"/>
                  </a:lnTo>
                  <a:lnTo>
                    <a:pt x="5427591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57150"/>
              <a:ext cx="5173591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8896" y="9932533"/>
            <a:ext cx="16110207" cy="1582853"/>
            <a:chOff x="0" y="0"/>
            <a:chExt cx="4243018" cy="4168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43018" cy="416883"/>
            </a:xfrm>
            <a:custGeom>
              <a:avLst/>
              <a:gdLst/>
              <a:ahLst/>
              <a:cxnLst/>
              <a:rect l="l" t="t" r="r" b="b"/>
              <a:pathLst>
                <a:path w="4243018" h="416883">
                  <a:moveTo>
                    <a:pt x="203200" y="0"/>
                  </a:moveTo>
                  <a:lnTo>
                    <a:pt x="4039818" y="0"/>
                  </a:lnTo>
                  <a:lnTo>
                    <a:pt x="4243018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57150"/>
              <a:ext cx="3989018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46032" y="3326379"/>
            <a:ext cx="9525120" cy="6325119"/>
            <a:chOff x="0" y="0"/>
            <a:chExt cx="2508674" cy="16658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8674" cy="1665875"/>
            </a:xfrm>
            <a:custGeom>
              <a:avLst/>
              <a:gdLst/>
              <a:ahLst/>
              <a:cxnLst/>
              <a:rect l="l" t="t" r="r" b="b"/>
              <a:pathLst>
                <a:path w="2508674" h="1665875">
                  <a:moveTo>
                    <a:pt x="41452" y="0"/>
                  </a:moveTo>
                  <a:lnTo>
                    <a:pt x="2467221" y="0"/>
                  </a:lnTo>
                  <a:cubicBezTo>
                    <a:pt x="2490115" y="0"/>
                    <a:pt x="2508674" y="18559"/>
                    <a:pt x="2508674" y="41452"/>
                  </a:cubicBezTo>
                  <a:lnTo>
                    <a:pt x="2508674" y="1624423"/>
                  </a:lnTo>
                  <a:cubicBezTo>
                    <a:pt x="2508674" y="1647316"/>
                    <a:pt x="2490115" y="1665875"/>
                    <a:pt x="2467221" y="1665875"/>
                  </a:cubicBezTo>
                  <a:lnTo>
                    <a:pt x="41452" y="1665875"/>
                  </a:lnTo>
                  <a:cubicBezTo>
                    <a:pt x="18559" y="1665875"/>
                    <a:pt x="0" y="1647316"/>
                    <a:pt x="0" y="1624423"/>
                  </a:cubicBezTo>
                  <a:lnTo>
                    <a:pt x="0" y="41452"/>
                  </a:lnTo>
                  <a:cubicBezTo>
                    <a:pt x="0" y="18559"/>
                    <a:pt x="18559" y="0"/>
                    <a:pt x="41452" y="0"/>
                  </a:cubicBez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508674" cy="172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88896" y="1379553"/>
            <a:ext cx="11444111" cy="80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4"/>
              </a:lnSpc>
            </a:pPr>
            <a:r>
              <a:rPr lang="en-US" sz="5099" spc="-15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Analisa Kerentanan dan Ancaman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307288"/>
            <a:ext cx="16230600" cy="1184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3"/>
              </a:lnSpc>
            </a:pPr>
            <a:r>
              <a:rPr lang="en-US" sz="25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Ada dua pendekatan dasar</a:t>
            </a: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dipakai untuk meneliti kerentanan dan ancaman-ancaman sistem informasi: </a:t>
            </a:r>
          </a:p>
          <a:p>
            <a:pPr algn="just">
              <a:lnSpc>
                <a:spcPts val="3093"/>
              </a:lnSpc>
            </a:pPr>
            <a:endParaRPr lang="en-US" sz="25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398510" y="3326379"/>
            <a:ext cx="9350711" cy="6325119"/>
            <a:chOff x="0" y="0"/>
            <a:chExt cx="2462739" cy="16658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62739" cy="1665875"/>
            </a:xfrm>
            <a:custGeom>
              <a:avLst/>
              <a:gdLst/>
              <a:ahLst/>
              <a:cxnLst/>
              <a:rect l="l" t="t" r="r" b="b"/>
              <a:pathLst>
                <a:path w="2462739" h="1665875">
                  <a:moveTo>
                    <a:pt x="42225" y="0"/>
                  </a:moveTo>
                  <a:lnTo>
                    <a:pt x="2420513" y="0"/>
                  </a:lnTo>
                  <a:cubicBezTo>
                    <a:pt x="2443834" y="0"/>
                    <a:pt x="2462739" y="18905"/>
                    <a:pt x="2462739" y="42225"/>
                  </a:cubicBezTo>
                  <a:lnTo>
                    <a:pt x="2462739" y="1623650"/>
                  </a:lnTo>
                  <a:cubicBezTo>
                    <a:pt x="2462739" y="1646970"/>
                    <a:pt x="2443834" y="1665875"/>
                    <a:pt x="2420513" y="1665875"/>
                  </a:cubicBezTo>
                  <a:lnTo>
                    <a:pt x="42225" y="1665875"/>
                  </a:lnTo>
                  <a:cubicBezTo>
                    <a:pt x="18905" y="1665875"/>
                    <a:pt x="0" y="1646970"/>
                    <a:pt x="0" y="1623650"/>
                  </a:cubicBezTo>
                  <a:lnTo>
                    <a:pt x="0" y="42225"/>
                  </a:lnTo>
                  <a:cubicBezTo>
                    <a:pt x="0" y="18905"/>
                    <a:pt x="18905" y="0"/>
                    <a:pt x="42225" y="0"/>
                  </a:cubicBez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2462739" cy="172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53715" y="4339214"/>
            <a:ext cx="7901130" cy="54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91"/>
              </a:lnSpc>
            </a:pPr>
            <a:r>
              <a:rPr lang="en-US" sz="226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•Di dalam pendekatan kwantitatif untuk penaksiran risiko, setiap kemungkinan kerugian dihitung sesuai hasil biaya kerugian perorangan dikalikan dengan kemungkinan munculnya. </a:t>
            </a:r>
          </a:p>
          <a:p>
            <a:pPr algn="just">
              <a:lnSpc>
                <a:spcPts val="2691"/>
              </a:lnSpc>
            </a:pPr>
            <a:endParaRPr lang="en-US" sz="226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91"/>
              </a:lnSpc>
            </a:pPr>
            <a:r>
              <a:rPr lang="en-US" sz="226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•Terdapat beberapa kesulitan di dalam menerapkan pendekatan kwantitatif untuk menaksir kerugian.</a:t>
            </a:r>
          </a:p>
          <a:p>
            <a:pPr algn="just">
              <a:lnSpc>
                <a:spcPts val="2691"/>
              </a:lnSpc>
            </a:pPr>
            <a:endParaRPr lang="en-US" sz="226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91"/>
              </a:lnSpc>
            </a:pPr>
            <a:r>
              <a:rPr lang="en-US" sz="226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•Kesulitan mengidentifikasi biaya relevan per kerugian dan kemungkinan-kemungkinan yang terkait.</a:t>
            </a:r>
          </a:p>
          <a:p>
            <a:pPr algn="just">
              <a:lnSpc>
                <a:spcPts val="2691"/>
              </a:lnSpc>
            </a:pPr>
            <a:r>
              <a:rPr lang="en-US" sz="226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just">
              <a:lnSpc>
                <a:spcPts val="2691"/>
              </a:lnSpc>
            </a:pPr>
            <a:r>
              <a:rPr lang="en-US" sz="226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•Kesulitan menaksir kemungkinan dari suatu kegagalan yang memerlukan peramalan masa depan.</a:t>
            </a:r>
          </a:p>
          <a:p>
            <a:pPr algn="just">
              <a:lnSpc>
                <a:spcPts val="2691"/>
              </a:lnSpc>
            </a:pPr>
            <a:endParaRPr lang="en-US" sz="226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91"/>
              </a:lnSpc>
            </a:pPr>
            <a:endParaRPr lang="en-US" sz="226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650453" y="4533958"/>
            <a:ext cx="8244391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91"/>
              </a:lnSpc>
            </a:pP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Pendekatan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kwalitatif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penaksiran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risiko dilakukan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mengurutkan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kerentanan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ancaman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sistem, dan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menyusun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secara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subyektif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menurut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sumbangan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mereka terhadap kemungkinan total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kerugian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perusahaan</a:t>
            </a:r>
            <a:r>
              <a:rPr lang="en-US" sz="226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3715" y="3667383"/>
            <a:ext cx="8444988" cy="1123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800" spc="-8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1. Pendekatan </a:t>
            </a:r>
            <a:r>
              <a:rPr lang="en-US" sz="2800" spc="-84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kuantitatif</a:t>
            </a:r>
            <a:r>
              <a:rPr lang="en-US" sz="2800" spc="-8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00" spc="-84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untuk</a:t>
            </a:r>
            <a:r>
              <a:rPr lang="en-US" sz="2800" spc="-8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800" spc="-84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penaksiran</a:t>
            </a:r>
            <a:r>
              <a:rPr lang="en-US" sz="2800" spc="-8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risiko</a:t>
            </a:r>
          </a:p>
          <a:p>
            <a:pPr algn="ctr">
              <a:lnSpc>
                <a:spcPts val="2070"/>
              </a:lnSpc>
            </a:pPr>
            <a:endParaRPr lang="en-US" sz="2800" spc="-84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981112" y="3786965"/>
            <a:ext cx="8444988" cy="71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800" spc="-84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2. Pendekatan </a:t>
            </a:r>
            <a:r>
              <a:rPr lang="en-US" sz="2800" spc="-84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kualitatif</a:t>
            </a:r>
            <a:endParaRPr lang="en-US" sz="2800" spc="-84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2070"/>
              </a:lnSpc>
            </a:pPr>
            <a:endParaRPr lang="en-US" sz="2800" spc="-84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08643" y="-2845727"/>
            <a:ext cx="16457430" cy="13132727"/>
            <a:chOff x="0" y="0"/>
            <a:chExt cx="50928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285" cy="406400"/>
            </a:xfrm>
            <a:custGeom>
              <a:avLst/>
              <a:gdLst/>
              <a:ahLst/>
              <a:cxnLst/>
              <a:rect l="l" t="t" r="r" b="b"/>
              <a:pathLst>
                <a:path w="509285" h="406400">
                  <a:moveTo>
                    <a:pt x="509285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509285" y="406400"/>
                  </a:lnTo>
                  <a:lnTo>
                    <a:pt x="407685" y="203200"/>
                  </a:lnTo>
                  <a:lnTo>
                    <a:pt x="509285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8900" y="-57150"/>
              <a:ext cx="3314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95050" y="0"/>
            <a:ext cx="7792950" cy="10288229"/>
            <a:chOff x="0" y="0"/>
            <a:chExt cx="26797495" cy="353779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97508" cy="35378008"/>
            </a:xfrm>
            <a:custGeom>
              <a:avLst/>
              <a:gdLst/>
              <a:ahLst/>
              <a:cxnLst/>
              <a:rect l="l" t="t" r="r" b="b"/>
              <a:pathLst>
                <a:path w="26797508" h="35378008">
                  <a:moveTo>
                    <a:pt x="26797508" y="0"/>
                  </a:moveTo>
                  <a:lnTo>
                    <a:pt x="0" y="14351"/>
                  </a:lnTo>
                  <a:lnTo>
                    <a:pt x="6650355" y="12865989"/>
                  </a:lnTo>
                  <a:lnTo>
                    <a:pt x="1410335" y="23432390"/>
                  </a:lnTo>
                  <a:lnTo>
                    <a:pt x="7510780" y="35378008"/>
                  </a:lnTo>
                  <a:lnTo>
                    <a:pt x="26797508" y="35371785"/>
                  </a:lnTo>
                  <a:lnTo>
                    <a:pt x="26797508" y="0"/>
                  </a:lnTo>
                  <a:close/>
                </a:path>
              </a:pathLst>
            </a:custGeom>
            <a:blipFill>
              <a:blip r:embed="rId2"/>
              <a:stretch>
                <a:fillRect l="-49076" r="-4907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572850">
            <a:off x="10355827" y="-5379083"/>
            <a:ext cx="951101" cy="18359252"/>
            <a:chOff x="0" y="0"/>
            <a:chExt cx="250496" cy="48353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496" cy="4835359"/>
            </a:xfrm>
            <a:custGeom>
              <a:avLst/>
              <a:gdLst/>
              <a:ahLst/>
              <a:cxnLst/>
              <a:rect l="l" t="t" r="r" b="b"/>
              <a:pathLst>
                <a:path w="250496" h="4835359">
                  <a:moveTo>
                    <a:pt x="0" y="0"/>
                  </a:moveTo>
                  <a:lnTo>
                    <a:pt x="250496" y="0"/>
                  </a:lnTo>
                  <a:lnTo>
                    <a:pt x="250496" y="4835359"/>
                  </a:lnTo>
                  <a:lnTo>
                    <a:pt x="0" y="4835359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50496" cy="4892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7601645" y="6767849"/>
            <a:ext cx="4934623" cy="4871009"/>
            <a:chOff x="0" y="0"/>
            <a:chExt cx="720488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0" y="5086350"/>
            <a:ext cx="1492830" cy="1473585"/>
            <a:chOff x="0" y="0"/>
            <a:chExt cx="720488" cy="7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0800000">
            <a:off x="9144000" y="3612765"/>
            <a:ext cx="1492830" cy="1473585"/>
            <a:chOff x="0" y="0"/>
            <a:chExt cx="720488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7931220" y="7074263"/>
            <a:ext cx="4008535" cy="3956860"/>
            <a:chOff x="0" y="0"/>
            <a:chExt cx="720488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1000125"/>
            <a:ext cx="7279943" cy="168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39"/>
              </a:lnSpc>
            </a:pPr>
            <a:r>
              <a:rPr lang="en-US" sz="5599" spc="-167">
                <a:solidFill>
                  <a:srgbClr val="2D176B"/>
                </a:solidFill>
                <a:latin typeface="Poppins Bold"/>
                <a:ea typeface="Poppins Bold"/>
                <a:cs typeface="Poppins Bold"/>
                <a:sym typeface="Poppins Bold"/>
              </a:rPr>
              <a:t>Penyebab Kerentan</a:t>
            </a:r>
          </a:p>
          <a:p>
            <a:pPr algn="just">
              <a:lnSpc>
                <a:spcPts val="6439"/>
              </a:lnSpc>
            </a:pPr>
            <a:r>
              <a:rPr lang="en-US" sz="5599" spc="-167">
                <a:solidFill>
                  <a:srgbClr val="2D176B"/>
                </a:solidFill>
                <a:latin typeface="Poppins Bold"/>
                <a:ea typeface="Poppins Bold"/>
                <a:cs typeface="Poppins Bold"/>
                <a:sym typeface="Poppins Bold"/>
              </a:rPr>
              <a:t>Sistem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3123378"/>
            <a:ext cx="8244391" cy="402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91"/>
              </a:lnSpc>
            </a:pPr>
            <a:r>
              <a:rPr lang="en-US" sz="2261">
                <a:solidFill>
                  <a:srgbClr val="040606"/>
                </a:solidFill>
                <a:latin typeface="Poppins Bold"/>
                <a:ea typeface="Poppins Bold"/>
                <a:cs typeface="Poppins Bold"/>
                <a:sym typeface="Poppins Bold"/>
              </a:rPr>
              <a:t>Sejumlah besar data</a:t>
            </a:r>
            <a:r>
              <a:rPr lang="en-US" sz="226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disimpan secara elektronik daripada manual</a:t>
            </a:r>
          </a:p>
          <a:p>
            <a:pPr algn="just">
              <a:lnSpc>
                <a:spcPts val="2691"/>
              </a:lnSpc>
            </a:pPr>
            <a:endParaRPr lang="en-US" sz="2261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91"/>
              </a:lnSpc>
            </a:pPr>
            <a:endParaRPr lang="en-US" sz="2261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91"/>
              </a:lnSpc>
            </a:pPr>
            <a:r>
              <a:rPr lang="en-US" sz="2261">
                <a:solidFill>
                  <a:srgbClr val="040606"/>
                </a:solidFill>
                <a:latin typeface="Poppins Bold"/>
                <a:ea typeface="Poppins Bold"/>
                <a:cs typeface="Poppins Bold"/>
                <a:sym typeface="Poppins Bold"/>
              </a:rPr>
              <a:t>Sistem Informasi dapat diakses</a:t>
            </a:r>
            <a:r>
              <a:rPr lang="en-US" sz="226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dari mana saja melalui</a:t>
            </a:r>
          </a:p>
          <a:p>
            <a:pPr algn="just">
              <a:lnSpc>
                <a:spcPts val="2691"/>
              </a:lnSpc>
            </a:pPr>
            <a:r>
              <a:rPr lang="en-US" sz="226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jaringan komunikasi</a:t>
            </a:r>
          </a:p>
          <a:p>
            <a:pPr algn="just">
              <a:lnSpc>
                <a:spcPts val="2691"/>
              </a:lnSpc>
            </a:pPr>
            <a:endParaRPr lang="en-US" sz="2261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91"/>
              </a:lnSpc>
            </a:pPr>
            <a:r>
              <a:rPr lang="en-US" sz="2261">
                <a:solidFill>
                  <a:srgbClr val="040606"/>
                </a:solidFill>
                <a:latin typeface="Poppins Bold"/>
                <a:ea typeface="Poppins Bold"/>
                <a:cs typeface="Poppins Bold"/>
                <a:sym typeface="Poppins Bold"/>
              </a:rPr>
              <a:t>Olehnya peluang akses yang tidak</a:t>
            </a:r>
            <a:r>
              <a:rPr lang="en-US" sz="226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sah dapat terjadi </a:t>
            </a:r>
          </a:p>
          <a:p>
            <a:pPr algn="just">
              <a:lnSpc>
                <a:spcPts val="2691"/>
              </a:lnSpc>
            </a:pPr>
            <a:r>
              <a:rPr lang="en-US" sz="226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pada titik akses manapun dalam jaringan</a:t>
            </a:r>
          </a:p>
          <a:p>
            <a:pPr algn="just">
              <a:lnSpc>
                <a:spcPts val="2691"/>
              </a:lnSpc>
            </a:pPr>
            <a:endParaRPr lang="en-US" sz="2261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691"/>
              </a:lnSpc>
            </a:pPr>
            <a:r>
              <a:rPr lang="en-US" sz="2261">
                <a:solidFill>
                  <a:srgbClr val="040606"/>
                </a:solidFill>
                <a:latin typeface="Poppins Bold"/>
                <a:ea typeface="Poppins Bold"/>
                <a:cs typeface="Poppins Bold"/>
                <a:sym typeface="Poppins Bold"/>
              </a:rPr>
              <a:t>Adanya tantangan internal </a:t>
            </a:r>
            <a:r>
              <a:rPr lang="en-US" sz="226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dan </a:t>
            </a:r>
            <a:r>
              <a:rPr lang="en-US" sz="2261">
                <a:solidFill>
                  <a:srgbClr val="040606"/>
                </a:solidFill>
                <a:latin typeface="Poppins Bold"/>
                <a:ea typeface="Poppins Bold"/>
                <a:cs typeface="Poppins Bold"/>
                <a:sym typeface="Poppins Bold"/>
              </a:rPr>
              <a:t>eksternal</a:t>
            </a:r>
          </a:p>
          <a:p>
            <a:pPr algn="just">
              <a:lnSpc>
                <a:spcPts val="2691"/>
              </a:lnSpc>
            </a:pPr>
            <a:r>
              <a:rPr lang="en-US" sz="226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terhadap sistem informasi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82715" y="-928929"/>
            <a:ext cx="5832778" cy="1570018"/>
            <a:chOff x="0" y="0"/>
            <a:chExt cx="1536205" cy="413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6205" cy="413503"/>
            </a:xfrm>
            <a:custGeom>
              <a:avLst/>
              <a:gdLst/>
              <a:ahLst/>
              <a:cxnLst/>
              <a:rect l="l" t="t" r="r" b="b"/>
              <a:pathLst>
                <a:path w="1536205" h="413503">
                  <a:moveTo>
                    <a:pt x="203200" y="0"/>
                  </a:moveTo>
                  <a:lnTo>
                    <a:pt x="1536205" y="0"/>
                  </a:lnTo>
                  <a:lnTo>
                    <a:pt x="1333005" y="413503"/>
                  </a:lnTo>
                  <a:lnTo>
                    <a:pt x="0" y="4135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57150"/>
              <a:ext cx="1333005" cy="470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300106" y="-754293"/>
            <a:ext cx="1413604" cy="1395381"/>
            <a:chOff x="0" y="0"/>
            <a:chExt cx="720488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97922" y="-755996"/>
            <a:ext cx="1413604" cy="1395381"/>
            <a:chOff x="0" y="0"/>
            <a:chExt cx="720488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962716" y="-366681"/>
            <a:ext cx="9907850" cy="1006067"/>
            <a:chOff x="0" y="0"/>
            <a:chExt cx="3953981" cy="4014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53981" cy="401497"/>
            </a:xfrm>
            <a:custGeom>
              <a:avLst/>
              <a:gdLst/>
              <a:ahLst/>
              <a:cxnLst/>
              <a:rect l="l" t="t" r="r" b="b"/>
              <a:pathLst>
                <a:path w="3953981" h="401497">
                  <a:moveTo>
                    <a:pt x="3750781" y="0"/>
                  </a:moveTo>
                  <a:lnTo>
                    <a:pt x="0" y="0"/>
                  </a:lnTo>
                  <a:lnTo>
                    <a:pt x="203200" y="401497"/>
                  </a:lnTo>
                  <a:lnTo>
                    <a:pt x="3953981" y="401497"/>
                  </a:lnTo>
                  <a:lnTo>
                    <a:pt x="3750781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57150"/>
              <a:ext cx="3750781" cy="458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224854" y="9932533"/>
            <a:ext cx="20607885" cy="1582853"/>
            <a:chOff x="0" y="0"/>
            <a:chExt cx="5427591" cy="4168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27591" cy="416883"/>
            </a:xfrm>
            <a:custGeom>
              <a:avLst/>
              <a:gdLst/>
              <a:ahLst/>
              <a:cxnLst/>
              <a:rect l="l" t="t" r="r" b="b"/>
              <a:pathLst>
                <a:path w="5427591" h="416883">
                  <a:moveTo>
                    <a:pt x="203200" y="0"/>
                  </a:moveTo>
                  <a:lnTo>
                    <a:pt x="5224391" y="0"/>
                  </a:lnTo>
                  <a:lnTo>
                    <a:pt x="5427591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-57150"/>
              <a:ext cx="5173591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88896" y="9932533"/>
            <a:ext cx="16110207" cy="1582853"/>
            <a:chOff x="0" y="0"/>
            <a:chExt cx="4243018" cy="4168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43018" cy="416883"/>
            </a:xfrm>
            <a:custGeom>
              <a:avLst/>
              <a:gdLst/>
              <a:ahLst/>
              <a:cxnLst/>
              <a:rect l="l" t="t" r="r" b="b"/>
              <a:pathLst>
                <a:path w="4243018" h="416883">
                  <a:moveTo>
                    <a:pt x="203200" y="0"/>
                  </a:moveTo>
                  <a:lnTo>
                    <a:pt x="4039818" y="0"/>
                  </a:lnTo>
                  <a:lnTo>
                    <a:pt x="4243018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-57150"/>
              <a:ext cx="3989018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7417215" y="1660933"/>
            <a:ext cx="10575695" cy="7597367"/>
          </a:xfrm>
          <a:custGeom>
            <a:avLst/>
            <a:gdLst/>
            <a:ahLst/>
            <a:cxnLst/>
            <a:rect l="l" t="t" r="r" b="b"/>
            <a:pathLst>
              <a:path w="10575695" h="7597367">
                <a:moveTo>
                  <a:pt x="0" y="0"/>
                </a:moveTo>
                <a:lnTo>
                  <a:pt x="10575695" y="0"/>
                </a:lnTo>
                <a:lnTo>
                  <a:pt x="10575695" y="7597367"/>
                </a:lnTo>
                <a:lnTo>
                  <a:pt x="0" y="7597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" t="-4114" b="-117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4100279"/>
            <a:ext cx="4636394" cy="4114800"/>
          </a:xfrm>
          <a:custGeom>
            <a:avLst/>
            <a:gdLst/>
            <a:ahLst/>
            <a:cxnLst/>
            <a:rect l="l" t="t" r="r" b="b"/>
            <a:pathLst>
              <a:path w="4636394" h="4114800">
                <a:moveTo>
                  <a:pt x="0" y="0"/>
                </a:moveTo>
                <a:lnTo>
                  <a:pt x="4636394" y="0"/>
                </a:lnTo>
                <a:lnTo>
                  <a:pt x="4636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11382" y="1176600"/>
            <a:ext cx="7234509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4500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Tantangan Kerentanan</a:t>
            </a:r>
          </a:p>
          <a:p>
            <a:pPr algn="l">
              <a:lnSpc>
                <a:spcPts val="5174"/>
              </a:lnSpc>
            </a:pPr>
            <a:r>
              <a:rPr lang="en-US" sz="4500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Pengaman Sistem Informasi</a:t>
            </a:r>
          </a:p>
          <a:p>
            <a:pPr algn="ctr">
              <a:lnSpc>
                <a:spcPts val="5174"/>
              </a:lnSpc>
            </a:pPr>
            <a:endParaRPr lang="en-US" sz="4500" spc="-135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24854" y="9932533"/>
            <a:ext cx="20607885" cy="1582853"/>
            <a:chOff x="0" y="0"/>
            <a:chExt cx="5427591" cy="416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7591" cy="416883"/>
            </a:xfrm>
            <a:custGeom>
              <a:avLst/>
              <a:gdLst/>
              <a:ahLst/>
              <a:cxnLst/>
              <a:rect l="l" t="t" r="r" b="b"/>
              <a:pathLst>
                <a:path w="5427591" h="416883">
                  <a:moveTo>
                    <a:pt x="203200" y="0"/>
                  </a:moveTo>
                  <a:lnTo>
                    <a:pt x="5224391" y="0"/>
                  </a:lnTo>
                  <a:lnTo>
                    <a:pt x="5427591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57150"/>
              <a:ext cx="5173591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8896" y="9932533"/>
            <a:ext cx="16110207" cy="1582853"/>
            <a:chOff x="0" y="0"/>
            <a:chExt cx="4243018" cy="4168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43018" cy="416883"/>
            </a:xfrm>
            <a:custGeom>
              <a:avLst/>
              <a:gdLst/>
              <a:ahLst/>
              <a:cxnLst/>
              <a:rect l="l" t="t" r="r" b="b"/>
              <a:pathLst>
                <a:path w="4243018" h="416883">
                  <a:moveTo>
                    <a:pt x="203200" y="0"/>
                  </a:moveTo>
                  <a:lnTo>
                    <a:pt x="4039818" y="0"/>
                  </a:lnTo>
                  <a:lnTo>
                    <a:pt x="4243018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57150"/>
              <a:ext cx="3989018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01465" y="-711763"/>
            <a:ext cx="1413604" cy="1395381"/>
            <a:chOff x="0" y="0"/>
            <a:chExt cx="720488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02065" y="-517106"/>
            <a:ext cx="9907850" cy="1006067"/>
            <a:chOff x="0" y="0"/>
            <a:chExt cx="3953981" cy="4014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53981" cy="401497"/>
            </a:xfrm>
            <a:custGeom>
              <a:avLst/>
              <a:gdLst/>
              <a:ahLst/>
              <a:cxnLst/>
              <a:rect l="l" t="t" r="r" b="b"/>
              <a:pathLst>
                <a:path w="3953981" h="401497">
                  <a:moveTo>
                    <a:pt x="3750781" y="0"/>
                  </a:moveTo>
                  <a:lnTo>
                    <a:pt x="0" y="0"/>
                  </a:lnTo>
                  <a:lnTo>
                    <a:pt x="203200" y="401497"/>
                  </a:lnTo>
                  <a:lnTo>
                    <a:pt x="3953981" y="401497"/>
                  </a:lnTo>
                  <a:lnTo>
                    <a:pt x="3750781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57150"/>
              <a:ext cx="3750781" cy="458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367339" y="3201442"/>
            <a:ext cx="4349534" cy="5142722"/>
          </a:xfrm>
          <a:custGeom>
            <a:avLst/>
            <a:gdLst/>
            <a:ahLst/>
            <a:cxnLst/>
            <a:rect l="l" t="t" r="r" b="b"/>
            <a:pathLst>
              <a:path w="4349534" h="5142722">
                <a:moveTo>
                  <a:pt x="0" y="0"/>
                </a:moveTo>
                <a:lnTo>
                  <a:pt x="4349533" y="0"/>
                </a:lnTo>
                <a:lnTo>
                  <a:pt x="4349533" y="5142722"/>
                </a:lnTo>
                <a:lnTo>
                  <a:pt x="0" y="51427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7861" y="3045385"/>
            <a:ext cx="11016806" cy="5625545"/>
          </a:xfrm>
          <a:custGeom>
            <a:avLst/>
            <a:gdLst/>
            <a:ahLst/>
            <a:cxnLst/>
            <a:rect l="l" t="t" r="r" b="b"/>
            <a:pathLst>
              <a:path w="11016806" h="5625545">
                <a:moveTo>
                  <a:pt x="0" y="0"/>
                </a:moveTo>
                <a:lnTo>
                  <a:pt x="11016806" y="0"/>
                </a:lnTo>
                <a:lnTo>
                  <a:pt x="11016806" y="5625544"/>
                </a:lnTo>
                <a:lnTo>
                  <a:pt x="0" y="5625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148" r="-4865" b="-5021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31182" y="1712065"/>
            <a:ext cx="7077085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4"/>
              </a:lnSpc>
            </a:pPr>
            <a:r>
              <a:rPr lang="en-US" sz="5699" spc="-17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Apa Implikasinya?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03196" y="-2753728"/>
            <a:ext cx="16457430" cy="13132727"/>
            <a:chOff x="0" y="0"/>
            <a:chExt cx="50928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285" cy="406400"/>
            </a:xfrm>
            <a:custGeom>
              <a:avLst/>
              <a:gdLst/>
              <a:ahLst/>
              <a:cxnLst/>
              <a:rect l="l" t="t" r="r" b="b"/>
              <a:pathLst>
                <a:path w="509285" h="406400">
                  <a:moveTo>
                    <a:pt x="509285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509285" y="406400"/>
                  </a:lnTo>
                  <a:lnTo>
                    <a:pt x="407685" y="203200"/>
                  </a:lnTo>
                  <a:lnTo>
                    <a:pt x="509285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8900" y="-57150"/>
              <a:ext cx="3314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48193" y="-224238"/>
            <a:ext cx="7078902" cy="10695237"/>
            <a:chOff x="0" y="0"/>
            <a:chExt cx="20993392" cy="317180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93354" cy="31717996"/>
            </a:xfrm>
            <a:custGeom>
              <a:avLst/>
              <a:gdLst/>
              <a:ahLst/>
              <a:cxnLst/>
              <a:rect l="l" t="t" r="r" b="b"/>
              <a:pathLst>
                <a:path w="20993354" h="31717996">
                  <a:moveTo>
                    <a:pt x="20746086" y="0"/>
                  </a:moveTo>
                  <a:lnTo>
                    <a:pt x="514223" y="158496"/>
                  </a:lnTo>
                  <a:lnTo>
                    <a:pt x="6450584" y="11768201"/>
                  </a:lnTo>
                  <a:lnTo>
                    <a:pt x="0" y="25031319"/>
                  </a:lnTo>
                  <a:lnTo>
                    <a:pt x="3537204" y="31717996"/>
                  </a:lnTo>
                  <a:lnTo>
                    <a:pt x="20993354" y="31581344"/>
                  </a:lnTo>
                  <a:lnTo>
                    <a:pt x="20746086" y="0"/>
                  </a:lnTo>
                  <a:close/>
                </a:path>
              </a:pathLst>
            </a:custGeom>
            <a:blipFill>
              <a:blip r:embed="rId2"/>
              <a:stretch>
                <a:fillRect l="-63385" r="-6338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572850">
            <a:off x="11650380" y="-5287084"/>
            <a:ext cx="951101" cy="18359252"/>
            <a:chOff x="0" y="0"/>
            <a:chExt cx="250496" cy="48353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496" cy="4835359"/>
            </a:xfrm>
            <a:custGeom>
              <a:avLst/>
              <a:gdLst/>
              <a:ahLst/>
              <a:cxnLst/>
              <a:rect l="l" t="t" r="r" b="b"/>
              <a:pathLst>
                <a:path w="250496" h="4835359">
                  <a:moveTo>
                    <a:pt x="0" y="0"/>
                  </a:moveTo>
                  <a:lnTo>
                    <a:pt x="250496" y="0"/>
                  </a:lnTo>
                  <a:lnTo>
                    <a:pt x="250496" y="4835359"/>
                  </a:lnTo>
                  <a:lnTo>
                    <a:pt x="0" y="4835359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50496" cy="4892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8281498" y="8077726"/>
            <a:ext cx="4934623" cy="4871009"/>
            <a:chOff x="0" y="0"/>
            <a:chExt cx="720488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8611074" y="8384140"/>
            <a:ext cx="4008535" cy="3956860"/>
            <a:chOff x="0" y="0"/>
            <a:chExt cx="720488" cy="7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02075" y="3264178"/>
            <a:ext cx="8141925" cy="2747382"/>
            <a:chOff x="0" y="0"/>
            <a:chExt cx="2144375" cy="7235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44375" cy="723590"/>
            </a:xfrm>
            <a:custGeom>
              <a:avLst/>
              <a:gdLst/>
              <a:ahLst/>
              <a:cxnLst/>
              <a:rect l="l" t="t" r="r" b="b"/>
              <a:pathLst>
                <a:path w="2144375" h="723590">
                  <a:moveTo>
                    <a:pt x="0" y="0"/>
                  </a:moveTo>
                  <a:lnTo>
                    <a:pt x="2144375" y="0"/>
                  </a:lnTo>
                  <a:lnTo>
                    <a:pt x="2144375" y="723590"/>
                  </a:lnTo>
                  <a:lnTo>
                    <a:pt x="0" y="72359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2144375" cy="780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2075" y="6460520"/>
            <a:ext cx="8141925" cy="3139092"/>
            <a:chOff x="0" y="0"/>
            <a:chExt cx="2144375" cy="8267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44375" cy="826757"/>
            </a:xfrm>
            <a:custGeom>
              <a:avLst/>
              <a:gdLst/>
              <a:ahLst/>
              <a:cxnLst/>
              <a:rect l="l" t="t" r="r" b="b"/>
              <a:pathLst>
                <a:path w="2144375" h="826757">
                  <a:moveTo>
                    <a:pt x="0" y="0"/>
                  </a:moveTo>
                  <a:lnTo>
                    <a:pt x="2144375" y="0"/>
                  </a:lnTo>
                  <a:lnTo>
                    <a:pt x="2144375" y="826757"/>
                  </a:lnTo>
                  <a:lnTo>
                    <a:pt x="0" y="826757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2144375" cy="883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69504" y="3140334"/>
            <a:ext cx="865143" cy="86514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69504" y="6336675"/>
            <a:ext cx="865143" cy="86514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671582" y="3241155"/>
            <a:ext cx="641937" cy="663501"/>
          </a:xfrm>
          <a:custGeom>
            <a:avLst/>
            <a:gdLst/>
            <a:ahLst/>
            <a:cxnLst/>
            <a:rect l="l" t="t" r="r" b="b"/>
            <a:pathLst>
              <a:path w="641937" h="663501">
                <a:moveTo>
                  <a:pt x="0" y="0"/>
                </a:moveTo>
                <a:lnTo>
                  <a:pt x="641937" y="0"/>
                </a:lnTo>
                <a:lnTo>
                  <a:pt x="641937" y="663501"/>
                </a:lnTo>
                <a:lnTo>
                  <a:pt x="0" y="663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71582" y="6428018"/>
            <a:ext cx="641937" cy="663501"/>
          </a:xfrm>
          <a:custGeom>
            <a:avLst/>
            <a:gdLst/>
            <a:ahLst/>
            <a:cxnLst/>
            <a:rect l="l" t="t" r="r" b="b"/>
            <a:pathLst>
              <a:path w="641937" h="663501">
                <a:moveTo>
                  <a:pt x="0" y="0"/>
                </a:moveTo>
                <a:lnTo>
                  <a:pt x="641937" y="0"/>
                </a:lnTo>
                <a:lnTo>
                  <a:pt x="641937" y="663501"/>
                </a:lnTo>
                <a:lnTo>
                  <a:pt x="0" y="663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028700" y="1019175"/>
            <a:ext cx="8838338" cy="156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88"/>
              </a:lnSpc>
            </a:pPr>
            <a:r>
              <a:rPr lang="en-US" sz="5299" spc="-158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Nilai Bisnis dari pengaman dan pengendalian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54799" y="3697625"/>
            <a:ext cx="5671197" cy="188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8"/>
              </a:lnSpc>
            </a:pPr>
            <a:r>
              <a:rPr lang="en-US" sz="2600" spc="-78">
                <a:solidFill>
                  <a:srgbClr val="040606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Penerapan strategi e-business tidak dapat diimplementasikan begitu saja tanpa memperhatikan strategi bisnis dan kondisi dari sebuah unit usaha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54799" y="6769247"/>
            <a:ext cx="7180051" cy="188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8"/>
              </a:lnSpc>
            </a:pPr>
            <a:r>
              <a:rPr lang="en-US" sz="2600" spc="-78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•Perusahaan perlu untuk memastikan bahwa strategi e-business yang mereka pilih tepat dan bisa meningkatkan keunggulan kompetitif mereka</a:t>
            </a:r>
          </a:p>
          <a:p>
            <a:pPr algn="l">
              <a:lnSpc>
                <a:spcPts val="2938"/>
              </a:lnSpc>
            </a:pPr>
            <a:endParaRPr lang="en-US" sz="2600" spc="-78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82715" y="-928929"/>
            <a:ext cx="5832778" cy="1570018"/>
            <a:chOff x="0" y="0"/>
            <a:chExt cx="1536205" cy="413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6205" cy="413503"/>
            </a:xfrm>
            <a:custGeom>
              <a:avLst/>
              <a:gdLst/>
              <a:ahLst/>
              <a:cxnLst/>
              <a:rect l="l" t="t" r="r" b="b"/>
              <a:pathLst>
                <a:path w="1536205" h="413503">
                  <a:moveTo>
                    <a:pt x="203200" y="0"/>
                  </a:moveTo>
                  <a:lnTo>
                    <a:pt x="1536205" y="0"/>
                  </a:lnTo>
                  <a:lnTo>
                    <a:pt x="1333005" y="413503"/>
                  </a:lnTo>
                  <a:lnTo>
                    <a:pt x="0" y="4135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57150"/>
              <a:ext cx="1333005" cy="470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300106" y="-754293"/>
            <a:ext cx="1413604" cy="1395381"/>
            <a:chOff x="0" y="0"/>
            <a:chExt cx="720488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97922" y="-755996"/>
            <a:ext cx="1413604" cy="1395381"/>
            <a:chOff x="0" y="0"/>
            <a:chExt cx="720488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962716" y="-366681"/>
            <a:ext cx="9907850" cy="1006067"/>
            <a:chOff x="0" y="0"/>
            <a:chExt cx="3953981" cy="4014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53981" cy="401497"/>
            </a:xfrm>
            <a:custGeom>
              <a:avLst/>
              <a:gdLst/>
              <a:ahLst/>
              <a:cxnLst/>
              <a:rect l="l" t="t" r="r" b="b"/>
              <a:pathLst>
                <a:path w="3953981" h="401497">
                  <a:moveTo>
                    <a:pt x="3750781" y="0"/>
                  </a:moveTo>
                  <a:lnTo>
                    <a:pt x="0" y="0"/>
                  </a:lnTo>
                  <a:lnTo>
                    <a:pt x="203200" y="401497"/>
                  </a:lnTo>
                  <a:lnTo>
                    <a:pt x="3953981" y="401497"/>
                  </a:lnTo>
                  <a:lnTo>
                    <a:pt x="3750781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57150"/>
              <a:ext cx="3750781" cy="458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224854" y="9932533"/>
            <a:ext cx="20607885" cy="1582853"/>
            <a:chOff x="0" y="0"/>
            <a:chExt cx="5427591" cy="4168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27591" cy="416883"/>
            </a:xfrm>
            <a:custGeom>
              <a:avLst/>
              <a:gdLst/>
              <a:ahLst/>
              <a:cxnLst/>
              <a:rect l="l" t="t" r="r" b="b"/>
              <a:pathLst>
                <a:path w="5427591" h="416883">
                  <a:moveTo>
                    <a:pt x="203200" y="0"/>
                  </a:moveTo>
                  <a:lnTo>
                    <a:pt x="5224391" y="0"/>
                  </a:lnTo>
                  <a:lnTo>
                    <a:pt x="5427591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-57150"/>
              <a:ext cx="5173591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88896" y="9932533"/>
            <a:ext cx="16110207" cy="1582853"/>
            <a:chOff x="0" y="0"/>
            <a:chExt cx="4243018" cy="4168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43018" cy="416883"/>
            </a:xfrm>
            <a:custGeom>
              <a:avLst/>
              <a:gdLst/>
              <a:ahLst/>
              <a:cxnLst/>
              <a:rect l="l" t="t" r="r" b="b"/>
              <a:pathLst>
                <a:path w="4243018" h="416883">
                  <a:moveTo>
                    <a:pt x="203200" y="0"/>
                  </a:moveTo>
                  <a:lnTo>
                    <a:pt x="4039818" y="0"/>
                  </a:lnTo>
                  <a:lnTo>
                    <a:pt x="4243018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-57150"/>
              <a:ext cx="3989018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81161" y="3091728"/>
            <a:ext cx="4788872" cy="2192125"/>
            <a:chOff x="0" y="0"/>
            <a:chExt cx="1183001" cy="54152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83001" cy="541523"/>
            </a:xfrm>
            <a:custGeom>
              <a:avLst/>
              <a:gdLst/>
              <a:ahLst/>
              <a:cxnLst/>
              <a:rect l="l" t="t" r="r" b="b"/>
              <a:pathLst>
                <a:path w="1183001" h="541523">
                  <a:moveTo>
                    <a:pt x="0" y="0"/>
                  </a:moveTo>
                  <a:lnTo>
                    <a:pt x="1183001" y="0"/>
                  </a:lnTo>
                  <a:lnTo>
                    <a:pt x="1183001" y="541523"/>
                  </a:lnTo>
                  <a:lnTo>
                    <a:pt x="0" y="541523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183001" cy="598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046041" y="3091728"/>
            <a:ext cx="4788872" cy="2192125"/>
            <a:chOff x="0" y="0"/>
            <a:chExt cx="1183001" cy="54152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83001" cy="541523"/>
            </a:xfrm>
            <a:custGeom>
              <a:avLst/>
              <a:gdLst/>
              <a:ahLst/>
              <a:cxnLst/>
              <a:rect l="l" t="t" r="r" b="b"/>
              <a:pathLst>
                <a:path w="1183001" h="541523">
                  <a:moveTo>
                    <a:pt x="0" y="0"/>
                  </a:moveTo>
                  <a:lnTo>
                    <a:pt x="1183001" y="0"/>
                  </a:lnTo>
                  <a:lnTo>
                    <a:pt x="1183001" y="541523"/>
                  </a:lnTo>
                  <a:lnTo>
                    <a:pt x="0" y="541523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1183001" cy="598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81161" y="5872852"/>
            <a:ext cx="4788872" cy="2192125"/>
            <a:chOff x="0" y="0"/>
            <a:chExt cx="1183001" cy="54152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83001" cy="541523"/>
            </a:xfrm>
            <a:custGeom>
              <a:avLst/>
              <a:gdLst/>
              <a:ahLst/>
              <a:cxnLst/>
              <a:rect l="l" t="t" r="r" b="b"/>
              <a:pathLst>
                <a:path w="1183001" h="541523">
                  <a:moveTo>
                    <a:pt x="0" y="0"/>
                  </a:moveTo>
                  <a:lnTo>
                    <a:pt x="1183001" y="0"/>
                  </a:lnTo>
                  <a:lnTo>
                    <a:pt x="1183001" y="541523"/>
                  </a:lnTo>
                  <a:lnTo>
                    <a:pt x="0" y="541523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1183001" cy="598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046041" y="5872852"/>
            <a:ext cx="4788872" cy="2192125"/>
            <a:chOff x="0" y="0"/>
            <a:chExt cx="1183001" cy="54152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83001" cy="541523"/>
            </a:xfrm>
            <a:custGeom>
              <a:avLst/>
              <a:gdLst/>
              <a:ahLst/>
              <a:cxnLst/>
              <a:rect l="l" t="t" r="r" b="b"/>
              <a:pathLst>
                <a:path w="1183001" h="541523">
                  <a:moveTo>
                    <a:pt x="0" y="0"/>
                  </a:moveTo>
                  <a:lnTo>
                    <a:pt x="1183001" y="0"/>
                  </a:lnTo>
                  <a:lnTo>
                    <a:pt x="1183001" y="541523"/>
                  </a:lnTo>
                  <a:lnTo>
                    <a:pt x="0" y="541523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1183001" cy="598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1101613" y="2766315"/>
            <a:ext cx="5923668" cy="5590462"/>
          </a:xfrm>
          <a:custGeom>
            <a:avLst/>
            <a:gdLst/>
            <a:ahLst/>
            <a:cxnLst/>
            <a:rect l="l" t="t" r="r" b="b"/>
            <a:pathLst>
              <a:path w="5923668" h="5590462">
                <a:moveTo>
                  <a:pt x="0" y="0"/>
                </a:moveTo>
                <a:lnTo>
                  <a:pt x="5923669" y="0"/>
                </a:lnTo>
                <a:lnTo>
                  <a:pt x="5923669" y="5590462"/>
                </a:lnTo>
                <a:lnTo>
                  <a:pt x="0" y="5590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711382" y="1176600"/>
            <a:ext cx="8972726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500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Pengaman dan Pengendalian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02640" y="6283867"/>
            <a:ext cx="4006366" cy="289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6"/>
              </a:lnSpc>
            </a:pPr>
            <a:r>
              <a:rPr lang="en-US" sz="1907" spc="-57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Kebijakan Pengamanan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356314" y="6240294"/>
            <a:ext cx="3710354" cy="333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9"/>
              </a:lnSpc>
            </a:pPr>
            <a:r>
              <a:rPr lang="en-US" sz="2132" spc="-63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Proses Audit SIM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34894" y="3833648"/>
            <a:ext cx="4486002" cy="63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25"/>
              </a:lnSpc>
            </a:pPr>
            <a:r>
              <a:rPr lang="en-US" sz="136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menentukan tingkat risiko pada perusahaan jika aktivitas proses tertentu tidak dikendalikan dengan benar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34894" y="6638714"/>
            <a:ext cx="4486002" cy="83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25"/>
              </a:lnSpc>
            </a:pPr>
            <a:r>
              <a:rPr lang="en-US" sz="136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Security Policy pernyataan pernyataan yang menilai resiko informasi, mengidentifikasi tujuan </a:t>
            </a:r>
          </a:p>
          <a:p>
            <a:pPr algn="just">
              <a:lnSpc>
                <a:spcPts val="1625"/>
              </a:lnSpc>
            </a:pPr>
            <a:r>
              <a:rPr lang="en-US" sz="136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pengamanan dan mengidentifikasi mekanisme untuk tujuan ini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197476" y="4039838"/>
            <a:ext cx="4486002" cy="426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25"/>
              </a:lnSpc>
            </a:pPr>
            <a:r>
              <a:rPr lang="en-US" sz="136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Sejumlah strategi untuk menjamin sebuah sistem informasi berjalan sesuai keinginan perusahaan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197476" y="6604436"/>
            <a:ext cx="4486002" cy="63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25"/>
              </a:lnSpc>
            </a:pPr>
            <a:r>
              <a:rPr lang="en-US" sz="136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menguji lingkungan pengamanan perusahaan secara menyeluruh sekaligus juga pengendalian yang mengatur sistem informasi perorangan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33561" y="2046786"/>
            <a:ext cx="5059962" cy="71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3"/>
              </a:lnSpc>
            </a:pPr>
            <a:r>
              <a:rPr lang="en-US" sz="2409" spc="-72">
                <a:solidFill>
                  <a:srgbClr val="040606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Kerangka Kerja untuk Pengamanan &amp; Pengendalian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297117" y="3390496"/>
            <a:ext cx="4006366" cy="562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6"/>
              </a:lnSpc>
            </a:pPr>
            <a:r>
              <a:rPr lang="en-US" sz="1907" spc="-57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Memastikan keberlangsungan Bisnis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88896" y="3376642"/>
            <a:ext cx="4144088" cy="31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0"/>
              </a:lnSpc>
            </a:pPr>
            <a:r>
              <a:rPr lang="en-US" sz="2000" spc="-6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Penilaian Risiko </a:t>
            </a:r>
            <a:r>
              <a:rPr lang="en-US" sz="2000" spc="-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(risk Asssesment)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24854" y="9932533"/>
            <a:ext cx="20607885" cy="1582853"/>
            <a:chOff x="0" y="0"/>
            <a:chExt cx="5427591" cy="416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7591" cy="416883"/>
            </a:xfrm>
            <a:custGeom>
              <a:avLst/>
              <a:gdLst/>
              <a:ahLst/>
              <a:cxnLst/>
              <a:rect l="l" t="t" r="r" b="b"/>
              <a:pathLst>
                <a:path w="5427591" h="416883">
                  <a:moveTo>
                    <a:pt x="203200" y="0"/>
                  </a:moveTo>
                  <a:lnTo>
                    <a:pt x="5224391" y="0"/>
                  </a:lnTo>
                  <a:lnTo>
                    <a:pt x="5427591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57150"/>
              <a:ext cx="5173591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8896" y="9932533"/>
            <a:ext cx="16110207" cy="1582853"/>
            <a:chOff x="0" y="0"/>
            <a:chExt cx="4243018" cy="4168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43018" cy="416883"/>
            </a:xfrm>
            <a:custGeom>
              <a:avLst/>
              <a:gdLst/>
              <a:ahLst/>
              <a:cxnLst/>
              <a:rect l="l" t="t" r="r" b="b"/>
              <a:pathLst>
                <a:path w="4243018" h="416883">
                  <a:moveTo>
                    <a:pt x="203200" y="0"/>
                  </a:moveTo>
                  <a:lnTo>
                    <a:pt x="4039818" y="0"/>
                  </a:lnTo>
                  <a:lnTo>
                    <a:pt x="4243018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57150"/>
              <a:ext cx="3989018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01465" y="-711763"/>
            <a:ext cx="1413604" cy="1395381"/>
            <a:chOff x="0" y="0"/>
            <a:chExt cx="720488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02065" y="-517106"/>
            <a:ext cx="9907850" cy="1006067"/>
            <a:chOff x="0" y="0"/>
            <a:chExt cx="3953981" cy="4014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53981" cy="401497"/>
            </a:xfrm>
            <a:custGeom>
              <a:avLst/>
              <a:gdLst/>
              <a:ahLst/>
              <a:cxnLst/>
              <a:rect l="l" t="t" r="r" b="b"/>
              <a:pathLst>
                <a:path w="3953981" h="401497">
                  <a:moveTo>
                    <a:pt x="3750781" y="0"/>
                  </a:moveTo>
                  <a:lnTo>
                    <a:pt x="0" y="0"/>
                  </a:lnTo>
                  <a:lnTo>
                    <a:pt x="203200" y="401497"/>
                  </a:lnTo>
                  <a:lnTo>
                    <a:pt x="3953981" y="401497"/>
                  </a:lnTo>
                  <a:lnTo>
                    <a:pt x="3750781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57150"/>
              <a:ext cx="3750781" cy="458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2036540"/>
            <a:ext cx="8550355" cy="6213921"/>
          </a:xfrm>
          <a:custGeom>
            <a:avLst/>
            <a:gdLst/>
            <a:ahLst/>
            <a:cxnLst/>
            <a:rect l="l" t="t" r="r" b="b"/>
            <a:pathLst>
              <a:path w="8550355" h="6213921">
                <a:moveTo>
                  <a:pt x="0" y="0"/>
                </a:moveTo>
                <a:lnTo>
                  <a:pt x="8550355" y="0"/>
                </a:lnTo>
                <a:lnTo>
                  <a:pt x="8550355" y="6213920"/>
                </a:lnTo>
                <a:lnTo>
                  <a:pt x="0" y="6213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180307" y="2036540"/>
            <a:ext cx="7078993" cy="4092175"/>
          </a:xfrm>
          <a:custGeom>
            <a:avLst/>
            <a:gdLst/>
            <a:ahLst/>
            <a:cxnLst/>
            <a:rect l="l" t="t" r="r" b="b"/>
            <a:pathLst>
              <a:path w="7078993" h="4092175">
                <a:moveTo>
                  <a:pt x="0" y="0"/>
                </a:moveTo>
                <a:lnTo>
                  <a:pt x="7078993" y="0"/>
                </a:lnTo>
                <a:lnTo>
                  <a:pt x="7078993" y="4092175"/>
                </a:lnTo>
                <a:lnTo>
                  <a:pt x="0" y="4092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0180307" y="6128715"/>
            <a:ext cx="7018796" cy="837431"/>
            <a:chOff x="0" y="0"/>
            <a:chExt cx="1848572" cy="22055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48572" cy="220558"/>
            </a:xfrm>
            <a:custGeom>
              <a:avLst/>
              <a:gdLst/>
              <a:ahLst/>
              <a:cxnLst/>
              <a:rect l="l" t="t" r="r" b="b"/>
              <a:pathLst>
                <a:path w="1848572" h="220558">
                  <a:moveTo>
                    <a:pt x="0" y="0"/>
                  </a:moveTo>
                  <a:lnTo>
                    <a:pt x="1848572" y="0"/>
                  </a:lnTo>
                  <a:lnTo>
                    <a:pt x="1848572" y="220558"/>
                  </a:lnTo>
                  <a:lnTo>
                    <a:pt x="0" y="220558"/>
                  </a:lnTo>
                  <a:close/>
                </a:path>
              </a:pathLst>
            </a:custGeom>
            <a:solidFill>
              <a:srgbClr val="3C176B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848572" cy="277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1009650"/>
            <a:ext cx="7719217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4500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Contoh Peretasan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82715" y="-928929"/>
            <a:ext cx="5832778" cy="1570018"/>
            <a:chOff x="0" y="0"/>
            <a:chExt cx="1536205" cy="413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6205" cy="413503"/>
            </a:xfrm>
            <a:custGeom>
              <a:avLst/>
              <a:gdLst/>
              <a:ahLst/>
              <a:cxnLst/>
              <a:rect l="l" t="t" r="r" b="b"/>
              <a:pathLst>
                <a:path w="1536205" h="413503">
                  <a:moveTo>
                    <a:pt x="203200" y="0"/>
                  </a:moveTo>
                  <a:lnTo>
                    <a:pt x="1536205" y="0"/>
                  </a:lnTo>
                  <a:lnTo>
                    <a:pt x="1333005" y="413503"/>
                  </a:lnTo>
                  <a:lnTo>
                    <a:pt x="0" y="4135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57150"/>
              <a:ext cx="1333005" cy="470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300106" y="-754293"/>
            <a:ext cx="1413604" cy="1395381"/>
            <a:chOff x="0" y="0"/>
            <a:chExt cx="720488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97922" y="-755996"/>
            <a:ext cx="1413604" cy="1395381"/>
            <a:chOff x="0" y="0"/>
            <a:chExt cx="720488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962716" y="-366681"/>
            <a:ext cx="9907850" cy="1006067"/>
            <a:chOff x="0" y="0"/>
            <a:chExt cx="3953981" cy="4014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53981" cy="401497"/>
            </a:xfrm>
            <a:custGeom>
              <a:avLst/>
              <a:gdLst/>
              <a:ahLst/>
              <a:cxnLst/>
              <a:rect l="l" t="t" r="r" b="b"/>
              <a:pathLst>
                <a:path w="3953981" h="401497">
                  <a:moveTo>
                    <a:pt x="3750781" y="0"/>
                  </a:moveTo>
                  <a:lnTo>
                    <a:pt x="0" y="0"/>
                  </a:lnTo>
                  <a:lnTo>
                    <a:pt x="203200" y="401497"/>
                  </a:lnTo>
                  <a:lnTo>
                    <a:pt x="3953981" y="401497"/>
                  </a:lnTo>
                  <a:lnTo>
                    <a:pt x="3750781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57150"/>
              <a:ext cx="3750781" cy="458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224854" y="9932533"/>
            <a:ext cx="20607885" cy="1582853"/>
            <a:chOff x="0" y="0"/>
            <a:chExt cx="5427591" cy="4168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27591" cy="416883"/>
            </a:xfrm>
            <a:custGeom>
              <a:avLst/>
              <a:gdLst/>
              <a:ahLst/>
              <a:cxnLst/>
              <a:rect l="l" t="t" r="r" b="b"/>
              <a:pathLst>
                <a:path w="5427591" h="416883">
                  <a:moveTo>
                    <a:pt x="203200" y="0"/>
                  </a:moveTo>
                  <a:lnTo>
                    <a:pt x="5224391" y="0"/>
                  </a:lnTo>
                  <a:lnTo>
                    <a:pt x="5427591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-57150"/>
              <a:ext cx="5173591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88896" y="9932533"/>
            <a:ext cx="16110207" cy="1582853"/>
            <a:chOff x="0" y="0"/>
            <a:chExt cx="4243018" cy="4168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43018" cy="416883"/>
            </a:xfrm>
            <a:custGeom>
              <a:avLst/>
              <a:gdLst/>
              <a:ahLst/>
              <a:cxnLst/>
              <a:rect l="l" t="t" r="r" b="b"/>
              <a:pathLst>
                <a:path w="4243018" h="416883">
                  <a:moveTo>
                    <a:pt x="203200" y="0"/>
                  </a:moveTo>
                  <a:lnTo>
                    <a:pt x="4039818" y="0"/>
                  </a:lnTo>
                  <a:lnTo>
                    <a:pt x="4243018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-57150"/>
              <a:ext cx="3989018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559204" y="3736416"/>
            <a:ext cx="9129199" cy="4836643"/>
          </a:xfrm>
          <a:custGeom>
            <a:avLst/>
            <a:gdLst/>
            <a:ahLst/>
            <a:cxnLst/>
            <a:rect l="l" t="t" r="r" b="b"/>
            <a:pathLst>
              <a:path w="9129199" h="4836643">
                <a:moveTo>
                  <a:pt x="0" y="0"/>
                </a:moveTo>
                <a:lnTo>
                  <a:pt x="9129199" y="0"/>
                </a:lnTo>
                <a:lnTo>
                  <a:pt x="9129199" y="4836643"/>
                </a:lnTo>
                <a:lnTo>
                  <a:pt x="0" y="4836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89" r="-5731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741565" y="2494461"/>
            <a:ext cx="8764478" cy="851431"/>
            <a:chOff x="0" y="0"/>
            <a:chExt cx="2308340" cy="22424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08340" cy="224245"/>
            </a:xfrm>
            <a:custGeom>
              <a:avLst/>
              <a:gdLst/>
              <a:ahLst/>
              <a:cxnLst/>
              <a:rect l="l" t="t" r="r" b="b"/>
              <a:pathLst>
                <a:path w="2308340" h="224245">
                  <a:moveTo>
                    <a:pt x="0" y="0"/>
                  </a:moveTo>
                  <a:lnTo>
                    <a:pt x="2308340" y="0"/>
                  </a:lnTo>
                  <a:lnTo>
                    <a:pt x="2308340" y="224245"/>
                  </a:lnTo>
                  <a:lnTo>
                    <a:pt x="0" y="224245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2308340" cy="281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9793178" y="2440165"/>
            <a:ext cx="8228565" cy="6349815"/>
          </a:xfrm>
          <a:custGeom>
            <a:avLst/>
            <a:gdLst/>
            <a:ahLst/>
            <a:cxnLst/>
            <a:rect l="l" t="t" r="r" b="b"/>
            <a:pathLst>
              <a:path w="8228565" h="6349815">
                <a:moveTo>
                  <a:pt x="0" y="0"/>
                </a:moveTo>
                <a:lnTo>
                  <a:pt x="8228565" y="0"/>
                </a:lnTo>
                <a:lnTo>
                  <a:pt x="8228565" y="6349815"/>
                </a:lnTo>
                <a:lnTo>
                  <a:pt x="0" y="6349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6" t="-2333" r="-5359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5584049" y="990600"/>
            <a:ext cx="8016860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9"/>
              </a:lnSpc>
            </a:pPr>
            <a:r>
              <a:rPr lang="en-US" sz="5399" spc="-16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Contoh Pengamanan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08076" y="2637336"/>
            <a:ext cx="8597967" cy="53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2"/>
              </a:lnSpc>
            </a:pPr>
            <a:r>
              <a:rPr lang="en-US" sz="3409" spc="-102">
                <a:solidFill>
                  <a:srgbClr val="040606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Pengamanan Perangkat Mobile Unilever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41103" y="4351286"/>
            <a:ext cx="6981534" cy="4907014"/>
            <a:chOff x="0" y="0"/>
            <a:chExt cx="1838758" cy="1292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38758" cy="1292382"/>
            </a:xfrm>
            <a:custGeom>
              <a:avLst/>
              <a:gdLst/>
              <a:ahLst/>
              <a:cxnLst/>
              <a:rect l="l" t="t" r="r" b="b"/>
              <a:pathLst>
                <a:path w="1838758" h="1292382">
                  <a:moveTo>
                    <a:pt x="0" y="0"/>
                  </a:moveTo>
                  <a:lnTo>
                    <a:pt x="1838758" y="0"/>
                  </a:lnTo>
                  <a:lnTo>
                    <a:pt x="1838758" y="1292382"/>
                  </a:lnTo>
                  <a:lnTo>
                    <a:pt x="0" y="1292382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838758" cy="1349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9835" y="4351286"/>
            <a:ext cx="6853757" cy="4907014"/>
            <a:chOff x="0" y="0"/>
            <a:chExt cx="1805105" cy="12923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05105" cy="1292382"/>
            </a:xfrm>
            <a:custGeom>
              <a:avLst/>
              <a:gdLst/>
              <a:ahLst/>
              <a:cxnLst/>
              <a:rect l="l" t="t" r="r" b="b"/>
              <a:pathLst>
                <a:path w="1805105" h="1292382">
                  <a:moveTo>
                    <a:pt x="0" y="0"/>
                  </a:moveTo>
                  <a:lnTo>
                    <a:pt x="1805105" y="0"/>
                  </a:lnTo>
                  <a:lnTo>
                    <a:pt x="1805105" y="1292382"/>
                  </a:lnTo>
                  <a:lnTo>
                    <a:pt x="0" y="1292382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805105" cy="1349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40431" y="4351286"/>
            <a:ext cx="5769405" cy="4907014"/>
            <a:chOff x="0" y="0"/>
            <a:chExt cx="1519514" cy="12923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9514" cy="1292382"/>
            </a:xfrm>
            <a:custGeom>
              <a:avLst/>
              <a:gdLst/>
              <a:ahLst/>
              <a:cxnLst/>
              <a:rect l="l" t="t" r="r" b="b"/>
              <a:pathLst>
                <a:path w="1519514" h="1292382">
                  <a:moveTo>
                    <a:pt x="0" y="0"/>
                  </a:moveTo>
                  <a:lnTo>
                    <a:pt x="1519514" y="0"/>
                  </a:lnTo>
                  <a:lnTo>
                    <a:pt x="1519514" y="1292382"/>
                  </a:lnTo>
                  <a:lnTo>
                    <a:pt x="0" y="1292382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19514" cy="1349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282715" y="-928929"/>
            <a:ext cx="5832778" cy="1570018"/>
            <a:chOff x="0" y="0"/>
            <a:chExt cx="1536205" cy="4135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36205" cy="413503"/>
            </a:xfrm>
            <a:custGeom>
              <a:avLst/>
              <a:gdLst/>
              <a:ahLst/>
              <a:cxnLst/>
              <a:rect l="l" t="t" r="r" b="b"/>
              <a:pathLst>
                <a:path w="1536205" h="413503">
                  <a:moveTo>
                    <a:pt x="203200" y="0"/>
                  </a:moveTo>
                  <a:lnTo>
                    <a:pt x="1536205" y="0"/>
                  </a:lnTo>
                  <a:lnTo>
                    <a:pt x="1333005" y="413503"/>
                  </a:lnTo>
                  <a:lnTo>
                    <a:pt x="0" y="4135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57150"/>
              <a:ext cx="1333005" cy="470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300106" y="-754293"/>
            <a:ext cx="1413604" cy="1395381"/>
            <a:chOff x="0" y="0"/>
            <a:chExt cx="720488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497922" y="-755996"/>
            <a:ext cx="1413604" cy="1395381"/>
            <a:chOff x="0" y="0"/>
            <a:chExt cx="720488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5962716" y="-366681"/>
            <a:ext cx="9907850" cy="1006067"/>
            <a:chOff x="0" y="0"/>
            <a:chExt cx="3953981" cy="40149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953981" cy="401497"/>
            </a:xfrm>
            <a:custGeom>
              <a:avLst/>
              <a:gdLst/>
              <a:ahLst/>
              <a:cxnLst/>
              <a:rect l="l" t="t" r="r" b="b"/>
              <a:pathLst>
                <a:path w="3953981" h="401497">
                  <a:moveTo>
                    <a:pt x="3750781" y="0"/>
                  </a:moveTo>
                  <a:lnTo>
                    <a:pt x="0" y="0"/>
                  </a:lnTo>
                  <a:lnTo>
                    <a:pt x="203200" y="401497"/>
                  </a:lnTo>
                  <a:lnTo>
                    <a:pt x="3953981" y="401497"/>
                  </a:lnTo>
                  <a:lnTo>
                    <a:pt x="3750781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57150"/>
              <a:ext cx="3750781" cy="458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29358" y="1384086"/>
            <a:ext cx="7797184" cy="120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spc="-11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Ketrampilan mengelola pengendalian sistem informasi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28992" y="5738323"/>
            <a:ext cx="4441343" cy="212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896" spc="-8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Dalam sistem informasi perusahaan memiliki aset informasi yang berharga untuk di lindungi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55556" y="5695834"/>
            <a:ext cx="5028071" cy="212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896" spc="-8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Tidak memadainya</a:t>
            </a:r>
          </a:p>
          <a:p>
            <a:pPr algn="ctr">
              <a:lnSpc>
                <a:spcPts val="3330"/>
              </a:lnSpc>
            </a:pPr>
            <a:r>
              <a:rPr lang="en-US" sz="2896" spc="-8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pengamanan dan pengendalian juga dapat</a:t>
            </a:r>
          </a:p>
          <a:p>
            <a:pPr algn="ctr">
              <a:lnSpc>
                <a:spcPts val="3330"/>
              </a:lnSpc>
            </a:pPr>
            <a:r>
              <a:rPr lang="en-US" sz="2896" spc="-8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menciptakan beban hukum  yang serius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9358" y="2962061"/>
            <a:ext cx="11703703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spc="-11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Nilai Bisnis </a:t>
            </a:r>
            <a:r>
              <a:rPr lang="en-US" sz="3999" spc="-11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dari</a:t>
            </a:r>
            <a:r>
              <a:rPr lang="en-US" sz="3999" spc="-11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999" spc="-11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Pengamanan</a:t>
            </a:r>
            <a:r>
              <a:rPr lang="en-US" sz="3999" spc="-11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3999" spc="-11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Pengendalian</a:t>
            </a:r>
            <a:endParaRPr lang="en-US" sz="3999" spc="-11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017282" y="5738323"/>
            <a:ext cx="4441343" cy="3380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896" spc="-8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Pengamanan dan pengendalian yang memadai dalam melindungi aset informasi bisnis akan menghasilkan  imbal balik investasi yang tinggi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839293" y="4821238"/>
            <a:ext cx="571680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spc="-11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749664" y="4821238"/>
            <a:ext cx="571680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spc="-11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952113" y="4821238"/>
            <a:ext cx="571680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spc="-11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03196" y="-2753728"/>
            <a:ext cx="16457430" cy="13132727"/>
            <a:chOff x="0" y="0"/>
            <a:chExt cx="50928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285" cy="406400"/>
            </a:xfrm>
            <a:custGeom>
              <a:avLst/>
              <a:gdLst/>
              <a:ahLst/>
              <a:cxnLst/>
              <a:rect l="l" t="t" r="r" b="b"/>
              <a:pathLst>
                <a:path w="509285" h="406400">
                  <a:moveTo>
                    <a:pt x="509285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509285" y="406400"/>
                  </a:lnTo>
                  <a:lnTo>
                    <a:pt x="407685" y="203200"/>
                  </a:lnTo>
                  <a:lnTo>
                    <a:pt x="509285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8900" y="-57150"/>
              <a:ext cx="3314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48193" y="-224238"/>
            <a:ext cx="7078902" cy="10695237"/>
            <a:chOff x="0" y="0"/>
            <a:chExt cx="20993392" cy="317180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93354" cy="31717996"/>
            </a:xfrm>
            <a:custGeom>
              <a:avLst/>
              <a:gdLst/>
              <a:ahLst/>
              <a:cxnLst/>
              <a:rect l="l" t="t" r="r" b="b"/>
              <a:pathLst>
                <a:path w="20993354" h="31717996">
                  <a:moveTo>
                    <a:pt x="20746086" y="0"/>
                  </a:moveTo>
                  <a:lnTo>
                    <a:pt x="514223" y="158496"/>
                  </a:lnTo>
                  <a:lnTo>
                    <a:pt x="6450584" y="11768201"/>
                  </a:lnTo>
                  <a:lnTo>
                    <a:pt x="0" y="25031319"/>
                  </a:lnTo>
                  <a:lnTo>
                    <a:pt x="3537204" y="31717996"/>
                  </a:lnTo>
                  <a:lnTo>
                    <a:pt x="20993354" y="31581344"/>
                  </a:lnTo>
                  <a:lnTo>
                    <a:pt x="20746086" y="0"/>
                  </a:lnTo>
                  <a:close/>
                </a:path>
              </a:pathLst>
            </a:custGeom>
            <a:blipFill>
              <a:blip r:embed="rId2"/>
              <a:stretch>
                <a:fillRect l="-170728" t="-9074" r="-60962" b="-60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572850">
            <a:off x="11650380" y="-5287084"/>
            <a:ext cx="951101" cy="18359252"/>
            <a:chOff x="0" y="0"/>
            <a:chExt cx="250496" cy="48353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496" cy="4835359"/>
            </a:xfrm>
            <a:custGeom>
              <a:avLst/>
              <a:gdLst/>
              <a:ahLst/>
              <a:cxnLst/>
              <a:rect l="l" t="t" r="r" b="b"/>
              <a:pathLst>
                <a:path w="250496" h="4835359">
                  <a:moveTo>
                    <a:pt x="0" y="0"/>
                  </a:moveTo>
                  <a:lnTo>
                    <a:pt x="250496" y="0"/>
                  </a:lnTo>
                  <a:lnTo>
                    <a:pt x="250496" y="4835359"/>
                  </a:lnTo>
                  <a:lnTo>
                    <a:pt x="0" y="4835359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50496" cy="4892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8281498" y="8077726"/>
            <a:ext cx="4934623" cy="4871009"/>
            <a:chOff x="0" y="0"/>
            <a:chExt cx="720488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8611074" y="8384140"/>
            <a:ext cx="4008535" cy="3956860"/>
            <a:chOff x="0" y="0"/>
            <a:chExt cx="720488" cy="7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1019175"/>
            <a:ext cx="8574496" cy="1443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4899" spc="-146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Pengendalian Pengamanan sistem informasi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011873"/>
            <a:ext cx="8574496" cy="6446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4"/>
              </a:lnSpc>
            </a:pPr>
            <a:r>
              <a:rPr lang="en-US" sz="4083" spc="-122" dirty="0">
                <a:solidFill>
                  <a:srgbClr val="040606"/>
                </a:solidFill>
                <a:latin typeface="Poppins Bold"/>
                <a:ea typeface="Poppins Bold"/>
                <a:cs typeface="Poppins Bold"/>
                <a:sym typeface="Poppins Bold"/>
              </a:rPr>
              <a:t>1.Kontrol </a:t>
            </a:r>
            <a:r>
              <a:rPr lang="en-US" sz="4083" spc="-122" dirty="0" err="1">
                <a:solidFill>
                  <a:srgbClr val="040606"/>
                </a:solidFill>
                <a:latin typeface="Poppins Bold"/>
                <a:ea typeface="Poppins Bold"/>
                <a:cs typeface="Poppins Bold"/>
                <a:sym typeface="Poppins Bold"/>
              </a:rPr>
              <a:t>administratif</a:t>
            </a:r>
            <a:endParaRPr lang="en-US" sz="4083" spc="-122" dirty="0">
              <a:solidFill>
                <a:srgbClr val="040606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614"/>
              </a:lnSpc>
            </a:pP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83" spc="-122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kontrol</a:t>
            </a: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4083" spc="-122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bertujuan</a:t>
            </a: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83" spc="-122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83" spc="-122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menjamin</a:t>
            </a: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bahwa seluruh </a:t>
            </a:r>
            <a:r>
              <a:rPr lang="en-US" sz="4083" spc="-122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kerangka</a:t>
            </a: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83" spc="-122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kontrol</a:t>
            </a: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83" spc="-122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dilaksanakan</a:t>
            </a: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83" spc="-122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sepenuhnya</a:t>
            </a: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83" spc="-122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dalam</a:t>
            </a: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organisasi </a:t>
            </a:r>
            <a:r>
              <a:rPr lang="en-US" sz="4083" spc="-122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berdasarkan</a:t>
            </a: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83" spc="-122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prosedur-prosedur</a:t>
            </a: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yang jelas.</a:t>
            </a:r>
          </a:p>
          <a:p>
            <a:pPr algn="l">
              <a:lnSpc>
                <a:spcPts val="4614"/>
              </a:lnSpc>
            </a:pPr>
            <a:endParaRPr lang="en-US" sz="4083" spc="-122" dirty="0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614"/>
              </a:lnSpc>
            </a:pPr>
            <a:r>
              <a:rPr lang="en-US" sz="4083" spc="-122" dirty="0">
                <a:solidFill>
                  <a:srgbClr val="040606"/>
                </a:solidFill>
                <a:latin typeface="Poppins Bold"/>
                <a:ea typeface="Poppins Bold"/>
                <a:cs typeface="Poppins Bold"/>
                <a:sym typeface="Poppins Bold"/>
              </a:rPr>
              <a:t>2.Kontrol pengembangan</a:t>
            </a: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4083" spc="-122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pemeliharaan</a:t>
            </a:r>
            <a:r>
              <a:rPr lang="en-US" sz="4083" spc="-122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sistem</a:t>
            </a:r>
          </a:p>
          <a:p>
            <a:pPr algn="l">
              <a:lnSpc>
                <a:spcPts val="4614"/>
              </a:lnSpc>
            </a:pPr>
            <a:endParaRPr lang="en-US" sz="4083" spc="-122" dirty="0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03196" y="-2753728"/>
            <a:ext cx="16457430" cy="13132727"/>
            <a:chOff x="0" y="0"/>
            <a:chExt cx="50928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285" cy="406400"/>
            </a:xfrm>
            <a:custGeom>
              <a:avLst/>
              <a:gdLst/>
              <a:ahLst/>
              <a:cxnLst/>
              <a:rect l="l" t="t" r="r" b="b"/>
              <a:pathLst>
                <a:path w="509285" h="406400">
                  <a:moveTo>
                    <a:pt x="509285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509285" y="406400"/>
                  </a:lnTo>
                  <a:lnTo>
                    <a:pt x="407685" y="203200"/>
                  </a:lnTo>
                  <a:lnTo>
                    <a:pt x="509285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8900" y="-57150"/>
              <a:ext cx="3314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48193" y="-224238"/>
            <a:ext cx="7078902" cy="10695237"/>
            <a:chOff x="0" y="0"/>
            <a:chExt cx="20993392" cy="317180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93354" cy="31717996"/>
            </a:xfrm>
            <a:custGeom>
              <a:avLst/>
              <a:gdLst/>
              <a:ahLst/>
              <a:cxnLst/>
              <a:rect l="l" t="t" r="r" b="b"/>
              <a:pathLst>
                <a:path w="20993354" h="31717996">
                  <a:moveTo>
                    <a:pt x="20746086" y="0"/>
                  </a:moveTo>
                  <a:lnTo>
                    <a:pt x="514223" y="158496"/>
                  </a:lnTo>
                  <a:lnTo>
                    <a:pt x="6450584" y="11768201"/>
                  </a:lnTo>
                  <a:lnTo>
                    <a:pt x="0" y="25031319"/>
                  </a:lnTo>
                  <a:lnTo>
                    <a:pt x="3537204" y="31717996"/>
                  </a:lnTo>
                  <a:lnTo>
                    <a:pt x="20993354" y="31581344"/>
                  </a:lnTo>
                  <a:lnTo>
                    <a:pt x="20746086" y="0"/>
                  </a:lnTo>
                  <a:close/>
                </a:path>
              </a:pathLst>
            </a:custGeom>
            <a:blipFill>
              <a:blip r:embed="rId2"/>
              <a:stretch>
                <a:fillRect l="-129516" t="-18130" r="-11017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572850">
            <a:off x="11650380" y="-5287084"/>
            <a:ext cx="951101" cy="18359252"/>
            <a:chOff x="0" y="0"/>
            <a:chExt cx="250496" cy="48353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496" cy="4835359"/>
            </a:xfrm>
            <a:custGeom>
              <a:avLst/>
              <a:gdLst/>
              <a:ahLst/>
              <a:cxnLst/>
              <a:rect l="l" t="t" r="r" b="b"/>
              <a:pathLst>
                <a:path w="250496" h="4835359">
                  <a:moveTo>
                    <a:pt x="0" y="0"/>
                  </a:moveTo>
                  <a:lnTo>
                    <a:pt x="250496" y="0"/>
                  </a:lnTo>
                  <a:lnTo>
                    <a:pt x="250496" y="4835359"/>
                  </a:lnTo>
                  <a:lnTo>
                    <a:pt x="0" y="4835359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50496" cy="4892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2279478"/>
            <a:ext cx="7886828" cy="7404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4"/>
              </a:lnSpc>
            </a:pPr>
            <a:r>
              <a:rPr lang="en-US" sz="282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1.Mampu </a:t>
            </a:r>
            <a:r>
              <a:rPr lang="en-US" sz="282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menjelaskan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pendekatan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umumuntuk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menganalisis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kerawanan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ancaman-ancaman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dalam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sistem informasi. </a:t>
            </a:r>
          </a:p>
          <a:p>
            <a:pPr algn="l">
              <a:lnSpc>
                <a:spcPts val="3364"/>
              </a:lnSpc>
            </a:pPr>
            <a:endParaRPr lang="en-US" sz="282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364"/>
              </a:lnSpc>
            </a:pPr>
            <a:r>
              <a:rPr lang="en-US" sz="282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2.Mampu </a:t>
            </a:r>
            <a:r>
              <a:rPr lang="en-US" sz="282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mengidentifikasi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ancaman-ancaman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pasifdan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aktif sistem informasi </a:t>
            </a:r>
          </a:p>
          <a:p>
            <a:pPr algn="l">
              <a:lnSpc>
                <a:spcPts val="3364"/>
              </a:lnSpc>
            </a:pPr>
            <a:endParaRPr lang="en-US" sz="282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364"/>
              </a:lnSpc>
            </a:pPr>
            <a:r>
              <a:rPr lang="en-US" sz="282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3.Mampu </a:t>
            </a:r>
            <a:r>
              <a:rPr lang="en-US" sz="282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menguraikan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pendekatan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umumuntuk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menganalisis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kerawanan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ancaman-ancaman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dalam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sistem informasi</a:t>
            </a:r>
          </a:p>
          <a:p>
            <a:pPr algn="l">
              <a:lnSpc>
                <a:spcPts val="3364"/>
              </a:lnSpc>
            </a:pPr>
            <a:endParaRPr lang="en-US" sz="282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364"/>
              </a:lnSpc>
            </a:pPr>
            <a:r>
              <a:rPr lang="en-US" sz="282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4.Mampu </a:t>
            </a:r>
            <a:r>
              <a:rPr lang="en-US" sz="2827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menjelaskan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implikasi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pengaman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pengendalian</a:t>
            </a:r>
            <a:r>
              <a:rPr lang="en-US" sz="282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2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sertacontohnya</a:t>
            </a:r>
            <a:endParaRPr lang="en-US" sz="282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364"/>
              </a:lnSpc>
            </a:pPr>
            <a:endParaRPr lang="en-US" sz="282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1019175"/>
            <a:ext cx="7075954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4"/>
              </a:lnSpc>
            </a:pPr>
            <a:r>
              <a:rPr lang="en-US" sz="4499" spc="-13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Tujuan Pembelajaran</a:t>
            </a:r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8281498" y="8077726"/>
            <a:ext cx="4934623" cy="4871009"/>
            <a:chOff x="0" y="0"/>
            <a:chExt cx="720488" cy="711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8611074" y="8384140"/>
            <a:ext cx="4008535" cy="3956860"/>
            <a:chOff x="0" y="0"/>
            <a:chExt cx="720488" cy="711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08643" y="-2845727"/>
            <a:ext cx="16457430" cy="13132727"/>
            <a:chOff x="0" y="0"/>
            <a:chExt cx="50928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285" cy="406400"/>
            </a:xfrm>
            <a:custGeom>
              <a:avLst/>
              <a:gdLst/>
              <a:ahLst/>
              <a:cxnLst/>
              <a:rect l="l" t="t" r="r" b="b"/>
              <a:pathLst>
                <a:path w="509285" h="406400">
                  <a:moveTo>
                    <a:pt x="509285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509285" y="406400"/>
                  </a:lnTo>
                  <a:lnTo>
                    <a:pt x="407685" y="203200"/>
                  </a:lnTo>
                  <a:lnTo>
                    <a:pt x="509285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8900" y="-57150"/>
              <a:ext cx="3314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95050" y="0"/>
            <a:ext cx="7792950" cy="10288229"/>
            <a:chOff x="0" y="0"/>
            <a:chExt cx="26797495" cy="353779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97508" cy="35378008"/>
            </a:xfrm>
            <a:custGeom>
              <a:avLst/>
              <a:gdLst/>
              <a:ahLst/>
              <a:cxnLst/>
              <a:rect l="l" t="t" r="r" b="b"/>
              <a:pathLst>
                <a:path w="26797508" h="35378008">
                  <a:moveTo>
                    <a:pt x="26797508" y="0"/>
                  </a:moveTo>
                  <a:lnTo>
                    <a:pt x="0" y="14351"/>
                  </a:lnTo>
                  <a:lnTo>
                    <a:pt x="6650355" y="12865989"/>
                  </a:lnTo>
                  <a:lnTo>
                    <a:pt x="1410335" y="23432390"/>
                  </a:lnTo>
                  <a:lnTo>
                    <a:pt x="7510780" y="35378008"/>
                  </a:lnTo>
                  <a:lnTo>
                    <a:pt x="26797508" y="35371785"/>
                  </a:lnTo>
                  <a:lnTo>
                    <a:pt x="26797508" y="0"/>
                  </a:lnTo>
                  <a:close/>
                </a:path>
              </a:pathLst>
            </a:custGeom>
            <a:blipFill>
              <a:blip r:embed="rId2"/>
              <a:stretch>
                <a:fillRect l="-66394" r="-3163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572850">
            <a:off x="10355827" y="-5379083"/>
            <a:ext cx="951101" cy="18359252"/>
            <a:chOff x="0" y="0"/>
            <a:chExt cx="250496" cy="48353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496" cy="4835359"/>
            </a:xfrm>
            <a:custGeom>
              <a:avLst/>
              <a:gdLst/>
              <a:ahLst/>
              <a:cxnLst/>
              <a:rect l="l" t="t" r="r" b="b"/>
              <a:pathLst>
                <a:path w="250496" h="4835359">
                  <a:moveTo>
                    <a:pt x="0" y="0"/>
                  </a:moveTo>
                  <a:lnTo>
                    <a:pt x="250496" y="0"/>
                  </a:lnTo>
                  <a:lnTo>
                    <a:pt x="250496" y="4835359"/>
                  </a:lnTo>
                  <a:lnTo>
                    <a:pt x="0" y="4835359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50496" cy="4892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7601645" y="6767849"/>
            <a:ext cx="4934623" cy="4871009"/>
            <a:chOff x="0" y="0"/>
            <a:chExt cx="720488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0" y="5086350"/>
            <a:ext cx="1492830" cy="1473585"/>
            <a:chOff x="0" y="0"/>
            <a:chExt cx="720488" cy="7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0800000">
            <a:off x="9144000" y="3612765"/>
            <a:ext cx="1492830" cy="1473585"/>
            <a:chOff x="0" y="0"/>
            <a:chExt cx="720488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7931220" y="7074263"/>
            <a:ext cx="4008535" cy="3956860"/>
            <a:chOff x="0" y="0"/>
            <a:chExt cx="720488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18015" y="3957888"/>
            <a:ext cx="7963239" cy="1474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50"/>
              </a:lnSpc>
            </a:pPr>
            <a:r>
              <a:rPr lang="en-US" sz="9425" spc="-28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TERIMAKASIH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46109" y="665062"/>
            <a:ext cx="6851784" cy="1515978"/>
            <a:chOff x="0" y="0"/>
            <a:chExt cx="9135712" cy="202130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771844" cy="1771844"/>
            </a:xfrm>
            <a:custGeom>
              <a:avLst/>
              <a:gdLst/>
              <a:ahLst/>
              <a:cxnLst/>
              <a:rect l="l" t="t" r="r" b="b"/>
              <a:pathLst>
                <a:path w="1771844" h="1771844">
                  <a:moveTo>
                    <a:pt x="0" y="0"/>
                  </a:moveTo>
                  <a:lnTo>
                    <a:pt x="1771844" y="0"/>
                  </a:lnTo>
                  <a:lnTo>
                    <a:pt x="1771844" y="1771844"/>
                  </a:lnTo>
                  <a:lnTo>
                    <a:pt x="0" y="1771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990981" y="446671"/>
              <a:ext cx="2487128" cy="1325173"/>
            </a:xfrm>
            <a:custGeom>
              <a:avLst/>
              <a:gdLst/>
              <a:ahLst/>
              <a:cxnLst/>
              <a:rect l="l" t="t" r="r" b="b"/>
              <a:pathLst>
                <a:path w="2487128" h="1325173">
                  <a:moveTo>
                    <a:pt x="0" y="0"/>
                  </a:moveTo>
                  <a:lnTo>
                    <a:pt x="2487128" y="0"/>
                  </a:lnTo>
                  <a:lnTo>
                    <a:pt x="2487128" y="1325173"/>
                  </a:lnTo>
                  <a:lnTo>
                    <a:pt x="0" y="1325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937427" y="9871"/>
              <a:ext cx="2011432" cy="2011432"/>
            </a:xfrm>
            <a:custGeom>
              <a:avLst/>
              <a:gdLst/>
              <a:ahLst/>
              <a:cxnLst/>
              <a:rect l="l" t="t" r="r" b="b"/>
              <a:pathLst>
                <a:path w="2011432" h="2011432">
                  <a:moveTo>
                    <a:pt x="0" y="0"/>
                  </a:moveTo>
                  <a:lnTo>
                    <a:pt x="2011432" y="0"/>
                  </a:lnTo>
                  <a:lnTo>
                    <a:pt x="2011432" y="2011432"/>
                  </a:lnTo>
                  <a:lnTo>
                    <a:pt x="0" y="201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7164759" y="103542"/>
              <a:ext cx="1970953" cy="1824091"/>
            </a:xfrm>
            <a:custGeom>
              <a:avLst/>
              <a:gdLst/>
              <a:ahLst/>
              <a:cxnLst/>
              <a:rect l="l" t="t" r="r" b="b"/>
              <a:pathLst>
                <a:path w="1970953" h="1824091">
                  <a:moveTo>
                    <a:pt x="0" y="0"/>
                  </a:moveTo>
                  <a:lnTo>
                    <a:pt x="1970953" y="0"/>
                  </a:lnTo>
                  <a:lnTo>
                    <a:pt x="1970953" y="1824091"/>
                  </a:lnTo>
                  <a:lnTo>
                    <a:pt x="0" y="1824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1" name="TextBox 27">
            <a:extLst>
              <a:ext uri="{FF2B5EF4-FFF2-40B4-BE49-F238E27FC236}">
                <a16:creationId xmlns:a16="http://schemas.microsoft.com/office/drawing/2014/main" id="{8416E414-432D-404D-94B1-FB04FA71E5F1}"/>
              </a:ext>
            </a:extLst>
          </p:cNvPr>
          <p:cNvSpPr txBox="1"/>
          <p:nvPr/>
        </p:nvSpPr>
        <p:spPr>
          <a:xfrm>
            <a:off x="1171286" y="5323137"/>
            <a:ext cx="7869336" cy="290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9"/>
              </a:lnSpc>
            </a:pPr>
            <a:r>
              <a:rPr lang="en-US" sz="4000" b="1" dirty="0"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Universitas </a:t>
            </a:r>
            <a:r>
              <a:rPr lang="en-US" sz="4000" b="1" dirty="0" err="1"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Sains</a:t>
            </a:r>
            <a:r>
              <a:rPr lang="en-US" sz="4000" b="1" dirty="0"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 dan Teknologi Komputer </a:t>
            </a:r>
          </a:p>
          <a:p>
            <a:pPr algn="ctr">
              <a:lnSpc>
                <a:spcPts val="4659"/>
              </a:lnSpc>
            </a:pPr>
            <a:r>
              <a:rPr lang="en-US" sz="4000" b="1" dirty="0"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&amp;</a:t>
            </a:r>
          </a:p>
          <a:p>
            <a:pPr algn="ctr">
              <a:lnSpc>
                <a:spcPts val="4659"/>
              </a:lnSpc>
            </a:pPr>
            <a:r>
              <a:rPr lang="en-US" sz="4000" b="1" dirty="0" err="1"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Sekolah</a:t>
            </a:r>
            <a:r>
              <a:rPr lang="en-US" sz="4000" b="1" dirty="0"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 Tinggi </a:t>
            </a:r>
            <a:r>
              <a:rPr lang="en-US" sz="4000" b="1" dirty="0" err="1"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Ilmu</a:t>
            </a:r>
            <a:r>
              <a:rPr lang="en-US" sz="4000" b="1" dirty="0"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 </a:t>
            </a:r>
            <a:r>
              <a:rPr lang="en-US" sz="4000" b="1" dirty="0" err="1"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Ekonomi</a:t>
            </a:r>
            <a:r>
              <a:rPr lang="en-US" sz="4000" b="1" dirty="0">
                <a:latin typeface="Poppins Semi-Bold" panose="020B0604020202020204" charset="0"/>
                <a:ea typeface="Poppins Semi-Bold"/>
                <a:cs typeface="Poppins Semi-Bold" panose="020B0604020202020204" charset="0"/>
                <a:sym typeface="Poppins Semi-Bold"/>
              </a:rPr>
              <a:t> </a:t>
            </a:r>
          </a:p>
          <a:p>
            <a:pPr algn="ctr">
              <a:lnSpc>
                <a:spcPts val="3633"/>
              </a:lnSpc>
            </a:pPr>
            <a:r>
              <a:rPr lang="en-US" sz="4000" b="1" dirty="0">
                <a:latin typeface="Poppins Semi-Bold" panose="020B0604020202020204" charset="0"/>
                <a:ea typeface="Poppins"/>
                <a:cs typeface="Poppins Semi-Bold" panose="020B0604020202020204" charset="0"/>
                <a:sym typeface="Poppins"/>
              </a:rPr>
              <a:t>Studi </a:t>
            </a:r>
            <a:r>
              <a:rPr lang="en-US" sz="4000" b="1" dirty="0" err="1">
                <a:latin typeface="Poppins Semi-Bold" panose="020B0604020202020204" charset="0"/>
                <a:ea typeface="Poppins"/>
                <a:cs typeface="Poppins Semi-Bold" panose="020B0604020202020204" charset="0"/>
                <a:sym typeface="Poppins"/>
              </a:rPr>
              <a:t>Ekonomi</a:t>
            </a:r>
            <a:r>
              <a:rPr lang="en-US" sz="4000" b="1" dirty="0">
                <a:latin typeface="Poppins Semi-Bold" panose="020B0604020202020204" charset="0"/>
                <a:ea typeface="Poppins"/>
                <a:cs typeface="Poppins Semi-Bold" panose="020B0604020202020204" charset="0"/>
                <a:sym typeface="Poppins"/>
              </a:rPr>
              <a:t> Modern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03196" y="-2753728"/>
            <a:ext cx="16457430" cy="13132727"/>
            <a:chOff x="0" y="0"/>
            <a:chExt cx="50928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285" cy="406400"/>
            </a:xfrm>
            <a:custGeom>
              <a:avLst/>
              <a:gdLst/>
              <a:ahLst/>
              <a:cxnLst/>
              <a:rect l="l" t="t" r="r" b="b"/>
              <a:pathLst>
                <a:path w="509285" h="406400">
                  <a:moveTo>
                    <a:pt x="509285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509285" y="406400"/>
                  </a:lnTo>
                  <a:lnTo>
                    <a:pt x="407685" y="203200"/>
                  </a:lnTo>
                  <a:lnTo>
                    <a:pt x="509285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8900" y="-57150"/>
              <a:ext cx="3314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48193" y="-224238"/>
            <a:ext cx="7078902" cy="10695237"/>
            <a:chOff x="0" y="0"/>
            <a:chExt cx="20993392" cy="317180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93354" cy="31717996"/>
            </a:xfrm>
            <a:custGeom>
              <a:avLst/>
              <a:gdLst/>
              <a:ahLst/>
              <a:cxnLst/>
              <a:rect l="l" t="t" r="r" b="b"/>
              <a:pathLst>
                <a:path w="20993354" h="31717996">
                  <a:moveTo>
                    <a:pt x="20746086" y="0"/>
                  </a:moveTo>
                  <a:lnTo>
                    <a:pt x="514223" y="158496"/>
                  </a:lnTo>
                  <a:lnTo>
                    <a:pt x="6450584" y="11768201"/>
                  </a:lnTo>
                  <a:lnTo>
                    <a:pt x="0" y="25031319"/>
                  </a:lnTo>
                  <a:lnTo>
                    <a:pt x="3537204" y="31717996"/>
                  </a:lnTo>
                  <a:lnTo>
                    <a:pt x="20993354" y="31581344"/>
                  </a:lnTo>
                  <a:lnTo>
                    <a:pt x="20746086" y="0"/>
                  </a:lnTo>
                  <a:close/>
                </a:path>
              </a:pathLst>
            </a:custGeom>
            <a:blipFill>
              <a:blip r:embed="rId2"/>
              <a:stretch>
                <a:fillRect l="-510" t="-16287" r="-1412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572850">
            <a:off x="11650380" y="-5287084"/>
            <a:ext cx="951101" cy="18359252"/>
            <a:chOff x="0" y="0"/>
            <a:chExt cx="250496" cy="48353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496" cy="4835359"/>
            </a:xfrm>
            <a:custGeom>
              <a:avLst/>
              <a:gdLst/>
              <a:ahLst/>
              <a:cxnLst/>
              <a:rect l="l" t="t" r="r" b="b"/>
              <a:pathLst>
                <a:path w="250496" h="4835359">
                  <a:moveTo>
                    <a:pt x="0" y="0"/>
                  </a:moveTo>
                  <a:lnTo>
                    <a:pt x="250496" y="0"/>
                  </a:lnTo>
                  <a:lnTo>
                    <a:pt x="250496" y="4835359"/>
                  </a:lnTo>
                  <a:lnTo>
                    <a:pt x="0" y="4835359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50496" cy="4892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2469134"/>
            <a:ext cx="9358544" cy="6435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4"/>
              </a:lnSpc>
            </a:pP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34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Sistem keamanan informasi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adalah </a:t>
            </a:r>
            <a:r>
              <a:rPr lang="en-US" sz="34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subsistem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organisasi yang </a:t>
            </a:r>
            <a:r>
              <a:rPr lang="en-US" sz="34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mengendalikan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resiko-resiko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khusus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34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berhubungan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sistem informasi berbasis-komputer </a:t>
            </a:r>
          </a:p>
          <a:p>
            <a:pPr algn="l">
              <a:lnSpc>
                <a:spcPts val="4521"/>
              </a:lnSpc>
            </a:pPr>
            <a:endParaRPr lang="en-US" sz="34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164"/>
              </a:lnSpc>
            </a:pP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34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Sistem keamanan komputer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mempunyai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unsur-unsur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dasar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setiap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sistem informasi, seperti perangkat </a:t>
            </a:r>
            <a:r>
              <a:rPr lang="en-US" sz="34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keras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database, </a:t>
            </a:r>
            <a:r>
              <a:rPr lang="en-US" sz="34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prosedur-prosedur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dan </a:t>
            </a:r>
            <a:r>
              <a:rPr lang="en-US" sz="34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laporan-laporan</a:t>
            </a:r>
            <a:r>
              <a:rPr lang="en-US" sz="3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569"/>
              </a:lnSpc>
            </a:pPr>
            <a:endParaRPr lang="en-US" sz="34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1000125"/>
            <a:ext cx="7054167" cy="110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2"/>
              </a:lnSpc>
            </a:pPr>
            <a:r>
              <a:rPr lang="en-US" sz="7099" spc="-21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Pendahuluan</a:t>
            </a:r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8281498" y="8077726"/>
            <a:ext cx="4934623" cy="4871009"/>
            <a:chOff x="0" y="0"/>
            <a:chExt cx="720488" cy="711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8611074" y="8384140"/>
            <a:ext cx="4008535" cy="3956860"/>
            <a:chOff x="0" y="0"/>
            <a:chExt cx="720488" cy="711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03196" y="-2753728"/>
            <a:ext cx="16457430" cy="13132727"/>
            <a:chOff x="0" y="0"/>
            <a:chExt cx="50928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285" cy="406400"/>
            </a:xfrm>
            <a:custGeom>
              <a:avLst/>
              <a:gdLst/>
              <a:ahLst/>
              <a:cxnLst/>
              <a:rect l="l" t="t" r="r" b="b"/>
              <a:pathLst>
                <a:path w="509285" h="406400">
                  <a:moveTo>
                    <a:pt x="509285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509285" y="406400"/>
                  </a:lnTo>
                  <a:lnTo>
                    <a:pt x="407685" y="203200"/>
                  </a:lnTo>
                  <a:lnTo>
                    <a:pt x="509285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8900" y="-57150"/>
              <a:ext cx="3314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48193" y="-224238"/>
            <a:ext cx="7078902" cy="10695237"/>
            <a:chOff x="0" y="0"/>
            <a:chExt cx="20993392" cy="317180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93354" cy="31717996"/>
            </a:xfrm>
            <a:custGeom>
              <a:avLst/>
              <a:gdLst/>
              <a:ahLst/>
              <a:cxnLst/>
              <a:rect l="l" t="t" r="r" b="b"/>
              <a:pathLst>
                <a:path w="20993354" h="31717996">
                  <a:moveTo>
                    <a:pt x="20746086" y="0"/>
                  </a:moveTo>
                  <a:lnTo>
                    <a:pt x="514223" y="158496"/>
                  </a:lnTo>
                  <a:lnTo>
                    <a:pt x="6450584" y="11768201"/>
                  </a:lnTo>
                  <a:lnTo>
                    <a:pt x="0" y="25031319"/>
                  </a:lnTo>
                  <a:lnTo>
                    <a:pt x="3537204" y="31717996"/>
                  </a:lnTo>
                  <a:lnTo>
                    <a:pt x="20993354" y="31581344"/>
                  </a:lnTo>
                  <a:lnTo>
                    <a:pt x="20746086" y="0"/>
                  </a:lnTo>
                  <a:close/>
                </a:path>
              </a:pathLst>
            </a:custGeom>
            <a:blipFill>
              <a:blip r:embed="rId2"/>
              <a:stretch>
                <a:fillRect l="-510" t="-16287" r="-1412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572850">
            <a:off x="11650380" y="-5287084"/>
            <a:ext cx="951101" cy="18359252"/>
            <a:chOff x="0" y="0"/>
            <a:chExt cx="250496" cy="48353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496" cy="4835359"/>
            </a:xfrm>
            <a:custGeom>
              <a:avLst/>
              <a:gdLst/>
              <a:ahLst/>
              <a:cxnLst/>
              <a:rect l="l" t="t" r="r" b="b"/>
              <a:pathLst>
                <a:path w="250496" h="4835359">
                  <a:moveTo>
                    <a:pt x="0" y="0"/>
                  </a:moveTo>
                  <a:lnTo>
                    <a:pt x="250496" y="0"/>
                  </a:lnTo>
                  <a:lnTo>
                    <a:pt x="250496" y="4835359"/>
                  </a:lnTo>
                  <a:lnTo>
                    <a:pt x="0" y="4835359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50496" cy="4892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2469134"/>
            <a:ext cx="9358544" cy="6672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8"/>
              </a:lnSpc>
            </a:pPr>
            <a:r>
              <a:rPr lang="en-US" sz="4099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1.Keamanan Sistem informasi:</a:t>
            </a:r>
            <a:r>
              <a:rPr lang="en-US" sz="4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Tindakan pencegahan dari kemungkinan adanya virus, hacker, cracker dan lain-lain</a:t>
            </a:r>
          </a:p>
          <a:p>
            <a:pPr algn="l">
              <a:lnSpc>
                <a:spcPts val="4878"/>
              </a:lnSpc>
            </a:pPr>
            <a:endParaRPr lang="en-US" sz="40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878"/>
              </a:lnSpc>
            </a:pPr>
            <a:r>
              <a:rPr lang="en-US" sz="4099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2.Pengendalian Sistem Informasi:</a:t>
            </a:r>
            <a:r>
              <a:rPr lang="en-US" sz="4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Keseluruhan kegiatan dalam bentuk mengamati, membina, dan mengawasi pelaksanaan mekanisme.</a:t>
            </a:r>
          </a:p>
          <a:p>
            <a:pPr algn="just">
              <a:lnSpc>
                <a:spcPts val="3569"/>
              </a:lnSpc>
            </a:pPr>
            <a:endParaRPr lang="en-US" sz="40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1000125"/>
            <a:ext cx="7054167" cy="110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2"/>
              </a:lnSpc>
            </a:pPr>
            <a:r>
              <a:rPr lang="en-US" sz="7099" spc="-212">
                <a:solidFill>
                  <a:srgbClr val="2D176B"/>
                </a:solidFill>
                <a:latin typeface="Poppins Bold"/>
                <a:ea typeface="Poppins Bold"/>
                <a:cs typeface="Poppins Bold"/>
                <a:sym typeface="Poppins Bold"/>
              </a:rPr>
              <a:t>Pengertian</a:t>
            </a:r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8281498" y="8077726"/>
            <a:ext cx="4934623" cy="4871009"/>
            <a:chOff x="0" y="0"/>
            <a:chExt cx="720488" cy="711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8611074" y="8384140"/>
            <a:ext cx="4008535" cy="3956860"/>
            <a:chOff x="0" y="0"/>
            <a:chExt cx="720488" cy="711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49170"/>
            <a:ext cx="9144000" cy="7009130"/>
            <a:chOff x="0" y="0"/>
            <a:chExt cx="1664687" cy="9455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4687" cy="945576"/>
            </a:xfrm>
            <a:custGeom>
              <a:avLst/>
              <a:gdLst/>
              <a:ahLst/>
              <a:cxnLst/>
              <a:rect l="l" t="t" r="r" b="b"/>
              <a:pathLst>
                <a:path w="1664687" h="945576">
                  <a:moveTo>
                    <a:pt x="0" y="0"/>
                  </a:moveTo>
                  <a:lnTo>
                    <a:pt x="1664687" y="0"/>
                  </a:lnTo>
                  <a:lnTo>
                    <a:pt x="1664687" y="945576"/>
                  </a:lnTo>
                  <a:lnTo>
                    <a:pt x="0" y="945576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64687" cy="1002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2249170"/>
            <a:ext cx="9144000" cy="7009130"/>
            <a:chOff x="0" y="0"/>
            <a:chExt cx="1962441" cy="9455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2441" cy="945576"/>
            </a:xfrm>
            <a:custGeom>
              <a:avLst/>
              <a:gdLst/>
              <a:ahLst/>
              <a:cxnLst/>
              <a:rect l="l" t="t" r="r" b="b"/>
              <a:pathLst>
                <a:path w="1962441" h="945576">
                  <a:moveTo>
                    <a:pt x="0" y="0"/>
                  </a:moveTo>
                  <a:lnTo>
                    <a:pt x="1962441" y="0"/>
                  </a:lnTo>
                  <a:lnTo>
                    <a:pt x="1962441" y="945576"/>
                  </a:lnTo>
                  <a:lnTo>
                    <a:pt x="0" y="945576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962441" cy="1002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82715" y="-928929"/>
            <a:ext cx="5832778" cy="1570018"/>
            <a:chOff x="0" y="0"/>
            <a:chExt cx="1536205" cy="4135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36205" cy="413503"/>
            </a:xfrm>
            <a:custGeom>
              <a:avLst/>
              <a:gdLst/>
              <a:ahLst/>
              <a:cxnLst/>
              <a:rect l="l" t="t" r="r" b="b"/>
              <a:pathLst>
                <a:path w="1536205" h="413503">
                  <a:moveTo>
                    <a:pt x="203200" y="0"/>
                  </a:moveTo>
                  <a:lnTo>
                    <a:pt x="1536205" y="0"/>
                  </a:lnTo>
                  <a:lnTo>
                    <a:pt x="1333005" y="413503"/>
                  </a:lnTo>
                  <a:lnTo>
                    <a:pt x="0" y="4135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57150"/>
              <a:ext cx="1333005" cy="470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00106" y="-754293"/>
            <a:ext cx="1413604" cy="1395381"/>
            <a:chOff x="0" y="0"/>
            <a:chExt cx="720488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497922" y="-755996"/>
            <a:ext cx="1413604" cy="1395381"/>
            <a:chOff x="0" y="0"/>
            <a:chExt cx="720488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5962716" y="-366681"/>
            <a:ext cx="9907850" cy="1006067"/>
            <a:chOff x="0" y="0"/>
            <a:chExt cx="3953981" cy="4014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53981" cy="401497"/>
            </a:xfrm>
            <a:custGeom>
              <a:avLst/>
              <a:gdLst/>
              <a:ahLst/>
              <a:cxnLst/>
              <a:rect l="l" t="t" r="r" b="b"/>
              <a:pathLst>
                <a:path w="3953981" h="401497">
                  <a:moveTo>
                    <a:pt x="3750781" y="0"/>
                  </a:moveTo>
                  <a:lnTo>
                    <a:pt x="0" y="0"/>
                  </a:lnTo>
                  <a:lnTo>
                    <a:pt x="203200" y="401497"/>
                  </a:lnTo>
                  <a:lnTo>
                    <a:pt x="3953981" y="401497"/>
                  </a:lnTo>
                  <a:lnTo>
                    <a:pt x="3750781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57150"/>
              <a:ext cx="3750781" cy="458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20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381759"/>
              </p:ext>
            </p:extLst>
          </p:nvPr>
        </p:nvGraphicFramePr>
        <p:xfrm>
          <a:off x="1250134" y="3153805"/>
          <a:ext cx="16256000" cy="7534310"/>
        </p:xfrm>
        <a:graphic>
          <a:graphicData uri="http://schemas.openxmlformats.org/drawingml/2006/table">
            <a:tbl>
              <a:tblPr/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2510">
                <a:tc>
                  <a:txBody>
                    <a:bodyPr/>
                    <a:lstStyle/>
                    <a:p>
                      <a:pPr algn="l">
                        <a:lnSpc>
                          <a:spcPts val="1820"/>
                        </a:lnSpc>
                        <a:defRPr/>
                      </a:pPr>
                      <a:endParaRPr lang="en-US" sz="2000" dirty="0"/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                       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Analisis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Sistem</a:t>
                      </a:r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20"/>
                        </a:lnSpc>
                        <a:defRPr/>
                      </a:pPr>
                      <a:endParaRPr lang="en-US" sz="2000" dirty="0"/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Analisis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kerentanan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sistem informasi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terutama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yang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berhubungan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dengan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hambatan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dan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kerugian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yang mungkin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timbul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.</a:t>
                      </a:r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081">
                <a:tc>
                  <a:txBody>
                    <a:bodyPr/>
                    <a:lstStyle/>
                    <a:p>
                      <a:pPr algn="l">
                        <a:lnSpc>
                          <a:spcPts val="1820"/>
                        </a:lnSpc>
                        <a:defRPr/>
                      </a:pPr>
                      <a:endParaRPr lang="en-US" sz="2000"/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                      Perancangan Sistem </a:t>
                      </a:r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</a:t>
                      </a:r>
                      <a:endParaRPr lang="en-US" sz="2400" dirty="0">
                        <a:solidFill>
                          <a:srgbClr val="FFFFFF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20"/>
                        </a:lnSpc>
                        <a:defRPr/>
                      </a:pPr>
                      <a:endParaRPr lang="en-US" sz="2000" dirty="0"/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Perancangan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pengukuran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keamanan dan rencana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kontigensi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untuk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mengatasi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kerugian</a:t>
                      </a:r>
                      <a:endParaRPr lang="en-US" sz="2400" dirty="0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535">
                <a:tc>
                  <a:txBody>
                    <a:bodyPr/>
                    <a:lstStyle/>
                    <a:p>
                      <a:pPr algn="l">
                        <a:lnSpc>
                          <a:spcPts val="1820"/>
                        </a:lnSpc>
                        <a:defRPr/>
                      </a:pPr>
                      <a:endParaRPr lang="en-US" sz="2000"/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                    Implementasi Sistem</a:t>
                      </a:r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</a:t>
                      </a:r>
                      <a:endParaRPr lang="en-US" sz="2400" dirty="0">
                        <a:solidFill>
                          <a:srgbClr val="FFFFFF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20"/>
                        </a:lnSpc>
                        <a:defRPr/>
                      </a:pPr>
                      <a:endParaRPr lang="en-US" sz="2000" dirty="0"/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Implementasi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ukuran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keamanan seperti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rancangan</a:t>
                      </a:r>
                      <a:endParaRPr lang="en-US" sz="2400" dirty="0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 </a:t>
                      </a:r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328">
                <a:tc>
                  <a:txBody>
                    <a:bodyPr/>
                    <a:lstStyle/>
                    <a:p>
                      <a:pPr algn="l">
                        <a:lnSpc>
                          <a:spcPts val="1820"/>
                        </a:lnSpc>
                        <a:defRPr/>
                      </a:pPr>
                      <a:r>
                        <a:rPr lang="en-US" sz="2400" dirty="0" err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Operasi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, evaluasi, dan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pengendalian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sistem</a:t>
                      </a:r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20"/>
                        </a:lnSpc>
                        <a:defRPr/>
                      </a:pPr>
                      <a:endParaRPr lang="en-US" sz="2000" dirty="0"/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Operasi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sistem dan penilaian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efektifitas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dan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efisiensinya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.</a:t>
                      </a:r>
                    </a:p>
                    <a:p>
                      <a:pPr algn="l">
                        <a:lnSpc>
                          <a:spcPts val="1820"/>
                        </a:lnSpc>
                      </a:pPr>
                      <a:endParaRPr lang="en-US" sz="2400" dirty="0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Perubahan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sesuai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dengan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kondisi  yang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dibutuhkan</a:t>
                      </a:r>
                      <a:endParaRPr lang="en-US" sz="2400" dirty="0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</a:t>
                      </a:r>
                    </a:p>
                    <a:p>
                      <a:pPr algn="l">
                        <a:lnSpc>
                          <a:spcPts val="182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006"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2000" dirty="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 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20"/>
                        </a:lnSpc>
                        <a:defRPr/>
                      </a:pPr>
                      <a:endParaRPr lang="en-US" sz="2000" dirty="0"/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 </a:t>
                      </a:r>
                    </a:p>
                    <a:p>
                      <a:pPr algn="l">
                        <a:lnSpc>
                          <a:spcPts val="1120"/>
                        </a:lnSpc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" name="TextBox 21"/>
          <p:cNvSpPr txBox="1"/>
          <p:nvPr/>
        </p:nvSpPr>
        <p:spPr>
          <a:xfrm>
            <a:off x="1293964" y="2381816"/>
            <a:ext cx="5821520" cy="132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5"/>
              </a:lnSpc>
            </a:pPr>
            <a:r>
              <a:rPr lang="en-US" sz="4500" spc="-13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Fase Siklus Hidup</a:t>
            </a:r>
          </a:p>
          <a:p>
            <a:pPr algn="ctr">
              <a:lnSpc>
                <a:spcPts val="5085"/>
              </a:lnSpc>
            </a:pPr>
            <a:endParaRPr lang="en-US" sz="4500" spc="-135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753598" y="2381816"/>
            <a:ext cx="5821520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5"/>
              </a:lnSpc>
            </a:pPr>
            <a:r>
              <a:rPr lang="en-US" sz="4500" spc="-135">
                <a:solidFill>
                  <a:srgbClr val="3C176B"/>
                </a:solidFill>
                <a:latin typeface="Poppins Bold"/>
                <a:ea typeface="Poppins Bold"/>
                <a:cs typeface="Poppins Bold"/>
                <a:sym typeface="Poppins Bold"/>
              </a:rPr>
              <a:t>Sasaran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50134" y="1009650"/>
            <a:ext cx="15787733" cy="84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4"/>
              </a:lnSpc>
            </a:pPr>
            <a:r>
              <a:rPr lang="en-US" sz="5499" spc="-164">
                <a:solidFill>
                  <a:srgbClr val="3C176B"/>
                </a:solidFill>
                <a:latin typeface="Poppins Bold"/>
                <a:ea typeface="Poppins Bold"/>
                <a:cs typeface="Poppins Bold"/>
                <a:sym typeface="Poppins Bold"/>
              </a:rPr>
              <a:t>Siklus Hidup Sistem Keaman Informasi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46356" y="-2753728"/>
            <a:ext cx="16457430" cy="13132727"/>
            <a:chOff x="0" y="0"/>
            <a:chExt cx="50928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285" cy="406400"/>
            </a:xfrm>
            <a:custGeom>
              <a:avLst/>
              <a:gdLst/>
              <a:ahLst/>
              <a:cxnLst/>
              <a:rect l="l" t="t" r="r" b="b"/>
              <a:pathLst>
                <a:path w="509285" h="406400">
                  <a:moveTo>
                    <a:pt x="509285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509285" y="406400"/>
                  </a:lnTo>
                  <a:lnTo>
                    <a:pt x="407685" y="203200"/>
                  </a:lnTo>
                  <a:lnTo>
                    <a:pt x="509285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8900" y="-57150"/>
              <a:ext cx="3314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622736">
            <a:off x="5532747" y="-5230646"/>
            <a:ext cx="951101" cy="18359252"/>
            <a:chOff x="0" y="0"/>
            <a:chExt cx="250496" cy="4835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496" cy="4835359"/>
            </a:xfrm>
            <a:custGeom>
              <a:avLst/>
              <a:gdLst/>
              <a:ahLst/>
              <a:cxnLst/>
              <a:rect l="l" t="t" r="r" b="b"/>
              <a:pathLst>
                <a:path w="250496" h="4835359">
                  <a:moveTo>
                    <a:pt x="0" y="0"/>
                  </a:moveTo>
                  <a:lnTo>
                    <a:pt x="250496" y="0"/>
                  </a:lnTo>
                  <a:lnTo>
                    <a:pt x="250496" y="4835359"/>
                  </a:lnTo>
                  <a:lnTo>
                    <a:pt x="0" y="4835359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50496" cy="4892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5115773" y="8077726"/>
            <a:ext cx="4934623" cy="4871009"/>
            <a:chOff x="0" y="0"/>
            <a:chExt cx="720488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5693625" y="8384140"/>
            <a:ext cx="4008535" cy="3956860"/>
            <a:chOff x="0" y="0"/>
            <a:chExt cx="720488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518618" y="-225328"/>
            <a:ext cx="7106977" cy="10737655"/>
            <a:chOff x="0" y="0"/>
            <a:chExt cx="20993392" cy="317180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993481" cy="31717996"/>
            </a:xfrm>
            <a:custGeom>
              <a:avLst/>
              <a:gdLst/>
              <a:ahLst/>
              <a:cxnLst/>
              <a:rect l="l" t="t" r="r" b="b"/>
              <a:pathLst>
                <a:path w="20993481" h="31717996">
                  <a:moveTo>
                    <a:pt x="247269" y="0"/>
                  </a:moveTo>
                  <a:lnTo>
                    <a:pt x="0" y="31581344"/>
                  </a:lnTo>
                  <a:lnTo>
                    <a:pt x="17456277" y="31717996"/>
                  </a:lnTo>
                  <a:lnTo>
                    <a:pt x="20993481" y="25031319"/>
                  </a:lnTo>
                  <a:lnTo>
                    <a:pt x="14542897" y="11768201"/>
                  </a:lnTo>
                  <a:lnTo>
                    <a:pt x="20479131" y="158496"/>
                  </a:lnTo>
                  <a:lnTo>
                    <a:pt x="247269" y="0"/>
                  </a:lnTo>
                  <a:close/>
                </a:path>
              </a:pathLst>
            </a:custGeom>
            <a:blipFill>
              <a:blip r:embed="rId2"/>
              <a:stretch>
                <a:fillRect l="-115137" r="-11489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8611074" y="3293472"/>
            <a:ext cx="8983412" cy="5090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5"/>
              </a:lnSpc>
            </a:pPr>
            <a:r>
              <a:rPr lang="en-US" sz="3399" dirty="0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• Sistem keamanan informasi </a:t>
            </a:r>
            <a:r>
              <a:rPr lang="en-US" sz="3399" dirty="0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harus </a:t>
            </a:r>
            <a:r>
              <a:rPr lang="en-US" sz="3399" dirty="0" err="1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diatur</a:t>
            </a:r>
            <a:r>
              <a:rPr lang="en-US" sz="3399" dirty="0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 oleh seorang </a:t>
            </a:r>
            <a:r>
              <a:rPr lang="en-US" sz="3399" dirty="0" err="1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kepala</a:t>
            </a:r>
            <a:r>
              <a:rPr lang="en-US" sz="3399" dirty="0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99" dirty="0" err="1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petugas</a:t>
            </a:r>
            <a:r>
              <a:rPr lang="en-US" sz="3399" dirty="0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 keamanan</a:t>
            </a:r>
            <a:r>
              <a:rPr lang="en-US" sz="3399" dirty="0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 (Chief Security Officer). </a:t>
            </a:r>
          </a:p>
          <a:p>
            <a:pPr algn="l">
              <a:lnSpc>
                <a:spcPts val="4045"/>
              </a:lnSpc>
            </a:pPr>
            <a:endParaRPr lang="en-US" sz="3399" dirty="0">
              <a:solidFill>
                <a:srgbClr val="00157C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045"/>
              </a:lnSpc>
            </a:pPr>
            <a:r>
              <a:rPr lang="en-US" sz="3399" dirty="0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• Untuk menjaga </a:t>
            </a:r>
            <a:r>
              <a:rPr lang="en-US" sz="3399" dirty="0" err="1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independensinya</a:t>
            </a:r>
            <a:r>
              <a:rPr lang="en-US" sz="3399" dirty="0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399" dirty="0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CSO harus </a:t>
            </a:r>
            <a:r>
              <a:rPr lang="en-US" sz="3399" dirty="0" err="1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bertanggungjawab</a:t>
            </a:r>
            <a:r>
              <a:rPr lang="en-US" sz="3399" dirty="0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99" dirty="0" err="1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secara</a:t>
            </a:r>
            <a:r>
              <a:rPr lang="en-US" sz="3399" dirty="0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 langsung kepada dewan </a:t>
            </a:r>
            <a:r>
              <a:rPr lang="en-US" sz="3399" dirty="0" err="1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direktur</a:t>
            </a:r>
            <a:r>
              <a:rPr lang="en-US" sz="3399" dirty="0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l">
              <a:lnSpc>
                <a:spcPts val="4045"/>
              </a:lnSpc>
            </a:pPr>
            <a:endParaRPr lang="en-US" sz="3399" dirty="0">
              <a:solidFill>
                <a:srgbClr val="00157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045"/>
              </a:lnSpc>
            </a:pPr>
            <a:r>
              <a:rPr lang="en-US" sz="3399" dirty="0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• </a:t>
            </a:r>
            <a:r>
              <a:rPr lang="en-US" sz="3399" dirty="0" err="1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Laporan-laporan</a:t>
            </a:r>
            <a:r>
              <a:rPr lang="en-US" sz="3399" dirty="0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 CSO </a:t>
            </a:r>
            <a:r>
              <a:rPr lang="en-US" sz="3399" dirty="0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harus </a:t>
            </a:r>
            <a:r>
              <a:rPr lang="en-US" sz="3399" dirty="0" err="1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meliputi</a:t>
            </a:r>
            <a:r>
              <a:rPr lang="en-US" sz="3399" dirty="0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 semua </a:t>
            </a:r>
            <a:r>
              <a:rPr lang="en-US" sz="3399" dirty="0" err="1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tahap</a:t>
            </a:r>
            <a:r>
              <a:rPr lang="en-US" sz="3399" dirty="0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99" dirty="0" err="1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siklus</a:t>
            </a:r>
            <a:r>
              <a:rPr lang="en-US" sz="3399" dirty="0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99" dirty="0" err="1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daur</a:t>
            </a:r>
            <a:r>
              <a:rPr lang="en-US" sz="3399" dirty="0">
                <a:solidFill>
                  <a:srgbClr val="00157C"/>
                </a:solidFill>
                <a:latin typeface="Poppins"/>
                <a:ea typeface="Poppins"/>
                <a:cs typeface="Poppins"/>
                <a:sym typeface="Poppins"/>
              </a:rPr>
              <a:t> hidup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75888" y="1009650"/>
            <a:ext cx="8983412" cy="120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99"/>
              </a:lnSpc>
            </a:pPr>
            <a:r>
              <a:rPr lang="en-US" sz="3999" spc="-119" dirty="0">
                <a:solidFill>
                  <a:srgbClr val="2D176B"/>
                </a:solidFill>
                <a:latin typeface="Poppins Bold"/>
                <a:ea typeface="Poppins Bold"/>
                <a:cs typeface="Poppins Bold"/>
                <a:sym typeface="Poppins Bold"/>
              </a:rPr>
              <a:t>Sistem Keamanan Informasi di </a:t>
            </a:r>
            <a:r>
              <a:rPr lang="en-US" sz="3999" spc="-119" dirty="0" err="1">
                <a:solidFill>
                  <a:srgbClr val="2D176B"/>
                </a:solidFill>
                <a:latin typeface="Poppins Bold"/>
                <a:ea typeface="Poppins Bold"/>
                <a:cs typeface="Poppins Bold"/>
                <a:sym typeface="Poppins Bold"/>
              </a:rPr>
              <a:t>dalam</a:t>
            </a:r>
            <a:r>
              <a:rPr lang="en-US" sz="3999" spc="-119" dirty="0">
                <a:solidFill>
                  <a:srgbClr val="2D176B"/>
                </a:solidFill>
                <a:latin typeface="Poppins Bold"/>
                <a:ea typeface="Poppins Bold"/>
                <a:cs typeface="Poppins Bold"/>
                <a:sym typeface="Poppins Bold"/>
              </a:rPr>
              <a:t> Organisasi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24854" y="9932533"/>
            <a:ext cx="20607885" cy="1582853"/>
            <a:chOff x="0" y="0"/>
            <a:chExt cx="5427591" cy="416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7591" cy="416883"/>
            </a:xfrm>
            <a:custGeom>
              <a:avLst/>
              <a:gdLst/>
              <a:ahLst/>
              <a:cxnLst/>
              <a:rect l="l" t="t" r="r" b="b"/>
              <a:pathLst>
                <a:path w="5427591" h="416883">
                  <a:moveTo>
                    <a:pt x="203200" y="0"/>
                  </a:moveTo>
                  <a:lnTo>
                    <a:pt x="5224391" y="0"/>
                  </a:lnTo>
                  <a:lnTo>
                    <a:pt x="5427591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57150"/>
              <a:ext cx="5173591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8896" y="9932533"/>
            <a:ext cx="16110207" cy="1582853"/>
            <a:chOff x="0" y="0"/>
            <a:chExt cx="4243018" cy="4168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43018" cy="416883"/>
            </a:xfrm>
            <a:custGeom>
              <a:avLst/>
              <a:gdLst/>
              <a:ahLst/>
              <a:cxnLst/>
              <a:rect l="l" t="t" r="r" b="b"/>
              <a:pathLst>
                <a:path w="4243018" h="416883">
                  <a:moveTo>
                    <a:pt x="203200" y="0"/>
                  </a:moveTo>
                  <a:lnTo>
                    <a:pt x="4039818" y="0"/>
                  </a:lnTo>
                  <a:lnTo>
                    <a:pt x="4243018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57150"/>
              <a:ext cx="3989018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01465" y="-711763"/>
            <a:ext cx="1413604" cy="1395381"/>
            <a:chOff x="0" y="0"/>
            <a:chExt cx="720488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02065" y="-517106"/>
            <a:ext cx="9907850" cy="1006067"/>
            <a:chOff x="0" y="0"/>
            <a:chExt cx="3953981" cy="4014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53981" cy="401497"/>
            </a:xfrm>
            <a:custGeom>
              <a:avLst/>
              <a:gdLst/>
              <a:ahLst/>
              <a:cxnLst/>
              <a:rect l="l" t="t" r="r" b="b"/>
              <a:pathLst>
                <a:path w="3953981" h="401497">
                  <a:moveTo>
                    <a:pt x="3750781" y="0"/>
                  </a:moveTo>
                  <a:lnTo>
                    <a:pt x="0" y="0"/>
                  </a:lnTo>
                  <a:lnTo>
                    <a:pt x="203200" y="401497"/>
                  </a:lnTo>
                  <a:lnTo>
                    <a:pt x="3953981" y="401497"/>
                  </a:lnTo>
                  <a:lnTo>
                    <a:pt x="3750781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57150"/>
              <a:ext cx="3750781" cy="458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02756" y="4782054"/>
            <a:ext cx="7789170" cy="3447546"/>
            <a:chOff x="0" y="0"/>
            <a:chExt cx="2051469" cy="90799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51469" cy="907996"/>
            </a:xfrm>
            <a:custGeom>
              <a:avLst/>
              <a:gdLst/>
              <a:ahLst/>
              <a:cxnLst/>
              <a:rect l="l" t="t" r="r" b="b"/>
              <a:pathLst>
                <a:path w="2051469" h="907996">
                  <a:moveTo>
                    <a:pt x="50691" y="0"/>
                  </a:moveTo>
                  <a:lnTo>
                    <a:pt x="2000778" y="0"/>
                  </a:lnTo>
                  <a:cubicBezTo>
                    <a:pt x="2028774" y="0"/>
                    <a:pt x="2051469" y="22695"/>
                    <a:pt x="2051469" y="50691"/>
                  </a:cubicBezTo>
                  <a:lnTo>
                    <a:pt x="2051469" y="857305"/>
                  </a:lnTo>
                  <a:cubicBezTo>
                    <a:pt x="2051469" y="870749"/>
                    <a:pt x="2046128" y="883642"/>
                    <a:pt x="2036622" y="893149"/>
                  </a:cubicBezTo>
                  <a:cubicBezTo>
                    <a:pt x="2027115" y="902655"/>
                    <a:pt x="2014222" y="907996"/>
                    <a:pt x="2000778" y="907996"/>
                  </a:cubicBezTo>
                  <a:lnTo>
                    <a:pt x="50691" y="907996"/>
                  </a:lnTo>
                  <a:cubicBezTo>
                    <a:pt x="37247" y="907996"/>
                    <a:pt x="24353" y="902655"/>
                    <a:pt x="14847" y="893149"/>
                  </a:cubicBezTo>
                  <a:cubicBezTo>
                    <a:pt x="5341" y="883642"/>
                    <a:pt x="0" y="870749"/>
                    <a:pt x="0" y="857305"/>
                  </a:cubicBezTo>
                  <a:lnTo>
                    <a:pt x="0" y="50691"/>
                  </a:lnTo>
                  <a:cubicBezTo>
                    <a:pt x="0" y="37247"/>
                    <a:pt x="5341" y="24353"/>
                    <a:pt x="14847" y="14847"/>
                  </a:cubicBezTo>
                  <a:cubicBezTo>
                    <a:pt x="24353" y="5341"/>
                    <a:pt x="37247" y="0"/>
                    <a:pt x="50691" y="0"/>
                  </a:cubicBezTo>
                  <a:close/>
                </a:path>
              </a:pathLst>
            </a:custGeom>
            <a:solidFill>
              <a:srgbClr val="00157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051469" cy="965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856270" y="1579499"/>
            <a:ext cx="7403030" cy="1965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3"/>
              </a:lnSpc>
            </a:pPr>
            <a:r>
              <a:rPr lang="en-US" sz="25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•Dua kategori ancaman sistem:</a:t>
            </a: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3093"/>
              </a:lnSpc>
            </a:pPr>
            <a:endParaRPr lang="en-US" sz="25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093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1.Ancaman-</a:t>
            </a:r>
            <a:r>
              <a:rPr lang="en-US" sz="25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ancaman aktif</a:t>
            </a: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dan</a:t>
            </a:r>
          </a:p>
          <a:p>
            <a:pPr algn="l">
              <a:lnSpc>
                <a:spcPts val="3093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2.Ancaman-</a:t>
            </a:r>
            <a:r>
              <a:rPr lang="en-US" sz="25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ancaman pasif</a:t>
            </a:r>
          </a:p>
          <a:p>
            <a:pPr algn="l">
              <a:lnSpc>
                <a:spcPts val="3093"/>
              </a:lnSpc>
            </a:pPr>
            <a:endParaRPr lang="en-US" sz="2599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8700" y="1009650"/>
            <a:ext cx="7719217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4500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Kerentanan dan Ancaman</a:t>
            </a:r>
          </a:p>
          <a:p>
            <a:pPr algn="l">
              <a:lnSpc>
                <a:spcPts val="5174"/>
              </a:lnSpc>
            </a:pPr>
            <a:endParaRPr lang="en-US" sz="4500" spc="-135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9079088" y="4782054"/>
            <a:ext cx="8180212" cy="3447546"/>
            <a:chOff x="0" y="0"/>
            <a:chExt cx="2154459" cy="9079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54459" cy="907996"/>
            </a:xfrm>
            <a:custGeom>
              <a:avLst/>
              <a:gdLst/>
              <a:ahLst/>
              <a:cxnLst/>
              <a:rect l="l" t="t" r="r" b="b"/>
              <a:pathLst>
                <a:path w="2154459" h="907996">
                  <a:moveTo>
                    <a:pt x="48267" y="0"/>
                  </a:moveTo>
                  <a:lnTo>
                    <a:pt x="2106192" y="0"/>
                  </a:lnTo>
                  <a:cubicBezTo>
                    <a:pt x="2118993" y="0"/>
                    <a:pt x="2131270" y="5085"/>
                    <a:pt x="2140322" y="14137"/>
                  </a:cubicBezTo>
                  <a:cubicBezTo>
                    <a:pt x="2149374" y="23189"/>
                    <a:pt x="2154459" y="35466"/>
                    <a:pt x="2154459" y="48267"/>
                  </a:cubicBezTo>
                  <a:lnTo>
                    <a:pt x="2154459" y="859728"/>
                  </a:lnTo>
                  <a:cubicBezTo>
                    <a:pt x="2154459" y="872530"/>
                    <a:pt x="2149374" y="884807"/>
                    <a:pt x="2140322" y="893859"/>
                  </a:cubicBezTo>
                  <a:cubicBezTo>
                    <a:pt x="2131270" y="902910"/>
                    <a:pt x="2118993" y="907996"/>
                    <a:pt x="2106192" y="907996"/>
                  </a:cubicBezTo>
                  <a:lnTo>
                    <a:pt x="48267" y="907996"/>
                  </a:lnTo>
                  <a:cubicBezTo>
                    <a:pt x="35466" y="907996"/>
                    <a:pt x="23189" y="902910"/>
                    <a:pt x="14137" y="893859"/>
                  </a:cubicBezTo>
                  <a:cubicBezTo>
                    <a:pt x="5085" y="884807"/>
                    <a:pt x="0" y="872530"/>
                    <a:pt x="0" y="859728"/>
                  </a:cubicBezTo>
                  <a:lnTo>
                    <a:pt x="0" y="48267"/>
                  </a:lnTo>
                  <a:cubicBezTo>
                    <a:pt x="0" y="35466"/>
                    <a:pt x="5085" y="23189"/>
                    <a:pt x="14137" y="14137"/>
                  </a:cubicBezTo>
                  <a:cubicBezTo>
                    <a:pt x="23189" y="5085"/>
                    <a:pt x="35466" y="0"/>
                    <a:pt x="48267" y="0"/>
                  </a:cubicBezTo>
                  <a:close/>
                </a:path>
              </a:pathLst>
            </a:custGeom>
            <a:solidFill>
              <a:srgbClr val="00157C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2154459" cy="965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88896" y="2111498"/>
            <a:ext cx="7403030" cy="2127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33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•Kerentanan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adalah suatu kelemahan di suatu sistem.</a:t>
            </a:r>
          </a:p>
          <a:p>
            <a:pPr algn="just">
              <a:lnSpc>
                <a:spcPts val="3331"/>
              </a:lnSpc>
            </a:pPr>
            <a:r>
              <a:rPr lang="en-US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marL="604519" lvl="1" indent="-302260" algn="just">
              <a:lnSpc>
                <a:spcPts val="333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Ancaman </a:t>
            </a: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adalah suatu eksploitasi potensial kerentanan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5015738"/>
            <a:ext cx="7403030" cy="193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6"/>
              </a:lnSpc>
            </a:pPr>
            <a:r>
              <a:rPr lang="en-US" sz="3299">
                <a:solidFill>
                  <a:srgbClr val="FAC507"/>
                </a:solidFill>
                <a:latin typeface="Poppins Bold"/>
                <a:ea typeface="Poppins Bold"/>
                <a:cs typeface="Poppins Bold"/>
                <a:sym typeface="Poppins Bold"/>
              </a:rPr>
              <a:t>Ancaman aktif :</a:t>
            </a:r>
          </a:p>
          <a:p>
            <a:pPr algn="l">
              <a:lnSpc>
                <a:spcPts val="3926"/>
              </a:lnSpc>
            </a:pPr>
            <a:r>
              <a:rPr lang="en-US" sz="32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Contoh : </a:t>
            </a:r>
            <a:r>
              <a:rPr lang="en-US" sz="32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penipuan komputer dan sabotase komputer.</a:t>
            </a:r>
            <a:r>
              <a:rPr lang="en-US" sz="32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just">
              <a:lnSpc>
                <a:spcPts val="3331"/>
              </a:lnSpc>
            </a:pPr>
            <a:endParaRPr lang="en-US" sz="3299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621665" y="5015738"/>
            <a:ext cx="7403030" cy="321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6"/>
              </a:lnSpc>
            </a:pPr>
            <a:r>
              <a:rPr lang="en-US" sz="3299" dirty="0" err="1">
                <a:solidFill>
                  <a:srgbClr val="FAC507"/>
                </a:solidFill>
                <a:latin typeface="Poppins Bold"/>
                <a:ea typeface="Poppins Bold"/>
                <a:cs typeface="Poppins Bold"/>
                <a:sym typeface="Poppins Bold"/>
              </a:rPr>
              <a:t>Ancaman</a:t>
            </a:r>
            <a:r>
              <a:rPr lang="en-US" sz="3299" dirty="0">
                <a:solidFill>
                  <a:srgbClr val="FAC50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99" dirty="0" err="1">
                <a:solidFill>
                  <a:srgbClr val="FAC507"/>
                </a:solidFill>
                <a:latin typeface="Poppins Bold"/>
                <a:ea typeface="Poppins Bold"/>
                <a:cs typeface="Poppins Bold"/>
                <a:sym typeface="Poppins Bold"/>
              </a:rPr>
              <a:t>pasif</a:t>
            </a:r>
            <a:r>
              <a:rPr lang="en-US" sz="3299" dirty="0">
                <a:solidFill>
                  <a:srgbClr val="FAC507"/>
                </a:solidFill>
                <a:latin typeface="Poppins Bold"/>
                <a:ea typeface="Poppins Bold"/>
                <a:cs typeface="Poppins Bold"/>
                <a:sym typeface="Poppins Bold"/>
              </a:rPr>
              <a:t> :</a:t>
            </a:r>
          </a:p>
          <a:p>
            <a:pPr algn="l">
              <a:lnSpc>
                <a:spcPts val="3926"/>
              </a:lnSpc>
            </a:pPr>
            <a:r>
              <a:rPr lang="en-US" sz="3299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Contoh :</a:t>
            </a:r>
          </a:p>
          <a:p>
            <a:pPr algn="l">
              <a:lnSpc>
                <a:spcPts val="3450"/>
              </a:lnSpc>
            </a:pPr>
            <a:r>
              <a:rPr lang="en-US" sz="28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sistem bermasalah, seperti </a:t>
            </a:r>
            <a:r>
              <a:rPr lang="en-US" sz="28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karena</a:t>
            </a:r>
            <a:r>
              <a:rPr lang="en-US" sz="28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bencana</a:t>
            </a:r>
            <a:r>
              <a:rPr lang="en-US" sz="28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alam</a:t>
            </a:r>
            <a:r>
              <a:rPr lang="en-US" sz="28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Sistem bermasalah juga </a:t>
            </a:r>
            <a:r>
              <a:rPr lang="en-US" sz="28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karena</a:t>
            </a:r>
            <a:r>
              <a:rPr lang="en-US" sz="28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kegagalan-kegagalan</a:t>
            </a:r>
            <a:r>
              <a:rPr lang="en-US" sz="28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peralatan</a:t>
            </a:r>
            <a:r>
              <a:rPr lang="en-US" sz="28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28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komponen</a:t>
            </a:r>
            <a:endParaRPr lang="en-US" sz="28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450"/>
              </a:lnSpc>
            </a:pPr>
            <a:endParaRPr lang="en-US" sz="28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82715" y="-928929"/>
            <a:ext cx="5832778" cy="1570018"/>
            <a:chOff x="0" y="0"/>
            <a:chExt cx="1536205" cy="413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6205" cy="413503"/>
            </a:xfrm>
            <a:custGeom>
              <a:avLst/>
              <a:gdLst/>
              <a:ahLst/>
              <a:cxnLst/>
              <a:rect l="l" t="t" r="r" b="b"/>
              <a:pathLst>
                <a:path w="1536205" h="413503">
                  <a:moveTo>
                    <a:pt x="203200" y="0"/>
                  </a:moveTo>
                  <a:lnTo>
                    <a:pt x="1536205" y="0"/>
                  </a:lnTo>
                  <a:lnTo>
                    <a:pt x="1333005" y="413503"/>
                  </a:lnTo>
                  <a:lnTo>
                    <a:pt x="0" y="4135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57150"/>
              <a:ext cx="1333005" cy="470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300106" y="-754293"/>
            <a:ext cx="1413604" cy="1395381"/>
            <a:chOff x="0" y="0"/>
            <a:chExt cx="720488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97922" y="-755996"/>
            <a:ext cx="1413604" cy="1395381"/>
            <a:chOff x="0" y="0"/>
            <a:chExt cx="720488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0488" cy="711200"/>
            </a:xfrm>
            <a:custGeom>
              <a:avLst/>
              <a:gdLst/>
              <a:ahLst/>
              <a:cxnLst/>
              <a:rect l="l" t="t" r="r" b="b"/>
              <a:pathLst>
                <a:path w="720488" h="711200">
                  <a:moveTo>
                    <a:pt x="360244" y="711200"/>
                  </a:moveTo>
                  <a:lnTo>
                    <a:pt x="720488" y="0"/>
                  </a:lnTo>
                  <a:lnTo>
                    <a:pt x="0" y="0"/>
                  </a:lnTo>
                  <a:lnTo>
                    <a:pt x="360244" y="71120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2576" y="-6350"/>
              <a:ext cx="495336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962716" y="-366681"/>
            <a:ext cx="9907850" cy="1006067"/>
            <a:chOff x="0" y="0"/>
            <a:chExt cx="3953981" cy="4014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53981" cy="401497"/>
            </a:xfrm>
            <a:custGeom>
              <a:avLst/>
              <a:gdLst/>
              <a:ahLst/>
              <a:cxnLst/>
              <a:rect l="l" t="t" r="r" b="b"/>
              <a:pathLst>
                <a:path w="3953981" h="401497">
                  <a:moveTo>
                    <a:pt x="3750781" y="0"/>
                  </a:moveTo>
                  <a:lnTo>
                    <a:pt x="0" y="0"/>
                  </a:lnTo>
                  <a:lnTo>
                    <a:pt x="203200" y="401497"/>
                  </a:lnTo>
                  <a:lnTo>
                    <a:pt x="3953981" y="401497"/>
                  </a:lnTo>
                  <a:lnTo>
                    <a:pt x="3750781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57150"/>
              <a:ext cx="3750781" cy="458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224854" y="9932533"/>
            <a:ext cx="20607885" cy="1582853"/>
            <a:chOff x="0" y="0"/>
            <a:chExt cx="5427591" cy="4168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27591" cy="416883"/>
            </a:xfrm>
            <a:custGeom>
              <a:avLst/>
              <a:gdLst/>
              <a:ahLst/>
              <a:cxnLst/>
              <a:rect l="l" t="t" r="r" b="b"/>
              <a:pathLst>
                <a:path w="5427591" h="416883">
                  <a:moveTo>
                    <a:pt x="203200" y="0"/>
                  </a:moveTo>
                  <a:lnTo>
                    <a:pt x="5224391" y="0"/>
                  </a:lnTo>
                  <a:lnTo>
                    <a:pt x="5427591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-57150"/>
              <a:ext cx="5173591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88896" y="9932533"/>
            <a:ext cx="16110207" cy="1582853"/>
            <a:chOff x="0" y="0"/>
            <a:chExt cx="4243018" cy="4168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43018" cy="416883"/>
            </a:xfrm>
            <a:custGeom>
              <a:avLst/>
              <a:gdLst/>
              <a:ahLst/>
              <a:cxnLst/>
              <a:rect l="l" t="t" r="r" b="b"/>
              <a:pathLst>
                <a:path w="4243018" h="416883">
                  <a:moveTo>
                    <a:pt x="203200" y="0"/>
                  </a:moveTo>
                  <a:lnTo>
                    <a:pt x="4039818" y="0"/>
                  </a:lnTo>
                  <a:lnTo>
                    <a:pt x="4243018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-57150"/>
              <a:ext cx="3989018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99773" y="2598732"/>
            <a:ext cx="4779016" cy="4106967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157C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74829" y="7048599"/>
            <a:ext cx="5117454" cy="188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76"/>
              </a:lnSpc>
            </a:pP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•Karyawan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pemeliharaan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komputer </a:t>
            </a:r>
          </a:p>
          <a:p>
            <a:pPr algn="just">
              <a:lnSpc>
                <a:spcPts val="2476"/>
              </a:lnSpc>
            </a:pP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 Programmer </a:t>
            </a:r>
          </a:p>
          <a:p>
            <a:pPr algn="just">
              <a:lnSpc>
                <a:spcPts val="2476"/>
              </a:lnSpc>
            </a:pP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 Operator komputer dan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jaringan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just">
              <a:lnSpc>
                <a:spcPts val="2476"/>
              </a:lnSpc>
            </a:pP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 Karyawan administrasi sistem informasi </a:t>
            </a:r>
          </a:p>
          <a:p>
            <a:pPr algn="just">
              <a:lnSpc>
                <a:spcPts val="2476"/>
              </a:lnSpc>
            </a:pP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 Karyawan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pengendalian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data</a:t>
            </a:r>
          </a:p>
          <a:p>
            <a:pPr algn="just">
              <a:lnSpc>
                <a:spcPts val="2476"/>
              </a:lnSpc>
              <a:spcBef>
                <a:spcPct val="0"/>
              </a:spcBef>
            </a:pPr>
            <a:endParaRPr lang="en-US" sz="176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159984" y="1009650"/>
            <a:ext cx="12999966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500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Individu yang menimbulkan serangan sistem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6411988" y="2598732"/>
            <a:ext cx="4779016" cy="4106967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689580" y="7097172"/>
            <a:ext cx="4501424" cy="219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76"/>
              </a:lnSpc>
            </a:pPr>
            <a:r>
              <a:rPr lang="en-US" sz="176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•Para pemakai terdiri dari kelompok orang yang beragam dan satu sama lain dapat dibedakan berdasarkan kegiatan fungsional mereka tanpa memandang pengolahan data.</a:t>
            </a:r>
          </a:p>
          <a:p>
            <a:pPr algn="just">
              <a:lnSpc>
                <a:spcPts val="2476"/>
              </a:lnSpc>
            </a:pPr>
            <a:endParaRPr lang="en-US" sz="1769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2476"/>
              </a:lnSpc>
              <a:spcBef>
                <a:spcPct val="0"/>
              </a:spcBef>
            </a:pPr>
            <a:endParaRPr lang="en-US" sz="1769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949252" y="3901645"/>
            <a:ext cx="3704488" cy="138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FAC507"/>
                </a:solidFill>
                <a:latin typeface="Poppins Bold"/>
                <a:ea typeface="Poppins Bold"/>
                <a:cs typeface="Poppins Bold"/>
                <a:sym typeface="Poppins Bold"/>
              </a:rPr>
              <a:t>PARA 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FAC507"/>
                </a:solidFill>
                <a:latin typeface="Poppins Bold"/>
                <a:ea typeface="Poppins Bold"/>
                <a:cs typeface="Poppins Bold"/>
                <a:sym typeface="Poppins Bold"/>
              </a:rPr>
              <a:t>PEMAKAI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2324202" y="2598732"/>
            <a:ext cx="4779016" cy="4106967"/>
            <a:chOff x="0" y="0"/>
            <a:chExt cx="812800" cy="6985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8C02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2502133" y="7048599"/>
            <a:ext cx="5049566" cy="2227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76"/>
              </a:lnSpc>
            </a:pP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Pengganggu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adalah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setiap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orang yang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mengakses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peralatan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data elektronik,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atau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memfile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tanpa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otorisasi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yang tepat. </a:t>
            </a:r>
          </a:p>
          <a:p>
            <a:pPr algn="just">
              <a:lnSpc>
                <a:spcPts val="2476"/>
              </a:lnSpc>
            </a:pP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•Hacker adalah seorang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pengganggu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yang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menyerang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suatu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sistem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untuk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76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iseng</a:t>
            </a:r>
            <a:r>
              <a:rPr lang="en-US" sz="176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dan tantangan.</a:t>
            </a:r>
          </a:p>
          <a:p>
            <a:pPr algn="just">
              <a:lnSpc>
                <a:spcPts val="2476"/>
              </a:lnSpc>
              <a:spcBef>
                <a:spcPct val="0"/>
              </a:spcBef>
            </a:pPr>
            <a:endParaRPr lang="en-US" sz="176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28700" y="3500486"/>
            <a:ext cx="3704488" cy="2811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KARYAWAN</a:t>
            </a:r>
          </a:p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 INFORMASI </a:t>
            </a:r>
          </a:p>
          <a:p>
            <a:pPr algn="ctr">
              <a:lnSpc>
                <a:spcPts val="5879"/>
              </a:lnSpc>
              <a:spcBef>
                <a:spcPct val="0"/>
              </a:spcBef>
            </a:pPr>
            <a:endParaRPr lang="en-US" sz="3899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857879" y="4244545"/>
            <a:ext cx="3704488" cy="701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157C"/>
                </a:solidFill>
                <a:latin typeface="Poppins Bold"/>
                <a:ea typeface="Poppins Bold"/>
                <a:cs typeface="Poppins Bold"/>
                <a:sym typeface="Poppins Bold"/>
              </a:rPr>
              <a:t>PENGGANGGU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42653" y="3322040"/>
            <a:ext cx="14002695" cy="5776112"/>
          </a:xfrm>
          <a:custGeom>
            <a:avLst/>
            <a:gdLst/>
            <a:ahLst/>
            <a:cxnLst/>
            <a:rect l="l" t="t" r="r" b="b"/>
            <a:pathLst>
              <a:path w="14002695" h="5776112">
                <a:moveTo>
                  <a:pt x="0" y="0"/>
                </a:moveTo>
                <a:lnTo>
                  <a:pt x="14002694" y="0"/>
                </a:lnTo>
                <a:lnTo>
                  <a:pt x="14002694" y="5776112"/>
                </a:lnTo>
                <a:lnTo>
                  <a:pt x="0" y="5776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13191" y="1915559"/>
            <a:ext cx="16230600" cy="79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3"/>
              </a:lnSpc>
            </a:pPr>
            <a:r>
              <a:rPr lang="en-US" sz="2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Metode-metode</a:t>
            </a:r>
            <a:r>
              <a:rPr lang="en-US" sz="2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biasa dipakai </a:t>
            </a:r>
            <a:r>
              <a:rPr lang="en-US" sz="2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2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melakukan </a:t>
            </a:r>
            <a:r>
              <a:rPr lang="en-US" sz="2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penipuan</a:t>
            </a:r>
            <a:r>
              <a:rPr lang="en-US" sz="2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sistem informasi : </a:t>
            </a:r>
          </a:p>
          <a:p>
            <a:pPr algn="just">
              <a:lnSpc>
                <a:spcPts val="3093"/>
              </a:lnSpc>
            </a:pPr>
            <a:endParaRPr lang="en-US" sz="25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13191" y="1113554"/>
            <a:ext cx="12634244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499" spc="-134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Ancaman-ancaman</a:t>
            </a:r>
            <a:r>
              <a:rPr lang="en-US" sz="4499" spc="-13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Aktif Sistem Informasi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76770" y="3738762"/>
            <a:ext cx="3226433" cy="38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4"/>
              </a:lnSpc>
            </a:pPr>
            <a:r>
              <a:rPr lang="en-US" sz="2499" spc="-7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Pencurian data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76770" y="7946646"/>
            <a:ext cx="3226433" cy="108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4"/>
              </a:lnSpc>
            </a:pPr>
            <a:r>
              <a:rPr lang="en-US" sz="2499" spc="-7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Penggelapan atau pencurian sumber daya informasi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18914" y="6038392"/>
            <a:ext cx="3226433" cy="38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4"/>
              </a:lnSpc>
            </a:pPr>
            <a:r>
              <a:rPr lang="en-US" sz="2499" spc="-7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Sabotase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68958" y="3728153"/>
            <a:ext cx="3683921" cy="37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11"/>
              </a:lnSpc>
            </a:pPr>
            <a:r>
              <a:rPr lang="en-US" sz="2400" spc="-72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Manipulasi masukan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68958" y="8122858"/>
            <a:ext cx="3210526" cy="73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4"/>
              </a:lnSpc>
            </a:pPr>
            <a:r>
              <a:rPr lang="en-US" sz="2499" spc="-74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Gangguan file secara langsung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93530" y="6123187"/>
            <a:ext cx="3210526" cy="38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4"/>
              </a:lnSpc>
            </a:pPr>
            <a:r>
              <a:rPr lang="en-US" sz="2499" spc="-74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Gangguan program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1224854" y="9932533"/>
            <a:ext cx="20607885" cy="1582853"/>
            <a:chOff x="0" y="0"/>
            <a:chExt cx="5427591" cy="4168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427591" cy="416883"/>
            </a:xfrm>
            <a:custGeom>
              <a:avLst/>
              <a:gdLst/>
              <a:ahLst/>
              <a:cxnLst/>
              <a:rect l="l" t="t" r="r" b="b"/>
              <a:pathLst>
                <a:path w="5427591" h="416883">
                  <a:moveTo>
                    <a:pt x="203200" y="0"/>
                  </a:moveTo>
                  <a:lnTo>
                    <a:pt x="5224391" y="0"/>
                  </a:lnTo>
                  <a:lnTo>
                    <a:pt x="5427591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C50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57150"/>
              <a:ext cx="5173591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88896" y="9932533"/>
            <a:ext cx="16110207" cy="1582853"/>
            <a:chOff x="0" y="0"/>
            <a:chExt cx="4243018" cy="4168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43018" cy="416883"/>
            </a:xfrm>
            <a:custGeom>
              <a:avLst/>
              <a:gdLst/>
              <a:ahLst/>
              <a:cxnLst/>
              <a:rect l="l" t="t" r="r" b="b"/>
              <a:pathLst>
                <a:path w="4243018" h="416883">
                  <a:moveTo>
                    <a:pt x="203200" y="0"/>
                  </a:moveTo>
                  <a:lnTo>
                    <a:pt x="4039818" y="0"/>
                  </a:lnTo>
                  <a:lnTo>
                    <a:pt x="4243018" y="416883"/>
                  </a:lnTo>
                  <a:lnTo>
                    <a:pt x="0" y="4168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D176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-57150"/>
              <a:ext cx="3989018" cy="474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107876" y="5988100"/>
            <a:ext cx="2072249" cy="434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</a:pPr>
            <a:r>
              <a:rPr lang="en-US" sz="2800" spc="-8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Ancaman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867</Words>
  <Application>Microsoft Office PowerPoint</Application>
  <PresentationFormat>Custom</PresentationFormat>
  <Paragraphs>166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Poppins Semi-Bold</vt:lpstr>
      <vt:lpstr>Poppins Bold</vt:lpstr>
      <vt:lpstr>Arial</vt:lpstr>
      <vt:lpstr>Calibri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P.14 Kemanan dan Penngendalian Sistem Informaasi</dc:title>
  <cp:lastModifiedBy>Hp</cp:lastModifiedBy>
  <cp:revision>7</cp:revision>
  <dcterms:created xsi:type="dcterms:W3CDTF">2006-08-16T00:00:00Z</dcterms:created>
  <dcterms:modified xsi:type="dcterms:W3CDTF">2024-12-05T06:14:03Z</dcterms:modified>
  <dc:identifier>DAGNUdXMxAI</dc:identifier>
</cp:coreProperties>
</file>