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86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71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7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22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9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95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70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0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C9CEC-D84B-4A4D-971D-961ACAA6782F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A945-39DD-441D-905D-0D8180DBC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9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Ensemble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25636"/>
            <a:ext cx="9144000" cy="1032164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60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Ensemble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Voting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22818" cy="4351338"/>
          </a:xfrm>
        </p:spPr>
        <p:txBody>
          <a:bodyPr/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malah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jelek</a:t>
            </a:r>
            <a:r>
              <a:rPr lang="en-US" dirty="0" smtClean="0"/>
              <a:t>. </a:t>
            </a:r>
            <a:r>
              <a:rPr lang="en-US" dirty="0" err="1" smtClean="0"/>
              <a:t>Sindrom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: </a:t>
            </a:r>
            <a:r>
              <a:rPr lang="en-US" dirty="0" err="1" smtClean="0"/>
              <a:t>satu</a:t>
            </a:r>
            <a:r>
              <a:rPr lang="en-US" dirty="0" smtClean="0"/>
              <a:t> orang </a:t>
            </a:r>
            <a:r>
              <a:rPr lang="en-US" dirty="0" err="1" smtClean="0"/>
              <a:t>waras</a:t>
            </a:r>
            <a:r>
              <a:rPr lang="en-US" dirty="0" smtClean="0"/>
              <a:t> vs </a:t>
            </a:r>
            <a:r>
              <a:rPr lang="en-US" dirty="0" err="1" smtClean="0"/>
              <a:t>sepuluh</a:t>
            </a:r>
            <a:r>
              <a:rPr lang="en-US" dirty="0" smtClean="0"/>
              <a:t> orang </a:t>
            </a:r>
            <a:r>
              <a:rPr lang="en-US" dirty="0" err="1" smtClean="0"/>
              <a:t>gila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72768" y="4142232"/>
            <a:ext cx="3163824" cy="13080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00" dirty="0" smtClean="0"/>
          </a:p>
          <a:p>
            <a:r>
              <a:rPr lang="en-US" sz="100" dirty="0" smtClean="0"/>
              <a:t># </a:t>
            </a:r>
            <a:r>
              <a:rPr lang="en-US" sz="100" dirty="0" err="1" smtClean="0"/>
              <a:t>contoh</a:t>
            </a:r>
            <a:r>
              <a:rPr lang="en-US" sz="100" dirty="0" smtClean="0"/>
              <a:t> ensemble voting</a:t>
            </a:r>
          </a:p>
          <a:p>
            <a:endParaRPr lang="en-US" sz="100" dirty="0" smtClean="0"/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rm</a:t>
            </a:r>
            <a:r>
              <a:rPr lang="en-US" sz="100" dirty="0" smtClean="0"/>
              <a:t>(list=ls(all=TRUE))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irisku</a:t>
            </a:r>
            <a:r>
              <a:rPr lang="en-US" sz="100" dirty="0" smtClean="0"/>
              <a:t>&lt;-read.csv("iris-UCI-</a:t>
            </a:r>
            <a:r>
              <a:rPr lang="en-US" sz="100" dirty="0" err="1" smtClean="0"/>
              <a:t>header.csv",header</a:t>
            </a:r>
            <a:r>
              <a:rPr lang="en-US" sz="100" dirty="0" smtClean="0"/>
              <a:t>=TRUE)</a:t>
            </a:r>
          </a:p>
          <a:p>
            <a:endParaRPr lang="en-US" sz="100" dirty="0" smtClean="0"/>
          </a:p>
          <a:p>
            <a:r>
              <a:rPr lang="en-US" sz="100" dirty="0" smtClean="0"/>
              <a:t> # </a:t>
            </a:r>
            <a:r>
              <a:rPr lang="en-US" sz="100" dirty="0" err="1" smtClean="0"/>
              <a:t>Partisi</a:t>
            </a:r>
            <a:r>
              <a:rPr lang="en-US" sz="100" dirty="0" smtClean="0"/>
              <a:t> data set 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set.seed</a:t>
            </a:r>
            <a:r>
              <a:rPr lang="en-US" sz="100" dirty="0" smtClean="0"/>
              <a:t>(2)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ind</a:t>
            </a:r>
            <a:r>
              <a:rPr lang="en-US" sz="100" dirty="0" smtClean="0"/>
              <a:t> &lt;- sample(2, </a:t>
            </a:r>
            <a:r>
              <a:rPr lang="en-US" sz="100" dirty="0" err="1" smtClean="0"/>
              <a:t>nrow</a:t>
            </a:r>
            <a:r>
              <a:rPr lang="en-US" sz="100" dirty="0" smtClean="0"/>
              <a:t>(</a:t>
            </a:r>
            <a:r>
              <a:rPr lang="en-US" sz="100" dirty="0" err="1" smtClean="0"/>
              <a:t>irisku</a:t>
            </a:r>
            <a:r>
              <a:rPr lang="en-US" sz="100" dirty="0" smtClean="0"/>
              <a:t>), replace = TRUE, </a:t>
            </a:r>
            <a:r>
              <a:rPr lang="en-US" sz="100" dirty="0" err="1" smtClean="0"/>
              <a:t>prob</a:t>
            </a:r>
            <a:r>
              <a:rPr lang="en-US" sz="100" dirty="0" smtClean="0"/>
              <a:t>=c(0.7, 0.3))</a:t>
            </a:r>
          </a:p>
          <a:p>
            <a:r>
              <a:rPr lang="en-US" sz="100" dirty="0" smtClean="0"/>
              <a:t> 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idxCol</a:t>
            </a:r>
            <a:r>
              <a:rPr lang="en-US" sz="100" dirty="0" smtClean="0"/>
              <a:t> &lt;- c(1,2,3,4)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idxClass</a:t>
            </a:r>
            <a:r>
              <a:rPr lang="en-US" sz="100" dirty="0" smtClean="0"/>
              <a:t> &lt;- c(5)</a:t>
            </a:r>
          </a:p>
          <a:p>
            <a:endParaRPr lang="en-US" sz="100" dirty="0" smtClean="0"/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dataTrain</a:t>
            </a:r>
            <a:r>
              <a:rPr lang="en-US" sz="100" dirty="0" smtClean="0"/>
              <a:t> &lt;- </a:t>
            </a:r>
            <a:r>
              <a:rPr lang="en-US" sz="100" dirty="0" err="1" smtClean="0"/>
              <a:t>irisku</a:t>
            </a:r>
            <a:r>
              <a:rPr lang="en-US" sz="100" dirty="0" smtClean="0"/>
              <a:t>[</a:t>
            </a:r>
            <a:r>
              <a:rPr lang="en-US" sz="100" dirty="0" err="1" smtClean="0"/>
              <a:t>ind</a:t>
            </a:r>
            <a:r>
              <a:rPr lang="en-US" sz="100" dirty="0" smtClean="0"/>
              <a:t> == 1, </a:t>
            </a:r>
            <a:r>
              <a:rPr lang="en-US" sz="100" dirty="0" err="1" smtClean="0"/>
              <a:t>idxCol</a:t>
            </a:r>
            <a:r>
              <a:rPr lang="en-US" sz="100" dirty="0" smtClean="0"/>
              <a:t>]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dataUji</a:t>
            </a:r>
            <a:r>
              <a:rPr lang="en-US" sz="100" dirty="0" smtClean="0"/>
              <a:t> &lt;- </a:t>
            </a:r>
            <a:r>
              <a:rPr lang="en-US" sz="100" dirty="0" err="1" smtClean="0"/>
              <a:t>irisku</a:t>
            </a:r>
            <a:r>
              <a:rPr lang="en-US" sz="100" dirty="0" smtClean="0"/>
              <a:t>[</a:t>
            </a:r>
            <a:r>
              <a:rPr lang="en-US" sz="100" dirty="0" err="1" smtClean="0"/>
              <a:t>ind</a:t>
            </a:r>
            <a:r>
              <a:rPr lang="en-US" sz="100" dirty="0" smtClean="0"/>
              <a:t> == 2, </a:t>
            </a:r>
            <a:r>
              <a:rPr lang="en-US" sz="100" dirty="0" err="1" smtClean="0"/>
              <a:t>idxCol</a:t>
            </a:r>
            <a:r>
              <a:rPr lang="en-US" sz="100" dirty="0" smtClean="0"/>
              <a:t>]</a:t>
            </a:r>
          </a:p>
          <a:p>
            <a:endParaRPr lang="en-US" sz="100" dirty="0" smtClean="0"/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xTrain</a:t>
            </a:r>
            <a:r>
              <a:rPr lang="en-US" sz="100" dirty="0" smtClean="0"/>
              <a:t> &lt;- </a:t>
            </a:r>
            <a:r>
              <a:rPr lang="en-US" sz="100" dirty="0" err="1" smtClean="0"/>
              <a:t>irisku</a:t>
            </a:r>
            <a:r>
              <a:rPr lang="en-US" sz="100" dirty="0" smtClean="0"/>
              <a:t>[</a:t>
            </a:r>
            <a:r>
              <a:rPr lang="en-US" sz="100" dirty="0" err="1" smtClean="0"/>
              <a:t>ind</a:t>
            </a:r>
            <a:r>
              <a:rPr lang="en-US" sz="100" dirty="0" smtClean="0"/>
              <a:t> == 1, ]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xUji</a:t>
            </a:r>
            <a:r>
              <a:rPr lang="en-US" sz="100" dirty="0" smtClean="0"/>
              <a:t> &lt;- </a:t>
            </a:r>
            <a:r>
              <a:rPr lang="en-US" sz="100" dirty="0" err="1" smtClean="0"/>
              <a:t>irisku</a:t>
            </a:r>
            <a:r>
              <a:rPr lang="en-US" sz="100" dirty="0" smtClean="0"/>
              <a:t>[</a:t>
            </a:r>
            <a:r>
              <a:rPr lang="en-US" sz="100" dirty="0" err="1" smtClean="0"/>
              <a:t>ind</a:t>
            </a:r>
            <a:r>
              <a:rPr lang="en-US" sz="100" dirty="0" smtClean="0"/>
              <a:t> == 2, ]</a:t>
            </a:r>
          </a:p>
          <a:p>
            <a:endParaRPr lang="en-US" sz="100" dirty="0" smtClean="0"/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tTrain</a:t>
            </a:r>
            <a:r>
              <a:rPr lang="en-US" sz="100" dirty="0" smtClean="0"/>
              <a:t> &lt;- </a:t>
            </a:r>
            <a:r>
              <a:rPr lang="en-US" sz="100" dirty="0" err="1" smtClean="0"/>
              <a:t>irisku</a:t>
            </a:r>
            <a:r>
              <a:rPr lang="en-US" sz="100" dirty="0" smtClean="0"/>
              <a:t>[</a:t>
            </a:r>
            <a:r>
              <a:rPr lang="en-US" sz="100" dirty="0" err="1" smtClean="0"/>
              <a:t>ind</a:t>
            </a:r>
            <a:r>
              <a:rPr lang="en-US" sz="100" dirty="0" smtClean="0"/>
              <a:t> == 1, </a:t>
            </a:r>
            <a:r>
              <a:rPr lang="en-US" sz="100" dirty="0" err="1" smtClean="0"/>
              <a:t>idxClass</a:t>
            </a:r>
            <a:r>
              <a:rPr lang="en-US" sz="100" dirty="0" smtClean="0"/>
              <a:t>]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tUji</a:t>
            </a:r>
            <a:r>
              <a:rPr lang="en-US" sz="100" dirty="0" smtClean="0"/>
              <a:t> &lt;- </a:t>
            </a:r>
            <a:r>
              <a:rPr lang="en-US" sz="100" dirty="0" err="1" smtClean="0"/>
              <a:t>irisku</a:t>
            </a:r>
            <a:r>
              <a:rPr lang="en-US" sz="100" dirty="0" smtClean="0"/>
              <a:t>[</a:t>
            </a:r>
            <a:r>
              <a:rPr lang="en-US" sz="100" dirty="0" err="1" smtClean="0"/>
              <a:t>ind</a:t>
            </a:r>
            <a:r>
              <a:rPr lang="en-US" sz="100" dirty="0" smtClean="0"/>
              <a:t> == 2, </a:t>
            </a:r>
            <a:r>
              <a:rPr lang="en-US" sz="100" dirty="0" err="1" smtClean="0"/>
              <a:t>idxClass</a:t>
            </a:r>
            <a:r>
              <a:rPr lang="en-US" sz="100" dirty="0" smtClean="0"/>
              <a:t>]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 # classifier KNN</a:t>
            </a:r>
          </a:p>
          <a:p>
            <a:r>
              <a:rPr lang="en-US" sz="100" dirty="0" smtClean="0"/>
              <a:t> library(class)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hasilA</a:t>
            </a:r>
            <a:r>
              <a:rPr lang="en-US" sz="100" dirty="0" smtClean="0"/>
              <a:t> &lt;- </a:t>
            </a:r>
            <a:r>
              <a:rPr lang="en-US" sz="100" dirty="0" err="1" smtClean="0"/>
              <a:t>knn</a:t>
            </a:r>
            <a:r>
              <a:rPr lang="en-US" sz="100" dirty="0" smtClean="0"/>
              <a:t>(</a:t>
            </a:r>
            <a:r>
              <a:rPr lang="en-US" sz="100" dirty="0" err="1" smtClean="0"/>
              <a:t>dataTrain</a:t>
            </a:r>
            <a:r>
              <a:rPr lang="en-US" sz="100" dirty="0" smtClean="0"/>
              <a:t>, </a:t>
            </a:r>
            <a:r>
              <a:rPr lang="en-US" sz="100" dirty="0" err="1" smtClean="0"/>
              <a:t>dataUji</a:t>
            </a:r>
            <a:r>
              <a:rPr lang="en-US" sz="100" dirty="0" smtClean="0"/>
              <a:t>, cl=</a:t>
            </a:r>
            <a:r>
              <a:rPr lang="en-US" sz="100" dirty="0" err="1" smtClean="0"/>
              <a:t>tTrain</a:t>
            </a:r>
            <a:r>
              <a:rPr lang="en-US" sz="100" dirty="0" smtClean="0"/>
              <a:t>, k = 3)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cmA</a:t>
            </a:r>
            <a:r>
              <a:rPr lang="en-US" sz="100" dirty="0" smtClean="0"/>
              <a:t> &lt;- table(</a:t>
            </a:r>
            <a:r>
              <a:rPr lang="en-US" sz="100" dirty="0" err="1" smtClean="0"/>
              <a:t>hasilA</a:t>
            </a:r>
            <a:r>
              <a:rPr lang="en-US" sz="100" dirty="0" smtClean="0"/>
              <a:t>, </a:t>
            </a:r>
            <a:r>
              <a:rPr lang="en-US" sz="100" dirty="0" err="1" smtClean="0"/>
              <a:t>tUji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akurasiA</a:t>
            </a:r>
            <a:r>
              <a:rPr lang="en-US" sz="100" dirty="0" smtClean="0"/>
              <a:t> &lt;- sum(</a:t>
            </a:r>
            <a:r>
              <a:rPr lang="en-US" sz="100" dirty="0" err="1" smtClean="0"/>
              <a:t>diag</a:t>
            </a:r>
            <a:r>
              <a:rPr lang="en-US" sz="100" dirty="0" smtClean="0"/>
              <a:t>(</a:t>
            </a:r>
            <a:r>
              <a:rPr lang="en-US" sz="100" dirty="0" err="1" smtClean="0"/>
              <a:t>cmA</a:t>
            </a:r>
            <a:r>
              <a:rPr lang="en-US" sz="100" dirty="0" smtClean="0"/>
              <a:t>)) / sum(</a:t>
            </a:r>
            <a:r>
              <a:rPr lang="en-US" sz="100" dirty="0" err="1" smtClean="0"/>
              <a:t>cmA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r>
              <a:rPr lang="en-US" sz="100" dirty="0" smtClean="0"/>
              <a:t> # classifier SVM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modelB</a:t>
            </a:r>
            <a:r>
              <a:rPr lang="en-US" sz="100" dirty="0" smtClean="0"/>
              <a:t> &lt;- </a:t>
            </a:r>
            <a:r>
              <a:rPr lang="en-US" sz="100" dirty="0" err="1" smtClean="0"/>
              <a:t>svm</a:t>
            </a:r>
            <a:r>
              <a:rPr lang="en-US" sz="100" dirty="0" smtClean="0"/>
              <a:t>(Species~., </a:t>
            </a:r>
            <a:r>
              <a:rPr lang="en-US" sz="100" dirty="0" err="1" smtClean="0"/>
              <a:t>xTrain</a:t>
            </a:r>
            <a:r>
              <a:rPr lang="en-US" sz="100" dirty="0" smtClean="0"/>
              <a:t>, cost=32, gamma=0.0625)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hasilB</a:t>
            </a:r>
            <a:r>
              <a:rPr lang="en-US" sz="100" dirty="0" smtClean="0"/>
              <a:t> &lt;- predict(</a:t>
            </a:r>
            <a:r>
              <a:rPr lang="en-US" sz="100" dirty="0" err="1" smtClean="0"/>
              <a:t>modelB</a:t>
            </a:r>
            <a:r>
              <a:rPr lang="en-US" sz="100" dirty="0" smtClean="0"/>
              <a:t>, </a:t>
            </a:r>
            <a:r>
              <a:rPr lang="en-US" sz="100" dirty="0" err="1" smtClean="0"/>
              <a:t>xUji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cmB</a:t>
            </a:r>
            <a:r>
              <a:rPr lang="en-US" sz="100" dirty="0" smtClean="0"/>
              <a:t> = table(</a:t>
            </a:r>
            <a:r>
              <a:rPr lang="en-US" sz="100" dirty="0" err="1" smtClean="0"/>
              <a:t>xUji$Species</a:t>
            </a:r>
            <a:r>
              <a:rPr lang="en-US" sz="100" dirty="0" smtClean="0"/>
              <a:t>, </a:t>
            </a:r>
            <a:r>
              <a:rPr lang="en-US" sz="100" dirty="0" err="1" smtClean="0"/>
              <a:t>hasilB</a:t>
            </a:r>
            <a:r>
              <a:rPr lang="en-US" sz="100" dirty="0" smtClean="0"/>
              <a:t>, </a:t>
            </a:r>
            <a:r>
              <a:rPr lang="en-US" sz="100" dirty="0" err="1" smtClean="0"/>
              <a:t>dnn</a:t>
            </a:r>
            <a:r>
              <a:rPr lang="en-US" sz="100" dirty="0" smtClean="0"/>
              <a:t>=c("Actual", "Prediction")) 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akurasiB</a:t>
            </a:r>
            <a:r>
              <a:rPr lang="en-US" sz="100" dirty="0" smtClean="0"/>
              <a:t> &lt;- sum(</a:t>
            </a:r>
            <a:r>
              <a:rPr lang="en-US" sz="100" dirty="0" err="1" smtClean="0"/>
              <a:t>diag</a:t>
            </a:r>
            <a:r>
              <a:rPr lang="en-US" sz="100" dirty="0" smtClean="0"/>
              <a:t>(</a:t>
            </a:r>
            <a:r>
              <a:rPr lang="en-US" sz="100" dirty="0" err="1" smtClean="0"/>
              <a:t>cmB</a:t>
            </a:r>
            <a:r>
              <a:rPr lang="en-US" sz="100" dirty="0" smtClean="0"/>
              <a:t>)) / sum(</a:t>
            </a:r>
            <a:r>
              <a:rPr lang="en-US" sz="100" dirty="0" err="1" smtClean="0"/>
              <a:t>cmB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r>
              <a:rPr lang="en-US" sz="100" dirty="0" smtClean="0"/>
              <a:t> # classifier Bayes</a:t>
            </a:r>
          </a:p>
          <a:p>
            <a:r>
              <a:rPr lang="en-US" sz="100" dirty="0" smtClean="0"/>
              <a:t> library(e1071)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modelC</a:t>
            </a:r>
            <a:r>
              <a:rPr lang="en-US" sz="100" dirty="0" smtClean="0"/>
              <a:t>=</a:t>
            </a:r>
            <a:r>
              <a:rPr lang="en-US" sz="100" dirty="0" err="1" smtClean="0"/>
              <a:t>naiveBayes</a:t>
            </a:r>
            <a:r>
              <a:rPr lang="en-US" sz="100" dirty="0" smtClean="0"/>
              <a:t>(</a:t>
            </a:r>
            <a:r>
              <a:rPr lang="en-US" sz="100" dirty="0" err="1" smtClean="0"/>
              <a:t>xTrain,tTrain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hasilC</a:t>
            </a:r>
            <a:r>
              <a:rPr lang="en-US" sz="100" dirty="0" smtClean="0"/>
              <a:t>=predict(</a:t>
            </a:r>
            <a:r>
              <a:rPr lang="en-US" sz="100" dirty="0" err="1" smtClean="0"/>
              <a:t>modelC,xUji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cmC</a:t>
            </a:r>
            <a:r>
              <a:rPr lang="en-US" sz="100" dirty="0" smtClean="0"/>
              <a:t> &lt;- table(</a:t>
            </a:r>
            <a:r>
              <a:rPr lang="en-US" sz="100" dirty="0" err="1" smtClean="0"/>
              <a:t>hasilC</a:t>
            </a:r>
            <a:r>
              <a:rPr lang="en-US" sz="100" dirty="0" smtClean="0"/>
              <a:t>, </a:t>
            </a:r>
            <a:r>
              <a:rPr lang="en-US" sz="100" dirty="0" err="1" smtClean="0"/>
              <a:t>tUji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akurasiC</a:t>
            </a:r>
            <a:r>
              <a:rPr lang="en-US" sz="100" dirty="0" smtClean="0"/>
              <a:t> &lt;- sum(</a:t>
            </a:r>
            <a:r>
              <a:rPr lang="en-US" sz="100" dirty="0" err="1" smtClean="0"/>
              <a:t>diag</a:t>
            </a:r>
            <a:r>
              <a:rPr lang="en-US" sz="100" dirty="0" smtClean="0"/>
              <a:t>(</a:t>
            </a:r>
            <a:r>
              <a:rPr lang="en-US" sz="100" dirty="0" err="1" smtClean="0"/>
              <a:t>cmC</a:t>
            </a:r>
            <a:r>
              <a:rPr lang="en-US" sz="100" dirty="0" smtClean="0"/>
              <a:t>)) / sum(</a:t>
            </a:r>
            <a:r>
              <a:rPr lang="en-US" sz="100" dirty="0" err="1" smtClean="0"/>
              <a:t>cmC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 library(</a:t>
            </a:r>
            <a:r>
              <a:rPr lang="en-US" sz="100" dirty="0" err="1" smtClean="0"/>
              <a:t>stringi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ensembleVoting</a:t>
            </a:r>
            <a:r>
              <a:rPr lang="en-US" sz="100" dirty="0" smtClean="0"/>
              <a:t> &lt;- function (A, B, C) {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df</a:t>
            </a:r>
            <a:r>
              <a:rPr lang="en-US" sz="100" dirty="0" smtClean="0"/>
              <a:t> &lt;-  </a:t>
            </a:r>
            <a:r>
              <a:rPr lang="en-US" sz="100" dirty="0" err="1" smtClean="0"/>
              <a:t>data.frame</a:t>
            </a:r>
            <a:r>
              <a:rPr lang="en-US" sz="100" dirty="0" smtClean="0"/>
              <a:t>(A, B, C)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hasil</a:t>
            </a:r>
            <a:r>
              <a:rPr lang="en-US" sz="100" dirty="0" smtClean="0"/>
              <a:t> &lt;- rep(0, length(A))</a:t>
            </a:r>
          </a:p>
          <a:p>
            <a:r>
              <a:rPr lang="en-US" sz="100" dirty="0" smtClean="0"/>
              <a:t> </a:t>
            </a:r>
            <a:r>
              <a:rPr lang="en-US" sz="100" dirty="0" err="1" smtClean="0"/>
              <a:t>hasilku</a:t>
            </a:r>
            <a:r>
              <a:rPr lang="en-US" sz="100" dirty="0" smtClean="0"/>
              <a:t> &lt;- rep("</a:t>
            </a:r>
            <a:r>
              <a:rPr lang="en-US" sz="100" dirty="0" err="1" smtClean="0"/>
              <a:t>coba</a:t>
            </a:r>
            <a:r>
              <a:rPr lang="en-US" sz="100" dirty="0" smtClean="0"/>
              <a:t>", length(A))</a:t>
            </a:r>
          </a:p>
          <a:p>
            <a:r>
              <a:rPr lang="en-US" sz="100" dirty="0" smtClean="0"/>
              <a:t># </a:t>
            </a:r>
            <a:r>
              <a:rPr lang="en-US" sz="100" dirty="0" err="1" smtClean="0"/>
              <a:t>hitungan</a:t>
            </a:r>
            <a:r>
              <a:rPr lang="en-US" sz="100" dirty="0" smtClean="0"/>
              <a:t> &lt;- matrix(0, </a:t>
            </a:r>
            <a:r>
              <a:rPr lang="en-US" sz="100" dirty="0" err="1" smtClean="0"/>
              <a:t>nrow</a:t>
            </a:r>
            <a:r>
              <a:rPr lang="en-US" sz="100" dirty="0" smtClean="0"/>
              <a:t>=length(A), </a:t>
            </a:r>
            <a:r>
              <a:rPr lang="en-US" sz="100" dirty="0" err="1" smtClean="0"/>
              <a:t>ncol</a:t>
            </a:r>
            <a:r>
              <a:rPr lang="en-US" sz="100" dirty="0" smtClean="0"/>
              <a:t>=3)</a:t>
            </a:r>
          </a:p>
          <a:p>
            <a:r>
              <a:rPr lang="en-US" sz="100" dirty="0" smtClean="0"/>
              <a:t> </a:t>
            </a:r>
          </a:p>
          <a:p>
            <a:r>
              <a:rPr lang="en-US" sz="100" dirty="0" smtClean="0"/>
              <a:t> for (</a:t>
            </a:r>
            <a:r>
              <a:rPr lang="en-US" sz="100" dirty="0" err="1" smtClean="0"/>
              <a:t>i</a:t>
            </a:r>
            <a:r>
              <a:rPr lang="en-US" sz="100" dirty="0" smtClean="0"/>
              <a:t> in c(1:length(A))) {</a:t>
            </a:r>
          </a:p>
          <a:p>
            <a:r>
              <a:rPr lang="en-US" sz="100" dirty="0" smtClean="0"/>
              <a:t>      </a:t>
            </a:r>
            <a:r>
              <a:rPr lang="en-US" sz="100" dirty="0" err="1" smtClean="0"/>
              <a:t>sebaris</a:t>
            </a:r>
            <a:r>
              <a:rPr lang="en-US" sz="100" dirty="0" smtClean="0"/>
              <a:t> &lt;- </a:t>
            </a:r>
            <a:r>
              <a:rPr lang="en-US" sz="100" dirty="0" err="1" smtClean="0"/>
              <a:t>as.matrix</a:t>
            </a:r>
            <a:r>
              <a:rPr lang="en-US" sz="100" dirty="0" smtClean="0"/>
              <a:t>(</a:t>
            </a:r>
            <a:r>
              <a:rPr lang="en-US" sz="100" dirty="0" err="1" smtClean="0"/>
              <a:t>df</a:t>
            </a:r>
            <a:r>
              <a:rPr lang="en-US" sz="100" dirty="0" smtClean="0"/>
              <a:t>[</a:t>
            </a:r>
            <a:r>
              <a:rPr lang="en-US" sz="100" dirty="0" err="1" smtClean="0"/>
              <a:t>i</a:t>
            </a:r>
            <a:r>
              <a:rPr lang="en-US" sz="100" dirty="0" smtClean="0"/>
              <a:t>,])    </a:t>
            </a:r>
          </a:p>
          <a:p>
            <a:r>
              <a:rPr lang="en-US" sz="100" dirty="0" smtClean="0"/>
              <a:t>      </a:t>
            </a:r>
            <a:r>
              <a:rPr lang="en-US" sz="100" dirty="0" err="1" smtClean="0"/>
              <a:t>unik</a:t>
            </a:r>
            <a:r>
              <a:rPr lang="en-US" sz="100" dirty="0" smtClean="0"/>
              <a:t> &lt;- </a:t>
            </a:r>
            <a:r>
              <a:rPr lang="en-US" sz="100" dirty="0" err="1" smtClean="0"/>
              <a:t>stri_unique</a:t>
            </a:r>
            <a:r>
              <a:rPr lang="en-US" sz="100" dirty="0" smtClean="0"/>
              <a:t>(</a:t>
            </a:r>
            <a:r>
              <a:rPr lang="en-US" sz="100" dirty="0" err="1" smtClean="0"/>
              <a:t>sebaris</a:t>
            </a:r>
            <a:r>
              <a:rPr lang="en-US" sz="100" dirty="0" smtClean="0"/>
              <a:t>) </a:t>
            </a:r>
          </a:p>
          <a:p>
            <a:r>
              <a:rPr lang="en-US" sz="100" dirty="0" smtClean="0"/>
              <a:t>      for (</a:t>
            </a:r>
            <a:r>
              <a:rPr lang="en-US" sz="100" dirty="0" err="1" smtClean="0"/>
              <a:t>katax</a:t>
            </a:r>
            <a:r>
              <a:rPr lang="en-US" sz="100" dirty="0" smtClean="0"/>
              <a:t> in </a:t>
            </a:r>
            <a:r>
              <a:rPr lang="en-US" sz="100" dirty="0" err="1" smtClean="0"/>
              <a:t>unik</a:t>
            </a:r>
            <a:r>
              <a:rPr lang="en-US" sz="100" dirty="0" smtClean="0"/>
              <a:t>) {</a:t>
            </a:r>
          </a:p>
          <a:p>
            <a:r>
              <a:rPr lang="en-US" sz="100" dirty="0" smtClean="0"/>
              <a:t>           ## </a:t>
            </a:r>
            <a:r>
              <a:rPr lang="en-US" sz="100" dirty="0" err="1" smtClean="0"/>
              <a:t>hitung</a:t>
            </a:r>
            <a:r>
              <a:rPr lang="en-US" sz="100" dirty="0" smtClean="0"/>
              <a:t> </a:t>
            </a:r>
            <a:r>
              <a:rPr lang="en-US" sz="100" dirty="0" err="1" smtClean="0"/>
              <a:t>jumlah</a:t>
            </a:r>
            <a:r>
              <a:rPr lang="en-US" sz="100" dirty="0" smtClean="0"/>
              <a:t> per </a:t>
            </a:r>
            <a:r>
              <a:rPr lang="en-US" sz="100" dirty="0" err="1" smtClean="0"/>
              <a:t>kejadian</a:t>
            </a:r>
            <a:endParaRPr lang="en-US" sz="100" dirty="0" smtClean="0"/>
          </a:p>
          <a:p>
            <a:r>
              <a:rPr lang="en-US" sz="100" dirty="0" smtClean="0"/>
              <a:t>           </a:t>
            </a:r>
            <a:r>
              <a:rPr lang="en-US" sz="100" dirty="0" err="1" smtClean="0"/>
              <a:t>itung</a:t>
            </a:r>
            <a:r>
              <a:rPr lang="en-US" sz="100" dirty="0" smtClean="0"/>
              <a:t> &lt;- </a:t>
            </a:r>
            <a:r>
              <a:rPr lang="en-US" sz="100" dirty="0" err="1" smtClean="0"/>
              <a:t>stri_count</a:t>
            </a:r>
            <a:r>
              <a:rPr lang="en-US" sz="100" dirty="0" smtClean="0"/>
              <a:t>(</a:t>
            </a:r>
            <a:r>
              <a:rPr lang="en-US" sz="100" dirty="0" err="1" smtClean="0"/>
              <a:t>sebaris</a:t>
            </a:r>
            <a:r>
              <a:rPr lang="en-US" sz="100" dirty="0" smtClean="0"/>
              <a:t>, fixed=</a:t>
            </a:r>
            <a:r>
              <a:rPr lang="en-US" sz="100" dirty="0" err="1" smtClean="0"/>
              <a:t>katax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 </a:t>
            </a:r>
          </a:p>
          <a:p>
            <a:r>
              <a:rPr lang="en-US" sz="100" dirty="0" smtClean="0"/>
              <a:t>           ## </a:t>
            </a:r>
            <a:r>
              <a:rPr lang="en-US" sz="100" dirty="0" err="1" smtClean="0"/>
              <a:t>pilih</a:t>
            </a:r>
            <a:r>
              <a:rPr lang="en-US" sz="100" dirty="0" smtClean="0"/>
              <a:t> </a:t>
            </a:r>
            <a:r>
              <a:rPr lang="en-US" sz="100" dirty="0" err="1" smtClean="0"/>
              <a:t>berdasarkan</a:t>
            </a:r>
            <a:r>
              <a:rPr lang="en-US" sz="100" dirty="0" smtClean="0"/>
              <a:t> </a:t>
            </a:r>
            <a:r>
              <a:rPr lang="en-US" sz="100" dirty="0" err="1" smtClean="0"/>
              <a:t>suara</a:t>
            </a:r>
            <a:r>
              <a:rPr lang="en-US" sz="100" dirty="0" smtClean="0"/>
              <a:t> </a:t>
            </a:r>
            <a:r>
              <a:rPr lang="en-US" sz="100" dirty="0" err="1" smtClean="0"/>
              <a:t>terbanyak</a:t>
            </a:r>
            <a:endParaRPr lang="en-US" sz="100" dirty="0" smtClean="0"/>
          </a:p>
          <a:p>
            <a:r>
              <a:rPr lang="en-US" sz="100" dirty="0" smtClean="0"/>
              <a:t>           </a:t>
            </a:r>
            <a:r>
              <a:rPr lang="en-US" sz="100" dirty="0" err="1" smtClean="0"/>
              <a:t>max_itung</a:t>
            </a:r>
            <a:r>
              <a:rPr lang="en-US" sz="100" dirty="0" smtClean="0"/>
              <a:t> &lt;- max(</a:t>
            </a:r>
            <a:r>
              <a:rPr lang="en-US" sz="100" dirty="0" err="1" smtClean="0"/>
              <a:t>itung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           </a:t>
            </a:r>
            <a:r>
              <a:rPr lang="en-US" sz="100" dirty="0" err="1" smtClean="0"/>
              <a:t>imx</a:t>
            </a:r>
            <a:r>
              <a:rPr lang="en-US" sz="100" dirty="0" smtClean="0"/>
              <a:t> &lt;- match(</a:t>
            </a:r>
            <a:r>
              <a:rPr lang="en-US" sz="100" dirty="0" err="1" smtClean="0"/>
              <a:t>max_itung</a:t>
            </a:r>
            <a:r>
              <a:rPr lang="en-US" sz="100" dirty="0" smtClean="0"/>
              <a:t>, </a:t>
            </a:r>
            <a:r>
              <a:rPr lang="en-US" sz="100" dirty="0" err="1" smtClean="0"/>
              <a:t>itung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           </a:t>
            </a:r>
            <a:r>
              <a:rPr lang="en-US" sz="100" dirty="0" err="1" smtClean="0"/>
              <a:t>hasilku</a:t>
            </a:r>
            <a:r>
              <a:rPr lang="en-US" sz="100" dirty="0" smtClean="0"/>
              <a:t>[</a:t>
            </a:r>
            <a:r>
              <a:rPr lang="en-US" sz="100" dirty="0" err="1" smtClean="0"/>
              <a:t>i</a:t>
            </a:r>
            <a:r>
              <a:rPr lang="en-US" sz="100" dirty="0" smtClean="0"/>
              <a:t>] &lt;- </a:t>
            </a:r>
            <a:r>
              <a:rPr lang="en-US" sz="100" dirty="0" err="1" smtClean="0"/>
              <a:t>sebaris</a:t>
            </a:r>
            <a:r>
              <a:rPr lang="en-US" sz="100" dirty="0" smtClean="0"/>
              <a:t>[</a:t>
            </a:r>
            <a:r>
              <a:rPr lang="en-US" sz="100" dirty="0" err="1" smtClean="0"/>
              <a:t>imx</a:t>
            </a:r>
            <a:r>
              <a:rPr lang="en-US" sz="100" dirty="0" smtClean="0"/>
              <a:t>[1]]</a:t>
            </a:r>
          </a:p>
          <a:p>
            <a:r>
              <a:rPr lang="en-US" sz="100" dirty="0" smtClean="0"/>
              <a:t>        }</a:t>
            </a:r>
          </a:p>
          <a:p>
            <a:r>
              <a:rPr lang="en-US" sz="100" dirty="0" smtClean="0"/>
              <a:t> </a:t>
            </a:r>
          </a:p>
          <a:p>
            <a:r>
              <a:rPr lang="en-US" sz="100" dirty="0" smtClean="0"/>
              <a:t>      } </a:t>
            </a:r>
          </a:p>
          <a:p>
            <a:endParaRPr lang="en-US" sz="100" dirty="0" smtClean="0"/>
          </a:p>
          <a:p>
            <a:r>
              <a:rPr lang="en-US" sz="100" dirty="0" smtClean="0"/>
              <a:t> return( </a:t>
            </a:r>
            <a:r>
              <a:rPr lang="en-US" sz="100" dirty="0" err="1" smtClean="0"/>
              <a:t>hasilku</a:t>
            </a:r>
            <a:r>
              <a:rPr lang="en-US" sz="100" dirty="0" smtClean="0"/>
              <a:t>)</a:t>
            </a:r>
          </a:p>
          <a:p>
            <a:r>
              <a:rPr lang="en-US" sz="100" dirty="0" smtClean="0"/>
              <a:t>}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err="1" smtClean="0"/>
              <a:t>hasilx</a:t>
            </a:r>
            <a:r>
              <a:rPr lang="en-US" sz="100" dirty="0" smtClean="0"/>
              <a:t> &lt;- </a:t>
            </a:r>
            <a:r>
              <a:rPr lang="en-US" sz="100" dirty="0" err="1" smtClean="0"/>
              <a:t>ensembleVoting</a:t>
            </a:r>
            <a:r>
              <a:rPr lang="en-US" sz="100" dirty="0" smtClean="0"/>
              <a:t>(</a:t>
            </a:r>
            <a:r>
              <a:rPr lang="en-US" sz="100" dirty="0" err="1" smtClean="0"/>
              <a:t>hasilA</a:t>
            </a:r>
            <a:r>
              <a:rPr lang="en-US" sz="100" dirty="0" smtClean="0"/>
              <a:t>, </a:t>
            </a:r>
            <a:r>
              <a:rPr lang="en-US" sz="100" dirty="0" err="1" smtClean="0"/>
              <a:t>hasilB</a:t>
            </a:r>
            <a:r>
              <a:rPr lang="en-US" sz="100" dirty="0" smtClean="0"/>
              <a:t>, </a:t>
            </a:r>
            <a:r>
              <a:rPr lang="en-US" sz="100" dirty="0" err="1" smtClean="0"/>
              <a:t>hasilC</a:t>
            </a:r>
            <a:r>
              <a:rPr lang="en-US" sz="100" dirty="0" smtClean="0"/>
              <a:t>)</a:t>
            </a:r>
          </a:p>
          <a:p>
            <a:r>
              <a:rPr lang="en-US" sz="100" dirty="0" err="1" smtClean="0"/>
              <a:t>hasilx</a:t>
            </a:r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err="1" smtClean="0"/>
              <a:t>cmX</a:t>
            </a:r>
            <a:r>
              <a:rPr lang="en-US" sz="100" dirty="0" smtClean="0"/>
              <a:t> &lt;- table(</a:t>
            </a:r>
            <a:r>
              <a:rPr lang="en-US" sz="100" dirty="0" err="1" smtClean="0"/>
              <a:t>hasilx</a:t>
            </a:r>
            <a:r>
              <a:rPr lang="en-US" sz="100" dirty="0" smtClean="0"/>
              <a:t>, </a:t>
            </a:r>
            <a:r>
              <a:rPr lang="en-US" sz="100" dirty="0" err="1" smtClean="0"/>
              <a:t>tUji</a:t>
            </a:r>
            <a:r>
              <a:rPr lang="en-US" sz="100" dirty="0" smtClean="0"/>
              <a:t>)</a:t>
            </a:r>
          </a:p>
          <a:p>
            <a:r>
              <a:rPr lang="en-US" sz="100" dirty="0" err="1" smtClean="0"/>
              <a:t>akurasiX</a:t>
            </a:r>
            <a:r>
              <a:rPr lang="en-US" sz="100" dirty="0" smtClean="0"/>
              <a:t> &lt;- sum(</a:t>
            </a:r>
            <a:r>
              <a:rPr lang="en-US" sz="100" dirty="0" err="1" smtClean="0"/>
              <a:t>diag</a:t>
            </a:r>
            <a:r>
              <a:rPr lang="en-US" sz="100" dirty="0" smtClean="0"/>
              <a:t>(</a:t>
            </a:r>
            <a:r>
              <a:rPr lang="en-US" sz="100" dirty="0" err="1" smtClean="0"/>
              <a:t>cmX</a:t>
            </a:r>
            <a:r>
              <a:rPr lang="en-US" sz="100" dirty="0" smtClean="0"/>
              <a:t>)) / sum(</a:t>
            </a:r>
            <a:r>
              <a:rPr lang="en-US" sz="100" dirty="0" err="1" smtClean="0"/>
              <a:t>cmX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/>
          </a:p>
        </p:txBody>
      </p: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5361986" y="4476086"/>
            <a:ext cx="6884993" cy="701675"/>
            <a:chOff x="624" y="1872"/>
            <a:chExt cx="4337" cy="442"/>
          </a:xfrm>
        </p:grpSpPr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624" y="2016"/>
              <a:ext cx="798" cy="291"/>
            </a:xfrm>
            <a:prstGeom prst="rect">
              <a:avLst/>
            </a:prstGeom>
            <a:noFill/>
            <a:ln w="19050">
              <a:solidFill>
                <a:sysClr val="windowText" lastClr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defTabSz="4572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MS PGothic" panose="020B0600070205080204" pitchFamily="34" charset="-128"/>
                </a:rPr>
                <a:t>KNN</a:t>
              </a:r>
            </a:p>
          </p:txBody>
        </p:sp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1653" y="2016"/>
              <a:ext cx="1368" cy="291"/>
            </a:xfrm>
            <a:prstGeom prst="rect">
              <a:avLst/>
            </a:prstGeom>
            <a:noFill/>
            <a:ln w="19050">
              <a:solidFill>
                <a:sysClr val="windowText" lastClr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defTabSz="4572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MS PGothic" panose="020B0600070205080204" pitchFamily="34" charset="-128"/>
                </a:rPr>
                <a:t>Neural Network</a:t>
              </a: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3696" y="2016"/>
              <a:ext cx="1265" cy="291"/>
            </a:xfrm>
            <a:prstGeom prst="rect">
              <a:avLst/>
            </a:prstGeom>
            <a:noFill/>
            <a:ln w="19050">
              <a:solidFill>
                <a:sysClr val="windowText" lastClr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ctr" defTabSz="4572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MS PGothic" panose="020B0600070205080204" pitchFamily="34" charset="-128"/>
                </a:rPr>
                <a:t>Naïve Bayes</a:t>
              </a:r>
              <a:r>
                <a:rPr kumimoji="0" lang="en-US" alt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MS PGothic" panose="020B0600070205080204" pitchFamily="34" charset="-128"/>
                </a:rPr>
                <a:t>      </a:t>
              </a:r>
            </a:p>
          </p:txBody>
        </p: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3120" y="1872"/>
              <a:ext cx="51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defTabSz="4572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4000" b="1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MS PGothic" panose="020B0600070205080204" pitchFamily="34" charset="-128"/>
                </a:rPr>
                <a:t>. . .</a:t>
              </a:r>
              <a:endPara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endParaRPr>
            </a:p>
          </p:txBody>
        </p:sp>
      </p:grp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7800386" y="6039708"/>
            <a:ext cx="2227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Input Features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8105186" y="3067908"/>
            <a:ext cx="1624013" cy="538162"/>
          </a:xfrm>
          <a:prstGeom prst="rect">
            <a:avLst/>
          </a:prstGeom>
          <a:noFill/>
          <a:ln w="1905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Combiner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 flipV="1">
            <a:off x="6200186" y="5201508"/>
            <a:ext cx="2743200" cy="914400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S PGothic" panose="020B0600070205080204" pitchFamily="34" charset="-128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 flipV="1">
            <a:off x="8181386" y="5201508"/>
            <a:ext cx="762000" cy="914400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S PGothic" panose="020B0600070205080204" pitchFamily="34" charset="-128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8943386" y="5201508"/>
            <a:ext cx="2133600" cy="914400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S PGothic" panose="020B0600070205080204" pitchFamily="34" charset="-128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6200186" y="3601308"/>
            <a:ext cx="2743200" cy="1066800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S PGothic" panose="020B0600070205080204" pitchFamily="34" charset="-128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8181386" y="3601308"/>
            <a:ext cx="762000" cy="1066800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S PGothic" panose="020B0600070205080204" pitchFamily="34" charset="-128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 flipV="1">
            <a:off x="8943386" y="3601308"/>
            <a:ext cx="2133600" cy="1066800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S PGothic" panose="020B0600070205080204" pitchFamily="34" charset="-128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7495586" y="3982308"/>
            <a:ext cx="2787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1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Class  Predictions</a:t>
            </a:r>
            <a:endParaRPr kumimoji="0" lang="en-US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8943386" y="2458308"/>
            <a:ext cx="0" cy="609600"/>
          </a:xfrm>
          <a:prstGeom prst="line">
            <a:avLst/>
          </a:prstGeom>
          <a:noFill/>
          <a:ln w="38100">
            <a:solidFill>
              <a:sysClr val="windowText" lastClr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S PGothic" panose="020B0600070205080204" pitchFamily="34" charset="-128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7571786" y="1924908"/>
            <a:ext cx="26495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defTabSz="4572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1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Class  Prediction</a:t>
            </a:r>
            <a:endParaRPr kumimoji="0" lang="en-US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7640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Ensemble </a:t>
            </a:r>
            <a:r>
              <a:rPr lang="en-US" dirty="0" err="1" smtClean="0"/>
              <a:t>dengan</a:t>
            </a:r>
            <a:r>
              <a:rPr lang="en-US" dirty="0" smtClean="0"/>
              <a:t> package “caret”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474464" cy="4351338"/>
          </a:xfrm>
        </p:spPr>
        <p:txBody>
          <a:bodyPr/>
          <a:lstStyle/>
          <a:p>
            <a:r>
              <a:rPr lang="en-US" dirty="0" smtClean="0"/>
              <a:t>Install package 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sbb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Amati confusion matrix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74520" y="3882422"/>
            <a:ext cx="3090672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 smtClean="0"/>
              <a:t>#Loading the required libraries</a:t>
            </a:r>
          </a:p>
          <a:p>
            <a:r>
              <a:rPr lang="en-US" sz="100" dirty="0" smtClean="0"/>
              <a:t>library(caret)</a:t>
            </a:r>
          </a:p>
          <a:p>
            <a:endParaRPr lang="en-US" sz="100" dirty="0" smtClean="0"/>
          </a:p>
          <a:p>
            <a:r>
              <a:rPr lang="en-US" sz="100" dirty="0" smtClean="0"/>
              <a:t>#</a:t>
            </a:r>
            <a:r>
              <a:rPr lang="en-US" sz="100" dirty="0" err="1" smtClean="0"/>
              <a:t>Seeting</a:t>
            </a:r>
            <a:r>
              <a:rPr lang="en-US" sz="100" dirty="0" smtClean="0"/>
              <a:t> the random seed</a:t>
            </a:r>
          </a:p>
          <a:p>
            <a:r>
              <a:rPr lang="en-US" sz="100" dirty="0" err="1" smtClean="0"/>
              <a:t>set.seed</a:t>
            </a:r>
            <a:r>
              <a:rPr lang="en-US" sz="100" dirty="0" smtClean="0"/>
              <a:t>(1)</a:t>
            </a:r>
          </a:p>
          <a:p>
            <a:endParaRPr lang="en-US" sz="100" dirty="0" smtClean="0"/>
          </a:p>
          <a:p>
            <a:r>
              <a:rPr lang="en-US" sz="100" dirty="0" smtClean="0"/>
              <a:t>#Loading the hackathon dataset</a:t>
            </a:r>
          </a:p>
          <a:p>
            <a:r>
              <a:rPr lang="en-US" sz="100" dirty="0" smtClean="0"/>
              <a:t>data &lt;- read.csv('train_u6lujuX_CVtuZ9i.csv')</a:t>
            </a:r>
          </a:p>
          <a:p>
            <a:endParaRPr lang="en-US" sz="100" dirty="0" smtClean="0"/>
          </a:p>
          <a:p>
            <a:r>
              <a:rPr lang="en-US" sz="100" dirty="0" smtClean="0"/>
              <a:t>#Imputing missing values using median</a:t>
            </a:r>
          </a:p>
          <a:p>
            <a:r>
              <a:rPr lang="en-US" sz="100" dirty="0" err="1" smtClean="0"/>
              <a:t>preProcValues</a:t>
            </a:r>
            <a:r>
              <a:rPr lang="en-US" sz="100" dirty="0" smtClean="0"/>
              <a:t> &lt;- </a:t>
            </a:r>
            <a:r>
              <a:rPr lang="en-US" sz="100" dirty="0" err="1" smtClean="0"/>
              <a:t>preProcess</a:t>
            </a:r>
            <a:r>
              <a:rPr lang="en-US" sz="100" dirty="0" smtClean="0"/>
              <a:t>(data, method = c("</a:t>
            </a:r>
            <a:r>
              <a:rPr lang="en-US" sz="100" dirty="0" err="1" smtClean="0"/>
              <a:t>medianImpute</a:t>
            </a:r>
            <a:r>
              <a:rPr lang="en-US" sz="100" dirty="0" smtClean="0"/>
              <a:t>","</a:t>
            </a:r>
            <a:r>
              <a:rPr lang="en-US" sz="100" dirty="0" err="1" smtClean="0"/>
              <a:t>center","scale</a:t>
            </a:r>
            <a:r>
              <a:rPr lang="en-US" sz="100" dirty="0" smtClean="0"/>
              <a:t>"))</a:t>
            </a:r>
          </a:p>
          <a:p>
            <a:r>
              <a:rPr lang="en-US" sz="100" dirty="0" smtClean="0"/>
              <a:t>library(RANN)</a:t>
            </a:r>
          </a:p>
          <a:p>
            <a:r>
              <a:rPr lang="en-US" sz="100" dirty="0" err="1" smtClean="0"/>
              <a:t>data_processed</a:t>
            </a:r>
            <a:r>
              <a:rPr lang="en-US" sz="100" dirty="0" smtClean="0"/>
              <a:t> &lt;- predict(</a:t>
            </a:r>
            <a:r>
              <a:rPr lang="en-US" sz="100" dirty="0" err="1" smtClean="0"/>
              <a:t>preProcValues</a:t>
            </a:r>
            <a:r>
              <a:rPr lang="en-US" sz="100" dirty="0" smtClean="0"/>
              <a:t>, data)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</a:t>
            </a:r>
            <a:r>
              <a:rPr lang="en-US" sz="100" dirty="0" err="1" smtClean="0"/>
              <a:t>Spliting</a:t>
            </a:r>
            <a:r>
              <a:rPr lang="en-US" sz="100" dirty="0" smtClean="0"/>
              <a:t> training set into two parts based on outcome: 75% and 25%</a:t>
            </a:r>
          </a:p>
          <a:p>
            <a:r>
              <a:rPr lang="en-US" sz="100" dirty="0" smtClean="0"/>
              <a:t>index &lt;- </a:t>
            </a:r>
            <a:r>
              <a:rPr lang="en-US" sz="100" dirty="0" err="1" smtClean="0"/>
              <a:t>createDataPartition</a:t>
            </a:r>
            <a:r>
              <a:rPr lang="en-US" sz="100" dirty="0" smtClean="0"/>
              <a:t>(</a:t>
            </a:r>
            <a:r>
              <a:rPr lang="en-US" sz="100" dirty="0" err="1" smtClean="0"/>
              <a:t>data_processed$Loan_Status</a:t>
            </a:r>
            <a:r>
              <a:rPr lang="en-US" sz="100" dirty="0" smtClean="0"/>
              <a:t>, p=0.75, list=FALSE)</a:t>
            </a:r>
          </a:p>
          <a:p>
            <a:r>
              <a:rPr lang="en-US" sz="100" dirty="0" err="1" smtClean="0"/>
              <a:t>trainSet</a:t>
            </a:r>
            <a:r>
              <a:rPr lang="en-US" sz="100" dirty="0" smtClean="0"/>
              <a:t> &lt;- </a:t>
            </a:r>
            <a:r>
              <a:rPr lang="en-US" sz="100" dirty="0" err="1" smtClean="0"/>
              <a:t>data_processed</a:t>
            </a:r>
            <a:r>
              <a:rPr lang="en-US" sz="100" dirty="0" smtClean="0"/>
              <a:t>[ index,]</a:t>
            </a:r>
          </a:p>
          <a:p>
            <a:r>
              <a:rPr lang="en-US" sz="100" dirty="0" err="1" smtClean="0"/>
              <a:t>testSet</a:t>
            </a:r>
            <a:r>
              <a:rPr lang="en-US" sz="100" dirty="0" smtClean="0"/>
              <a:t> &lt;- </a:t>
            </a:r>
            <a:r>
              <a:rPr lang="en-US" sz="100" dirty="0" err="1" smtClean="0"/>
              <a:t>data_processed</a:t>
            </a:r>
            <a:r>
              <a:rPr lang="en-US" sz="100" dirty="0" smtClean="0"/>
              <a:t>[-index,]</a:t>
            </a:r>
          </a:p>
          <a:p>
            <a:endParaRPr lang="en-US" sz="100" dirty="0" smtClean="0"/>
          </a:p>
          <a:p>
            <a:r>
              <a:rPr lang="en-US" sz="100" dirty="0" smtClean="0"/>
              <a:t>#Defining the training controls for multiple models</a:t>
            </a:r>
          </a:p>
          <a:p>
            <a:r>
              <a:rPr lang="en-US" sz="100" dirty="0" err="1" smtClean="0"/>
              <a:t>fitControl</a:t>
            </a:r>
            <a:r>
              <a:rPr lang="en-US" sz="100" dirty="0" smtClean="0"/>
              <a:t> &lt;- </a:t>
            </a:r>
            <a:r>
              <a:rPr lang="en-US" sz="100" dirty="0" err="1" smtClean="0"/>
              <a:t>trainControl</a:t>
            </a:r>
            <a:r>
              <a:rPr lang="en-US" sz="100" dirty="0" smtClean="0"/>
              <a:t>(</a:t>
            </a:r>
          </a:p>
          <a:p>
            <a:r>
              <a:rPr lang="en-US" sz="100" dirty="0" smtClean="0"/>
              <a:t>  method = "cv",</a:t>
            </a:r>
          </a:p>
          <a:p>
            <a:r>
              <a:rPr lang="en-US" sz="100" dirty="0" smtClean="0"/>
              <a:t>  number = 5,</a:t>
            </a:r>
          </a:p>
          <a:p>
            <a:r>
              <a:rPr lang="en-US" sz="100" dirty="0" err="1" smtClean="0"/>
              <a:t>savePredictions</a:t>
            </a:r>
            <a:r>
              <a:rPr lang="en-US" sz="100" dirty="0" smtClean="0"/>
              <a:t> = 'final',</a:t>
            </a:r>
          </a:p>
          <a:p>
            <a:r>
              <a:rPr lang="en-US" sz="100" dirty="0" err="1" smtClean="0"/>
              <a:t>classProbs</a:t>
            </a:r>
            <a:r>
              <a:rPr lang="en-US" sz="100" dirty="0" smtClean="0"/>
              <a:t> = T)</a:t>
            </a:r>
          </a:p>
          <a:p>
            <a:endParaRPr lang="en-US" sz="100" dirty="0" smtClean="0"/>
          </a:p>
          <a:p>
            <a:r>
              <a:rPr lang="en-US" sz="100" dirty="0" smtClean="0"/>
              <a:t>#Defining the predictors and outcome</a:t>
            </a:r>
          </a:p>
          <a:p>
            <a:r>
              <a:rPr lang="en-US" sz="100" dirty="0" smtClean="0"/>
              <a:t>predictors&lt;-c("</a:t>
            </a:r>
            <a:r>
              <a:rPr lang="en-US" sz="100" dirty="0" err="1" smtClean="0"/>
              <a:t>Credit_History</a:t>
            </a:r>
            <a:r>
              <a:rPr lang="en-US" sz="100" dirty="0" smtClean="0"/>
              <a:t>", "</a:t>
            </a:r>
            <a:r>
              <a:rPr lang="en-US" sz="100" dirty="0" err="1" smtClean="0"/>
              <a:t>LoanAmount</a:t>
            </a:r>
            <a:r>
              <a:rPr lang="en-US" sz="100" dirty="0" smtClean="0"/>
              <a:t>", "</a:t>
            </a:r>
            <a:r>
              <a:rPr lang="en-US" sz="100" dirty="0" err="1" smtClean="0"/>
              <a:t>Loan_Amount_Term</a:t>
            </a:r>
            <a:r>
              <a:rPr lang="en-US" sz="100" dirty="0" smtClean="0"/>
              <a:t>", "</a:t>
            </a:r>
            <a:r>
              <a:rPr lang="en-US" sz="100" dirty="0" err="1" smtClean="0"/>
              <a:t>ApplicantIncome</a:t>
            </a:r>
            <a:r>
              <a:rPr lang="en-US" sz="100" dirty="0" smtClean="0"/>
              <a:t>",</a:t>
            </a:r>
          </a:p>
          <a:p>
            <a:r>
              <a:rPr lang="en-US" sz="100" dirty="0" smtClean="0"/>
              <a:t>  "</a:t>
            </a:r>
            <a:r>
              <a:rPr lang="en-US" sz="100" dirty="0" err="1" smtClean="0"/>
              <a:t>CoapplicantIncome</a:t>
            </a:r>
            <a:r>
              <a:rPr lang="en-US" sz="100" dirty="0" smtClean="0"/>
              <a:t>")</a:t>
            </a:r>
          </a:p>
          <a:p>
            <a:r>
              <a:rPr lang="en-US" sz="100" dirty="0" err="1" smtClean="0"/>
              <a:t>outcomeName</a:t>
            </a:r>
            <a:r>
              <a:rPr lang="en-US" sz="100" dirty="0" smtClean="0"/>
              <a:t>&lt;-'</a:t>
            </a:r>
            <a:r>
              <a:rPr lang="en-US" sz="100" dirty="0" err="1" smtClean="0"/>
              <a:t>Loan_Status</a:t>
            </a:r>
            <a:r>
              <a:rPr lang="en-US" sz="100" dirty="0" smtClean="0"/>
              <a:t>'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#Training the random forest model</a:t>
            </a:r>
          </a:p>
          <a:p>
            <a:r>
              <a:rPr lang="en-US" sz="100" dirty="0" err="1" smtClean="0"/>
              <a:t>model_rf</a:t>
            </a:r>
            <a:r>
              <a:rPr lang="en-US" sz="100" dirty="0" smtClean="0"/>
              <a:t>&lt;-caret::train(</a:t>
            </a:r>
            <a:r>
              <a:rPr lang="en-US" sz="100" dirty="0" err="1" smtClean="0"/>
              <a:t>trainSet</a:t>
            </a:r>
            <a:r>
              <a:rPr lang="en-US" sz="100" dirty="0" smtClean="0"/>
              <a:t>[,predictors],</a:t>
            </a:r>
            <a:r>
              <a:rPr lang="en-US" sz="100" dirty="0" err="1" smtClean="0"/>
              <a:t>trainSet</a:t>
            </a:r>
            <a:r>
              <a:rPr lang="en-US" sz="100" dirty="0" smtClean="0"/>
              <a:t>[,</a:t>
            </a:r>
            <a:r>
              <a:rPr lang="en-US" sz="100" dirty="0" err="1" smtClean="0"/>
              <a:t>outcomeName</a:t>
            </a:r>
            <a:r>
              <a:rPr lang="en-US" sz="100" dirty="0" smtClean="0"/>
              <a:t>],method='</a:t>
            </a:r>
            <a:r>
              <a:rPr lang="en-US" sz="100" dirty="0" err="1" smtClean="0"/>
              <a:t>rf</a:t>
            </a:r>
            <a:r>
              <a:rPr lang="en-US" sz="100" dirty="0" smtClean="0"/>
              <a:t>',</a:t>
            </a:r>
            <a:r>
              <a:rPr lang="en-US" sz="100" dirty="0" err="1" smtClean="0"/>
              <a:t>trControl</a:t>
            </a:r>
            <a:r>
              <a:rPr lang="en-US" sz="100" dirty="0" smtClean="0"/>
              <a:t>=</a:t>
            </a:r>
            <a:r>
              <a:rPr lang="en-US" sz="100" dirty="0" err="1" smtClean="0"/>
              <a:t>fitControl,tuneLength</a:t>
            </a:r>
            <a:r>
              <a:rPr lang="en-US" sz="100" dirty="0" smtClean="0"/>
              <a:t>=3)</a:t>
            </a:r>
          </a:p>
          <a:p>
            <a:endParaRPr lang="en-US" sz="100" dirty="0" smtClean="0"/>
          </a:p>
          <a:p>
            <a:r>
              <a:rPr lang="en-US" sz="100" dirty="0" smtClean="0"/>
              <a:t>#Predicting using random forest model</a:t>
            </a:r>
          </a:p>
          <a:p>
            <a:r>
              <a:rPr lang="en-US" sz="100" dirty="0" err="1" smtClean="0"/>
              <a:t>testSet$pred_rf</a:t>
            </a:r>
            <a:r>
              <a:rPr lang="en-US" sz="100" dirty="0" smtClean="0"/>
              <a:t>&lt;-predict(object = </a:t>
            </a:r>
            <a:r>
              <a:rPr lang="en-US" sz="100" dirty="0" err="1" smtClean="0"/>
              <a:t>model_rf,testSet</a:t>
            </a:r>
            <a:r>
              <a:rPr lang="en-US" sz="100" dirty="0" smtClean="0"/>
              <a:t>[,predictors])</a:t>
            </a:r>
          </a:p>
          <a:p>
            <a:endParaRPr lang="en-US" sz="100" dirty="0" smtClean="0"/>
          </a:p>
          <a:p>
            <a:r>
              <a:rPr lang="en-US" sz="100" dirty="0" smtClean="0"/>
              <a:t>#Checking the accuracy of the random forest model</a:t>
            </a:r>
          </a:p>
          <a:p>
            <a:r>
              <a:rPr lang="en-US" sz="100" dirty="0" err="1" smtClean="0"/>
              <a:t>confusionMatrix</a:t>
            </a:r>
            <a:r>
              <a:rPr lang="en-US" sz="100" dirty="0" smtClean="0"/>
              <a:t>(</a:t>
            </a:r>
            <a:r>
              <a:rPr lang="en-US" sz="100" dirty="0" err="1" smtClean="0"/>
              <a:t>testSet$Loan_Status,testSet$pred_rf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#Training the </a:t>
            </a:r>
            <a:r>
              <a:rPr lang="en-US" sz="100" dirty="0" err="1" smtClean="0"/>
              <a:t>knn</a:t>
            </a:r>
            <a:r>
              <a:rPr lang="en-US" sz="100" dirty="0" smtClean="0"/>
              <a:t> model</a:t>
            </a:r>
          </a:p>
          <a:p>
            <a:r>
              <a:rPr lang="en-US" sz="100" dirty="0" err="1" smtClean="0"/>
              <a:t>model_knn</a:t>
            </a:r>
            <a:r>
              <a:rPr lang="en-US" sz="100" dirty="0" smtClean="0"/>
              <a:t>&lt;-caret::train(</a:t>
            </a:r>
            <a:r>
              <a:rPr lang="en-US" sz="100" dirty="0" err="1" smtClean="0"/>
              <a:t>trainSet</a:t>
            </a:r>
            <a:r>
              <a:rPr lang="en-US" sz="100" dirty="0" smtClean="0"/>
              <a:t>[,predictors],</a:t>
            </a:r>
            <a:r>
              <a:rPr lang="en-US" sz="100" dirty="0" err="1" smtClean="0"/>
              <a:t>trainSet</a:t>
            </a:r>
            <a:r>
              <a:rPr lang="en-US" sz="100" dirty="0" smtClean="0"/>
              <a:t>[,</a:t>
            </a:r>
            <a:r>
              <a:rPr lang="en-US" sz="100" dirty="0" err="1" smtClean="0"/>
              <a:t>outcomeName</a:t>
            </a:r>
            <a:r>
              <a:rPr lang="en-US" sz="100" dirty="0" smtClean="0"/>
              <a:t>],method='</a:t>
            </a:r>
            <a:r>
              <a:rPr lang="en-US" sz="100" dirty="0" err="1" smtClean="0"/>
              <a:t>knn</a:t>
            </a:r>
            <a:r>
              <a:rPr lang="en-US" sz="100" dirty="0" smtClean="0"/>
              <a:t>',</a:t>
            </a:r>
            <a:r>
              <a:rPr lang="en-US" sz="100" dirty="0" err="1" smtClean="0"/>
              <a:t>trControl</a:t>
            </a:r>
            <a:r>
              <a:rPr lang="en-US" sz="100" dirty="0" smtClean="0"/>
              <a:t>=</a:t>
            </a:r>
            <a:r>
              <a:rPr lang="en-US" sz="100" dirty="0" err="1" smtClean="0"/>
              <a:t>fitControl,tuneLength</a:t>
            </a:r>
            <a:r>
              <a:rPr lang="en-US" sz="100" dirty="0" smtClean="0"/>
              <a:t>=3)</a:t>
            </a:r>
          </a:p>
          <a:p>
            <a:endParaRPr lang="en-US" sz="100" dirty="0" smtClean="0"/>
          </a:p>
          <a:p>
            <a:r>
              <a:rPr lang="en-US" sz="100" dirty="0" smtClean="0"/>
              <a:t>#Predicting using </a:t>
            </a:r>
            <a:r>
              <a:rPr lang="en-US" sz="100" dirty="0" err="1" smtClean="0"/>
              <a:t>knn</a:t>
            </a:r>
            <a:r>
              <a:rPr lang="en-US" sz="100" dirty="0" smtClean="0"/>
              <a:t> model</a:t>
            </a:r>
          </a:p>
          <a:p>
            <a:r>
              <a:rPr lang="en-US" sz="100" dirty="0" err="1" smtClean="0"/>
              <a:t>testSet$pred_knn</a:t>
            </a:r>
            <a:r>
              <a:rPr lang="en-US" sz="100" dirty="0" smtClean="0"/>
              <a:t>&lt;-predict(object = </a:t>
            </a:r>
            <a:r>
              <a:rPr lang="en-US" sz="100" dirty="0" err="1" smtClean="0"/>
              <a:t>model_knn,testSet</a:t>
            </a:r>
            <a:r>
              <a:rPr lang="en-US" sz="100" dirty="0" smtClean="0"/>
              <a:t>[,predictors])</a:t>
            </a:r>
          </a:p>
          <a:p>
            <a:endParaRPr lang="en-US" sz="100" dirty="0" smtClean="0"/>
          </a:p>
          <a:p>
            <a:r>
              <a:rPr lang="en-US" sz="100" dirty="0" smtClean="0"/>
              <a:t>#Checking the accuracy of the random forest model</a:t>
            </a:r>
          </a:p>
          <a:p>
            <a:r>
              <a:rPr lang="en-US" sz="100" dirty="0" err="1" smtClean="0"/>
              <a:t>confusionMatrix</a:t>
            </a:r>
            <a:r>
              <a:rPr lang="en-US" sz="100" dirty="0" smtClean="0"/>
              <a:t>(</a:t>
            </a:r>
            <a:r>
              <a:rPr lang="en-US" sz="100" dirty="0" err="1" smtClean="0"/>
              <a:t>testSet$Loan_Status,testSet$pred_knn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#Training the Logistic regression model</a:t>
            </a:r>
          </a:p>
          <a:p>
            <a:r>
              <a:rPr lang="en-US" sz="100" dirty="0" err="1" smtClean="0"/>
              <a:t>model_lr</a:t>
            </a:r>
            <a:r>
              <a:rPr lang="en-US" sz="100" dirty="0" smtClean="0"/>
              <a:t>&lt;-caret::train(</a:t>
            </a:r>
            <a:r>
              <a:rPr lang="en-US" sz="100" dirty="0" err="1" smtClean="0"/>
              <a:t>trainSet</a:t>
            </a:r>
            <a:r>
              <a:rPr lang="en-US" sz="100" dirty="0" smtClean="0"/>
              <a:t>[,predictors],</a:t>
            </a:r>
            <a:r>
              <a:rPr lang="en-US" sz="100" dirty="0" err="1" smtClean="0"/>
              <a:t>trainSet</a:t>
            </a:r>
            <a:r>
              <a:rPr lang="en-US" sz="100" dirty="0" smtClean="0"/>
              <a:t>[,</a:t>
            </a:r>
            <a:r>
              <a:rPr lang="en-US" sz="100" dirty="0" err="1" smtClean="0"/>
              <a:t>outcomeName</a:t>
            </a:r>
            <a:r>
              <a:rPr lang="en-US" sz="100" dirty="0" smtClean="0"/>
              <a:t>],method='</a:t>
            </a:r>
            <a:r>
              <a:rPr lang="en-US" sz="100" dirty="0" err="1" smtClean="0"/>
              <a:t>glm</a:t>
            </a:r>
            <a:r>
              <a:rPr lang="en-US" sz="100" dirty="0" smtClean="0"/>
              <a:t>',</a:t>
            </a:r>
            <a:r>
              <a:rPr lang="en-US" sz="100" dirty="0" err="1" smtClean="0"/>
              <a:t>trControl</a:t>
            </a:r>
            <a:r>
              <a:rPr lang="en-US" sz="100" dirty="0" smtClean="0"/>
              <a:t>=</a:t>
            </a:r>
            <a:r>
              <a:rPr lang="en-US" sz="100" dirty="0" err="1" smtClean="0"/>
              <a:t>fitControl,tuneLength</a:t>
            </a:r>
            <a:r>
              <a:rPr lang="en-US" sz="100" dirty="0" smtClean="0"/>
              <a:t>=3)</a:t>
            </a:r>
          </a:p>
          <a:p>
            <a:endParaRPr lang="en-US" sz="100" dirty="0" smtClean="0"/>
          </a:p>
          <a:p>
            <a:r>
              <a:rPr lang="en-US" sz="100" dirty="0" smtClean="0"/>
              <a:t>#Predicting using </a:t>
            </a:r>
            <a:r>
              <a:rPr lang="en-US" sz="100" dirty="0" err="1" smtClean="0"/>
              <a:t>knn</a:t>
            </a:r>
            <a:r>
              <a:rPr lang="en-US" sz="100" dirty="0" smtClean="0"/>
              <a:t> model</a:t>
            </a:r>
          </a:p>
          <a:p>
            <a:r>
              <a:rPr lang="en-US" sz="100" dirty="0" err="1" smtClean="0"/>
              <a:t>testSet$pred_lr</a:t>
            </a:r>
            <a:r>
              <a:rPr lang="en-US" sz="100" dirty="0" smtClean="0"/>
              <a:t>&lt;-predict(object = </a:t>
            </a:r>
            <a:r>
              <a:rPr lang="en-US" sz="100" dirty="0" err="1" smtClean="0"/>
              <a:t>model_lr,testSet</a:t>
            </a:r>
            <a:r>
              <a:rPr lang="en-US" sz="100" dirty="0" smtClean="0"/>
              <a:t>[,predictors])</a:t>
            </a:r>
          </a:p>
          <a:p>
            <a:endParaRPr lang="en-US" sz="100" dirty="0" smtClean="0"/>
          </a:p>
          <a:p>
            <a:r>
              <a:rPr lang="en-US" sz="100" dirty="0" smtClean="0"/>
              <a:t>#Checking the accuracy of the random forest model</a:t>
            </a:r>
          </a:p>
          <a:p>
            <a:r>
              <a:rPr lang="en-US" sz="100" dirty="0" err="1" smtClean="0"/>
              <a:t>confusionMatrix</a:t>
            </a:r>
            <a:r>
              <a:rPr lang="en-US" sz="100" dirty="0" smtClean="0"/>
              <a:t>(</a:t>
            </a:r>
            <a:r>
              <a:rPr lang="en-US" sz="100" dirty="0" err="1" smtClean="0"/>
              <a:t>testSet$Loan_Status,testSet$pred_lr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#Predicting the probabilities</a:t>
            </a:r>
          </a:p>
          <a:p>
            <a:r>
              <a:rPr lang="en-US" sz="100" dirty="0" err="1" smtClean="0"/>
              <a:t>testSet$pred_rf_prob</a:t>
            </a:r>
            <a:r>
              <a:rPr lang="en-US" sz="100" dirty="0" smtClean="0"/>
              <a:t>&lt;-predict(object = </a:t>
            </a:r>
            <a:r>
              <a:rPr lang="en-US" sz="100" dirty="0" err="1" smtClean="0"/>
              <a:t>model_rf,testSet</a:t>
            </a:r>
            <a:r>
              <a:rPr lang="en-US" sz="100" dirty="0" smtClean="0"/>
              <a:t>[,predictors],type='</a:t>
            </a:r>
            <a:r>
              <a:rPr lang="en-US" sz="100" dirty="0" err="1" smtClean="0"/>
              <a:t>prob</a:t>
            </a:r>
            <a:r>
              <a:rPr lang="en-US" sz="100" dirty="0" smtClean="0"/>
              <a:t>')</a:t>
            </a:r>
          </a:p>
          <a:p>
            <a:r>
              <a:rPr lang="en-US" sz="100" dirty="0" err="1" smtClean="0"/>
              <a:t>testSet$pred_knn_prob</a:t>
            </a:r>
            <a:r>
              <a:rPr lang="en-US" sz="100" dirty="0" smtClean="0"/>
              <a:t>&lt;-predict(object = </a:t>
            </a:r>
            <a:r>
              <a:rPr lang="en-US" sz="100" dirty="0" err="1" smtClean="0"/>
              <a:t>model_knn,testSet</a:t>
            </a:r>
            <a:r>
              <a:rPr lang="en-US" sz="100" dirty="0" smtClean="0"/>
              <a:t>[,predictors],type='</a:t>
            </a:r>
            <a:r>
              <a:rPr lang="en-US" sz="100" dirty="0" err="1" smtClean="0"/>
              <a:t>prob</a:t>
            </a:r>
            <a:r>
              <a:rPr lang="en-US" sz="100" dirty="0" smtClean="0"/>
              <a:t>')</a:t>
            </a:r>
          </a:p>
          <a:p>
            <a:r>
              <a:rPr lang="en-US" sz="100" dirty="0" err="1" smtClean="0"/>
              <a:t>testSet$pred_lr_prob</a:t>
            </a:r>
            <a:r>
              <a:rPr lang="en-US" sz="100" dirty="0" smtClean="0"/>
              <a:t>&lt;-predict(object = </a:t>
            </a:r>
            <a:r>
              <a:rPr lang="en-US" sz="100" dirty="0" err="1" smtClean="0"/>
              <a:t>model_lr,testSet</a:t>
            </a:r>
            <a:r>
              <a:rPr lang="en-US" sz="100" dirty="0" smtClean="0"/>
              <a:t>[,predictors],type='</a:t>
            </a:r>
            <a:r>
              <a:rPr lang="en-US" sz="100" dirty="0" err="1" smtClean="0"/>
              <a:t>prob</a:t>
            </a:r>
            <a:r>
              <a:rPr lang="en-US" sz="100" dirty="0" smtClean="0"/>
              <a:t>')</a:t>
            </a:r>
          </a:p>
          <a:p>
            <a:endParaRPr lang="en-US" sz="100" dirty="0" smtClean="0"/>
          </a:p>
          <a:p>
            <a:r>
              <a:rPr lang="en-US" sz="100" dirty="0" smtClean="0"/>
              <a:t>#Taking average of predictions</a:t>
            </a:r>
          </a:p>
          <a:p>
            <a:r>
              <a:rPr lang="en-US" sz="100" dirty="0" err="1" smtClean="0"/>
              <a:t>testSet$pred_avg</a:t>
            </a:r>
            <a:r>
              <a:rPr lang="en-US" sz="100" dirty="0" smtClean="0"/>
              <a:t>&lt;-(testSet$pred_rf_prob$Y+testSet$pred_knn_prob$Y+testSet$pred_lr_prob$Y)/3</a:t>
            </a:r>
          </a:p>
          <a:p>
            <a:endParaRPr lang="en-US" sz="100" dirty="0" smtClean="0"/>
          </a:p>
          <a:p>
            <a:r>
              <a:rPr lang="en-US" sz="100" dirty="0" smtClean="0"/>
              <a:t>#Splitting into binary classes at 0.5</a:t>
            </a:r>
          </a:p>
          <a:p>
            <a:r>
              <a:rPr lang="en-US" sz="100" dirty="0" err="1" smtClean="0"/>
              <a:t>testSet$pred_avg</a:t>
            </a:r>
            <a:r>
              <a:rPr lang="en-US" sz="100" dirty="0" smtClean="0"/>
              <a:t>&lt;-</a:t>
            </a:r>
            <a:r>
              <a:rPr lang="en-US" sz="100" dirty="0" err="1" smtClean="0"/>
              <a:t>as.factor</a:t>
            </a:r>
            <a:r>
              <a:rPr lang="en-US" sz="100" dirty="0" smtClean="0"/>
              <a:t>(</a:t>
            </a:r>
            <a:r>
              <a:rPr lang="en-US" sz="100" dirty="0" err="1" smtClean="0"/>
              <a:t>ifelse</a:t>
            </a:r>
            <a:r>
              <a:rPr lang="en-US" sz="100" dirty="0" smtClean="0"/>
              <a:t>(</a:t>
            </a:r>
            <a:r>
              <a:rPr lang="en-US" sz="100" dirty="0" err="1" smtClean="0"/>
              <a:t>testSet$pred_avg</a:t>
            </a:r>
            <a:r>
              <a:rPr lang="en-US" sz="100" dirty="0" smtClean="0"/>
              <a:t>&gt;0.5,'Y','N'))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#The majority vote</a:t>
            </a:r>
          </a:p>
          <a:p>
            <a:r>
              <a:rPr lang="en-US" sz="100" dirty="0" err="1" smtClean="0"/>
              <a:t>testSet$pred_majority</a:t>
            </a:r>
            <a:r>
              <a:rPr lang="en-US" sz="100" dirty="0" smtClean="0"/>
              <a:t>&lt;-</a:t>
            </a:r>
            <a:r>
              <a:rPr lang="en-US" sz="100" dirty="0" err="1" smtClean="0"/>
              <a:t>as.factor</a:t>
            </a:r>
            <a:r>
              <a:rPr lang="en-US" sz="100" dirty="0" smtClean="0"/>
              <a:t>(</a:t>
            </a:r>
            <a:r>
              <a:rPr lang="en-US" sz="100" dirty="0" err="1" smtClean="0"/>
              <a:t>ifelse</a:t>
            </a:r>
            <a:r>
              <a:rPr lang="en-US" sz="100" dirty="0" smtClean="0"/>
              <a:t>(</a:t>
            </a:r>
            <a:r>
              <a:rPr lang="en-US" sz="100" dirty="0" err="1" smtClean="0"/>
              <a:t>testSet$pred_rf</a:t>
            </a:r>
            <a:r>
              <a:rPr lang="en-US" sz="100" dirty="0" smtClean="0"/>
              <a:t>=='Y' &amp; </a:t>
            </a:r>
            <a:r>
              <a:rPr lang="en-US" sz="100" dirty="0" err="1" smtClean="0"/>
              <a:t>testSet$pred_knn</a:t>
            </a:r>
            <a:r>
              <a:rPr lang="en-US" sz="100" dirty="0" smtClean="0"/>
              <a:t>=='Y','Y',</a:t>
            </a:r>
            <a:r>
              <a:rPr lang="en-US" sz="100" dirty="0" err="1" smtClean="0"/>
              <a:t>ifelse</a:t>
            </a:r>
            <a:r>
              <a:rPr lang="en-US" sz="100" dirty="0" smtClean="0"/>
              <a:t>(</a:t>
            </a:r>
            <a:r>
              <a:rPr lang="en-US" sz="100" dirty="0" err="1" smtClean="0"/>
              <a:t>testSet$pred_rf</a:t>
            </a:r>
            <a:r>
              <a:rPr lang="en-US" sz="100" dirty="0" smtClean="0"/>
              <a:t>=='Y' &amp; </a:t>
            </a:r>
            <a:r>
              <a:rPr lang="en-US" sz="100" dirty="0" err="1" smtClean="0"/>
              <a:t>testSet$pred_lr</a:t>
            </a:r>
            <a:r>
              <a:rPr lang="en-US" sz="100" dirty="0" smtClean="0"/>
              <a:t>=='Y','Y',</a:t>
            </a:r>
            <a:r>
              <a:rPr lang="en-US" sz="100" dirty="0" err="1" smtClean="0"/>
              <a:t>ifelse</a:t>
            </a:r>
            <a:r>
              <a:rPr lang="en-US" sz="100" dirty="0" smtClean="0"/>
              <a:t>(</a:t>
            </a:r>
            <a:r>
              <a:rPr lang="en-US" sz="100" dirty="0" err="1" smtClean="0"/>
              <a:t>testSet$pred_knn</a:t>
            </a:r>
            <a:r>
              <a:rPr lang="en-US" sz="100" dirty="0" smtClean="0"/>
              <a:t>=='Y' &amp; </a:t>
            </a:r>
            <a:r>
              <a:rPr lang="en-US" sz="100" dirty="0" err="1" smtClean="0"/>
              <a:t>testSet$pred_lr</a:t>
            </a:r>
            <a:r>
              <a:rPr lang="en-US" sz="100" dirty="0" smtClean="0"/>
              <a:t>=='Y','Y','N'))))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#Taking weighted average of predictions</a:t>
            </a:r>
          </a:p>
          <a:p>
            <a:r>
              <a:rPr lang="en-US" sz="100" dirty="0" err="1" smtClean="0"/>
              <a:t>testSet$pred_weighted_avg</a:t>
            </a:r>
            <a:r>
              <a:rPr lang="en-US" sz="100" dirty="0" smtClean="0"/>
              <a:t>&lt;-(</a:t>
            </a:r>
            <a:r>
              <a:rPr lang="en-US" sz="100" dirty="0" err="1" smtClean="0"/>
              <a:t>testSet$pred_rf_prob$Y</a:t>
            </a:r>
            <a:r>
              <a:rPr lang="en-US" sz="100" dirty="0" smtClean="0"/>
              <a:t>*0.25)+(</a:t>
            </a:r>
            <a:r>
              <a:rPr lang="en-US" sz="100" dirty="0" err="1" smtClean="0"/>
              <a:t>testSet$pred_knn_prob$Y</a:t>
            </a:r>
            <a:r>
              <a:rPr lang="en-US" sz="100" dirty="0" smtClean="0"/>
              <a:t>*0.25)+(</a:t>
            </a:r>
            <a:r>
              <a:rPr lang="en-US" sz="100" dirty="0" err="1" smtClean="0"/>
              <a:t>testSet$pred_lr_prob$Y</a:t>
            </a:r>
            <a:r>
              <a:rPr lang="en-US" sz="100" dirty="0" smtClean="0"/>
              <a:t>*0.5)</a:t>
            </a:r>
          </a:p>
          <a:p>
            <a:endParaRPr lang="en-US" sz="100" dirty="0" smtClean="0"/>
          </a:p>
          <a:p>
            <a:r>
              <a:rPr lang="en-US" sz="100" dirty="0" smtClean="0"/>
              <a:t>#Splitting into binary classes at 0.5</a:t>
            </a:r>
          </a:p>
          <a:p>
            <a:r>
              <a:rPr lang="en-US" sz="100" dirty="0" err="1" smtClean="0"/>
              <a:t>testSet$pred_weighted_avg</a:t>
            </a:r>
            <a:r>
              <a:rPr lang="en-US" sz="100" dirty="0" smtClean="0"/>
              <a:t>&lt;-</a:t>
            </a:r>
            <a:r>
              <a:rPr lang="en-US" sz="100" dirty="0" err="1" smtClean="0"/>
              <a:t>as.factor</a:t>
            </a:r>
            <a:r>
              <a:rPr lang="en-US" sz="100" dirty="0" smtClean="0"/>
              <a:t>(</a:t>
            </a:r>
            <a:r>
              <a:rPr lang="en-US" sz="100" dirty="0" err="1" smtClean="0"/>
              <a:t>ifelse</a:t>
            </a:r>
            <a:r>
              <a:rPr lang="en-US" sz="100" dirty="0" smtClean="0"/>
              <a:t>(</a:t>
            </a:r>
            <a:r>
              <a:rPr lang="en-US" sz="100" dirty="0" err="1" smtClean="0"/>
              <a:t>testSet$pred_weighted_avg</a:t>
            </a:r>
            <a:r>
              <a:rPr lang="en-US" sz="100" dirty="0" smtClean="0"/>
              <a:t>&gt;0.5,'Y','N'))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/>
          </a:p>
        </p:txBody>
      </p:sp>
      <p:sp>
        <p:nvSpPr>
          <p:cNvPr id="5" name="TextBox 4"/>
          <p:cNvSpPr txBox="1"/>
          <p:nvPr/>
        </p:nvSpPr>
        <p:spPr>
          <a:xfrm>
            <a:off x="1673352" y="2423160"/>
            <a:ext cx="4151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install.packages</a:t>
            </a:r>
            <a:r>
              <a:rPr lang="en-US" dirty="0" smtClean="0"/>
              <a:t>("caret")</a:t>
            </a:r>
          </a:p>
          <a:p>
            <a:r>
              <a:rPr lang="en-US" dirty="0" err="1" smtClean="0"/>
              <a:t>install.packages</a:t>
            </a:r>
            <a:r>
              <a:rPr lang="en-US" dirty="0" smtClean="0"/>
              <a:t>("</a:t>
            </a:r>
            <a:r>
              <a:rPr lang="en-US" dirty="0" err="1" smtClean="0"/>
              <a:t>randomForest</a:t>
            </a:r>
            <a:r>
              <a:rPr lang="en-US" dirty="0" smtClean="0"/>
              <a:t>")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83080" y="5934456"/>
            <a:ext cx="6556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confusionMatrix</a:t>
            </a:r>
            <a:r>
              <a:rPr lang="en-US" sz="1100" dirty="0" smtClean="0"/>
              <a:t>(</a:t>
            </a:r>
            <a:r>
              <a:rPr lang="en-US" sz="1100" dirty="0" err="1" smtClean="0"/>
              <a:t>testSet$Loan_Status,testSet$pred_lr</a:t>
            </a:r>
            <a:r>
              <a:rPr lang="en-US" sz="1100" dirty="0" smtClean="0"/>
              <a:t>)</a:t>
            </a:r>
          </a:p>
          <a:p>
            <a:r>
              <a:rPr lang="en-US" sz="1100" dirty="0" err="1" smtClean="0"/>
              <a:t>confusionMatrix</a:t>
            </a:r>
            <a:r>
              <a:rPr lang="en-US" sz="1100" dirty="0" smtClean="0"/>
              <a:t>(</a:t>
            </a:r>
            <a:r>
              <a:rPr lang="en-US" sz="1100" dirty="0" err="1" smtClean="0"/>
              <a:t>testSet$Loan_Status,testSet$pred_majority</a:t>
            </a:r>
            <a:r>
              <a:rPr lang="en-US" sz="1100" dirty="0" smtClean="0"/>
              <a:t>)</a:t>
            </a:r>
          </a:p>
          <a:p>
            <a:r>
              <a:rPr lang="en-US" sz="1100" dirty="0" err="1" smtClean="0"/>
              <a:t>confusionMatrix</a:t>
            </a:r>
            <a:r>
              <a:rPr lang="en-US" sz="1100" dirty="0" smtClean="0"/>
              <a:t>(</a:t>
            </a:r>
            <a:r>
              <a:rPr lang="en-US" sz="1100" dirty="0" err="1" smtClean="0"/>
              <a:t>testSet$Loan_Status,testSet$pred_weighted_avg</a:t>
            </a:r>
            <a:r>
              <a:rPr lang="en-US" sz="1100" dirty="0" smtClean="0"/>
              <a:t>)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58375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</TotalTime>
  <Words>861</Words>
  <Application>Microsoft Office PowerPoint</Application>
  <PresentationFormat>Widescreen</PresentationFormat>
  <Paragraphs>192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MS PGothic</vt:lpstr>
      <vt:lpstr>Arial</vt:lpstr>
      <vt:lpstr>Calibri</vt:lpstr>
      <vt:lpstr>Calibri Light</vt:lpstr>
      <vt:lpstr>Wingdings</vt:lpstr>
      <vt:lpstr>Office Theme</vt:lpstr>
      <vt:lpstr>Praktik Ensemble</vt:lpstr>
      <vt:lpstr>Ensemble dengan cara Voting</vt:lpstr>
      <vt:lpstr>Ensemble dengan package “caret”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Ensemble</dc:title>
  <dc:creator>ACER</dc:creator>
  <cp:lastModifiedBy>ACER</cp:lastModifiedBy>
  <cp:revision>8</cp:revision>
  <dcterms:created xsi:type="dcterms:W3CDTF">2019-10-04T10:35:12Z</dcterms:created>
  <dcterms:modified xsi:type="dcterms:W3CDTF">2019-10-05T08:19:12Z</dcterms:modified>
</cp:coreProperties>
</file>