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1" r:id="rId9"/>
    <p:sldId id="264" r:id="rId10"/>
    <p:sldId id="265" r:id="rId11"/>
    <p:sldId id="266" r:id="rId12"/>
    <p:sldId id="267" r:id="rId13"/>
    <p:sldId id="268" r:id="rId14"/>
    <p:sldId id="269" r:id="rId15"/>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FC2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74174D9E-9E8B-4CAA-A2C7-3D2E6C485C2A}" type="datetimeFigureOut">
              <a:rPr lang="id-ID" smtClean="0"/>
              <a:t>20/03/2013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84239B25-3553-4E75-A58C-58B453185C16}" type="slidenum">
              <a:rPr lang="id-ID" smtClean="0"/>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74174D9E-9E8B-4CAA-A2C7-3D2E6C485C2A}" type="datetimeFigureOut">
              <a:rPr lang="id-ID" smtClean="0"/>
              <a:t>20/03/2013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84239B25-3553-4E75-A58C-58B453185C16}"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74174D9E-9E8B-4CAA-A2C7-3D2E6C485C2A}" type="datetimeFigureOut">
              <a:rPr lang="id-ID" smtClean="0"/>
              <a:t>20/03/2013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84239B25-3553-4E75-A58C-58B453185C16}"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74174D9E-9E8B-4CAA-A2C7-3D2E6C485C2A}" type="datetimeFigureOut">
              <a:rPr lang="id-ID" smtClean="0"/>
              <a:t>20/03/2013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84239B25-3553-4E75-A58C-58B453185C16}" type="slidenum">
              <a:rPr lang="id-ID" smtClean="0"/>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174D9E-9E8B-4CAA-A2C7-3D2E6C485C2A}" type="datetimeFigureOut">
              <a:rPr lang="id-ID" smtClean="0"/>
              <a:t>20/03/2013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84239B25-3553-4E75-A58C-58B453185C16}" type="slidenum">
              <a:rPr lang="id-ID" smtClean="0"/>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74174D9E-9E8B-4CAA-A2C7-3D2E6C485C2A}" type="datetimeFigureOut">
              <a:rPr lang="id-ID" smtClean="0"/>
              <a:t>20/03/2013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84239B25-3553-4E75-A58C-58B453185C16}" type="slidenum">
              <a:rPr lang="id-ID" smtClean="0"/>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74174D9E-9E8B-4CAA-A2C7-3D2E6C485C2A}" type="datetimeFigureOut">
              <a:rPr lang="id-ID" smtClean="0"/>
              <a:t>20/03/2013</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84239B25-3553-4E75-A58C-58B453185C16}" type="slidenum">
              <a:rPr lang="id-ID" smtClean="0"/>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74174D9E-9E8B-4CAA-A2C7-3D2E6C485C2A}" type="datetimeFigureOut">
              <a:rPr lang="id-ID" smtClean="0"/>
              <a:t>20/03/2013</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84239B25-3553-4E75-A58C-58B453185C16}"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174D9E-9E8B-4CAA-A2C7-3D2E6C485C2A}" type="datetimeFigureOut">
              <a:rPr lang="id-ID" smtClean="0"/>
              <a:t>20/03/2013</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84239B25-3553-4E75-A58C-58B453185C16}"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174D9E-9E8B-4CAA-A2C7-3D2E6C485C2A}" type="datetimeFigureOut">
              <a:rPr lang="id-ID" smtClean="0"/>
              <a:t>20/03/2013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84239B25-3553-4E75-A58C-58B453185C16}" type="slidenum">
              <a:rPr lang="id-ID" smtClean="0"/>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174D9E-9E8B-4CAA-A2C7-3D2E6C485C2A}" type="datetimeFigureOut">
              <a:rPr lang="id-ID" smtClean="0"/>
              <a:t>20/03/2013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84239B25-3553-4E75-A58C-58B453185C16}" type="slidenum">
              <a:rPr lang="id-ID" smtClean="0"/>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174D9E-9E8B-4CAA-A2C7-3D2E6C485C2A}" type="datetimeFigureOut">
              <a:rPr lang="id-ID" smtClean="0"/>
              <a:t>20/03/2013</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239B25-3553-4E75-A58C-58B453185C16}" type="slidenum">
              <a:rPr lang="id-ID" smtClean="0"/>
              <a:t>‹#›</a:t>
            </a:fld>
            <a:endParaRPr lang="id-I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8605"/>
            <a:ext cx="7772400" cy="2000263"/>
          </a:xfrm>
        </p:spPr>
        <p:style>
          <a:lnRef idx="2">
            <a:schemeClr val="accent1"/>
          </a:lnRef>
          <a:fillRef idx="1">
            <a:schemeClr val="lt1"/>
          </a:fillRef>
          <a:effectRef idx="0">
            <a:schemeClr val="accent1"/>
          </a:effectRef>
          <a:fontRef idx="minor">
            <a:schemeClr val="dk1"/>
          </a:fontRef>
        </p:style>
        <p:txBody>
          <a:bodyPr>
            <a:normAutofit/>
          </a:bodyPr>
          <a:lstStyle/>
          <a:p>
            <a:r>
              <a:rPr lang="id-ID" b="1" dirty="0" smtClean="0">
                <a:effectLst>
                  <a:reflection blurRad="6350" stA="60000" endA="900" endPos="58000" dir="5400000" sy="-100000" algn="bl" rotWithShape="0"/>
                </a:effectLst>
                <a:latin typeface="Castellar" pitchFamily="18" charset="0"/>
              </a:rPr>
              <a:t>KONSEP DASAR MENYIMAK</a:t>
            </a:r>
            <a:endParaRPr lang="id-ID" b="1" dirty="0">
              <a:effectLst>
                <a:reflection blurRad="6350" stA="60000" endA="900" endPos="58000" dir="5400000" sy="-100000" algn="bl" rotWithShape="0"/>
              </a:effectLst>
              <a:latin typeface="Castellar" pitchFamily="18" charset="0"/>
            </a:endParaRPr>
          </a:p>
        </p:txBody>
      </p:sp>
      <p:sp>
        <p:nvSpPr>
          <p:cNvPr id="3" name="Subtitle 2"/>
          <p:cNvSpPr>
            <a:spLocks noGrp="1"/>
          </p:cNvSpPr>
          <p:nvPr>
            <p:ph type="subTitle" idx="1"/>
          </p:nvPr>
        </p:nvSpPr>
        <p:spPr>
          <a:xfrm>
            <a:off x="1371600" y="2428868"/>
            <a:ext cx="6400800" cy="3357586"/>
          </a:xfrm>
        </p:spPr>
        <p:txBody>
          <a:bodyPr/>
          <a:lstStyle/>
          <a:p>
            <a:endParaRPr lang="id-ID" dirty="0" smtClean="0">
              <a:solidFill>
                <a:srgbClr val="002060"/>
              </a:solidFill>
            </a:endParaRPr>
          </a:p>
          <a:p>
            <a:endParaRPr lang="id-ID" dirty="0">
              <a:solidFill>
                <a:srgbClr val="002060"/>
              </a:solidFill>
            </a:endParaRPr>
          </a:p>
          <a:p>
            <a:r>
              <a:rPr lang="id-ID" b="1" dirty="0" smtClean="0">
                <a:solidFill>
                  <a:srgbClr val="002060"/>
                </a:solidFill>
              </a:rPr>
              <a:t>Oleh:</a:t>
            </a:r>
          </a:p>
          <a:p>
            <a:r>
              <a:rPr lang="id-ID" b="1" dirty="0" smtClean="0">
                <a:solidFill>
                  <a:srgbClr val="002060"/>
                </a:solidFill>
              </a:rPr>
              <a:t>APRI KARTIKASARI HS.</a:t>
            </a:r>
            <a:endParaRPr lang="id-ID" b="1"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5697559"/>
          </a:xfrm>
        </p:spPr>
        <p:txBody>
          <a:bodyPr/>
          <a:lstStyle/>
          <a:p>
            <a:pPr>
              <a:buNone/>
            </a:pPr>
            <a:r>
              <a:rPr lang="id-ID" b="1" dirty="0"/>
              <a:t>Menyimak Intensif</a:t>
            </a:r>
            <a:endParaRPr lang="id-ID" b="1" dirty="0" smtClean="0"/>
          </a:p>
          <a:p>
            <a:r>
              <a:rPr lang="id-ID" sz="4400" dirty="0"/>
              <a:t>Tarigan (1987:40) menyatakan bahwa “menyimak intensif diarahkan pada suatu kegiatan yang jauh lebih diawasi, dikontrol terhadap satu hal tertentu</a:t>
            </a:r>
            <a:r>
              <a:rPr lang="id-ID" sz="4400" dirty="0" smtClean="0"/>
              <a:t>.”</a:t>
            </a:r>
          </a:p>
          <a:p>
            <a:endParaRPr lang="id-ID" dirty="0" smtClean="0"/>
          </a:p>
          <a:p>
            <a:endParaRPr lang="id-ID"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a:solidFill>
            <a:schemeClr val="accent1"/>
          </a:solidFill>
        </p:spPr>
        <p:txBody>
          <a:bodyPr>
            <a:normAutofit/>
          </a:bodyPr>
          <a:lstStyle/>
          <a:p>
            <a:r>
              <a:rPr lang="id-ID" sz="3200" b="1" dirty="0" smtClean="0"/>
              <a:t>Jenis-jenis Menyimak Intensif</a:t>
            </a:r>
            <a:endParaRPr lang="id-ID" sz="3200" b="1" dirty="0"/>
          </a:p>
        </p:txBody>
      </p:sp>
      <p:sp>
        <p:nvSpPr>
          <p:cNvPr id="3" name="Content Placeholder 2"/>
          <p:cNvSpPr>
            <a:spLocks noGrp="1"/>
          </p:cNvSpPr>
          <p:nvPr>
            <p:ph idx="1"/>
          </p:nvPr>
        </p:nvSpPr>
        <p:spPr>
          <a:xfrm>
            <a:off x="457200" y="1000108"/>
            <a:ext cx="8229600" cy="5429288"/>
          </a:xfrm>
          <a:solidFill>
            <a:schemeClr val="accent5">
              <a:lumMod val="40000"/>
              <a:lumOff val="60000"/>
            </a:schemeClr>
          </a:solidFill>
        </p:spPr>
        <p:txBody>
          <a:bodyPr/>
          <a:lstStyle/>
          <a:p>
            <a:r>
              <a:rPr lang="nb-NO" sz="4400" dirty="0" smtClean="0"/>
              <a:t>Menyimak </a:t>
            </a:r>
            <a:r>
              <a:rPr lang="nb-NO" sz="4400" dirty="0"/>
              <a:t>kritis (</a:t>
            </a:r>
            <a:r>
              <a:rPr lang="nb-NO" sz="4400" i="1" dirty="0"/>
              <a:t>critical listening</a:t>
            </a:r>
            <a:r>
              <a:rPr lang="nb-NO" sz="4400" dirty="0" smtClean="0"/>
              <a:t>)</a:t>
            </a:r>
            <a:endParaRPr lang="id-ID" sz="4400" dirty="0" smtClean="0"/>
          </a:p>
          <a:p>
            <a:r>
              <a:rPr lang="id-ID" sz="4400" dirty="0"/>
              <a:t>Menyimak </a:t>
            </a:r>
            <a:r>
              <a:rPr lang="id-ID" sz="4400" dirty="0" smtClean="0"/>
              <a:t>Konsentratif</a:t>
            </a:r>
          </a:p>
          <a:p>
            <a:r>
              <a:rPr lang="id-ID" sz="4400" dirty="0"/>
              <a:t>Menyimak Kreatif </a:t>
            </a:r>
            <a:endParaRPr lang="id-ID" sz="4400" dirty="0" smtClean="0"/>
          </a:p>
          <a:p>
            <a:r>
              <a:rPr lang="id-ID" sz="4400" dirty="0"/>
              <a:t>Menyimak Eksplorasif </a:t>
            </a:r>
            <a:endParaRPr lang="id-ID" sz="4400" dirty="0" smtClean="0"/>
          </a:p>
          <a:p>
            <a:r>
              <a:rPr lang="id-ID" sz="4400" dirty="0"/>
              <a:t>Menyimak </a:t>
            </a:r>
            <a:r>
              <a:rPr lang="id-ID" sz="4400" dirty="0" smtClean="0"/>
              <a:t>Interogatif</a:t>
            </a:r>
          </a:p>
          <a:p>
            <a:r>
              <a:rPr lang="id-ID" sz="4400" dirty="0"/>
              <a:t>Menyimak Selektif</a:t>
            </a:r>
            <a:endParaRPr lang="nb-NO" sz="4400" dirty="0" smtClean="0"/>
          </a:p>
          <a:p>
            <a:endParaRPr lang="id-ID"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fontScale="90000"/>
          </a:bodyPr>
          <a:lstStyle/>
          <a:p>
            <a:r>
              <a:rPr lang="id-ID" b="1" dirty="0"/>
              <a:t>Faktor-faktor yang Mempengaruhi Menyimak</a:t>
            </a:r>
            <a:endParaRPr lang="id-ID" dirty="0"/>
          </a:p>
        </p:txBody>
      </p:sp>
      <p:sp>
        <p:nvSpPr>
          <p:cNvPr id="3" name="Content Placeholder 2"/>
          <p:cNvSpPr>
            <a:spLocks noGrp="1"/>
          </p:cNvSpPr>
          <p:nvPr>
            <p:ph idx="1"/>
          </p:nvPr>
        </p:nvSpPr>
        <p:spPr/>
        <p:txBody>
          <a:bodyPr>
            <a:normAutofit lnSpcReduction="10000"/>
          </a:bodyPr>
          <a:lstStyle/>
          <a:p>
            <a:r>
              <a:rPr lang="id-ID" dirty="0"/>
              <a:t>1) pengalaman, (2) pembawaan, (3) sikap atau pendirian, (4) motivasi, daya penggerak, prayojana, dan (5) perbedaan jenis kelamin atau seks (Webb dalam Tarigan, 1987:97). </a:t>
            </a:r>
            <a:endParaRPr lang="id-ID" dirty="0" smtClean="0"/>
          </a:p>
          <a:p>
            <a:r>
              <a:rPr lang="id-ID" dirty="0"/>
              <a:t>(1) faktor lingkungan, yang terdiri dari lingkungan fisik dan lingkungan sosial, (2) faktor fisik, (3) faktor psikologis, dan (4) faktor pengalaman (Logan dalam Tarigan, 1987:97-98).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KESIMPULAN?</a:t>
            </a:r>
            <a:endParaRPr lang="id-ID" dirty="0"/>
          </a:p>
        </p:txBody>
      </p:sp>
      <p:sp>
        <p:nvSpPr>
          <p:cNvPr id="3" name="Content Placeholder 2"/>
          <p:cNvSpPr>
            <a:spLocks noGrp="1"/>
          </p:cNvSpPr>
          <p:nvPr>
            <p:ph idx="1"/>
          </p:nvPr>
        </p:nvSpPr>
        <p:spPr/>
        <p:txBody>
          <a:bodyPr>
            <a:normAutofit/>
          </a:bodyPr>
          <a:lstStyle/>
          <a:p>
            <a:r>
              <a:rPr lang="id-ID" sz="4000" dirty="0"/>
              <a:t>1) faktor fisik, (2) faktor psikologis, (3) faktor pengalaman, (4) faktor sikap, (5) faktor motivasi, (6) faktor jenis kelamin, (7) faktor lingkungan, dan (8) faktor peranan dalam masyarakat.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a:solidFill>
            <a:schemeClr val="bg1"/>
          </a:solidFill>
        </p:spPr>
        <p:txBody>
          <a:bodyPr>
            <a:normAutofit fontScale="90000"/>
          </a:bodyPr>
          <a:lstStyle/>
          <a:p>
            <a:r>
              <a:rPr lang="id-ID" dirty="0"/>
              <a:t>Tahap–Tahap Menyimak</a:t>
            </a:r>
          </a:p>
        </p:txBody>
      </p:sp>
      <p:sp>
        <p:nvSpPr>
          <p:cNvPr id="3" name="Content Placeholder 2"/>
          <p:cNvSpPr>
            <a:spLocks noGrp="1"/>
          </p:cNvSpPr>
          <p:nvPr>
            <p:ph idx="1"/>
          </p:nvPr>
        </p:nvSpPr>
        <p:spPr>
          <a:xfrm>
            <a:off x="457200" y="1071546"/>
            <a:ext cx="8229600" cy="5054617"/>
          </a:xfrm>
        </p:spPr>
        <p:txBody>
          <a:bodyPr>
            <a:normAutofit fontScale="92500" lnSpcReduction="10000"/>
          </a:bodyPr>
          <a:lstStyle/>
          <a:p>
            <a:r>
              <a:rPr lang="id-ID" dirty="0"/>
              <a:t>Menyimak secara sadar</a:t>
            </a:r>
          </a:p>
          <a:p>
            <a:pPr>
              <a:buNone/>
            </a:pPr>
            <a:r>
              <a:rPr lang="id-ID" dirty="0" smtClean="0"/>
              <a:t>1.  </a:t>
            </a:r>
            <a:r>
              <a:rPr lang="id-ID" dirty="0"/>
              <a:t>Menyimak berseling atau ada gangguan</a:t>
            </a:r>
            <a:endParaRPr lang="id-ID" dirty="0" smtClean="0"/>
          </a:p>
          <a:p>
            <a:pPr>
              <a:buNone/>
            </a:pPr>
            <a:r>
              <a:rPr lang="id-ID" dirty="0"/>
              <a:t>2</a:t>
            </a:r>
            <a:r>
              <a:rPr lang="id-ID" dirty="0" smtClean="0"/>
              <a:t>. </a:t>
            </a:r>
            <a:r>
              <a:rPr lang="id-ID" dirty="0"/>
              <a:t>Setengah mendengarkan</a:t>
            </a:r>
            <a:endParaRPr lang="id-ID" dirty="0" smtClean="0"/>
          </a:p>
          <a:p>
            <a:pPr>
              <a:buNone/>
            </a:pPr>
            <a:r>
              <a:rPr lang="id-ID" dirty="0"/>
              <a:t>3</a:t>
            </a:r>
            <a:r>
              <a:rPr lang="id-ID" dirty="0" smtClean="0"/>
              <a:t>. </a:t>
            </a:r>
            <a:r>
              <a:rPr lang="id-ID" dirty="0"/>
              <a:t>Menyimak bersungguh-sungguh</a:t>
            </a:r>
            <a:endParaRPr lang="id-ID" dirty="0" smtClean="0"/>
          </a:p>
          <a:p>
            <a:pPr>
              <a:buNone/>
            </a:pPr>
            <a:r>
              <a:rPr lang="id-ID" dirty="0"/>
              <a:t>4</a:t>
            </a:r>
            <a:r>
              <a:rPr lang="id-ID" dirty="0" smtClean="0"/>
              <a:t>. </a:t>
            </a:r>
            <a:r>
              <a:rPr lang="id-ID" dirty="0"/>
              <a:t>Menyimak sekali-kali</a:t>
            </a:r>
            <a:endParaRPr lang="id-ID" dirty="0" smtClean="0"/>
          </a:p>
          <a:p>
            <a:pPr>
              <a:buNone/>
            </a:pPr>
            <a:r>
              <a:rPr lang="id-ID" dirty="0"/>
              <a:t>5</a:t>
            </a:r>
            <a:r>
              <a:rPr lang="id-ID" dirty="0" smtClean="0"/>
              <a:t>. </a:t>
            </a:r>
            <a:r>
              <a:rPr lang="id-ID" dirty="0"/>
              <a:t>Menyimak sosiatif</a:t>
            </a:r>
            <a:endParaRPr lang="id-ID" dirty="0" smtClean="0"/>
          </a:p>
          <a:p>
            <a:pPr>
              <a:buNone/>
            </a:pPr>
            <a:r>
              <a:rPr lang="id-ID" dirty="0"/>
              <a:t>6</a:t>
            </a:r>
            <a:r>
              <a:rPr lang="id-ID" dirty="0" smtClean="0"/>
              <a:t>. </a:t>
            </a:r>
            <a:r>
              <a:rPr lang="id-ID" dirty="0"/>
              <a:t>Menyimak secara berkala</a:t>
            </a:r>
            <a:endParaRPr lang="id-ID" dirty="0" smtClean="0"/>
          </a:p>
          <a:p>
            <a:pPr>
              <a:buNone/>
            </a:pPr>
            <a:r>
              <a:rPr lang="id-ID" dirty="0"/>
              <a:t>7</a:t>
            </a:r>
            <a:r>
              <a:rPr lang="id-ID" dirty="0" smtClean="0"/>
              <a:t>. </a:t>
            </a:r>
            <a:r>
              <a:rPr lang="id-ID" dirty="0"/>
              <a:t>Menyimak secara saksama</a:t>
            </a:r>
            <a:endParaRPr lang="id-ID" dirty="0" smtClean="0"/>
          </a:p>
          <a:p>
            <a:pPr>
              <a:buNone/>
            </a:pPr>
            <a:r>
              <a:rPr lang="id-ID" dirty="0"/>
              <a:t>8</a:t>
            </a:r>
            <a:r>
              <a:rPr lang="id-ID" dirty="0" smtClean="0"/>
              <a:t>. </a:t>
            </a:r>
            <a:r>
              <a:rPr lang="id-ID" dirty="0"/>
              <a:t>Menyimak secara aktif</a:t>
            </a:r>
            <a:endParaRPr lang="id-ID" dirty="0" smtClean="0"/>
          </a:p>
          <a:p>
            <a:r>
              <a:rPr lang="id-ID" dirty="0" smtClean="0"/>
              <a:t>Djago </a:t>
            </a:r>
            <a:r>
              <a:rPr lang="id-ID" dirty="0"/>
              <a:t>Tarigan, 1989, 4 )</a:t>
            </a:r>
            <a:endParaRPr lang="id-ID" dirty="0" smtClean="0"/>
          </a:p>
          <a:p>
            <a:endParaRPr lang="id-ID"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a:solidFill>
            <a:schemeClr val="accent2"/>
          </a:solidFill>
        </p:spPr>
        <p:txBody>
          <a:bodyPr>
            <a:normAutofit fontScale="90000"/>
          </a:bodyPr>
          <a:lstStyle/>
          <a:p>
            <a:r>
              <a:rPr lang="id-ID" dirty="0" smtClean="0"/>
              <a:t>PENGERTIAN MENYIMAK</a:t>
            </a:r>
            <a:endParaRPr lang="id-ID" dirty="0"/>
          </a:p>
        </p:txBody>
      </p:sp>
      <p:sp>
        <p:nvSpPr>
          <p:cNvPr id="3" name="Content Placeholder 2"/>
          <p:cNvSpPr>
            <a:spLocks noGrp="1"/>
          </p:cNvSpPr>
          <p:nvPr>
            <p:ph idx="1"/>
          </p:nvPr>
        </p:nvSpPr>
        <p:spPr>
          <a:xfrm>
            <a:off x="457200" y="1000108"/>
            <a:ext cx="8229600" cy="5126055"/>
          </a:xfrm>
          <a:solidFill>
            <a:schemeClr val="accent6">
              <a:lumMod val="40000"/>
              <a:lumOff val="60000"/>
            </a:schemeClr>
          </a:solidFill>
        </p:spPr>
        <p:txBody>
          <a:bodyPr/>
          <a:lstStyle/>
          <a:p>
            <a:r>
              <a:rPr lang="id-ID" dirty="0"/>
              <a:t>Pengertian menyimak menurut Tarigan </a:t>
            </a:r>
            <a:r>
              <a:rPr lang="id-ID" dirty="0" smtClean="0"/>
              <a:t>adalah: suatu </a:t>
            </a:r>
            <a:r>
              <a:rPr lang="id-ID" dirty="0"/>
              <a:t>proses kegiatan mendengarkan lambang-lambang lisan dengan penuh perhatian, pemahaman, apresiasi, serta interpretasi untuk memperoleh informasi, menangkap isi atau pesan serta memahami makna komunikasi yang telah disampaikan oleh sang pembicara melalui ujaran atau bahasa lisan (1987:28).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a:solidFill>
            <a:srgbClr val="2EFC24"/>
          </a:solidFill>
        </p:spPr>
        <p:txBody>
          <a:bodyPr>
            <a:normAutofit fontScale="90000"/>
          </a:bodyPr>
          <a:lstStyle/>
          <a:p>
            <a:pPr algn="l"/>
            <a:r>
              <a:rPr lang="id-ID" dirty="0" smtClean="0"/>
              <a:t>Lanjutan...</a:t>
            </a:r>
            <a:endParaRPr lang="id-ID" dirty="0"/>
          </a:p>
        </p:txBody>
      </p:sp>
      <p:sp>
        <p:nvSpPr>
          <p:cNvPr id="3" name="Content Placeholder 2"/>
          <p:cNvSpPr>
            <a:spLocks noGrp="1"/>
          </p:cNvSpPr>
          <p:nvPr>
            <p:ph idx="1"/>
          </p:nvPr>
        </p:nvSpPr>
        <p:spPr>
          <a:xfrm>
            <a:off x="457200" y="785794"/>
            <a:ext cx="8229600" cy="5340369"/>
          </a:xfrm>
        </p:spPr>
        <p:txBody>
          <a:bodyPr/>
          <a:lstStyle/>
          <a:p>
            <a:r>
              <a:rPr lang="id-ID" dirty="0"/>
              <a:t>Menyimak adalah salah satu keterampilan yang dibutuhkan oleh seorang fasilitator. Menyimak bukanlah hanya mendengarkan sesuatu yang “masuk kuping kiri keluar kuping kanan” atau sebaliknya. Menyimak adalah mendengar untuk memahami apa yang dikatakan orang lain dengan proses serius yang tidak bisa dilakukan hanya dengan mengandalkan kebiasaan, refleks maupun insting.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a:solidFill>
            <a:srgbClr val="FFC000"/>
          </a:solidFill>
        </p:spPr>
        <p:txBody>
          <a:bodyPr>
            <a:normAutofit fontScale="90000"/>
          </a:bodyPr>
          <a:lstStyle/>
          <a:p>
            <a:r>
              <a:rPr lang="id-ID" dirty="0" smtClean="0"/>
              <a:t>Tujuan Menyimak</a:t>
            </a:r>
            <a:endParaRPr lang="id-ID" dirty="0"/>
          </a:p>
        </p:txBody>
      </p:sp>
      <p:sp>
        <p:nvSpPr>
          <p:cNvPr id="3" name="Content Placeholder 2"/>
          <p:cNvSpPr>
            <a:spLocks noGrp="1"/>
          </p:cNvSpPr>
          <p:nvPr>
            <p:ph idx="1"/>
          </p:nvPr>
        </p:nvSpPr>
        <p:spPr>
          <a:xfrm>
            <a:off x="457200" y="1000108"/>
            <a:ext cx="8229600" cy="5643602"/>
          </a:xfrm>
          <a:solidFill>
            <a:schemeClr val="accent4">
              <a:lumMod val="60000"/>
              <a:lumOff val="40000"/>
            </a:schemeClr>
          </a:solidFill>
        </p:spPr>
        <p:txBody>
          <a:bodyPr>
            <a:normAutofit fontScale="77500" lnSpcReduction="20000"/>
          </a:bodyPr>
          <a:lstStyle/>
          <a:p>
            <a:r>
              <a:rPr lang="id-ID" dirty="0" smtClean="0"/>
              <a:t>Tujuan </a:t>
            </a:r>
            <a:r>
              <a:rPr lang="id-ID" dirty="0"/>
              <a:t>utama menyimak adalah menangkap, memahami, atau menghayati pesan, ide, gagasan yang tersirat dalam bahan simakan” (Tarigan, 1991:4</a:t>
            </a:r>
            <a:r>
              <a:rPr lang="id-ID" dirty="0" smtClean="0"/>
              <a:t>).</a:t>
            </a:r>
          </a:p>
          <a:p>
            <a:pPr>
              <a:buNone/>
            </a:pPr>
            <a:endParaRPr lang="id-ID" dirty="0" smtClean="0"/>
          </a:p>
          <a:p>
            <a:r>
              <a:rPr lang="id-ID" dirty="0"/>
              <a:t>Berdasarkan uraian di atas, dapat disimpulkan bahwa pada dasarnya tujuan menyimak dapat dipandang dari berbagai segi, yaitu</a:t>
            </a:r>
            <a:r>
              <a:rPr lang="id-ID" dirty="0" smtClean="0"/>
              <a:t>:</a:t>
            </a:r>
          </a:p>
          <a:p>
            <a:pPr>
              <a:buNone/>
            </a:pPr>
            <a:r>
              <a:rPr lang="id-ID" dirty="0" smtClean="0"/>
              <a:t>1. Menyimak </a:t>
            </a:r>
            <a:r>
              <a:rPr lang="id-ID" dirty="0"/>
              <a:t>bertujuan untuk belajar</a:t>
            </a:r>
            <a:endParaRPr lang="id-ID" dirty="0" smtClean="0"/>
          </a:p>
          <a:p>
            <a:pPr>
              <a:buNone/>
            </a:pPr>
            <a:r>
              <a:rPr lang="id-ID" dirty="0" smtClean="0"/>
              <a:t>2. Menyimak </a:t>
            </a:r>
            <a:r>
              <a:rPr lang="id-ID" dirty="0"/>
              <a:t>bertujuan untuk menikmati</a:t>
            </a:r>
            <a:endParaRPr lang="id-ID" dirty="0" smtClean="0"/>
          </a:p>
          <a:p>
            <a:pPr>
              <a:buNone/>
            </a:pPr>
            <a:r>
              <a:rPr lang="id-ID" dirty="0" smtClean="0"/>
              <a:t>3. Menyimak </a:t>
            </a:r>
            <a:r>
              <a:rPr lang="id-ID" dirty="0"/>
              <a:t>bertujuan untuk mengevaluasi</a:t>
            </a:r>
            <a:endParaRPr lang="id-ID" dirty="0" smtClean="0"/>
          </a:p>
          <a:p>
            <a:pPr>
              <a:buNone/>
            </a:pPr>
            <a:r>
              <a:rPr lang="id-ID" dirty="0" smtClean="0"/>
              <a:t>4. Menyimak </a:t>
            </a:r>
            <a:r>
              <a:rPr lang="id-ID" dirty="0"/>
              <a:t>bertujuan untuk mengapresiasi</a:t>
            </a:r>
            <a:endParaRPr lang="id-ID" dirty="0" smtClean="0"/>
          </a:p>
          <a:p>
            <a:pPr>
              <a:buNone/>
            </a:pPr>
            <a:r>
              <a:rPr lang="id-ID" dirty="0" smtClean="0"/>
              <a:t>5. Menyimak </a:t>
            </a:r>
            <a:r>
              <a:rPr lang="id-ID" dirty="0"/>
              <a:t>bertujuan untuk mengkomunikasikan ide-ide</a:t>
            </a:r>
            <a:endParaRPr lang="id-ID" dirty="0" smtClean="0"/>
          </a:p>
          <a:p>
            <a:pPr>
              <a:buNone/>
            </a:pPr>
            <a:r>
              <a:rPr lang="id-ID" dirty="0" smtClean="0"/>
              <a:t>6. Menyimak </a:t>
            </a:r>
            <a:r>
              <a:rPr lang="id-ID" dirty="0"/>
              <a:t>bertujuan untuk membedakan bunyi-bunyi</a:t>
            </a:r>
            <a:endParaRPr lang="id-ID" dirty="0" smtClean="0"/>
          </a:p>
          <a:p>
            <a:pPr>
              <a:buNone/>
            </a:pPr>
            <a:r>
              <a:rPr lang="id-ID" dirty="0" smtClean="0"/>
              <a:t>6. Menyimak </a:t>
            </a:r>
            <a:r>
              <a:rPr lang="id-ID" dirty="0"/>
              <a:t>bertujuan untuk memecahkan masalah</a:t>
            </a:r>
            <a:endParaRPr lang="id-ID" dirty="0" smtClean="0"/>
          </a:p>
          <a:p>
            <a:pPr>
              <a:buNone/>
            </a:pPr>
            <a:r>
              <a:rPr lang="id-ID" dirty="0" smtClean="0"/>
              <a:t>7. Menyimak </a:t>
            </a:r>
            <a:r>
              <a:rPr lang="id-ID" dirty="0"/>
              <a:t>bertujuan untuk meyakinkan</a:t>
            </a:r>
            <a:endParaRPr lang="id-ID" dirty="0" smtClean="0"/>
          </a:p>
          <a:p>
            <a:endParaRPr lang="id-ID"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a:ln>
            <a:solidFill>
              <a:schemeClr val="tx2"/>
            </a:solidFill>
          </a:ln>
        </p:spPr>
        <p:txBody>
          <a:bodyPr>
            <a:normAutofit fontScale="90000"/>
          </a:bodyPr>
          <a:lstStyle/>
          <a:p>
            <a:r>
              <a:rPr lang="id-ID" dirty="0" smtClean="0"/>
              <a:t>Ragam Menyimak</a:t>
            </a:r>
            <a:endParaRPr lang="id-ID" dirty="0"/>
          </a:p>
        </p:txBody>
      </p:sp>
      <p:sp>
        <p:nvSpPr>
          <p:cNvPr id="3" name="Content Placeholder 2"/>
          <p:cNvSpPr>
            <a:spLocks noGrp="1"/>
          </p:cNvSpPr>
          <p:nvPr>
            <p:ph idx="1"/>
          </p:nvPr>
        </p:nvSpPr>
        <p:spPr>
          <a:xfrm>
            <a:off x="457200" y="928670"/>
            <a:ext cx="8229600" cy="5197493"/>
          </a:xfrm>
        </p:spPr>
        <p:txBody>
          <a:bodyPr>
            <a:normAutofit fontScale="92500" lnSpcReduction="10000"/>
          </a:bodyPr>
          <a:lstStyle/>
          <a:p>
            <a:r>
              <a:rPr lang="id-ID" b="1" dirty="0"/>
              <a:t>Ragam Menyimak</a:t>
            </a:r>
            <a:endParaRPr lang="id-ID" dirty="0" smtClean="0"/>
          </a:p>
          <a:p>
            <a:pPr>
              <a:buNone/>
            </a:pPr>
            <a:r>
              <a:rPr lang="id-ID" dirty="0" smtClean="0"/>
              <a:t>	Di </a:t>
            </a:r>
            <a:r>
              <a:rPr lang="id-ID" dirty="0"/>
              <a:t>samping tujuan umum itu terdapat pula berbagai tujuan khusus, yang menyebabkan adanya aneka ragam menyimak, yaitu:</a:t>
            </a:r>
            <a:endParaRPr lang="id-ID" dirty="0" smtClean="0"/>
          </a:p>
          <a:p>
            <a:pPr>
              <a:buNone/>
            </a:pPr>
            <a:r>
              <a:rPr lang="id-ID" dirty="0" smtClean="0"/>
              <a:t>1</a:t>
            </a:r>
            <a:r>
              <a:rPr lang="id-ID" dirty="0"/>
              <a:t>. </a:t>
            </a:r>
            <a:r>
              <a:rPr lang="id-ID" i="1" dirty="0"/>
              <a:t>Menyimak Ekstensif</a:t>
            </a:r>
            <a:r>
              <a:rPr lang="id-ID" dirty="0"/>
              <a:t>, yang terdiri atas; menyimak sosial, menyimak sekunder, menyimak estetik, dan menyimak pasif.</a:t>
            </a:r>
            <a:endParaRPr lang="id-ID" dirty="0" smtClean="0"/>
          </a:p>
          <a:p>
            <a:pPr>
              <a:buNone/>
            </a:pPr>
            <a:r>
              <a:rPr lang="id-ID" dirty="0" smtClean="0"/>
              <a:t>2</a:t>
            </a:r>
            <a:r>
              <a:rPr lang="id-ID" dirty="0"/>
              <a:t>. </a:t>
            </a:r>
            <a:r>
              <a:rPr lang="id-ID" i="1" dirty="0"/>
              <a:t>Menyimak Intensif</a:t>
            </a:r>
            <a:r>
              <a:rPr lang="id-ID" dirty="0"/>
              <a:t>, yang terdiri atas; menyimak kritis, menyimak konsentratif, menyimak kreatif, menyimak eksplorasif, menyimak interogatif, dan menyimak selektif (Tarigan, 1987:35).</a:t>
            </a:r>
            <a:endParaRPr lang="id-ID" dirty="0" smtClean="0"/>
          </a:p>
          <a:p>
            <a:endParaRPr lang="id-ID" dirty="0" smtClean="0"/>
          </a:p>
          <a:p>
            <a:endParaRPr lang="id-ID"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8"/>
            <a:ext cx="8229600" cy="5840435"/>
          </a:xfrm>
          <a:blipFill>
            <a:blip r:embed="rId2"/>
            <a:stretch>
              <a:fillRect/>
            </a:stretch>
          </a:blipFill>
        </p:spPr>
        <p:txBody>
          <a:bodyPr/>
          <a:lstStyle/>
          <a:p>
            <a:pPr>
              <a:buNone/>
            </a:pPr>
            <a:r>
              <a:rPr lang="id-ID" b="1" dirty="0"/>
              <a:t>Menyimak Ekstensif</a:t>
            </a:r>
            <a:endParaRPr lang="id-ID" b="1" dirty="0" smtClean="0"/>
          </a:p>
          <a:p>
            <a:r>
              <a:rPr lang="id-ID" dirty="0"/>
              <a:t>Menyimak ekstensif (</a:t>
            </a:r>
            <a:r>
              <a:rPr lang="id-ID" i="1" dirty="0"/>
              <a:t>extensive listening</a:t>
            </a:r>
            <a:r>
              <a:rPr lang="id-ID" dirty="0"/>
              <a:t>) adalah sejenis kegiatan menyimak mengenai hal-hal yang lebih umum dan lebih bebas terhadap suatu ujaran, tidak perlu di bawah bimbingan langsung dari seorang guru (Tarigan, 1987:35-36).</a:t>
            </a:r>
            <a:endParaRPr lang="id-ID" dirty="0" smtClean="0"/>
          </a:p>
          <a:p>
            <a:endParaRPr lang="id-ID"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8280"/>
          </a:xfrm>
        </p:spPr>
        <p:txBody>
          <a:bodyPr>
            <a:normAutofit fontScale="90000"/>
          </a:bodyPr>
          <a:lstStyle/>
          <a:p>
            <a:pPr algn="l"/>
            <a:r>
              <a:rPr lang="id-ID" dirty="0" smtClean="0"/>
              <a:t>Lanjutan...</a:t>
            </a:r>
            <a:endParaRPr lang="id-ID" dirty="0"/>
          </a:p>
        </p:txBody>
      </p:sp>
      <p:sp>
        <p:nvSpPr>
          <p:cNvPr id="3" name="Content Placeholder 2"/>
          <p:cNvSpPr>
            <a:spLocks noGrp="1"/>
          </p:cNvSpPr>
          <p:nvPr>
            <p:ph idx="1"/>
          </p:nvPr>
        </p:nvSpPr>
        <p:spPr>
          <a:xfrm>
            <a:off x="142844" y="785794"/>
            <a:ext cx="8786874" cy="5786478"/>
          </a:xfrm>
        </p:spPr>
        <p:txBody>
          <a:bodyPr>
            <a:normAutofit fontScale="92500" lnSpcReduction="20000"/>
          </a:bodyPr>
          <a:lstStyle/>
          <a:p>
            <a:pPr>
              <a:buNone/>
            </a:pPr>
            <a:r>
              <a:rPr lang="id-ID" dirty="0" smtClean="0"/>
              <a:t>	</a:t>
            </a:r>
          </a:p>
          <a:p>
            <a:pPr>
              <a:buNone/>
            </a:pPr>
            <a:r>
              <a:rPr lang="id-ID" dirty="0"/>
              <a:t>	</a:t>
            </a:r>
            <a:r>
              <a:rPr lang="id-ID" dirty="0" smtClean="0"/>
              <a:t>Yang </a:t>
            </a:r>
            <a:r>
              <a:rPr lang="id-ID" dirty="0"/>
              <a:t>termasuk kelompok menyimak ekstensif sebagai berikut.</a:t>
            </a:r>
            <a:endParaRPr lang="id-ID" dirty="0" smtClean="0"/>
          </a:p>
          <a:p>
            <a:r>
              <a:rPr lang="id-ID" dirty="0"/>
              <a:t>1. Menyimak Sosial</a:t>
            </a:r>
            <a:endParaRPr lang="id-ID" dirty="0" smtClean="0"/>
          </a:p>
          <a:p>
            <a:pPr>
              <a:buNone/>
            </a:pPr>
            <a:r>
              <a:rPr lang="id-ID" dirty="0" smtClean="0"/>
              <a:t>	Menyimak </a:t>
            </a:r>
            <a:r>
              <a:rPr lang="id-ID" dirty="0"/>
              <a:t>Sosial (</a:t>
            </a:r>
            <a:r>
              <a:rPr lang="id-ID" i="1" dirty="0"/>
              <a:t>social listening</a:t>
            </a:r>
            <a:r>
              <a:rPr lang="id-ID" dirty="0"/>
              <a:t>) atau menyimak konversasional (</a:t>
            </a:r>
            <a:r>
              <a:rPr lang="id-ID" i="1" dirty="0"/>
              <a:t>conversational listening</a:t>
            </a:r>
            <a:r>
              <a:rPr lang="id-ID" dirty="0"/>
              <a:t>) ataupun menyimak sopan (</a:t>
            </a:r>
            <a:r>
              <a:rPr lang="id-ID" i="1" dirty="0"/>
              <a:t>courtreous listening</a:t>
            </a:r>
            <a:r>
              <a:rPr lang="id-ID" dirty="0"/>
              <a:t>) </a:t>
            </a:r>
            <a:endParaRPr lang="id-ID" dirty="0" smtClean="0"/>
          </a:p>
          <a:p>
            <a:r>
              <a:rPr lang="id-ID" dirty="0" smtClean="0"/>
              <a:t>2. Menyimak </a:t>
            </a:r>
            <a:r>
              <a:rPr lang="id-ID" dirty="0"/>
              <a:t>Sekunder </a:t>
            </a:r>
            <a:endParaRPr lang="id-ID" dirty="0" smtClean="0"/>
          </a:p>
          <a:p>
            <a:pPr>
              <a:buNone/>
            </a:pPr>
            <a:r>
              <a:rPr lang="id-ID" dirty="0" smtClean="0"/>
              <a:t>	Tarigan </a:t>
            </a:r>
            <a:r>
              <a:rPr lang="id-ID" dirty="0"/>
              <a:t>(1987:38) menyatakan bahwa “menyimak sekunder (</a:t>
            </a:r>
            <a:r>
              <a:rPr lang="id-ID" i="1" dirty="0"/>
              <a:t>secondary listening</a:t>
            </a:r>
            <a:r>
              <a:rPr lang="id-ID" dirty="0"/>
              <a:t>) adalah sejenis kegiatan menyimak secara kebetulan (</a:t>
            </a:r>
            <a:r>
              <a:rPr lang="id-ID" i="1" dirty="0"/>
              <a:t>casual listening</a:t>
            </a:r>
            <a:r>
              <a:rPr lang="id-ID" dirty="0"/>
              <a:t>) dan secara ekstensif (</a:t>
            </a:r>
            <a:r>
              <a:rPr lang="id-ID" i="1" dirty="0"/>
              <a:t>extensive listening</a:t>
            </a:r>
            <a:r>
              <a:rPr lang="id-ID" dirty="0"/>
              <a:t>).” Menyimak ini lebih bersifat umum tanpa ada bimbingan.</a:t>
            </a:r>
            <a:endParaRPr lang="id-ID" dirty="0" smtClean="0"/>
          </a:p>
          <a:p>
            <a:pPr>
              <a:buNone/>
            </a:pPr>
            <a:endParaRPr lang="id-ID" dirty="0" smtClean="0"/>
          </a:p>
          <a:p>
            <a:endParaRPr lang="id-ID"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000" r="-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768997"/>
          </a:xfrm>
        </p:spPr>
        <p:txBody>
          <a:bodyPr>
            <a:normAutofit lnSpcReduction="10000"/>
          </a:bodyPr>
          <a:lstStyle/>
          <a:p>
            <a:r>
              <a:rPr lang="id-ID" b="1" dirty="0" smtClean="0">
                <a:solidFill>
                  <a:srgbClr val="002060"/>
                </a:solidFill>
              </a:rPr>
              <a:t>3. Menyimak </a:t>
            </a:r>
            <a:r>
              <a:rPr lang="id-ID" b="1" dirty="0">
                <a:solidFill>
                  <a:srgbClr val="002060"/>
                </a:solidFill>
              </a:rPr>
              <a:t>Estetik </a:t>
            </a:r>
            <a:endParaRPr lang="id-ID" b="1" dirty="0" smtClean="0">
              <a:solidFill>
                <a:srgbClr val="002060"/>
              </a:solidFill>
            </a:endParaRPr>
          </a:p>
          <a:p>
            <a:r>
              <a:rPr lang="id-ID" b="1" dirty="0">
                <a:solidFill>
                  <a:srgbClr val="002060"/>
                </a:solidFill>
              </a:rPr>
              <a:t>Menyimak estetik (</a:t>
            </a:r>
            <a:r>
              <a:rPr lang="id-ID" b="1" i="1" dirty="0">
                <a:solidFill>
                  <a:srgbClr val="002060"/>
                </a:solidFill>
              </a:rPr>
              <a:t>aesthetic listening</a:t>
            </a:r>
            <a:r>
              <a:rPr lang="id-ID" b="1" dirty="0">
                <a:solidFill>
                  <a:srgbClr val="002060"/>
                </a:solidFill>
              </a:rPr>
              <a:t>) atau menyimak apresiatif (</a:t>
            </a:r>
            <a:r>
              <a:rPr lang="id-ID" b="1" i="1" dirty="0">
                <a:solidFill>
                  <a:srgbClr val="002060"/>
                </a:solidFill>
              </a:rPr>
              <a:t>appreciational listening</a:t>
            </a:r>
            <a:r>
              <a:rPr lang="id-ID" b="1" dirty="0" smtClean="0">
                <a:solidFill>
                  <a:srgbClr val="002060"/>
                </a:solidFill>
              </a:rPr>
              <a:t>)</a:t>
            </a:r>
          </a:p>
          <a:p>
            <a:pPr>
              <a:buNone/>
            </a:pPr>
            <a:endParaRPr lang="id-ID" b="1" dirty="0" smtClean="0">
              <a:solidFill>
                <a:srgbClr val="002060"/>
              </a:solidFill>
            </a:endParaRPr>
          </a:p>
          <a:p>
            <a:r>
              <a:rPr lang="id-ID" b="1" dirty="0" smtClean="0">
                <a:solidFill>
                  <a:srgbClr val="002060"/>
                </a:solidFill>
              </a:rPr>
              <a:t>4. Menyimak </a:t>
            </a:r>
            <a:r>
              <a:rPr lang="id-ID" b="1" dirty="0">
                <a:solidFill>
                  <a:srgbClr val="002060"/>
                </a:solidFill>
              </a:rPr>
              <a:t>pasif</a:t>
            </a:r>
            <a:endParaRPr lang="id-ID" b="1" dirty="0" smtClean="0">
              <a:solidFill>
                <a:srgbClr val="002060"/>
              </a:solidFill>
            </a:endParaRPr>
          </a:p>
          <a:p>
            <a:pPr>
              <a:buNone/>
            </a:pPr>
            <a:r>
              <a:rPr lang="id-ID" b="1" dirty="0" smtClean="0">
                <a:solidFill>
                  <a:srgbClr val="002060"/>
                </a:solidFill>
              </a:rPr>
              <a:t>	Menyimak </a:t>
            </a:r>
            <a:r>
              <a:rPr lang="id-ID" b="1" dirty="0">
                <a:solidFill>
                  <a:srgbClr val="002060"/>
                </a:solidFill>
              </a:rPr>
              <a:t>pasif (</a:t>
            </a:r>
            <a:r>
              <a:rPr lang="id-ID" b="1" i="1" dirty="0">
                <a:solidFill>
                  <a:srgbClr val="002060"/>
                </a:solidFill>
              </a:rPr>
              <a:t>passive listening</a:t>
            </a:r>
            <a:r>
              <a:rPr lang="id-ID" b="1" dirty="0">
                <a:solidFill>
                  <a:srgbClr val="002060"/>
                </a:solidFill>
              </a:rPr>
              <a:t>) adalah penyerapan suatu ajaran tanpa upaya sadar yang biasanya menandai upaya-upaya pada saat belajar dengan kurang teliti, tergesa-gesa, menghapal luar kepala, berlatih santai, serta menguasai sesuatu bahasa.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pPr algn="l"/>
            <a:r>
              <a:rPr lang="id-ID" dirty="0" smtClean="0"/>
              <a:t>Lanjutan...</a:t>
            </a:r>
            <a:endParaRPr lang="id-ID" dirty="0"/>
          </a:p>
        </p:txBody>
      </p:sp>
      <p:sp>
        <p:nvSpPr>
          <p:cNvPr id="3" name="Content Placeholder 2"/>
          <p:cNvSpPr>
            <a:spLocks noGrp="1"/>
          </p:cNvSpPr>
          <p:nvPr>
            <p:ph idx="1"/>
          </p:nvPr>
        </p:nvSpPr>
        <p:spPr>
          <a:xfrm>
            <a:off x="457200" y="857232"/>
            <a:ext cx="8229600" cy="5268931"/>
          </a:xfrm>
        </p:spPr>
        <p:txBody>
          <a:bodyPr>
            <a:normAutofit fontScale="92500" lnSpcReduction="20000"/>
          </a:bodyPr>
          <a:lstStyle/>
          <a:p>
            <a:pPr>
              <a:buNone/>
            </a:pPr>
            <a:r>
              <a:rPr lang="id-ID" dirty="0" smtClean="0"/>
              <a:t>	Untuk dapat menyimak pasif, </a:t>
            </a:r>
            <a:r>
              <a:rPr lang="id-ID" dirty="0"/>
              <a:t>perlu mempergunakan teknik-teknik tertentu yang bermanfaat, antara lain:</a:t>
            </a:r>
            <a:endParaRPr lang="id-ID" dirty="0" smtClean="0"/>
          </a:p>
          <a:p>
            <a:r>
              <a:rPr lang="id-ID" dirty="0"/>
              <a:t>Berilah otak dan telinga kesempatan menyimak banyak-banyak.</a:t>
            </a:r>
            <a:endParaRPr lang="id-ID" dirty="0" smtClean="0"/>
          </a:p>
          <a:p>
            <a:r>
              <a:rPr lang="id-ID" dirty="0"/>
              <a:t>Tenang dan santai.</a:t>
            </a:r>
            <a:endParaRPr lang="id-ID" dirty="0" smtClean="0"/>
          </a:p>
          <a:p>
            <a:r>
              <a:rPr lang="id-ID" dirty="0"/>
              <a:t>Jangan memasang rintangan bagi bunyi.</a:t>
            </a:r>
            <a:endParaRPr lang="id-ID" dirty="0" smtClean="0"/>
          </a:p>
          <a:p>
            <a:r>
              <a:rPr lang="id-ID" dirty="0"/>
              <a:t>Berikanlah waktu yang cukup bagi telinga dan otak.</a:t>
            </a:r>
            <a:endParaRPr lang="id-ID" dirty="0" smtClean="0"/>
          </a:p>
          <a:p>
            <a:r>
              <a:rPr lang="id-ID" dirty="0"/>
              <a:t>Beri kesempatan bagi otak dan telinga bekerja, sementara mengerjakan sesuatu yang lain (Nida dalam Tarigan, 1987:39-40)</a:t>
            </a:r>
            <a:endParaRPr lang="id-ID" dirty="0" smtClean="0"/>
          </a:p>
          <a:p>
            <a:endParaRPr lang="id-ID"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515</Words>
  <Application>Microsoft Office PowerPoint</Application>
  <PresentationFormat>On-screen Show (4:3)</PresentationFormat>
  <Paragraphs>72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KONSEP DASAR MENYIMAK</vt:lpstr>
      <vt:lpstr>PENGERTIAN MENYIMAK</vt:lpstr>
      <vt:lpstr>Lanjutan...</vt:lpstr>
      <vt:lpstr>Tujuan Menyimak</vt:lpstr>
      <vt:lpstr>Ragam Menyimak</vt:lpstr>
      <vt:lpstr>Slide 6</vt:lpstr>
      <vt:lpstr>Lanjutan...</vt:lpstr>
      <vt:lpstr>Slide 8</vt:lpstr>
      <vt:lpstr>Lanjutan...</vt:lpstr>
      <vt:lpstr>Slide 10</vt:lpstr>
      <vt:lpstr>Jenis-jenis Menyimak Intensif</vt:lpstr>
      <vt:lpstr>Faktor-faktor yang Mempengaruhi Menyimak</vt:lpstr>
      <vt:lpstr>KESIMPULAN?</vt:lpstr>
      <vt:lpstr>Tahap–Tahap Menyimak</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KONSEP DASAR MENYIMAK</dc:title>
  <dc:creator>HEWLET PACKARD</dc:creator>
  <cp:lastModifiedBy>HEWLET PACKARD</cp:lastModifiedBy>
  <cp:revision>7</cp:revision>
  <dcterms:created xsi:type="dcterms:W3CDTF">2013-03-19T23:58:16Z</dcterms:created>
  <dcterms:modified xsi:type="dcterms:W3CDTF">2013-03-20T00:39:52Z</dcterms:modified>
</cp:coreProperties>
</file>