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Bree Serif" panose="020B0604020202020204" charset="0"/>
      <p:regular r:id="rId21"/>
    </p:embeddedFont>
    <p:embeddedFont>
      <p:font typeface="Calibri" panose="020F0502020204030204" pitchFamily="34" charset="0"/>
      <p:regular r:id="rId22"/>
      <p:bold r:id="rId23"/>
      <p:italic r:id="rId24"/>
      <p:boldItalic r:id="rId25"/>
    </p:embeddedFont>
    <p:embeddedFont>
      <p:font typeface="Open Sans" panose="020B0604020202020204" charset="0"/>
      <p:regular r:id="rId26"/>
      <p:bold r:id="rId27"/>
      <p:italic r:id="rId28"/>
      <p:boldItalic r:id="rId29"/>
    </p:embeddedFont>
    <p:embeddedFont>
      <p:font typeface="Poppins"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sXtObFmD40DGZ+boR9r/XkzDgJ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85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8"/>
          <p:cNvSpPr>
            <a:spLocks noGrp="1"/>
          </p:cNvSpPr>
          <p:nvPr>
            <p:ph type="pic" idx="2"/>
          </p:nvPr>
        </p:nvSpPr>
        <p:spPr>
          <a:xfrm>
            <a:off x="1792288" y="612775"/>
            <a:ext cx="5486400" cy="4114800"/>
          </a:xfrm>
          <a:prstGeom prst="rect">
            <a:avLst/>
          </a:prstGeom>
          <a:noFill/>
          <a:ln>
            <a:noFill/>
          </a:ln>
        </p:spPr>
      </p:sp>
      <p:sp>
        <p:nvSpPr>
          <p:cNvPr id="68" name="Google Shape;68;p2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gif"/><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gif"/><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8.png"/><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7.png"/><Relationship Id="rId4" Type="http://schemas.openxmlformats.org/officeDocument/2006/relationships/image" Target="../media/image39.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53943"/>
        </a:solidFill>
        <a:effectLst/>
      </p:bgPr>
    </p:bg>
    <p:spTree>
      <p:nvGrpSpPr>
        <p:cNvPr id="1" name="Shape 87"/>
        <p:cNvGrpSpPr/>
        <p:nvPr/>
      </p:nvGrpSpPr>
      <p:grpSpPr>
        <a:xfrm>
          <a:off x="0" y="0"/>
          <a:ext cx="0" cy="0"/>
          <a:chOff x="0" y="0"/>
          <a:chExt cx="0" cy="0"/>
        </a:xfrm>
      </p:grpSpPr>
      <p:sp>
        <p:nvSpPr>
          <p:cNvPr id="88" name="Google Shape;88;p1"/>
          <p:cNvSpPr/>
          <p:nvPr/>
        </p:nvSpPr>
        <p:spPr>
          <a:xfrm>
            <a:off x="-550094" y="7911947"/>
            <a:ext cx="19388189" cy="4750106"/>
          </a:xfrm>
          <a:custGeom>
            <a:avLst/>
            <a:gdLst/>
            <a:ahLst/>
            <a:cxnLst/>
            <a:rect l="l" t="t" r="r" b="b"/>
            <a:pathLst>
              <a:path w="19388189" h="4750106" extrusionOk="0">
                <a:moveTo>
                  <a:pt x="0" y="0"/>
                </a:moveTo>
                <a:lnTo>
                  <a:pt x="19388189" y="0"/>
                </a:lnTo>
                <a:lnTo>
                  <a:pt x="19388189" y="4750106"/>
                </a:lnTo>
                <a:lnTo>
                  <a:pt x="0" y="4750106"/>
                </a:lnTo>
                <a:lnTo>
                  <a:pt x="0" y="0"/>
                </a:lnTo>
                <a:close/>
              </a:path>
            </a:pathLst>
          </a:custGeom>
          <a:blipFill rotWithShape="1">
            <a:blip r:embed="rId3">
              <a:alphaModFix/>
            </a:blip>
            <a:stretch>
              <a:fillRect r="-83"/>
            </a:stretch>
          </a:blipFill>
          <a:ln>
            <a:noFill/>
          </a:ln>
        </p:spPr>
      </p:sp>
      <p:sp>
        <p:nvSpPr>
          <p:cNvPr id="89" name="Google Shape;89;p1"/>
          <p:cNvSpPr txBox="1"/>
          <p:nvPr/>
        </p:nvSpPr>
        <p:spPr>
          <a:xfrm>
            <a:off x="8072898" y="7054697"/>
            <a:ext cx="9849578" cy="969496"/>
          </a:xfrm>
          <a:prstGeom prst="rect">
            <a:avLst/>
          </a:prstGeom>
          <a:noFill/>
          <a:ln>
            <a:noFill/>
          </a:ln>
        </p:spPr>
        <p:txBody>
          <a:bodyPr spcFirstLastPara="1" wrap="square" lIns="0" tIns="0" rIns="0" bIns="0" anchor="t" anchorCtr="0">
            <a:spAutoFit/>
          </a:bodyPr>
          <a:lstStyle/>
          <a:p>
            <a:pPr marL="0" marR="0" lvl="0" indent="0" algn="ctr" rtl="0">
              <a:lnSpc>
                <a:spcPct val="139955"/>
              </a:lnSpc>
              <a:spcBef>
                <a:spcPts val="0"/>
              </a:spcBef>
              <a:spcAft>
                <a:spcPts val="0"/>
              </a:spcAft>
              <a:buNone/>
            </a:pPr>
            <a:r>
              <a:rPr lang="en-US" sz="4500" b="0" i="0" u="none" strike="noStrike" cap="none" dirty="0" err="1">
                <a:solidFill>
                  <a:srgbClr val="FFF5D6"/>
                </a:solidFill>
                <a:latin typeface="Arial"/>
                <a:ea typeface="Arial"/>
                <a:cs typeface="Arial"/>
                <a:sym typeface="Arial"/>
              </a:rPr>
              <a:t>Eko</a:t>
            </a:r>
            <a:r>
              <a:rPr lang="en-US" sz="4500" b="0" i="0" u="none" strike="noStrike" cap="none" dirty="0">
                <a:solidFill>
                  <a:srgbClr val="FFF5D6"/>
                </a:solidFill>
                <a:latin typeface="Arial"/>
                <a:ea typeface="Arial"/>
                <a:cs typeface="Arial"/>
                <a:sym typeface="Arial"/>
              </a:rPr>
              <a:t> </a:t>
            </a:r>
            <a:r>
              <a:rPr lang="en-US" sz="4500" b="0" i="0" u="none" strike="noStrike" cap="none" dirty="0" err="1">
                <a:solidFill>
                  <a:srgbClr val="FFF5D6"/>
                </a:solidFill>
                <a:latin typeface="Arial"/>
                <a:ea typeface="Arial"/>
                <a:cs typeface="Arial"/>
                <a:sym typeface="Arial"/>
              </a:rPr>
              <a:t>Siswanto</a:t>
            </a:r>
            <a:r>
              <a:rPr lang="en-US" sz="4500" b="0" i="0" u="none" strike="noStrike" cap="none" dirty="0">
                <a:solidFill>
                  <a:srgbClr val="FFF5D6"/>
                </a:solidFill>
                <a:latin typeface="Arial"/>
                <a:ea typeface="Arial"/>
                <a:cs typeface="Arial"/>
                <a:sym typeface="Arial"/>
              </a:rPr>
              <a:t>, </a:t>
            </a:r>
            <a:r>
              <a:rPr lang="en-US" sz="4500" b="0" i="0" u="none" strike="noStrike" cap="none" dirty="0" err="1">
                <a:solidFill>
                  <a:srgbClr val="FFF5D6"/>
                </a:solidFill>
                <a:latin typeface="Arial"/>
                <a:ea typeface="Arial"/>
                <a:cs typeface="Arial"/>
                <a:sym typeface="Arial"/>
              </a:rPr>
              <a:t>M.Kom</a:t>
            </a:r>
            <a:endParaRPr dirty="0"/>
          </a:p>
        </p:txBody>
      </p:sp>
      <p:sp>
        <p:nvSpPr>
          <p:cNvPr id="90" name="Google Shape;90;p1"/>
          <p:cNvSpPr/>
          <p:nvPr/>
        </p:nvSpPr>
        <p:spPr>
          <a:xfrm>
            <a:off x="-4148781" y="-456218"/>
            <a:ext cx="8762237" cy="8998446"/>
          </a:xfrm>
          <a:custGeom>
            <a:avLst/>
            <a:gdLst/>
            <a:ahLst/>
            <a:cxnLst/>
            <a:rect l="l" t="t" r="r" b="b"/>
            <a:pathLst>
              <a:path w="8762237" h="8998446" extrusionOk="0">
                <a:moveTo>
                  <a:pt x="0" y="0"/>
                </a:moveTo>
                <a:lnTo>
                  <a:pt x="8762237" y="0"/>
                </a:lnTo>
                <a:lnTo>
                  <a:pt x="8762237" y="8998446"/>
                </a:lnTo>
                <a:lnTo>
                  <a:pt x="0" y="8998446"/>
                </a:lnTo>
                <a:lnTo>
                  <a:pt x="0" y="0"/>
                </a:lnTo>
                <a:close/>
              </a:path>
            </a:pathLst>
          </a:custGeom>
          <a:blipFill rotWithShape="1">
            <a:blip r:embed="rId4">
              <a:alphaModFix/>
            </a:blip>
            <a:stretch>
              <a:fillRect r="-51"/>
            </a:stretch>
          </a:blipFill>
          <a:ln>
            <a:noFill/>
          </a:ln>
        </p:spPr>
      </p:sp>
      <p:pic>
        <p:nvPicPr>
          <p:cNvPr id="91" name="Google Shape;91;p1"/>
          <p:cNvPicPr preferRelativeResize="0"/>
          <p:nvPr/>
        </p:nvPicPr>
        <p:blipFill rotWithShape="1">
          <a:blip r:embed="rId5">
            <a:alphaModFix/>
          </a:blip>
          <a:srcRect r="11"/>
          <a:stretch/>
        </p:blipFill>
        <p:spPr>
          <a:xfrm>
            <a:off x="2052039" y="1844628"/>
            <a:ext cx="5589960" cy="5618049"/>
          </a:xfrm>
          <a:prstGeom prst="rect">
            <a:avLst/>
          </a:prstGeom>
          <a:noFill/>
          <a:ln>
            <a:noFill/>
          </a:ln>
        </p:spPr>
      </p:pic>
      <p:sp>
        <p:nvSpPr>
          <p:cNvPr id="92" name="Google Shape;92;p1"/>
          <p:cNvSpPr txBox="1"/>
          <p:nvPr/>
        </p:nvSpPr>
        <p:spPr>
          <a:xfrm>
            <a:off x="6687476" y="1987849"/>
            <a:ext cx="11235000" cy="3239400"/>
          </a:xfrm>
          <a:prstGeom prst="rect">
            <a:avLst/>
          </a:prstGeom>
          <a:noFill/>
          <a:ln>
            <a:noFill/>
          </a:ln>
        </p:spPr>
        <p:txBody>
          <a:bodyPr spcFirstLastPara="1" wrap="square" lIns="0" tIns="0" rIns="0" bIns="0" anchor="t" anchorCtr="0">
            <a:spAutoFit/>
          </a:bodyPr>
          <a:lstStyle/>
          <a:p>
            <a:pPr marL="0" marR="0" lvl="0" indent="0" algn="ctr" rtl="0">
              <a:lnSpc>
                <a:spcPct val="84999"/>
              </a:lnSpc>
              <a:spcBef>
                <a:spcPts val="0"/>
              </a:spcBef>
              <a:spcAft>
                <a:spcPts val="0"/>
              </a:spcAft>
              <a:buNone/>
            </a:pPr>
            <a:r>
              <a:rPr lang="en-US" sz="8253" b="0" i="0" u="none" strike="noStrike" cap="none">
                <a:solidFill>
                  <a:srgbClr val="FFF5D6"/>
                </a:solidFill>
                <a:latin typeface="Arial"/>
                <a:ea typeface="Arial"/>
                <a:cs typeface="Arial"/>
                <a:sym typeface="Arial"/>
              </a:rPr>
              <a:t>ENTREPRENEURIAL</a:t>
            </a:r>
            <a:endParaRPr sz="8253" b="0" i="0" u="none" strike="noStrike" cap="none">
              <a:solidFill>
                <a:srgbClr val="FFF5D6"/>
              </a:solidFill>
              <a:latin typeface="Arial"/>
              <a:ea typeface="Arial"/>
              <a:cs typeface="Arial"/>
              <a:sym typeface="Arial"/>
            </a:endParaRPr>
          </a:p>
          <a:p>
            <a:pPr marL="0" marR="0" lvl="0" indent="0" algn="ctr" rtl="0">
              <a:lnSpc>
                <a:spcPct val="84999"/>
              </a:lnSpc>
              <a:spcBef>
                <a:spcPts val="0"/>
              </a:spcBef>
              <a:spcAft>
                <a:spcPts val="0"/>
              </a:spcAft>
              <a:buNone/>
            </a:pPr>
            <a:r>
              <a:rPr lang="en-US" sz="8253" b="0" i="0" u="none" strike="noStrike" cap="none">
                <a:solidFill>
                  <a:srgbClr val="FFF5D6"/>
                </a:solidFill>
                <a:latin typeface="Arial"/>
                <a:ea typeface="Arial"/>
                <a:cs typeface="Arial"/>
                <a:sym typeface="Arial"/>
              </a:rPr>
              <a:t>DAN DIGITAL  MINDSET</a:t>
            </a:r>
            <a:endParaRPr/>
          </a:p>
        </p:txBody>
      </p:sp>
      <p:grpSp>
        <p:nvGrpSpPr>
          <p:cNvPr id="93" name="Google Shape;93;p1"/>
          <p:cNvGrpSpPr/>
          <p:nvPr/>
        </p:nvGrpSpPr>
        <p:grpSpPr>
          <a:xfrm>
            <a:off x="10381860" y="212778"/>
            <a:ext cx="7540616" cy="1631844"/>
            <a:chOff x="0" y="0"/>
            <a:chExt cx="10054155" cy="2175792"/>
          </a:xfrm>
        </p:grpSpPr>
        <p:sp>
          <p:nvSpPr>
            <p:cNvPr id="94" name="Google Shape;94;p1"/>
            <p:cNvSpPr/>
            <p:nvPr/>
          </p:nvSpPr>
          <p:spPr>
            <a:xfrm>
              <a:off x="0" y="131552"/>
              <a:ext cx="1787412" cy="1810545"/>
            </a:xfrm>
            <a:custGeom>
              <a:avLst/>
              <a:gdLst/>
              <a:ahLst/>
              <a:cxnLst/>
              <a:rect l="l" t="t" r="r" b="b"/>
              <a:pathLst>
                <a:path w="1787412" h="1810545" extrusionOk="0">
                  <a:moveTo>
                    <a:pt x="0" y="0"/>
                  </a:moveTo>
                  <a:lnTo>
                    <a:pt x="1787412" y="0"/>
                  </a:lnTo>
                  <a:lnTo>
                    <a:pt x="1787412" y="1810545"/>
                  </a:lnTo>
                  <a:lnTo>
                    <a:pt x="0" y="1810545"/>
                  </a:lnTo>
                  <a:lnTo>
                    <a:pt x="0" y="0"/>
                  </a:lnTo>
                  <a:close/>
                </a:path>
              </a:pathLst>
            </a:custGeom>
            <a:blipFill rotWithShape="1">
              <a:blip r:embed="rId6">
                <a:alphaModFix/>
              </a:blip>
              <a:stretch>
                <a:fillRect/>
              </a:stretch>
            </a:blipFill>
            <a:ln>
              <a:noFill/>
            </a:ln>
          </p:spPr>
        </p:sp>
        <p:sp>
          <p:nvSpPr>
            <p:cNvPr id="95" name="Google Shape;95;p1"/>
            <p:cNvSpPr/>
            <p:nvPr/>
          </p:nvSpPr>
          <p:spPr>
            <a:xfrm>
              <a:off x="2092212" y="131552"/>
              <a:ext cx="1971667" cy="1810545"/>
            </a:xfrm>
            <a:custGeom>
              <a:avLst/>
              <a:gdLst/>
              <a:ahLst/>
              <a:cxnLst/>
              <a:rect l="l" t="t" r="r" b="b"/>
              <a:pathLst>
                <a:path w="1971667" h="1810545" extrusionOk="0">
                  <a:moveTo>
                    <a:pt x="0" y="0"/>
                  </a:moveTo>
                  <a:lnTo>
                    <a:pt x="1971667" y="0"/>
                  </a:lnTo>
                  <a:lnTo>
                    <a:pt x="1971667" y="1810545"/>
                  </a:lnTo>
                  <a:lnTo>
                    <a:pt x="0" y="1810545"/>
                  </a:lnTo>
                  <a:lnTo>
                    <a:pt x="0" y="0"/>
                  </a:lnTo>
                  <a:close/>
                </a:path>
              </a:pathLst>
            </a:custGeom>
            <a:blipFill rotWithShape="1">
              <a:blip r:embed="rId7">
                <a:alphaModFix/>
              </a:blip>
              <a:stretch>
                <a:fillRect/>
              </a:stretch>
            </a:blipFill>
            <a:ln>
              <a:noFill/>
            </a:ln>
          </p:spPr>
        </p:sp>
        <p:sp>
          <p:nvSpPr>
            <p:cNvPr id="96" name="Google Shape;96;p1"/>
            <p:cNvSpPr/>
            <p:nvPr/>
          </p:nvSpPr>
          <p:spPr>
            <a:xfrm>
              <a:off x="4228979" y="0"/>
              <a:ext cx="2259992" cy="2175792"/>
            </a:xfrm>
            <a:custGeom>
              <a:avLst/>
              <a:gdLst/>
              <a:ahLst/>
              <a:cxnLst/>
              <a:rect l="l" t="t" r="r" b="b"/>
              <a:pathLst>
                <a:path w="2259992" h="2175792" extrusionOk="0">
                  <a:moveTo>
                    <a:pt x="0" y="0"/>
                  </a:moveTo>
                  <a:lnTo>
                    <a:pt x="2259992" y="0"/>
                  </a:lnTo>
                  <a:lnTo>
                    <a:pt x="2259992" y="2175792"/>
                  </a:lnTo>
                  <a:lnTo>
                    <a:pt x="0" y="2175792"/>
                  </a:lnTo>
                  <a:lnTo>
                    <a:pt x="0" y="0"/>
                  </a:lnTo>
                  <a:close/>
                </a:path>
              </a:pathLst>
            </a:custGeom>
            <a:blipFill rotWithShape="1">
              <a:blip r:embed="rId8">
                <a:alphaModFix/>
              </a:blip>
              <a:stretch>
                <a:fillRect/>
              </a:stretch>
            </a:blipFill>
            <a:ln>
              <a:noFill/>
            </a:ln>
          </p:spPr>
        </p:sp>
        <p:sp>
          <p:nvSpPr>
            <p:cNvPr id="97" name="Google Shape;97;p1"/>
            <p:cNvSpPr/>
            <p:nvPr/>
          </p:nvSpPr>
          <p:spPr>
            <a:xfrm>
              <a:off x="6654071" y="131552"/>
              <a:ext cx="3400084" cy="1810545"/>
            </a:xfrm>
            <a:custGeom>
              <a:avLst/>
              <a:gdLst/>
              <a:ahLst/>
              <a:cxnLst/>
              <a:rect l="l" t="t" r="r" b="b"/>
              <a:pathLst>
                <a:path w="3400084" h="1810545" extrusionOk="0">
                  <a:moveTo>
                    <a:pt x="0" y="0"/>
                  </a:moveTo>
                  <a:lnTo>
                    <a:pt x="3400084" y="0"/>
                  </a:lnTo>
                  <a:lnTo>
                    <a:pt x="3400084" y="1810545"/>
                  </a:lnTo>
                  <a:lnTo>
                    <a:pt x="0" y="1810545"/>
                  </a:lnTo>
                  <a:lnTo>
                    <a:pt x="0" y="0"/>
                  </a:lnTo>
                  <a:close/>
                </a:path>
              </a:pathLst>
            </a:custGeom>
            <a:blipFill rotWithShape="1">
              <a:blip r:embed="rId9">
                <a:alphaModFix/>
              </a:blip>
              <a:stretch>
                <a:fillRect/>
              </a:stretch>
            </a:blipFill>
            <a:ln>
              <a:noFill/>
            </a:ln>
          </p:spPr>
        </p:sp>
      </p:grpSp>
      <p:sp>
        <p:nvSpPr>
          <p:cNvPr id="98" name="Google Shape;98;p1"/>
          <p:cNvSpPr txBox="1"/>
          <p:nvPr/>
        </p:nvSpPr>
        <p:spPr>
          <a:xfrm>
            <a:off x="9144001" y="5370487"/>
            <a:ext cx="7385218" cy="1191006"/>
          </a:xfrm>
          <a:prstGeom prst="rect">
            <a:avLst/>
          </a:prstGeom>
          <a:noFill/>
          <a:ln>
            <a:noFill/>
          </a:ln>
        </p:spPr>
        <p:txBody>
          <a:bodyPr spcFirstLastPara="1" wrap="square" lIns="0" tIns="0" rIns="0" bIns="0" anchor="t" anchorCtr="0">
            <a:spAutoFit/>
          </a:bodyPr>
          <a:lstStyle/>
          <a:p>
            <a:pPr marL="0" marR="0" lvl="0" indent="0" algn="ctr" rtl="0">
              <a:lnSpc>
                <a:spcPct val="111000"/>
              </a:lnSpc>
              <a:spcBef>
                <a:spcPts val="0"/>
              </a:spcBef>
              <a:spcAft>
                <a:spcPts val="0"/>
              </a:spcAft>
              <a:buNone/>
            </a:pPr>
            <a:r>
              <a:rPr lang="en-US" sz="4200" b="0" i="0" u="none" strike="noStrike" cap="none">
                <a:solidFill>
                  <a:srgbClr val="FFFFFF"/>
                </a:solidFill>
                <a:latin typeface="Bree Serif"/>
                <a:ea typeface="Bree Serif"/>
                <a:cs typeface="Bree Serif"/>
                <a:sym typeface="Bree Serif"/>
              </a:rPr>
              <a:t>Technopreneurship</a:t>
            </a:r>
            <a:endParaRPr/>
          </a:p>
          <a:p>
            <a:pPr marL="0" marR="0" lvl="0" indent="0" algn="ctr" rtl="0">
              <a:lnSpc>
                <a:spcPct val="111000"/>
              </a:lnSpc>
              <a:spcBef>
                <a:spcPts val="0"/>
              </a:spcBef>
              <a:spcAft>
                <a:spcPts val="0"/>
              </a:spcAft>
              <a:buNone/>
            </a:pPr>
            <a:r>
              <a:rPr lang="en-US" sz="4200" b="0" i="0" u="none" strike="noStrike" cap="none">
                <a:solidFill>
                  <a:srgbClr val="FFFFFF"/>
                </a:solidFill>
                <a:latin typeface="Bree Serif"/>
                <a:ea typeface="Bree Serif"/>
                <a:cs typeface="Bree Serif"/>
                <a:sym typeface="Bree Serif"/>
              </a:rPr>
              <a:t> - Pertemuan 5 -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8A28A"/>
        </a:solidFill>
        <a:effectLst/>
      </p:bgPr>
    </p:bg>
    <p:spTree>
      <p:nvGrpSpPr>
        <p:cNvPr id="1" name="Shape 201"/>
        <p:cNvGrpSpPr/>
        <p:nvPr/>
      </p:nvGrpSpPr>
      <p:grpSpPr>
        <a:xfrm>
          <a:off x="0" y="0"/>
          <a:ext cx="0" cy="0"/>
          <a:chOff x="0" y="0"/>
          <a:chExt cx="0" cy="0"/>
        </a:xfrm>
      </p:grpSpPr>
      <p:sp>
        <p:nvSpPr>
          <p:cNvPr id="202" name="Google Shape;202;p10"/>
          <p:cNvSpPr/>
          <p:nvPr/>
        </p:nvSpPr>
        <p:spPr>
          <a:xfrm>
            <a:off x="9390099" y="510303"/>
            <a:ext cx="7630532" cy="7223997"/>
          </a:xfrm>
          <a:custGeom>
            <a:avLst/>
            <a:gdLst/>
            <a:ahLst/>
            <a:cxnLst/>
            <a:rect l="l" t="t" r="r" b="b"/>
            <a:pathLst>
              <a:path w="7630532" h="7223997" extrusionOk="0">
                <a:moveTo>
                  <a:pt x="0" y="0"/>
                </a:moveTo>
                <a:lnTo>
                  <a:pt x="7630532" y="0"/>
                </a:lnTo>
                <a:lnTo>
                  <a:pt x="7630532" y="7223997"/>
                </a:lnTo>
                <a:lnTo>
                  <a:pt x="0" y="7223997"/>
                </a:lnTo>
                <a:lnTo>
                  <a:pt x="0" y="0"/>
                </a:lnTo>
                <a:close/>
              </a:path>
            </a:pathLst>
          </a:custGeom>
          <a:blipFill rotWithShape="1">
            <a:blip r:embed="rId3">
              <a:alphaModFix/>
            </a:blip>
            <a:stretch>
              <a:fillRect/>
            </a:stretch>
          </a:blipFill>
          <a:ln>
            <a:noFill/>
          </a:ln>
        </p:spPr>
      </p:sp>
      <p:sp>
        <p:nvSpPr>
          <p:cNvPr id="203" name="Google Shape;203;p10"/>
          <p:cNvSpPr/>
          <p:nvPr/>
        </p:nvSpPr>
        <p:spPr>
          <a:xfrm>
            <a:off x="1460514" y="540303"/>
            <a:ext cx="7630532" cy="7193997"/>
          </a:xfrm>
          <a:custGeom>
            <a:avLst/>
            <a:gdLst/>
            <a:ahLst/>
            <a:cxnLst/>
            <a:rect l="l" t="t" r="r" b="b"/>
            <a:pathLst>
              <a:path w="7630532" h="7193997" extrusionOk="0">
                <a:moveTo>
                  <a:pt x="0" y="0"/>
                </a:moveTo>
                <a:lnTo>
                  <a:pt x="7630532" y="0"/>
                </a:lnTo>
                <a:lnTo>
                  <a:pt x="7630532" y="7193997"/>
                </a:lnTo>
                <a:lnTo>
                  <a:pt x="0" y="7193997"/>
                </a:lnTo>
                <a:lnTo>
                  <a:pt x="0" y="0"/>
                </a:lnTo>
                <a:close/>
              </a:path>
            </a:pathLst>
          </a:custGeom>
          <a:blipFill rotWithShape="1">
            <a:blip r:embed="rId4">
              <a:alphaModFix/>
            </a:blip>
            <a:stretch>
              <a:fillRect/>
            </a:stretch>
          </a:blipFill>
          <a:ln>
            <a:noFill/>
          </a:ln>
        </p:spPr>
      </p:sp>
      <p:pic>
        <p:nvPicPr>
          <p:cNvPr id="204" name="Google Shape;204;p10"/>
          <p:cNvPicPr preferRelativeResize="0"/>
          <p:nvPr/>
        </p:nvPicPr>
        <p:blipFill rotWithShape="1">
          <a:blip r:embed="rId5">
            <a:alphaModFix/>
          </a:blip>
          <a:srcRect r="185"/>
          <a:stretch/>
        </p:blipFill>
        <p:spPr>
          <a:xfrm>
            <a:off x="7451266" y="6205513"/>
            <a:ext cx="3279561" cy="2689240"/>
          </a:xfrm>
          <a:prstGeom prst="rect">
            <a:avLst/>
          </a:prstGeom>
          <a:noFill/>
          <a:ln>
            <a:noFill/>
          </a:ln>
        </p:spPr>
      </p:pic>
      <p:sp>
        <p:nvSpPr>
          <p:cNvPr id="205" name="Google Shape;205;p10"/>
          <p:cNvSpPr txBox="1"/>
          <p:nvPr/>
        </p:nvSpPr>
        <p:spPr>
          <a:xfrm>
            <a:off x="9888945" y="921274"/>
            <a:ext cx="6632840" cy="1640731"/>
          </a:xfrm>
          <a:prstGeom prst="rect">
            <a:avLst/>
          </a:prstGeom>
          <a:noFill/>
          <a:ln>
            <a:noFill/>
          </a:ln>
        </p:spPr>
        <p:txBody>
          <a:bodyPr spcFirstLastPara="1" wrap="square" lIns="0" tIns="0" rIns="0" bIns="0" anchor="t" anchorCtr="0">
            <a:spAutoFit/>
          </a:bodyPr>
          <a:lstStyle/>
          <a:p>
            <a:pPr marL="0" marR="0" lvl="0" indent="0" algn="ctr" rtl="0">
              <a:lnSpc>
                <a:spcPct val="139990"/>
              </a:lnSpc>
              <a:spcBef>
                <a:spcPts val="0"/>
              </a:spcBef>
              <a:spcAft>
                <a:spcPts val="0"/>
              </a:spcAft>
              <a:buNone/>
            </a:pPr>
            <a:r>
              <a:rPr lang="en-US" sz="4341" b="0" i="0" u="none" strike="noStrike" cap="none">
                <a:solidFill>
                  <a:srgbClr val="0F232D"/>
                </a:solidFill>
                <a:latin typeface="Arial"/>
                <a:ea typeface="Arial"/>
                <a:cs typeface="Arial"/>
                <a:sym typeface="Arial"/>
              </a:rPr>
              <a:t>Contoh Negative Thinking</a:t>
            </a:r>
            <a:endParaRPr/>
          </a:p>
        </p:txBody>
      </p:sp>
      <p:sp>
        <p:nvSpPr>
          <p:cNvPr id="206" name="Google Shape;206;p10"/>
          <p:cNvSpPr txBox="1"/>
          <p:nvPr/>
        </p:nvSpPr>
        <p:spPr>
          <a:xfrm>
            <a:off x="1959360" y="952500"/>
            <a:ext cx="6632840" cy="1609505"/>
          </a:xfrm>
          <a:prstGeom prst="rect">
            <a:avLst/>
          </a:prstGeom>
          <a:noFill/>
          <a:ln>
            <a:noFill/>
          </a:ln>
        </p:spPr>
        <p:txBody>
          <a:bodyPr spcFirstLastPara="1" wrap="square" lIns="0" tIns="0" rIns="0" bIns="0" anchor="t" anchorCtr="0">
            <a:spAutoFit/>
          </a:bodyPr>
          <a:lstStyle/>
          <a:p>
            <a:pPr marL="0" marR="0" lvl="0" indent="0" algn="ctr" rtl="0">
              <a:lnSpc>
                <a:spcPct val="139990"/>
              </a:lnSpc>
              <a:spcBef>
                <a:spcPts val="0"/>
              </a:spcBef>
              <a:spcAft>
                <a:spcPts val="0"/>
              </a:spcAft>
              <a:buNone/>
            </a:pPr>
            <a:r>
              <a:rPr lang="en-US" sz="4341" b="0" i="0" u="none" strike="noStrike" cap="none">
                <a:solidFill>
                  <a:srgbClr val="0F232D"/>
                </a:solidFill>
                <a:latin typeface="Arial"/>
                <a:ea typeface="Arial"/>
                <a:cs typeface="Arial"/>
                <a:sym typeface="Arial"/>
              </a:rPr>
              <a:t>Contoh Positive Thinking</a:t>
            </a:r>
            <a:endParaRPr/>
          </a:p>
        </p:txBody>
      </p:sp>
      <p:sp>
        <p:nvSpPr>
          <p:cNvPr id="207" name="Google Shape;207;p10"/>
          <p:cNvSpPr/>
          <p:nvPr/>
        </p:nvSpPr>
        <p:spPr>
          <a:xfrm>
            <a:off x="-358021" y="6667500"/>
            <a:ext cx="1632689" cy="3265378"/>
          </a:xfrm>
          <a:custGeom>
            <a:avLst/>
            <a:gdLst/>
            <a:ahLst/>
            <a:cxnLst/>
            <a:rect l="l" t="t" r="r" b="b"/>
            <a:pathLst>
              <a:path w="1632689" h="3265378" extrusionOk="0">
                <a:moveTo>
                  <a:pt x="0" y="0"/>
                </a:moveTo>
                <a:lnTo>
                  <a:pt x="1632689" y="0"/>
                </a:lnTo>
                <a:lnTo>
                  <a:pt x="1632689" y="3265378"/>
                </a:lnTo>
                <a:lnTo>
                  <a:pt x="0" y="3265378"/>
                </a:lnTo>
                <a:lnTo>
                  <a:pt x="0" y="0"/>
                </a:lnTo>
                <a:close/>
              </a:path>
            </a:pathLst>
          </a:custGeom>
          <a:blipFill rotWithShape="1">
            <a:blip r:embed="rId6">
              <a:alphaModFix/>
            </a:blip>
            <a:stretch>
              <a:fillRect b="-288"/>
            </a:stretch>
          </a:blipFill>
          <a:ln>
            <a:noFill/>
          </a:ln>
        </p:spPr>
      </p:sp>
      <p:sp>
        <p:nvSpPr>
          <p:cNvPr id="208" name="Google Shape;208;p10"/>
          <p:cNvSpPr/>
          <p:nvPr/>
        </p:nvSpPr>
        <p:spPr>
          <a:xfrm>
            <a:off x="17035145" y="7860696"/>
            <a:ext cx="1252855" cy="2426304"/>
          </a:xfrm>
          <a:custGeom>
            <a:avLst/>
            <a:gdLst/>
            <a:ahLst/>
            <a:cxnLst/>
            <a:rect l="l" t="t" r="r" b="b"/>
            <a:pathLst>
              <a:path w="1252855" h="2426304" extrusionOk="0">
                <a:moveTo>
                  <a:pt x="0" y="0"/>
                </a:moveTo>
                <a:lnTo>
                  <a:pt x="1252855" y="0"/>
                </a:lnTo>
                <a:lnTo>
                  <a:pt x="1252855" y="2426304"/>
                </a:lnTo>
                <a:lnTo>
                  <a:pt x="0" y="2426304"/>
                </a:lnTo>
                <a:lnTo>
                  <a:pt x="0" y="0"/>
                </a:lnTo>
                <a:close/>
              </a:path>
            </a:pathLst>
          </a:custGeom>
          <a:blipFill rotWithShape="1">
            <a:blip r:embed="rId7">
              <a:alphaModFix/>
            </a:blip>
            <a:stretch>
              <a:fillRect r="-246"/>
            </a:stretch>
          </a:blipFill>
          <a:ln>
            <a:noFill/>
          </a:ln>
        </p:spPr>
      </p:sp>
      <p:sp>
        <p:nvSpPr>
          <p:cNvPr id="209" name="Google Shape;209;p10"/>
          <p:cNvSpPr txBox="1"/>
          <p:nvPr/>
        </p:nvSpPr>
        <p:spPr>
          <a:xfrm>
            <a:off x="1472955" y="2616324"/>
            <a:ext cx="6965789" cy="5965726"/>
          </a:xfrm>
          <a:prstGeom prst="rect">
            <a:avLst/>
          </a:prstGeom>
          <a:noFill/>
          <a:ln>
            <a:noFill/>
          </a:ln>
        </p:spPr>
        <p:txBody>
          <a:bodyPr spcFirstLastPara="1" wrap="square" lIns="0" tIns="0" rIns="0" bIns="0" anchor="t" anchorCtr="0">
            <a:spAutoFit/>
          </a:bodyPr>
          <a:lstStyle/>
          <a:p>
            <a:pPr marL="754380" marR="0" lvl="2" indent="-251460" algn="just" rtl="0">
              <a:lnSpc>
                <a:spcPct val="140000"/>
              </a:lnSpc>
              <a:spcBef>
                <a:spcPts val="0"/>
              </a:spcBef>
              <a:spcAft>
                <a:spcPts val="0"/>
              </a:spcAft>
              <a:buClr>
                <a:srgbClr val="253943"/>
              </a:buClr>
              <a:buSzPts val="3300"/>
              <a:buFont typeface="Arial"/>
              <a:buChar char="⚬"/>
            </a:pPr>
            <a:r>
              <a:rPr lang="en-US" sz="3300" b="0" i="0" u="none" strike="noStrike" cap="none">
                <a:solidFill>
                  <a:srgbClr val="253943"/>
                </a:solidFill>
                <a:latin typeface="Arial"/>
                <a:ea typeface="Arial"/>
                <a:cs typeface="Arial"/>
                <a:sym typeface="Arial"/>
              </a:rPr>
              <a:t>Produk menarik, kualitas istimewa, pembeli puas, sukses, untung</a:t>
            </a:r>
            <a:endParaRPr/>
          </a:p>
          <a:p>
            <a:pPr marL="778510" marR="0" lvl="2" indent="-259503" algn="just" rtl="0">
              <a:lnSpc>
                <a:spcPct val="132000"/>
              </a:lnSpc>
              <a:spcBef>
                <a:spcPts val="0"/>
              </a:spcBef>
              <a:spcAft>
                <a:spcPts val="0"/>
              </a:spcAft>
              <a:buClr>
                <a:srgbClr val="253943"/>
              </a:buClr>
              <a:buSzPts val="3500"/>
              <a:buFont typeface="Arial"/>
              <a:buChar char="⚬"/>
            </a:pPr>
            <a:r>
              <a:rPr lang="en-US" sz="3500" b="0" i="0" u="none" strike="noStrike" cap="none">
                <a:solidFill>
                  <a:srgbClr val="253943"/>
                </a:solidFill>
                <a:latin typeface="Arial"/>
                <a:ea typeface="Arial"/>
                <a:cs typeface="Arial"/>
                <a:sym typeface="Arial"/>
              </a:rPr>
              <a:t>Ketika berfikir negative, perasaan dan tindakan akan cenderung negative, akibatnya  bayangan negative akan benar terjadi</a:t>
            </a:r>
            <a:endParaRPr/>
          </a:p>
          <a:p>
            <a:pPr marL="778510" marR="0" lvl="2" indent="-259503" algn="just" rtl="0">
              <a:lnSpc>
                <a:spcPct val="132000"/>
              </a:lnSpc>
              <a:spcBef>
                <a:spcPts val="0"/>
              </a:spcBef>
              <a:spcAft>
                <a:spcPts val="0"/>
              </a:spcAft>
              <a:buNone/>
            </a:pPr>
            <a:endParaRPr sz="3500" b="0" i="0" u="none" strike="noStrike" cap="none">
              <a:solidFill>
                <a:srgbClr val="253943"/>
              </a:solidFill>
              <a:latin typeface="Arial"/>
              <a:ea typeface="Arial"/>
              <a:cs typeface="Arial"/>
              <a:sym typeface="Arial"/>
            </a:endParaRPr>
          </a:p>
          <a:p>
            <a:pPr marL="778510" marR="0" lvl="2" indent="-259503" algn="just" rtl="0">
              <a:lnSpc>
                <a:spcPct val="132000"/>
              </a:lnSpc>
              <a:spcBef>
                <a:spcPts val="0"/>
              </a:spcBef>
              <a:spcAft>
                <a:spcPts val="0"/>
              </a:spcAft>
              <a:buNone/>
            </a:pPr>
            <a:endParaRPr sz="3500" b="0" i="0" u="none" strike="noStrike" cap="none">
              <a:solidFill>
                <a:srgbClr val="253943"/>
              </a:solidFill>
              <a:latin typeface="Arial"/>
              <a:ea typeface="Arial"/>
              <a:cs typeface="Arial"/>
              <a:sym typeface="Arial"/>
            </a:endParaRPr>
          </a:p>
        </p:txBody>
      </p:sp>
      <p:sp>
        <p:nvSpPr>
          <p:cNvPr id="210" name="Google Shape;210;p10"/>
          <p:cNvSpPr txBox="1"/>
          <p:nvPr/>
        </p:nvSpPr>
        <p:spPr>
          <a:xfrm>
            <a:off x="9465068" y="2687694"/>
            <a:ext cx="7070332" cy="4167436"/>
          </a:xfrm>
          <a:prstGeom prst="rect">
            <a:avLst/>
          </a:prstGeom>
          <a:noFill/>
          <a:ln>
            <a:noFill/>
          </a:ln>
        </p:spPr>
        <p:txBody>
          <a:bodyPr spcFirstLastPara="1" wrap="square" lIns="0" tIns="0" rIns="0" bIns="0" anchor="t" anchorCtr="0">
            <a:spAutoFit/>
          </a:bodyPr>
          <a:lstStyle/>
          <a:p>
            <a:pPr marL="778510" marR="0" lvl="2" indent="-259503" algn="just" rtl="0">
              <a:lnSpc>
                <a:spcPct val="132000"/>
              </a:lnSpc>
              <a:spcBef>
                <a:spcPts val="0"/>
              </a:spcBef>
              <a:spcAft>
                <a:spcPts val="0"/>
              </a:spcAft>
              <a:buClr>
                <a:srgbClr val="253943"/>
              </a:buClr>
              <a:buSzPts val="3500"/>
              <a:buFont typeface="Arial"/>
              <a:buChar char="⚬"/>
            </a:pPr>
            <a:r>
              <a:rPr lang="en-US" sz="3500" b="0" i="0" u="none" strike="noStrike" cap="none">
                <a:solidFill>
                  <a:srgbClr val="253943"/>
                </a:solidFill>
                <a:latin typeface="Arial"/>
                <a:ea typeface="Arial"/>
                <a:cs typeface="Arial"/>
                <a:sym typeface="Arial"/>
              </a:rPr>
              <a:t>Tidak menarik, mutu jelek, sepi pembeli, gagal, rugi</a:t>
            </a:r>
            <a:endParaRPr/>
          </a:p>
          <a:p>
            <a:pPr marL="778510" marR="0" lvl="2" indent="-259503" algn="just" rtl="0">
              <a:lnSpc>
                <a:spcPct val="132000"/>
              </a:lnSpc>
              <a:spcBef>
                <a:spcPts val="0"/>
              </a:spcBef>
              <a:spcAft>
                <a:spcPts val="0"/>
              </a:spcAft>
              <a:buClr>
                <a:srgbClr val="253943"/>
              </a:buClr>
              <a:buSzPts val="3500"/>
              <a:buFont typeface="Arial"/>
              <a:buChar char="⚬"/>
            </a:pPr>
            <a:r>
              <a:rPr lang="en-US" sz="3500" b="0" i="0" u="none" strike="noStrike" cap="none">
                <a:solidFill>
                  <a:srgbClr val="253943"/>
                </a:solidFill>
                <a:latin typeface="Arial"/>
                <a:ea typeface="Arial"/>
                <a:cs typeface="Arial"/>
                <a:sym typeface="Arial"/>
              </a:rPr>
              <a:t>Ketika berfikir negative, perasaan dan tindakan akan cenderung negative, akibatnya  bayangan negative akan benar terjadi</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Shape 214"/>
        <p:cNvGrpSpPr/>
        <p:nvPr/>
      </p:nvGrpSpPr>
      <p:grpSpPr>
        <a:xfrm>
          <a:off x="0" y="0"/>
          <a:ext cx="0" cy="0"/>
          <a:chOff x="0" y="0"/>
          <a:chExt cx="0" cy="0"/>
        </a:xfrm>
      </p:grpSpPr>
      <p:sp>
        <p:nvSpPr>
          <p:cNvPr id="215" name="Google Shape;215;p11"/>
          <p:cNvSpPr txBox="1"/>
          <p:nvPr/>
        </p:nvSpPr>
        <p:spPr>
          <a:xfrm>
            <a:off x="1" y="532378"/>
            <a:ext cx="18063148" cy="153888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6000" b="0" i="0" u="none" strike="noStrike" cap="none">
                <a:solidFill>
                  <a:srgbClr val="0F232D"/>
                </a:solidFill>
                <a:latin typeface="Arial"/>
                <a:ea typeface="Arial"/>
                <a:cs typeface="Arial"/>
                <a:sym typeface="Arial"/>
              </a:rPr>
              <a:t>Karakteristik Entrepreneurial Mindset</a:t>
            </a:r>
            <a:endParaRPr/>
          </a:p>
          <a:p>
            <a:pPr marL="0" marR="0" lvl="0" indent="0" algn="ctr" rtl="0">
              <a:spcBef>
                <a:spcPts val="0"/>
              </a:spcBef>
              <a:spcAft>
                <a:spcPts val="0"/>
              </a:spcAft>
              <a:buNone/>
            </a:pPr>
            <a:r>
              <a:rPr lang="en-US" sz="4000" b="0" i="0" u="none" strike="noStrike" cap="none">
                <a:solidFill>
                  <a:srgbClr val="000000"/>
                </a:solidFill>
                <a:latin typeface="Arial"/>
                <a:ea typeface="Arial"/>
                <a:cs typeface="Arial"/>
                <a:sym typeface="Arial"/>
              </a:rPr>
              <a:t>(Mc Graith &amp; Mac Milan 2000)</a:t>
            </a:r>
            <a:endParaRPr/>
          </a:p>
        </p:txBody>
      </p:sp>
      <p:sp>
        <p:nvSpPr>
          <p:cNvPr id="216" name="Google Shape;216;p11"/>
          <p:cNvSpPr/>
          <p:nvPr/>
        </p:nvSpPr>
        <p:spPr>
          <a:xfrm>
            <a:off x="13383015" y="7232130"/>
            <a:ext cx="5667779" cy="4472391"/>
          </a:xfrm>
          <a:custGeom>
            <a:avLst/>
            <a:gdLst/>
            <a:ahLst/>
            <a:cxnLst/>
            <a:rect l="l" t="t" r="r" b="b"/>
            <a:pathLst>
              <a:path w="5667779" h="4472391" extrusionOk="0">
                <a:moveTo>
                  <a:pt x="0" y="0"/>
                </a:moveTo>
                <a:lnTo>
                  <a:pt x="5667779" y="0"/>
                </a:lnTo>
                <a:lnTo>
                  <a:pt x="5667779" y="4472391"/>
                </a:lnTo>
                <a:lnTo>
                  <a:pt x="0" y="4472391"/>
                </a:lnTo>
                <a:lnTo>
                  <a:pt x="0" y="0"/>
                </a:lnTo>
                <a:close/>
              </a:path>
            </a:pathLst>
          </a:custGeom>
          <a:blipFill rotWithShape="1">
            <a:blip r:embed="rId3">
              <a:alphaModFix/>
            </a:blip>
            <a:stretch>
              <a:fillRect b="-186"/>
            </a:stretch>
          </a:blipFill>
          <a:ln>
            <a:noFill/>
          </a:ln>
        </p:spPr>
      </p:sp>
      <p:sp>
        <p:nvSpPr>
          <p:cNvPr id="217" name="Google Shape;217;p11"/>
          <p:cNvSpPr txBox="1"/>
          <p:nvPr/>
        </p:nvSpPr>
        <p:spPr>
          <a:xfrm>
            <a:off x="224853" y="2483850"/>
            <a:ext cx="14733351" cy="2585323"/>
          </a:xfrm>
          <a:prstGeom prst="rect">
            <a:avLst/>
          </a:prstGeom>
          <a:noFill/>
          <a:ln>
            <a:noFill/>
          </a:ln>
        </p:spPr>
        <p:txBody>
          <a:bodyPr spcFirstLastPara="1" wrap="square" lIns="0" tIns="0" rIns="0" bIns="0" anchor="t" anchorCtr="0">
            <a:spAutoFit/>
          </a:bodyPr>
          <a:lstStyle/>
          <a:p>
            <a:pPr marL="800101" marR="0" lvl="2" indent="-266700" algn="l" rtl="0">
              <a:spcBef>
                <a:spcPts val="0"/>
              </a:spcBef>
              <a:spcAft>
                <a:spcPts val="0"/>
              </a:spcAft>
              <a:buClr>
                <a:srgbClr val="0F232D"/>
              </a:buClr>
              <a:buSzPts val="2800"/>
              <a:buFont typeface="Arial"/>
              <a:buChar char="⚬"/>
            </a:pPr>
            <a:r>
              <a:rPr lang="en-US" sz="2800" b="0" i="0" u="none" strike="noStrike" cap="none">
                <a:solidFill>
                  <a:srgbClr val="0F232D"/>
                </a:solidFill>
                <a:latin typeface="Arial"/>
                <a:ea typeface="Arial"/>
                <a:cs typeface="Arial"/>
                <a:sym typeface="Arial"/>
              </a:rPr>
              <a:t>Action oriented bukan NATO (not action talk only)</a:t>
            </a:r>
            <a:endParaRPr/>
          </a:p>
          <a:p>
            <a:pPr marL="800101" marR="0" lvl="2" indent="-266700" algn="l" rtl="0">
              <a:spcBef>
                <a:spcPts val="0"/>
              </a:spcBef>
              <a:spcAft>
                <a:spcPts val="0"/>
              </a:spcAft>
              <a:buClr>
                <a:srgbClr val="0F232D"/>
              </a:buClr>
              <a:buSzPts val="2800"/>
              <a:buFont typeface="Arial"/>
              <a:buChar char="⚬"/>
            </a:pPr>
            <a:r>
              <a:rPr lang="en-US" sz="2800" b="0" i="0" u="none" strike="noStrike" cap="none">
                <a:solidFill>
                  <a:srgbClr val="0F232D"/>
                </a:solidFill>
                <a:latin typeface="Arial"/>
                <a:ea typeface="Arial"/>
                <a:cs typeface="Arial"/>
                <a:sym typeface="Arial"/>
              </a:rPr>
              <a:t>Fokus pada eksekusi</a:t>
            </a:r>
            <a:endParaRPr sz="2800" b="0" i="0" u="none" strike="noStrike" cap="none">
              <a:solidFill>
                <a:srgbClr val="0F232D"/>
              </a:solidFill>
              <a:latin typeface="Arial"/>
              <a:ea typeface="Arial"/>
              <a:cs typeface="Arial"/>
              <a:sym typeface="Arial"/>
            </a:endParaRPr>
          </a:p>
          <a:p>
            <a:pPr marL="800101" marR="0" lvl="2" indent="-266700" algn="l" rtl="0">
              <a:spcBef>
                <a:spcPts val="0"/>
              </a:spcBef>
              <a:spcAft>
                <a:spcPts val="0"/>
              </a:spcAft>
              <a:buClr>
                <a:srgbClr val="0F232D"/>
              </a:buClr>
              <a:buSzPts val="2800"/>
              <a:buFont typeface="Arial"/>
              <a:buChar char="⚬"/>
            </a:pPr>
            <a:r>
              <a:rPr lang="en-US" sz="2800" b="0" i="0" u="none" strike="noStrike" cap="none">
                <a:solidFill>
                  <a:srgbClr val="0F232D"/>
                </a:solidFill>
                <a:latin typeface="Arial"/>
                <a:ea typeface="Arial"/>
                <a:cs typeface="Arial"/>
                <a:sym typeface="Arial"/>
              </a:rPr>
              <a:t>Senantiasa berkreasi, mencari alternative dan peluang baru</a:t>
            </a:r>
            <a:endParaRPr sz="2800" b="0" i="0" u="none" strike="noStrike" cap="none">
              <a:solidFill>
                <a:srgbClr val="0F232D"/>
              </a:solidFill>
              <a:latin typeface="Arial"/>
              <a:ea typeface="Arial"/>
              <a:cs typeface="Arial"/>
              <a:sym typeface="Arial"/>
            </a:endParaRPr>
          </a:p>
          <a:p>
            <a:pPr marL="800101" marR="0" lvl="2" indent="-266700" algn="l" rtl="0">
              <a:spcBef>
                <a:spcPts val="0"/>
              </a:spcBef>
              <a:spcAft>
                <a:spcPts val="0"/>
              </a:spcAft>
              <a:buClr>
                <a:srgbClr val="0F232D"/>
              </a:buClr>
              <a:buSzPts val="2800"/>
              <a:buFont typeface="Arial"/>
              <a:buChar char="⚬"/>
            </a:pPr>
            <a:r>
              <a:rPr lang="en-US" sz="2800" b="0" i="0" u="none" strike="noStrike" cap="none">
                <a:solidFill>
                  <a:srgbClr val="0F232D"/>
                </a:solidFill>
                <a:latin typeface="Arial"/>
                <a:ea typeface="Arial"/>
                <a:cs typeface="Arial"/>
                <a:sym typeface="Arial"/>
              </a:rPr>
              <a:t>Memiliki integritas dalam mengejar peluang bisnis</a:t>
            </a:r>
            <a:endParaRPr sz="2800" b="0" i="0" u="none" strike="noStrike" cap="none">
              <a:solidFill>
                <a:srgbClr val="0F232D"/>
              </a:solidFill>
              <a:latin typeface="Arial"/>
              <a:ea typeface="Arial"/>
              <a:cs typeface="Arial"/>
              <a:sym typeface="Arial"/>
            </a:endParaRPr>
          </a:p>
          <a:p>
            <a:pPr marL="800101" marR="0" lvl="2" indent="-266700" algn="l" rtl="0">
              <a:spcBef>
                <a:spcPts val="0"/>
              </a:spcBef>
              <a:spcAft>
                <a:spcPts val="0"/>
              </a:spcAft>
              <a:buClr>
                <a:srgbClr val="0F232D"/>
              </a:buClr>
              <a:buSzPts val="2800"/>
              <a:buFont typeface="Arial"/>
              <a:buChar char="⚬"/>
            </a:pPr>
            <a:r>
              <a:rPr lang="en-US" sz="2800" b="0" i="0" u="none" strike="noStrike" cap="none">
                <a:solidFill>
                  <a:srgbClr val="0F232D"/>
                </a:solidFill>
                <a:latin typeface="Arial"/>
                <a:ea typeface="Arial"/>
                <a:cs typeface="Arial"/>
                <a:sym typeface="Arial"/>
              </a:rPr>
              <a:t>Mengambil peluang yang terbaik, paling potensial dan menjanjikan</a:t>
            </a:r>
            <a:endParaRPr sz="2800" b="0" i="0" u="none" strike="noStrike" cap="none">
              <a:solidFill>
                <a:srgbClr val="0F232D"/>
              </a:solidFill>
              <a:latin typeface="Arial"/>
              <a:ea typeface="Arial"/>
              <a:cs typeface="Arial"/>
              <a:sym typeface="Arial"/>
            </a:endParaRPr>
          </a:p>
          <a:p>
            <a:pPr marL="800101" marR="0" lvl="2" indent="-266700" algn="l" rtl="0">
              <a:spcBef>
                <a:spcPts val="0"/>
              </a:spcBef>
              <a:spcAft>
                <a:spcPts val="0"/>
              </a:spcAft>
              <a:buClr>
                <a:srgbClr val="0F232D"/>
              </a:buClr>
              <a:buSzPts val="2800"/>
              <a:buFont typeface="Arial"/>
              <a:buChar char="⚬"/>
            </a:pPr>
            <a:r>
              <a:rPr lang="en-US" sz="2800" b="0" i="0" u="none" strike="noStrike" cap="none">
                <a:solidFill>
                  <a:srgbClr val="0F232D"/>
                </a:solidFill>
                <a:latin typeface="Arial"/>
                <a:ea typeface="Arial"/>
                <a:cs typeface="Arial"/>
                <a:sym typeface="Arial"/>
              </a:rPr>
              <a:t>Pandai bersosialisasi dan membangun jaringan</a:t>
            </a:r>
            <a:endParaRPr sz="2800" b="0" i="0" u="none" strike="noStrike" cap="none">
              <a:solidFill>
                <a:srgbClr val="0F232D"/>
              </a:solidFill>
              <a:latin typeface="Arial"/>
              <a:ea typeface="Arial"/>
              <a:cs typeface="Arial"/>
              <a:sym typeface="Arial"/>
            </a:endParaRPr>
          </a:p>
        </p:txBody>
      </p:sp>
      <p:pic>
        <p:nvPicPr>
          <p:cNvPr id="218" name="Google Shape;218;p11"/>
          <p:cNvPicPr preferRelativeResize="0"/>
          <p:nvPr/>
        </p:nvPicPr>
        <p:blipFill rotWithShape="1">
          <a:blip r:embed="rId4">
            <a:alphaModFix/>
          </a:blip>
          <a:srcRect r="217"/>
          <a:stretch/>
        </p:blipFill>
        <p:spPr>
          <a:xfrm rot="438447">
            <a:off x="14084913" y="1982127"/>
            <a:ext cx="4263984" cy="3347227"/>
          </a:xfrm>
          <a:prstGeom prst="rect">
            <a:avLst/>
          </a:prstGeom>
          <a:noFill/>
          <a:ln>
            <a:noFill/>
          </a:ln>
        </p:spPr>
      </p:pic>
      <p:sp>
        <p:nvSpPr>
          <p:cNvPr id="219" name="Google Shape;219;p11"/>
          <p:cNvSpPr txBox="1"/>
          <p:nvPr/>
        </p:nvSpPr>
        <p:spPr>
          <a:xfrm>
            <a:off x="249555" y="5209729"/>
            <a:ext cx="13639801" cy="92333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6000" b="0" i="0" u="none" strike="noStrike" cap="none">
                <a:solidFill>
                  <a:srgbClr val="0F232D"/>
                </a:solidFill>
                <a:latin typeface="Arial"/>
                <a:ea typeface="Arial"/>
                <a:cs typeface="Arial"/>
                <a:sym typeface="Arial"/>
              </a:rPr>
              <a:t>Karakteristik Digital Mindset</a:t>
            </a:r>
            <a:endParaRPr/>
          </a:p>
        </p:txBody>
      </p:sp>
      <p:sp>
        <p:nvSpPr>
          <p:cNvPr id="220" name="Google Shape;220;p11"/>
          <p:cNvSpPr txBox="1"/>
          <p:nvPr/>
        </p:nvSpPr>
        <p:spPr>
          <a:xfrm>
            <a:off x="685800" y="6273615"/>
            <a:ext cx="13411200" cy="4524315"/>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2800"/>
              <a:buFont typeface="Courier New"/>
              <a:buChar char="o"/>
            </a:pPr>
            <a:r>
              <a:rPr lang="en-US" sz="2800" b="0" i="0" u="none" strike="noStrike" cap="none">
                <a:solidFill>
                  <a:schemeClr val="dk1"/>
                </a:solidFill>
                <a:latin typeface="Arial"/>
                <a:ea typeface="Arial"/>
                <a:cs typeface="Arial"/>
                <a:sym typeface="Arial"/>
              </a:rPr>
              <a:t>Agile Approach, Kemampuan untuk beradaptasi dengan cepat menjadi kunci dalam DM</a:t>
            </a:r>
            <a:endParaRPr/>
          </a:p>
          <a:p>
            <a:pPr marL="285750" marR="0" lvl="0" indent="-285750" algn="just" rtl="0">
              <a:spcBef>
                <a:spcPts val="0"/>
              </a:spcBef>
              <a:spcAft>
                <a:spcPts val="0"/>
              </a:spcAft>
              <a:buClr>
                <a:schemeClr val="dk1"/>
              </a:buClr>
              <a:buSzPts val="2800"/>
              <a:buFont typeface="Courier New"/>
              <a:buChar char="o"/>
            </a:pPr>
            <a:r>
              <a:rPr lang="en-US" sz="2800" b="0" i="0" u="none" strike="noStrike" cap="none">
                <a:solidFill>
                  <a:schemeClr val="dk1"/>
                </a:solidFill>
                <a:latin typeface="Arial"/>
                <a:ea typeface="Arial"/>
                <a:cs typeface="Arial"/>
                <a:sym typeface="Arial"/>
              </a:rPr>
              <a:t>Comfort with ambiguity, Digital mindset memungkinkan seseorang untuk tetap tenang dan berpikir rasional di tengah ketidakjelasan.</a:t>
            </a:r>
            <a:endParaRPr/>
          </a:p>
          <a:p>
            <a:pPr marL="285750" marR="0" lvl="0" indent="-285750" algn="just" rtl="0">
              <a:spcBef>
                <a:spcPts val="0"/>
              </a:spcBef>
              <a:spcAft>
                <a:spcPts val="0"/>
              </a:spcAft>
              <a:buClr>
                <a:schemeClr val="dk1"/>
              </a:buClr>
              <a:buSzPts val="2800"/>
              <a:buFont typeface="Courier New"/>
              <a:buChar char="o"/>
            </a:pPr>
            <a:r>
              <a:rPr lang="en-US" sz="2800" b="0" i="0" u="none" strike="noStrike" cap="none">
                <a:solidFill>
                  <a:schemeClr val="dk1"/>
                </a:solidFill>
                <a:latin typeface="Arial"/>
                <a:ea typeface="Arial"/>
                <a:cs typeface="Arial"/>
                <a:sym typeface="Arial"/>
              </a:rPr>
              <a:t>Collaborative Approach</a:t>
            </a:r>
            <a:endParaRPr/>
          </a:p>
          <a:p>
            <a:pPr marL="285750" marR="0" lvl="0" indent="-285750" algn="just" rtl="0">
              <a:spcBef>
                <a:spcPts val="0"/>
              </a:spcBef>
              <a:spcAft>
                <a:spcPts val="0"/>
              </a:spcAft>
              <a:buClr>
                <a:schemeClr val="dk1"/>
              </a:buClr>
              <a:buSzPts val="2800"/>
              <a:buFont typeface="Courier New"/>
              <a:buChar char="o"/>
            </a:pPr>
            <a:r>
              <a:rPr lang="en-US" sz="2800" b="0" i="0" u="none" strike="noStrike" cap="none">
                <a:solidFill>
                  <a:schemeClr val="dk1"/>
                </a:solidFill>
                <a:latin typeface="Arial"/>
                <a:ea typeface="Arial"/>
                <a:cs typeface="Arial"/>
                <a:sym typeface="Arial"/>
              </a:rPr>
              <a:t>Kolaborasi adalah pondasi DM. Kemampuan untuk bekerja sama, berbagi ide, dan menerima kontribusi dari berbagai pihak memperkuat potensi kreatif dan inovatif</a:t>
            </a:r>
            <a:endParaRPr sz="2800" b="0" i="0" u="none" strike="noStrike" cap="none">
              <a:solidFill>
                <a:schemeClr val="dk1"/>
              </a:solidFill>
              <a:latin typeface="Arial"/>
              <a:ea typeface="Arial"/>
              <a:cs typeface="Arial"/>
              <a:sym typeface="Arial"/>
            </a:endParaRPr>
          </a:p>
          <a:p>
            <a:pPr marL="285750" marR="0" lvl="0" indent="-285750" algn="just" rtl="0">
              <a:spcBef>
                <a:spcPts val="0"/>
              </a:spcBef>
              <a:spcAft>
                <a:spcPts val="0"/>
              </a:spcAft>
              <a:buClr>
                <a:schemeClr val="dk1"/>
              </a:buClr>
              <a:buSzPts val="2800"/>
              <a:buFont typeface="Courier New"/>
              <a:buChar char="o"/>
            </a:pPr>
            <a:r>
              <a:rPr lang="en-US" sz="2800" b="0" i="0" u="none" strike="noStrike" cap="none">
                <a:solidFill>
                  <a:schemeClr val="dk1"/>
                </a:solidFill>
                <a:latin typeface="Arial"/>
                <a:ea typeface="Arial"/>
                <a:cs typeface="Arial"/>
                <a:sym typeface="Arial"/>
              </a:rPr>
              <a:t>Growth Minset, Orang dengan growth mindset selalu mencari cara untuk meningkatkan diri mereka dari waktu ke waktu.</a:t>
            </a:r>
            <a:endParaRPr/>
          </a:p>
          <a:p>
            <a:pPr marL="285750" marR="0" lvl="0" indent="-171450" algn="l" rtl="0">
              <a:spcBef>
                <a:spcPts val="0"/>
              </a:spcBef>
              <a:spcAft>
                <a:spcPts val="0"/>
              </a:spcAft>
              <a:buClr>
                <a:schemeClr val="dk1"/>
              </a:buClr>
              <a:buSzPts val="1800"/>
              <a:buFont typeface="Courier New"/>
              <a:buNone/>
            </a:pPr>
            <a:endParaRPr sz="1800" b="0" i="0" u="none" strike="noStrike" cap="none">
              <a:solidFill>
                <a:srgbClr val="464646"/>
              </a:solidFill>
              <a:latin typeface="Open Sans"/>
              <a:ea typeface="Open Sans"/>
              <a:cs typeface="Open Sans"/>
              <a:sym typeface="Open Sans"/>
            </a:endParaRPr>
          </a:p>
          <a:p>
            <a:pPr marL="285750" marR="0" lvl="0" indent="-171450" algn="l" rtl="0">
              <a:spcBef>
                <a:spcPts val="0"/>
              </a:spcBef>
              <a:spcAft>
                <a:spcPts val="0"/>
              </a:spcAft>
              <a:buClr>
                <a:schemeClr val="dk1"/>
              </a:buClr>
              <a:buSzPts val="1800"/>
              <a:buFont typeface="Courier New"/>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8A28A"/>
        </a:solidFill>
        <a:effectLst/>
      </p:bgPr>
    </p:bg>
    <p:spTree>
      <p:nvGrpSpPr>
        <p:cNvPr id="1" name="Shape 224"/>
        <p:cNvGrpSpPr/>
        <p:nvPr/>
      </p:nvGrpSpPr>
      <p:grpSpPr>
        <a:xfrm>
          <a:off x="0" y="0"/>
          <a:ext cx="0" cy="0"/>
          <a:chOff x="0" y="0"/>
          <a:chExt cx="0" cy="0"/>
        </a:xfrm>
      </p:grpSpPr>
      <p:sp>
        <p:nvSpPr>
          <p:cNvPr id="225" name="Google Shape;225;p12"/>
          <p:cNvSpPr/>
          <p:nvPr/>
        </p:nvSpPr>
        <p:spPr>
          <a:xfrm>
            <a:off x="8803854" y="527051"/>
            <a:ext cx="8874619" cy="8612488"/>
          </a:xfrm>
          <a:custGeom>
            <a:avLst/>
            <a:gdLst/>
            <a:ahLst/>
            <a:cxnLst/>
            <a:rect l="l" t="t" r="r" b="b"/>
            <a:pathLst>
              <a:path w="7630532" h="7223997" extrusionOk="0">
                <a:moveTo>
                  <a:pt x="0" y="0"/>
                </a:moveTo>
                <a:lnTo>
                  <a:pt x="7630532" y="0"/>
                </a:lnTo>
                <a:lnTo>
                  <a:pt x="7630532" y="7223997"/>
                </a:lnTo>
                <a:lnTo>
                  <a:pt x="0" y="7223997"/>
                </a:lnTo>
                <a:lnTo>
                  <a:pt x="0" y="0"/>
                </a:lnTo>
                <a:close/>
              </a:path>
            </a:pathLst>
          </a:custGeom>
          <a:blipFill rotWithShape="1">
            <a:blip r:embed="rId3">
              <a:alphaModFix/>
            </a:blip>
            <a:stretch>
              <a:fillRect/>
            </a:stretch>
          </a:blipFill>
          <a:ln>
            <a:noFill/>
          </a:ln>
        </p:spPr>
      </p:sp>
      <p:sp>
        <p:nvSpPr>
          <p:cNvPr id="226" name="Google Shape;226;p12"/>
          <p:cNvSpPr/>
          <p:nvPr/>
        </p:nvSpPr>
        <p:spPr>
          <a:xfrm>
            <a:off x="802672" y="542663"/>
            <a:ext cx="7630532" cy="8581264"/>
          </a:xfrm>
          <a:custGeom>
            <a:avLst/>
            <a:gdLst/>
            <a:ahLst/>
            <a:cxnLst/>
            <a:rect l="l" t="t" r="r" b="b"/>
            <a:pathLst>
              <a:path w="7630532" h="7193997" extrusionOk="0">
                <a:moveTo>
                  <a:pt x="0" y="0"/>
                </a:moveTo>
                <a:lnTo>
                  <a:pt x="7630532" y="0"/>
                </a:lnTo>
                <a:lnTo>
                  <a:pt x="7630532" y="7193997"/>
                </a:lnTo>
                <a:lnTo>
                  <a:pt x="0" y="7193997"/>
                </a:lnTo>
                <a:lnTo>
                  <a:pt x="0" y="0"/>
                </a:lnTo>
                <a:close/>
              </a:path>
            </a:pathLst>
          </a:custGeom>
          <a:blipFill rotWithShape="1">
            <a:blip r:embed="rId4">
              <a:alphaModFix/>
            </a:blip>
            <a:stretch>
              <a:fillRect/>
            </a:stretch>
          </a:blipFill>
          <a:ln>
            <a:noFill/>
          </a:ln>
        </p:spPr>
      </p:sp>
      <p:pic>
        <p:nvPicPr>
          <p:cNvPr id="227" name="Google Shape;227;p12"/>
          <p:cNvPicPr preferRelativeResize="0"/>
          <p:nvPr/>
        </p:nvPicPr>
        <p:blipFill rotWithShape="1">
          <a:blip r:embed="rId5">
            <a:alphaModFix/>
          </a:blip>
          <a:srcRect r="185"/>
          <a:stretch/>
        </p:blipFill>
        <p:spPr>
          <a:xfrm>
            <a:off x="5997540" y="7149203"/>
            <a:ext cx="3279561" cy="2689240"/>
          </a:xfrm>
          <a:prstGeom prst="rect">
            <a:avLst/>
          </a:prstGeom>
          <a:noFill/>
          <a:ln>
            <a:noFill/>
          </a:ln>
        </p:spPr>
      </p:pic>
      <p:sp>
        <p:nvSpPr>
          <p:cNvPr id="228" name="Google Shape;228;p12"/>
          <p:cNvSpPr txBox="1"/>
          <p:nvPr/>
        </p:nvSpPr>
        <p:spPr>
          <a:xfrm>
            <a:off x="9888945" y="921274"/>
            <a:ext cx="6632840" cy="1533305"/>
          </a:xfrm>
          <a:prstGeom prst="rect">
            <a:avLst/>
          </a:prstGeom>
          <a:noFill/>
          <a:ln>
            <a:noFill/>
          </a:ln>
        </p:spPr>
        <p:txBody>
          <a:bodyPr spcFirstLastPara="1" wrap="square" lIns="0" tIns="0" rIns="0" bIns="0" anchor="t" anchorCtr="0">
            <a:spAutoFit/>
          </a:bodyPr>
          <a:lstStyle/>
          <a:p>
            <a:pPr marL="0" marR="0" lvl="0" indent="0" algn="ctr" rtl="0">
              <a:lnSpc>
                <a:spcPct val="139990"/>
              </a:lnSpc>
              <a:spcBef>
                <a:spcPts val="0"/>
              </a:spcBef>
              <a:spcAft>
                <a:spcPts val="0"/>
              </a:spcAft>
              <a:buClr>
                <a:srgbClr val="0F232D"/>
              </a:buClr>
              <a:buSzPts val="4341"/>
              <a:buFont typeface="Arial"/>
              <a:buNone/>
            </a:pPr>
            <a:r>
              <a:rPr lang="en-US" sz="4341" b="0" i="0" u="none" strike="noStrike" cap="none">
                <a:solidFill>
                  <a:srgbClr val="0F232D"/>
                </a:solidFill>
                <a:latin typeface="Arial"/>
                <a:ea typeface="Arial"/>
                <a:cs typeface="Arial"/>
                <a:sym typeface="Arial"/>
              </a:rPr>
              <a:t>Contoh Digital Mindset dalam Aksi</a:t>
            </a:r>
            <a:endParaRPr sz="4341" b="0" i="0" u="none" strike="noStrike" cap="none">
              <a:solidFill>
                <a:srgbClr val="0F232D"/>
              </a:solidFill>
              <a:latin typeface="Arial"/>
              <a:ea typeface="Arial"/>
              <a:cs typeface="Arial"/>
              <a:sym typeface="Arial"/>
            </a:endParaRPr>
          </a:p>
        </p:txBody>
      </p:sp>
      <p:sp>
        <p:nvSpPr>
          <p:cNvPr id="229" name="Google Shape;229;p12"/>
          <p:cNvSpPr txBox="1"/>
          <p:nvPr/>
        </p:nvSpPr>
        <p:spPr>
          <a:xfrm>
            <a:off x="1263166" y="921273"/>
            <a:ext cx="6632840" cy="1533305"/>
          </a:xfrm>
          <a:prstGeom prst="rect">
            <a:avLst/>
          </a:prstGeom>
          <a:noFill/>
          <a:ln>
            <a:noFill/>
          </a:ln>
        </p:spPr>
        <p:txBody>
          <a:bodyPr spcFirstLastPara="1" wrap="square" lIns="0" tIns="0" rIns="0" bIns="0" anchor="t" anchorCtr="0">
            <a:spAutoFit/>
          </a:bodyPr>
          <a:lstStyle/>
          <a:p>
            <a:pPr marL="0" marR="0" lvl="0" indent="0" algn="ctr" rtl="0">
              <a:lnSpc>
                <a:spcPct val="139990"/>
              </a:lnSpc>
              <a:spcBef>
                <a:spcPts val="0"/>
              </a:spcBef>
              <a:spcAft>
                <a:spcPts val="0"/>
              </a:spcAft>
              <a:buClr>
                <a:srgbClr val="0F232D"/>
              </a:buClr>
              <a:buSzPts val="4341"/>
              <a:buFont typeface="Arial"/>
              <a:buNone/>
            </a:pPr>
            <a:r>
              <a:rPr lang="en-US" sz="4341" b="0" i="0" u="none" strike="noStrike" cap="none">
                <a:solidFill>
                  <a:srgbClr val="0F232D"/>
                </a:solidFill>
                <a:latin typeface="Arial"/>
                <a:ea typeface="Arial"/>
                <a:cs typeface="Arial"/>
                <a:sym typeface="Arial"/>
              </a:rPr>
              <a:t>Pentingnya Digital Mindset</a:t>
            </a:r>
            <a:endParaRPr/>
          </a:p>
        </p:txBody>
      </p:sp>
      <p:sp>
        <p:nvSpPr>
          <p:cNvPr id="230" name="Google Shape;230;p12"/>
          <p:cNvSpPr/>
          <p:nvPr/>
        </p:nvSpPr>
        <p:spPr>
          <a:xfrm>
            <a:off x="-358021" y="6667500"/>
            <a:ext cx="1632689" cy="3265378"/>
          </a:xfrm>
          <a:custGeom>
            <a:avLst/>
            <a:gdLst/>
            <a:ahLst/>
            <a:cxnLst/>
            <a:rect l="l" t="t" r="r" b="b"/>
            <a:pathLst>
              <a:path w="1632689" h="3265378" extrusionOk="0">
                <a:moveTo>
                  <a:pt x="0" y="0"/>
                </a:moveTo>
                <a:lnTo>
                  <a:pt x="1632689" y="0"/>
                </a:lnTo>
                <a:lnTo>
                  <a:pt x="1632689" y="3265378"/>
                </a:lnTo>
                <a:lnTo>
                  <a:pt x="0" y="3265378"/>
                </a:lnTo>
                <a:lnTo>
                  <a:pt x="0" y="0"/>
                </a:lnTo>
                <a:close/>
              </a:path>
            </a:pathLst>
          </a:custGeom>
          <a:blipFill rotWithShape="1">
            <a:blip r:embed="rId6">
              <a:alphaModFix/>
            </a:blip>
            <a:stretch>
              <a:fillRect b="-288"/>
            </a:stretch>
          </a:blipFill>
          <a:ln>
            <a:noFill/>
          </a:ln>
        </p:spPr>
      </p:sp>
      <p:sp>
        <p:nvSpPr>
          <p:cNvPr id="231" name="Google Shape;231;p12"/>
          <p:cNvSpPr/>
          <p:nvPr/>
        </p:nvSpPr>
        <p:spPr>
          <a:xfrm>
            <a:off x="17035145" y="7860696"/>
            <a:ext cx="1252855" cy="2426304"/>
          </a:xfrm>
          <a:custGeom>
            <a:avLst/>
            <a:gdLst/>
            <a:ahLst/>
            <a:cxnLst/>
            <a:rect l="l" t="t" r="r" b="b"/>
            <a:pathLst>
              <a:path w="1252855" h="2426304" extrusionOk="0">
                <a:moveTo>
                  <a:pt x="0" y="0"/>
                </a:moveTo>
                <a:lnTo>
                  <a:pt x="1252855" y="0"/>
                </a:lnTo>
                <a:lnTo>
                  <a:pt x="1252855" y="2426304"/>
                </a:lnTo>
                <a:lnTo>
                  <a:pt x="0" y="2426304"/>
                </a:lnTo>
                <a:lnTo>
                  <a:pt x="0" y="0"/>
                </a:lnTo>
                <a:close/>
              </a:path>
            </a:pathLst>
          </a:custGeom>
          <a:blipFill rotWithShape="1">
            <a:blip r:embed="rId7">
              <a:alphaModFix/>
            </a:blip>
            <a:stretch>
              <a:fillRect r="-246"/>
            </a:stretch>
          </a:blipFill>
          <a:ln>
            <a:noFill/>
          </a:ln>
        </p:spPr>
      </p:sp>
      <p:sp>
        <p:nvSpPr>
          <p:cNvPr id="232" name="Google Shape;232;p12"/>
          <p:cNvSpPr txBox="1"/>
          <p:nvPr/>
        </p:nvSpPr>
        <p:spPr>
          <a:xfrm>
            <a:off x="609526" y="2559569"/>
            <a:ext cx="7506882" cy="4706417"/>
          </a:xfrm>
          <a:prstGeom prst="rect">
            <a:avLst/>
          </a:prstGeom>
          <a:noFill/>
          <a:ln>
            <a:noFill/>
          </a:ln>
        </p:spPr>
        <p:txBody>
          <a:bodyPr spcFirstLastPara="1" wrap="square" lIns="0" tIns="0" rIns="0" bIns="0" anchor="t" anchorCtr="0">
            <a:spAutoFit/>
          </a:bodyPr>
          <a:lstStyle/>
          <a:p>
            <a:pPr marL="754380" marR="0" lvl="2" indent="-251460" algn="just" rtl="0">
              <a:lnSpc>
                <a:spcPct val="140000"/>
              </a:lnSpc>
              <a:spcBef>
                <a:spcPts val="0"/>
              </a:spcBef>
              <a:spcAft>
                <a:spcPts val="0"/>
              </a:spcAft>
              <a:buClr>
                <a:srgbClr val="253943"/>
              </a:buClr>
              <a:buSzPts val="3300"/>
              <a:buFont typeface="Arial"/>
              <a:buChar char="⚬"/>
            </a:pPr>
            <a:r>
              <a:rPr lang="en-US" sz="3300" b="0" i="0" u="none" strike="noStrike" cap="none">
                <a:solidFill>
                  <a:srgbClr val="253943"/>
                </a:solidFill>
                <a:latin typeface="Arial"/>
                <a:ea typeface="Arial"/>
                <a:cs typeface="Arial"/>
                <a:sym typeface="Arial"/>
              </a:rPr>
              <a:t>Inovasi Berkelanjutan</a:t>
            </a:r>
            <a:endParaRPr sz="3300" b="0" i="0" u="none" strike="noStrike" cap="none">
              <a:solidFill>
                <a:srgbClr val="253943"/>
              </a:solidFill>
              <a:latin typeface="Arial"/>
              <a:ea typeface="Arial"/>
              <a:cs typeface="Arial"/>
              <a:sym typeface="Arial"/>
            </a:endParaRPr>
          </a:p>
          <a:p>
            <a:pPr marL="754380" marR="0" lvl="2" indent="-251460" algn="just" rtl="0">
              <a:lnSpc>
                <a:spcPct val="132000"/>
              </a:lnSpc>
              <a:spcBef>
                <a:spcPts val="0"/>
              </a:spcBef>
              <a:spcAft>
                <a:spcPts val="0"/>
              </a:spcAft>
              <a:buClr>
                <a:srgbClr val="253943"/>
              </a:buClr>
              <a:buSzPts val="3500"/>
              <a:buFont typeface="Arial"/>
              <a:buChar char="⚬"/>
            </a:pPr>
            <a:r>
              <a:rPr lang="en-US" sz="3500" b="0" i="0" u="none" strike="noStrike" cap="none">
                <a:solidFill>
                  <a:srgbClr val="253943"/>
                </a:solidFill>
                <a:latin typeface="Arial"/>
                <a:ea typeface="Arial"/>
                <a:cs typeface="Arial"/>
                <a:sym typeface="Arial"/>
              </a:rPr>
              <a:t>Kolaborasi yang Efektif</a:t>
            </a:r>
            <a:endParaRPr sz="3500" b="0" i="0" u="none" strike="noStrike" cap="none">
              <a:solidFill>
                <a:srgbClr val="253943"/>
              </a:solidFill>
              <a:latin typeface="Arial"/>
              <a:ea typeface="Arial"/>
              <a:cs typeface="Arial"/>
              <a:sym typeface="Arial"/>
            </a:endParaRPr>
          </a:p>
          <a:p>
            <a:pPr marL="754380" marR="0" lvl="2" indent="-251460" algn="just" rtl="0">
              <a:lnSpc>
                <a:spcPct val="132000"/>
              </a:lnSpc>
              <a:spcBef>
                <a:spcPts val="0"/>
              </a:spcBef>
              <a:spcAft>
                <a:spcPts val="0"/>
              </a:spcAft>
              <a:buClr>
                <a:srgbClr val="253943"/>
              </a:buClr>
              <a:buSzPts val="3500"/>
              <a:buFont typeface="Arial"/>
              <a:buChar char="⚬"/>
            </a:pPr>
            <a:r>
              <a:rPr lang="en-US" sz="3500" b="0" i="0" u="none" strike="noStrike" cap="none">
                <a:solidFill>
                  <a:srgbClr val="253943"/>
                </a:solidFill>
                <a:latin typeface="Arial"/>
                <a:ea typeface="Arial"/>
                <a:cs typeface="Arial"/>
                <a:sym typeface="Arial"/>
              </a:rPr>
              <a:t>Pemahaman Mendalam tentang Teknologi</a:t>
            </a:r>
            <a:endParaRPr sz="3500" b="0" i="0" u="none" strike="noStrike" cap="none">
              <a:solidFill>
                <a:srgbClr val="253943"/>
              </a:solidFill>
              <a:latin typeface="Arial"/>
              <a:ea typeface="Arial"/>
              <a:cs typeface="Arial"/>
              <a:sym typeface="Arial"/>
            </a:endParaRPr>
          </a:p>
          <a:p>
            <a:pPr marL="754380" marR="0" lvl="2" indent="-251460" algn="just" rtl="0">
              <a:lnSpc>
                <a:spcPct val="132000"/>
              </a:lnSpc>
              <a:spcBef>
                <a:spcPts val="0"/>
              </a:spcBef>
              <a:spcAft>
                <a:spcPts val="0"/>
              </a:spcAft>
              <a:buClr>
                <a:srgbClr val="253943"/>
              </a:buClr>
              <a:buSzPts val="3500"/>
              <a:buFont typeface="Arial"/>
              <a:buChar char="⚬"/>
            </a:pPr>
            <a:r>
              <a:rPr lang="en-US" sz="3500" b="0" i="0" u="none" strike="noStrike" cap="none">
                <a:solidFill>
                  <a:srgbClr val="253943"/>
                </a:solidFill>
                <a:latin typeface="Arial"/>
                <a:ea typeface="Arial"/>
                <a:cs typeface="Arial"/>
                <a:sym typeface="Arial"/>
              </a:rPr>
              <a:t>Keputusan Berbasis Data</a:t>
            </a:r>
            <a:endParaRPr sz="3500" b="0" i="0" u="none" strike="noStrike" cap="none">
              <a:solidFill>
                <a:srgbClr val="253943"/>
              </a:solidFill>
              <a:latin typeface="Arial"/>
              <a:ea typeface="Arial"/>
              <a:cs typeface="Arial"/>
              <a:sym typeface="Arial"/>
            </a:endParaRPr>
          </a:p>
          <a:p>
            <a:pPr marL="754380" marR="0" lvl="2" indent="-251460" algn="just" rtl="0">
              <a:lnSpc>
                <a:spcPct val="132000"/>
              </a:lnSpc>
              <a:spcBef>
                <a:spcPts val="0"/>
              </a:spcBef>
              <a:spcAft>
                <a:spcPts val="0"/>
              </a:spcAft>
              <a:buClr>
                <a:srgbClr val="253943"/>
              </a:buClr>
              <a:buSzPts val="3500"/>
              <a:buFont typeface="Arial"/>
              <a:buChar char="⚬"/>
            </a:pPr>
            <a:r>
              <a:rPr lang="en-US" sz="3500" b="0" i="0" u="none" strike="noStrike" cap="none">
                <a:solidFill>
                  <a:srgbClr val="253943"/>
                </a:solidFill>
                <a:latin typeface="Arial"/>
                <a:ea typeface="Arial"/>
                <a:cs typeface="Arial"/>
                <a:sym typeface="Arial"/>
              </a:rPr>
              <a:t>Meningkatkan Efisiensi dan Produktivitas</a:t>
            </a:r>
            <a:endParaRPr sz="3500" b="0" i="0" u="none" strike="noStrike" cap="none">
              <a:solidFill>
                <a:srgbClr val="253943"/>
              </a:solidFill>
              <a:latin typeface="Arial"/>
              <a:ea typeface="Arial"/>
              <a:cs typeface="Arial"/>
              <a:sym typeface="Arial"/>
            </a:endParaRPr>
          </a:p>
          <a:p>
            <a:pPr marL="778510" marR="0" lvl="2" indent="-259503" algn="just" rtl="0">
              <a:lnSpc>
                <a:spcPct val="132000"/>
              </a:lnSpc>
              <a:spcBef>
                <a:spcPts val="0"/>
              </a:spcBef>
              <a:spcAft>
                <a:spcPts val="0"/>
              </a:spcAft>
              <a:buClr>
                <a:schemeClr val="dk1"/>
              </a:buClr>
              <a:buSzPts val="3500"/>
              <a:buFont typeface="Calibri"/>
              <a:buNone/>
            </a:pPr>
            <a:endParaRPr sz="3500" b="0" i="0" u="none" strike="noStrike" cap="none">
              <a:solidFill>
                <a:srgbClr val="253943"/>
              </a:solidFill>
              <a:latin typeface="Arial"/>
              <a:ea typeface="Arial"/>
              <a:cs typeface="Arial"/>
              <a:sym typeface="Arial"/>
            </a:endParaRPr>
          </a:p>
        </p:txBody>
      </p:sp>
      <p:sp>
        <p:nvSpPr>
          <p:cNvPr id="233" name="Google Shape;233;p12"/>
          <p:cNvSpPr txBox="1"/>
          <p:nvPr/>
        </p:nvSpPr>
        <p:spPr>
          <a:xfrm>
            <a:off x="9083955" y="2663407"/>
            <a:ext cx="8345472" cy="5886227"/>
          </a:xfrm>
          <a:prstGeom prst="rect">
            <a:avLst/>
          </a:prstGeom>
          <a:noFill/>
          <a:ln>
            <a:noFill/>
          </a:ln>
        </p:spPr>
        <p:txBody>
          <a:bodyPr spcFirstLastPara="1" wrap="square" lIns="0" tIns="0" rIns="0" bIns="0" anchor="t" anchorCtr="0">
            <a:spAutoFit/>
          </a:bodyPr>
          <a:lstStyle/>
          <a:p>
            <a:pPr marL="778510" marR="0" lvl="2" indent="-259503" algn="just" rtl="0">
              <a:lnSpc>
                <a:spcPct val="132000"/>
              </a:lnSpc>
              <a:spcBef>
                <a:spcPts val="0"/>
              </a:spcBef>
              <a:spcAft>
                <a:spcPts val="0"/>
              </a:spcAft>
              <a:buClr>
                <a:srgbClr val="253943"/>
              </a:buClr>
              <a:buSzPts val="3500"/>
              <a:buFont typeface="Arial"/>
              <a:buChar char="⚬"/>
            </a:pPr>
            <a:r>
              <a:rPr lang="en-US" sz="3500" b="1" i="0" u="none" strike="noStrike" cap="none">
                <a:solidFill>
                  <a:srgbClr val="253943"/>
                </a:solidFill>
                <a:latin typeface="Arial"/>
                <a:ea typeface="Arial"/>
                <a:cs typeface="Arial"/>
                <a:sym typeface="Arial"/>
              </a:rPr>
              <a:t>Netflix, </a:t>
            </a:r>
            <a:r>
              <a:rPr lang="en-US" sz="3500" b="0" i="0" u="none" strike="noStrike" cap="none">
                <a:solidFill>
                  <a:srgbClr val="253943"/>
                </a:solidFill>
                <a:latin typeface="Arial"/>
                <a:ea typeface="Arial"/>
                <a:cs typeface="Arial"/>
                <a:sym typeface="Arial"/>
              </a:rPr>
              <a:t>merupakan contoh sukses dalam mengadopsi DM di bidang hiburan. Mereka mengubah model bisnis dari penyewaan DVD fisik menjadi platform streaming digital. </a:t>
            </a:r>
            <a:endParaRPr/>
          </a:p>
          <a:p>
            <a:pPr marL="778510" marR="0" lvl="2" indent="-259503" algn="just" rtl="0">
              <a:lnSpc>
                <a:spcPct val="132000"/>
              </a:lnSpc>
              <a:spcBef>
                <a:spcPts val="0"/>
              </a:spcBef>
              <a:spcAft>
                <a:spcPts val="0"/>
              </a:spcAft>
              <a:buClr>
                <a:srgbClr val="253943"/>
              </a:buClr>
              <a:buSzPts val="3500"/>
              <a:buFont typeface="Arial"/>
              <a:buChar char="⚬"/>
            </a:pPr>
            <a:r>
              <a:rPr lang="en-US" sz="3500" b="1" i="0" u="none" strike="noStrike" cap="none">
                <a:solidFill>
                  <a:srgbClr val="253943"/>
                </a:solidFill>
                <a:latin typeface="Arial"/>
                <a:ea typeface="Arial"/>
                <a:cs typeface="Arial"/>
                <a:sym typeface="Arial"/>
              </a:rPr>
              <a:t>Uber, </a:t>
            </a:r>
            <a:r>
              <a:rPr lang="en-US" sz="3500" b="0" i="0" u="none" strike="noStrike" cap="none">
                <a:solidFill>
                  <a:srgbClr val="253943"/>
                </a:solidFill>
                <a:latin typeface="Arial"/>
                <a:ea typeface="Arial"/>
                <a:cs typeface="Arial"/>
                <a:sym typeface="Arial"/>
              </a:rPr>
              <a:t>merupakan contoh perusahaan yang memperkenalkan layanan ride-sharing yang memanfaatkan teknologi untuk menghubungkan pengemudi dan penumpang.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3"/>
          <p:cNvSpPr/>
          <p:nvPr/>
        </p:nvSpPr>
        <p:spPr>
          <a:xfrm>
            <a:off x="10439400" y="2933700"/>
            <a:ext cx="6705600" cy="6705600"/>
          </a:xfrm>
          <a:custGeom>
            <a:avLst/>
            <a:gdLst/>
            <a:ahLst/>
            <a:cxnLst/>
            <a:rect l="l" t="t" r="r" b="b"/>
            <a:pathLst>
              <a:path w="6705600" h="6705600" extrusionOk="0">
                <a:moveTo>
                  <a:pt x="0" y="0"/>
                </a:moveTo>
                <a:lnTo>
                  <a:pt x="6705600" y="0"/>
                </a:lnTo>
                <a:lnTo>
                  <a:pt x="6705600" y="6705600"/>
                </a:lnTo>
                <a:lnTo>
                  <a:pt x="0" y="6705600"/>
                </a:lnTo>
                <a:lnTo>
                  <a:pt x="0" y="0"/>
                </a:lnTo>
                <a:close/>
              </a:path>
            </a:pathLst>
          </a:custGeom>
          <a:blipFill rotWithShape="1">
            <a:blip r:embed="rId3">
              <a:alphaModFix/>
            </a:blip>
            <a:stretch>
              <a:fillRect/>
            </a:stretch>
          </a:blipFill>
          <a:ln>
            <a:noFill/>
          </a:ln>
        </p:spPr>
      </p:sp>
      <p:sp>
        <p:nvSpPr>
          <p:cNvPr id="239" name="Google Shape;239;p13"/>
          <p:cNvSpPr txBox="1"/>
          <p:nvPr/>
        </p:nvSpPr>
        <p:spPr>
          <a:xfrm>
            <a:off x="9354337" y="643634"/>
            <a:ext cx="7904963" cy="1628775"/>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3600" b="0" i="0" u="none" strike="noStrike" cap="none">
                <a:solidFill>
                  <a:srgbClr val="000000"/>
                </a:solidFill>
                <a:latin typeface="Arial"/>
                <a:ea typeface="Arial"/>
                <a:cs typeface="Arial"/>
                <a:sym typeface="Arial"/>
              </a:rPr>
              <a:t>Bertransformasi dengan cepat dan tepat  dengan  model 4 kuadrant cash flow Robert T Kiyosaki</a:t>
            </a:r>
            <a:endParaRPr/>
          </a:p>
        </p:txBody>
      </p:sp>
      <p:sp>
        <p:nvSpPr>
          <p:cNvPr id="240" name="Google Shape;240;p13"/>
          <p:cNvSpPr/>
          <p:nvPr/>
        </p:nvSpPr>
        <p:spPr>
          <a:xfrm>
            <a:off x="10886" y="16329"/>
            <a:ext cx="8371142" cy="10287000"/>
          </a:xfrm>
          <a:custGeom>
            <a:avLst/>
            <a:gdLst/>
            <a:ahLst/>
            <a:cxnLst/>
            <a:rect l="l" t="t" r="r" b="b"/>
            <a:pathLst>
              <a:path w="11161522" h="13716000" extrusionOk="0">
                <a:moveTo>
                  <a:pt x="0" y="0"/>
                </a:moveTo>
                <a:lnTo>
                  <a:pt x="11161522" y="0"/>
                </a:lnTo>
                <a:lnTo>
                  <a:pt x="11161522" y="13716000"/>
                </a:lnTo>
                <a:lnTo>
                  <a:pt x="0" y="13716000"/>
                </a:lnTo>
                <a:close/>
              </a:path>
            </a:pathLst>
          </a:custGeom>
          <a:solidFill>
            <a:srgbClr val="000000"/>
          </a:solidFill>
          <a:ln>
            <a:noFill/>
          </a:ln>
        </p:spPr>
      </p:sp>
      <p:sp>
        <p:nvSpPr>
          <p:cNvPr id="241" name="Google Shape;241;p13"/>
          <p:cNvSpPr/>
          <p:nvPr/>
        </p:nvSpPr>
        <p:spPr>
          <a:xfrm>
            <a:off x="-97803" y="5112658"/>
            <a:ext cx="4314110" cy="5143499"/>
          </a:xfrm>
          <a:custGeom>
            <a:avLst/>
            <a:gdLst/>
            <a:ahLst/>
            <a:cxnLst/>
            <a:rect l="l" t="t" r="r" b="b"/>
            <a:pathLst>
              <a:path w="4314110" h="5143499" extrusionOk="0">
                <a:moveTo>
                  <a:pt x="0" y="0"/>
                </a:moveTo>
                <a:lnTo>
                  <a:pt x="4314110" y="0"/>
                </a:lnTo>
                <a:lnTo>
                  <a:pt x="4314110" y="5143499"/>
                </a:lnTo>
                <a:lnTo>
                  <a:pt x="0" y="5143499"/>
                </a:lnTo>
                <a:lnTo>
                  <a:pt x="0" y="0"/>
                </a:lnTo>
                <a:close/>
              </a:path>
            </a:pathLst>
          </a:custGeom>
          <a:blipFill rotWithShape="1">
            <a:blip r:embed="rId4">
              <a:alphaModFix/>
            </a:blip>
            <a:stretch>
              <a:fillRect b="-8"/>
            </a:stretch>
          </a:blipFill>
          <a:ln>
            <a:noFill/>
          </a:ln>
        </p:spPr>
      </p:sp>
      <p:sp>
        <p:nvSpPr>
          <p:cNvPr id="242" name="Google Shape;242;p13"/>
          <p:cNvSpPr/>
          <p:nvPr/>
        </p:nvSpPr>
        <p:spPr>
          <a:xfrm>
            <a:off x="228600" y="3467100"/>
            <a:ext cx="1066892" cy="2164268"/>
          </a:xfrm>
          <a:custGeom>
            <a:avLst/>
            <a:gdLst/>
            <a:ahLst/>
            <a:cxnLst/>
            <a:rect l="l" t="t" r="r" b="b"/>
            <a:pathLst>
              <a:path w="1066892" h="2164268" extrusionOk="0">
                <a:moveTo>
                  <a:pt x="0" y="0"/>
                </a:moveTo>
                <a:lnTo>
                  <a:pt x="1066892" y="0"/>
                </a:lnTo>
                <a:lnTo>
                  <a:pt x="1066892" y="2164268"/>
                </a:lnTo>
                <a:lnTo>
                  <a:pt x="0" y="2164268"/>
                </a:lnTo>
                <a:lnTo>
                  <a:pt x="0" y="0"/>
                </a:lnTo>
                <a:close/>
              </a:path>
            </a:pathLst>
          </a:custGeom>
          <a:blipFill rotWithShape="1">
            <a:blip r:embed="rId5">
              <a:alphaModFix/>
            </a:blip>
            <a:stretch>
              <a:fillRect/>
            </a:stretch>
          </a:blipFill>
          <a:ln>
            <a:noFill/>
          </a:ln>
        </p:spPr>
      </p:sp>
      <p:sp>
        <p:nvSpPr>
          <p:cNvPr id="243" name="Google Shape;243;p13"/>
          <p:cNvSpPr/>
          <p:nvPr/>
        </p:nvSpPr>
        <p:spPr>
          <a:xfrm>
            <a:off x="1404181" y="3330449"/>
            <a:ext cx="2388819" cy="2437570"/>
          </a:xfrm>
          <a:custGeom>
            <a:avLst/>
            <a:gdLst/>
            <a:ahLst/>
            <a:cxnLst/>
            <a:rect l="l" t="t" r="r" b="b"/>
            <a:pathLst>
              <a:path w="2388819" h="2437570" extrusionOk="0">
                <a:moveTo>
                  <a:pt x="0" y="0"/>
                </a:moveTo>
                <a:lnTo>
                  <a:pt x="2388819" y="0"/>
                </a:lnTo>
                <a:lnTo>
                  <a:pt x="2388819" y="2437570"/>
                </a:lnTo>
                <a:lnTo>
                  <a:pt x="0" y="2437570"/>
                </a:lnTo>
                <a:lnTo>
                  <a:pt x="0" y="0"/>
                </a:lnTo>
                <a:close/>
              </a:path>
            </a:pathLst>
          </a:custGeom>
          <a:blipFill rotWithShape="1">
            <a:blip r:embed="rId6">
              <a:alphaModFix/>
            </a:blip>
            <a:stretch>
              <a:fillRect r="-46"/>
            </a:stretch>
          </a:blipFill>
          <a:ln>
            <a:noFill/>
          </a:ln>
        </p:spPr>
      </p:sp>
      <p:sp>
        <p:nvSpPr>
          <p:cNvPr id="244" name="Google Shape;244;p13"/>
          <p:cNvSpPr/>
          <p:nvPr/>
        </p:nvSpPr>
        <p:spPr>
          <a:xfrm>
            <a:off x="2567061" y="3490686"/>
            <a:ext cx="6566678" cy="6743700"/>
          </a:xfrm>
          <a:custGeom>
            <a:avLst/>
            <a:gdLst/>
            <a:ahLst/>
            <a:cxnLst/>
            <a:rect l="l" t="t" r="r" b="b"/>
            <a:pathLst>
              <a:path w="6566678" h="6743700" extrusionOk="0">
                <a:moveTo>
                  <a:pt x="0" y="0"/>
                </a:moveTo>
                <a:lnTo>
                  <a:pt x="6566678" y="0"/>
                </a:lnTo>
                <a:lnTo>
                  <a:pt x="6566678" y="6743700"/>
                </a:lnTo>
                <a:lnTo>
                  <a:pt x="0" y="6743700"/>
                </a:lnTo>
                <a:lnTo>
                  <a:pt x="0" y="0"/>
                </a:lnTo>
                <a:close/>
              </a:path>
            </a:pathLst>
          </a:custGeom>
          <a:blipFill rotWithShape="1">
            <a:blip r:embed="rId7">
              <a:alphaModFix/>
            </a:blip>
            <a:stretch>
              <a:fillRect r="-51"/>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53943"/>
        </a:solidFill>
        <a:effectLst/>
      </p:bgPr>
    </p:bg>
    <p:spTree>
      <p:nvGrpSpPr>
        <p:cNvPr id="1" name="Shape 248"/>
        <p:cNvGrpSpPr/>
        <p:nvPr/>
      </p:nvGrpSpPr>
      <p:grpSpPr>
        <a:xfrm>
          <a:off x="0" y="0"/>
          <a:ext cx="0" cy="0"/>
          <a:chOff x="0" y="0"/>
          <a:chExt cx="0" cy="0"/>
        </a:xfrm>
      </p:grpSpPr>
      <p:sp>
        <p:nvSpPr>
          <p:cNvPr id="249" name="Google Shape;249;p14"/>
          <p:cNvSpPr txBox="1"/>
          <p:nvPr/>
        </p:nvSpPr>
        <p:spPr>
          <a:xfrm>
            <a:off x="2793760" y="79819"/>
            <a:ext cx="8672611" cy="1402461"/>
          </a:xfrm>
          <a:prstGeom prst="rect">
            <a:avLst/>
          </a:prstGeom>
          <a:noFill/>
          <a:ln>
            <a:noFill/>
          </a:ln>
        </p:spPr>
        <p:txBody>
          <a:bodyPr spcFirstLastPara="1" wrap="square" lIns="0" tIns="0" rIns="0" bIns="0" anchor="t" anchorCtr="0">
            <a:spAutoFit/>
          </a:bodyPr>
          <a:lstStyle/>
          <a:p>
            <a:pPr marL="0" marR="0" lvl="0" indent="0" algn="l" rtl="0">
              <a:lnSpc>
                <a:spcPct val="205950"/>
              </a:lnSpc>
              <a:spcBef>
                <a:spcPts val="0"/>
              </a:spcBef>
              <a:spcAft>
                <a:spcPts val="0"/>
              </a:spcAft>
              <a:buNone/>
            </a:pPr>
            <a:r>
              <a:rPr lang="en-US" sz="6000" b="0" i="0" u="none" strike="noStrike" cap="none">
                <a:solidFill>
                  <a:srgbClr val="FFF5D6"/>
                </a:solidFill>
                <a:latin typeface="Arial"/>
                <a:ea typeface="Arial"/>
                <a:cs typeface="Arial"/>
                <a:sym typeface="Arial"/>
              </a:rPr>
              <a:t>Cash Flow Quadrant</a:t>
            </a:r>
            <a:endParaRPr/>
          </a:p>
        </p:txBody>
      </p:sp>
      <p:sp>
        <p:nvSpPr>
          <p:cNvPr id="250" name="Google Shape;250;p14"/>
          <p:cNvSpPr/>
          <p:nvPr/>
        </p:nvSpPr>
        <p:spPr>
          <a:xfrm>
            <a:off x="13506122" y="4610100"/>
            <a:ext cx="4798622" cy="5721159"/>
          </a:xfrm>
          <a:custGeom>
            <a:avLst/>
            <a:gdLst/>
            <a:ahLst/>
            <a:cxnLst/>
            <a:rect l="l" t="t" r="r" b="b"/>
            <a:pathLst>
              <a:path w="4798622" h="5721159" extrusionOk="0">
                <a:moveTo>
                  <a:pt x="0" y="0"/>
                </a:moveTo>
                <a:lnTo>
                  <a:pt x="4798622" y="0"/>
                </a:lnTo>
                <a:lnTo>
                  <a:pt x="4798622" y="5721159"/>
                </a:lnTo>
                <a:lnTo>
                  <a:pt x="0" y="5721159"/>
                </a:lnTo>
                <a:lnTo>
                  <a:pt x="0" y="0"/>
                </a:lnTo>
                <a:close/>
              </a:path>
            </a:pathLst>
          </a:custGeom>
          <a:blipFill rotWithShape="1">
            <a:blip r:embed="rId3">
              <a:alphaModFix/>
            </a:blip>
            <a:stretch>
              <a:fillRect b="-8"/>
            </a:stretch>
          </a:blipFill>
          <a:ln>
            <a:noFill/>
          </a:ln>
        </p:spPr>
      </p:sp>
      <p:sp>
        <p:nvSpPr>
          <p:cNvPr id="251" name="Google Shape;251;p14"/>
          <p:cNvSpPr/>
          <p:nvPr/>
        </p:nvSpPr>
        <p:spPr>
          <a:xfrm>
            <a:off x="16309031" y="1409700"/>
            <a:ext cx="1972087" cy="3994101"/>
          </a:xfrm>
          <a:custGeom>
            <a:avLst/>
            <a:gdLst/>
            <a:ahLst/>
            <a:cxnLst/>
            <a:rect l="l" t="t" r="r" b="b"/>
            <a:pathLst>
              <a:path w="1972087" h="3994101" extrusionOk="0">
                <a:moveTo>
                  <a:pt x="0" y="0"/>
                </a:moveTo>
                <a:lnTo>
                  <a:pt x="1972087" y="0"/>
                </a:lnTo>
                <a:lnTo>
                  <a:pt x="1972087" y="3994101"/>
                </a:lnTo>
                <a:lnTo>
                  <a:pt x="0" y="3994101"/>
                </a:lnTo>
                <a:lnTo>
                  <a:pt x="0" y="0"/>
                </a:lnTo>
                <a:close/>
              </a:path>
            </a:pathLst>
          </a:custGeom>
          <a:blipFill rotWithShape="1">
            <a:blip r:embed="rId4">
              <a:alphaModFix/>
            </a:blip>
            <a:stretch>
              <a:fillRect b="-102"/>
            </a:stretch>
          </a:blipFill>
          <a:ln>
            <a:noFill/>
          </a:ln>
        </p:spPr>
      </p:sp>
      <p:sp>
        <p:nvSpPr>
          <p:cNvPr id="252" name="Google Shape;252;p14"/>
          <p:cNvSpPr/>
          <p:nvPr/>
        </p:nvSpPr>
        <p:spPr>
          <a:xfrm>
            <a:off x="14132790" y="2517036"/>
            <a:ext cx="2723287" cy="2778864"/>
          </a:xfrm>
          <a:custGeom>
            <a:avLst/>
            <a:gdLst/>
            <a:ahLst/>
            <a:cxnLst/>
            <a:rect l="l" t="t" r="r" b="b"/>
            <a:pathLst>
              <a:path w="2723287" h="2778864" extrusionOk="0">
                <a:moveTo>
                  <a:pt x="0" y="0"/>
                </a:moveTo>
                <a:lnTo>
                  <a:pt x="2723287" y="0"/>
                </a:lnTo>
                <a:lnTo>
                  <a:pt x="2723287" y="2778864"/>
                </a:lnTo>
                <a:lnTo>
                  <a:pt x="0" y="2778864"/>
                </a:lnTo>
                <a:lnTo>
                  <a:pt x="0" y="0"/>
                </a:lnTo>
                <a:close/>
              </a:path>
            </a:pathLst>
          </a:custGeom>
          <a:blipFill rotWithShape="1">
            <a:blip r:embed="rId5">
              <a:alphaModFix/>
            </a:blip>
            <a:stretch>
              <a:fillRect b="-53"/>
            </a:stretch>
          </a:blipFill>
          <a:ln>
            <a:noFill/>
          </a:ln>
        </p:spPr>
      </p:sp>
      <p:sp>
        <p:nvSpPr>
          <p:cNvPr id="253" name="Google Shape;253;p14"/>
          <p:cNvSpPr txBox="1"/>
          <p:nvPr/>
        </p:nvSpPr>
        <p:spPr>
          <a:xfrm>
            <a:off x="662223" y="1876425"/>
            <a:ext cx="12320002" cy="767715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3600" b="0" i="0" u="none" strike="noStrike" cap="none">
                <a:solidFill>
                  <a:srgbClr val="EEECE1"/>
                </a:solidFill>
                <a:latin typeface="Arial"/>
                <a:ea typeface="Arial"/>
                <a:cs typeface="Arial"/>
                <a:sym typeface="Arial"/>
              </a:rPr>
              <a:t>Kuadran pekerjaan menurut Robert T Kiyosaki ada 4 yaitu :</a:t>
            </a:r>
            <a:endParaRPr/>
          </a:p>
          <a:p>
            <a:pPr marL="0" marR="0" lvl="0" indent="0" algn="just" rtl="0">
              <a:lnSpc>
                <a:spcPct val="120000"/>
              </a:lnSpc>
              <a:spcBef>
                <a:spcPts val="0"/>
              </a:spcBef>
              <a:spcAft>
                <a:spcPts val="0"/>
              </a:spcAft>
              <a:buNone/>
            </a:pPr>
            <a:endParaRPr sz="3600" b="0" i="0" u="none" strike="noStrike" cap="none">
              <a:solidFill>
                <a:srgbClr val="EEECE1"/>
              </a:solidFill>
              <a:latin typeface="Arial"/>
              <a:ea typeface="Arial"/>
              <a:cs typeface="Arial"/>
              <a:sym typeface="Arial"/>
            </a:endParaRPr>
          </a:p>
          <a:p>
            <a:pPr marL="0" marR="0" lvl="0" indent="0" algn="just" rtl="0">
              <a:lnSpc>
                <a:spcPct val="120000"/>
              </a:lnSpc>
              <a:spcBef>
                <a:spcPts val="0"/>
              </a:spcBef>
              <a:spcAft>
                <a:spcPts val="0"/>
              </a:spcAft>
              <a:buNone/>
            </a:pPr>
            <a:r>
              <a:rPr lang="en-US" sz="3600" b="0" i="0" u="none" strike="noStrike" cap="none">
                <a:solidFill>
                  <a:srgbClr val="FF0000"/>
                </a:solidFill>
                <a:latin typeface="Arial"/>
                <a:ea typeface="Arial"/>
                <a:cs typeface="Arial"/>
                <a:sym typeface="Arial"/>
              </a:rPr>
              <a:t>Employee </a:t>
            </a:r>
            <a:r>
              <a:rPr lang="en-US" sz="3600" b="0" i="0" u="none" strike="noStrike" cap="none">
                <a:solidFill>
                  <a:srgbClr val="EEECE1"/>
                </a:solidFill>
                <a:latin typeface="Arial"/>
                <a:ea typeface="Arial"/>
                <a:cs typeface="Arial"/>
                <a:sym typeface="Arial"/>
              </a:rPr>
              <a:t>: adalah pekerja kantoran yang diupah oleh suatu perusahaan, pada kuadran ini umumnya  penghasilan sama dengan pengeluaran, di mana employee jarang melakukan saving.</a:t>
            </a:r>
            <a:endParaRPr/>
          </a:p>
          <a:p>
            <a:pPr marL="0" marR="0" lvl="0" indent="0" algn="just" rtl="0">
              <a:lnSpc>
                <a:spcPct val="120000"/>
              </a:lnSpc>
              <a:spcBef>
                <a:spcPts val="0"/>
              </a:spcBef>
              <a:spcAft>
                <a:spcPts val="0"/>
              </a:spcAft>
              <a:buNone/>
            </a:pPr>
            <a:endParaRPr sz="3600" b="0" i="0" u="none" strike="noStrike" cap="none">
              <a:solidFill>
                <a:srgbClr val="EEECE1"/>
              </a:solidFill>
              <a:latin typeface="Arial"/>
              <a:ea typeface="Arial"/>
              <a:cs typeface="Arial"/>
              <a:sym typeface="Arial"/>
            </a:endParaRPr>
          </a:p>
          <a:p>
            <a:pPr marL="0" marR="0" lvl="0" indent="0" algn="just" rtl="0">
              <a:lnSpc>
                <a:spcPct val="120000"/>
              </a:lnSpc>
              <a:spcBef>
                <a:spcPts val="0"/>
              </a:spcBef>
              <a:spcAft>
                <a:spcPts val="0"/>
              </a:spcAft>
              <a:buNone/>
            </a:pPr>
            <a:r>
              <a:rPr lang="en-US" sz="3600" b="0" i="0" u="none" strike="noStrike" cap="none">
                <a:solidFill>
                  <a:srgbClr val="FF0000"/>
                </a:solidFill>
                <a:latin typeface="Arial"/>
                <a:ea typeface="Arial"/>
                <a:cs typeface="Arial"/>
                <a:sym typeface="Arial"/>
              </a:rPr>
              <a:t>Self employee</a:t>
            </a:r>
            <a:r>
              <a:rPr lang="en-US" sz="3600" b="0" i="0" u="none" strike="noStrike" cap="none">
                <a:solidFill>
                  <a:srgbClr val="EEECE1"/>
                </a:solidFill>
                <a:latin typeface="Arial"/>
                <a:ea typeface="Arial"/>
                <a:cs typeface="Arial"/>
                <a:sym typeface="Arial"/>
              </a:rPr>
              <a:t>: adalah pekerjaan yang merupakan profesi atau keahlian yang biasanya dipelajari melalui jenjang pendidikan dan bisa juga yang timbul karena bakat. </a:t>
            </a:r>
            <a:endParaRPr/>
          </a:p>
          <a:p>
            <a:pPr marL="0" marR="0" lvl="0" indent="0" algn="just" rtl="0">
              <a:lnSpc>
                <a:spcPct val="120000"/>
              </a:lnSpc>
              <a:spcBef>
                <a:spcPts val="0"/>
              </a:spcBef>
              <a:spcAft>
                <a:spcPts val="0"/>
              </a:spcAft>
              <a:buNone/>
            </a:pPr>
            <a:endParaRPr sz="3600" b="0" i="0" u="none" strike="noStrike" cap="none">
              <a:solidFill>
                <a:srgbClr val="EEECE1"/>
              </a:solidFill>
              <a:latin typeface="Arial"/>
              <a:ea typeface="Arial"/>
              <a:cs typeface="Arial"/>
              <a:sym typeface="Arial"/>
            </a:endParaRPr>
          </a:p>
          <a:p>
            <a:pPr marL="0" marR="0" lvl="0" indent="0" algn="just" rtl="0">
              <a:lnSpc>
                <a:spcPct val="120000"/>
              </a:lnSpc>
              <a:spcBef>
                <a:spcPts val="0"/>
              </a:spcBef>
              <a:spcAft>
                <a:spcPts val="0"/>
              </a:spcAft>
              <a:buNone/>
            </a:pPr>
            <a:r>
              <a:rPr lang="en-US" sz="3600" b="0" i="0" u="none" strike="noStrike" cap="none">
                <a:solidFill>
                  <a:srgbClr val="EEECE1"/>
                </a:solidFill>
                <a:latin typeface="Arial"/>
                <a:ea typeface="Arial"/>
                <a:cs typeface="Arial"/>
                <a:sym typeface="Arial"/>
              </a:rPr>
              <a:t>Contoh : dokter,  penulis, penyanyi, musisi, artis dan lain sebagainya yang memerlukan skil atau keahlian khusus dan membutuhkan waktu panjang untuk belajar.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5"/>
          <p:cNvSpPr/>
          <p:nvPr/>
        </p:nvSpPr>
        <p:spPr>
          <a:xfrm>
            <a:off x="0" y="0"/>
            <a:ext cx="18288000" cy="10341292"/>
          </a:xfrm>
          <a:custGeom>
            <a:avLst/>
            <a:gdLst/>
            <a:ahLst/>
            <a:cxnLst/>
            <a:rect l="l" t="t" r="r" b="b"/>
            <a:pathLst>
              <a:path w="24384000" h="13788389" extrusionOk="0">
                <a:moveTo>
                  <a:pt x="0" y="0"/>
                </a:moveTo>
                <a:lnTo>
                  <a:pt x="24384000" y="0"/>
                </a:lnTo>
                <a:lnTo>
                  <a:pt x="24384000" y="13788389"/>
                </a:lnTo>
                <a:lnTo>
                  <a:pt x="0" y="13788389"/>
                </a:lnTo>
                <a:close/>
              </a:path>
            </a:pathLst>
          </a:custGeom>
          <a:solidFill>
            <a:srgbClr val="000000"/>
          </a:solidFill>
          <a:ln>
            <a:noFill/>
          </a:ln>
        </p:spPr>
      </p:sp>
      <p:sp>
        <p:nvSpPr>
          <p:cNvPr id="259" name="Google Shape;259;p15"/>
          <p:cNvSpPr txBox="1"/>
          <p:nvPr/>
        </p:nvSpPr>
        <p:spPr>
          <a:xfrm>
            <a:off x="5120640" y="1194324"/>
            <a:ext cx="12466320" cy="7058025"/>
          </a:xfrm>
          <a:prstGeom prst="rect">
            <a:avLst/>
          </a:prstGeom>
          <a:noFill/>
          <a:ln>
            <a:noFill/>
          </a:ln>
        </p:spPr>
        <p:txBody>
          <a:bodyPr spcFirstLastPara="1" wrap="square" lIns="0" tIns="0" rIns="0" bIns="0" anchor="t" anchorCtr="0">
            <a:spAutoFit/>
          </a:bodyPr>
          <a:lstStyle/>
          <a:p>
            <a:pPr marL="434340" marR="0" lvl="1" indent="-228600" algn="just" rtl="0">
              <a:lnSpc>
                <a:spcPct val="120000"/>
              </a:lnSpc>
              <a:spcBef>
                <a:spcPts val="0"/>
              </a:spcBef>
              <a:spcAft>
                <a:spcPts val="0"/>
              </a:spcAft>
              <a:buClr>
                <a:srgbClr val="FF0000"/>
              </a:buClr>
              <a:buSzPts val="3600"/>
              <a:buFont typeface="Arial"/>
              <a:buChar char="•"/>
            </a:pPr>
            <a:r>
              <a:rPr lang="en-US" sz="3600" b="0" i="0" u="none" strike="noStrike" cap="none">
                <a:solidFill>
                  <a:srgbClr val="FF0000"/>
                </a:solidFill>
                <a:latin typeface="Arial"/>
                <a:ea typeface="Arial"/>
                <a:cs typeface="Arial"/>
                <a:sym typeface="Arial"/>
              </a:rPr>
              <a:t>Business</a:t>
            </a:r>
            <a:r>
              <a:rPr lang="en-US" sz="3600" b="0" i="0" u="none" strike="noStrike" cap="none">
                <a:solidFill>
                  <a:srgbClr val="EEECE1"/>
                </a:solidFill>
                <a:latin typeface="Arial"/>
                <a:ea typeface="Arial"/>
                <a:cs typeface="Arial"/>
                <a:sym typeface="Arial"/>
              </a:rPr>
              <a:t> : adalah orang yang menciptakan lapagan pekerjaan untuk dirinya dan orang lain. Pekerjaan ini disebut bisnis atau wirausaha. Contoh: pengusaha catering, pengusaha konveksi, pengusaha pertanian dan lain sebagainya yang membutuhkan pengalaman dan modal tentunya.</a:t>
            </a:r>
            <a:endParaRPr/>
          </a:p>
          <a:p>
            <a:pPr marL="433883" marR="0" lvl="1" indent="-228600" algn="just" rtl="0">
              <a:lnSpc>
                <a:spcPct val="120000"/>
              </a:lnSpc>
              <a:spcBef>
                <a:spcPts val="0"/>
              </a:spcBef>
              <a:spcAft>
                <a:spcPts val="0"/>
              </a:spcAft>
              <a:buClr>
                <a:srgbClr val="FF0000"/>
              </a:buClr>
              <a:buSzPts val="3600"/>
              <a:buFont typeface="Arial"/>
              <a:buChar char="•"/>
            </a:pPr>
            <a:r>
              <a:rPr lang="en-US" sz="3600" b="0" i="0" u="none" strike="noStrike" cap="none">
                <a:solidFill>
                  <a:srgbClr val="FF0000"/>
                </a:solidFill>
                <a:latin typeface="Arial"/>
                <a:ea typeface="Arial"/>
                <a:cs typeface="Arial"/>
                <a:sym typeface="Arial"/>
              </a:rPr>
              <a:t>Investor </a:t>
            </a:r>
            <a:r>
              <a:rPr lang="en-US" sz="3600" b="0" i="0" u="none" strike="noStrike" cap="none">
                <a:solidFill>
                  <a:srgbClr val="EEECE1"/>
                </a:solidFill>
                <a:latin typeface="Arial"/>
                <a:ea typeface="Arial"/>
                <a:cs typeface="Arial"/>
                <a:sym typeface="Arial"/>
              </a:rPr>
              <a:t>: adalah orang yang memiliki pendapatan tanpa dia harus bekerja (passive income), orang tersebut hanya memberikan kekayaannya sebagai modal untuk ditanamkan pada suatu usaha sehingga usaha itu menghasilkan, dan investor menikmati keuntungannya tanpa harus bekerja . contoh:  jual beli saham yang sudah memiliki modal yang besar dari awal.</a:t>
            </a:r>
            <a:endParaRPr/>
          </a:p>
        </p:txBody>
      </p:sp>
      <p:sp>
        <p:nvSpPr>
          <p:cNvPr id="260" name="Google Shape;260;p15"/>
          <p:cNvSpPr/>
          <p:nvPr/>
        </p:nvSpPr>
        <p:spPr>
          <a:xfrm>
            <a:off x="-1233440" y="3543300"/>
            <a:ext cx="6566678" cy="6743700"/>
          </a:xfrm>
          <a:custGeom>
            <a:avLst/>
            <a:gdLst/>
            <a:ahLst/>
            <a:cxnLst/>
            <a:rect l="l" t="t" r="r" b="b"/>
            <a:pathLst>
              <a:path w="6566678" h="6743700" extrusionOk="0">
                <a:moveTo>
                  <a:pt x="0" y="0"/>
                </a:moveTo>
                <a:lnTo>
                  <a:pt x="6566678" y="0"/>
                </a:lnTo>
                <a:lnTo>
                  <a:pt x="6566678" y="6743700"/>
                </a:lnTo>
                <a:lnTo>
                  <a:pt x="0" y="6743700"/>
                </a:lnTo>
                <a:lnTo>
                  <a:pt x="0" y="0"/>
                </a:lnTo>
                <a:close/>
              </a:path>
            </a:pathLst>
          </a:custGeom>
          <a:blipFill rotWithShape="1">
            <a:blip r:embed="rId3">
              <a:alphaModFix/>
            </a:blip>
            <a:stretch>
              <a:fillRect r="-51"/>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6"/>
          <p:cNvSpPr/>
          <p:nvPr/>
        </p:nvSpPr>
        <p:spPr>
          <a:xfrm>
            <a:off x="0" y="0"/>
            <a:ext cx="18288000" cy="13111258"/>
          </a:xfrm>
          <a:custGeom>
            <a:avLst/>
            <a:gdLst/>
            <a:ahLst/>
            <a:cxnLst/>
            <a:rect l="l" t="t" r="r" b="b"/>
            <a:pathLst>
              <a:path w="24384000" h="17481677" extrusionOk="0">
                <a:moveTo>
                  <a:pt x="0" y="0"/>
                </a:moveTo>
                <a:lnTo>
                  <a:pt x="24384000" y="0"/>
                </a:lnTo>
                <a:lnTo>
                  <a:pt x="24384000" y="17481677"/>
                </a:lnTo>
                <a:lnTo>
                  <a:pt x="0" y="17481677"/>
                </a:lnTo>
                <a:close/>
              </a:path>
            </a:pathLst>
          </a:custGeom>
          <a:solidFill>
            <a:srgbClr val="EEECE1"/>
          </a:solidFill>
          <a:ln>
            <a:noFill/>
          </a:ln>
        </p:spPr>
      </p:sp>
      <p:sp>
        <p:nvSpPr>
          <p:cNvPr id="267" name="Google Shape;267;p16"/>
          <p:cNvSpPr txBox="1"/>
          <p:nvPr/>
        </p:nvSpPr>
        <p:spPr>
          <a:xfrm>
            <a:off x="6644640" y="2245995"/>
            <a:ext cx="10370342" cy="5849219"/>
          </a:xfrm>
          <a:prstGeom prst="rect">
            <a:avLst/>
          </a:prstGeom>
          <a:noFill/>
          <a:ln>
            <a:noFill/>
          </a:ln>
        </p:spPr>
        <p:txBody>
          <a:bodyPr spcFirstLastPara="1" wrap="square" lIns="0" tIns="0" rIns="0" bIns="0" anchor="t" anchorCtr="0">
            <a:spAutoFit/>
          </a:bodyPr>
          <a:lstStyle/>
          <a:p>
            <a:pPr marL="0" marR="0" lvl="0" indent="0" algn="ctr" rtl="0">
              <a:lnSpc>
                <a:spcPct val="107985"/>
              </a:lnSpc>
              <a:spcBef>
                <a:spcPts val="0"/>
              </a:spcBef>
              <a:spcAft>
                <a:spcPts val="0"/>
              </a:spcAft>
              <a:buNone/>
            </a:pPr>
            <a:r>
              <a:rPr lang="en-US" sz="5059" b="0" i="0" u="none" strike="noStrike" cap="none">
                <a:solidFill>
                  <a:srgbClr val="663300"/>
                </a:solidFill>
                <a:latin typeface="Arial"/>
                <a:ea typeface="Arial"/>
                <a:cs typeface="Arial"/>
                <a:sym typeface="Arial"/>
              </a:rPr>
              <a:t>	"Kalau Anda menginginkan perubahan kecil dalam hidup, ubahlah perilaku Anda. Tetapi bila Anda menginginkan perubahan yang besar dan mendasar, ubahlah pola pikir Anda." </a:t>
            </a:r>
            <a:endParaRPr/>
          </a:p>
          <a:p>
            <a:pPr marL="488318" marR="0" lvl="1" indent="-256984" algn="r" rtl="0">
              <a:lnSpc>
                <a:spcPct val="108005"/>
              </a:lnSpc>
              <a:spcBef>
                <a:spcPts val="0"/>
              </a:spcBef>
              <a:spcAft>
                <a:spcPts val="0"/>
              </a:spcAft>
              <a:buClr>
                <a:srgbClr val="663300"/>
              </a:buClr>
              <a:buSzPts val="4047"/>
              <a:buFont typeface="Arial"/>
              <a:buChar char="•"/>
            </a:pPr>
            <a:r>
              <a:rPr lang="en-US" sz="4047" b="0" i="0" u="none" strike="noStrike" cap="none">
                <a:solidFill>
                  <a:srgbClr val="663300"/>
                </a:solidFill>
                <a:latin typeface="Arial"/>
                <a:ea typeface="Arial"/>
                <a:cs typeface="Arial"/>
                <a:sym typeface="Arial"/>
              </a:rPr>
              <a:t>Stephen Covey</a:t>
            </a:r>
            <a:endParaRPr/>
          </a:p>
          <a:p>
            <a:pPr marL="610398" marR="0" lvl="1" indent="-305199" algn="r" rtl="0">
              <a:lnSpc>
                <a:spcPct val="134988"/>
              </a:lnSpc>
              <a:spcBef>
                <a:spcPts val="0"/>
              </a:spcBef>
              <a:spcAft>
                <a:spcPts val="0"/>
              </a:spcAft>
              <a:buNone/>
            </a:pPr>
            <a:endParaRPr sz="4047" b="0" i="0" u="none" strike="noStrike" cap="none">
              <a:solidFill>
                <a:srgbClr val="663300"/>
              </a:solidFill>
              <a:latin typeface="Arial"/>
              <a:ea typeface="Arial"/>
              <a:cs typeface="Arial"/>
              <a:sym typeface="Arial"/>
            </a:endParaRPr>
          </a:p>
          <a:p>
            <a:pPr marL="610398" marR="0" lvl="1" indent="-305199" algn="r" rtl="0">
              <a:lnSpc>
                <a:spcPct val="134988"/>
              </a:lnSpc>
              <a:spcBef>
                <a:spcPts val="0"/>
              </a:spcBef>
              <a:spcAft>
                <a:spcPts val="0"/>
              </a:spcAft>
              <a:buNone/>
            </a:pPr>
            <a:endParaRPr sz="4047" b="0" i="0" u="none" strike="noStrike" cap="none">
              <a:solidFill>
                <a:srgbClr val="663300"/>
              </a:solidFill>
              <a:latin typeface="Arial"/>
              <a:ea typeface="Arial"/>
              <a:cs typeface="Arial"/>
              <a:sym typeface="Arial"/>
            </a:endParaRPr>
          </a:p>
          <a:p>
            <a:pPr marL="610398" marR="0" lvl="1" indent="-305199" algn="r" rtl="0">
              <a:lnSpc>
                <a:spcPct val="134988"/>
              </a:lnSpc>
              <a:spcBef>
                <a:spcPts val="0"/>
              </a:spcBef>
              <a:spcAft>
                <a:spcPts val="0"/>
              </a:spcAft>
              <a:buNone/>
            </a:pPr>
            <a:endParaRPr sz="4047" b="0" i="0" u="none" strike="noStrike" cap="none">
              <a:solidFill>
                <a:srgbClr val="663300"/>
              </a:solidFill>
              <a:latin typeface="Arial"/>
              <a:ea typeface="Arial"/>
              <a:cs typeface="Arial"/>
              <a:sym typeface="Arial"/>
            </a:endParaRPr>
          </a:p>
          <a:p>
            <a:pPr marL="610398" marR="0" lvl="1" indent="-305199" algn="r" rtl="0">
              <a:lnSpc>
                <a:spcPct val="134988"/>
              </a:lnSpc>
              <a:spcBef>
                <a:spcPts val="0"/>
              </a:spcBef>
              <a:spcAft>
                <a:spcPts val="0"/>
              </a:spcAft>
              <a:buNone/>
            </a:pPr>
            <a:endParaRPr sz="4047" b="0" i="0" u="none" strike="noStrike" cap="none">
              <a:solidFill>
                <a:srgbClr val="663300"/>
              </a:solidFill>
              <a:latin typeface="Arial"/>
              <a:ea typeface="Arial"/>
              <a:cs typeface="Arial"/>
              <a:sym typeface="Arial"/>
            </a:endParaRPr>
          </a:p>
        </p:txBody>
      </p:sp>
      <p:pic>
        <p:nvPicPr>
          <p:cNvPr id="268" name="Google Shape;268;p16"/>
          <p:cNvPicPr preferRelativeResize="0"/>
          <p:nvPr/>
        </p:nvPicPr>
        <p:blipFill rotWithShape="1">
          <a:blip r:embed="rId3">
            <a:alphaModFix/>
          </a:blip>
          <a:srcRect r="11"/>
          <a:stretch/>
        </p:blipFill>
        <p:spPr>
          <a:xfrm>
            <a:off x="533400" y="3977481"/>
            <a:ext cx="5589960" cy="5618050"/>
          </a:xfrm>
          <a:prstGeom prst="rect">
            <a:avLst/>
          </a:prstGeom>
          <a:noFill/>
          <a:ln>
            <a:noFill/>
          </a:ln>
        </p:spPr>
      </p:pic>
      <p:sp>
        <p:nvSpPr>
          <p:cNvPr id="269" name="Google Shape;269;p16"/>
          <p:cNvSpPr txBox="1"/>
          <p:nvPr/>
        </p:nvSpPr>
        <p:spPr>
          <a:xfrm>
            <a:off x="533400" y="2171700"/>
            <a:ext cx="5257800" cy="1015663"/>
          </a:xfrm>
          <a:prstGeom prst="rect">
            <a:avLst/>
          </a:prstGeom>
          <a:solidFill>
            <a:srgbClr val="B6DDE7"/>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chemeClr val="dk1"/>
                </a:solidFill>
                <a:latin typeface="Poppins"/>
                <a:ea typeface="Poppins"/>
                <a:cs typeface="Poppins"/>
                <a:sym typeface="Poppins"/>
              </a:rPr>
              <a:t>KESIMPULAN</a:t>
            </a:r>
            <a:endParaRPr sz="6000" b="1" i="0" u="none" strike="noStrike" cap="none">
              <a:solidFill>
                <a:schemeClr val="dk1"/>
              </a:solidFill>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7"/>
          <p:cNvSpPr/>
          <p:nvPr/>
        </p:nvSpPr>
        <p:spPr>
          <a:xfrm>
            <a:off x="10886" y="16329"/>
            <a:ext cx="8371142" cy="10287000"/>
          </a:xfrm>
          <a:custGeom>
            <a:avLst/>
            <a:gdLst/>
            <a:ahLst/>
            <a:cxnLst/>
            <a:rect l="l" t="t" r="r" b="b"/>
            <a:pathLst>
              <a:path w="11161522" h="13716000" extrusionOk="0">
                <a:moveTo>
                  <a:pt x="0" y="0"/>
                </a:moveTo>
                <a:lnTo>
                  <a:pt x="11161522" y="0"/>
                </a:lnTo>
                <a:lnTo>
                  <a:pt x="11161522" y="13716000"/>
                </a:lnTo>
                <a:lnTo>
                  <a:pt x="0" y="13716000"/>
                </a:lnTo>
                <a:close/>
              </a:path>
            </a:pathLst>
          </a:custGeom>
          <a:solidFill>
            <a:srgbClr val="000000"/>
          </a:solidFill>
          <a:ln>
            <a:noFill/>
          </a:ln>
        </p:spPr>
      </p:sp>
      <p:sp>
        <p:nvSpPr>
          <p:cNvPr id="275" name="Google Shape;275;p17"/>
          <p:cNvSpPr/>
          <p:nvPr/>
        </p:nvSpPr>
        <p:spPr>
          <a:xfrm>
            <a:off x="-97803" y="5112658"/>
            <a:ext cx="4314110" cy="5143499"/>
          </a:xfrm>
          <a:custGeom>
            <a:avLst/>
            <a:gdLst/>
            <a:ahLst/>
            <a:cxnLst/>
            <a:rect l="l" t="t" r="r" b="b"/>
            <a:pathLst>
              <a:path w="4314110" h="5143499" extrusionOk="0">
                <a:moveTo>
                  <a:pt x="0" y="0"/>
                </a:moveTo>
                <a:lnTo>
                  <a:pt x="4314110" y="0"/>
                </a:lnTo>
                <a:lnTo>
                  <a:pt x="4314110" y="5143499"/>
                </a:lnTo>
                <a:lnTo>
                  <a:pt x="0" y="5143499"/>
                </a:lnTo>
                <a:lnTo>
                  <a:pt x="0" y="0"/>
                </a:lnTo>
                <a:close/>
              </a:path>
            </a:pathLst>
          </a:custGeom>
          <a:blipFill rotWithShape="1">
            <a:blip r:embed="rId3">
              <a:alphaModFix/>
            </a:blip>
            <a:stretch>
              <a:fillRect b="-8"/>
            </a:stretch>
          </a:blipFill>
          <a:ln>
            <a:noFill/>
          </a:ln>
        </p:spPr>
      </p:sp>
      <p:sp>
        <p:nvSpPr>
          <p:cNvPr id="276" name="Google Shape;276;p17"/>
          <p:cNvSpPr/>
          <p:nvPr/>
        </p:nvSpPr>
        <p:spPr>
          <a:xfrm>
            <a:off x="228600" y="3467100"/>
            <a:ext cx="1066892" cy="2164268"/>
          </a:xfrm>
          <a:custGeom>
            <a:avLst/>
            <a:gdLst/>
            <a:ahLst/>
            <a:cxnLst/>
            <a:rect l="l" t="t" r="r" b="b"/>
            <a:pathLst>
              <a:path w="1066892" h="2164268" extrusionOk="0">
                <a:moveTo>
                  <a:pt x="0" y="0"/>
                </a:moveTo>
                <a:lnTo>
                  <a:pt x="1066892" y="0"/>
                </a:lnTo>
                <a:lnTo>
                  <a:pt x="1066892" y="2164268"/>
                </a:lnTo>
                <a:lnTo>
                  <a:pt x="0" y="2164268"/>
                </a:lnTo>
                <a:lnTo>
                  <a:pt x="0" y="0"/>
                </a:lnTo>
                <a:close/>
              </a:path>
            </a:pathLst>
          </a:custGeom>
          <a:blipFill rotWithShape="1">
            <a:blip r:embed="rId4">
              <a:alphaModFix/>
            </a:blip>
            <a:stretch>
              <a:fillRect/>
            </a:stretch>
          </a:blipFill>
          <a:ln>
            <a:noFill/>
          </a:ln>
        </p:spPr>
      </p:sp>
      <p:sp>
        <p:nvSpPr>
          <p:cNvPr id="277" name="Google Shape;277;p17"/>
          <p:cNvSpPr/>
          <p:nvPr/>
        </p:nvSpPr>
        <p:spPr>
          <a:xfrm>
            <a:off x="1404181" y="3330449"/>
            <a:ext cx="2388819" cy="2437570"/>
          </a:xfrm>
          <a:custGeom>
            <a:avLst/>
            <a:gdLst/>
            <a:ahLst/>
            <a:cxnLst/>
            <a:rect l="l" t="t" r="r" b="b"/>
            <a:pathLst>
              <a:path w="2388819" h="2437570" extrusionOk="0">
                <a:moveTo>
                  <a:pt x="0" y="0"/>
                </a:moveTo>
                <a:lnTo>
                  <a:pt x="2388819" y="0"/>
                </a:lnTo>
                <a:lnTo>
                  <a:pt x="2388819" y="2437570"/>
                </a:lnTo>
                <a:lnTo>
                  <a:pt x="0" y="2437570"/>
                </a:lnTo>
                <a:lnTo>
                  <a:pt x="0" y="0"/>
                </a:lnTo>
                <a:close/>
              </a:path>
            </a:pathLst>
          </a:custGeom>
          <a:blipFill rotWithShape="1">
            <a:blip r:embed="rId5">
              <a:alphaModFix/>
            </a:blip>
            <a:stretch>
              <a:fillRect r="-46"/>
            </a:stretch>
          </a:blipFill>
          <a:ln>
            <a:noFill/>
          </a:ln>
        </p:spPr>
      </p:sp>
      <p:sp>
        <p:nvSpPr>
          <p:cNvPr id="278" name="Google Shape;278;p17"/>
          <p:cNvSpPr/>
          <p:nvPr/>
        </p:nvSpPr>
        <p:spPr>
          <a:xfrm>
            <a:off x="2567061" y="3490686"/>
            <a:ext cx="6566678" cy="6743700"/>
          </a:xfrm>
          <a:custGeom>
            <a:avLst/>
            <a:gdLst/>
            <a:ahLst/>
            <a:cxnLst/>
            <a:rect l="l" t="t" r="r" b="b"/>
            <a:pathLst>
              <a:path w="6566678" h="6743700" extrusionOk="0">
                <a:moveTo>
                  <a:pt x="0" y="0"/>
                </a:moveTo>
                <a:lnTo>
                  <a:pt x="6566678" y="0"/>
                </a:lnTo>
                <a:lnTo>
                  <a:pt x="6566678" y="6743700"/>
                </a:lnTo>
                <a:lnTo>
                  <a:pt x="0" y="6743700"/>
                </a:lnTo>
                <a:lnTo>
                  <a:pt x="0" y="0"/>
                </a:lnTo>
                <a:close/>
              </a:path>
            </a:pathLst>
          </a:custGeom>
          <a:blipFill rotWithShape="1">
            <a:blip r:embed="rId6">
              <a:alphaModFix/>
            </a:blip>
            <a:stretch>
              <a:fillRect r="-51"/>
            </a:stretch>
          </a:blipFill>
          <a:ln>
            <a:noFill/>
          </a:ln>
        </p:spPr>
      </p:sp>
      <p:sp>
        <p:nvSpPr>
          <p:cNvPr id="279" name="Google Shape;279;p17"/>
          <p:cNvSpPr txBox="1"/>
          <p:nvPr/>
        </p:nvSpPr>
        <p:spPr>
          <a:xfrm>
            <a:off x="10668000" y="800100"/>
            <a:ext cx="5257800" cy="1015663"/>
          </a:xfrm>
          <a:prstGeom prst="rect">
            <a:avLst/>
          </a:prstGeom>
          <a:solidFill>
            <a:srgbClr val="B6DDE7"/>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chemeClr val="dk1"/>
                </a:solidFill>
                <a:latin typeface="Poppins"/>
                <a:ea typeface="Poppins"/>
                <a:cs typeface="Poppins"/>
                <a:sym typeface="Poppins"/>
              </a:rPr>
              <a:t>TUGAS</a:t>
            </a:r>
            <a:endParaRPr sz="6000" b="1" i="0" u="none" strike="noStrike" cap="none">
              <a:solidFill>
                <a:schemeClr val="dk1"/>
              </a:solidFill>
              <a:latin typeface="Poppins"/>
              <a:ea typeface="Poppins"/>
              <a:cs typeface="Poppins"/>
              <a:sym typeface="Poppins"/>
            </a:endParaRPr>
          </a:p>
        </p:txBody>
      </p:sp>
      <p:sp>
        <p:nvSpPr>
          <p:cNvPr id="280" name="Google Shape;280;p17"/>
          <p:cNvSpPr txBox="1"/>
          <p:nvPr/>
        </p:nvSpPr>
        <p:spPr>
          <a:xfrm>
            <a:off x="9677400" y="2857500"/>
            <a:ext cx="7620000" cy="35403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0" i="0" u="none" strike="noStrike" cap="none" dirty="0">
                <a:solidFill>
                  <a:schemeClr val="dk1"/>
                </a:solidFill>
                <a:latin typeface="Calibri"/>
                <a:ea typeface="Calibri"/>
                <a:cs typeface="Calibri"/>
                <a:sym typeface="Calibri"/>
              </a:rPr>
              <a:t> </a:t>
            </a:r>
            <a:r>
              <a:rPr lang="en-US" sz="3200" b="0" i="0" u="none" strike="noStrike" cap="none" dirty="0" err="1">
                <a:solidFill>
                  <a:schemeClr val="dk1"/>
                </a:solidFill>
                <a:latin typeface="Calibri"/>
                <a:ea typeface="Calibri"/>
                <a:cs typeface="Calibri"/>
                <a:sym typeface="Calibri"/>
              </a:rPr>
              <a:t>Pilihlah</a:t>
            </a:r>
            <a:r>
              <a:rPr lang="en-US" sz="3200" b="0" i="0" u="none" strike="noStrike" cap="none" dirty="0">
                <a:solidFill>
                  <a:schemeClr val="dk1"/>
                </a:solidFill>
                <a:latin typeface="Calibri"/>
                <a:ea typeface="Calibri"/>
                <a:cs typeface="Calibri"/>
                <a:sym typeface="Calibri"/>
              </a:rPr>
              <a:t> salah </a:t>
            </a:r>
            <a:r>
              <a:rPr lang="en-US" sz="3200" b="0" i="0" u="none" strike="noStrike" cap="none" dirty="0" err="1">
                <a:solidFill>
                  <a:schemeClr val="dk1"/>
                </a:solidFill>
                <a:latin typeface="Calibri"/>
                <a:ea typeface="Calibri"/>
                <a:cs typeface="Calibri"/>
                <a:sym typeface="Calibri"/>
              </a:rPr>
              <a:t>satu</a:t>
            </a:r>
            <a:r>
              <a:rPr lang="en-US" sz="3200" b="0" i="0" u="none" strike="noStrike" cap="none" dirty="0">
                <a:solidFill>
                  <a:schemeClr val="dk1"/>
                </a:solidFill>
                <a:latin typeface="Calibri"/>
                <a:ea typeface="Calibri"/>
                <a:cs typeface="Calibri"/>
                <a:sym typeface="Calibri"/>
              </a:rPr>
              <a:t> entrepreneur yang </a:t>
            </a:r>
            <a:r>
              <a:rPr lang="en-US" sz="3200" b="0" i="0" u="none" strike="noStrike" cap="none" dirty="0" err="1">
                <a:solidFill>
                  <a:schemeClr val="dk1"/>
                </a:solidFill>
                <a:latin typeface="Calibri"/>
                <a:ea typeface="Calibri"/>
                <a:cs typeface="Calibri"/>
                <a:sym typeface="Calibri"/>
              </a:rPr>
              <a:t>menjadi</a:t>
            </a:r>
            <a:r>
              <a:rPr lang="en-US" sz="3200" b="0" i="0" u="none" strike="noStrike" cap="none" dirty="0">
                <a:solidFill>
                  <a:schemeClr val="dk1"/>
                </a:solidFill>
                <a:latin typeface="Calibri"/>
                <a:ea typeface="Calibri"/>
                <a:cs typeface="Calibri"/>
                <a:sym typeface="Calibri"/>
              </a:rPr>
              <a:t> idola kalian, </a:t>
            </a:r>
            <a:r>
              <a:rPr lang="en-US" sz="3200" b="0" i="0" u="none" strike="noStrike" cap="none" dirty="0" err="1">
                <a:solidFill>
                  <a:schemeClr val="dk1"/>
                </a:solidFill>
                <a:latin typeface="Calibri"/>
                <a:ea typeface="Calibri"/>
                <a:cs typeface="Calibri"/>
                <a:sym typeface="Calibri"/>
              </a:rPr>
              <a:t>berhasil</a:t>
            </a:r>
            <a:r>
              <a:rPr lang="en-US" sz="3200" b="0" i="0" u="none" strike="noStrike" cap="none" dirty="0">
                <a:solidFill>
                  <a:schemeClr val="dk1"/>
                </a:solidFill>
                <a:latin typeface="Calibri"/>
                <a:ea typeface="Calibri"/>
                <a:cs typeface="Calibri"/>
                <a:sym typeface="Calibri"/>
              </a:rPr>
              <a:t> </a:t>
            </a:r>
            <a:r>
              <a:rPr lang="en-US" sz="3200" b="0" i="0" u="none" strike="noStrike" cap="none" dirty="0" err="1">
                <a:solidFill>
                  <a:schemeClr val="dk1"/>
                </a:solidFill>
                <a:latin typeface="Calibri"/>
                <a:ea typeface="Calibri"/>
                <a:cs typeface="Calibri"/>
                <a:sym typeface="Calibri"/>
              </a:rPr>
              <a:t>mengubah</a:t>
            </a:r>
            <a:r>
              <a:rPr lang="en-US" sz="3200" b="0" i="0" u="none" strike="noStrike" cap="none" dirty="0">
                <a:solidFill>
                  <a:schemeClr val="dk1"/>
                </a:solidFill>
                <a:latin typeface="Calibri"/>
                <a:ea typeface="Calibri"/>
                <a:cs typeface="Calibri"/>
                <a:sym typeface="Calibri"/>
              </a:rPr>
              <a:t> mindset </a:t>
            </a:r>
            <a:r>
              <a:rPr lang="en-US" sz="3200" dirty="0" err="1">
                <a:solidFill>
                  <a:schemeClr val="dk1"/>
                </a:solidFill>
                <a:latin typeface="Calibri"/>
                <a:ea typeface="Calibri"/>
                <a:cs typeface="Calibri"/>
                <a:sym typeface="Calibri"/>
              </a:rPr>
              <a:t>dari</a:t>
            </a:r>
            <a:r>
              <a:rPr lang="en-US" sz="3200" dirty="0">
                <a:solidFill>
                  <a:schemeClr val="dk1"/>
                </a:solidFill>
                <a:latin typeface="Calibri"/>
                <a:ea typeface="Calibri"/>
                <a:cs typeface="Calibri"/>
                <a:sym typeface="Calibri"/>
              </a:rPr>
              <a:t> entrepreneurial mindset </a:t>
            </a:r>
            <a:r>
              <a:rPr lang="en-US" sz="3200" dirty="0" err="1">
                <a:solidFill>
                  <a:schemeClr val="dk1"/>
                </a:solidFill>
                <a:latin typeface="Calibri"/>
                <a:ea typeface="Calibri"/>
                <a:cs typeface="Calibri"/>
                <a:sym typeface="Calibri"/>
              </a:rPr>
              <a:t>menjadi</a:t>
            </a:r>
            <a:r>
              <a:rPr lang="en-US" sz="3200" b="0" i="0" u="none" strike="noStrike" cap="none" dirty="0">
                <a:solidFill>
                  <a:schemeClr val="dk1"/>
                </a:solidFill>
                <a:latin typeface="Calibri"/>
                <a:ea typeface="Calibri"/>
                <a:cs typeface="Calibri"/>
                <a:sym typeface="Calibri"/>
              </a:rPr>
              <a:t> </a:t>
            </a:r>
            <a:r>
              <a:rPr lang="en-US" sz="3200" b="0" i="1" u="none" strike="noStrike" cap="none" dirty="0" err="1">
                <a:solidFill>
                  <a:schemeClr val="dk1"/>
                </a:solidFill>
                <a:latin typeface="Calibri"/>
                <a:ea typeface="Calibri"/>
                <a:cs typeface="Calibri"/>
                <a:sym typeface="Calibri"/>
              </a:rPr>
              <a:t>digitalpreneur</a:t>
            </a:r>
            <a:r>
              <a:rPr lang="en-US" sz="3200" b="0" i="1" u="none" strike="noStrike" cap="none" dirty="0">
                <a:solidFill>
                  <a:schemeClr val="dk1"/>
                </a:solidFill>
                <a:latin typeface="Calibri"/>
                <a:ea typeface="Calibri"/>
                <a:cs typeface="Calibri"/>
                <a:sym typeface="Calibri"/>
              </a:rPr>
              <a:t> mindset </a:t>
            </a:r>
            <a:r>
              <a:rPr lang="en-US" sz="3200" b="0" i="0" u="none" strike="noStrike" cap="none" dirty="0">
                <a:solidFill>
                  <a:schemeClr val="dk1"/>
                </a:solidFill>
                <a:latin typeface="Calibri"/>
                <a:ea typeface="Calibri"/>
                <a:cs typeface="Calibri"/>
                <a:sym typeface="Calibri"/>
              </a:rPr>
              <a:t>dan </a:t>
            </a:r>
            <a:r>
              <a:rPr lang="en-US" sz="3200" b="0" i="0" u="none" strike="noStrike" cap="none" dirty="0" err="1">
                <a:solidFill>
                  <a:schemeClr val="dk1"/>
                </a:solidFill>
                <a:latin typeface="Calibri"/>
                <a:ea typeface="Calibri"/>
                <a:cs typeface="Calibri"/>
                <a:sym typeface="Calibri"/>
              </a:rPr>
              <a:t>berhasil</a:t>
            </a:r>
            <a:r>
              <a:rPr lang="en-US" sz="3200" b="0" i="0" u="none" strike="noStrike" cap="none" dirty="0">
                <a:solidFill>
                  <a:schemeClr val="dk1"/>
                </a:solidFill>
                <a:latin typeface="Calibri"/>
                <a:ea typeface="Calibri"/>
                <a:cs typeface="Calibri"/>
                <a:sym typeface="Calibri"/>
              </a:rPr>
              <a:t> </a:t>
            </a:r>
            <a:r>
              <a:rPr lang="en-US" sz="3200" b="0" i="0" u="none" strike="noStrike" cap="none" dirty="0" err="1">
                <a:solidFill>
                  <a:schemeClr val="dk1"/>
                </a:solidFill>
                <a:latin typeface="Calibri"/>
                <a:ea typeface="Calibri"/>
                <a:cs typeface="Calibri"/>
                <a:sym typeface="Calibri"/>
              </a:rPr>
              <a:t>mengembangkan</a:t>
            </a:r>
            <a:r>
              <a:rPr lang="en-US" sz="3200" b="0" i="0" u="none" strike="noStrike" cap="none" dirty="0">
                <a:solidFill>
                  <a:schemeClr val="dk1"/>
                </a:solidFill>
                <a:latin typeface="Calibri"/>
                <a:ea typeface="Calibri"/>
                <a:cs typeface="Calibri"/>
                <a:sym typeface="Calibri"/>
              </a:rPr>
              <a:t> </a:t>
            </a:r>
            <a:r>
              <a:rPr lang="en-US" sz="3200" b="0" i="0" u="none" strike="noStrike" cap="none" dirty="0" err="1">
                <a:solidFill>
                  <a:schemeClr val="dk1"/>
                </a:solidFill>
                <a:latin typeface="Calibri"/>
                <a:ea typeface="Calibri"/>
                <a:cs typeface="Calibri"/>
                <a:sym typeface="Calibri"/>
              </a:rPr>
              <a:t>usaha</a:t>
            </a:r>
            <a:r>
              <a:rPr lang="en-US" sz="3200" b="0" i="0" u="none" strike="noStrike" cap="none" dirty="0">
                <a:solidFill>
                  <a:schemeClr val="dk1"/>
                </a:solidFill>
                <a:latin typeface="Calibri"/>
                <a:ea typeface="Calibri"/>
                <a:cs typeface="Calibri"/>
                <a:sym typeface="Calibri"/>
              </a:rPr>
              <a:t> </a:t>
            </a:r>
            <a:r>
              <a:rPr lang="en-US" sz="3200" b="0" i="0" u="none" strike="noStrike" cap="none" dirty="0" err="1">
                <a:solidFill>
                  <a:schemeClr val="dk1"/>
                </a:solidFill>
                <a:latin typeface="Calibri"/>
                <a:ea typeface="Calibri"/>
                <a:cs typeface="Calibri"/>
                <a:sym typeface="Calibri"/>
              </a:rPr>
              <a:t>bisnisnya</a:t>
            </a:r>
            <a:r>
              <a:rPr lang="en-US" sz="3200" b="0" i="0" u="none" strike="noStrike" cap="none" dirty="0">
                <a:solidFill>
                  <a:schemeClr val="dk1"/>
                </a:solidFill>
                <a:latin typeface="Calibri"/>
                <a:ea typeface="Calibri"/>
                <a:cs typeface="Calibri"/>
                <a:sym typeface="Calibri"/>
              </a:rPr>
              <a:t>, </a:t>
            </a:r>
            <a:r>
              <a:rPr lang="en-US" sz="3200" b="0" i="0" u="none" strike="noStrike" cap="none" dirty="0" err="1">
                <a:solidFill>
                  <a:schemeClr val="dk1"/>
                </a:solidFill>
                <a:latin typeface="Calibri"/>
                <a:ea typeface="Calibri"/>
                <a:cs typeface="Calibri"/>
                <a:sym typeface="Calibri"/>
              </a:rPr>
              <a:t>uraikan</a:t>
            </a:r>
            <a:r>
              <a:rPr lang="en-US" sz="3200" b="0" i="0" u="none" strike="noStrike" cap="none" dirty="0">
                <a:solidFill>
                  <a:schemeClr val="dk1"/>
                </a:solidFill>
                <a:latin typeface="Calibri"/>
                <a:ea typeface="Calibri"/>
                <a:cs typeface="Calibri"/>
                <a:sym typeface="Calibri"/>
              </a:rPr>
              <a:t> </a:t>
            </a:r>
            <a:r>
              <a:rPr lang="en-US" sz="3200" b="0" i="0" u="none" strike="noStrike" cap="none" dirty="0" err="1">
                <a:solidFill>
                  <a:schemeClr val="dk1"/>
                </a:solidFill>
                <a:latin typeface="Calibri"/>
                <a:ea typeface="Calibri"/>
                <a:cs typeface="Calibri"/>
                <a:sym typeface="Calibri"/>
              </a:rPr>
              <a:t>usaha</a:t>
            </a:r>
            <a:r>
              <a:rPr lang="en-US" sz="3200" b="0" i="0" u="none" strike="noStrike" cap="none" dirty="0">
                <a:solidFill>
                  <a:schemeClr val="dk1"/>
                </a:solidFill>
                <a:latin typeface="Calibri"/>
                <a:ea typeface="Calibri"/>
                <a:cs typeface="Calibri"/>
                <a:sym typeface="Calibri"/>
              </a:rPr>
              <a:t> </a:t>
            </a:r>
            <a:r>
              <a:rPr lang="en-US" sz="3200" b="0" i="0" u="none" strike="noStrike" cap="none" dirty="0" err="1">
                <a:solidFill>
                  <a:schemeClr val="dk1"/>
                </a:solidFill>
                <a:latin typeface="Calibri"/>
                <a:ea typeface="Calibri"/>
                <a:cs typeface="Calibri"/>
                <a:sym typeface="Calibri"/>
              </a:rPr>
              <a:t>nya</a:t>
            </a:r>
            <a:r>
              <a:rPr lang="en-US" sz="3200" b="0" i="0" u="none" strike="noStrike" cap="none" dirty="0">
                <a:solidFill>
                  <a:schemeClr val="dk1"/>
                </a:solidFill>
                <a:latin typeface="Calibri"/>
                <a:ea typeface="Calibri"/>
                <a:cs typeface="Calibri"/>
                <a:sym typeface="Calibri"/>
              </a:rPr>
              <a:t> </a:t>
            </a:r>
            <a:r>
              <a:rPr lang="en-US" sz="3200" b="0" i="0" u="none" strike="noStrike" cap="none" dirty="0" err="1">
                <a:solidFill>
                  <a:schemeClr val="dk1"/>
                </a:solidFill>
                <a:latin typeface="Calibri"/>
                <a:ea typeface="Calibri"/>
                <a:cs typeface="Calibri"/>
                <a:sym typeface="Calibri"/>
              </a:rPr>
              <a:t>mulai</a:t>
            </a:r>
            <a:r>
              <a:rPr lang="en-US" sz="3200" b="0" i="0" u="none" strike="noStrike" cap="none" dirty="0">
                <a:solidFill>
                  <a:schemeClr val="dk1"/>
                </a:solidFill>
                <a:latin typeface="Calibri"/>
                <a:ea typeface="Calibri"/>
                <a:cs typeface="Calibri"/>
                <a:sym typeface="Calibri"/>
              </a:rPr>
              <a:t> </a:t>
            </a:r>
            <a:r>
              <a:rPr lang="en-US" sz="3200" b="0" i="0" u="none" strike="noStrike" cap="none" dirty="0" err="1">
                <a:solidFill>
                  <a:schemeClr val="dk1"/>
                </a:solidFill>
                <a:latin typeface="Calibri"/>
                <a:ea typeface="Calibri"/>
                <a:cs typeface="Calibri"/>
                <a:sym typeface="Calibri"/>
              </a:rPr>
              <a:t>dari</a:t>
            </a:r>
            <a:r>
              <a:rPr lang="en-US" sz="3200" b="0" i="0" u="none" strike="noStrike" cap="none" dirty="0">
                <a:solidFill>
                  <a:schemeClr val="dk1"/>
                </a:solidFill>
                <a:latin typeface="Calibri"/>
                <a:ea typeface="Calibri"/>
                <a:cs typeface="Calibri"/>
                <a:sym typeface="Calibri"/>
              </a:rPr>
              <a:t> </a:t>
            </a:r>
            <a:r>
              <a:rPr lang="en-US" sz="3200" b="0" i="0" u="none" strike="noStrike" cap="none" dirty="0" err="1">
                <a:solidFill>
                  <a:schemeClr val="dk1"/>
                </a:solidFill>
                <a:latin typeface="Calibri"/>
                <a:ea typeface="Calibri"/>
                <a:cs typeface="Calibri"/>
                <a:sym typeface="Calibri"/>
              </a:rPr>
              <a:t>nol</a:t>
            </a:r>
            <a:r>
              <a:rPr lang="en-US" sz="3200" b="0" i="0" u="none" strike="noStrike" cap="none" dirty="0">
                <a:solidFill>
                  <a:schemeClr val="dk1"/>
                </a:solidFill>
                <a:latin typeface="Calibri"/>
                <a:ea typeface="Calibri"/>
                <a:cs typeface="Calibri"/>
                <a:sym typeface="Calibri"/>
              </a:rPr>
              <a:t> </a:t>
            </a:r>
            <a:r>
              <a:rPr lang="en-US" sz="3200" b="0" i="0" u="none" strike="noStrike" cap="none" dirty="0" err="1">
                <a:solidFill>
                  <a:schemeClr val="dk1"/>
                </a:solidFill>
                <a:latin typeface="Calibri"/>
                <a:ea typeface="Calibri"/>
                <a:cs typeface="Calibri"/>
                <a:sym typeface="Calibri"/>
              </a:rPr>
              <a:t>hingga</a:t>
            </a:r>
            <a:r>
              <a:rPr lang="en-US" sz="3200" b="0" i="0" u="none" strike="noStrike" cap="none" dirty="0">
                <a:solidFill>
                  <a:schemeClr val="dk1"/>
                </a:solidFill>
                <a:latin typeface="Calibri"/>
                <a:ea typeface="Calibri"/>
                <a:cs typeface="Calibri"/>
                <a:sym typeface="Calibri"/>
              </a:rPr>
              <a:t> </a:t>
            </a:r>
            <a:r>
              <a:rPr lang="en-US" sz="3200" b="0" i="0" u="none" strike="noStrike" cap="none" dirty="0" err="1">
                <a:solidFill>
                  <a:schemeClr val="dk1"/>
                </a:solidFill>
                <a:latin typeface="Calibri"/>
                <a:ea typeface="Calibri"/>
                <a:cs typeface="Calibri"/>
                <a:sym typeface="Calibri"/>
              </a:rPr>
              <a:t>sukses</a:t>
            </a:r>
            <a:r>
              <a:rPr lang="en-US" sz="3200" b="0" i="0" u="none" strike="noStrike" cap="none" dirty="0">
                <a:solidFill>
                  <a:schemeClr val="dk1"/>
                </a:solidFill>
                <a:latin typeface="Calibri"/>
                <a:ea typeface="Calibri"/>
                <a:cs typeface="Calibri"/>
                <a:sym typeface="Calibri"/>
              </a:rPr>
              <a:t> </a:t>
            </a:r>
            <a:r>
              <a:rPr lang="en-US" sz="3200" b="0" i="0" u="none" strike="noStrike" cap="none" dirty="0" err="1">
                <a:solidFill>
                  <a:schemeClr val="dk1"/>
                </a:solidFill>
                <a:latin typeface="Calibri"/>
                <a:ea typeface="Calibri"/>
                <a:cs typeface="Calibri"/>
                <a:sym typeface="Calibri"/>
              </a:rPr>
              <a:t>sekarang</a:t>
            </a:r>
            <a:endParaRPr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53943"/>
        </a:solidFill>
        <a:effectLst/>
      </p:bgPr>
    </p:bg>
    <p:spTree>
      <p:nvGrpSpPr>
        <p:cNvPr id="1" name="Shape 284"/>
        <p:cNvGrpSpPr/>
        <p:nvPr/>
      </p:nvGrpSpPr>
      <p:grpSpPr>
        <a:xfrm>
          <a:off x="0" y="0"/>
          <a:ext cx="0" cy="0"/>
          <a:chOff x="0" y="0"/>
          <a:chExt cx="0" cy="0"/>
        </a:xfrm>
      </p:grpSpPr>
      <p:sp>
        <p:nvSpPr>
          <p:cNvPr id="285" name="Google Shape;285;p18"/>
          <p:cNvSpPr txBox="1"/>
          <p:nvPr/>
        </p:nvSpPr>
        <p:spPr>
          <a:xfrm>
            <a:off x="866775" y="5570758"/>
            <a:ext cx="16554449" cy="1187425"/>
          </a:xfrm>
          <a:prstGeom prst="rect">
            <a:avLst/>
          </a:prstGeom>
          <a:noFill/>
          <a:ln>
            <a:noFill/>
          </a:ln>
        </p:spPr>
        <p:txBody>
          <a:bodyPr spcFirstLastPara="1" wrap="square" lIns="0" tIns="0" rIns="0" bIns="0" anchor="t" anchorCtr="0">
            <a:spAutoFit/>
          </a:bodyPr>
          <a:lstStyle/>
          <a:p>
            <a:pPr marL="0" marR="0" lvl="0" indent="0" algn="ctr" rtl="0">
              <a:lnSpc>
                <a:spcPct val="84998"/>
              </a:lnSpc>
              <a:spcBef>
                <a:spcPts val="0"/>
              </a:spcBef>
              <a:spcAft>
                <a:spcPts val="0"/>
              </a:spcAft>
              <a:buNone/>
            </a:pPr>
            <a:r>
              <a:rPr lang="en-US" sz="9999" b="0" i="0" u="none" strike="noStrike" cap="none">
                <a:solidFill>
                  <a:srgbClr val="FFF5D6"/>
                </a:solidFill>
                <a:latin typeface="Arial"/>
                <a:ea typeface="Arial"/>
                <a:cs typeface="Arial"/>
                <a:sym typeface="Arial"/>
              </a:rPr>
              <a:t>THANK YOU </a:t>
            </a:r>
            <a:endParaRPr/>
          </a:p>
        </p:txBody>
      </p:sp>
      <p:sp>
        <p:nvSpPr>
          <p:cNvPr id="286" name="Google Shape;286;p18"/>
          <p:cNvSpPr/>
          <p:nvPr/>
        </p:nvSpPr>
        <p:spPr>
          <a:xfrm>
            <a:off x="11727661" y="-879902"/>
            <a:ext cx="7315200" cy="3817204"/>
          </a:xfrm>
          <a:custGeom>
            <a:avLst/>
            <a:gdLst/>
            <a:ahLst/>
            <a:cxnLst/>
            <a:rect l="l" t="t" r="r" b="b"/>
            <a:pathLst>
              <a:path w="7315200" h="3817204" extrusionOk="0">
                <a:moveTo>
                  <a:pt x="0" y="0"/>
                </a:moveTo>
                <a:lnTo>
                  <a:pt x="7315200" y="0"/>
                </a:lnTo>
                <a:lnTo>
                  <a:pt x="7315200" y="3817204"/>
                </a:lnTo>
                <a:lnTo>
                  <a:pt x="0" y="3817204"/>
                </a:lnTo>
                <a:lnTo>
                  <a:pt x="0" y="0"/>
                </a:lnTo>
                <a:close/>
              </a:path>
            </a:pathLst>
          </a:custGeom>
          <a:blipFill rotWithShape="1">
            <a:blip r:embed="rId3">
              <a:alphaModFix/>
            </a:blip>
            <a:stretch>
              <a:fillRect b="-558"/>
            </a:stretch>
          </a:blipFill>
          <a:ln>
            <a:noFill/>
          </a:ln>
        </p:spPr>
      </p:sp>
      <p:sp>
        <p:nvSpPr>
          <p:cNvPr id="287" name="Google Shape;287;p18"/>
          <p:cNvSpPr/>
          <p:nvPr/>
        </p:nvSpPr>
        <p:spPr>
          <a:xfrm>
            <a:off x="-1218711" y="415934"/>
            <a:ext cx="6234682" cy="3944853"/>
          </a:xfrm>
          <a:custGeom>
            <a:avLst/>
            <a:gdLst/>
            <a:ahLst/>
            <a:cxnLst/>
            <a:rect l="l" t="t" r="r" b="b"/>
            <a:pathLst>
              <a:path w="6234682" h="3944853" extrusionOk="0">
                <a:moveTo>
                  <a:pt x="0" y="0"/>
                </a:moveTo>
                <a:lnTo>
                  <a:pt x="6234682" y="0"/>
                </a:lnTo>
                <a:lnTo>
                  <a:pt x="6234682" y="3944853"/>
                </a:lnTo>
                <a:lnTo>
                  <a:pt x="0" y="3944853"/>
                </a:lnTo>
                <a:lnTo>
                  <a:pt x="0" y="0"/>
                </a:lnTo>
                <a:close/>
              </a:path>
            </a:pathLst>
          </a:custGeom>
          <a:blipFill rotWithShape="1">
            <a:blip r:embed="rId4">
              <a:alphaModFix/>
            </a:blip>
            <a:stretch>
              <a:fillRect b="-135"/>
            </a:stretch>
          </a:blipFill>
          <a:ln>
            <a:noFill/>
          </a:ln>
        </p:spPr>
      </p:sp>
      <p:sp>
        <p:nvSpPr>
          <p:cNvPr id="288" name="Google Shape;288;p18"/>
          <p:cNvSpPr/>
          <p:nvPr/>
        </p:nvSpPr>
        <p:spPr>
          <a:xfrm>
            <a:off x="0" y="7030953"/>
            <a:ext cx="5238292" cy="4133488"/>
          </a:xfrm>
          <a:custGeom>
            <a:avLst/>
            <a:gdLst/>
            <a:ahLst/>
            <a:cxnLst/>
            <a:rect l="l" t="t" r="r" b="b"/>
            <a:pathLst>
              <a:path w="5238292" h="4133488" extrusionOk="0">
                <a:moveTo>
                  <a:pt x="0" y="0"/>
                </a:moveTo>
                <a:lnTo>
                  <a:pt x="5238292" y="0"/>
                </a:lnTo>
                <a:lnTo>
                  <a:pt x="5238292" y="4133488"/>
                </a:lnTo>
                <a:lnTo>
                  <a:pt x="0" y="4133488"/>
                </a:lnTo>
                <a:lnTo>
                  <a:pt x="0" y="0"/>
                </a:lnTo>
                <a:close/>
              </a:path>
            </a:pathLst>
          </a:custGeom>
          <a:blipFill rotWithShape="1">
            <a:blip r:embed="rId5">
              <a:alphaModFix/>
            </a:blip>
            <a:stretch>
              <a:fillRect b="-228"/>
            </a:stretch>
          </a:blipFill>
          <a:ln>
            <a:noFill/>
          </a:ln>
        </p:spPr>
      </p:sp>
      <p:sp>
        <p:nvSpPr>
          <p:cNvPr id="289" name="Google Shape;289;p18"/>
          <p:cNvSpPr/>
          <p:nvPr/>
        </p:nvSpPr>
        <p:spPr>
          <a:xfrm>
            <a:off x="13572975" y="7030953"/>
            <a:ext cx="5469886" cy="3431110"/>
          </a:xfrm>
          <a:custGeom>
            <a:avLst/>
            <a:gdLst/>
            <a:ahLst/>
            <a:cxnLst/>
            <a:rect l="l" t="t" r="r" b="b"/>
            <a:pathLst>
              <a:path w="5469886" h="3431110" extrusionOk="0">
                <a:moveTo>
                  <a:pt x="0" y="0"/>
                </a:moveTo>
                <a:lnTo>
                  <a:pt x="5469886" y="0"/>
                </a:lnTo>
                <a:lnTo>
                  <a:pt x="5469886" y="3431110"/>
                </a:lnTo>
                <a:lnTo>
                  <a:pt x="0" y="3431110"/>
                </a:lnTo>
                <a:lnTo>
                  <a:pt x="0" y="0"/>
                </a:lnTo>
                <a:close/>
              </a:path>
            </a:pathLst>
          </a:custGeom>
          <a:blipFill rotWithShape="1">
            <a:blip r:embed="rId6">
              <a:alphaModFix/>
            </a:blip>
            <a:stretch>
              <a:fillRect b="-86"/>
            </a:stretch>
          </a:blipFill>
          <a:ln>
            <a:noFill/>
          </a:ln>
        </p:spPr>
      </p:sp>
      <p:grpSp>
        <p:nvGrpSpPr>
          <p:cNvPr id="290" name="Google Shape;290;p18"/>
          <p:cNvGrpSpPr/>
          <p:nvPr/>
        </p:nvGrpSpPr>
        <p:grpSpPr>
          <a:xfrm>
            <a:off x="5229600" y="3210072"/>
            <a:ext cx="7540616" cy="1631844"/>
            <a:chOff x="0" y="0"/>
            <a:chExt cx="10054155" cy="2175792"/>
          </a:xfrm>
        </p:grpSpPr>
        <p:sp>
          <p:nvSpPr>
            <p:cNvPr id="291" name="Google Shape;291;p18"/>
            <p:cNvSpPr/>
            <p:nvPr/>
          </p:nvSpPr>
          <p:spPr>
            <a:xfrm>
              <a:off x="0" y="131552"/>
              <a:ext cx="1787412" cy="1810545"/>
            </a:xfrm>
            <a:custGeom>
              <a:avLst/>
              <a:gdLst/>
              <a:ahLst/>
              <a:cxnLst/>
              <a:rect l="l" t="t" r="r" b="b"/>
              <a:pathLst>
                <a:path w="1787412" h="1810545" extrusionOk="0">
                  <a:moveTo>
                    <a:pt x="0" y="0"/>
                  </a:moveTo>
                  <a:lnTo>
                    <a:pt x="1787412" y="0"/>
                  </a:lnTo>
                  <a:lnTo>
                    <a:pt x="1787412" y="1810545"/>
                  </a:lnTo>
                  <a:lnTo>
                    <a:pt x="0" y="1810545"/>
                  </a:lnTo>
                  <a:lnTo>
                    <a:pt x="0" y="0"/>
                  </a:lnTo>
                  <a:close/>
                </a:path>
              </a:pathLst>
            </a:custGeom>
            <a:blipFill rotWithShape="1">
              <a:blip r:embed="rId7">
                <a:alphaModFix/>
              </a:blip>
              <a:stretch>
                <a:fillRect/>
              </a:stretch>
            </a:blipFill>
            <a:ln>
              <a:noFill/>
            </a:ln>
          </p:spPr>
        </p:sp>
        <p:sp>
          <p:nvSpPr>
            <p:cNvPr id="292" name="Google Shape;292;p18"/>
            <p:cNvSpPr/>
            <p:nvPr/>
          </p:nvSpPr>
          <p:spPr>
            <a:xfrm>
              <a:off x="2092212" y="131552"/>
              <a:ext cx="1971667" cy="1810545"/>
            </a:xfrm>
            <a:custGeom>
              <a:avLst/>
              <a:gdLst/>
              <a:ahLst/>
              <a:cxnLst/>
              <a:rect l="l" t="t" r="r" b="b"/>
              <a:pathLst>
                <a:path w="1971667" h="1810545" extrusionOk="0">
                  <a:moveTo>
                    <a:pt x="0" y="0"/>
                  </a:moveTo>
                  <a:lnTo>
                    <a:pt x="1971667" y="0"/>
                  </a:lnTo>
                  <a:lnTo>
                    <a:pt x="1971667" y="1810545"/>
                  </a:lnTo>
                  <a:lnTo>
                    <a:pt x="0" y="1810545"/>
                  </a:lnTo>
                  <a:lnTo>
                    <a:pt x="0" y="0"/>
                  </a:lnTo>
                  <a:close/>
                </a:path>
              </a:pathLst>
            </a:custGeom>
            <a:blipFill rotWithShape="1">
              <a:blip r:embed="rId8">
                <a:alphaModFix/>
              </a:blip>
              <a:stretch>
                <a:fillRect/>
              </a:stretch>
            </a:blipFill>
            <a:ln>
              <a:noFill/>
            </a:ln>
          </p:spPr>
        </p:sp>
        <p:sp>
          <p:nvSpPr>
            <p:cNvPr id="293" name="Google Shape;293;p18"/>
            <p:cNvSpPr/>
            <p:nvPr/>
          </p:nvSpPr>
          <p:spPr>
            <a:xfrm>
              <a:off x="4228979" y="0"/>
              <a:ext cx="2259992" cy="2175792"/>
            </a:xfrm>
            <a:custGeom>
              <a:avLst/>
              <a:gdLst/>
              <a:ahLst/>
              <a:cxnLst/>
              <a:rect l="l" t="t" r="r" b="b"/>
              <a:pathLst>
                <a:path w="2259992" h="2175792" extrusionOk="0">
                  <a:moveTo>
                    <a:pt x="0" y="0"/>
                  </a:moveTo>
                  <a:lnTo>
                    <a:pt x="2259992" y="0"/>
                  </a:lnTo>
                  <a:lnTo>
                    <a:pt x="2259992" y="2175792"/>
                  </a:lnTo>
                  <a:lnTo>
                    <a:pt x="0" y="2175792"/>
                  </a:lnTo>
                  <a:lnTo>
                    <a:pt x="0" y="0"/>
                  </a:lnTo>
                  <a:close/>
                </a:path>
              </a:pathLst>
            </a:custGeom>
            <a:blipFill rotWithShape="1">
              <a:blip r:embed="rId9">
                <a:alphaModFix/>
              </a:blip>
              <a:stretch>
                <a:fillRect/>
              </a:stretch>
            </a:blipFill>
            <a:ln>
              <a:noFill/>
            </a:ln>
          </p:spPr>
        </p:sp>
        <p:sp>
          <p:nvSpPr>
            <p:cNvPr id="294" name="Google Shape;294;p18"/>
            <p:cNvSpPr/>
            <p:nvPr/>
          </p:nvSpPr>
          <p:spPr>
            <a:xfrm>
              <a:off x="6654071" y="131552"/>
              <a:ext cx="3400084" cy="1810545"/>
            </a:xfrm>
            <a:custGeom>
              <a:avLst/>
              <a:gdLst/>
              <a:ahLst/>
              <a:cxnLst/>
              <a:rect l="l" t="t" r="r" b="b"/>
              <a:pathLst>
                <a:path w="3400084" h="1810545" extrusionOk="0">
                  <a:moveTo>
                    <a:pt x="0" y="0"/>
                  </a:moveTo>
                  <a:lnTo>
                    <a:pt x="3400084" y="0"/>
                  </a:lnTo>
                  <a:lnTo>
                    <a:pt x="3400084" y="1810545"/>
                  </a:lnTo>
                  <a:lnTo>
                    <a:pt x="0" y="1810545"/>
                  </a:lnTo>
                  <a:lnTo>
                    <a:pt x="0" y="0"/>
                  </a:lnTo>
                  <a:close/>
                </a:path>
              </a:pathLst>
            </a:custGeom>
            <a:blipFill rotWithShape="1">
              <a:blip r:embed="rId10">
                <a:alphaModFix/>
              </a:blip>
              <a:stretch>
                <a:fillRect/>
              </a:stretch>
            </a:blipFill>
            <a:ln>
              <a:noFill/>
            </a:ln>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5D6"/>
        </a:solidFill>
        <a:effectLst/>
      </p:bgPr>
    </p:bg>
    <p:spTree>
      <p:nvGrpSpPr>
        <p:cNvPr id="1" name="Shape 102"/>
        <p:cNvGrpSpPr/>
        <p:nvPr/>
      </p:nvGrpSpPr>
      <p:grpSpPr>
        <a:xfrm>
          <a:off x="0" y="0"/>
          <a:ext cx="0" cy="0"/>
          <a:chOff x="0" y="0"/>
          <a:chExt cx="0" cy="0"/>
        </a:xfrm>
      </p:grpSpPr>
      <p:sp>
        <p:nvSpPr>
          <p:cNvPr id="103" name="Google Shape;103;p2"/>
          <p:cNvSpPr txBox="1"/>
          <p:nvPr/>
        </p:nvSpPr>
        <p:spPr>
          <a:xfrm>
            <a:off x="1321537" y="1142511"/>
            <a:ext cx="15963065" cy="807043"/>
          </a:xfrm>
          <a:prstGeom prst="rect">
            <a:avLst/>
          </a:prstGeom>
          <a:noFill/>
          <a:ln>
            <a:noFill/>
          </a:ln>
        </p:spPr>
        <p:txBody>
          <a:bodyPr spcFirstLastPara="1" wrap="square" lIns="0" tIns="0" rIns="0" bIns="0" anchor="t" anchorCtr="0">
            <a:spAutoFit/>
          </a:bodyPr>
          <a:lstStyle/>
          <a:p>
            <a:pPr marL="0" marR="0" lvl="0" indent="0" algn="ctr" rtl="0">
              <a:lnSpc>
                <a:spcPct val="84995"/>
              </a:lnSpc>
              <a:spcBef>
                <a:spcPts val="0"/>
              </a:spcBef>
              <a:spcAft>
                <a:spcPts val="0"/>
              </a:spcAft>
              <a:buNone/>
            </a:pPr>
            <a:r>
              <a:rPr lang="en-US" sz="9297" b="0" i="0" u="none" strike="noStrike" cap="none">
                <a:solidFill>
                  <a:srgbClr val="253943"/>
                </a:solidFill>
                <a:latin typeface="Arial"/>
                <a:ea typeface="Arial"/>
                <a:cs typeface="Arial"/>
                <a:sym typeface="Arial"/>
              </a:rPr>
              <a:t>Tujuan Pembelajaran</a:t>
            </a:r>
            <a:endParaRPr/>
          </a:p>
        </p:txBody>
      </p:sp>
      <p:sp>
        <p:nvSpPr>
          <p:cNvPr id="104" name="Google Shape;104;p2"/>
          <p:cNvSpPr/>
          <p:nvPr/>
        </p:nvSpPr>
        <p:spPr>
          <a:xfrm>
            <a:off x="1050459" y="3445925"/>
            <a:ext cx="1449412" cy="1949087"/>
          </a:xfrm>
          <a:custGeom>
            <a:avLst/>
            <a:gdLst/>
            <a:ahLst/>
            <a:cxnLst/>
            <a:rect l="l" t="t" r="r" b="b"/>
            <a:pathLst>
              <a:path w="1449412" h="1949087" extrusionOk="0">
                <a:moveTo>
                  <a:pt x="0" y="0"/>
                </a:moveTo>
                <a:lnTo>
                  <a:pt x="1449412" y="0"/>
                </a:lnTo>
                <a:lnTo>
                  <a:pt x="1449412" y="1949087"/>
                </a:lnTo>
                <a:lnTo>
                  <a:pt x="0" y="1949087"/>
                </a:lnTo>
                <a:lnTo>
                  <a:pt x="0" y="0"/>
                </a:lnTo>
                <a:close/>
              </a:path>
            </a:pathLst>
          </a:custGeom>
          <a:blipFill rotWithShape="1">
            <a:blip r:embed="rId3">
              <a:alphaModFix/>
            </a:blip>
            <a:stretch>
              <a:fillRect b="-122"/>
            </a:stretch>
          </a:blipFill>
          <a:ln>
            <a:noFill/>
          </a:ln>
        </p:spPr>
      </p:sp>
      <p:sp>
        <p:nvSpPr>
          <p:cNvPr id="105" name="Google Shape;105;p2"/>
          <p:cNvSpPr/>
          <p:nvPr/>
        </p:nvSpPr>
        <p:spPr>
          <a:xfrm>
            <a:off x="9303070" y="3471434"/>
            <a:ext cx="2464363" cy="1949087"/>
          </a:xfrm>
          <a:custGeom>
            <a:avLst/>
            <a:gdLst/>
            <a:ahLst/>
            <a:cxnLst/>
            <a:rect l="l" t="t" r="r" b="b"/>
            <a:pathLst>
              <a:path w="2464363" h="1949087" extrusionOk="0">
                <a:moveTo>
                  <a:pt x="0" y="0"/>
                </a:moveTo>
                <a:lnTo>
                  <a:pt x="2464363" y="0"/>
                </a:lnTo>
                <a:lnTo>
                  <a:pt x="2464363" y="1949087"/>
                </a:lnTo>
                <a:lnTo>
                  <a:pt x="0" y="1949087"/>
                </a:lnTo>
                <a:lnTo>
                  <a:pt x="0" y="0"/>
                </a:lnTo>
                <a:close/>
              </a:path>
            </a:pathLst>
          </a:custGeom>
          <a:blipFill rotWithShape="1">
            <a:blip r:embed="rId4">
              <a:alphaModFix/>
            </a:blip>
            <a:stretch>
              <a:fillRect b="-562"/>
            </a:stretch>
          </a:blipFill>
          <a:ln>
            <a:noFill/>
          </a:ln>
        </p:spPr>
      </p:sp>
      <p:sp>
        <p:nvSpPr>
          <p:cNvPr id="106" name="Google Shape;106;p2"/>
          <p:cNvSpPr/>
          <p:nvPr/>
        </p:nvSpPr>
        <p:spPr>
          <a:xfrm>
            <a:off x="902620" y="6335690"/>
            <a:ext cx="1811955" cy="1515453"/>
          </a:xfrm>
          <a:custGeom>
            <a:avLst/>
            <a:gdLst/>
            <a:ahLst/>
            <a:cxnLst/>
            <a:rect l="l" t="t" r="r" b="b"/>
            <a:pathLst>
              <a:path w="1811955" h="1515453" extrusionOk="0">
                <a:moveTo>
                  <a:pt x="0" y="0"/>
                </a:moveTo>
                <a:lnTo>
                  <a:pt x="1811955" y="0"/>
                </a:lnTo>
                <a:lnTo>
                  <a:pt x="1811955" y="1515453"/>
                </a:lnTo>
                <a:lnTo>
                  <a:pt x="0" y="1515453"/>
                </a:lnTo>
                <a:lnTo>
                  <a:pt x="0" y="0"/>
                </a:lnTo>
                <a:close/>
              </a:path>
            </a:pathLst>
          </a:custGeom>
          <a:blipFill rotWithShape="1">
            <a:blip r:embed="rId5">
              <a:alphaModFix/>
            </a:blip>
            <a:stretch>
              <a:fillRect b="-158"/>
            </a:stretch>
          </a:blipFill>
          <a:ln>
            <a:noFill/>
          </a:ln>
        </p:spPr>
      </p:sp>
      <p:sp>
        <p:nvSpPr>
          <p:cNvPr id="107" name="Google Shape;107;p2"/>
          <p:cNvSpPr/>
          <p:nvPr/>
        </p:nvSpPr>
        <p:spPr>
          <a:xfrm>
            <a:off x="9525000" y="6146800"/>
            <a:ext cx="2562070" cy="1462709"/>
          </a:xfrm>
          <a:custGeom>
            <a:avLst/>
            <a:gdLst/>
            <a:ahLst/>
            <a:cxnLst/>
            <a:rect l="l" t="t" r="r" b="b"/>
            <a:pathLst>
              <a:path w="2562070" h="1462709" extrusionOk="0">
                <a:moveTo>
                  <a:pt x="0" y="0"/>
                </a:moveTo>
                <a:lnTo>
                  <a:pt x="2562070" y="0"/>
                </a:lnTo>
                <a:lnTo>
                  <a:pt x="2562070" y="1462709"/>
                </a:lnTo>
                <a:lnTo>
                  <a:pt x="0" y="1462709"/>
                </a:lnTo>
                <a:lnTo>
                  <a:pt x="0" y="0"/>
                </a:lnTo>
                <a:close/>
              </a:path>
            </a:pathLst>
          </a:custGeom>
          <a:blipFill rotWithShape="1">
            <a:blip r:embed="rId6">
              <a:alphaModFix/>
            </a:blip>
            <a:stretch>
              <a:fillRect b="-927"/>
            </a:stretch>
          </a:blipFill>
          <a:ln>
            <a:noFill/>
          </a:ln>
        </p:spPr>
      </p:sp>
      <p:sp>
        <p:nvSpPr>
          <p:cNvPr id="108" name="Google Shape;108;p2"/>
          <p:cNvSpPr txBox="1"/>
          <p:nvPr/>
        </p:nvSpPr>
        <p:spPr>
          <a:xfrm>
            <a:off x="3048000" y="3776821"/>
            <a:ext cx="6019800" cy="133295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500" b="0" i="0" u="none" strike="noStrike" cap="none">
                <a:solidFill>
                  <a:srgbClr val="253943"/>
                </a:solidFill>
                <a:latin typeface="Arial"/>
                <a:ea typeface="Arial"/>
                <a:cs typeface="Arial"/>
                <a:sym typeface="Arial"/>
              </a:rPr>
              <a:t>Memahami apa entrepreneurial mindset?</a:t>
            </a:r>
            <a:endParaRPr/>
          </a:p>
        </p:txBody>
      </p:sp>
      <p:sp>
        <p:nvSpPr>
          <p:cNvPr id="109" name="Google Shape;109;p2"/>
          <p:cNvSpPr txBox="1"/>
          <p:nvPr/>
        </p:nvSpPr>
        <p:spPr>
          <a:xfrm>
            <a:off x="3137098" y="6259490"/>
            <a:ext cx="6070204" cy="1961331"/>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500" b="0" i="0" u="none" strike="noStrike" cap="none">
                <a:solidFill>
                  <a:srgbClr val="253943"/>
                </a:solidFill>
                <a:latin typeface="Arial"/>
                <a:ea typeface="Arial"/>
                <a:cs typeface="Arial"/>
                <a:sym typeface="Arial"/>
              </a:rPr>
              <a:t>Memahami pentingnya entrepreneurial mindset?</a:t>
            </a:r>
            <a:endParaRPr/>
          </a:p>
          <a:p>
            <a:pPr marL="0" marR="0" lvl="0" indent="0" algn="l" rtl="0">
              <a:lnSpc>
                <a:spcPct val="140000"/>
              </a:lnSpc>
              <a:spcBef>
                <a:spcPts val="0"/>
              </a:spcBef>
              <a:spcAft>
                <a:spcPts val="0"/>
              </a:spcAft>
              <a:buNone/>
            </a:pPr>
            <a:r>
              <a:rPr lang="en-US" sz="3500" b="0" i="0" u="none" strike="noStrike" cap="none">
                <a:solidFill>
                  <a:srgbClr val="253943"/>
                </a:solidFill>
                <a:latin typeface="Arial"/>
                <a:ea typeface="Arial"/>
                <a:cs typeface="Arial"/>
                <a:sym typeface="Arial"/>
              </a:rPr>
              <a:t> </a:t>
            </a:r>
            <a:endParaRPr/>
          </a:p>
        </p:txBody>
      </p:sp>
      <p:sp>
        <p:nvSpPr>
          <p:cNvPr id="110" name="Google Shape;110;p2"/>
          <p:cNvSpPr txBox="1"/>
          <p:nvPr/>
        </p:nvSpPr>
        <p:spPr>
          <a:xfrm>
            <a:off x="12383605" y="3716808"/>
            <a:ext cx="5635231" cy="1989906"/>
          </a:xfrm>
          <a:prstGeom prst="rect">
            <a:avLst/>
          </a:prstGeom>
          <a:noFill/>
          <a:ln>
            <a:noFill/>
          </a:ln>
        </p:spPr>
        <p:txBody>
          <a:bodyPr spcFirstLastPara="1" wrap="square" lIns="0" tIns="0" rIns="0" bIns="0" anchor="t" anchorCtr="0">
            <a:spAutoFit/>
          </a:bodyPr>
          <a:lstStyle/>
          <a:p>
            <a:pPr marL="0" marR="0" lvl="0" indent="0" algn="l" rtl="0">
              <a:lnSpc>
                <a:spcPct val="153125"/>
              </a:lnSpc>
              <a:spcBef>
                <a:spcPts val="0"/>
              </a:spcBef>
              <a:spcAft>
                <a:spcPts val="0"/>
              </a:spcAft>
              <a:buNone/>
            </a:pPr>
            <a:r>
              <a:rPr lang="en-US" sz="3200" b="0" i="0" u="none" strike="noStrike" cap="none">
                <a:solidFill>
                  <a:srgbClr val="253943"/>
                </a:solidFill>
                <a:latin typeface="Arial"/>
                <a:ea typeface="Arial"/>
                <a:cs typeface="Arial"/>
                <a:sym typeface="Arial"/>
              </a:rPr>
              <a:t>Memahami karakteristik entrepreneurial mindset?</a:t>
            </a:r>
            <a:endParaRPr/>
          </a:p>
          <a:p>
            <a:pPr marL="0" marR="0" lvl="0" indent="0" algn="l" rtl="0">
              <a:lnSpc>
                <a:spcPct val="140000"/>
              </a:lnSpc>
              <a:spcBef>
                <a:spcPts val="0"/>
              </a:spcBef>
              <a:spcAft>
                <a:spcPts val="0"/>
              </a:spcAft>
              <a:buNone/>
            </a:pPr>
            <a:r>
              <a:rPr lang="en-US" sz="3500" b="0" i="0" u="none" strike="noStrike" cap="none">
                <a:solidFill>
                  <a:srgbClr val="253943"/>
                </a:solidFill>
                <a:latin typeface="Arial"/>
                <a:ea typeface="Arial"/>
                <a:cs typeface="Arial"/>
                <a:sym typeface="Arial"/>
              </a:rPr>
              <a:t> </a:t>
            </a:r>
            <a:endParaRPr/>
          </a:p>
        </p:txBody>
      </p:sp>
      <p:sp>
        <p:nvSpPr>
          <p:cNvPr id="111" name="Google Shape;111;p2"/>
          <p:cNvSpPr txBox="1"/>
          <p:nvPr/>
        </p:nvSpPr>
        <p:spPr>
          <a:xfrm>
            <a:off x="12426730" y="6062318"/>
            <a:ext cx="5602992" cy="133295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500" b="0" i="0" u="none" strike="noStrike" cap="none">
                <a:solidFill>
                  <a:srgbClr val="253943"/>
                </a:solidFill>
                <a:latin typeface="Arial"/>
                <a:ea typeface="Arial"/>
                <a:cs typeface="Arial"/>
                <a:sym typeface="Arial"/>
              </a:rPr>
              <a:t>Mengenal teori kecerdasan financial</a:t>
            </a:r>
            <a:endParaRPr/>
          </a:p>
        </p:txBody>
      </p:sp>
      <p:pic>
        <p:nvPicPr>
          <p:cNvPr id="112" name="Google Shape;112;p2"/>
          <p:cNvPicPr preferRelativeResize="0"/>
          <p:nvPr/>
        </p:nvPicPr>
        <p:blipFill rotWithShape="1">
          <a:blip r:embed="rId7">
            <a:alphaModFix/>
          </a:blip>
          <a:srcRect r="217"/>
          <a:stretch/>
        </p:blipFill>
        <p:spPr>
          <a:xfrm>
            <a:off x="4856213" y="7962900"/>
            <a:ext cx="2403373" cy="1886648"/>
          </a:xfrm>
          <a:prstGeom prst="rect">
            <a:avLst/>
          </a:prstGeom>
          <a:noFill/>
          <a:ln>
            <a:noFill/>
          </a:ln>
        </p:spPr>
      </p:pic>
      <p:sp>
        <p:nvSpPr>
          <p:cNvPr id="113" name="Google Shape;113;p2"/>
          <p:cNvSpPr txBox="1"/>
          <p:nvPr/>
        </p:nvSpPr>
        <p:spPr>
          <a:xfrm>
            <a:off x="7940040" y="8486604"/>
            <a:ext cx="8033922" cy="108763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500" b="0" i="0" u="none" strike="noStrike" cap="none">
                <a:solidFill>
                  <a:srgbClr val="000000"/>
                </a:solidFill>
                <a:latin typeface="Arial"/>
                <a:ea typeface="Arial"/>
                <a:cs typeface="Arial"/>
                <a:sym typeface="Arial"/>
              </a:rPr>
              <a:t>Memahami Effective/ineffective </a:t>
            </a:r>
            <a:r>
              <a:rPr lang="en-US" sz="3500" b="0" i="0" u="none" strike="noStrike" cap="none">
                <a:solidFill>
                  <a:srgbClr val="253943"/>
                </a:solidFill>
                <a:latin typeface="Arial"/>
                <a:ea typeface="Arial"/>
                <a:cs typeface="Arial"/>
                <a:sym typeface="Arial"/>
              </a:rPr>
              <a:t>entrepreneurial mindset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p:nvPr/>
        </p:nvSpPr>
        <p:spPr>
          <a:xfrm>
            <a:off x="-21771" y="0"/>
            <a:ext cx="18309771" cy="10258721"/>
          </a:xfrm>
          <a:custGeom>
            <a:avLst/>
            <a:gdLst/>
            <a:ahLst/>
            <a:cxnLst/>
            <a:rect l="l" t="t" r="r" b="b"/>
            <a:pathLst>
              <a:path w="18309771" h="10258721" extrusionOk="0">
                <a:moveTo>
                  <a:pt x="0" y="0"/>
                </a:moveTo>
                <a:lnTo>
                  <a:pt x="18309771" y="0"/>
                </a:lnTo>
                <a:lnTo>
                  <a:pt x="18309771" y="10258721"/>
                </a:lnTo>
                <a:lnTo>
                  <a:pt x="0" y="10258721"/>
                </a:lnTo>
                <a:lnTo>
                  <a:pt x="0" y="0"/>
                </a:lnTo>
                <a:close/>
              </a:path>
            </a:pathLst>
          </a:custGeom>
          <a:blipFill rotWithShape="1">
            <a:blip r:embed="rId3">
              <a:alphaModFix/>
            </a:blip>
            <a:stretch>
              <a:fillRect t="-17385" b="-17385"/>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Shape 122"/>
        <p:cNvGrpSpPr/>
        <p:nvPr/>
      </p:nvGrpSpPr>
      <p:grpSpPr>
        <a:xfrm>
          <a:off x="0" y="0"/>
          <a:ext cx="0" cy="0"/>
          <a:chOff x="0" y="0"/>
          <a:chExt cx="0" cy="0"/>
        </a:xfrm>
      </p:grpSpPr>
      <p:sp>
        <p:nvSpPr>
          <p:cNvPr id="123" name="Google Shape;123;p4"/>
          <p:cNvSpPr/>
          <p:nvPr/>
        </p:nvSpPr>
        <p:spPr>
          <a:xfrm>
            <a:off x="-1262940" y="6977062"/>
            <a:ext cx="5238292" cy="4133488"/>
          </a:xfrm>
          <a:custGeom>
            <a:avLst/>
            <a:gdLst/>
            <a:ahLst/>
            <a:cxnLst/>
            <a:rect l="l" t="t" r="r" b="b"/>
            <a:pathLst>
              <a:path w="5238292" h="4133488" extrusionOk="0">
                <a:moveTo>
                  <a:pt x="0" y="0"/>
                </a:moveTo>
                <a:lnTo>
                  <a:pt x="5238292" y="0"/>
                </a:lnTo>
                <a:lnTo>
                  <a:pt x="5238292" y="4133488"/>
                </a:lnTo>
                <a:lnTo>
                  <a:pt x="0" y="4133488"/>
                </a:lnTo>
                <a:lnTo>
                  <a:pt x="0" y="0"/>
                </a:lnTo>
                <a:close/>
              </a:path>
            </a:pathLst>
          </a:custGeom>
          <a:blipFill rotWithShape="1">
            <a:blip r:embed="rId3">
              <a:alphaModFix/>
            </a:blip>
            <a:stretch>
              <a:fillRect b="-228"/>
            </a:stretch>
          </a:blipFill>
          <a:ln>
            <a:noFill/>
          </a:ln>
        </p:spPr>
      </p:sp>
      <p:grpSp>
        <p:nvGrpSpPr>
          <p:cNvPr id="124" name="Google Shape;124;p4"/>
          <p:cNvGrpSpPr/>
          <p:nvPr/>
        </p:nvGrpSpPr>
        <p:grpSpPr>
          <a:xfrm>
            <a:off x="685800" y="-388228"/>
            <a:ext cx="15240042" cy="10171939"/>
            <a:chOff x="0" y="-1437259"/>
            <a:chExt cx="15578710" cy="12879578"/>
          </a:xfrm>
        </p:grpSpPr>
        <p:sp>
          <p:nvSpPr>
            <p:cNvPr id="125" name="Google Shape;125;p4"/>
            <p:cNvSpPr/>
            <p:nvPr/>
          </p:nvSpPr>
          <p:spPr>
            <a:xfrm>
              <a:off x="16891" y="-1437259"/>
              <a:ext cx="15544799" cy="12879578"/>
            </a:xfrm>
            <a:custGeom>
              <a:avLst/>
              <a:gdLst/>
              <a:ahLst/>
              <a:cxnLst/>
              <a:rect l="l" t="t" r="r" b="b"/>
              <a:pathLst>
                <a:path w="15544799" h="12879578" extrusionOk="0">
                  <a:moveTo>
                    <a:pt x="0" y="2077339"/>
                  </a:moveTo>
                  <a:cubicBezTo>
                    <a:pt x="2590800" y="0"/>
                    <a:pt x="5181600" y="4154678"/>
                    <a:pt x="7772400" y="2077339"/>
                  </a:cubicBezTo>
                  <a:cubicBezTo>
                    <a:pt x="10363200" y="0"/>
                    <a:pt x="12954000" y="4154678"/>
                    <a:pt x="15544799" y="2077339"/>
                  </a:cubicBezTo>
                  <a:lnTo>
                    <a:pt x="15544799" y="10802239"/>
                  </a:lnTo>
                  <a:cubicBezTo>
                    <a:pt x="12954000" y="12879578"/>
                    <a:pt x="10363200" y="8724900"/>
                    <a:pt x="7772400" y="10802239"/>
                  </a:cubicBezTo>
                  <a:cubicBezTo>
                    <a:pt x="5181600" y="12879578"/>
                    <a:pt x="2590800" y="8724900"/>
                    <a:pt x="0" y="10802239"/>
                  </a:cubicBezTo>
                  <a:close/>
                </a:path>
              </a:pathLst>
            </a:custGeom>
            <a:solidFill>
              <a:srgbClr val="EEE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0" y="-418719"/>
              <a:ext cx="15578710" cy="10842498"/>
            </a:xfrm>
            <a:custGeom>
              <a:avLst/>
              <a:gdLst/>
              <a:ahLst/>
              <a:cxnLst/>
              <a:rect l="l" t="t" r="r" b="b"/>
              <a:pathLst>
                <a:path w="15578710" h="10842498" extrusionOk="0">
                  <a:moveTo>
                    <a:pt x="6350" y="1045591"/>
                  </a:moveTo>
                  <a:cubicBezTo>
                    <a:pt x="1310386" y="0"/>
                    <a:pt x="2615565" y="524383"/>
                    <a:pt x="3909441" y="1043051"/>
                  </a:cubicBezTo>
                  <a:cubicBezTo>
                    <a:pt x="5206365" y="1562989"/>
                    <a:pt x="6491986" y="2077212"/>
                    <a:pt x="7778750" y="1045591"/>
                  </a:cubicBezTo>
                  <a:lnTo>
                    <a:pt x="7789291" y="1058799"/>
                  </a:lnTo>
                  <a:lnTo>
                    <a:pt x="7778750" y="1045591"/>
                  </a:lnTo>
                  <a:cubicBezTo>
                    <a:pt x="9082786" y="0"/>
                    <a:pt x="10387965" y="524383"/>
                    <a:pt x="11681841" y="1043051"/>
                  </a:cubicBezTo>
                  <a:cubicBezTo>
                    <a:pt x="12978765" y="1562989"/>
                    <a:pt x="14264387" y="2077212"/>
                    <a:pt x="15551150" y="1045591"/>
                  </a:cubicBezTo>
                  <a:cubicBezTo>
                    <a:pt x="15556230" y="1041527"/>
                    <a:pt x="15563214" y="1040765"/>
                    <a:pt x="15569057" y="1043559"/>
                  </a:cubicBezTo>
                  <a:cubicBezTo>
                    <a:pt x="15574899" y="1046353"/>
                    <a:pt x="15578710" y="1052322"/>
                    <a:pt x="15578710" y="1058799"/>
                  </a:cubicBezTo>
                  <a:lnTo>
                    <a:pt x="15578710" y="9783699"/>
                  </a:lnTo>
                  <a:cubicBezTo>
                    <a:pt x="15578710" y="9788779"/>
                    <a:pt x="15576423" y="9793732"/>
                    <a:pt x="15572360" y="9796907"/>
                  </a:cubicBezTo>
                  <a:cubicBezTo>
                    <a:pt x="14268323" y="10842498"/>
                    <a:pt x="12963144" y="10318115"/>
                    <a:pt x="11669268" y="9799447"/>
                  </a:cubicBezTo>
                  <a:cubicBezTo>
                    <a:pt x="10372344" y="9279509"/>
                    <a:pt x="9086723" y="8765286"/>
                    <a:pt x="7799959" y="9796907"/>
                  </a:cubicBezTo>
                  <a:lnTo>
                    <a:pt x="7789418" y="9783699"/>
                  </a:lnTo>
                  <a:lnTo>
                    <a:pt x="7799959" y="9796907"/>
                  </a:lnTo>
                  <a:cubicBezTo>
                    <a:pt x="6495923" y="10842498"/>
                    <a:pt x="5190744" y="10318115"/>
                    <a:pt x="3896868" y="9799447"/>
                  </a:cubicBezTo>
                  <a:cubicBezTo>
                    <a:pt x="2599944" y="9279509"/>
                    <a:pt x="1314323" y="8765286"/>
                    <a:pt x="27559" y="9796907"/>
                  </a:cubicBezTo>
                  <a:cubicBezTo>
                    <a:pt x="22479" y="9800971"/>
                    <a:pt x="15494" y="9801733"/>
                    <a:pt x="9652" y="9798939"/>
                  </a:cubicBezTo>
                  <a:cubicBezTo>
                    <a:pt x="3810" y="9796145"/>
                    <a:pt x="0" y="9790303"/>
                    <a:pt x="0" y="9783699"/>
                  </a:cubicBezTo>
                  <a:lnTo>
                    <a:pt x="0" y="1058799"/>
                  </a:lnTo>
                  <a:cubicBezTo>
                    <a:pt x="0" y="1053719"/>
                    <a:pt x="2286" y="1048766"/>
                    <a:pt x="6350" y="1045591"/>
                  </a:cubicBezTo>
                  <a:moveTo>
                    <a:pt x="27559" y="1072007"/>
                  </a:moveTo>
                  <a:lnTo>
                    <a:pt x="16891" y="1058799"/>
                  </a:lnTo>
                  <a:lnTo>
                    <a:pt x="33909" y="1058799"/>
                  </a:lnTo>
                  <a:lnTo>
                    <a:pt x="33909" y="9783699"/>
                  </a:lnTo>
                  <a:lnTo>
                    <a:pt x="16891" y="9783699"/>
                  </a:lnTo>
                  <a:lnTo>
                    <a:pt x="6350" y="9770491"/>
                  </a:lnTo>
                  <a:cubicBezTo>
                    <a:pt x="1310386" y="8724900"/>
                    <a:pt x="2615565" y="9249283"/>
                    <a:pt x="3909441" y="9767951"/>
                  </a:cubicBezTo>
                  <a:cubicBezTo>
                    <a:pt x="5206365" y="10287889"/>
                    <a:pt x="6491986" y="10802112"/>
                    <a:pt x="7778750" y="9770491"/>
                  </a:cubicBezTo>
                  <a:cubicBezTo>
                    <a:pt x="9082786" y="8724900"/>
                    <a:pt x="10387965" y="9249283"/>
                    <a:pt x="11681841" y="9767951"/>
                  </a:cubicBezTo>
                  <a:cubicBezTo>
                    <a:pt x="12978765" y="10287889"/>
                    <a:pt x="14264387" y="10802112"/>
                    <a:pt x="15551150" y="9770491"/>
                  </a:cubicBezTo>
                  <a:lnTo>
                    <a:pt x="15561690" y="9783699"/>
                  </a:lnTo>
                  <a:lnTo>
                    <a:pt x="15544800" y="9783699"/>
                  </a:lnTo>
                  <a:lnTo>
                    <a:pt x="15544800" y="1058799"/>
                  </a:lnTo>
                  <a:lnTo>
                    <a:pt x="15561690" y="1058799"/>
                  </a:lnTo>
                  <a:lnTo>
                    <a:pt x="15572232" y="1072007"/>
                  </a:lnTo>
                  <a:cubicBezTo>
                    <a:pt x="14268196" y="2117598"/>
                    <a:pt x="12963017" y="1593215"/>
                    <a:pt x="11669141" y="1074547"/>
                  </a:cubicBezTo>
                  <a:cubicBezTo>
                    <a:pt x="10372217" y="554609"/>
                    <a:pt x="9086596" y="40386"/>
                    <a:pt x="7799832" y="1072007"/>
                  </a:cubicBezTo>
                  <a:cubicBezTo>
                    <a:pt x="6495796" y="2117598"/>
                    <a:pt x="5190617" y="1593215"/>
                    <a:pt x="3896741" y="1074547"/>
                  </a:cubicBezTo>
                  <a:cubicBezTo>
                    <a:pt x="2599944" y="554609"/>
                    <a:pt x="1314196" y="40386"/>
                    <a:pt x="27559" y="1072007"/>
                  </a:cubicBezTo>
                  <a:close/>
                </a:path>
              </a:pathLst>
            </a:custGeom>
            <a:solidFill>
              <a:srgbClr val="385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4"/>
          <p:cNvSpPr txBox="1"/>
          <p:nvPr/>
        </p:nvSpPr>
        <p:spPr>
          <a:xfrm>
            <a:off x="1951994" y="2868087"/>
            <a:ext cx="13592806" cy="4847481"/>
          </a:xfrm>
          <a:prstGeom prst="rect">
            <a:avLst/>
          </a:prstGeom>
          <a:noFill/>
          <a:ln>
            <a:noFill/>
          </a:ln>
        </p:spPr>
        <p:txBody>
          <a:bodyPr spcFirstLastPara="1" wrap="square" lIns="0" tIns="0" rIns="0" bIns="0" anchor="t" anchorCtr="0">
            <a:spAutoFit/>
          </a:bodyPr>
          <a:lstStyle/>
          <a:p>
            <a:pPr marL="422275" marR="0" lvl="1" indent="-222250" algn="just" rtl="0">
              <a:lnSpc>
                <a:spcPct val="120000"/>
              </a:lnSpc>
              <a:spcBef>
                <a:spcPts val="0"/>
              </a:spcBef>
              <a:spcAft>
                <a:spcPts val="0"/>
              </a:spcAft>
              <a:buClr>
                <a:srgbClr val="000000"/>
              </a:buClr>
              <a:buSzPts val="3500"/>
              <a:buFont typeface="Arial"/>
              <a:buChar char="•"/>
            </a:pPr>
            <a:r>
              <a:rPr lang="en-US" sz="3500" b="0" i="0" u="none" strike="noStrike" cap="none">
                <a:solidFill>
                  <a:srgbClr val="000000"/>
                </a:solidFill>
                <a:latin typeface="Arial"/>
                <a:ea typeface="Arial"/>
                <a:cs typeface="Arial"/>
                <a:sym typeface="Arial"/>
              </a:rPr>
              <a:t>Kerangka berfikir sesorang yang berorientasi entrepreneurial, memilih menjalani ketidakpastian daripada menghindarinya. Melihat sesuatu dengan sederhana dan mau belajar yang berisiko (MacMillan, 2000)</a:t>
            </a:r>
            <a:endParaRPr/>
          </a:p>
          <a:p>
            <a:pPr marL="422275" marR="0" lvl="1" indent="-222250" algn="just" rtl="0">
              <a:lnSpc>
                <a:spcPct val="120000"/>
              </a:lnSpc>
              <a:spcBef>
                <a:spcPts val="0"/>
              </a:spcBef>
              <a:spcAft>
                <a:spcPts val="0"/>
              </a:spcAft>
              <a:buClr>
                <a:srgbClr val="000000"/>
              </a:buClr>
              <a:buSzPts val="3500"/>
              <a:buFont typeface="Arial"/>
              <a:buChar char="•"/>
            </a:pPr>
            <a:r>
              <a:rPr lang="en-US" sz="3500" b="0" i="0" u="none" strike="noStrike" cap="none">
                <a:solidFill>
                  <a:srgbClr val="000000"/>
                </a:solidFill>
                <a:latin typeface="Arial"/>
                <a:ea typeface="Arial"/>
                <a:cs typeface="Arial"/>
                <a:sym typeface="Arial"/>
              </a:rPr>
              <a:t>Kecenderungan untuk menemukan, mengevaluasi, dan memanfaatkan peluang.</a:t>
            </a:r>
            <a:endParaRPr/>
          </a:p>
          <a:p>
            <a:pPr marL="422275" marR="0" lvl="1" indent="-222250" algn="just" rtl="0">
              <a:lnSpc>
                <a:spcPct val="120000"/>
              </a:lnSpc>
              <a:spcBef>
                <a:spcPts val="0"/>
              </a:spcBef>
              <a:spcAft>
                <a:spcPts val="0"/>
              </a:spcAft>
              <a:buClr>
                <a:srgbClr val="000000"/>
              </a:buClr>
              <a:buSzPts val="3500"/>
              <a:buFont typeface="Arial"/>
              <a:buChar char="•"/>
            </a:pPr>
            <a:r>
              <a:rPr lang="en-US" sz="3500" b="0" i="0" u="none" strike="noStrike" cap="none">
                <a:solidFill>
                  <a:srgbClr val="000000"/>
                </a:solidFill>
                <a:latin typeface="Arial"/>
                <a:ea typeface="Arial"/>
                <a:cs typeface="Arial"/>
                <a:sym typeface="Arial"/>
              </a:rPr>
              <a:t>Digital mindset (DM) adalah fondasi perilaku dan pola pikir yang memungkinkan individu untuk memahami, merangkul, dan mengoptimalkan teknologi digital.</a:t>
            </a:r>
            <a:endParaRPr/>
          </a:p>
        </p:txBody>
      </p:sp>
      <p:sp>
        <p:nvSpPr>
          <p:cNvPr id="128" name="Google Shape;128;p4"/>
          <p:cNvSpPr txBox="1"/>
          <p:nvPr/>
        </p:nvSpPr>
        <p:spPr>
          <a:xfrm>
            <a:off x="6400800" y="1750326"/>
            <a:ext cx="3252673" cy="821106"/>
          </a:xfrm>
          <a:prstGeom prst="rect">
            <a:avLst/>
          </a:prstGeom>
          <a:noFill/>
          <a:ln>
            <a:noFill/>
          </a:ln>
        </p:spPr>
        <p:txBody>
          <a:bodyPr spcFirstLastPara="1" wrap="square" lIns="0" tIns="0" rIns="0" bIns="0" anchor="t" anchorCtr="0">
            <a:spAutoFit/>
          </a:bodyPr>
          <a:lstStyle/>
          <a:p>
            <a:pPr marL="0" marR="0" lvl="0" indent="0" algn="ctr" rtl="0">
              <a:lnSpc>
                <a:spcPct val="139983"/>
              </a:lnSpc>
              <a:spcBef>
                <a:spcPts val="0"/>
              </a:spcBef>
              <a:spcAft>
                <a:spcPts val="0"/>
              </a:spcAft>
              <a:buNone/>
            </a:pPr>
            <a:r>
              <a:rPr lang="en-US" sz="4802" b="0" i="0" u="none" strike="noStrike" cap="none">
                <a:solidFill>
                  <a:srgbClr val="0F232D"/>
                </a:solidFill>
                <a:latin typeface="Arial"/>
                <a:ea typeface="Arial"/>
                <a:cs typeface="Arial"/>
                <a:sym typeface="Arial"/>
              </a:rPr>
              <a:t>DEFINISI</a:t>
            </a:r>
            <a:endParaRPr/>
          </a:p>
        </p:txBody>
      </p:sp>
      <p:sp>
        <p:nvSpPr>
          <p:cNvPr id="129" name="Google Shape;129;p4"/>
          <p:cNvSpPr/>
          <p:nvPr/>
        </p:nvSpPr>
        <p:spPr>
          <a:xfrm>
            <a:off x="13207423" y="7157016"/>
            <a:ext cx="5469886" cy="3431110"/>
          </a:xfrm>
          <a:custGeom>
            <a:avLst/>
            <a:gdLst/>
            <a:ahLst/>
            <a:cxnLst/>
            <a:rect l="l" t="t" r="r" b="b"/>
            <a:pathLst>
              <a:path w="5469886" h="3431110" extrusionOk="0">
                <a:moveTo>
                  <a:pt x="0" y="0"/>
                </a:moveTo>
                <a:lnTo>
                  <a:pt x="5469886" y="0"/>
                </a:lnTo>
                <a:lnTo>
                  <a:pt x="5469886" y="3431110"/>
                </a:lnTo>
                <a:lnTo>
                  <a:pt x="0" y="3431110"/>
                </a:lnTo>
                <a:lnTo>
                  <a:pt x="0" y="0"/>
                </a:lnTo>
                <a:close/>
              </a:path>
            </a:pathLst>
          </a:custGeom>
          <a:blipFill rotWithShape="1">
            <a:blip r:embed="rId4">
              <a:alphaModFix/>
            </a:blip>
            <a:stretch>
              <a:fillRect b="-86"/>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5D6"/>
        </a:solidFill>
        <a:effectLst/>
      </p:bgPr>
    </p:bg>
    <p:spTree>
      <p:nvGrpSpPr>
        <p:cNvPr id="1" name="Shape 133"/>
        <p:cNvGrpSpPr/>
        <p:nvPr/>
      </p:nvGrpSpPr>
      <p:grpSpPr>
        <a:xfrm>
          <a:off x="0" y="0"/>
          <a:ext cx="0" cy="0"/>
          <a:chOff x="0" y="0"/>
          <a:chExt cx="0" cy="0"/>
        </a:xfrm>
      </p:grpSpPr>
      <p:sp>
        <p:nvSpPr>
          <p:cNvPr id="134" name="Google Shape;134;p5"/>
          <p:cNvSpPr txBox="1"/>
          <p:nvPr/>
        </p:nvSpPr>
        <p:spPr>
          <a:xfrm>
            <a:off x="9334500" y="2072180"/>
            <a:ext cx="7924800" cy="3199638"/>
          </a:xfrm>
          <a:prstGeom prst="rect">
            <a:avLst/>
          </a:prstGeom>
          <a:noFill/>
          <a:ln>
            <a:noFill/>
          </a:ln>
        </p:spPr>
        <p:txBody>
          <a:bodyPr spcFirstLastPara="1" wrap="square" lIns="0" tIns="0" rIns="0" bIns="0" anchor="t" anchorCtr="0">
            <a:spAutoFit/>
          </a:bodyPr>
          <a:lstStyle/>
          <a:p>
            <a:pPr marL="422275" marR="0" lvl="1" indent="-222250" algn="just" rtl="0">
              <a:lnSpc>
                <a:spcPct val="184457"/>
              </a:lnSpc>
              <a:spcBef>
                <a:spcPts val="0"/>
              </a:spcBef>
              <a:spcAft>
                <a:spcPts val="0"/>
              </a:spcAft>
              <a:buClr>
                <a:srgbClr val="000000"/>
              </a:buClr>
              <a:buSzPts val="3500"/>
              <a:buFont typeface="Arial"/>
              <a:buChar char="•"/>
            </a:pPr>
            <a:r>
              <a:rPr lang="en-US" sz="3500" b="0" i="0" u="none" strike="noStrike" cap="none">
                <a:solidFill>
                  <a:srgbClr val="000000"/>
                </a:solidFill>
                <a:latin typeface="Arial"/>
                <a:ea typeface="Arial"/>
                <a:cs typeface="Arial"/>
                <a:sym typeface="Arial"/>
              </a:rPr>
              <a:t>Intrinsik</a:t>
            </a:r>
            <a:endParaRPr/>
          </a:p>
          <a:p>
            <a:pPr marL="755650" marR="0" lvl="1" indent="-377825" algn="just" rtl="0">
              <a:lnSpc>
                <a:spcPct val="184457"/>
              </a:lnSpc>
              <a:spcBef>
                <a:spcPts val="0"/>
              </a:spcBef>
              <a:spcAft>
                <a:spcPts val="0"/>
              </a:spcAft>
              <a:buClr>
                <a:srgbClr val="000000"/>
              </a:buClr>
              <a:buSzPts val="3500"/>
              <a:buFont typeface="Arial"/>
              <a:buChar char="•"/>
            </a:pPr>
            <a:r>
              <a:rPr lang="en-US" sz="3500" b="0" i="0" u="none" strike="noStrike" cap="none">
                <a:solidFill>
                  <a:srgbClr val="000000"/>
                </a:solidFill>
                <a:latin typeface="Arial"/>
                <a:ea typeface="Arial"/>
                <a:cs typeface="Arial"/>
                <a:sym typeface="Arial"/>
              </a:rPr>
              <a:t>Spirit/semangat, tanggung jawab</a:t>
            </a:r>
            <a:endParaRPr/>
          </a:p>
          <a:p>
            <a:pPr marL="422275" marR="0" lvl="1" indent="-222250" algn="just" rtl="0">
              <a:lnSpc>
                <a:spcPct val="184457"/>
              </a:lnSpc>
              <a:spcBef>
                <a:spcPts val="0"/>
              </a:spcBef>
              <a:spcAft>
                <a:spcPts val="0"/>
              </a:spcAft>
              <a:buClr>
                <a:srgbClr val="000000"/>
              </a:buClr>
              <a:buSzPts val="3500"/>
              <a:buFont typeface="Arial"/>
              <a:buChar char="•"/>
            </a:pPr>
            <a:r>
              <a:rPr lang="en-US" sz="3500" b="0" i="0" u="none" strike="noStrike" cap="none">
                <a:solidFill>
                  <a:srgbClr val="000000"/>
                </a:solidFill>
                <a:latin typeface="Arial"/>
                <a:ea typeface="Arial"/>
                <a:cs typeface="Arial"/>
                <a:sym typeface="Arial"/>
              </a:rPr>
              <a:t>Ekstrinsik</a:t>
            </a:r>
            <a:endParaRPr/>
          </a:p>
          <a:p>
            <a:pPr marL="755650" marR="0" lvl="1" indent="-377825" algn="just" rtl="0">
              <a:lnSpc>
                <a:spcPct val="184457"/>
              </a:lnSpc>
              <a:spcBef>
                <a:spcPts val="0"/>
              </a:spcBef>
              <a:spcAft>
                <a:spcPts val="0"/>
              </a:spcAft>
              <a:buClr>
                <a:srgbClr val="000000"/>
              </a:buClr>
              <a:buSzPts val="3500"/>
              <a:buFont typeface="Arial"/>
              <a:buChar char="•"/>
            </a:pPr>
            <a:r>
              <a:rPr lang="en-US" sz="3500" b="0" i="0" u="none" strike="noStrike" cap="none">
                <a:solidFill>
                  <a:srgbClr val="000000"/>
                </a:solidFill>
                <a:latin typeface="Arial"/>
                <a:ea typeface="Arial"/>
                <a:cs typeface="Arial"/>
                <a:sym typeface="Arial"/>
              </a:rPr>
              <a:t> Reward</a:t>
            </a:r>
            <a:r>
              <a:rPr lang="en-US" sz="3500" b="0" i="0" u="none" strike="noStrike" cap="none">
                <a:solidFill>
                  <a:srgbClr val="FFF5D6"/>
                </a:solidFill>
                <a:latin typeface="Arial"/>
                <a:ea typeface="Arial"/>
                <a:cs typeface="Arial"/>
                <a:sym typeface="Arial"/>
              </a:rPr>
              <a:t>HERE</a:t>
            </a:r>
            <a:endParaRPr/>
          </a:p>
        </p:txBody>
      </p:sp>
      <p:pic>
        <p:nvPicPr>
          <p:cNvPr id="135" name="Google Shape;135;p5"/>
          <p:cNvPicPr preferRelativeResize="0"/>
          <p:nvPr/>
        </p:nvPicPr>
        <p:blipFill rotWithShape="1">
          <a:blip r:embed="rId3">
            <a:alphaModFix/>
          </a:blip>
          <a:srcRect/>
          <a:stretch/>
        </p:blipFill>
        <p:spPr>
          <a:xfrm>
            <a:off x="11658600" y="6299851"/>
            <a:ext cx="6474899" cy="3824158"/>
          </a:xfrm>
          <a:prstGeom prst="rect">
            <a:avLst/>
          </a:prstGeom>
          <a:noFill/>
          <a:ln>
            <a:noFill/>
          </a:ln>
        </p:spPr>
      </p:pic>
      <p:sp>
        <p:nvSpPr>
          <p:cNvPr id="136" name="Google Shape;136;p5"/>
          <p:cNvSpPr txBox="1"/>
          <p:nvPr/>
        </p:nvSpPr>
        <p:spPr>
          <a:xfrm>
            <a:off x="9886057" y="2294906"/>
            <a:ext cx="7188856" cy="67261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3500" b="0" i="0" u="none" strike="noStrike" cap="none">
                <a:solidFill>
                  <a:srgbClr val="FFF5D6"/>
                </a:solidFill>
                <a:latin typeface="Arial"/>
                <a:ea typeface="Arial"/>
                <a:cs typeface="Arial"/>
                <a:sym typeface="Arial"/>
              </a:rPr>
              <a:t>. </a:t>
            </a:r>
            <a:endParaRPr/>
          </a:p>
        </p:txBody>
      </p:sp>
      <p:sp>
        <p:nvSpPr>
          <p:cNvPr id="137" name="Google Shape;137;p5"/>
          <p:cNvSpPr txBox="1"/>
          <p:nvPr/>
        </p:nvSpPr>
        <p:spPr>
          <a:xfrm>
            <a:off x="340662" y="2311235"/>
            <a:ext cx="7997160" cy="3208561"/>
          </a:xfrm>
          <a:prstGeom prst="rect">
            <a:avLst/>
          </a:prstGeom>
          <a:noFill/>
          <a:ln>
            <a:noFill/>
          </a:ln>
        </p:spPr>
        <p:txBody>
          <a:bodyPr spcFirstLastPara="1" wrap="square" lIns="0" tIns="0" rIns="0" bIns="0" anchor="t" anchorCtr="0">
            <a:spAutoFit/>
          </a:bodyPr>
          <a:lstStyle/>
          <a:p>
            <a:pPr marL="800101" marR="0" lvl="2" indent="-266700" algn="l" rtl="0">
              <a:lnSpc>
                <a:spcPct val="140000"/>
              </a:lnSpc>
              <a:spcBef>
                <a:spcPts val="0"/>
              </a:spcBef>
              <a:spcAft>
                <a:spcPts val="0"/>
              </a:spcAft>
              <a:buClr>
                <a:srgbClr val="253943"/>
              </a:buClr>
              <a:buSzPts val="3500"/>
              <a:buFont typeface="Arial"/>
              <a:buChar char="⚬"/>
            </a:pPr>
            <a:r>
              <a:rPr lang="en-US" sz="3500" b="0" i="0" u="none" strike="noStrike" cap="none">
                <a:solidFill>
                  <a:srgbClr val="253943"/>
                </a:solidFill>
                <a:latin typeface="Arial"/>
                <a:ea typeface="Arial"/>
                <a:cs typeface="Arial"/>
                <a:sym typeface="Arial"/>
              </a:rPr>
              <a:t>Memiliki ketramplan kewirausahaan</a:t>
            </a:r>
            <a:endParaRPr/>
          </a:p>
          <a:p>
            <a:pPr marL="800101" marR="0" lvl="2" indent="-266700" algn="l" rtl="0">
              <a:lnSpc>
                <a:spcPct val="140000"/>
              </a:lnSpc>
              <a:spcBef>
                <a:spcPts val="0"/>
              </a:spcBef>
              <a:spcAft>
                <a:spcPts val="0"/>
              </a:spcAft>
              <a:buClr>
                <a:srgbClr val="253943"/>
              </a:buClr>
              <a:buSzPts val="3500"/>
              <a:buFont typeface="Arial"/>
              <a:buChar char="⚬"/>
            </a:pPr>
            <a:r>
              <a:rPr lang="en-US" sz="3500" b="0" i="0" u="none" strike="noStrike" cap="none">
                <a:solidFill>
                  <a:srgbClr val="253943"/>
                </a:solidFill>
                <a:latin typeface="Arial"/>
                <a:ea typeface="Arial"/>
                <a:cs typeface="Arial"/>
                <a:sym typeface="Arial"/>
              </a:rPr>
              <a:t>Ketrampilan managerial</a:t>
            </a:r>
            <a:endParaRPr/>
          </a:p>
          <a:p>
            <a:pPr marL="800101" marR="0" lvl="2" indent="-266700" algn="l" rtl="0">
              <a:lnSpc>
                <a:spcPct val="140000"/>
              </a:lnSpc>
              <a:spcBef>
                <a:spcPts val="0"/>
              </a:spcBef>
              <a:spcAft>
                <a:spcPts val="0"/>
              </a:spcAft>
              <a:buClr>
                <a:srgbClr val="253943"/>
              </a:buClr>
              <a:buSzPts val="3500"/>
              <a:buFont typeface="Arial"/>
              <a:buChar char="⚬"/>
            </a:pPr>
            <a:r>
              <a:rPr lang="en-US" sz="3500" b="0" i="0" u="none" strike="noStrike" cap="none">
                <a:solidFill>
                  <a:srgbClr val="253943"/>
                </a:solidFill>
                <a:latin typeface="Arial"/>
                <a:ea typeface="Arial"/>
                <a:cs typeface="Arial"/>
                <a:sym typeface="Arial"/>
              </a:rPr>
              <a:t>Ketrampilan teknik</a:t>
            </a:r>
            <a:endParaRPr/>
          </a:p>
          <a:p>
            <a:pPr marL="800101" marR="0" lvl="2" indent="-266700" algn="l" rtl="0">
              <a:lnSpc>
                <a:spcPct val="140000"/>
              </a:lnSpc>
              <a:spcBef>
                <a:spcPts val="0"/>
              </a:spcBef>
              <a:spcAft>
                <a:spcPts val="0"/>
              </a:spcAft>
              <a:buClr>
                <a:srgbClr val="253943"/>
              </a:buClr>
              <a:buSzPts val="3500"/>
              <a:buFont typeface="Arial"/>
              <a:buChar char="⚬"/>
            </a:pPr>
            <a:r>
              <a:rPr lang="en-US" sz="3500" b="0" i="0" u="none" strike="noStrike" cap="none">
                <a:solidFill>
                  <a:srgbClr val="253943"/>
                </a:solidFill>
                <a:latin typeface="Arial"/>
                <a:ea typeface="Arial"/>
                <a:cs typeface="Arial"/>
                <a:sym typeface="Arial"/>
              </a:rPr>
              <a:t>Ketrampilan berkomunikasi</a:t>
            </a:r>
            <a:endParaRPr/>
          </a:p>
          <a:p>
            <a:pPr marL="800101" marR="0" lvl="2" indent="-266700" algn="l" rtl="0">
              <a:lnSpc>
                <a:spcPct val="140000"/>
              </a:lnSpc>
              <a:spcBef>
                <a:spcPts val="0"/>
              </a:spcBef>
              <a:spcAft>
                <a:spcPts val="0"/>
              </a:spcAft>
              <a:buClr>
                <a:srgbClr val="253943"/>
              </a:buClr>
              <a:buSzPts val="3500"/>
              <a:buFont typeface="Arial"/>
              <a:buChar char="⚬"/>
            </a:pPr>
            <a:r>
              <a:rPr lang="en-US" sz="3500" b="0" i="0" u="none" strike="noStrike" cap="none">
                <a:solidFill>
                  <a:srgbClr val="253943"/>
                </a:solidFill>
                <a:latin typeface="Arial"/>
                <a:ea typeface="Arial"/>
                <a:cs typeface="Arial"/>
                <a:sym typeface="Arial"/>
              </a:rPr>
              <a:t>Ketrampilan menjalankan IT</a:t>
            </a:r>
            <a:endParaRPr/>
          </a:p>
        </p:txBody>
      </p:sp>
      <p:sp>
        <p:nvSpPr>
          <p:cNvPr id="138" name="Google Shape;138;p5"/>
          <p:cNvSpPr txBox="1"/>
          <p:nvPr/>
        </p:nvSpPr>
        <p:spPr>
          <a:xfrm>
            <a:off x="4815081" y="473532"/>
            <a:ext cx="8657837" cy="785674"/>
          </a:xfrm>
          <a:prstGeom prst="rect">
            <a:avLst/>
          </a:prstGeom>
          <a:noFill/>
          <a:ln>
            <a:noFill/>
          </a:ln>
        </p:spPr>
        <p:txBody>
          <a:bodyPr spcFirstLastPara="1" wrap="square" lIns="0" tIns="0" rIns="0" bIns="0" anchor="t" anchorCtr="0">
            <a:spAutoFit/>
          </a:bodyPr>
          <a:lstStyle/>
          <a:p>
            <a:pPr marL="0" marR="0" lvl="0" indent="0" algn="ctr" rtl="0">
              <a:lnSpc>
                <a:spcPct val="107650"/>
              </a:lnSpc>
              <a:spcBef>
                <a:spcPts val="0"/>
              </a:spcBef>
              <a:spcAft>
                <a:spcPts val="0"/>
              </a:spcAft>
              <a:buNone/>
            </a:pPr>
            <a:r>
              <a:rPr lang="en-US" sz="6000" b="0" i="0" u="none" strike="noStrike" cap="none">
                <a:solidFill>
                  <a:srgbClr val="253943"/>
                </a:solidFill>
                <a:latin typeface="Arial"/>
                <a:ea typeface="Arial"/>
                <a:cs typeface="Arial"/>
                <a:sym typeface="Arial"/>
              </a:rPr>
              <a:t>Mindset dan Behavior</a:t>
            </a:r>
            <a:endParaRPr/>
          </a:p>
        </p:txBody>
      </p:sp>
      <p:sp>
        <p:nvSpPr>
          <p:cNvPr id="139" name="Google Shape;139;p5"/>
          <p:cNvSpPr txBox="1"/>
          <p:nvPr/>
        </p:nvSpPr>
        <p:spPr>
          <a:xfrm>
            <a:off x="1894587" y="1649731"/>
            <a:ext cx="5913120" cy="625971"/>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000000"/>
                </a:solidFill>
                <a:latin typeface="Arial"/>
                <a:ea typeface="Arial"/>
                <a:cs typeface="Arial"/>
                <a:sym typeface="Arial"/>
              </a:rPr>
              <a:t>Knowledge dan Skills</a:t>
            </a:r>
            <a:endParaRPr/>
          </a:p>
        </p:txBody>
      </p:sp>
      <p:sp>
        <p:nvSpPr>
          <p:cNvPr id="140" name="Google Shape;140;p5"/>
          <p:cNvSpPr txBox="1"/>
          <p:nvPr/>
        </p:nvSpPr>
        <p:spPr>
          <a:xfrm>
            <a:off x="10949940" y="1649731"/>
            <a:ext cx="3093720" cy="625971"/>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000" b="0" i="0" u="none" strike="noStrike" cap="none">
                <a:solidFill>
                  <a:srgbClr val="000000"/>
                </a:solidFill>
                <a:latin typeface="Arial"/>
                <a:ea typeface="Arial"/>
                <a:cs typeface="Arial"/>
                <a:sym typeface="Arial"/>
              </a:rPr>
              <a:t>Motivasi</a:t>
            </a:r>
            <a:endParaRPr/>
          </a:p>
        </p:txBody>
      </p:sp>
      <p:sp>
        <p:nvSpPr>
          <p:cNvPr id="141" name="Google Shape;141;p5"/>
          <p:cNvSpPr txBox="1"/>
          <p:nvPr/>
        </p:nvSpPr>
        <p:spPr>
          <a:xfrm>
            <a:off x="3934891" y="6758046"/>
            <a:ext cx="7317216" cy="2619375"/>
          </a:xfrm>
          <a:prstGeom prst="rect">
            <a:avLst/>
          </a:prstGeom>
          <a:noFill/>
          <a:ln>
            <a:noFill/>
          </a:ln>
        </p:spPr>
        <p:txBody>
          <a:bodyPr spcFirstLastPara="1" wrap="square" lIns="0" tIns="0" rIns="0" bIns="0" anchor="t" anchorCtr="0">
            <a:spAutoFit/>
          </a:bodyPr>
          <a:lstStyle/>
          <a:p>
            <a:pPr marL="422275" marR="0" lvl="1" indent="-222250" algn="l" rtl="0">
              <a:lnSpc>
                <a:spcPct val="120000"/>
              </a:lnSpc>
              <a:spcBef>
                <a:spcPts val="0"/>
              </a:spcBef>
              <a:spcAft>
                <a:spcPts val="0"/>
              </a:spcAft>
              <a:buClr>
                <a:srgbClr val="000000"/>
              </a:buClr>
              <a:buSzPts val="3500"/>
              <a:buFont typeface="Arial"/>
              <a:buChar char="•"/>
            </a:pPr>
            <a:r>
              <a:rPr lang="en-US" sz="3500" b="0" i="0" u="none" strike="noStrike" cap="none">
                <a:solidFill>
                  <a:srgbClr val="000000"/>
                </a:solidFill>
                <a:latin typeface="Arial"/>
                <a:ea typeface="Arial"/>
                <a:cs typeface="Arial"/>
                <a:sym typeface="Arial"/>
              </a:rPr>
              <a:t>Proaktif</a:t>
            </a:r>
            <a:endParaRPr/>
          </a:p>
          <a:p>
            <a:pPr marL="422275" marR="0" lvl="1" indent="-222250" algn="l" rtl="0">
              <a:lnSpc>
                <a:spcPct val="120000"/>
              </a:lnSpc>
              <a:spcBef>
                <a:spcPts val="0"/>
              </a:spcBef>
              <a:spcAft>
                <a:spcPts val="0"/>
              </a:spcAft>
              <a:buClr>
                <a:srgbClr val="000000"/>
              </a:buClr>
              <a:buSzPts val="3500"/>
              <a:buFont typeface="Arial"/>
              <a:buChar char="•"/>
            </a:pPr>
            <a:r>
              <a:rPr lang="en-US" sz="3500" b="0" i="0" u="none" strike="noStrike" cap="none">
                <a:solidFill>
                  <a:srgbClr val="000000"/>
                </a:solidFill>
                <a:latin typeface="Arial"/>
                <a:ea typeface="Arial"/>
                <a:cs typeface="Arial"/>
                <a:sym typeface="Arial"/>
              </a:rPr>
              <a:t>Bernilai  positif</a:t>
            </a:r>
            <a:endParaRPr/>
          </a:p>
          <a:p>
            <a:pPr marL="422275" marR="0" lvl="1" indent="-222250" algn="l" rtl="0">
              <a:lnSpc>
                <a:spcPct val="120000"/>
              </a:lnSpc>
              <a:spcBef>
                <a:spcPts val="0"/>
              </a:spcBef>
              <a:spcAft>
                <a:spcPts val="0"/>
              </a:spcAft>
              <a:buClr>
                <a:srgbClr val="000000"/>
              </a:buClr>
              <a:buSzPts val="3500"/>
              <a:buFont typeface="Arial"/>
              <a:buChar char="•"/>
            </a:pPr>
            <a:r>
              <a:rPr lang="en-US" sz="3500" b="0" i="0" u="none" strike="noStrike" cap="none">
                <a:solidFill>
                  <a:srgbClr val="000000"/>
                </a:solidFill>
                <a:latin typeface="Arial"/>
                <a:ea typeface="Arial"/>
                <a:cs typeface="Arial"/>
                <a:sym typeface="Arial"/>
              </a:rPr>
              <a:t>Kreatif dan inovatif</a:t>
            </a:r>
            <a:endParaRPr/>
          </a:p>
          <a:p>
            <a:pPr marL="422275" marR="0" lvl="1" indent="-222250" algn="l" rtl="0">
              <a:lnSpc>
                <a:spcPct val="120000"/>
              </a:lnSpc>
              <a:spcBef>
                <a:spcPts val="0"/>
              </a:spcBef>
              <a:spcAft>
                <a:spcPts val="0"/>
              </a:spcAft>
              <a:buClr>
                <a:srgbClr val="000000"/>
              </a:buClr>
              <a:buSzPts val="3500"/>
              <a:buFont typeface="Arial"/>
              <a:buChar char="•"/>
            </a:pPr>
            <a:r>
              <a:rPr lang="en-US" sz="3500" b="0" i="0" u="none" strike="noStrike" cap="none">
                <a:solidFill>
                  <a:srgbClr val="000000"/>
                </a:solidFill>
                <a:latin typeface="Arial"/>
                <a:ea typeface="Arial"/>
                <a:cs typeface="Arial"/>
                <a:sym typeface="Arial"/>
              </a:rPr>
              <a:t>Selalu ingin tahu</a:t>
            </a:r>
            <a:endParaRPr/>
          </a:p>
          <a:p>
            <a:pPr marL="422275" marR="0" lvl="1" indent="-222250" algn="l" rtl="0">
              <a:lnSpc>
                <a:spcPct val="120000"/>
              </a:lnSpc>
              <a:spcBef>
                <a:spcPts val="0"/>
              </a:spcBef>
              <a:spcAft>
                <a:spcPts val="0"/>
              </a:spcAft>
              <a:buClr>
                <a:srgbClr val="000000"/>
              </a:buClr>
              <a:buSzPts val="3500"/>
              <a:buFont typeface="Arial"/>
              <a:buChar char="•"/>
            </a:pPr>
            <a:r>
              <a:rPr lang="en-US" sz="3500" b="0" i="0" u="none" strike="noStrike" cap="none">
                <a:solidFill>
                  <a:srgbClr val="000000"/>
                </a:solidFill>
                <a:latin typeface="Arial"/>
                <a:ea typeface="Arial"/>
                <a:cs typeface="Arial"/>
                <a:sym typeface="Arial"/>
              </a:rPr>
              <a:t>Mencapai keunggulan bersaing</a:t>
            </a:r>
            <a:endParaRPr/>
          </a:p>
        </p:txBody>
      </p:sp>
      <p:sp>
        <p:nvSpPr>
          <p:cNvPr id="142" name="Google Shape;142;p5"/>
          <p:cNvSpPr txBox="1"/>
          <p:nvPr/>
        </p:nvSpPr>
        <p:spPr>
          <a:xfrm>
            <a:off x="4239691" y="5910321"/>
            <a:ext cx="4541520" cy="625971"/>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000000"/>
                </a:solidFill>
                <a:latin typeface="Arial"/>
                <a:ea typeface="Arial"/>
                <a:cs typeface="Arial"/>
                <a:sym typeface="Arial"/>
              </a:rPr>
              <a:t>Attitute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p:nvPr/>
        </p:nvSpPr>
        <p:spPr>
          <a:xfrm>
            <a:off x="14514" y="328"/>
            <a:ext cx="18288000" cy="10477500"/>
          </a:xfrm>
          <a:custGeom>
            <a:avLst/>
            <a:gdLst/>
            <a:ahLst/>
            <a:cxnLst/>
            <a:rect l="l" t="t" r="r" b="b"/>
            <a:pathLst>
              <a:path w="24384000" h="13970000" extrusionOk="0">
                <a:moveTo>
                  <a:pt x="0" y="0"/>
                </a:moveTo>
                <a:lnTo>
                  <a:pt x="24384000" y="0"/>
                </a:lnTo>
                <a:lnTo>
                  <a:pt x="24384000" y="13970000"/>
                </a:lnTo>
                <a:lnTo>
                  <a:pt x="0" y="13970000"/>
                </a:lnTo>
                <a:close/>
              </a:path>
            </a:pathLst>
          </a:custGeom>
          <a:solidFill>
            <a:srgbClr val="EEECE1"/>
          </a:solidFill>
          <a:ln>
            <a:noFill/>
          </a:ln>
        </p:spPr>
      </p:sp>
      <p:sp>
        <p:nvSpPr>
          <p:cNvPr id="148" name="Google Shape;148;p6"/>
          <p:cNvSpPr/>
          <p:nvPr/>
        </p:nvSpPr>
        <p:spPr>
          <a:xfrm>
            <a:off x="4170555" y="411844"/>
            <a:ext cx="9946891" cy="3981455"/>
          </a:xfrm>
          <a:custGeom>
            <a:avLst/>
            <a:gdLst/>
            <a:ahLst/>
            <a:cxnLst/>
            <a:rect l="l" t="t" r="r" b="b"/>
            <a:pathLst>
              <a:path w="9946891" h="3981455" extrusionOk="0">
                <a:moveTo>
                  <a:pt x="0" y="0"/>
                </a:moveTo>
                <a:lnTo>
                  <a:pt x="9946890" y="0"/>
                </a:lnTo>
                <a:lnTo>
                  <a:pt x="9946890" y="3981455"/>
                </a:lnTo>
                <a:lnTo>
                  <a:pt x="0" y="3981455"/>
                </a:lnTo>
                <a:lnTo>
                  <a:pt x="0" y="0"/>
                </a:lnTo>
                <a:close/>
              </a:path>
            </a:pathLst>
          </a:custGeom>
          <a:blipFill rotWithShape="1">
            <a:blip r:embed="rId3">
              <a:alphaModFix/>
            </a:blip>
            <a:stretch>
              <a:fillRect/>
            </a:stretch>
          </a:blipFill>
          <a:ln>
            <a:noFill/>
          </a:ln>
        </p:spPr>
      </p:sp>
      <p:sp>
        <p:nvSpPr>
          <p:cNvPr id="149" name="Google Shape;149;p6"/>
          <p:cNvSpPr txBox="1"/>
          <p:nvPr/>
        </p:nvSpPr>
        <p:spPr>
          <a:xfrm>
            <a:off x="1028700" y="4875550"/>
            <a:ext cx="8115300" cy="41910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000" b="0" i="0" u="none" strike="noStrike" cap="none">
                <a:solidFill>
                  <a:srgbClr val="253943"/>
                </a:solidFill>
                <a:latin typeface="Arial"/>
                <a:ea typeface="Arial"/>
                <a:cs typeface="Arial"/>
                <a:sym typeface="Arial"/>
              </a:rPr>
              <a:t>Fixed Mindset</a:t>
            </a:r>
            <a:endParaRPr/>
          </a:p>
          <a:p>
            <a:pPr marL="374017" marR="0" lvl="1" indent="-196850" algn="just" rtl="0">
              <a:lnSpc>
                <a:spcPct val="120000"/>
              </a:lnSpc>
              <a:spcBef>
                <a:spcPts val="0"/>
              </a:spcBef>
              <a:spcAft>
                <a:spcPts val="0"/>
              </a:spcAft>
              <a:buClr>
                <a:srgbClr val="000000"/>
              </a:buClr>
              <a:buSzPts val="3100"/>
              <a:buFont typeface="Arial"/>
              <a:buChar char="•"/>
            </a:pPr>
            <a:r>
              <a:rPr lang="en-US" sz="3100" b="0" i="0" u="none" strike="noStrike" cap="none">
                <a:solidFill>
                  <a:srgbClr val="000000"/>
                </a:solidFill>
                <a:latin typeface="Arial"/>
                <a:ea typeface="Arial"/>
                <a:cs typeface="Arial"/>
                <a:sym typeface="Arial"/>
              </a:rPr>
              <a:t>Bakat adalah sifat.</a:t>
            </a:r>
            <a:endParaRPr/>
          </a:p>
          <a:p>
            <a:pPr marL="374017" marR="0" lvl="1" indent="-196850" algn="just" rtl="0">
              <a:lnSpc>
                <a:spcPct val="120000"/>
              </a:lnSpc>
              <a:spcBef>
                <a:spcPts val="0"/>
              </a:spcBef>
              <a:spcAft>
                <a:spcPts val="0"/>
              </a:spcAft>
              <a:buClr>
                <a:srgbClr val="000000"/>
              </a:buClr>
              <a:buSzPts val="3100"/>
              <a:buFont typeface="Arial"/>
              <a:buChar char="•"/>
            </a:pPr>
            <a:r>
              <a:rPr lang="en-US" sz="3100" b="0" i="0" u="none" strike="noStrike" cap="none">
                <a:solidFill>
                  <a:srgbClr val="000000"/>
                </a:solidFill>
                <a:latin typeface="Arial"/>
                <a:ea typeface="Arial"/>
                <a:cs typeface="Arial"/>
                <a:sym typeface="Arial"/>
              </a:rPr>
              <a:t>Otak plus bakat sama dengan kesuksesan.</a:t>
            </a:r>
            <a:endParaRPr/>
          </a:p>
          <a:p>
            <a:pPr marL="374017" marR="0" lvl="1" indent="-196850" algn="just" rtl="0">
              <a:lnSpc>
                <a:spcPct val="120000"/>
              </a:lnSpc>
              <a:spcBef>
                <a:spcPts val="0"/>
              </a:spcBef>
              <a:spcAft>
                <a:spcPts val="0"/>
              </a:spcAft>
              <a:buClr>
                <a:srgbClr val="000000"/>
              </a:buClr>
              <a:buSzPts val="3100"/>
              <a:buFont typeface="Arial"/>
              <a:buChar char="•"/>
            </a:pPr>
            <a:r>
              <a:rPr lang="en-US" sz="3100" b="0" i="0" u="none" strike="noStrike" cap="none">
                <a:solidFill>
                  <a:srgbClr val="000000"/>
                </a:solidFill>
                <a:latin typeface="Arial"/>
                <a:ea typeface="Arial"/>
                <a:cs typeface="Arial"/>
                <a:sym typeface="Arial"/>
              </a:rPr>
              <a:t>Kritik yang membangun adalah serangan pribadi.</a:t>
            </a:r>
            <a:endParaRPr/>
          </a:p>
          <a:p>
            <a:pPr marL="374017" marR="0" lvl="1" indent="-196850" algn="just" rtl="0">
              <a:lnSpc>
                <a:spcPct val="120000"/>
              </a:lnSpc>
              <a:spcBef>
                <a:spcPts val="0"/>
              </a:spcBef>
              <a:spcAft>
                <a:spcPts val="0"/>
              </a:spcAft>
              <a:buClr>
                <a:srgbClr val="000000"/>
              </a:buClr>
              <a:buSzPts val="3100"/>
              <a:buFont typeface="Arial"/>
              <a:buChar char="•"/>
            </a:pPr>
            <a:r>
              <a:rPr lang="en-US" sz="3100" b="0" i="0" u="none" strike="noStrike" cap="none">
                <a:solidFill>
                  <a:srgbClr val="000000"/>
                </a:solidFill>
                <a:latin typeface="Arial"/>
                <a:ea typeface="Arial"/>
                <a:cs typeface="Arial"/>
                <a:sym typeface="Arial"/>
              </a:rPr>
              <a:t>Keberhasilan orang lain adalah karena keberuntungan.</a:t>
            </a:r>
            <a:endParaRPr/>
          </a:p>
          <a:p>
            <a:pPr marL="374017" marR="0" lvl="1" indent="-196850" algn="just" rtl="0">
              <a:lnSpc>
                <a:spcPct val="120000"/>
              </a:lnSpc>
              <a:spcBef>
                <a:spcPts val="0"/>
              </a:spcBef>
              <a:spcAft>
                <a:spcPts val="0"/>
              </a:spcAft>
              <a:buClr>
                <a:srgbClr val="000000"/>
              </a:buClr>
              <a:buSzPts val="3100"/>
              <a:buFont typeface="Arial"/>
              <a:buChar char="•"/>
            </a:pPr>
            <a:r>
              <a:rPr lang="en-US" sz="3100" b="0" i="0" u="none" strike="noStrike" cap="none">
                <a:solidFill>
                  <a:srgbClr val="000000"/>
                </a:solidFill>
                <a:latin typeface="Arial"/>
                <a:ea typeface="Arial"/>
                <a:cs typeface="Arial"/>
                <a:sym typeface="Arial"/>
              </a:rPr>
              <a:t>Hindari tantangan</a:t>
            </a:r>
            <a:endParaRPr/>
          </a:p>
        </p:txBody>
      </p:sp>
      <p:sp>
        <p:nvSpPr>
          <p:cNvPr id="150" name="Google Shape;150;p6"/>
          <p:cNvSpPr txBox="1"/>
          <p:nvPr/>
        </p:nvSpPr>
        <p:spPr>
          <a:xfrm>
            <a:off x="9232586" y="4875550"/>
            <a:ext cx="8026714" cy="372427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000" b="0" i="0" u="none" strike="noStrike" cap="none">
                <a:solidFill>
                  <a:srgbClr val="253943"/>
                </a:solidFill>
                <a:latin typeface="Arial"/>
                <a:ea typeface="Arial"/>
                <a:cs typeface="Arial"/>
                <a:sym typeface="Arial"/>
              </a:rPr>
              <a:t>Growth Mindset</a:t>
            </a:r>
            <a:endParaRPr/>
          </a:p>
          <a:p>
            <a:pPr marL="374015" marR="0" lvl="1" indent="-196786" algn="just" rtl="0">
              <a:lnSpc>
                <a:spcPct val="120006"/>
              </a:lnSpc>
              <a:spcBef>
                <a:spcPts val="0"/>
              </a:spcBef>
              <a:spcAft>
                <a:spcPts val="0"/>
              </a:spcAft>
              <a:buClr>
                <a:srgbClr val="253943"/>
              </a:buClr>
              <a:buSzPts val="3099"/>
              <a:buFont typeface="Arial"/>
              <a:buChar char="•"/>
            </a:pPr>
            <a:r>
              <a:rPr lang="en-US" sz="3099" b="0" i="0" u="none" strike="noStrike" cap="none">
                <a:solidFill>
                  <a:srgbClr val="253943"/>
                </a:solidFill>
                <a:latin typeface="Arial"/>
                <a:ea typeface="Arial"/>
                <a:cs typeface="Arial"/>
                <a:sym typeface="Arial"/>
              </a:rPr>
              <a:t>Percaya kemampuan dapat dikembangkan melalui kerja keras.</a:t>
            </a:r>
            <a:endParaRPr/>
          </a:p>
          <a:p>
            <a:pPr marL="374015" marR="0" lvl="1" indent="-196786" algn="just" rtl="0">
              <a:lnSpc>
                <a:spcPct val="120006"/>
              </a:lnSpc>
              <a:spcBef>
                <a:spcPts val="0"/>
              </a:spcBef>
              <a:spcAft>
                <a:spcPts val="0"/>
              </a:spcAft>
              <a:buClr>
                <a:srgbClr val="253943"/>
              </a:buClr>
              <a:buSzPts val="3099"/>
              <a:buFont typeface="Arial"/>
              <a:buChar char="•"/>
            </a:pPr>
            <a:r>
              <a:rPr lang="en-US" sz="3099" b="0" i="0" u="none" strike="noStrike" cap="none">
                <a:solidFill>
                  <a:srgbClr val="253943"/>
                </a:solidFill>
                <a:latin typeface="Arial"/>
                <a:ea typeface="Arial"/>
                <a:cs typeface="Arial"/>
                <a:sym typeface="Arial"/>
              </a:rPr>
              <a:t>Otak dan bakat hanyalah awal dari kesuksesan pembelajar seumur hidup.</a:t>
            </a:r>
            <a:endParaRPr/>
          </a:p>
          <a:p>
            <a:pPr marL="374015" marR="0" lvl="1" indent="-196786" algn="just" rtl="0">
              <a:lnSpc>
                <a:spcPct val="120006"/>
              </a:lnSpc>
              <a:spcBef>
                <a:spcPts val="0"/>
              </a:spcBef>
              <a:spcAft>
                <a:spcPts val="0"/>
              </a:spcAft>
              <a:buClr>
                <a:srgbClr val="253943"/>
              </a:buClr>
              <a:buSzPts val="3099"/>
              <a:buFont typeface="Arial"/>
              <a:buChar char="•"/>
            </a:pPr>
            <a:r>
              <a:rPr lang="en-US" sz="3099" b="0" i="0" u="none" strike="noStrike" cap="none">
                <a:solidFill>
                  <a:srgbClr val="253943"/>
                </a:solidFill>
                <a:latin typeface="Arial"/>
                <a:ea typeface="Arial"/>
                <a:cs typeface="Arial"/>
                <a:sym typeface="Arial"/>
              </a:rPr>
              <a:t>Lihat kegagalan sebagai kesempatan untuk meningkatkan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5D6"/>
        </a:solidFill>
        <a:effectLst/>
      </p:bgPr>
    </p:bg>
    <p:spTree>
      <p:nvGrpSpPr>
        <p:cNvPr id="1" name="Shape 154"/>
        <p:cNvGrpSpPr/>
        <p:nvPr/>
      </p:nvGrpSpPr>
      <p:grpSpPr>
        <a:xfrm>
          <a:off x="0" y="0"/>
          <a:ext cx="0" cy="0"/>
          <a:chOff x="0" y="0"/>
          <a:chExt cx="0" cy="0"/>
        </a:xfrm>
      </p:grpSpPr>
      <p:sp>
        <p:nvSpPr>
          <p:cNvPr id="155" name="Google Shape;155;p7"/>
          <p:cNvSpPr txBox="1"/>
          <p:nvPr/>
        </p:nvSpPr>
        <p:spPr>
          <a:xfrm>
            <a:off x="1072854" y="371475"/>
            <a:ext cx="16713637" cy="1168535"/>
          </a:xfrm>
          <a:prstGeom prst="rect">
            <a:avLst/>
          </a:prstGeom>
          <a:noFill/>
          <a:ln>
            <a:noFill/>
          </a:ln>
        </p:spPr>
        <p:txBody>
          <a:bodyPr spcFirstLastPara="1" wrap="square" lIns="0" tIns="0" rIns="0" bIns="0" anchor="t" anchorCtr="0">
            <a:spAutoFit/>
          </a:bodyPr>
          <a:lstStyle/>
          <a:p>
            <a:pPr marL="0" marR="0" lvl="0" indent="0" algn="ctr" rtl="0">
              <a:lnSpc>
                <a:spcPct val="141650"/>
              </a:lnSpc>
              <a:spcBef>
                <a:spcPts val="0"/>
              </a:spcBef>
              <a:spcAft>
                <a:spcPts val="0"/>
              </a:spcAft>
              <a:buNone/>
            </a:pPr>
            <a:r>
              <a:rPr lang="en-US" sz="6000" b="0" i="0" u="none" strike="noStrike" cap="none">
                <a:solidFill>
                  <a:srgbClr val="253943"/>
                </a:solidFill>
                <a:latin typeface="Arial"/>
                <a:ea typeface="Arial"/>
                <a:cs typeface="Arial"/>
                <a:sym typeface="Arial"/>
              </a:rPr>
              <a:t>Mengembangkan Mindset Positif</a:t>
            </a:r>
            <a:endParaRPr/>
          </a:p>
        </p:txBody>
      </p:sp>
      <p:grpSp>
        <p:nvGrpSpPr>
          <p:cNvPr id="156" name="Google Shape;156;p7"/>
          <p:cNvGrpSpPr/>
          <p:nvPr/>
        </p:nvGrpSpPr>
        <p:grpSpPr>
          <a:xfrm>
            <a:off x="405508" y="2341572"/>
            <a:ext cx="5695254" cy="1944662"/>
            <a:chOff x="0" y="-66675"/>
            <a:chExt cx="7593672" cy="2592883"/>
          </a:xfrm>
        </p:grpSpPr>
        <p:sp>
          <p:nvSpPr>
            <p:cNvPr id="157" name="Google Shape;157;p7"/>
            <p:cNvSpPr/>
            <p:nvPr/>
          </p:nvSpPr>
          <p:spPr>
            <a:xfrm>
              <a:off x="0" y="0"/>
              <a:ext cx="7593672" cy="2526208"/>
            </a:xfrm>
            <a:custGeom>
              <a:avLst/>
              <a:gdLst/>
              <a:ahLst/>
              <a:cxnLst/>
              <a:rect l="l" t="t" r="r" b="b"/>
              <a:pathLst>
                <a:path w="7593672" h="2526208" extrusionOk="0">
                  <a:moveTo>
                    <a:pt x="0" y="0"/>
                  </a:moveTo>
                  <a:lnTo>
                    <a:pt x="7593672" y="0"/>
                  </a:lnTo>
                  <a:lnTo>
                    <a:pt x="7593672" y="2526208"/>
                  </a:lnTo>
                  <a:lnTo>
                    <a:pt x="0" y="2526208"/>
                  </a:lnTo>
                  <a:lnTo>
                    <a:pt x="0" y="0"/>
                  </a:lnTo>
                  <a:close/>
                </a:path>
              </a:pathLst>
            </a:custGeom>
            <a:blipFill rotWithShape="1">
              <a:blip r:embed="rId3">
                <a:alphaModFix/>
              </a:blip>
              <a:stretch>
                <a:fillRect/>
              </a:stretch>
            </a:blipFill>
            <a:ln>
              <a:noFill/>
            </a:ln>
          </p:spPr>
        </p:sp>
        <p:sp>
          <p:nvSpPr>
            <p:cNvPr id="158" name="Google Shape;158;p7"/>
            <p:cNvSpPr txBox="1"/>
            <p:nvPr/>
          </p:nvSpPr>
          <p:spPr>
            <a:xfrm>
              <a:off x="0" y="-66675"/>
              <a:ext cx="7593672" cy="259288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3500" b="0" i="0" u="none" strike="noStrike" cap="none">
                  <a:solidFill>
                    <a:srgbClr val="253943"/>
                  </a:solidFill>
                  <a:latin typeface="Arial"/>
                  <a:ea typeface="Arial"/>
                  <a:cs typeface="Arial"/>
                  <a:sym typeface="Arial"/>
                </a:rPr>
                <a:t>Melihat potensi diri diri, mengembangkan potensi untuk menciptakan inovasi</a:t>
              </a:r>
              <a:endParaRPr/>
            </a:p>
          </p:txBody>
        </p:sp>
      </p:grpSp>
      <p:grpSp>
        <p:nvGrpSpPr>
          <p:cNvPr id="159" name="Google Shape;159;p7"/>
          <p:cNvGrpSpPr/>
          <p:nvPr/>
        </p:nvGrpSpPr>
        <p:grpSpPr>
          <a:xfrm>
            <a:off x="8605838" y="2296036"/>
            <a:ext cx="8467725" cy="2256294"/>
            <a:chOff x="0" y="0"/>
            <a:chExt cx="11290300" cy="3008392"/>
          </a:xfrm>
        </p:grpSpPr>
        <p:sp>
          <p:nvSpPr>
            <p:cNvPr id="160" name="Google Shape;160;p7"/>
            <p:cNvSpPr/>
            <p:nvPr/>
          </p:nvSpPr>
          <p:spPr>
            <a:xfrm>
              <a:off x="0" y="0"/>
              <a:ext cx="11290300" cy="3008392"/>
            </a:xfrm>
            <a:custGeom>
              <a:avLst/>
              <a:gdLst/>
              <a:ahLst/>
              <a:cxnLst/>
              <a:rect l="l" t="t" r="r" b="b"/>
              <a:pathLst>
                <a:path w="11290300" h="3008392" extrusionOk="0">
                  <a:moveTo>
                    <a:pt x="0" y="0"/>
                  </a:moveTo>
                  <a:lnTo>
                    <a:pt x="11290300" y="0"/>
                  </a:lnTo>
                  <a:lnTo>
                    <a:pt x="11290300" y="3008392"/>
                  </a:lnTo>
                  <a:lnTo>
                    <a:pt x="0" y="3008392"/>
                  </a:lnTo>
                  <a:lnTo>
                    <a:pt x="0" y="0"/>
                  </a:lnTo>
                  <a:close/>
                </a:path>
              </a:pathLst>
            </a:custGeom>
            <a:blipFill rotWithShape="1">
              <a:blip r:embed="rId4">
                <a:alphaModFix/>
              </a:blip>
              <a:stretch>
                <a:fillRect/>
              </a:stretch>
            </a:blipFill>
            <a:ln>
              <a:noFill/>
            </a:ln>
          </p:spPr>
        </p:sp>
        <p:sp>
          <p:nvSpPr>
            <p:cNvPr id="161" name="Google Shape;161;p7"/>
            <p:cNvSpPr txBox="1"/>
            <p:nvPr/>
          </p:nvSpPr>
          <p:spPr>
            <a:xfrm>
              <a:off x="121920" y="60960"/>
              <a:ext cx="11046460" cy="2886472"/>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3500" b="0" i="0" u="none" strike="noStrike" cap="none">
                  <a:solidFill>
                    <a:srgbClr val="000000"/>
                  </a:solidFill>
                  <a:latin typeface="Arial"/>
                  <a:ea typeface="Arial"/>
                  <a:cs typeface="Arial"/>
                  <a:sym typeface="Arial"/>
                </a:rPr>
                <a:t>Pelatihan, seminar, sharing bisnis untuk mengetahui kelebihan dan kekurangan sumberdaya yang bisa menjadi prospek bisnis</a:t>
              </a:r>
              <a:endParaRPr/>
            </a:p>
          </p:txBody>
        </p:sp>
      </p:grpSp>
      <p:grpSp>
        <p:nvGrpSpPr>
          <p:cNvPr id="162" name="Google Shape;162;p7"/>
          <p:cNvGrpSpPr/>
          <p:nvPr/>
        </p:nvGrpSpPr>
        <p:grpSpPr>
          <a:xfrm>
            <a:off x="4529138" y="6738938"/>
            <a:ext cx="6715125" cy="2256294"/>
            <a:chOff x="0" y="0"/>
            <a:chExt cx="8953500" cy="3008392"/>
          </a:xfrm>
        </p:grpSpPr>
        <p:sp>
          <p:nvSpPr>
            <p:cNvPr id="163" name="Google Shape;163;p7"/>
            <p:cNvSpPr/>
            <p:nvPr/>
          </p:nvSpPr>
          <p:spPr>
            <a:xfrm>
              <a:off x="0" y="0"/>
              <a:ext cx="8953500" cy="3008392"/>
            </a:xfrm>
            <a:custGeom>
              <a:avLst/>
              <a:gdLst/>
              <a:ahLst/>
              <a:cxnLst/>
              <a:rect l="l" t="t" r="r" b="b"/>
              <a:pathLst>
                <a:path w="8953500" h="3008392" extrusionOk="0">
                  <a:moveTo>
                    <a:pt x="0" y="0"/>
                  </a:moveTo>
                  <a:lnTo>
                    <a:pt x="8953500" y="0"/>
                  </a:lnTo>
                  <a:lnTo>
                    <a:pt x="8953500" y="3008392"/>
                  </a:lnTo>
                  <a:lnTo>
                    <a:pt x="0" y="3008392"/>
                  </a:lnTo>
                  <a:lnTo>
                    <a:pt x="0" y="0"/>
                  </a:lnTo>
                  <a:close/>
                </a:path>
              </a:pathLst>
            </a:custGeom>
            <a:blipFill rotWithShape="1">
              <a:blip r:embed="rId5">
                <a:alphaModFix/>
              </a:blip>
              <a:stretch>
                <a:fillRect/>
              </a:stretch>
            </a:blipFill>
            <a:ln>
              <a:noFill/>
            </a:ln>
          </p:spPr>
        </p:sp>
        <p:sp>
          <p:nvSpPr>
            <p:cNvPr id="164" name="Google Shape;164;p7"/>
            <p:cNvSpPr txBox="1"/>
            <p:nvPr/>
          </p:nvSpPr>
          <p:spPr>
            <a:xfrm>
              <a:off x="121920" y="60960"/>
              <a:ext cx="8709660" cy="2886472"/>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3500" b="0" i="0" u="none" strike="noStrike" cap="none">
                  <a:solidFill>
                    <a:srgbClr val="000000"/>
                  </a:solidFill>
                  <a:latin typeface="Arial"/>
                  <a:ea typeface="Arial"/>
                  <a:cs typeface="Arial"/>
                  <a:sym typeface="Arial"/>
                </a:rPr>
                <a:t>Belajar dari kisah para entrepreneur/technopreneur sukses yang berhasil mengembangkan bisnis dari nol</a:t>
              </a:r>
              <a:endParaRPr/>
            </a:p>
          </p:txBody>
        </p:sp>
      </p:grpSp>
      <p:grpSp>
        <p:nvGrpSpPr>
          <p:cNvPr id="165" name="Google Shape;165;p7"/>
          <p:cNvGrpSpPr/>
          <p:nvPr/>
        </p:nvGrpSpPr>
        <p:grpSpPr>
          <a:xfrm>
            <a:off x="6388100" y="2615152"/>
            <a:ext cx="1930431" cy="1018032"/>
            <a:chOff x="0" y="-1397"/>
            <a:chExt cx="2573909" cy="1357376"/>
          </a:xfrm>
        </p:grpSpPr>
        <p:sp>
          <p:nvSpPr>
            <p:cNvPr id="166" name="Google Shape;166;p7"/>
            <p:cNvSpPr/>
            <p:nvPr/>
          </p:nvSpPr>
          <p:spPr>
            <a:xfrm>
              <a:off x="16891" y="16891"/>
              <a:ext cx="2540000" cy="1320800"/>
            </a:xfrm>
            <a:custGeom>
              <a:avLst/>
              <a:gdLst/>
              <a:ahLst/>
              <a:cxnLst/>
              <a:rect l="l" t="t" r="r" b="b"/>
              <a:pathLst>
                <a:path w="2540000" h="1320800" extrusionOk="0">
                  <a:moveTo>
                    <a:pt x="0" y="660400"/>
                  </a:moveTo>
                  <a:lnTo>
                    <a:pt x="668401" y="0"/>
                  </a:lnTo>
                  <a:lnTo>
                    <a:pt x="668401" y="330200"/>
                  </a:lnTo>
                  <a:lnTo>
                    <a:pt x="1871599" y="330200"/>
                  </a:lnTo>
                  <a:lnTo>
                    <a:pt x="1871599" y="0"/>
                  </a:lnTo>
                  <a:lnTo>
                    <a:pt x="2540000" y="660400"/>
                  </a:lnTo>
                  <a:lnTo>
                    <a:pt x="1871599" y="1320800"/>
                  </a:lnTo>
                  <a:lnTo>
                    <a:pt x="1871599" y="990600"/>
                  </a:lnTo>
                  <a:lnTo>
                    <a:pt x="668401" y="990600"/>
                  </a:lnTo>
                  <a:lnTo>
                    <a:pt x="668401" y="1320800"/>
                  </a:lnTo>
                  <a:close/>
                </a:path>
              </a:pathLst>
            </a:custGeom>
            <a:solidFill>
              <a:srgbClr val="E46C0A"/>
            </a:solidFill>
            <a:ln>
              <a:noFill/>
            </a:ln>
          </p:spPr>
        </p:sp>
        <p:sp>
          <p:nvSpPr>
            <p:cNvPr id="167" name="Google Shape;167;p7"/>
            <p:cNvSpPr/>
            <p:nvPr/>
          </p:nvSpPr>
          <p:spPr>
            <a:xfrm>
              <a:off x="0" y="-1397"/>
              <a:ext cx="2573909" cy="1357376"/>
            </a:xfrm>
            <a:custGeom>
              <a:avLst/>
              <a:gdLst/>
              <a:ahLst/>
              <a:cxnLst/>
              <a:rect l="l" t="t" r="r" b="b"/>
              <a:pathLst>
                <a:path w="2573909" h="1357376" extrusionOk="0">
                  <a:moveTo>
                    <a:pt x="5080" y="666623"/>
                  </a:moveTo>
                  <a:lnTo>
                    <a:pt x="673481" y="6223"/>
                  </a:lnTo>
                  <a:cubicBezTo>
                    <a:pt x="678307" y="1397"/>
                    <a:pt x="685546" y="0"/>
                    <a:pt x="691896" y="2667"/>
                  </a:cubicBezTo>
                  <a:cubicBezTo>
                    <a:pt x="698246" y="5334"/>
                    <a:pt x="702310" y="11430"/>
                    <a:pt x="702310" y="18288"/>
                  </a:cubicBezTo>
                  <a:lnTo>
                    <a:pt x="702310" y="348488"/>
                  </a:lnTo>
                  <a:lnTo>
                    <a:pt x="685292" y="348488"/>
                  </a:lnTo>
                  <a:lnTo>
                    <a:pt x="685292" y="331597"/>
                  </a:lnTo>
                  <a:lnTo>
                    <a:pt x="1888490" y="331597"/>
                  </a:lnTo>
                  <a:lnTo>
                    <a:pt x="1888490" y="348488"/>
                  </a:lnTo>
                  <a:lnTo>
                    <a:pt x="1871599" y="348488"/>
                  </a:lnTo>
                  <a:lnTo>
                    <a:pt x="1871599" y="18288"/>
                  </a:lnTo>
                  <a:cubicBezTo>
                    <a:pt x="1871599" y="11430"/>
                    <a:pt x="1875663" y="5334"/>
                    <a:pt x="1882013" y="2667"/>
                  </a:cubicBezTo>
                  <a:cubicBezTo>
                    <a:pt x="1888363" y="0"/>
                    <a:pt x="1895602" y="1397"/>
                    <a:pt x="1900428" y="6223"/>
                  </a:cubicBezTo>
                  <a:lnTo>
                    <a:pt x="2568829" y="666623"/>
                  </a:lnTo>
                  <a:cubicBezTo>
                    <a:pt x="2572004" y="669798"/>
                    <a:pt x="2573909" y="674116"/>
                    <a:pt x="2573909" y="678688"/>
                  </a:cubicBezTo>
                  <a:cubicBezTo>
                    <a:pt x="2573909" y="683260"/>
                    <a:pt x="2572131" y="687578"/>
                    <a:pt x="2568829" y="690753"/>
                  </a:cubicBezTo>
                  <a:lnTo>
                    <a:pt x="1900428" y="1351153"/>
                  </a:lnTo>
                  <a:cubicBezTo>
                    <a:pt x="1895602" y="1355979"/>
                    <a:pt x="1888363" y="1357376"/>
                    <a:pt x="1882013" y="1354709"/>
                  </a:cubicBezTo>
                  <a:cubicBezTo>
                    <a:pt x="1875663" y="1352042"/>
                    <a:pt x="1871599" y="1345946"/>
                    <a:pt x="1871599" y="1339088"/>
                  </a:cubicBezTo>
                  <a:lnTo>
                    <a:pt x="1871599" y="1008888"/>
                  </a:lnTo>
                  <a:lnTo>
                    <a:pt x="1888490" y="1008888"/>
                  </a:lnTo>
                  <a:lnTo>
                    <a:pt x="1888490" y="1025779"/>
                  </a:lnTo>
                  <a:lnTo>
                    <a:pt x="685292" y="1025779"/>
                  </a:lnTo>
                  <a:lnTo>
                    <a:pt x="685292" y="1008888"/>
                  </a:lnTo>
                  <a:lnTo>
                    <a:pt x="702310" y="1008888"/>
                  </a:lnTo>
                  <a:lnTo>
                    <a:pt x="702310" y="1339088"/>
                  </a:lnTo>
                  <a:cubicBezTo>
                    <a:pt x="702310" y="1345946"/>
                    <a:pt x="698246" y="1352042"/>
                    <a:pt x="691896" y="1354709"/>
                  </a:cubicBezTo>
                  <a:cubicBezTo>
                    <a:pt x="685546" y="1357376"/>
                    <a:pt x="678307" y="1355979"/>
                    <a:pt x="673481" y="1351153"/>
                  </a:cubicBezTo>
                  <a:lnTo>
                    <a:pt x="5080" y="690753"/>
                  </a:lnTo>
                  <a:cubicBezTo>
                    <a:pt x="1905" y="687578"/>
                    <a:pt x="0" y="683260"/>
                    <a:pt x="0" y="678688"/>
                  </a:cubicBezTo>
                  <a:cubicBezTo>
                    <a:pt x="0" y="674116"/>
                    <a:pt x="1778" y="669798"/>
                    <a:pt x="5080" y="666623"/>
                  </a:cubicBezTo>
                  <a:moveTo>
                    <a:pt x="28829" y="690753"/>
                  </a:moveTo>
                  <a:lnTo>
                    <a:pt x="16891" y="678688"/>
                  </a:lnTo>
                  <a:lnTo>
                    <a:pt x="28829" y="666623"/>
                  </a:lnTo>
                  <a:lnTo>
                    <a:pt x="697230" y="1327023"/>
                  </a:lnTo>
                  <a:lnTo>
                    <a:pt x="685292" y="1339088"/>
                  </a:lnTo>
                  <a:lnTo>
                    <a:pt x="668401" y="1339088"/>
                  </a:lnTo>
                  <a:lnTo>
                    <a:pt x="668401" y="1008888"/>
                  </a:lnTo>
                  <a:cubicBezTo>
                    <a:pt x="668401" y="999490"/>
                    <a:pt x="676021" y="991997"/>
                    <a:pt x="685292" y="991997"/>
                  </a:cubicBezTo>
                  <a:lnTo>
                    <a:pt x="1888490" y="991997"/>
                  </a:lnTo>
                  <a:cubicBezTo>
                    <a:pt x="1897888" y="991997"/>
                    <a:pt x="1905381" y="999617"/>
                    <a:pt x="1905381" y="1008888"/>
                  </a:cubicBezTo>
                  <a:lnTo>
                    <a:pt x="1905381" y="1339088"/>
                  </a:lnTo>
                  <a:lnTo>
                    <a:pt x="1888490" y="1339088"/>
                  </a:lnTo>
                  <a:lnTo>
                    <a:pt x="1876552" y="1327023"/>
                  </a:lnTo>
                  <a:lnTo>
                    <a:pt x="2544953" y="666623"/>
                  </a:lnTo>
                  <a:lnTo>
                    <a:pt x="2556891" y="678688"/>
                  </a:lnTo>
                  <a:lnTo>
                    <a:pt x="2544953" y="690753"/>
                  </a:lnTo>
                  <a:lnTo>
                    <a:pt x="1876552" y="30353"/>
                  </a:lnTo>
                  <a:lnTo>
                    <a:pt x="1888490" y="18288"/>
                  </a:lnTo>
                  <a:lnTo>
                    <a:pt x="1905381" y="18288"/>
                  </a:lnTo>
                  <a:lnTo>
                    <a:pt x="1905381" y="348488"/>
                  </a:lnTo>
                  <a:cubicBezTo>
                    <a:pt x="1905381" y="357886"/>
                    <a:pt x="1897761" y="365379"/>
                    <a:pt x="1888490" y="365379"/>
                  </a:cubicBezTo>
                  <a:lnTo>
                    <a:pt x="685292" y="365379"/>
                  </a:lnTo>
                  <a:cubicBezTo>
                    <a:pt x="675894" y="365379"/>
                    <a:pt x="668401" y="357759"/>
                    <a:pt x="668401" y="348488"/>
                  </a:cubicBezTo>
                  <a:lnTo>
                    <a:pt x="668401" y="18288"/>
                  </a:lnTo>
                  <a:lnTo>
                    <a:pt x="685292" y="18288"/>
                  </a:lnTo>
                  <a:lnTo>
                    <a:pt x="697230" y="30353"/>
                  </a:lnTo>
                  <a:lnTo>
                    <a:pt x="28829" y="690753"/>
                  </a:lnTo>
                  <a:close/>
                </a:path>
              </a:pathLst>
            </a:custGeom>
            <a:solidFill>
              <a:srgbClr val="385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7"/>
          <p:cNvGrpSpPr/>
          <p:nvPr/>
        </p:nvGrpSpPr>
        <p:grpSpPr>
          <a:xfrm>
            <a:off x="6806152" y="3326207"/>
            <a:ext cx="1094232" cy="3049238"/>
            <a:chOff x="-1397" y="0"/>
            <a:chExt cx="1458976" cy="4065651"/>
          </a:xfrm>
        </p:grpSpPr>
        <p:sp>
          <p:nvSpPr>
            <p:cNvPr id="169" name="Google Shape;169;p7"/>
            <p:cNvSpPr/>
            <p:nvPr/>
          </p:nvSpPr>
          <p:spPr>
            <a:xfrm>
              <a:off x="16891" y="16891"/>
              <a:ext cx="1422400" cy="4031742"/>
            </a:xfrm>
            <a:custGeom>
              <a:avLst/>
              <a:gdLst/>
              <a:ahLst/>
              <a:cxnLst/>
              <a:rect l="l" t="t" r="r" b="b"/>
              <a:pathLst>
                <a:path w="1422400" h="4031742" extrusionOk="0">
                  <a:moveTo>
                    <a:pt x="0" y="3309747"/>
                  </a:moveTo>
                  <a:lnTo>
                    <a:pt x="355600" y="3309747"/>
                  </a:lnTo>
                  <a:lnTo>
                    <a:pt x="355600" y="0"/>
                  </a:lnTo>
                  <a:lnTo>
                    <a:pt x="1066800" y="0"/>
                  </a:lnTo>
                  <a:lnTo>
                    <a:pt x="1066800" y="3309620"/>
                  </a:lnTo>
                  <a:lnTo>
                    <a:pt x="1422400" y="3309620"/>
                  </a:lnTo>
                  <a:lnTo>
                    <a:pt x="711200" y="4031742"/>
                  </a:lnTo>
                  <a:close/>
                </a:path>
              </a:pathLst>
            </a:custGeom>
            <a:solidFill>
              <a:srgbClr val="E46C0A"/>
            </a:solidFill>
            <a:ln>
              <a:noFill/>
            </a:ln>
          </p:spPr>
        </p:sp>
        <p:sp>
          <p:nvSpPr>
            <p:cNvPr id="170" name="Google Shape;170;p7"/>
            <p:cNvSpPr/>
            <p:nvPr/>
          </p:nvSpPr>
          <p:spPr>
            <a:xfrm>
              <a:off x="-1397" y="0"/>
              <a:ext cx="1458976" cy="4065651"/>
            </a:xfrm>
            <a:custGeom>
              <a:avLst/>
              <a:gdLst/>
              <a:ahLst/>
              <a:cxnLst/>
              <a:rect l="l" t="t" r="r" b="b"/>
              <a:pathLst>
                <a:path w="1458976" h="4065651" extrusionOk="0">
                  <a:moveTo>
                    <a:pt x="18288" y="3309620"/>
                  </a:moveTo>
                  <a:lnTo>
                    <a:pt x="373888" y="3309620"/>
                  </a:lnTo>
                  <a:lnTo>
                    <a:pt x="373888" y="3326511"/>
                  </a:lnTo>
                  <a:lnTo>
                    <a:pt x="356997" y="3326511"/>
                  </a:lnTo>
                  <a:lnTo>
                    <a:pt x="356997" y="16891"/>
                  </a:lnTo>
                  <a:cubicBezTo>
                    <a:pt x="356997" y="7620"/>
                    <a:pt x="364617" y="0"/>
                    <a:pt x="373888" y="0"/>
                  </a:cubicBezTo>
                  <a:lnTo>
                    <a:pt x="1085088" y="0"/>
                  </a:lnTo>
                  <a:cubicBezTo>
                    <a:pt x="1094486" y="0"/>
                    <a:pt x="1101979" y="7620"/>
                    <a:pt x="1101979" y="16891"/>
                  </a:cubicBezTo>
                  <a:lnTo>
                    <a:pt x="1101979" y="3326511"/>
                  </a:lnTo>
                  <a:lnTo>
                    <a:pt x="1085088" y="3326511"/>
                  </a:lnTo>
                  <a:lnTo>
                    <a:pt x="1085088" y="3309620"/>
                  </a:lnTo>
                  <a:lnTo>
                    <a:pt x="1440688" y="3309620"/>
                  </a:lnTo>
                  <a:cubicBezTo>
                    <a:pt x="1447546" y="3309620"/>
                    <a:pt x="1453642" y="3313684"/>
                    <a:pt x="1456309" y="3320034"/>
                  </a:cubicBezTo>
                  <a:cubicBezTo>
                    <a:pt x="1458976" y="3326384"/>
                    <a:pt x="1457579" y="3333623"/>
                    <a:pt x="1452753" y="3338449"/>
                  </a:cubicBezTo>
                  <a:lnTo>
                    <a:pt x="741553" y="4060571"/>
                  </a:lnTo>
                  <a:cubicBezTo>
                    <a:pt x="738378" y="4063746"/>
                    <a:pt x="734060" y="4065651"/>
                    <a:pt x="729488" y="4065651"/>
                  </a:cubicBezTo>
                  <a:cubicBezTo>
                    <a:pt x="724916" y="4065651"/>
                    <a:pt x="720598" y="4063873"/>
                    <a:pt x="717423" y="4060571"/>
                  </a:cubicBezTo>
                  <a:lnTo>
                    <a:pt x="6223" y="3338449"/>
                  </a:lnTo>
                  <a:cubicBezTo>
                    <a:pt x="1397" y="3333623"/>
                    <a:pt x="0" y="3326384"/>
                    <a:pt x="2667" y="3320034"/>
                  </a:cubicBezTo>
                  <a:cubicBezTo>
                    <a:pt x="5334" y="3313684"/>
                    <a:pt x="11430" y="3309620"/>
                    <a:pt x="18288" y="3309620"/>
                  </a:cubicBezTo>
                  <a:moveTo>
                    <a:pt x="18288" y="3343529"/>
                  </a:moveTo>
                  <a:lnTo>
                    <a:pt x="18288" y="3326638"/>
                  </a:lnTo>
                  <a:lnTo>
                    <a:pt x="30353" y="3314700"/>
                  </a:lnTo>
                  <a:lnTo>
                    <a:pt x="741553" y="4036822"/>
                  </a:lnTo>
                  <a:lnTo>
                    <a:pt x="729488" y="4048760"/>
                  </a:lnTo>
                  <a:lnTo>
                    <a:pt x="717423" y="4036822"/>
                  </a:lnTo>
                  <a:lnTo>
                    <a:pt x="1428623" y="3314700"/>
                  </a:lnTo>
                  <a:lnTo>
                    <a:pt x="1440688" y="3326638"/>
                  </a:lnTo>
                  <a:lnTo>
                    <a:pt x="1440688" y="3343529"/>
                  </a:lnTo>
                  <a:lnTo>
                    <a:pt x="1085088" y="3343529"/>
                  </a:lnTo>
                  <a:cubicBezTo>
                    <a:pt x="1075690" y="3343529"/>
                    <a:pt x="1068197" y="3335909"/>
                    <a:pt x="1068197" y="3326638"/>
                  </a:cubicBezTo>
                  <a:lnTo>
                    <a:pt x="1068197" y="16891"/>
                  </a:lnTo>
                  <a:lnTo>
                    <a:pt x="1085088" y="16891"/>
                  </a:lnTo>
                  <a:lnTo>
                    <a:pt x="1085088" y="33909"/>
                  </a:lnTo>
                  <a:lnTo>
                    <a:pt x="373888" y="33909"/>
                  </a:lnTo>
                  <a:lnTo>
                    <a:pt x="373888" y="16891"/>
                  </a:lnTo>
                  <a:lnTo>
                    <a:pt x="390779" y="16891"/>
                  </a:lnTo>
                  <a:lnTo>
                    <a:pt x="390779" y="3326511"/>
                  </a:lnTo>
                  <a:cubicBezTo>
                    <a:pt x="390779" y="3335909"/>
                    <a:pt x="383159" y="3343402"/>
                    <a:pt x="373888" y="3343402"/>
                  </a:cubicBezTo>
                  <a:lnTo>
                    <a:pt x="18288" y="3343402"/>
                  </a:lnTo>
                  <a:close/>
                </a:path>
              </a:pathLst>
            </a:custGeom>
            <a:solidFill>
              <a:srgbClr val="385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7" descr="How to copy a product like a smart entrepreneur | Stackpreneur Africa"/>
          <p:cNvSpPr/>
          <p:nvPr/>
        </p:nvSpPr>
        <p:spPr>
          <a:xfrm>
            <a:off x="11530012" y="5032832"/>
            <a:ext cx="5954423" cy="3962400"/>
          </a:xfrm>
          <a:custGeom>
            <a:avLst/>
            <a:gdLst/>
            <a:ahLst/>
            <a:cxnLst/>
            <a:rect l="l" t="t" r="r" b="b"/>
            <a:pathLst>
              <a:path w="5954423" h="3962400" extrusionOk="0">
                <a:moveTo>
                  <a:pt x="0" y="0"/>
                </a:moveTo>
                <a:lnTo>
                  <a:pt x="5954424" y="0"/>
                </a:lnTo>
                <a:lnTo>
                  <a:pt x="5954424" y="3962400"/>
                </a:lnTo>
                <a:lnTo>
                  <a:pt x="0" y="3962400"/>
                </a:lnTo>
                <a:lnTo>
                  <a:pt x="0" y="0"/>
                </a:lnTo>
                <a:close/>
              </a:path>
            </a:pathLst>
          </a:custGeom>
          <a:blipFill rotWithShape="1">
            <a:blip r:embed="rId6">
              <a:alphaModFix/>
            </a:blip>
            <a:stretch>
              <a:fillRect/>
            </a:stretch>
          </a:blipFill>
          <a:ln>
            <a:noFill/>
          </a:ln>
        </p:spPr>
      </p:sp>
      <p:sp>
        <p:nvSpPr>
          <p:cNvPr id="172" name="Google Shape;172;p7"/>
          <p:cNvSpPr/>
          <p:nvPr/>
        </p:nvSpPr>
        <p:spPr>
          <a:xfrm>
            <a:off x="-184216" y="7974737"/>
            <a:ext cx="4431165" cy="2312263"/>
          </a:xfrm>
          <a:custGeom>
            <a:avLst/>
            <a:gdLst/>
            <a:ahLst/>
            <a:cxnLst/>
            <a:rect l="l" t="t" r="r" b="b"/>
            <a:pathLst>
              <a:path w="4431165" h="2312263" extrusionOk="0">
                <a:moveTo>
                  <a:pt x="0" y="0"/>
                </a:moveTo>
                <a:lnTo>
                  <a:pt x="4431166" y="0"/>
                </a:lnTo>
                <a:lnTo>
                  <a:pt x="4431166" y="2312263"/>
                </a:lnTo>
                <a:lnTo>
                  <a:pt x="0" y="2312263"/>
                </a:lnTo>
                <a:lnTo>
                  <a:pt x="0" y="0"/>
                </a:lnTo>
                <a:close/>
              </a:path>
            </a:pathLst>
          </a:custGeom>
          <a:blipFill rotWithShape="1">
            <a:blip r:embed="rId7">
              <a:alphaModFix/>
            </a:blip>
            <a:stretch>
              <a:fillRect b="-162"/>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53943"/>
        </a:solidFill>
        <a:effectLst/>
      </p:bgPr>
    </p:bg>
    <p:spTree>
      <p:nvGrpSpPr>
        <p:cNvPr id="1" name="Shape 176"/>
        <p:cNvGrpSpPr/>
        <p:nvPr/>
      </p:nvGrpSpPr>
      <p:grpSpPr>
        <a:xfrm>
          <a:off x="0" y="0"/>
          <a:ext cx="0" cy="0"/>
          <a:chOff x="0" y="0"/>
          <a:chExt cx="0" cy="0"/>
        </a:xfrm>
      </p:grpSpPr>
      <p:sp>
        <p:nvSpPr>
          <p:cNvPr id="177" name="Google Shape;177;p8"/>
          <p:cNvSpPr/>
          <p:nvPr/>
        </p:nvSpPr>
        <p:spPr>
          <a:xfrm>
            <a:off x="1028700" y="9435194"/>
            <a:ext cx="10160032" cy="200025"/>
          </a:xfrm>
          <a:custGeom>
            <a:avLst/>
            <a:gdLst/>
            <a:ahLst/>
            <a:cxnLst/>
            <a:rect l="l" t="t" r="r" b="b"/>
            <a:pathLst>
              <a:path w="13546710" h="266700" extrusionOk="0">
                <a:moveTo>
                  <a:pt x="0" y="0"/>
                </a:moveTo>
                <a:lnTo>
                  <a:pt x="13546710" y="0"/>
                </a:lnTo>
                <a:lnTo>
                  <a:pt x="13546710" y="266700"/>
                </a:lnTo>
                <a:lnTo>
                  <a:pt x="0" y="266700"/>
                </a:lnTo>
                <a:close/>
              </a:path>
            </a:pathLst>
          </a:custGeom>
          <a:solidFill>
            <a:srgbClr val="B38B6D"/>
          </a:solidFill>
          <a:ln>
            <a:noFill/>
          </a:ln>
        </p:spPr>
      </p:sp>
      <p:sp>
        <p:nvSpPr>
          <p:cNvPr id="178" name="Google Shape;178;p8"/>
          <p:cNvSpPr/>
          <p:nvPr/>
        </p:nvSpPr>
        <p:spPr>
          <a:xfrm rot="-2881795">
            <a:off x="10548127" y="6024380"/>
            <a:ext cx="8379143" cy="2096548"/>
          </a:xfrm>
          <a:custGeom>
            <a:avLst/>
            <a:gdLst/>
            <a:ahLst/>
            <a:cxnLst/>
            <a:rect l="l" t="t" r="r" b="b"/>
            <a:pathLst>
              <a:path w="11172190" h="2795397" extrusionOk="0">
                <a:moveTo>
                  <a:pt x="59436" y="0"/>
                </a:moveTo>
                <a:lnTo>
                  <a:pt x="11172190" y="2535428"/>
                </a:lnTo>
                <a:lnTo>
                  <a:pt x="11112881" y="2795397"/>
                </a:lnTo>
                <a:lnTo>
                  <a:pt x="0" y="260096"/>
                </a:lnTo>
                <a:close/>
              </a:path>
            </a:pathLst>
          </a:custGeom>
          <a:solidFill>
            <a:srgbClr val="B38B6D"/>
          </a:solidFill>
          <a:ln>
            <a:noFill/>
          </a:ln>
        </p:spPr>
      </p:sp>
      <p:sp>
        <p:nvSpPr>
          <p:cNvPr id="179" name="Google Shape;179;p8"/>
          <p:cNvSpPr/>
          <p:nvPr/>
        </p:nvSpPr>
        <p:spPr>
          <a:xfrm>
            <a:off x="467796" y="8805881"/>
            <a:ext cx="1033592" cy="1038225"/>
          </a:xfrm>
          <a:custGeom>
            <a:avLst/>
            <a:gdLst/>
            <a:ahLst/>
            <a:cxnLst/>
            <a:rect l="l" t="t" r="r" b="b"/>
            <a:pathLst>
              <a:path w="1033592" h="1038225" extrusionOk="0">
                <a:moveTo>
                  <a:pt x="0" y="0"/>
                </a:moveTo>
                <a:lnTo>
                  <a:pt x="1033593" y="0"/>
                </a:lnTo>
                <a:lnTo>
                  <a:pt x="1033593" y="1038225"/>
                </a:lnTo>
                <a:lnTo>
                  <a:pt x="0" y="1038225"/>
                </a:lnTo>
                <a:lnTo>
                  <a:pt x="0" y="0"/>
                </a:lnTo>
                <a:close/>
              </a:path>
            </a:pathLst>
          </a:custGeom>
          <a:blipFill rotWithShape="1">
            <a:blip r:embed="rId3">
              <a:alphaModFix/>
            </a:blip>
            <a:stretch>
              <a:fillRect/>
            </a:stretch>
          </a:blipFill>
          <a:ln>
            <a:noFill/>
          </a:ln>
        </p:spPr>
      </p:sp>
      <p:sp>
        <p:nvSpPr>
          <p:cNvPr id="180" name="Google Shape;180;p8"/>
          <p:cNvSpPr/>
          <p:nvPr/>
        </p:nvSpPr>
        <p:spPr>
          <a:xfrm>
            <a:off x="10853177" y="8796318"/>
            <a:ext cx="1033592" cy="1038225"/>
          </a:xfrm>
          <a:custGeom>
            <a:avLst/>
            <a:gdLst/>
            <a:ahLst/>
            <a:cxnLst/>
            <a:rect l="l" t="t" r="r" b="b"/>
            <a:pathLst>
              <a:path w="1033592" h="1038225" extrusionOk="0">
                <a:moveTo>
                  <a:pt x="0" y="0"/>
                </a:moveTo>
                <a:lnTo>
                  <a:pt x="1033593" y="0"/>
                </a:lnTo>
                <a:lnTo>
                  <a:pt x="1033593" y="1038225"/>
                </a:lnTo>
                <a:lnTo>
                  <a:pt x="0" y="1038225"/>
                </a:lnTo>
                <a:lnTo>
                  <a:pt x="0" y="0"/>
                </a:lnTo>
                <a:close/>
              </a:path>
            </a:pathLst>
          </a:custGeom>
          <a:blipFill rotWithShape="1">
            <a:blip r:embed="rId3">
              <a:alphaModFix/>
            </a:blip>
            <a:stretch>
              <a:fillRect/>
            </a:stretch>
          </a:blipFill>
          <a:ln>
            <a:noFill/>
          </a:ln>
        </p:spPr>
      </p:sp>
      <p:sp>
        <p:nvSpPr>
          <p:cNvPr id="181" name="Google Shape;181;p8"/>
          <p:cNvSpPr txBox="1"/>
          <p:nvPr/>
        </p:nvSpPr>
        <p:spPr>
          <a:xfrm>
            <a:off x="2133600" y="729469"/>
            <a:ext cx="12801600" cy="441176"/>
          </a:xfrm>
          <a:prstGeom prst="rect">
            <a:avLst/>
          </a:prstGeom>
          <a:noFill/>
          <a:ln>
            <a:noFill/>
          </a:ln>
        </p:spPr>
        <p:txBody>
          <a:bodyPr spcFirstLastPara="1" wrap="square" lIns="0" tIns="0" rIns="0" bIns="0" anchor="t" anchorCtr="0">
            <a:spAutoFit/>
          </a:bodyPr>
          <a:lstStyle/>
          <a:p>
            <a:pPr marL="0" marR="0" lvl="0" indent="0" algn="ctr" rtl="0">
              <a:lnSpc>
                <a:spcPct val="83600"/>
              </a:lnSpc>
              <a:spcBef>
                <a:spcPts val="0"/>
              </a:spcBef>
              <a:spcAft>
                <a:spcPts val="0"/>
              </a:spcAft>
              <a:buNone/>
            </a:pPr>
            <a:r>
              <a:rPr lang="en-US" sz="6000" b="0" i="0" u="none" strike="noStrike" cap="none">
                <a:solidFill>
                  <a:srgbClr val="FFF5D6"/>
                </a:solidFill>
                <a:latin typeface="Arial"/>
                <a:ea typeface="Arial"/>
                <a:cs typeface="Arial"/>
                <a:sym typeface="Arial"/>
              </a:rPr>
              <a:t>Mengembangkan Mindset Positif</a:t>
            </a:r>
            <a:endParaRPr/>
          </a:p>
        </p:txBody>
      </p:sp>
      <p:sp>
        <p:nvSpPr>
          <p:cNvPr id="182" name="Google Shape;182;p8"/>
          <p:cNvSpPr/>
          <p:nvPr/>
        </p:nvSpPr>
        <p:spPr>
          <a:xfrm>
            <a:off x="3200400" y="1747438"/>
            <a:ext cx="10443352" cy="5736200"/>
          </a:xfrm>
          <a:custGeom>
            <a:avLst/>
            <a:gdLst/>
            <a:ahLst/>
            <a:cxnLst/>
            <a:rect l="l" t="t" r="r" b="b"/>
            <a:pathLst>
              <a:path w="10443352" h="5736200" extrusionOk="0">
                <a:moveTo>
                  <a:pt x="0" y="0"/>
                </a:moveTo>
                <a:lnTo>
                  <a:pt x="10443352" y="0"/>
                </a:lnTo>
                <a:lnTo>
                  <a:pt x="10443352" y="5736200"/>
                </a:lnTo>
                <a:lnTo>
                  <a:pt x="0" y="5736200"/>
                </a:lnTo>
                <a:lnTo>
                  <a:pt x="0" y="0"/>
                </a:lnTo>
                <a:close/>
              </a:path>
            </a:pathLst>
          </a:custGeom>
          <a:blipFill rotWithShape="1">
            <a:blip r:embed="rId4">
              <a:alphaModFix/>
            </a:blip>
            <a:stretch>
              <a:fillRect/>
            </a:stretch>
          </a:blipFill>
          <a:ln>
            <a:noFill/>
          </a:ln>
        </p:spPr>
      </p:sp>
      <p:sp>
        <p:nvSpPr>
          <p:cNvPr id="183" name="Google Shape;183;p8"/>
          <p:cNvSpPr txBox="1"/>
          <p:nvPr/>
        </p:nvSpPr>
        <p:spPr>
          <a:xfrm>
            <a:off x="3733800" y="2278873"/>
            <a:ext cx="9063345" cy="4713015"/>
          </a:xfrm>
          <a:prstGeom prst="rect">
            <a:avLst/>
          </a:prstGeom>
          <a:noFill/>
          <a:ln>
            <a:noFill/>
          </a:ln>
        </p:spPr>
        <p:txBody>
          <a:bodyPr spcFirstLastPara="1" wrap="square" lIns="0" tIns="0" rIns="0" bIns="0" anchor="t" anchorCtr="0">
            <a:spAutoFit/>
          </a:bodyPr>
          <a:lstStyle/>
          <a:p>
            <a:pPr marL="422275" marR="0" lvl="1" indent="-222250" algn="just" rtl="0">
              <a:lnSpc>
                <a:spcPct val="115971"/>
              </a:lnSpc>
              <a:spcBef>
                <a:spcPts val="0"/>
              </a:spcBef>
              <a:spcAft>
                <a:spcPts val="0"/>
              </a:spcAft>
              <a:buClr>
                <a:srgbClr val="253943"/>
              </a:buClr>
              <a:buSzPts val="3500"/>
              <a:buFont typeface="Arial"/>
              <a:buChar char="•"/>
            </a:pPr>
            <a:r>
              <a:rPr lang="en-US" sz="3500" b="0" i="0" u="none" strike="noStrike" cap="none">
                <a:solidFill>
                  <a:srgbClr val="253943"/>
                </a:solidFill>
                <a:latin typeface="Arial"/>
                <a:ea typeface="Arial"/>
                <a:cs typeface="Arial"/>
                <a:sym typeface="Arial"/>
              </a:rPr>
              <a:t>Mindset positif merupakan bentuk rasa percaya diri pada kualitas diri yang dimiliki untuk membangun motivasi dalam hidup</a:t>
            </a:r>
            <a:endParaRPr/>
          </a:p>
          <a:p>
            <a:pPr marL="422275" marR="0" lvl="1" indent="-222250" algn="just" rtl="0">
              <a:lnSpc>
                <a:spcPct val="115971"/>
              </a:lnSpc>
              <a:spcBef>
                <a:spcPts val="0"/>
              </a:spcBef>
              <a:spcAft>
                <a:spcPts val="0"/>
              </a:spcAft>
              <a:buClr>
                <a:srgbClr val="253943"/>
              </a:buClr>
              <a:buSzPts val="3500"/>
              <a:buFont typeface="Arial"/>
              <a:buChar char="•"/>
            </a:pPr>
            <a:r>
              <a:rPr lang="en-US" sz="3500" b="0" i="0" u="none" strike="noStrike" cap="none">
                <a:solidFill>
                  <a:srgbClr val="253943"/>
                </a:solidFill>
                <a:latin typeface="Arial"/>
                <a:ea typeface="Arial"/>
                <a:cs typeface="Arial"/>
                <a:sym typeface="Arial"/>
              </a:rPr>
              <a:t>Mindset positif membuat lebih focus  mencapai tujuan dan tidak memikirkan omongan negatif orang lain yang melemahkan semangat</a:t>
            </a:r>
            <a:endParaRPr/>
          </a:p>
          <a:p>
            <a:pPr marL="422275" marR="0" lvl="1" indent="-222250" algn="just" rtl="0">
              <a:lnSpc>
                <a:spcPct val="115971"/>
              </a:lnSpc>
              <a:spcBef>
                <a:spcPts val="0"/>
              </a:spcBef>
              <a:spcAft>
                <a:spcPts val="0"/>
              </a:spcAft>
              <a:buClr>
                <a:srgbClr val="253943"/>
              </a:buClr>
              <a:buSzPts val="3500"/>
              <a:buFont typeface="Arial"/>
              <a:buChar char="•"/>
            </a:pPr>
            <a:r>
              <a:rPr lang="en-US" sz="3500" b="0" i="0" u="none" strike="noStrike" cap="none">
                <a:solidFill>
                  <a:srgbClr val="253943"/>
                </a:solidFill>
                <a:latin typeface="Arial"/>
                <a:ea typeface="Arial"/>
                <a:cs typeface="Arial"/>
                <a:sym typeface="Arial"/>
              </a:rPr>
              <a:t>Mindset positif mendorong melakukan usaha yang maksimal untuk meraih sukses</a:t>
            </a:r>
            <a:endParaRPr/>
          </a:p>
        </p:txBody>
      </p:sp>
      <p:sp>
        <p:nvSpPr>
          <p:cNvPr id="184" name="Google Shape;184;p8"/>
          <p:cNvSpPr/>
          <p:nvPr/>
        </p:nvSpPr>
        <p:spPr>
          <a:xfrm>
            <a:off x="13395424" y="7529363"/>
            <a:ext cx="4892576" cy="2553035"/>
          </a:xfrm>
          <a:custGeom>
            <a:avLst/>
            <a:gdLst/>
            <a:ahLst/>
            <a:cxnLst/>
            <a:rect l="l" t="t" r="r" b="b"/>
            <a:pathLst>
              <a:path w="4892576" h="2553035" extrusionOk="0">
                <a:moveTo>
                  <a:pt x="0" y="0"/>
                </a:moveTo>
                <a:lnTo>
                  <a:pt x="4892576" y="0"/>
                </a:lnTo>
                <a:lnTo>
                  <a:pt x="4892576" y="2553035"/>
                </a:lnTo>
                <a:lnTo>
                  <a:pt x="0" y="2553035"/>
                </a:lnTo>
                <a:lnTo>
                  <a:pt x="0" y="0"/>
                </a:lnTo>
                <a:close/>
              </a:path>
            </a:pathLst>
          </a:custGeom>
          <a:blipFill rotWithShape="1">
            <a:blip r:embed="rId5">
              <a:alphaModFix/>
            </a:blip>
            <a:stretch>
              <a:fillRect b="-29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53943"/>
        </a:solidFill>
        <a:effectLst/>
      </p:bgPr>
    </p:bg>
    <p:spTree>
      <p:nvGrpSpPr>
        <p:cNvPr id="1" name="Shape 188"/>
        <p:cNvGrpSpPr/>
        <p:nvPr/>
      </p:nvGrpSpPr>
      <p:grpSpPr>
        <a:xfrm>
          <a:off x="0" y="0"/>
          <a:ext cx="0" cy="0"/>
          <a:chOff x="0" y="0"/>
          <a:chExt cx="0" cy="0"/>
        </a:xfrm>
      </p:grpSpPr>
      <p:sp>
        <p:nvSpPr>
          <p:cNvPr id="189" name="Google Shape;189;p9"/>
          <p:cNvSpPr/>
          <p:nvPr/>
        </p:nvSpPr>
        <p:spPr>
          <a:xfrm>
            <a:off x="7099260" y="8958262"/>
            <a:ext cx="10160032" cy="200025"/>
          </a:xfrm>
          <a:custGeom>
            <a:avLst/>
            <a:gdLst/>
            <a:ahLst/>
            <a:cxnLst/>
            <a:rect l="l" t="t" r="r" b="b"/>
            <a:pathLst>
              <a:path w="13546710" h="266700" extrusionOk="0">
                <a:moveTo>
                  <a:pt x="0" y="0"/>
                </a:moveTo>
                <a:lnTo>
                  <a:pt x="13546710" y="0"/>
                </a:lnTo>
                <a:lnTo>
                  <a:pt x="13546710" y="266700"/>
                </a:lnTo>
                <a:lnTo>
                  <a:pt x="0" y="266700"/>
                </a:lnTo>
                <a:close/>
              </a:path>
            </a:pathLst>
          </a:custGeom>
          <a:solidFill>
            <a:srgbClr val="B38B6D"/>
          </a:solidFill>
          <a:ln>
            <a:noFill/>
          </a:ln>
        </p:spPr>
      </p:sp>
      <p:sp>
        <p:nvSpPr>
          <p:cNvPr id="190" name="Google Shape;190;p9"/>
          <p:cNvSpPr/>
          <p:nvPr/>
        </p:nvSpPr>
        <p:spPr>
          <a:xfrm rot="2822958">
            <a:off x="-274474" y="5761610"/>
            <a:ext cx="7953470" cy="2329434"/>
          </a:xfrm>
          <a:custGeom>
            <a:avLst/>
            <a:gdLst/>
            <a:ahLst/>
            <a:cxnLst/>
            <a:rect l="l" t="t" r="r" b="b"/>
            <a:pathLst>
              <a:path w="10604626" h="3105912" extrusionOk="0">
                <a:moveTo>
                  <a:pt x="0" y="2848483"/>
                </a:moveTo>
                <a:lnTo>
                  <a:pt x="10535031" y="0"/>
                </a:lnTo>
                <a:lnTo>
                  <a:pt x="10604626" y="257429"/>
                </a:lnTo>
                <a:lnTo>
                  <a:pt x="69596" y="3105912"/>
                </a:lnTo>
                <a:close/>
              </a:path>
            </a:pathLst>
          </a:custGeom>
          <a:solidFill>
            <a:srgbClr val="B38B6D"/>
          </a:solidFill>
          <a:ln>
            <a:noFill/>
          </a:ln>
        </p:spPr>
      </p:sp>
      <p:sp>
        <p:nvSpPr>
          <p:cNvPr id="191" name="Google Shape;191;p9"/>
          <p:cNvSpPr/>
          <p:nvPr/>
        </p:nvSpPr>
        <p:spPr>
          <a:xfrm>
            <a:off x="-62901" y="4417707"/>
            <a:ext cx="1033592" cy="1038225"/>
          </a:xfrm>
          <a:custGeom>
            <a:avLst/>
            <a:gdLst/>
            <a:ahLst/>
            <a:cxnLst/>
            <a:rect l="l" t="t" r="r" b="b"/>
            <a:pathLst>
              <a:path w="1033592" h="1038225" extrusionOk="0">
                <a:moveTo>
                  <a:pt x="0" y="0"/>
                </a:moveTo>
                <a:lnTo>
                  <a:pt x="1033593" y="0"/>
                </a:lnTo>
                <a:lnTo>
                  <a:pt x="1033593" y="1038225"/>
                </a:lnTo>
                <a:lnTo>
                  <a:pt x="0" y="1038225"/>
                </a:lnTo>
                <a:lnTo>
                  <a:pt x="0" y="0"/>
                </a:lnTo>
                <a:close/>
              </a:path>
            </a:pathLst>
          </a:custGeom>
          <a:blipFill rotWithShape="1">
            <a:blip r:embed="rId3">
              <a:alphaModFix/>
            </a:blip>
            <a:stretch>
              <a:fillRect/>
            </a:stretch>
          </a:blipFill>
          <a:ln>
            <a:noFill/>
          </a:ln>
        </p:spPr>
      </p:sp>
      <p:sp>
        <p:nvSpPr>
          <p:cNvPr id="192" name="Google Shape;192;p9"/>
          <p:cNvSpPr/>
          <p:nvPr/>
        </p:nvSpPr>
        <p:spPr>
          <a:xfrm>
            <a:off x="6582465" y="8539162"/>
            <a:ext cx="1033592" cy="1038225"/>
          </a:xfrm>
          <a:custGeom>
            <a:avLst/>
            <a:gdLst/>
            <a:ahLst/>
            <a:cxnLst/>
            <a:rect l="l" t="t" r="r" b="b"/>
            <a:pathLst>
              <a:path w="1033592" h="1038225" extrusionOk="0">
                <a:moveTo>
                  <a:pt x="0" y="0"/>
                </a:moveTo>
                <a:lnTo>
                  <a:pt x="1033593" y="0"/>
                </a:lnTo>
                <a:lnTo>
                  <a:pt x="1033593" y="1038225"/>
                </a:lnTo>
                <a:lnTo>
                  <a:pt x="0" y="1038225"/>
                </a:lnTo>
                <a:lnTo>
                  <a:pt x="0" y="0"/>
                </a:lnTo>
                <a:close/>
              </a:path>
            </a:pathLst>
          </a:custGeom>
          <a:blipFill rotWithShape="1">
            <a:blip r:embed="rId3">
              <a:alphaModFix/>
            </a:blip>
            <a:stretch>
              <a:fillRect/>
            </a:stretch>
          </a:blipFill>
          <a:ln>
            <a:noFill/>
          </a:ln>
        </p:spPr>
      </p:sp>
      <p:sp>
        <p:nvSpPr>
          <p:cNvPr id="193" name="Google Shape;193;p9"/>
          <p:cNvSpPr/>
          <p:nvPr/>
        </p:nvSpPr>
        <p:spPr>
          <a:xfrm>
            <a:off x="16742504" y="8639175"/>
            <a:ext cx="1033592" cy="1038225"/>
          </a:xfrm>
          <a:custGeom>
            <a:avLst/>
            <a:gdLst/>
            <a:ahLst/>
            <a:cxnLst/>
            <a:rect l="l" t="t" r="r" b="b"/>
            <a:pathLst>
              <a:path w="1033592" h="1038225" extrusionOk="0">
                <a:moveTo>
                  <a:pt x="0" y="0"/>
                </a:moveTo>
                <a:lnTo>
                  <a:pt x="1033593" y="0"/>
                </a:lnTo>
                <a:lnTo>
                  <a:pt x="1033593" y="1038225"/>
                </a:lnTo>
                <a:lnTo>
                  <a:pt x="0" y="1038225"/>
                </a:lnTo>
                <a:lnTo>
                  <a:pt x="0" y="0"/>
                </a:lnTo>
                <a:close/>
              </a:path>
            </a:pathLst>
          </a:custGeom>
          <a:blipFill rotWithShape="1">
            <a:blip r:embed="rId3">
              <a:alphaModFix/>
            </a:blip>
            <a:stretch>
              <a:fillRect/>
            </a:stretch>
          </a:blipFill>
          <a:ln>
            <a:noFill/>
          </a:ln>
        </p:spPr>
      </p:sp>
      <p:sp>
        <p:nvSpPr>
          <p:cNvPr id="194" name="Google Shape;194;p9"/>
          <p:cNvSpPr txBox="1"/>
          <p:nvPr/>
        </p:nvSpPr>
        <p:spPr>
          <a:xfrm>
            <a:off x="4495800" y="880311"/>
            <a:ext cx="12594057" cy="441176"/>
          </a:xfrm>
          <a:prstGeom prst="rect">
            <a:avLst/>
          </a:prstGeom>
          <a:noFill/>
          <a:ln>
            <a:noFill/>
          </a:ln>
        </p:spPr>
        <p:txBody>
          <a:bodyPr spcFirstLastPara="1" wrap="square" lIns="0" tIns="0" rIns="0" bIns="0" anchor="t" anchorCtr="0">
            <a:spAutoFit/>
          </a:bodyPr>
          <a:lstStyle/>
          <a:p>
            <a:pPr marL="0" marR="0" lvl="0" indent="0" algn="ctr" rtl="0">
              <a:lnSpc>
                <a:spcPct val="83600"/>
              </a:lnSpc>
              <a:spcBef>
                <a:spcPts val="0"/>
              </a:spcBef>
              <a:spcAft>
                <a:spcPts val="0"/>
              </a:spcAft>
              <a:buNone/>
            </a:pPr>
            <a:r>
              <a:rPr lang="en-US" sz="6000" b="0" i="0" u="none" strike="noStrike" cap="none">
                <a:solidFill>
                  <a:srgbClr val="FFF5D6"/>
                </a:solidFill>
                <a:latin typeface="Arial"/>
                <a:ea typeface="Arial"/>
                <a:cs typeface="Arial"/>
                <a:sym typeface="Arial"/>
              </a:rPr>
              <a:t>Menghindari Mindset Negatif</a:t>
            </a:r>
            <a:endParaRPr/>
          </a:p>
        </p:txBody>
      </p:sp>
      <p:sp>
        <p:nvSpPr>
          <p:cNvPr id="195" name="Google Shape;195;p9"/>
          <p:cNvSpPr/>
          <p:nvPr/>
        </p:nvSpPr>
        <p:spPr>
          <a:xfrm>
            <a:off x="5415226" y="1869528"/>
            <a:ext cx="10755203" cy="5333248"/>
          </a:xfrm>
          <a:custGeom>
            <a:avLst/>
            <a:gdLst/>
            <a:ahLst/>
            <a:cxnLst/>
            <a:rect l="l" t="t" r="r" b="b"/>
            <a:pathLst>
              <a:path w="10755203" h="5333248" extrusionOk="0">
                <a:moveTo>
                  <a:pt x="0" y="0"/>
                </a:moveTo>
                <a:lnTo>
                  <a:pt x="10755203" y="0"/>
                </a:lnTo>
                <a:lnTo>
                  <a:pt x="10755203" y="5333248"/>
                </a:lnTo>
                <a:lnTo>
                  <a:pt x="0" y="5333248"/>
                </a:lnTo>
                <a:lnTo>
                  <a:pt x="0" y="0"/>
                </a:lnTo>
                <a:close/>
              </a:path>
            </a:pathLst>
          </a:custGeom>
          <a:blipFill rotWithShape="1">
            <a:blip r:embed="rId4">
              <a:alphaModFix/>
            </a:blip>
            <a:stretch>
              <a:fillRect/>
            </a:stretch>
          </a:blipFill>
          <a:ln>
            <a:noFill/>
          </a:ln>
        </p:spPr>
      </p:sp>
      <p:sp>
        <p:nvSpPr>
          <p:cNvPr id="196" name="Google Shape;196;p9"/>
          <p:cNvSpPr txBox="1"/>
          <p:nvPr/>
        </p:nvSpPr>
        <p:spPr>
          <a:xfrm>
            <a:off x="5786271" y="2740344"/>
            <a:ext cx="10013111" cy="3661445"/>
          </a:xfrm>
          <a:prstGeom prst="rect">
            <a:avLst/>
          </a:prstGeom>
          <a:noFill/>
          <a:ln>
            <a:noFill/>
          </a:ln>
        </p:spPr>
        <p:txBody>
          <a:bodyPr spcFirstLastPara="1" wrap="square" lIns="0" tIns="0" rIns="0" bIns="0" anchor="t" anchorCtr="0">
            <a:spAutoFit/>
          </a:bodyPr>
          <a:lstStyle/>
          <a:p>
            <a:pPr marL="422275" marR="0" lvl="1" indent="-222250" algn="just" rtl="0">
              <a:lnSpc>
                <a:spcPct val="115971"/>
              </a:lnSpc>
              <a:spcBef>
                <a:spcPts val="0"/>
              </a:spcBef>
              <a:spcAft>
                <a:spcPts val="0"/>
              </a:spcAft>
              <a:buClr>
                <a:srgbClr val="253943"/>
              </a:buClr>
              <a:buSzPts val="3500"/>
              <a:buFont typeface="Arial"/>
              <a:buChar char="•"/>
            </a:pPr>
            <a:r>
              <a:rPr lang="en-US" sz="3500" b="0" i="0" u="none" strike="noStrike" cap="none">
                <a:solidFill>
                  <a:srgbClr val="253943"/>
                </a:solidFill>
                <a:latin typeface="Arial"/>
                <a:ea typeface="Arial"/>
                <a:cs typeface="Arial"/>
                <a:sym typeface="Arial"/>
              </a:rPr>
              <a:t>Menghindari pandangan mencari keuntungan dan kekayaan adalah sebagai sifat rakus.</a:t>
            </a:r>
            <a:endParaRPr/>
          </a:p>
          <a:p>
            <a:pPr marL="422275" marR="0" lvl="1" indent="-222250" algn="just" rtl="0">
              <a:lnSpc>
                <a:spcPct val="115971"/>
              </a:lnSpc>
              <a:spcBef>
                <a:spcPts val="0"/>
              </a:spcBef>
              <a:spcAft>
                <a:spcPts val="0"/>
              </a:spcAft>
              <a:buClr>
                <a:srgbClr val="253943"/>
              </a:buClr>
              <a:buSzPts val="3500"/>
              <a:buFont typeface="Arial"/>
              <a:buChar char="•"/>
            </a:pPr>
            <a:r>
              <a:rPr lang="en-US" sz="3500" b="0" i="0" u="none" strike="noStrike" cap="none">
                <a:solidFill>
                  <a:srgbClr val="253943"/>
                </a:solidFill>
                <a:latin typeface="Arial"/>
                <a:ea typeface="Arial"/>
                <a:cs typeface="Arial"/>
                <a:sym typeface="Arial"/>
              </a:rPr>
              <a:t>Menghindari anggapan mengambil, mencuri, korupsi dan merampok tindakan yang wajar.</a:t>
            </a:r>
            <a:endParaRPr/>
          </a:p>
          <a:p>
            <a:pPr marL="422275" marR="0" lvl="1" indent="-222250" algn="just" rtl="0">
              <a:lnSpc>
                <a:spcPct val="115971"/>
              </a:lnSpc>
              <a:spcBef>
                <a:spcPts val="0"/>
              </a:spcBef>
              <a:spcAft>
                <a:spcPts val="0"/>
              </a:spcAft>
              <a:buClr>
                <a:srgbClr val="253943"/>
              </a:buClr>
              <a:buSzPts val="3500"/>
              <a:buFont typeface="Arial"/>
              <a:buChar char="•"/>
            </a:pPr>
            <a:r>
              <a:rPr lang="en-US" sz="3500" b="0" i="0" u="none" strike="noStrike" cap="none">
                <a:solidFill>
                  <a:srgbClr val="253943"/>
                </a:solidFill>
                <a:latin typeface="Arial"/>
                <a:ea typeface="Arial"/>
                <a:cs typeface="Arial"/>
                <a:sym typeface="Arial"/>
              </a:rPr>
              <a:t>Jangan menuntut pembayaran sebelum memberikan pelayan yang baik, atau dari pelayanan yang buruk</a:t>
            </a:r>
            <a:endParaRPr/>
          </a:p>
        </p:txBody>
      </p:sp>
      <p:sp>
        <p:nvSpPr>
          <p:cNvPr id="197" name="Google Shape;197;p9"/>
          <p:cNvSpPr/>
          <p:nvPr/>
        </p:nvSpPr>
        <p:spPr>
          <a:xfrm>
            <a:off x="156930" y="7276348"/>
            <a:ext cx="4758215" cy="3010652"/>
          </a:xfrm>
          <a:custGeom>
            <a:avLst/>
            <a:gdLst/>
            <a:ahLst/>
            <a:cxnLst/>
            <a:rect l="l" t="t" r="r" b="b"/>
            <a:pathLst>
              <a:path w="4758215" h="3010652" extrusionOk="0">
                <a:moveTo>
                  <a:pt x="0" y="0"/>
                </a:moveTo>
                <a:lnTo>
                  <a:pt x="4758215" y="0"/>
                </a:lnTo>
                <a:lnTo>
                  <a:pt x="4758215" y="3010652"/>
                </a:lnTo>
                <a:lnTo>
                  <a:pt x="0" y="3010652"/>
                </a:lnTo>
                <a:lnTo>
                  <a:pt x="0" y="0"/>
                </a:lnTo>
                <a:close/>
              </a:path>
            </a:pathLst>
          </a:custGeom>
          <a:blipFill rotWithShape="1">
            <a:blip r:embed="rId5">
              <a:alphaModFix/>
            </a:blip>
            <a:stretch>
              <a:fillRect b="-200"/>
            </a:stretch>
          </a:blipFill>
          <a:ln>
            <a:noFill/>
          </a:ln>
        </p:spPr>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869</Words>
  <Application>Microsoft Office PowerPoint</Application>
  <PresentationFormat>Custom</PresentationFormat>
  <Paragraphs>107</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Courier New</vt:lpstr>
      <vt:lpstr>Calibri</vt:lpstr>
      <vt:lpstr>Bree Serif</vt:lpstr>
      <vt:lpstr>Arial</vt:lpstr>
      <vt:lpstr>Poppins</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Ey_Coss</cp:lastModifiedBy>
  <cp:revision>2</cp:revision>
  <dcterms:created xsi:type="dcterms:W3CDTF">2006-08-16T00:00:00Z</dcterms:created>
  <dcterms:modified xsi:type="dcterms:W3CDTF">2024-10-01T11:49:47Z</dcterms:modified>
</cp:coreProperties>
</file>