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9"/>
  </p:notesMasterIdLst>
  <p:sldIdLst>
    <p:sldId id="256" r:id="rId2"/>
    <p:sldId id="364" r:id="rId3"/>
    <p:sldId id="365" r:id="rId4"/>
    <p:sldId id="396" r:id="rId5"/>
    <p:sldId id="368" r:id="rId6"/>
    <p:sldId id="369" r:id="rId7"/>
    <p:sldId id="370" r:id="rId8"/>
    <p:sldId id="399" r:id="rId9"/>
    <p:sldId id="400" r:id="rId10"/>
    <p:sldId id="371" r:id="rId11"/>
    <p:sldId id="372" r:id="rId12"/>
    <p:sldId id="373" r:id="rId13"/>
    <p:sldId id="374" r:id="rId14"/>
    <p:sldId id="375" r:id="rId15"/>
    <p:sldId id="376" r:id="rId16"/>
    <p:sldId id="397" r:id="rId17"/>
    <p:sldId id="377" r:id="rId18"/>
    <p:sldId id="378" r:id="rId19"/>
    <p:sldId id="398" r:id="rId20"/>
    <p:sldId id="379" r:id="rId21"/>
    <p:sldId id="380" r:id="rId22"/>
    <p:sldId id="381" r:id="rId23"/>
    <p:sldId id="382" r:id="rId24"/>
    <p:sldId id="383" r:id="rId25"/>
    <p:sldId id="384" r:id="rId26"/>
    <p:sldId id="385" r:id="rId27"/>
    <p:sldId id="386" r:id="rId28"/>
    <p:sldId id="387" r:id="rId29"/>
    <p:sldId id="388" r:id="rId30"/>
    <p:sldId id="389" r:id="rId31"/>
    <p:sldId id="390" r:id="rId32"/>
    <p:sldId id="391" r:id="rId33"/>
    <p:sldId id="392" r:id="rId34"/>
    <p:sldId id="393" r:id="rId35"/>
    <p:sldId id="394" r:id="rId36"/>
    <p:sldId id="395" r:id="rId37"/>
    <p:sldId id="361"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06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1" d="100"/>
          <a:sy n="81" d="100"/>
        </p:scale>
        <p:origin x="-300"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E:\Aero%20Brain\UGM\SEMESTER%207\ASISTENSI%20GEM\Data%20Pegunungan%20Bintang,%20Papua.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d-ID"/>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en-US" sz="1400" b="0" i="0" u="none" strike="noStrike" kern="1200" spc="0" baseline="0">
                <a:solidFill>
                  <a:schemeClr val="tx1">
                    <a:lumMod val="65000"/>
                    <a:lumOff val="35000"/>
                  </a:schemeClr>
                </a:solidFill>
                <a:latin typeface="+mn-lt"/>
                <a:ea typeface="+mn-ea"/>
                <a:cs typeface="+mn-cs"/>
              </a:defRPr>
            </a:pPr>
            <a:r>
              <a:rPr lang="id-ID"/>
              <a:t>Plot</a:t>
            </a:r>
            <a:r>
              <a:rPr lang="id-ID" baseline="0"/>
              <a:t> Fraser Derivatif Vs Jarak</a:t>
            </a:r>
            <a:endParaRPr lang="id-ID"/>
          </a:p>
        </c:rich>
      </c:tx>
      <c:layout/>
      <c:overlay val="0"/>
      <c:spPr>
        <a:noFill/>
        <a:ln>
          <a:noFill/>
        </a:ln>
        <a:effectLst/>
      </c:spPr>
    </c:title>
    <c:autoTitleDeleted val="0"/>
    <c:plotArea>
      <c:layout>
        <c:manualLayout>
          <c:layoutTarget val="inner"/>
          <c:xMode val="edge"/>
          <c:yMode val="edge"/>
          <c:x val="7.2568952977263401E-2"/>
          <c:y val="0.15100252032577663"/>
          <c:w val="0.90976036429181284"/>
          <c:h val="0.65401313645745185"/>
        </c:manualLayout>
      </c:layout>
      <c:lineChart>
        <c:grouping val="standard"/>
        <c:varyColors val="0"/>
        <c:ser>
          <c:idx val="0"/>
          <c:order val="0"/>
          <c:tx>
            <c:v>Fraser derivatif</c:v>
          </c:tx>
          <c:spPr>
            <a:ln w="28575" cap="rnd">
              <a:solidFill>
                <a:schemeClr val="accent2"/>
              </a:solidFill>
              <a:round/>
            </a:ln>
            <a:effectLst/>
          </c:spPr>
          <c:marker>
            <c:symbol val="none"/>
          </c:marker>
          <c:cat>
            <c:numRef>
              <c:f>'Filter Fraser'!$C$3:$C$160</c:f>
              <c:numCache>
                <c:formatCode>General</c:formatCode>
                <c:ptCount val="158"/>
                <c:pt idx="0">
                  <c:v>16.080109999999991</c:v>
                </c:pt>
                <c:pt idx="1">
                  <c:v>26.800184999999999</c:v>
                </c:pt>
                <c:pt idx="2">
                  <c:v>37.52026</c:v>
                </c:pt>
                <c:pt idx="3">
                  <c:v>47.865202500000002</c:v>
                </c:pt>
                <c:pt idx="4">
                  <c:v>57.835012500000012</c:v>
                </c:pt>
                <c:pt idx="5">
                  <c:v>67.429689999999994</c:v>
                </c:pt>
                <c:pt idx="6">
                  <c:v>76.649235000000004</c:v>
                </c:pt>
                <c:pt idx="7">
                  <c:v>85.868779999999987</c:v>
                </c:pt>
                <c:pt idx="8">
                  <c:v>95.489914999999996</c:v>
                </c:pt>
                <c:pt idx="9">
                  <c:v>105.5126375</c:v>
                </c:pt>
                <c:pt idx="10">
                  <c:v>115.93695000000001</c:v>
                </c:pt>
                <c:pt idx="11">
                  <c:v>126.76285000000001</c:v>
                </c:pt>
                <c:pt idx="12">
                  <c:v>137.58875</c:v>
                </c:pt>
                <c:pt idx="13">
                  <c:v>148.36005</c:v>
                </c:pt>
                <c:pt idx="14">
                  <c:v>159.07677499999997</c:v>
                </c:pt>
                <c:pt idx="15">
                  <c:v>169.7389</c:v>
                </c:pt>
                <c:pt idx="16">
                  <c:v>180.34642500000001</c:v>
                </c:pt>
                <c:pt idx="17">
                  <c:v>190.95397499999999</c:v>
                </c:pt>
                <c:pt idx="18">
                  <c:v>201.40962499999998</c:v>
                </c:pt>
                <c:pt idx="19">
                  <c:v>211.71339999999998</c:v>
                </c:pt>
                <c:pt idx="20">
                  <c:v>221.86530000000002</c:v>
                </c:pt>
                <c:pt idx="21">
                  <c:v>231.86530000000002</c:v>
                </c:pt>
                <c:pt idx="22">
                  <c:v>241.86530000000002</c:v>
                </c:pt>
                <c:pt idx="23">
                  <c:v>251.93920000000003</c:v>
                </c:pt>
                <c:pt idx="24">
                  <c:v>262.08702499999993</c:v>
                </c:pt>
                <c:pt idx="25">
                  <c:v>272.30875000000003</c:v>
                </c:pt>
                <c:pt idx="26">
                  <c:v>282.604375</c:v>
                </c:pt>
                <c:pt idx="27">
                  <c:v>292.89999999999992</c:v>
                </c:pt>
                <c:pt idx="28">
                  <c:v>302.47777499999989</c:v>
                </c:pt>
                <c:pt idx="29">
                  <c:v>311.33772499999992</c:v>
                </c:pt>
                <c:pt idx="30">
                  <c:v>319.47985</c:v>
                </c:pt>
                <c:pt idx="31">
                  <c:v>326.90414999999996</c:v>
                </c:pt>
                <c:pt idx="32">
                  <c:v>334.32844999999992</c:v>
                </c:pt>
                <c:pt idx="33">
                  <c:v>342.5067499999999</c:v>
                </c:pt>
                <c:pt idx="34">
                  <c:v>351.4390499999999</c:v>
                </c:pt>
                <c:pt idx="35">
                  <c:v>361.12535000000003</c:v>
                </c:pt>
                <c:pt idx="36">
                  <c:v>371.56565000000001</c:v>
                </c:pt>
                <c:pt idx="37">
                  <c:v>382.00594999999993</c:v>
                </c:pt>
                <c:pt idx="38">
                  <c:v>392.51620000000003</c:v>
                </c:pt>
                <c:pt idx="39">
                  <c:v>403.09637499999985</c:v>
                </c:pt>
                <c:pt idx="40">
                  <c:v>413.74649999999991</c:v>
                </c:pt>
                <c:pt idx="41">
                  <c:v>424.46657499999981</c:v>
                </c:pt>
                <c:pt idx="42">
                  <c:v>435.18664999999999</c:v>
                </c:pt>
                <c:pt idx="43">
                  <c:v>445.85825</c:v>
                </c:pt>
                <c:pt idx="44">
                  <c:v>456.48137499999984</c:v>
                </c:pt>
                <c:pt idx="45">
                  <c:v>467.05599999999993</c:v>
                </c:pt>
                <c:pt idx="46">
                  <c:v>477.5821499999999</c:v>
                </c:pt>
                <c:pt idx="47">
                  <c:v>488.10832499999992</c:v>
                </c:pt>
                <c:pt idx="48">
                  <c:v>498.73149999999987</c:v>
                </c:pt>
                <c:pt idx="49">
                  <c:v>509.4516999999999</c:v>
                </c:pt>
                <c:pt idx="50">
                  <c:v>520.26890000000003</c:v>
                </c:pt>
                <c:pt idx="51">
                  <c:v>531.18310000000008</c:v>
                </c:pt>
                <c:pt idx="52">
                  <c:v>542.09730000000002</c:v>
                </c:pt>
                <c:pt idx="53">
                  <c:v>552.63347500000009</c:v>
                </c:pt>
                <c:pt idx="54">
                  <c:v>562.79165</c:v>
                </c:pt>
                <c:pt idx="55">
                  <c:v>572.57179999999994</c:v>
                </c:pt>
                <c:pt idx="56">
                  <c:v>581.97392500000001</c:v>
                </c:pt>
                <c:pt idx="57">
                  <c:v>591.37607500000001</c:v>
                </c:pt>
                <c:pt idx="58">
                  <c:v>601.03964999999982</c:v>
                </c:pt>
                <c:pt idx="59">
                  <c:v>610.96469999999988</c:v>
                </c:pt>
                <c:pt idx="60">
                  <c:v>621.15122499999995</c:v>
                </c:pt>
                <c:pt idx="61">
                  <c:v>631.59917500000017</c:v>
                </c:pt>
                <c:pt idx="62">
                  <c:v>642.04714999999999</c:v>
                </c:pt>
                <c:pt idx="63">
                  <c:v>652.4326249999998</c:v>
                </c:pt>
                <c:pt idx="64">
                  <c:v>662.7556249999999</c:v>
                </c:pt>
                <c:pt idx="65">
                  <c:v>673.01614999999981</c:v>
                </c:pt>
                <c:pt idx="66">
                  <c:v>683.21417499999995</c:v>
                </c:pt>
                <c:pt idx="67">
                  <c:v>693.41222499999981</c:v>
                </c:pt>
                <c:pt idx="68">
                  <c:v>703.71262499999989</c:v>
                </c:pt>
                <c:pt idx="69">
                  <c:v>714.11542499999996</c:v>
                </c:pt>
                <c:pt idx="70">
                  <c:v>724.62059999999997</c:v>
                </c:pt>
                <c:pt idx="71">
                  <c:v>735.22814999999991</c:v>
                </c:pt>
                <c:pt idx="72">
                  <c:v>745.83569999999986</c:v>
                </c:pt>
                <c:pt idx="73">
                  <c:v>756.29935000000012</c:v>
                </c:pt>
                <c:pt idx="74">
                  <c:v>766.6191</c:v>
                </c:pt>
                <c:pt idx="75">
                  <c:v>776.79492499999992</c:v>
                </c:pt>
                <c:pt idx="76">
                  <c:v>786.82687499999997</c:v>
                </c:pt>
                <c:pt idx="77">
                  <c:v>796.85879999999997</c:v>
                </c:pt>
                <c:pt idx="78">
                  <c:v>806.89075000000003</c:v>
                </c:pt>
                <c:pt idx="79">
                  <c:v>816.92270000000008</c:v>
                </c:pt>
                <c:pt idx="80">
                  <c:v>826.95465000000002</c:v>
                </c:pt>
                <c:pt idx="81">
                  <c:v>836.98659999999984</c:v>
                </c:pt>
                <c:pt idx="82">
                  <c:v>847.01855</c:v>
                </c:pt>
                <c:pt idx="83">
                  <c:v>857.06044999999983</c:v>
                </c:pt>
                <c:pt idx="84">
                  <c:v>867.1123</c:v>
                </c:pt>
                <c:pt idx="85">
                  <c:v>877.17410000000018</c:v>
                </c:pt>
                <c:pt idx="86">
                  <c:v>887.24585000000002</c:v>
                </c:pt>
                <c:pt idx="87">
                  <c:v>897.31759999999997</c:v>
                </c:pt>
                <c:pt idx="88">
                  <c:v>907.53317500000003</c:v>
                </c:pt>
                <c:pt idx="89">
                  <c:v>917.89257500000008</c:v>
                </c:pt>
                <c:pt idx="90">
                  <c:v>928.39580000000001</c:v>
                </c:pt>
                <c:pt idx="91">
                  <c:v>939.04287499999998</c:v>
                </c:pt>
                <c:pt idx="92">
                  <c:v>949.68992500000002</c:v>
                </c:pt>
                <c:pt idx="93">
                  <c:v>960.13744999999983</c:v>
                </c:pt>
                <c:pt idx="94">
                  <c:v>970.3854</c:v>
                </c:pt>
                <c:pt idx="95">
                  <c:v>980.43380000000002</c:v>
                </c:pt>
                <c:pt idx="96">
                  <c:v>990.28267500000004</c:v>
                </c:pt>
                <c:pt idx="97">
                  <c:v>1000.1315749999999</c:v>
                </c:pt>
                <c:pt idx="98">
                  <c:v>1009.852775</c:v>
                </c:pt>
                <c:pt idx="99">
                  <c:v>1019.4462499999998</c:v>
                </c:pt>
                <c:pt idx="100">
                  <c:v>1028.912</c:v>
                </c:pt>
                <c:pt idx="101">
                  <c:v>1038.25</c:v>
                </c:pt>
                <c:pt idx="102">
                  <c:v>1047.588</c:v>
                </c:pt>
                <c:pt idx="103">
                  <c:v>1057.3470000000002</c:v>
                </c:pt>
                <c:pt idx="104">
                  <c:v>1067.527</c:v>
                </c:pt>
                <c:pt idx="105">
                  <c:v>1078.1279999999999</c:v>
                </c:pt>
                <c:pt idx="106">
                  <c:v>1089.14975</c:v>
                </c:pt>
                <c:pt idx="107">
                  <c:v>1100.1714999999997</c:v>
                </c:pt>
                <c:pt idx="108">
                  <c:v>1110.9622499999998</c:v>
                </c:pt>
                <c:pt idx="109">
                  <c:v>1121.5217499999999</c:v>
                </c:pt>
                <c:pt idx="110">
                  <c:v>1131.8505</c:v>
                </c:pt>
                <c:pt idx="111">
                  <c:v>1141.9480000000001</c:v>
                </c:pt>
                <c:pt idx="112">
                  <c:v>1152.0454999999999</c:v>
                </c:pt>
                <c:pt idx="113">
                  <c:v>1162.0885000000001</c:v>
                </c:pt>
                <c:pt idx="114">
                  <c:v>1172.0767499999999</c:v>
                </c:pt>
                <c:pt idx="115">
                  <c:v>1182.0107499999999</c:v>
                </c:pt>
                <c:pt idx="116">
                  <c:v>1191.8899999999999</c:v>
                </c:pt>
                <c:pt idx="117">
                  <c:v>1201.7692499999998</c:v>
                </c:pt>
                <c:pt idx="118">
                  <c:v>1211.8037499999998</c:v>
                </c:pt>
                <c:pt idx="119">
                  <c:v>1221.9929999999999</c:v>
                </c:pt>
                <c:pt idx="120">
                  <c:v>1232.3375000000001</c:v>
                </c:pt>
                <c:pt idx="121">
                  <c:v>1242.837</c:v>
                </c:pt>
                <c:pt idx="122">
                  <c:v>1253.3365000000001</c:v>
                </c:pt>
                <c:pt idx="123">
                  <c:v>1263.7919999999999</c:v>
                </c:pt>
                <c:pt idx="124">
                  <c:v>1274.203</c:v>
                </c:pt>
                <c:pt idx="125">
                  <c:v>1284.57</c:v>
                </c:pt>
                <c:pt idx="126">
                  <c:v>1294.89275</c:v>
                </c:pt>
                <c:pt idx="127">
                  <c:v>1305.2155000000002</c:v>
                </c:pt>
                <c:pt idx="128">
                  <c:v>1315.3712499999999</c:v>
                </c:pt>
                <c:pt idx="129">
                  <c:v>1325.3597500000001</c:v>
                </c:pt>
                <c:pt idx="130">
                  <c:v>1335.1809999999998</c:v>
                </c:pt>
                <c:pt idx="131">
                  <c:v>1344.835</c:v>
                </c:pt>
                <c:pt idx="132">
                  <c:v>1354.489</c:v>
                </c:pt>
                <c:pt idx="133">
                  <c:v>1364.3609999999999</c:v>
                </c:pt>
                <c:pt idx="134">
                  <c:v>1374.451</c:v>
                </c:pt>
                <c:pt idx="135">
                  <c:v>1384.759</c:v>
                </c:pt>
                <c:pt idx="136">
                  <c:v>1395.2852499999999</c:v>
                </c:pt>
                <c:pt idx="137">
                  <c:v>1405.8114999999998</c:v>
                </c:pt>
                <c:pt idx="138">
                  <c:v>1416.16625</c:v>
                </c:pt>
                <c:pt idx="139">
                  <c:v>1426.3497500000001</c:v>
                </c:pt>
                <c:pt idx="140">
                  <c:v>1436.36175</c:v>
                </c:pt>
                <c:pt idx="141">
                  <c:v>1446.2024999999999</c:v>
                </c:pt>
                <c:pt idx="142">
                  <c:v>1456.0432499999997</c:v>
                </c:pt>
                <c:pt idx="143">
                  <c:v>1465.9757500000001</c:v>
                </c:pt>
                <c:pt idx="144">
                  <c:v>1476</c:v>
                </c:pt>
                <c:pt idx="145">
                  <c:v>1486.116</c:v>
                </c:pt>
                <c:pt idx="146">
                  <c:v>1496.3239999999998</c:v>
                </c:pt>
                <c:pt idx="147">
                  <c:v>1506.5319999999999</c:v>
                </c:pt>
                <c:pt idx="148">
                  <c:v>1516.7002500000001</c:v>
                </c:pt>
                <c:pt idx="149">
                  <c:v>1526.829</c:v>
                </c:pt>
                <c:pt idx="150">
                  <c:v>1536.9182500000004</c:v>
                </c:pt>
                <c:pt idx="151">
                  <c:v>1546.9680000000001</c:v>
                </c:pt>
                <c:pt idx="152">
                  <c:v>1557.018</c:v>
                </c:pt>
                <c:pt idx="153">
                  <c:v>1567.0957500000002</c:v>
                </c:pt>
                <c:pt idx="154">
                  <c:v>1577.201</c:v>
                </c:pt>
                <c:pt idx="155">
                  <c:v>1587.3339999999998</c:v>
                </c:pt>
                <c:pt idx="156">
                  <c:v>1597.4947499999998</c:v>
                </c:pt>
                <c:pt idx="157">
                  <c:v>1607.65525</c:v>
                </c:pt>
              </c:numCache>
            </c:numRef>
          </c:cat>
          <c:val>
            <c:numRef>
              <c:f>'Filter Fraser'!$E$3:$E$160</c:f>
              <c:numCache>
                <c:formatCode>General</c:formatCode>
                <c:ptCount val="158"/>
                <c:pt idx="0">
                  <c:v>1.0833333333333335</c:v>
                </c:pt>
                <c:pt idx="1">
                  <c:v>1.5</c:v>
                </c:pt>
                <c:pt idx="2">
                  <c:v>1.8333333333333333</c:v>
                </c:pt>
                <c:pt idx="3">
                  <c:v>1.3333333333333333</c:v>
                </c:pt>
                <c:pt idx="4">
                  <c:v>0.5</c:v>
                </c:pt>
                <c:pt idx="5">
                  <c:v>0</c:v>
                </c:pt>
                <c:pt idx="6">
                  <c:v>0</c:v>
                </c:pt>
                <c:pt idx="7">
                  <c:v>0</c:v>
                </c:pt>
                <c:pt idx="8">
                  <c:v>0</c:v>
                </c:pt>
                <c:pt idx="9">
                  <c:v>0</c:v>
                </c:pt>
                <c:pt idx="10">
                  <c:v>0</c:v>
                </c:pt>
                <c:pt idx="11">
                  <c:v>0</c:v>
                </c:pt>
                <c:pt idx="12">
                  <c:v>0</c:v>
                </c:pt>
                <c:pt idx="13">
                  <c:v>0</c:v>
                </c:pt>
                <c:pt idx="14">
                  <c:v>0</c:v>
                </c:pt>
                <c:pt idx="15">
                  <c:v>0</c:v>
                </c:pt>
                <c:pt idx="16">
                  <c:v>6.5</c:v>
                </c:pt>
                <c:pt idx="17">
                  <c:v>11.666666666666671</c:v>
                </c:pt>
                <c:pt idx="18">
                  <c:v>7.75</c:v>
                </c:pt>
                <c:pt idx="19">
                  <c:v>0</c:v>
                </c:pt>
                <c:pt idx="20">
                  <c:v>0</c:v>
                </c:pt>
                <c:pt idx="21">
                  <c:v>0</c:v>
                </c:pt>
                <c:pt idx="22">
                  <c:v>0</c:v>
                </c:pt>
                <c:pt idx="23">
                  <c:v>0</c:v>
                </c:pt>
                <c:pt idx="24">
                  <c:v>0</c:v>
                </c:pt>
                <c:pt idx="25">
                  <c:v>0</c:v>
                </c:pt>
                <c:pt idx="26">
                  <c:v>0</c:v>
                </c:pt>
                <c:pt idx="27">
                  <c:v>0</c:v>
                </c:pt>
                <c:pt idx="28">
                  <c:v>0.75000000000000011</c:v>
                </c:pt>
                <c:pt idx="29">
                  <c:v>6.0833333333333348</c:v>
                </c:pt>
                <c:pt idx="30">
                  <c:v>8.6666666666666714</c:v>
                </c:pt>
                <c:pt idx="31">
                  <c:v>6.9999999999999991</c:v>
                </c:pt>
                <c:pt idx="32">
                  <c:v>4.416666666666667</c:v>
                </c:pt>
                <c:pt idx="33">
                  <c:v>3.5833333333333353</c:v>
                </c:pt>
                <c:pt idx="34">
                  <c:v>3.25</c:v>
                </c:pt>
                <c:pt idx="35">
                  <c:v>3.1666666666666661</c:v>
                </c:pt>
                <c:pt idx="36">
                  <c:v>3.4166666666666674</c:v>
                </c:pt>
                <c:pt idx="37">
                  <c:v>3.0833333333333326</c:v>
                </c:pt>
                <c:pt idx="38">
                  <c:v>0.1666666666666661</c:v>
                </c:pt>
                <c:pt idx="39">
                  <c:v>0</c:v>
                </c:pt>
                <c:pt idx="40">
                  <c:v>0</c:v>
                </c:pt>
                <c:pt idx="41">
                  <c:v>0</c:v>
                </c:pt>
                <c:pt idx="42">
                  <c:v>0.83333333333333215</c:v>
                </c:pt>
                <c:pt idx="43">
                  <c:v>3.6666666666666661</c:v>
                </c:pt>
                <c:pt idx="44">
                  <c:v>4.3333333333333348</c:v>
                </c:pt>
                <c:pt idx="45">
                  <c:v>2.9166666666666687</c:v>
                </c:pt>
                <c:pt idx="46">
                  <c:v>0</c:v>
                </c:pt>
                <c:pt idx="47">
                  <c:v>0</c:v>
                </c:pt>
                <c:pt idx="48">
                  <c:v>0</c:v>
                </c:pt>
                <c:pt idx="49">
                  <c:v>0</c:v>
                </c:pt>
                <c:pt idx="50">
                  <c:v>0.58333333333333481</c:v>
                </c:pt>
                <c:pt idx="51">
                  <c:v>0.83333333333333215</c:v>
                </c:pt>
                <c:pt idx="52">
                  <c:v>0</c:v>
                </c:pt>
                <c:pt idx="53">
                  <c:v>0</c:v>
                </c:pt>
                <c:pt idx="54">
                  <c:v>0</c:v>
                </c:pt>
                <c:pt idx="55">
                  <c:v>0</c:v>
                </c:pt>
                <c:pt idx="56">
                  <c:v>0.33333333333333331</c:v>
                </c:pt>
                <c:pt idx="57">
                  <c:v>0.75000000000000033</c:v>
                </c:pt>
                <c:pt idx="58">
                  <c:v>0</c:v>
                </c:pt>
                <c:pt idx="59">
                  <c:v>0</c:v>
                </c:pt>
                <c:pt idx="60">
                  <c:v>2.8333333333333335</c:v>
                </c:pt>
                <c:pt idx="61">
                  <c:v>4.6666666666666661</c:v>
                </c:pt>
                <c:pt idx="62">
                  <c:v>2.7499999999999996</c:v>
                </c:pt>
                <c:pt idx="63">
                  <c:v>0</c:v>
                </c:pt>
                <c:pt idx="64">
                  <c:v>0</c:v>
                </c:pt>
                <c:pt idx="65">
                  <c:v>0</c:v>
                </c:pt>
                <c:pt idx="66">
                  <c:v>0</c:v>
                </c:pt>
                <c:pt idx="67">
                  <c:v>0</c:v>
                </c:pt>
                <c:pt idx="68">
                  <c:v>2.9166666666666665</c:v>
                </c:pt>
                <c:pt idx="69">
                  <c:v>5.5</c:v>
                </c:pt>
                <c:pt idx="70">
                  <c:v>2.3333333333333326</c:v>
                </c:pt>
                <c:pt idx="71">
                  <c:v>0</c:v>
                </c:pt>
                <c:pt idx="72">
                  <c:v>0</c:v>
                </c:pt>
                <c:pt idx="73">
                  <c:v>1.0000000000000004</c:v>
                </c:pt>
                <c:pt idx="74">
                  <c:v>1.7500000000000011</c:v>
                </c:pt>
                <c:pt idx="75">
                  <c:v>0</c:v>
                </c:pt>
                <c:pt idx="76">
                  <c:v>0</c:v>
                </c:pt>
                <c:pt idx="77">
                  <c:v>0</c:v>
                </c:pt>
                <c:pt idx="78">
                  <c:v>1.25</c:v>
                </c:pt>
                <c:pt idx="79">
                  <c:v>6</c:v>
                </c:pt>
                <c:pt idx="80">
                  <c:v>8.1666666666666679</c:v>
                </c:pt>
                <c:pt idx="81">
                  <c:v>6.666666666666667</c:v>
                </c:pt>
                <c:pt idx="82">
                  <c:v>2.9166666666666674</c:v>
                </c:pt>
                <c:pt idx="83">
                  <c:v>0.91666666666666774</c:v>
                </c:pt>
                <c:pt idx="84">
                  <c:v>0</c:v>
                </c:pt>
                <c:pt idx="85">
                  <c:v>0</c:v>
                </c:pt>
                <c:pt idx="86">
                  <c:v>0</c:v>
                </c:pt>
                <c:pt idx="87">
                  <c:v>2.5</c:v>
                </c:pt>
                <c:pt idx="88">
                  <c:v>6.5833333333333348</c:v>
                </c:pt>
                <c:pt idx="89">
                  <c:v>0</c:v>
                </c:pt>
                <c:pt idx="90">
                  <c:v>0</c:v>
                </c:pt>
                <c:pt idx="91">
                  <c:v>0</c:v>
                </c:pt>
                <c:pt idx="92">
                  <c:v>0</c:v>
                </c:pt>
                <c:pt idx="93">
                  <c:v>0</c:v>
                </c:pt>
                <c:pt idx="94">
                  <c:v>7.2500000000000009</c:v>
                </c:pt>
                <c:pt idx="95">
                  <c:v>8.3333333333333357</c:v>
                </c:pt>
                <c:pt idx="96">
                  <c:v>2.4166666666666665</c:v>
                </c:pt>
                <c:pt idx="97">
                  <c:v>0</c:v>
                </c:pt>
                <c:pt idx="98">
                  <c:v>0</c:v>
                </c:pt>
                <c:pt idx="99">
                  <c:v>0</c:v>
                </c:pt>
                <c:pt idx="100">
                  <c:v>0</c:v>
                </c:pt>
                <c:pt idx="101">
                  <c:v>0</c:v>
                </c:pt>
                <c:pt idx="102">
                  <c:v>0</c:v>
                </c:pt>
                <c:pt idx="103">
                  <c:v>2.833333333333333</c:v>
                </c:pt>
                <c:pt idx="104">
                  <c:v>4.4999999999999991</c:v>
                </c:pt>
                <c:pt idx="105">
                  <c:v>4.666666666666667</c:v>
                </c:pt>
                <c:pt idx="106">
                  <c:v>4.0833333333333339</c:v>
                </c:pt>
                <c:pt idx="107">
                  <c:v>3.333333333333333</c:v>
                </c:pt>
                <c:pt idx="108">
                  <c:v>1.7500000000000002</c:v>
                </c:pt>
                <c:pt idx="109">
                  <c:v>0</c:v>
                </c:pt>
                <c:pt idx="110">
                  <c:v>0</c:v>
                </c:pt>
                <c:pt idx="111">
                  <c:v>0</c:v>
                </c:pt>
                <c:pt idx="112">
                  <c:v>0</c:v>
                </c:pt>
                <c:pt idx="113">
                  <c:v>2.1666666666666665</c:v>
                </c:pt>
                <c:pt idx="114">
                  <c:v>6.5</c:v>
                </c:pt>
                <c:pt idx="115">
                  <c:v>10.416666666666671</c:v>
                </c:pt>
                <c:pt idx="116">
                  <c:v>10.833333333333334</c:v>
                </c:pt>
                <c:pt idx="117">
                  <c:v>7.6666666666666661</c:v>
                </c:pt>
                <c:pt idx="118">
                  <c:v>4.6666666666666643</c:v>
                </c:pt>
                <c:pt idx="119">
                  <c:v>0</c:v>
                </c:pt>
                <c:pt idx="120">
                  <c:v>0</c:v>
                </c:pt>
                <c:pt idx="121">
                  <c:v>0</c:v>
                </c:pt>
                <c:pt idx="122">
                  <c:v>0</c:v>
                </c:pt>
                <c:pt idx="123">
                  <c:v>0</c:v>
                </c:pt>
                <c:pt idx="124">
                  <c:v>0</c:v>
                </c:pt>
                <c:pt idx="125">
                  <c:v>4.166666666666667</c:v>
                </c:pt>
                <c:pt idx="126">
                  <c:v>7.1666666666666661</c:v>
                </c:pt>
                <c:pt idx="127">
                  <c:v>3.333333333333333</c:v>
                </c:pt>
                <c:pt idx="128">
                  <c:v>0</c:v>
                </c:pt>
                <c:pt idx="129">
                  <c:v>3.5</c:v>
                </c:pt>
                <c:pt idx="130">
                  <c:v>6.7500000000000018</c:v>
                </c:pt>
                <c:pt idx="131">
                  <c:v>5</c:v>
                </c:pt>
                <c:pt idx="132">
                  <c:v>1.749999999999998</c:v>
                </c:pt>
                <c:pt idx="133">
                  <c:v>2.3333333333333339</c:v>
                </c:pt>
                <c:pt idx="134">
                  <c:v>3.7499999999999982</c:v>
                </c:pt>
                <c:pt idx="135">
                  <c:v>0</c:v>
                </c:pt>
                <c:pt idx="136">
                  <c:v>0</c:v>
                </c:pt>
                <c:pt idx="137">
                  <c:v>0</c:v>
                </c:pt>
                <c:pt idx="138">
                  <c:v>0</c:v>
                </c:pt>
                <c:pt idx="139">
                  <c:v>0</c:v>
                </c:pt>
                <c:pt idx="140">
                  <c:v>0</c:v>
                </c:pt>
                <c:pt idx="141">
                  <c:v>0</c:v>
                </c:pt>
                <c:pt idx="142">
                  <c:v>0</c:v>
                </c:pt>
                <c:pt idx="143">
                  <c:v>0</c:v>
                </c:pt>
                <c:pt idx="144">
                  <c:v>0</c:v>
                </c:pt>
                <c:pt idx="145">
                  <c:v>0.58333333333333048</c:v>
                </c:pt>
                <c:pt idx="146">
                  <c:v>5.1666666666666661</c:v>
                </c:pt>
                <c:pt idx="147">
                  <c:v>6.6666666666666687</c:v>
                </c:pt>
                <c:pt idx="148">
                  <c:v>1.0000000000000009</c:v>
                </c:pt>
                <c:pt idx="149">
                  <c:v>0</c:v>
                </c:pt>
                <c:pt idx="150">
                  <c:v>0</c:v>
                </c:pt>
                <c:pt idx="151">
                  <c:v>3.8333333333333321</c:v>
                </c:pt>
                <c:pt idx="152">
                  <c:v>6.5833333333333321</c:v>
                </c:pt>
                <c:pt idx="153">
                  <c:v>2.75</c:v>
                </c:pt>
                <c:pt idx="154">
                  <c:v>0.6666666666666653</c:v>
                </c:pt>
                <c:pt idx="155">
                  <c:v>1.9166666666666663</c:v>
                </c:pt>
              </c:numCache>
            </c:numRef>
          </c:val>
          <c:smooth val="0"/>
        </c:ser>
        <c:dLbls>
          <c:showLegendKey val="0"/>
          <c:showVal val="0"/>
          <c:showCatName val="0"/>
          <c:showSerName val="0"/>
          <c:showPercent val="0"/>
          <c:showBubbleSize val="0"/>
        </c:dLbls>
        <c:marker val="1"/>
        <c:smooth val="0"/>
        <c:axId val="107820160"/>
        <c:axId val="107822080"/>
      </c:lineChart>
      <c:catAx>
        <c:axId val="107820160"/>
        <c:scaling>
          <c:orientation val="minMax"/>
        </c:scaling>
        <c:delete val="0"/>
        <c:axPos val="b"/>
        <c:title>
          <c:tx>
            <c:rich>
              <a:bodyPr rot="0" spcFirstLastPara="1" vertOverflow="ellipsis" vert="horz" wrap="square" anchor="ctr" anchorCtr="1"/>
              <a:lstStyle/>
              <a:p>
                <a:pPr>
                  <a:defRPr lang="en-US" sz="1000" b="0" i="0" u="none" strike="noStrike" kern="1200" baseline="0">
                    <a:solidFill>
                      <a:schemeClr val="tx1">
                        <a:lumMod val="65000"/>
                        <a:lumOff val="35000"/>
                      </a:schemeClr>
                    </a:solidFill>
                    <a:latin typeface="+mn-lt"/>
                    <a:ea typeface="+mn-ea"/>
                    <a:cs typeface="+mn-cs"/>
                  </a:defRPr>
                </a:pPr>
                <a:r>
                  <a:rPr lang="id-ID"/>
                  <a:t>Jarak</a:t>
                </a:r>
                <a:r>
                  <a:rPr lang="id-ID" baseline="0"/>
                  <a:t> Fraser (m)</a:t>
                </a:r>
                <a:endParaRPr lang="id-ID"/>
              </a:p>
            </c:rich>
          </c:tx>
          <c:layout>
            <c:manualLayout>
              <c:xMode val="edge"/>
              <c:yMode val="edge"/>
              <c:x val="0.42279050058501716"/>
              <c:y val="0.88908442972947332"/>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id-ID"/>
          </a:p>
        </c:txPr>
        <c:crossAx val="107822080"/>
        <c:crosses val="autoZero"/>
        <c:auto val="1"/>
        <c:lblAlgn val="ctr"/>
        <c:lblOffset val="100"/>
        <c:tickLblSkip val="20"/>
        <c:noMultiLvlLbl val="0"/>
      </c:catAx>
      <c:valAx>
        <c:axId val="107822080"/>
        <c:scaling>
          <c:orientation val="minMax"/>
        </c:scaling>
        <c:delete val="0"/>
        <c:axPos val="l"/>
        <c:majorGridlines>
          <c:spPr>
            <a:ln w="9525" cap="flat" cmpd="sng" algn="ctr">
              <a:solidFill>
                <a:schemeClr val="accent2">
                  <a:lumMod val="60000"/>
                  <a:lumOff val="40000"/>
                </a:schemeClr>
              </a:solidFill>
              <a:round/>
            </a:ln>
            <a:effectLst/>
          </c:spPr>
        </c:majorGridlines>
        <c:title>
          <c:tx>
            <c:rich>
              <a:bodyPr rot="-5400000" spcFirstLastPara="1" vertOverflow="ellipsis" vert="horz" wrap="square" anchor="ctr" anchorCtr="1"/>
              <a:lstStyle/>
              <a:p>
                <a:pPr>
                  <a:defRPr lang="en-US" sz="1000" b="0" i="0" u="none" strike="noStrike" kern="1200" baseline="0">
                    <a:solidFill>
                      <a:schemeClr val="tx1">
                        <a:lumMod val="65000"/>
                        <a:lumOff val="35000"/>
                      </a:schemeClr>
                    </a:solidFill>
                    <a:latin typeface="+mn-lt"/>
                    <a:ea typeface="+mn-ea"/>
                    <a:cs typeface="+mn-cs"/>
                  </a:defRPr>
                </a:pPr>
                <a:r>
                  <a:rPr lang="id-ID"/>
                  <a:t>Fraser</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id-ID"/>
          </a:p>
        </c:txPr>
        <c:crossAx val="107820160"/>
        <c:crosses val="autoZero"/>
        <c:crossBetween val="between"/>
      </c:valAx>
      <c:spPr>
        <a:solidFill>
          <a:schemeClr val="accent4">
            <a:lumMod val="20000"/>
            <a:lumOff val="80000"/>
          </a:schemeClr>
        </a:solidFill>
        <a:ln>
          <a:noFill/>
        </a:ln>
        <a:effectLst/>
      </c:spPr>
    </c:plotArea>
    <c:legend>
      <c:legendPos val="b"/>
      <c:layout>
        <c:manualLayout>
          <c:xMode val="edge"/>
          <c:yMode val="edge"/>
          <c:x val="0.8074294026499701"/>
          <c:y val="0.26490084554090015"/>
          <c:w val="0.15301255415362239"/>
          <c:h val="7.908665493421628E-2"/>
        </c:manualLayout>
      </c:layout>
      <c:overlay val="0"/>
      <c:spPr>
        <a:noFill/>
        <a:ln>
          <a:noFill/>
        </a:ln>
        <a:effectLst/>
      </c:spPr>
      <c:txPr>
        <a:bodyPr rot="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id-ID"/>
        </a:p>
      </c:txPr>
    </c:legend>
    <c:plotVisOnly val="1"/>
    <c:dispBlanksAs val="gap"/>
    <c:showDLblsOverMax val="0"/>
  </c:chart>
  <c:spPr>
    <a:solidFill>
      <a:sysClr val="window" lastClr="FFFFFF">
        <a:alpha val="53000"/>
      </a:sysClr>
    </a:solidFill>
    <a:ln w="9525" cap="flat" cmpd="sng" algn="ctr">
      <a:solidFill>
        <a:schemeClr val="accent2">
          <a:lumMod val="60000"/>
          <a:lumOff val="40000"/>
        </a:schemeClr>
      </a:solidFill>
      <a:round/>
    </a:ln>
    <a:effectLst/>
  </c:spPr>
  <c:txPr>
    <a:bodyPr/>
    <a:lstStyle/>
    <a:p>
      <a:pPr>
        <a:defRPr/>
      </a:pPr>
      <a:endParaRPr lang="id-ID"/>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5A3372-9C25-4EE0-B265-401EA95D2A85}" type="doc">
      <dgm:prSet loTypeId="urn:microsoft.com/office/officeart/2005/8/layout/pyramid2" loCatId="list" qsTypeId="urn:microsoft.com/office/officeart/2005/8/quickstyle/simple5" qsCatId="simple" csTypeId="urn:microsoft.com/office/officeart/2005/8/colors/accent1_2" csCatId="accent1" phldr="1"/>
      <dgm:spPr/>
    </dgm:pt>
    <dgm:pt modelId="{E083F2CB-4D2A-499A-BB60-ABFF0B328AB9}">
      <dgm:prSet phldrT="[Text]"/>
      <dgm:spPr/>
      <dgm:t>
        <a:bodyPr/>
        <a:lstStyle/>
        <a:p>
          <a:r>
            <a:rPr lang="id-ID" dirty="0" smtClean="0"/>
            <a:t>Dapat melakukan analisa  data VLF</a:t>
          </a:r>
          <a:endParaRPr lang="id-ID" dirty="0"/>
        </a:p>
      </dgm:t>
    </dgm:pt>
    <dgm:pt modelId="{E9E79C27-DFFE-45B6-8A93-7FD65ACFE75C}" type="parTrans" cxnId="{ED81CC75-6B8A-4FB4-9FED-CABE02F94CA3}">
      <dgm:prSet/>
      <dgm:spPr/>
      <dgm:t>
        <a:bodyPr/>
        <a:lstStyle/>
        <a:p>
          <a:endParaRPr lang="id-ID"/>
        </a:p>
      </dgm:t>
    </dgm:pt>
    <dgm:pt modelId="{B9106805-8AE5-4657-A0DA-D7C3509211F8}" type="sibTrans" cxnId="{ED81CC75-6B8A-4FB4-9FED-CABE02F94CA3}">
      <dgm:prSet/>
      <dgm:spPr/>
      <dgm:t>
        <a:bodyPr/>
        <a:lstStyle/>
        <a:p>
          <a:endParaRPr lang="id-ID"/>
        </a:p>
      </dgm:t>
    </dgm:pt>
    <dgm:pt modelId="{1D14AF8F-7A93-4009-A84B-D39D6D52FE87}">
      <dgm:prSet phldrT="[Text]"/>
      <dgm:spPr/>
      <dgm:t>
        <a:bodyPr/>
        <a:lstStyle/>
        <a:p>
          <a:r>
            <a:rPr lang="id-ID" dirty="0" smtClean="0"/>
            <a:t>Dapat melakukan pengolahan data VLF</a:t>
          </a:r>
          <a:endParaRPr lang="id-ID" dirty="0"/>
        </a:p>
      </dgm:t>
    </dgm:pt>
    <dgm:pt modelId="{1C375FF3-6C0A-4504-B945-3F107EA2AA34}" type="parTrans" cxnId="{60B28B96-CE11-4CA5-BEC6-5470DAE3B554}">
      <dgm:prSet/>
      <dgm:spPr/>
      <dgm:t>
        <a:bodyPr/>
        <a:lstStyle/>
        <a:p>
          <a:endParaRPr lang="id-ID"/>
        </a:p>
      </dgm:t>
    </dgm:pt>
    <dgm:pt modelId="{A58DFACD-4959-4B3F-9205-0954DCAD6BED}" type="sibTrans" cxnId="{60B28B96-CE11-4CA5-BEC6-5470DAE3B554}">
      <dgm:prSet/>
      <dgm:spPr/>
      <dgm:t>
        <a:bodyPr/>
        <a:lstStyle/>
        <a:p>
          <a:endParaRPr lang="id-ID"/>
        </a:p>
      </dgm:t>
    </dgm:pt>
    <dgm:pt modelId="{5513BDE9-8AD8-41D3-BF0B-66375B4ECD1F}">
      <dgm:prSet phldrT="[Text]"/>
      <dgm:spPr/>
      <dgm:t>
        <a:bodyPr/>
        <a:lstStyle/>
        <a:p>
          <a:r>
            <a:rPr lang="id-ID" dirty="0" smtClean="0"/>
            <a:t>Dapat</a:t>
          </a:r>
          <a:r>
            <a:rPr lang="id-ID" baseline="0" dirty="0" smtClean="0"/>
            <a:t> melakukan akuisisi metode VLF dengan T-VLF BGRM di sekitar kampus</a:t>
          </a:r>
          <a:endParaRPr lang="id-ID" dirty="0"/>
        </a:p>
      </dgm:t>
    </dgm:pt>
    <dgm:pt modelId="{FE498A07-723F-47BC-8015-7183DE81E476}" type="parTrans" cxnId="{20F382AC-6C0A-47CD-8A31-5C037B9865E7}">
      <dgm:prSet/>
      <dgm:spPr/>
      <dgm:t>
        <a:bodyPr/>
        <a:lstStyle/>
        <a:p>
          <a:endParaRPr lang="id-ID"/>
        </a:p>
      </dgm:t>
    </dgm:pt>
    <dgm:pt modelId="{1B452DD4-4620-48A9-81B4-8F020E346255}" type="sibTrans" cxnId="{20F382AC-6C0A-47CD-8A31-5C037B9865E7}">
      <dgm:prSet/>
      <dgm:spPr/>
      <dgm:t>
        <a:bodyPr/>
        <a:lstStyle/>
        <a:p>
          <a:endParaRPr lang="id-ID"/>
        </a:p>
      </dgm:t>
    </dgm:pt>
    <dgm:pt modelId="{69DCBFEA-27AB-4D41-9694-61B9D9E08BB5}" type="pres">
      <dgm:prSet presAssocID="{245A3372-9C25-4EE0-B265-401EA95D2A85}" presName="compositeShape" presStyleCnt="0">
        <dgm:presLayoutVars>
          <dgm:dir/>
          <dgm:resizeHandles/>
        </dgm:presLayoutVars>
      </dgm:prSet>
      <dgm:spPr/>
    </dgm:pt>
    <dgm:pt modelId="{1B581B8C-5EBF-4082-BF0E-191DB1D7A608}" type="pres">
      <dgm:prSet presAssocID="{245A3372-9C25-4EE0-B265-401EA95D2A85}" presName="pyramid" presStyleLbl="node1" presStyleIdx="0" presStyleCnt="1"/>
      <dgm:spPr/>
    </dgm:pt>
    <dgm:pt modelId="{67688E5A-098E-45AA-B1AA-02E04FE48A5B}" type="pres">
      <dgm:prSet presAssocID="{245A3372-9C25-4EE0-B265-401EA95D2A85}" presName="theList" presStyleCnt="0"/>
      <dgm:spPr/>
    </dgm:pt>
    <dgm:pt modelId="{ED27351D-D819-461E-9295-718A60A7FAD2}" type="pres">
      <dgm:prSet presAssocID="{E083F2CB-4D2A-499A-BB60-ABFF0B328AB9}" presName="aNode" presStyleLbl="fgAcc1" presStyleIdx="0" presStyleCnt="3">
        <dgm:presLayoutVars>
          <dgm:bulletEnabled val="1"/>
        </dgm:presLayoutVars>
      </dgm:prSet>
      <dgm:spPr/>
      <dgm:t>
        <a:bodyPr/>
        <a:lstStyle/>
        <a:p>
          <a:endParaRPr lang="id-ID"/>
        </a:p>
      </dgm:t>
    </dgm:pt>
    <dgm:pt modelId="{0AADECF3-B127-4FC6-9CA3-DD397AF4E66A}" type="pres">
      <dgm:prSet presAssocID="{E083F2CB-4D2A-499A-BB60-ABFF0B328AB9}" presName="aSpace" presStyleCnt="0"/>
      <dgm:spPr/>
    </dgm:pt>
    <dgm:pt modelId="{73728FA8-FDD2-41A2-84D4-5933302C7B60}" type="pres">
      <dgm:prSet presAssocID="{1D14AF8F-7A93-4009-A84B-D39D6D52FE87}" presName="aNode" presStyleLbl="fgAcc1" presStyleIdx="1" presStyleCnt="3">
        <dgm:presLayoutVars>
          <dgm:bulletEnabled val="1"/>
        </dgm:presLayoutVars>
      </dgm:prSet>
      <dgm:spPr/>
      <dgm:t>
        <a:bodyPr/>
        <a:lstStyle/>
        <a:p>
          <a:endParaRPr lang="id-ID"/>
        </a:p>
      </dgm:t>
    </dgm:pt>
    <dgm:pt modelId="{0047BB5A-7F29-40B3-B034-75E86B726D4B}" type="pres">
      <dgm:prSet presAssocID="{1D14AF8F-7A93-4009-A84B-D39D6D52FE87}" presName="aSpace" presStyleCnt="0"/>
      <dgm:spPr/>
    </dgm:pt>
    <dgm:pt modelId="{F16F117B-8DFD-4887-A2DC-C577A58B7D6A}" type="pres">
      <dgm:prSet presAssocID="{5513BDE9-8AD8-41D3-BF0B-66375B4ECD1F}" presName="aNode" presStyleLbl="fgAcc1" presStyleIdx="2" presStyleCnt="3">
        <dgm:presLayoutVars>
          <dgm:bulletEnabled val="1"/>
        </dgm:presLayoutVars>
      </dgm:prSet>
      <dgm:spPr/>
      <dgm:t>
        <a:bodyPr/>
        <a:lstStyle/>
        <a:p>
          <a:endParaRPr lang="id-ID"/>
        </a:p>
      </dgm:t>
    </dgm:pt>
    <dgm:pt modelId="{41770FE8-FE78-4EB4-A4F2-824554DE7C7C}" type="pres">
      <dgm:prSet presAssocID="{5513BDE9-8AD8-41D3-BF0B-66375B4ECD1F}" presName="aSpace" presStyleCnt="0"/>
      <dgm:spPr/>
    </dgm:pt>
  </dgm:ptLst>
  <dgm:cxnLst>
    <dgm:cxn modelId="{DB9852EB-CD52-46D7-82BB-C1092560DA09}" type="presOf" srcId="{245A3372-9C25-4EE0-B265-401EA95D2A85}" destId="{69DCBFEA-27AB-4D41-9694-61B9D9E08BB5}" srcOrd="0" destOrd="0" presId="urn:microsoft.com/office/officeart/2005/8/layout/pyramid2"/>
    <dgm:cxn modelId="{20F382AC-6C0A-47CD-8A31-5C037B9865E7}" srcId="{245A3372-9C25-4EE0-B265-401EA95D2A85}" destId="{5513BDE9-8AD8-41D3-BF0B-66375B4ECD1F}" srcOrd="2" destOrd="0" parTransId="{FE498A07-723F-47BC-8015-7183DE81E476}" sibTransId="{1B452DD4-4620-48A9-81B4-8F020E346255}"/>
    <dgm:cxn modelId="{ED81CC75-6B8A-4FB4-9FED-CABE02F94CA3}" srcId="{245A3372-9C25-4EE0-B265-401EA95D2A85}" destId="{E083F2CB-4D2A-499A-BB60-ABFF0B328AB9}" srcOrd="0" destOrd="0" parTransId="{E9E79C27-DFFE-45B6-8A93-7FD65ACFE75C}" sibTransId="{B9106805-8AE5-4657-A0DA-D7C3509211F8}"/>
    <dgm:cxn modelId="{2A0D8715-B9DB-4154-8FA8-F05183442947}" type="presOf" srcId="{1D14AF8F-7A93-4009-A84B-D39D6D52FE87}" destId="{73728FA8-FDD2-41A2-84D4-5933302C7B60}" srcOrd="0" destOrd="0" presId="urn:microsoft.com/office/officeart/2005/8/layout/pyramid2"/>
    <dgm:cxn modelId="{2819BD5F-42CE-4861-A124-5A0B527EBE60}" type="presOf" srcId="{E083F2CB-4D2A-499A-BB60-ABFF0B328AB9}" destId="{ED27351D-D819-461E-9295-718A60A7FAD2}" srcOrd="0" destOrd="0" presId="urn:microsoft.com/office/officeart/2005/8/layout/pyramid2"/>
    <dgm:cxn modelId="{60B28B96-CE11-4CA5-BEC6-5470DAE3B554}" srcId="{245A3372-9C25-4EE0-B265-401EA95D2A85}" destId="{1D14AF8F-7A93-4009-A84B-D39D6D52FE87}" srcOrd="1" destOrd="0" parTransId="{1C375FF3-6C0A-4504-B945-3F107EA2AA34}" sibTransId="{A58DFACD-4959-4B3F-9205-0954DCAD6BED}"/>
    <dgm:cxn modelId="{B3F0E10C-093E-4708-91B3-3E8BF7828FDD}" type="presOf" srcId="{5513BDE9-8AD8-41D3-BF0B-66375B4ECD1F}" destId="{F16F117B-8DFD-4887-A2DC-C577A58B7D6A}" srcOrd="0" destOrd="0" presId="urn:microsoft.com/office/officeart/2005/8/layout/pyramid2"/>
    <dgm:cxn modelId="{00768717-497A-4443-8996-EC8A1A158D20}" type="presParOf" srcId="{69DCBFEA-27AB-4D41-9694-61B9D9E08BB5}" destId="{1B581B8C-5EBF-4082-BF0E-191DB1D7A608}" srcOrd="0" destOrd="0" presId="urn:microsoft.com/office/officeart/2005/8/layout/pyramid2"/>
    <dgm:cxn modelId="{4DE96E55-563C-471A-B3CD-E633C626EF04}" type="presParOf" srcId="{69DCBFEA-27AB-4D41-9694-61B9D9E08BB5}" destId="{67688E5A-098E-45AA-B1AA-02E04FE48A5B}" srcOrd="1" destOrd="0" presId="urn:microsoft.com/office/officeart/2005/8/layout/pyramid2"/>
    <dgm:cxn modelId="{3213E4EB-CB37-4589-8D5E-FB5A339B5002}" type="presParOf" srcId="{67688E5A-098E-45AA-B1AA-02E04FE48A5B}" destId="{ED27351D-D819-461E-9295-718A60A7FAD2}" srcOrd="0" destOrd="0" presId="urn:microsoft.com/office/officeart/2005/8/layout/pyramid2"/>
    <dgm:cxn modelId="{948AB4B3-1DE6-4D97-84CC-05073B264233}" type="presParOf" srcId="{67688E5A-098E-45AA-B1AA-02E04FE48A5B}" destId="{0AADECF3-B127-4FC6-9CA3-DD397AF4E66A}" srcOrd="1" destOrd="0" presId="urn:microsoft.com/office/officeart/2005/8/layout/pyramid2"/>
    <dgm:cxn modelId="{0A083A63-BF21-45AA-8255-D16C73757969}" type="presParOf" srcId="{67688E5A-098E-45AA-B1AA-02E04FE48A5B}" destId="{73728FA8-FDD2-41A2-84D4-5933302C7B60}" srcOrd="2" destOrd="0" presId="urn:microsoft.com/office/officeart/2005/8/layout/pyramid2"/>
    <dgm:cxn modelId="{32418DC1-5C5F-40C5-82E8-39EFA4723271}" type="presParOf" srcId="{67688E5A-098E-45AA-B1AA-02E04FE48A5B}" destId="{0047BB5A-7F29-40B3-B034-75E86B726D4B}" srcOrd="3" destOrd="0" presId="urn:microsoft.com/office/officeart/2005/8/layout/pyramid2"/>
    <dgm:cxn modelId="{EAC94B77-DAAC-417C-B218-F57DA319FF0A}" type="presParOf" srcId="{67688E5A-098E-45AA-B1AA-02E04FE48A5B}" destId="{F16F117B-8DFD-4887-A2DC-C577A58B7D6A}" srcOrd="4" destOrd="0" presId="urn:microsoft.com/office/officeart/2005/8/layout/pyramid2"/>
    <dgm:cxn modelId="{919104FD-5221-49CF-9C86-7DA93228E6EB}" type="presParOf" srcId="{67688E5A-098E-45AA-B1AA-02E04FE48A5B}" destId="{41770FE8-FE78-4EB4-A4F2-824554DE7C7C}"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D5635C-40A5-4F95-94AD-69047787218A}" type="doc">
      <dgm:prSet loTypeId="urn:microsoft.com/office/officeart/2005/8/layout/hList3" loCatId="list" qsTypeId="urn:microsoft.com/office/officeart/2005/8/quickstyle/3d2" qsCatId="3D" csTypeId="urn:microsoft.com/office/officeart/2005/8/colors/colorful5" csCatId="colorful" phldr="1"/>
      <dgm:spPr/>
      <dgm:t>
        <a:bodyPr/>
        <a:lstStyle/>
        <a:p>
          <a:endParaRPr lang="id-ID"/>
        </a:p>
      </dgm:t>
    </dgm:pt>
    <dgm:pt modelId="{9E81390C-C94F-41BA-95A1-77C1498004B5}">
      <dgm:prSet phldrT="[Text]"/>
      <dgm:spPr/>
      <dgm:t>
        <a:bodyPr/>
        <a:lstStyle/>
        <a:p>
          <a:r>
            <a:rPr lang="id-ID" dirty="0" smtClean="0"/>
            <a:t>Filter dalam Pengolahan VLF</a:t>
          </a:r>
          <a:endParaRPr lang="id-ID" dirty="0"/>
        </a:p>
      </dgm:t>
    </dgm:pt>
    <dgm:pt modelId="{8C1002BE-FB8F-4304-825F-EBB2AFC3AE86}" type="parTrans" cxnId="{1872CD8E-D3DB-4E74-A134-3C821D58E6CE}">
      <dgm:prSet/>
      <dgm:spPr/>
      <dgm:t>
        <a:bodyPr/>
        <a:lstStyle/>
        <a:p>
          <a:endParaRPr lang="id-ID"/>
        </a:p>
      </dgm:t>
    </dgm:pt>
    <dgm:pt modelId="{D13FADA4-839F-4BE1-94B0-A8C974A9B433}" type="sibTrans" cxnId="{1872CD8E-D3DB-4E74-A134-3C821D58E6CE}">
      <dgm:prSet/>
      <dgm:spPr/>
      <dgm:t>
        <a:bodyPr/>
        <a:lstStyle/>
        <a:p>
          <a:endParaRPr lang="id-ID"/>
        </a:p>
      </dgm:t>
    </dgm:pt>
    <dgm:pt modelId="{28291798-F9ED-4623-9D19-F6A59535EF5D}">
      <dgm:prSet phldrT="[Text]"/>
      <dgm:spPr/>
      <dgm:t>
        <a:bodyPr/>
        <a:lstStyle/>
        <a:p>
          <a:r>
            <a:rPr lang="id-ID" dirty="0" smtClean="0"/>
            <a:t>Moving Average Filter</a:t>
          </a:r>
          <a:endParaRPr lang="id-ID" dirty="0"/>
        </a:p>
      </dgm:t>
    </dgm:pt>
    <dgm:pt modelId="{6E78EEF0-AE7B-4476-A7FF-F8DEE72B9668}" type="parTrans" cxnId="{E32025A2-54D7-48FC-BC6D-337F02275830}">
      <dgm:prSet/>
      <dgm:spPr/>
      <dgm:t>
        <a:bodyPr/>
        <a:lstStyle/>
        <a:p>
          <a:endParaRPr lang="id-ID"/>
        </a:p>
      </dgm:t>
    </dgm:pt>
    <dgm:pt modelId="{332E8EC0-B5B7-4436-ADFD-7DF5657420ED}" type="sibTrans" cxnId="{E32025A2-54D7-48FC-BC6D-337F02275830}">
      <dgm:prSet/>
      <dgm:spPr/>
      <dgm:t>
        <a:bodyPr/>
        <a:lstStyle/>
        <a:p>
          <a:endParaRPr lang="id-ID"/>
        </a:p>
      </dgm:t>
    </dgm:pt>
    <dgm:pt modelId="{7EEC3AB0-C95A-413A-B086-872668C1DB3E}">
      <dgm:prSet phldrT="[Text]"/>
      <dgm:spPr/>
      <dgm:t>
        <a:bodyPr/>
        <a:lstStyle/>
        <a:p>
          <a:r>
            <a:rPr lang="id-ID" dirty="0" smtClean="0"/>
            <a:t>Filter Fraser</a:t>
          </a:r>
          <a:endParaRPr lang="id-ID" dirty="0"/>
        </a:p>
      </dgm:t>
    </dgm:pt>
    <dgm:pt modelId="{A9BE4217-D75F-4328-A50A-1422DE3188D0}" type="parTrans" cxnId="{BA2E2941-1E1E-4835-BF06-FBCC5C4AA2F3}">
      <dgm:prSet/>
      <dgm:spPr/>
      <dgm:t>
        <a:bodyPr/>
        <a:lstStyle/>
        <a:p>
          <a:endParaRPr lang="id-ID"/>
        </a:p>
      </dgm:t>
    </dgm:pt>
    <dgm:pt modelId="{7E6D147A-61A7-4E8F-AB06-4516CF7A4B73}" type="sibTrans" cxnId="{BA2E2941-1E1E-4835-BF06-FBCC5C4AA2F3}">
      <dgm:prSet/>
      <dgm:spPr/>
      <dgm:t>
        <a:bodyPr/>
        <a:lstStyle/>
        <a:p>
          <a:endParaRPr lang="id-ID"/>
        </a:p>
      </dgm:t>
    </dgm:pt>
    <dgm:pt modelId="{3C1DCDB0-D3C9-4BCA-9D0D-F25784DC4254}">
      <dgm:prSet phldrT="[Text]"/>
      <dgm:spPr/>
      <dgm:t>
        <a:bodyPr/>
        <a:lstStyle/>
        <a:p>
          <a:r>
            <a:rPr lang="id-ID" dirty="0" smtClean="0"/>
            <a:t>Filter Karous-Hjelt</a:t>
          </a:r>
          <a:endParaRPr lang="id-ID" dirty="0"/>
        </a:p>
      </dgm:t>
    </dgm:pt>
    <dgm:pt modelId="{319ADD1F-4DCD-426D-8835-7D04F005AF81}" type="parTrans" cxnId="{A24A3F5D-F5A3-4DFE-98DD-276607D7EDEF}">
      <dgm:prSet/>
      <dgm:spPr/>
      <dgm:t>
        <a:bodyPr/>
        <a:lstStyle/>
        <a:p>
          <a:endParaRPr lang="id-ID"/>
        </a:p>
      </dgm:t>
    </dgm:pt>
    <dgm:pt modelId="{38AEF25F-3BE9-4410-98A1-2FF882C6D506}" type="sibTrans" cxnId="{A24A3F5D-F5A3-4DFE-98DD-276607D7EDEF}">
      <dgm:prSet/>
      <dgm:spPr/>
      <dgm:t>
        <a:bodyPr/>
        <a:lstStyle/>
        <a:p>
          <a:endParaRPr lang="id-ID"/>
        </a:p>
      </dgm:t>
    </dgm:pt>
    <dgm:pt modelId="{BB13B70D-B12A-41D5-8464-20302F4F46EA}" type="pres">
      <dgm:prSet presAssocID="{B0D5635C-40A5-4F95-94AD-69047787218A}" presName="composite" presStyleCnt="0">
        <dgm:presLayoutVars>
          <dgm:chMax val="1"/>
          <dgm:dir/>
          <dgm:resizeHandles val="exact"/>
        </dgm:presLayoutVars>
      </dgm:prSet>
      <dgm:spPr/>
      <dgm:t>
        <a:bodyPr/>
        <a:lstStyle/>
        <a:p>
          <a:endParaRPr lang="id-ID"/>
        </a:p>
      </dgm:t>
    </dgm:pt>
    <dgm:pt modelId="{C9983004-8170-4FB1-89A3-50BC604E35EA}" type="pres">
      <dgm:prSet presAssocID="{9E81390C-C94F-41BA-95A1-77C1498004B5}" presName="roof" presStyleLbl="dkBgShp" presStyleIdx="0" presStyleCnt="2"/>
      <dgm:spPr/>
      <dgm:t>
        <a:bodyPr/>
        <a:lstStyle/>
        <a:p>
          <a:endParaRPr lang="id-ID"/>
        </a:p>
      </dgm:t>
    </dgm:pt>
    <dgm:pt modelId="{632F81AD-A1BF-4395-9B47-46A7319307C0}" type="pres">
      <dgm:prSet presAssocID="{9E81390C-C94F-41BA-95A1-77C1498004B5}" presName="pillars" presStyleCnt="0"/>
      <dgm:spPr/>
    </dgm:pt>
    <dgm:pt modelId="{5DAE696B-28BA-4AD8-A896-CE8CFF0BFF59}" type="pres">
      <dgm:prSet presAssocID="{9E81390C-C94F-41BA-95A1-77C1498004B5}" presName="pillar1" presStyleLbl="node1" presStyleIdx="0" presStyleCnt="3">
        <dgm:presLayoutVars>
          <dgm:bulletEnabled val="1"/>
        </dgm:presLayoutVars>
      </dgm:prSet>
      <dgm:spPr/>
      <dgm:t>
        <a:bodyPr/>
        <a:lstStyle/>
        <a:p>
          <a:endParaRPr lang="id-ID"/>
        </a:p>
      </dgm:t>
    </dgm:pt>
    <dgm:pt modelId="{6985649E-1BE4-4F73-8B51-2035FF830B0E}" type="pres">
      <dgm:prSet presAssocID="{7EEC3AB0-C95A-413A-B086-872668C1DB3E}" presName="pillarX" presStyleLbl="node1" presStyleIdx="1" presStyleCnt="3">
        <dgm:presLayoutVars>
          <dgm:bulletEnabled val="1"/>
        </dgm:presLayoutVars>
      </dgm:prSet>
      <dgm:spPr/>
      <dgm:t>
        <a:bodyPr/>
        <a:lstStyle/>
        <a:p>
          <a:endParaRPr lang="id-ID"/>
        </a:p>
      </dgm:t>
    </dgm:pt>
    <dgm:pt modelId="{AD9EF025-A0C5-447C-BF67-4358189B0CD6}" type="pres">
      <dgm:prSet presAssocID="{3C1DCDB0-D3C9-4BCA-9D0D-F25784DC4254}" presName="pillarX" presStyleLbl="node1" presStyleIdx="2" presStyleCnt="3">
        <dgm:presLayoutVars>
          <dgm:bulletEnabled val="1"/>
        </dgm:presLayoutVars>
      </dgm:prSet>
      <dgm:spPr/>
      <dgm:t>
        <a:bodyPr/>
        <a:lstStyle/>
        <a:p>
          <a:endParaRPr lang="id-ID"/>
        </a:p>
      </dgm:t>
    </dgm:pt>
    <dgm:pt modelId="{D6D6E543-2095-4CBC-82EF-FED8411C2723}" type="pres">
      <dgm:prSet presAssocID="{9E81390C-C94F-41BA-95A1-77C1498004B5}" presName="base" presStyleLbl="dkBgShp" presStyleIdx="1" presStyleCnt="2"/>
      <dgm:spPr/>
    </dgm:pt>
  </dgm:ptLst>
  <dgm:cxnLst>
    <dgm:cxn modelId="{C9D92402-4881-4938-8FB4-D21F3A31EFF0}" type="presOf" srcId="{7EEC3AB0-C95A-413A-B086-872668C1DB3E}" destId="{6985649E-1BE4-4F73-8B51-2035FF830B0E}" srcOrd="0" destOrd="0" presId="urn:microsoft.com/office/officeart/2005/8/layout/hList3"/>
    <dgm:cxn modelId="{7AC4DCA6-0A0C-4C0F-9259-8737B9B84ECA}" type="presOf" srcId="{28291798-F9ED-4623-9D19-F6A59535EF5D}" destId="{5DAE696B-28BA-4AD8-A896-CE8CFF0BFF59}" srcOrd="0" destOrd="0" presId="urn:microsoft.com/office/officeart/2005/8/layout/hList3"/>
    <dgm:cxn modelId="{BA2E2941-1E1E-4835-BF06-FBCC5C4AA2F3}" srcId="{9E81390C-C94F-41BA-95A1-77C1498004B5}" destId="{7EEC3AB0-C95A-413A-B086-872668C1DB3E}" srcOrd="1" destOrd="0" parTransId="{A9BE4217-D75F-4328-A50A-1422DE3188D0}" sibTransId="{7E6D147A-61A7-4E8F-AB06-4516CF7A4B73}"/>
    <dgm:cxn modelId="{96AA072E-826E-4367-8F44-546D3D1E49E2}" type="presOf" srcId="{3C1DCDB0-D3C9-4BCA-9D0D-F25784DC4254}" destId="{AD9EF025-A0C5-447C-BF67-4358189B0CD6}" srcOrd="0" destOrd="0" presId="urn:microsoft.com/office/officeart/2005/8/layout/hList3"/>
    <dgm:cxn modelId="{740B8009-D05B-48C5-AE0C-6A9BD5401CF7}" type="presOf" srcId="{B0D5635C-40A5-4F95-94AD-69047787218A}" destId="{BB13B70D-B12A-41D5-8464-20302F4F46EA}" srcOrd="0" destOrd="0" presId="urn:microsoft.com/office/officeart/2005/8/layout/hList3"/>
    <dgm:cxn modelId="{E32025A2-54D7-48FC-BC6D-337F02275830}" srcId="{9E81390C-C94F-41BA-95A1-77C1498004B5}" destId="{28291798-F9ED-4623-9D19-F6A59535EF5D}" srcOrd="0" destOrd="0" parTransId="{6E78EEF0-AE7B-4476-A7FF-F8DEE72B9668}" sibTransId="{332E8EC0-B5B7-4436-ADFD-7DF5657420ED}"/>
    <dgm:cxn modelId="{7AD4F561-232C-4370-A128-14CFFD3C387E}" type="presOf" srcId="{9E81390C-C94F-41BA-95A1-77C1498004B5}" destId="{C9983004-8170-4FB1-89A3-50BC604E35EA}" srcOrd="0" destOrd="0" presId="urn:microsoft.com/office/officeart/2005/8/layout/hList3"/>
    <dgm:cxn modelId="{1872CD8E-D3DB-4E74-A134-3C821D58E6CE}" srcId="{B0D5635C-40A5-4F95-94AD-69047787218A}" destId="{9E81390C-C94F-41BA-95A1-77C1498004B5}" srcOrd="0" destOrd="0" parTransId="{8C1002BE-FB8F-4304-825F-EBB2AFC3AE86}" sibTransId="{D13FADA4-839F-4BE1-94B0-A8C974A9B433}"/>
    <dgm:cxn modelId="{A24A3F5D-F5A3-4DFE-98DD-276607D7EDEF}" srcId="{9E81390C-C94F-41BA-95A1-77C1498004B5}" destId="{3C1DCDB0-D3C9-4BCA-9D0D-F25784DC4254}" srcOrd="2" destOrd="0" parTransId="{319ADD1F-4DCD-426D-8835-7D04F005AF81}" sibTransId="{38AEF25F-3BE9-4410-98A1-2FF882C6D506}"/>
    <dgm:cxn modelId="{7FB1599F-A6D8-4FDE-BB36-0E997ECC433F}" type="presParOf" srcId="{BB13B70D-B12A-41D5-8464-20302F4F46EA}" destId="{C9983004-8170-4FB1-89A3-50BC604E35EA}" srcOrd="0" destOrd="0" presId="urn:microsoft.com/office/officeart/2005/8/layout/hList3"/>
    <dgm:cxn modelId="{F18543BA-1FA3-43FE-B1AD-0EAC1CC87928}" type="presParOf" srcId="{BB13B70D-B12A-41D5-8464-20302F4F46EA}" destId="{632F81AD-A1BF-4395-9B47-46A7319307C0}" srcOrd="1" destOrd="0" presId="urn:microsoft.com/office/officeart/2005/8/layout/hList3"/>
    <dgm:cxn modelId="{D9E1C8FE-4782-49B6-AC42-FEE4282321AF}" type="presParOf" srcId="{632F81AD-A1BF-4395-9B47-46A7319307C0}" destId="{5DAE696B-28BA-4AD8-A896-CE8CFF0BFF59}" srcOrd="0" destOrd="0" presId="urn:microsoft.com/office/officeart/2005/8/layout/hList3"/>
    <dgm:cxn modelId="{89679444-2687-4C6F-88EB-1351829B1BE3}" type="presParOf" srcId="{632F81AD-A1BF-4395-9B47-46A7319307C0}" destId="{6985649E-1BE4-4F73-8B51-2035FF830B0E}" srcOrd="1" destOrd="0" presId="urn:microsoft.com/office/officeart/2005/8/layout/hList3"/>
    <dgm:cxn modelId="{DEE3FA8D-35EA-4023-9990-3D427531E059}" type="presParOf" srcId="{632F81AD-A1BF-4395-9B47-46A7319307C0}" destId="{AD9EF025-A0C5-447C-BF67-4358189B0CD6}" srcOrd="2" destOrd="0" presId="urn:microsoft.com/office/officeart/2005/8/layout/hList3"/>
    <dgm:cxn modelId="{708EAB7B-C61A-4E73-9130-9FD85E38C319}" type="presParOf" srcId="{BB13B70D-B12A-41D5-8464-20302F4F46EA}" destId="{D6D6E543-2095-4CBC-82EF-FED8411C2723}"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4B0158-03AA-46C6-AAB2-C0D63BAD9669}" type="doc">
      <dgm:prSet loTypeId="urn:microsoft.com/office/officeart/2005/8/layout/hList6" loCatId="list" qsTypeId="urn:microsoft.com/office/officeart/2005/8/quickstyle/simple5" qsCatId="simple" csTypeId="urn:microsoft.com/office/officeart/2005/8/colors/colorful5" csCatId="colorful" phldr="1"/>
      <dgm:spPr/>
      <dgm:t>
        <a:bodyPr/>
        <a:lstStyle/>
        <a:p>
          <a:endParaRPr lang="id-ID"/>
        </a:p>
      </dgm:t>
    </dgm:pt>
    <dgm:pt modelId="{AB39E8E5-1586-4D03-A2D3-381BA6E67421}">
      <dgm:prSet phldrT="[Text]" custT="1"/>
      <dgm:spPr/>
      <dgm:t>
        <a:bodyPr/>
        <a:lstStyle/>
        <a:p>
          <a:r>
            <a:rPr lang="id-ID" sz="2400" dirty="0" smtClean="0"/>
            <a:t>Interpretasi Perkiraan langsung</a:t>
          </a:r>
          <a:endParaRPr lang="id-ID" sz="2400" dirty="0"/>
        </a:p>
      </dgm:t>
    </dgm:pt>
    <dgm:pt modelId="{328551A8-C9A4-4DA9-9CDB-F692FF6106FD}" type="parTrans" cxnId="{4F2D8ECE-4834-4733-A1F9-DA45066DA143}">
      <dgm:prSet/>
      <dgm:spPr/>
      <dgm:t>
        <a:bodyPr/>
        <a:lstStyle/>
        <a:p>
          <a:endParaRPr lang="id-ID"/>
        </a:p>
      </dgm:t>
    </dgm:pt>
    <dgm:pt modelId="{D3F1C4EA-1584-48FF-87CF-7C0294353A2B}" type="sibTrans" cxnId="{4F2D8ECE-4834-4733-A1F9-DA45066DA143}">
      <dgm:prSet/>
      <dgm:spPr/>
      <dgm:t>
        <a:bodyPr/>
        <a:lstStyle/>
        <a:p>
          <a:endParaRPr lang="id-ID"/>
        </a:p>
      </dgm:t>
    </dgm:pt>
    <dgm:pt modelId="{0C7F7F2F-40FC-4588-A6A1-A0872BE60836}">
      <dgm:prSet phldrT="[Text]" custT="1"/>
      <dgm:spPr/>
      <dgm:t>
        <a:bodyPr/>
        <a:lstStyle/>
        <a:p>
          <a:r>
            <a:rPr lang="id-ID" sz="2400" dirty="0" smtClean="0"/>
            <a:t>Dengan cara melihat pola grafik tilt dan ellips</a:t>
          </a:r>
          <a:endParaRPr lang="id-ID" sz="2400" dirty="0"/>
        </a:p>
      </dgm:t>
    </dgm:pt>
    <dgm:pt modelId="{BC6F600E-403F-45D5-A458-C2331B896DA8}" type="parTrans" cxnId="{E44E294E-507A-4FF5-B0DB-006938204787}">
      <dgm:prSet/>
      <dgm:spPr/>
      <dgm:t>
        <a:bodyPr/>
        <a:lstStyle/>
        <a:p>
          <a:endParaRPr lang="id-ID"/>
        </a:p>
      </dgm:t>
    </dgm:pt>
    <dgm:pt modelId="{258EA0F6-BBCA-4BF5-8250-F93910BE7920}" type="sibTrans" cxnId="{E44E294E-507A-4FF5-B0DB-006938204787}">
      <dgm:prSet/>
      <dgm:spPr/>
      <dgm:t>
        <a:bodyPr/>
        <a:lstStyle/>
        <a:p>
          <a:endParaRPr lang="id-ID"/>
        </a:p>
      </dgm:t>
    </dgm:pt>
    <dgm:pt modelId="{889370E5-4DE1-407F-9334-BF36E0D4881A}">
      <dgm:prSet phldrT="[Text]" custT="1"/>
      <dgm:spPr/>
      <dgm:t>
        <a:bodyPr/>
        <a:lstStyle/>
        <a:p>
          <a:r>
            <a:rPr lang="id-ID" sz="2000" dirty="0" smtClean="0"/>
            <a:t>Interpretasi dengan grafik Fraser Derivatif</a:t>
          </a:r>
          <a:endParaRPr lang="id-ID" sz="2000" dirty="0"/>
        </a:p>
      </dgm:t>
    </dgm:pt>
    <dgm:pt modelId="{60525C6E-8230-4980-AE99-16259A026CEF}" type="parTrans" cxnId="{0973D442-82A9-4798-9048-75DFE566151F}">
      <dgm:prSet/>
      <dgm:spPr/>
      <dgm:t>
        <a:bodyPr/>
        <a:lstStyle/>
        <a:p>
          <a:endParaRPr lang="id-ID"/>
        </a:p>
      </dgm:t>
    </dgm:pt>
    <dgm:pt modelId="{5F67802C-ADCB-4DC9-9307-EF3C69497531}" type="sibTrans" cxnId="{0973D442-82A9-4798-9048-75DFE566151F}">
      <dgm:prSet/>
      <dgm:spPr/>
      <dgm:t>
        <a:bodyPr/>
        <a:lstStyle/>
        <a:p>
          <a:endParaRPr lang="id-ID"/>
        </a:p>
      </dgm:t>
    </dgm:pt>
    <dgm:pt modelId="{FC6CE4AB-4D50-46DD-8CAD-540E113FF7D9}">
      <dgm:prSet phldrT="[Text]" custT="1"/>
      <dgm:spPr/>
      <dgm:t>
        <a:bodyPr/>
        <a:lstStyle/>
        <a:p>
          <a:r>
            <a:rPr lang="id-ID" sz="2000" dirty="0" smtClean="0"/>
            <a:t>Posisi anomali berada tepat di bawah puncakan grafik</a:t>
          </a:r>
          <a:endParaRPr lang="id-ID" sz="2000" dirty="0"/>
        </a:p>
      </dgm:t>
    </dgm:pt>
    <dgm:pt modelId="{8817555E-BF8D-41CE-9A64-276A8517AE9B}" type="parTrans" cxnId="{779FA846-FFD4-4650-B866-295656321521}">
      <dgm:prSet/>
      <dgm:spPr/>
      <dgm:t>
        <a:bodyPr/>
        <a:lstStyle/>
        <a:p>
          <a:endParaRPr lang="id-ID"/>
        </a:p>
      </dgm:t>
    </dgm:pt>
    <dgm:pt modelId="{66B6DFC0-D0EE-4556-88B7-EF2400BC7121}" type="sibTrans" cxnId="{779FA846-FFD4-4650-B866-295656321521}">
      <dgm:prSet/>
      <dgm:spPr/>
      <dgm:t>
        <a:bodyPr/>
        <a:lstStyle/>
        <a:p>
          <a:endParaRPr lang="id-ID"/>
        </a:p>
      </dgm:t>
    </dgm:pt>
    <dgm:pt modelId="{F257AC4B-02F4-4B6B-A3ED-24C0A6072279}">
      <dgm:prSet phldrT="[Text]" custT="1"/>
      <dgm:spPr/>
      <dgm:t>
        <a:bodyPr/>
        <a:lstStyle/>
        <a:p>
          <a:r>
            <a:rPr lang="id-ID" sz="2000" dirty="0" smtClean="0"/>
            <a:t>Interpretasi dengan Rapat Arus Ekuivalen</a:t>
          </a:r>
          <a:endParaRPr lang="id-ID" sz="2000" dirty="0"/>
        </a:p>
      </dgm:t>
    </dgm:pt>
    <dgm:pt modelId="{D667EBBE-7B28-459D-9D3E-DC92A3FA4A9A}" type="parTrans" cxnId="{85F4D82D-3CEB-4583-BDBF-61D2C4FADD20}">
      <dgm:prSet/>
      <dgm:spPr/>
      <dgm:t>
        <a:bodyPr/>
        <a:lstStyle/>
        <a:p>
          <a:endParaRPr lang="id-ID"/>
        </a:p>
      </dgm:t>
    </dgm:pt>
    <dgm:pt modelId="{334EBB5F-92FE-4A69-8874-2BE259FE163A}" type="sibTrans" cxnId="{85F4D82D-3CEB-4583-BDBF-61D2C4FADD20}">
      <dgm:prSet/>
      <dgm:spPr/>
      <dgm:t>
        <a:bodyPr/>
        <a:lstStyle/>
        <a:p>
          <a:endParaRPr lang="id-ID"/>
        </a:p>
      </dgm:t>
    </dgm:pt>
    <dgm:pt modelId="{C88EF030-F946-4459-9582-1AC681B6BA32}">
      <dgm:prSet phldrT="[Text]" custT="1"/>
      <dgm:spPr/>
      <dgm:t>
        <a:bodyPr/>
        <a:lstStyle/>
        <a:p>
          <a:r>
            <a:rPr lang="id-ID" sz="2000" dirty="0" smtClean="0"/>
            <a:t>Pada umumnya area dengan nilai RAE (+) diasosiasikan dengan zona konduktif</a:t>
          </a:r>
          <a:endParaRPr lang="id-ID" sz="2000" dirty="0"/>
        </a:p>
      </dgm:t>
    </dgm:pt>
    <dgm:pt modelId="{237DD982-6552-4EBF-B2C0-D32FB8F51F9B}" type="parTrans" cxnId="{87E174BB-9D27-4E87-99CC-87D5BBFEDBE9}">
      <dgm:prSet/>
      <dgm:spPr/>
      <dgm:t>
        <a:bodyPr/>
        <a:lstStyle/>
        <a:p>
          <a:endParaRPr lang="id-ID"/>
        </a:p>
      </dgm:t>
    </dgm:pt>
    <dgm:pt modelId="{D6F1A9DB-B720-4B15-8658-CE508E780739}" type="sibTrans" cxnId="{87E174BB-9D27-4E87-99CC-87D5BBFEDBE9}">
      <dgm:prSet/>
      <dgm:spPr/>
      <dgm:t>
        <a:bodyPr/>
        <a:lstStyle/>
        <a:p>
          <a:endParaRPr lang="id-ID"/>
        </a:p>
      </dgm:t>
    </dgm:pt>
    <dgm:pt modelId="{871DF8FB-FB78-4922-97CA-DFE11B938256}">
      <dgm:prSet phldrT="[Text]" custT="1"/>
      <dgm:spPr/>
      <dgm:t>
        <a:bodyPr/>
        <a:lstStyle/>
        <a:p>
          <a:r>
            <a:rPr lang="id-ID" sz="2000" dirty="0" smtClean="0"/>
            <a:t>Area dengan nilai RAE (-) diasosiasikan dengan zona yang lebih resistif</a:t>
          </a:r>
          <a:endParaRPr lang="id-ID" sz="2000" dirty="0"/>
        </a:p>
      </dgm:t>
    </dgm:pt>
    <dgm:pt modelId="{23E78519-C2E7-4766-BE02-460E0611EDF5}" type="parTrans" cxnId="{0550CAB9-F9E8-40FA-9D66-07F8639404B2}">
      <dgm:prSet/>
      <dgm:spPr/>
      <dgm:t>
        <a:bodyPr/>
        <a:lstStyle/>
        <a:p>
          <a:endParaRPr lang="id-ID"/>
        </a:p>
      </dgm:t>
    </dgm:pt>
    <dgm:pt modelId="{F59C18A4-3CA6-44ED-B23B-C79B6B5CF0DB}" type="sibTrans" cxnId="{0550CAB9-F9E8-40FA-9D66-07F8639404B2}">
      <dgm:prSet/>
      <dgm:spPr/>
      <dgm:t>
        <a:bodyPr/>
        <a:lstStyle/>
        <a:p>
          <a:endParaRPr lang="id-ID"/>
        </a:p>
      </dgm:t>
    </dgm:pt>
    <dgm:pt modelId="{7BE9503D-740A-43B0-82DE-56D60E1E7942}" type="pres">
      <dgm:prSet presAssocID="{944B0158-03AA-46C6-AAB2-C0D63BAD9669}" presName="Name0" presStyleCnt="0">
        <dgm:presLayoutVars>
          <dgm:dir/>
          <dgm:resizeHandles val="exact"/>
        </dgm:presLayoutVars>
      </dgm:prSet>
      <dgm:spPr/>
      <dgm:t>
        <a:bodyPr/>
        <a:lstStyle/>
        <a:p>
          <a:endParaRPr lang="id-ID"/>
        </a:p>
      </dgm:t>
    </dgm:pt>
    <dgm:pt modelId="{BCBA033F-04B6-46B0-BD6E-BB51C243535F}" type="pres">
      <dgm:prSet presAssocID="{AB39E8E5-1586-4D03-A2D3-381BA6E67421}" presName="node" presStyleLbl="node1" presStyleIdx="0" presStyleCnt="3">
        <dgm:presLayoutVars>
          <dgm:bulletEnabled val="1"/>
        </dgm:presLayoutVars>
      </dgm:prSet>
      <dgm:spPr/>
      <dgm:t>
        <a:bodyPr/>
        <a:lstStyle/>
        <a:p>
          <a:endParaRPr lang="id-ID"/>
        </a:p>
      </dgm:t>
    </dgm:pt>
    <dgm:pt modelId="{E8E9ADE6-05ED-463D-A05C-7C6D5508F661}" type="pres">
      <dgm:prSet presAssocID="{D3F1C4EA-1584-48FF-87CF-7C0294353A2B}" presName="sibTrans" presStyleCnt="0"/>
      <dgm:spPr/>
    </dgm:pt>
    <dgm:pt modelId="{BB1C88A1-C399-454C-907E-EBC4915AE841}" type="pres">
      <dgm:prSet presAssocID="{889370E5-4DE1-407F-9334-BF36E0D4881A}" presName="node" presStyleLbl="node1" presStyleIdx="1" presStyleCnt="3">
        <dgm:presLayoutVars>
          <dgm:bulletEnabled val="1"/>
        </dgm:presLayoutVars>
      </dgm:prSet>
      <dgm:spPr/>
      <dgm:t>
        <a:bodyPr/>
        <a:lstStyle/>
        <a:p>
          <a:endParaRPr lang="id-ID"/>
        </a:p>
      </dgm:t>
    </dgm:pt>
    <dgm:pt modelId="{075C039C-AECA-405D-8DDE-08BA67988A85}" type="pres">
      <dgm:prSet presAssocID="{5F67802C-ADCB-4DC9-9307-EF3C69497531}" presName="sibTrans" presStyleCnt="0"/>
      <dgm:spPr/>
    </dgm:pt>
    <dgm:pt modelId="{481CDB33-AF83-4EB9-A11F-927EE0DDBE01}" type="pres">
      <dgm:prSet presAssocID="{F257AC4B-02F4-4B6B-A3ED-24C0A6072279}" presName="node" presStyleLbl="node1" presStyleIdx="2" presStyleCnt="3">
        <dgm:presLayoutVars>
          <dgm:bulletEnabled val="1"/>
        </dgm:presLayoutVars>
      </dgm:prSet>
      <dgm:spPr/>
      <dgm:t>
        <a:bodyPr/>
        <a:lstStyle/>
        <a:p>
          <a:endParaRPr lang="id-ID"/>
        </a:p>
      </dgm:t>
    </dgm:pt>
  </dgm:ptLst>
  <dgm:cxnLst>
    <dgm:cxn modelId="{6036B8BF-CB05-4D1A-830E-01F80D1C8164}" type="presOf" srcId="{AB39E8E5-1586-4D03-A2D3-381BA6E67421}" destId="{BCBA033F-04B6-46B0-BD6E-BB51C243535F}" srcOrd="0" destOrd="0" presId="urn:microsoft.com/office/officeart/2005/8/layout/hList6"/>
    <dgm:cxn modelId="{BE8C8822-7272-46E9-9DB6-62DA7775B0A4}" type="presOf" srcId="{F257AC4B-02F4-4B6B-A3ED-24C0A6072279}" destId="{481CDB33-AF83-4EB9-A11F-927EE0DDBE01}" srcOrd="0" destOrd="0" presId="urn:microsoft.com/office/officeart/2005/8/layout/hList6"/>
    <dgm:cxn modelId="{BFE71AC8-43B1-460F-953E-50BC21DCBCB5}" type="presOf" srcId="{C88EF030-F946-4459-9582-1AC681B6BA32}" destId="{481CDB33-AF83-4EB9-A11F-927EE0DDBE01}" srcOrd="0" destOrd="1" presId="urn:microsoft.com/office/officeart/2005/8/layout/hList6"/>
    <dgm:cxn modelId="{0550CAB9-F9E8-40FA-9D66-07F8639404B2}" srcId="{F257AC4B-02F4-4B6B-A3ED-24C0A6072279}" destId="{871DF8FB-FB78-4922-97CA-DFE11B938256}" srcOrd="1" destOrd="0" parTransId="{23E78519-C2E7-4766-BE02-460E0611EDF5}" sibTransId="{F59C18A4-3CA6-44ED-B23B-C79B6B5CF0DB}"/>
    <dgm:cxn modelId="{779FA846-FFD4-4650-B866-295656321521}" srcId="{889370E5-4DE1-407F-9334-BF36E0D4881A}" destId="{FC6CE4AB-4D50-46DD-8CAD-540E113FF7D9}" srcOrd="0" destOrd="0" parTransId="{8817555E-BF8D-41CE-9A64-276A8517AE9B}" sibTransId="{66B6DFC0-D0EE-4556-88B7-EF2400BC7121}"/>
    <dgm:cxn modelId="{D14EC104-B5A0-4253-ACB3-AE00B064D371}" type="presOf" srcId="{FC6CE4AB-4D50-46DD-8CAD-540E113FF7D9}" destId="{BB1C88A1-C399-454C-907E-EBC4915AE841}" srcOrd="0" destOrd="1" presId="urn:microsoft.com/office/officeart/2005/8/layout/hList6"/>
    <dgm:cxn modelId="{4F2D8ECE-4834-4733-A1F9-DA45066DA143}" srcId="{944B0158-03AA-46C6-AAB2-C0D63BAD9669}" destId="{AB39E8E5-1586-4D03-A2D3-381BA6E67421}" srcOrd="0" destOrd="0" parTransId="{328551A8-C9A4-4DA9-9CDB-F692FF6106FD}" sibTransId="{D3F1C4EA-1584-48FF-87CF-7C0294353A2B}"/>
    <dgm:cxn modelId="{0973D442-82A9-4798-9048-75DFE566151F}" srcId="{944B0158-03AA-46C6-AAB2-C0D63BAD9669}" destId="{889370E5-4DE1-407F-9334-BF36E0D4881A}" srcOrd="1" destOrd="0" parTransId="{60525C6E-8230-4980-AE99-16259A026CEF}" sibTransId="{5F67802C-ADCB-4DC9-9307-EF3C69497531}"/>
    <dgm:cxn modelId="{D0C799AC-5C41-42BB-8B0B-BE9224F304E5}" type="presOf" srcId="{889370E5-4DE1-407F-9334-BF36E0D4881A}" destId="{BB1C88A1-C399-454C-907E-EBC4915AE841}" srcOrd="0" destOrd="0" presId="urn:microsoft.com/office/officeart/2005/8/layout/hList6"/>
    <dgm:cxn modelId="{E44E294E-507A-4FF5-B0DB-006938204787}" srcId="{AB39E8E5-1586-4D03-A2D3-381BA6E67421}" destId="{0C7F7F2F-40FC-4588-A6A1-A0872BE60836}" srcOrd="0" destOrd="0" parTransId="{BC6F600E-403F-45D5-A458-C2331B896DA8}" sibTransId="{258EA0F6-BBCA-4BF5-8250-F93910BE7920}"/>
    <dgm:cxn modelId="{87E174BB-9D27-4E87-99CC-87D5BBFEDBE9}" srcId="{F257AC4B-02F4-4B6B-A3ED-24C0A6072279}" destId="{C88EF030-F946-4459-9582-1AC681B6BA32}" srcOrd="0" destOrd="0" parTransId="{237DD982-6552-4EBF-B2C0-D32FB8F51F9B}" sibTransId="{D6F1A9DB-B720-4B15-8658-CE508E780739}"/>
    <dgm:cxn modelId="{0E89263F-1068-4828-B894-12B1E8638051}" type="presOf" srcId="{0C7F7F2F-40FC-4588-A6A1-A0872BE60836}" destId="{BCBA033F-04B6-46B0-BD6E-BB51C243535F}" srcOrd="0" destOrd="1" presId="urn:microsoft.com/office/officeart/2005/8/layout/hList6"/>
    <dgm:cxn modelId="{BA8B61DC-9FCB-487C-9043-7AE37F900429}" type="presOf" srcId="{944B0158-03AA-46C6-AAB2-C0D63BAD9669}" destId="{7BE9503D-740A-43B0-82DE-56D60E1E7942}" srcOrd="0" destOrd="0" presId="urn:microsoft.com/office/officeart/2005/8/layout/hList6"/>
    <dgm:cxn modelId="{85F4D82D-3CEB-4583-BDBF-61D2C4FADD20}" srcId="{944B0158-03AA-46C6-AAB2-C0D63BAD9669}" destId="{F257AC4B-02F4-4B6B-A3ED-24C0A6072279}" srcOrd="2" destOrd="0" parTransId="{D667EBBE-7B28-459D-9D3E-DC92A3FA4A9A}" sibTransId="{334EBB5F-92FE-4A69-8874-2BE259FE163A}"/>
    <dgm:cxn modelId="{3045C068-0D9B-4FCD-B455-5DE9ADD6EF57}" type="presOf" srcId="{871DF8FB-FB78-4922-97CA-DFE11B938256}" destId="{481CDB33-AF83-4EB9-A11F-927EE0DDBE01}" srcOrd="0" destOrd="2" presId="urn:microsoft.com/office/officeart/2005/8/layout/hList6"/>
    <dgm:cxn modelId="{92E1EFA5-015B-41D0-8EB0-4861B89AA88B}" type="presParOf" srcId="{7BE9503D-740A-43B0-82DE-56D60E1E7942}" destId="{BCBA033F-04B6-46B0-BD6E-BB51C243535F}" srcOrd="0" destOrd="0" presId="urn:microsoft.com/office/officeart/2005/8/layout/hList6"/>
    <dgm:cxn modelId="{A76E23AC-8CC3-4CA8-A8B4-1AB7079C1CAB}" type="presParOf" srcId="{7BE9503D-740A-43B0-82DE-56D60E1E7942}" destId="{E8E9ADE6-05ED-463D-A05C-7C6D5508F661}" srcOrd="1" destOrd="0" presId="urn:microsoft.com/office/officeart/2005/8/layout/hList6"/>
    <dgm:cxn modelId="{C7013052-4BD2-413B-95B3-4C16D0362EE7}" type="presParOf" srcId="{7BE9503D-740A-43B0-82DE-56D60E1E7942}" destId="{BB1C88A1-C399-454C-907E-EBC4915AE841}" srcOrd="2" destOrd="0" presId="urn:microsoft.com/office/officeart/2005/8/layout/hList6"/>
    <dgm:cxn modelId="{B3692F69-6DB3-4925-A457-2A9677360DD5}" type="presParOf" srcId="{7BE9503D-740A-43B0-82DE-56D60E1E7942}" destId="{075C039C-AECA-405D-8DDE-08BA67988A85}" srcOrd="3" destOrd="0" presId="urn:microsoft.com/office/officeart/2005/8/layout/hList6"/>
    <dgm:cxn modelId="{5E1ED132-5E35-40F1-B2E5-944798EC9E03}" type="presParOf" srcId="{7BE9503D-740A-43B0-82DE-56D60E1E7942}" destId="{481CDB33-AF83-4EB9-A11F-927EE0DDBE01}"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9B97F47-E3BE-406C-ABF1-3091E2931979}" type="doc">
      <dgm:prSet loTypeId="urn:microsoft.com/office/officeart/2005/8/layout/target3" loCatId="list" qsTypeId="urn:microsoft.com/office/officeart/2005/8/quickstyle/simple3" qsCatId="simple" csTypeId="urn:microsoft.com/office/officeart/2005/8/colors/accent1_2" csCatId="accent1" phldr="1"/>
      <dgm:spPr/>
      <dgm:t>
        <a:bodyPr/>
        <a:lstStyle/>
        <a:p>
          <a:endParaRPr lang="id-ID"/>
        </a:p>
      </dgm:t>
    </dgm:pt>
    <dgm:pt modelId="{343C41D1-3884-4C7F-982A-AA80B4048153}">
      <dgm:prSet phldrT="[Text]"/>
      <dgm:spPr/>
      <dgm:t>
        <a:bodyPr/>
        <a:lstStyle/>
        <a:p>
          <a:r>
            <a:rPr lang="id-ID" dirty="0" smtClean="0"/>
            <a:t>Konduktor Baik</a:t>
          </a:r>
          <a:endParaRPr lang="id-ID" dirty="0"/>
        </a:p>
      </dgm:t>
    </dgm:pt>
    <dgm:pt modelId="{92762E3A-2BE0-4758-BE9D-0C2D4842270E}" type="parTrans" cxnId="{D5053CFF-5E1A-48A9-9728-5961C06705AB}">
      <dgm:prSet/>
      <dgm:spPr/>
      <dgm:t>
        <a:bodyPr/>
        <a:lstStyle/>
        <a:p>
          <a:endParaRPr lang="id-ID"/>
        </a:p>
      </dgm:t>
    </dgm:pt>
    <dgm:pt modelId="{A7E02D10-4A12-40D8-84E8-BCA178862F77}" type="sibTrans" cxnId="{D5053CFF-5E1A-48A9-9728-5961C06705AB}">
      <dgm:prSet/>
      <dgm:spPr/>
      <dgm:t>
        <a:bodyPr/>
        <a:lstStyle/>
        <a:p>
          <a:endParaRPr lang="id-ID"/>
        </a:p>
      </dgm:t>
    </dgm:pt>
    <dgm:pt modelId="{FB61D7A2-52FF-40F1-AD96-0896DD0F39A2}">
      <dgm:prSet phldrT="[Text]"/>
      <dgm:spPr/>
      <dgm:t>
        <a:bodyPr/>
        <a:lstStyle/>
        <a:p>
          <a:r>
            <a:rPr lang="id-ID" dirty="0" smtClean="0">
              <a:effectLst>
                <a:outerShdw blurRad="38100" dist="38100" dir="2700000" algn="tl">
                  <a:srgbClr val="000000">
                    <a:alpha val="43137"/>
                  </a:srgbClr>
                </a:outerShdw>
              </a:effectLst>
            </a:rPr>
            <a:t>Lapisan penutup resistif</a:t>
          </a:r>
          <a:endParaRPr lang="id-ID" dirty="0">
            <a:effectLst>
              <a:outerShdw blurRad="38100" dist="38100" dir="2700000" algn="tl">
                <a:srgbClr val="000000">
                  <a:alpha val="43137"/>
                </a:srgbClr>
              </a:outerShdw>
            </a:effectLst>
          </a:endParaRPr>
        </a:p>
      </dgm:t>
    </dgm:pt>
    <dgm:pt modelId="{8C270AFD-1046-4B06-A136-7FA85A70679D}" type="parTrans" cxnId="{5983E6FC-D9DC-4242-AE52-B823AD256DDB}">
      <dgm:prSet/>
      <dgm:spPr/>
      <dgm:t>
        <a:bodyPr/>
        <a:lstStyle/>
        <a:p>
          <a:endParaRPr lang="id-ID"/>
        </a:p>
      </dgm:t>
    </dgm:pt>
    <dgm:pt modelId="{AF17AF6E-5D47-4CC4-8C02-E6248EB10523}" type="sibTrans" cxnId="{5983E6FC-D9DC-4242-AE52-B823AD256DDB}">
      <dgm:prSet/>
      <dgm:spPr/>
      <dgm:t>
        <a:bodyPr/>
        <a:lstStyle/>
        <a:p>
          <a:endParaRPr lang="id-ID"/>
        </a:p>
      </dgm:t>
    </dgm:pt>
    <dgm:pt modelId="{1CFE3F63-2E4D-45C0-A30A-E51BDCF8DFBC}">
      <dgm:prSet phldrT="[Text]"/>
      <dgm:spPr/>
      <dgm:t>
        <a:bodyPr/>
        <a:lstStyle/>
        <a:p>
          <a:r>
            <a:rPr lang="id-ID" dirty="0" smtClean="0">
              <a:effectLst>
                <a:outerShdw blurRad="38100" dist="38100" dir="2700000" algn="tl">
                  <a:srgbClr val="000000">
                    <a:alpha val="43137"/>
                  </a:srgbClr>
                </a:outerShdw>
              </a:effectLst>
            </a:rPr>
            <a:t>Lapisan penutup konduktif</a:t>
          </a:r>
          <a:endParaRPr lang="id-ID" dirty="0">
            <a:effectLst>
              <a:outerShdw blurRad="38100" dist="38100" dir="2700000" algn="tl">
                <a:srgbClr val="000000">
                  <a:alpha val="43137"/>
                </a:srgbClr>
              </a:outerShdw>
            </a:effectLst>
          </a:endParaRPr>
        </a:p>
      </dgm:t>
    </dgm:pt>
    <dgm:pt modelId="{79866007-3D3C-4FEF-B064-D3D803E304F3}" type="parTrans" cxnId="{05014082-9167-4082-BF20-A6F62E702649}">
      <dgm:prSet/>
      <dgm:spPr/>
      <dgm:t>
        <a:bodyPr/>
        <a:lstStyle/>
        <a:p>
          <a:endParaRPr lang="id-ID"/>
        </a:p>
      </dgm:t>
    </dgm:pt>
    <dgm:pt modelId="{95A56DBB-C37E-471B-829E-B9A27F3FC8D6}" type="sibTrans" cxnId="{05014082-9167-4082-BF20-A6F62E702649}">
      <dgm:prSet/>
      <dgm:spPr/>
      <dgm:t>
        <a:bodyPr/>
        <a:lstStyle/>
        <a:p>
          <a:endParaRPr lang="id-ID"/>
        </a:p>
      </dgm:t>
    </dgm:pt>
    <dgm:pt modelId="{27C2C497-9F9E-417F-91AA-23899E6E7163}">
      <dgm:prSet phldrT="[Text]"/>
      <dgm:spPr/>
      <dgm:t>
        <a:bodyPr/>
        <a:lstStyle/>
        <a:p>
          <a:r>
            <a:rPr lang="id-ID" dirty="0" smtClean="0"/>
            <a:t>Konduktor Buruk</a:t>
          </a:r>
          <a:endParaRPr lang="id-ID" dirty="0"/>
        </a:p>
      </dgm:t>
    </dgm:pt>
    <dgm:pt modelId="{23FBD844-944D-48C8-8CE7-8E342FB37C8E}" type="parTrans" cxnId="{1A16765C-DA88-43B1-A67C-005FD73B76F8}">
      <dgm:prSet/>
      <dgm:spPr/>
      <dgm:t>
        <a:bodyPr/>
        <a:lstStyle/>
        <a:p>
          <a:endParaRPr lang="id-ID"/>
        </a:p>
      </dgm:t>
    </dgm:pt>
    <dgm:pt modelId="{400657F1-FAC3-4030-857F-ECCEAE1BAD1D}" type="sibTrans" cxnId="{1A16765C-DA88-43B1-A67C-005FD73B76F8}">
      <dgm:prSet/>
      <dgm:spPr/>
      <dgm:t>
        <a:bodyPr/>
        <a:lstStyle/>
        <a:p>
          <a:endParaRPr lang="id-ID"/>
        </a:p>
      </dgm:t>
    </dgm:pt>
    <dgm:pt modelId="{CA2C565F-1A89-4259-B463-7518189470EE}">
      <dgm:prSet phldrT="[Text]"/>
      <dgm:spPr/>
      <dgm:t>
        <a:bodyPr/>
        <a:lstStyle/>
        <a:p>
          <a:r>
            <a:rPr lang="id-ID" dirty="0" smtClean="0">
              <a:effectLst>
                <a:outerShdw blurRad="38100" dist="38100" dir="2700000" algn="tl">
                  <a:srgbClr val="000000">
                    <a:alpha val="43137"/>
                  </a:srgbClr>
                </a:outerShdw>
              </a:effectLst>
            </a:rPr>
            <a:t>Lapisan penutup resisitif</a:t>
          </a:r>
          <a:endParaRPr lang="id-ID" dirty="0">
            <a:effectLst>
              <a:outerShdw blurRad="38100" dist="38100" dir="2700000" algn="tl">
                <a:srgbClr val="000000">
                  <a:alpha val="43137"/>
                </a:srgbClr>
              </a:outerShdw>
            </a:effectLst>
          </a:endParaRPr>
        </a:p>
      </dgm:t>
    </dgm:pt>
    <dgm:pt modelId="{1E6FA165-6FB3-430F-BB97-1E57C4FFC335}" type="parTrans" cxnId="{B6967B41-F893-4BAD-9559-EE80AADFABB2}">
      <dgm:prSet/>
      <dgm:spPr/>
      <dgm:t>
        <a:bodyPr/>
        <a:lstStyle/>
        <a:p>
          <a:endParaRPr lang="id-ID"/>
        </a:p>
      </dgm:t>
    </dgm:pt>
    <dgm:pt modelId="{F3061BCD-B5E8-4730-AC88-8A4CDEDEE5DF}" type="sibTrans" cxnId="{B6967B41-F893-4BAD-9559-EE80AADFABB2}">
      <dgm:prSet/>
      <dgm:spPr/>
      <dgm:t>
        <a:bodyPr/>
        <a:lstStyle/>
        <a:p>
          <a:endParaRPr lang="id-ID"/>
        </a:p>
      </dgm:t>
    </dgm:pt>
    <dgm:pt modelId="{ADF9B62E-0A5B-44BA-8FA2-86A54F2D3011}">
      <dgm:prSet phldrT="[Text]"/>
      <dgm:spPr/>
      <dgm:t>
        <a:bodyPr/>
        <a:lstStyle/>
        <a:p>
          <a:r>
            <a:rPr lang="id-ID" dirty="0" smtClean="0">
              <a:effectLst>
                <a:outerShdw blurRad="38100" dist="38100" dir="2700000" algn="tl">
                  <a:srgbClr val="000000">
                    <a:alpha val="43137"/>
                  </a:srgbClr>
                </a:outerShdw>
              </a:effectLst>
            </a:rPr>
            <a:t>Lapisan penutup konduktif</a:t>
          </a:r>
          <a:endParaRPr lang="id-ID" dirty="0">
            <a:effectLst>
              <a:outerShdw blurRad="38100" dist="38100" dir="2700000" algn="tl">
                <a:srgbClr val="000000">
                  <a:alpha val="43137"/>
                </a:srgbClr>
              </a:outerShdw>
            </a:effectLst>
          </a:endParaRPr>
        </a:p>
      </dgm:t>
    </dgm:pt>
    <dgm:pt modelId="{10797B8F-C663-4FBE-9322-C028311C1242}" type="parTrans" cxnId="{4E0362F0-1011-44C9-BAEF-2A35421F05EF}">
      <dgm:prSet/>
      <dgm:spPr/>
      <dgm:t>
        <a:bodyPr/>
        <a:lstStyle/>
        <a:p>
          <a:endParaRPr lang="id-ID"/>
        </a:p>
      </dgm:t>
    </dgm:pt>
    <dgm:pt modelId="{FA54407E-832E-40B6-B2CB-3C51E9A87E07}" type="sibTrans" cxnId="{4E0362F0-1011-44C9-BAEF-2A35421F05EF}">
      <dgm:prSet/>
      <dgm:spPr/>
      <dgm:t>
        <a:bodyPr/>
        <a:lstStyle/>
        <a:p>
          <a:endParaRPr lang="id-ID"/>
        </a:p>
      </dgm:t>
    </dgm:pt>
    <dgm:pt modelId="{732DC79C-D64E-4127-8ADF-AD7E977F3BFF}">
      <dgm:prSet phldrT="[Text]"/>
      <dgm:spPr/>
      <dgm:t>
        <a:bodyPr/>
        <a:lstStyle/>
        <a:p>
          <a:r>
            <a:rPr lang="id-ID" dirty="0" smtClean="0"/>
            <a:t>Ada anomali klasik tilt, namun ellips rendah</a:t>
          </a:r>
          <a:endParaRPr lang="id-ID" dirty="0"/>
        </a:p>
      </dgm:t>
    </dgm:pt>
    <dgm:pt modelId="{5B72647B-0EC6-432B-96B9-596D9955C990}" type="parTrans" cxnId="{B64A8EA1-095B-4765-9809-93DA7C4AD62C}">
      <dgm:prSet/>
      <dgm:spPr/>
      <dgm:t>
        <a:bodyPr/>
        <a:lstStyle/>
        <a:p>
          <a:endParaRPr lang="id-ID"/>
        </a:p>
      </dgm:t>
    </dgm:pt>
    <dgm:pt modelId="{AE37781A-3A75-467E-A02B-A3A563C12087}" type="sibTrans" cxnId="{B64A8EA1-095B-4765-9809-93DA7C4AD62C}">
      <dgm:prSet/>
      <dgm:spPr/>
      <dgm:t>
        <a:bodyPr/>
        <a:lstStyle/>
        <a:p>
          <a:endParaRPr lang="id-ID"/>
        </a:p>
      </dgm:t>
    </dgm:pt>
    <dgm:pt modelId="{09D093F7-E963-4970-A2B7-FAF1FFD10CF2}">
      <dgm:prSet phldrT="[Text]"/>
      <dgm:spPr/>
      <dgm:t>
        <a:bodyPr/>
        <a:lstStyle/>
        <a:p>
          <a:r>
            <a:rPr lang="id-ID" dirty="0" smtClean="0"/>
            <a:t>Ada nilai antara tilt &amp; ellips, kedua nilai cukup tiggi</a:t>
          </a:r>
          <a:endParaRPr lang="id-ID" dirty="0"/>
        </a:p>
      </dgm:t>
    </dgm:pt>
    <dgm:pt modelId="{2FA6A56A-DC94-40D9-83AF-7A507E4A75AA}" type="parTrans" cxnId="{7F63F3D4-CD86-4A19-A068-E3CB58EE2548}">
      <dgm:prSet/>
      <dgm:spPr/>
      <dgm:t>
        <a:bodyPr/>
        <a:lstStyle/>
        <a:p>
          <a:endParaRPr lang="id-ID"/>
        </a:p>
      </dgm:t>
    </dgm:pt>
    <dgm:pt modelId="{6CDBBE4A-CFE5-41A5-968A-B1DFC8605E2C}" type="sibTrans" cxnId="{7F63F3D4-CD86-4A19-A068-E3CB58EE2548}">
      <dgm:prSet/>
      <dgm:spPr/>
      <dgm:t>
        <a:bodyPr/>
        <a:lstStyle/>
        <a:p>
          <a:endParaRPr lang="id-ID"/>
        </a:p>
      </dgm:t>
    </dgm:pt>
    <dgm:pt modelId="{D580980D-0F3C-4A84-93DC-15BE684570D2}">
      <dgm:prSet phldrT="[Text]"/>
      <dgm:spPr/>
      <dgm:t>
        <a:bodyPr/>
        <a:lstStyle/>
        <a:p>
          <a:r>
            <a:rPr lang="id-ID" dirty="0" smtClean="0"/>
            <a:t>Pola tilt dan ellips sama, bertanda sama</a:t>
          </a:r>
          <a:endParaRPr lang="id-ID" dirty="0"/>
        </a:p>
      </dgm:t>
    </dgm:pt>
    <dgm:pt modelId="{8AC5A72F-E50F-491F-846D-A6704883FDB1}" type="parTrans" cxnId="{E39F371C-0335-4F13-BB93-0621A2BB0292}">
      <dgm:prSet/>
      <dgm:spPr/>
      <dgm:t>
        <a:bodyPr/>
        <a:lstStyle/>
        <a:p>
          <a:endParaRPr lang="id-ID"/>
        </a:p>
      </dgm:t>
    </dgm:pt>
    <dgm:pt modelId="{DC481C6D-7930-44F5-8F62-C4BFD31BC923}" type="sibTrans" cxnId="{E39F371C-0335-4F13-BB93-0621A2BB0292}">
      <dgm:prSet/>
      <dgm:spPr/>
      <dgm:t>
        <a:bodyPr/>
        <a:lstStyle/>
        <a:p>
          <a:endParaRPr lang="id-ID"/>
        </a:p>
      </dgm:t>
    </dgm:pt>
    <dgm:pt modelId="{7D888ADC-0917-4CB3-BE1E-FCC6CC4F3876}">
      <dgm:prSet phldrT="[Text]"/>
      <dgm:spPr/>
      <dgm:t>
        <a:bodyPr/>
        <a:lstStyle/>
        <a:p>
          <a:r>
            <a:rPr lang="id-ID" dirty="0" smtClean="0"/>
            <a:t>Ada anomali klasik tilt, namun ellips rendah</a:t>
          </a:r>
          <a:endParaRPr lang="id-ID" dirty="0"/>
        </a:p>
      </dgm:t>
    </dgm:pt>
    <dgm:pt modelId="{BEEBC93C-1BCF-4860-83BB-5E9DF72B7EC9}" type="parTrans" cxnId="{C1F566BA-CE15-48E2-9F1E-45FD0CC62238}">
      <dgm:prSet/>
      <dgm:spPr/>
      <dgm:t>
        <a:bodyPr/>
        <a:lstStyle/>
        <a:p>
          <a:endParaRPr lang="id-ID"/>
        </a:p>
      </dgm:t>
    </dgm:pt>
    <dgm:pt modelId="{6F4940EE-EA3F-4DC9-B707-9CAA1F18CB06}" type="sibTrans" cxnId="{C1F566BA-CE15-48E2-9F1E-45FD0CC62238}">
      <dgm:prSet/>
      <dgm:spPr/>
      <dgm:t>
        <a:bodyPr/>
        <a:lstStyle/>
        <a:p>
          <a:endParaRPr lang="id-ID"/>
        </a:p>
      </dgm:t>
    </dgm:pt>
    <dgm:pt modelId="{8FEC0750-EF98-443A-8811-9C8FADB3164F}" type="pres">
      <dgm:prSet presAssocID="{79B97F47-E3BE-406C-ABF1-3091E2931979}" presName="Name0" presStyleCnt="0">
        <dgm:presLayoutVars>
          <dgm:chMax val="7"/>
          <dgm:dir/>
          <dgm:animLvl val="lvl"/>
          <dgm:resizeHandles val="exact"/>
        </dgm:presLayoutVars>
      </dgm:prSet>
      <dgm:spPr/>
      <dgm:t>
        <a:bodyPr/>
        <a:lstStyle/>
        <a:p>
          <a:endParaRPr lang="id-ID"/>
        </a:p>
      </dgm:t>
    </dgm:pt>
    <dgm:pt modelId="{1053D005-E4F8-4243-9E14-56893FC8B108}" type="pres">
      <dgm:prSet presAssocID="{343C41D1-3884-4C7F-982A-AA80B4048153}" presName="circle1" presStyleLbl="node1" presStyleIdx="0" presStyleCnt="2"/>
      <dgm:spPr/>
    </dgm:pt>
    <dgm:pt modelId="{1B4B19AB-1DD0-44E4-B972-D26670D771FD}" type="pres">
      <dgm:prSet presAssocID="{343C41D1-3884-4C7F-982A-AA80B4048153}" presName="space" presStyleCnt="0"/>
      <dgm:spPr/>
    </dgm:pt>
    <dgm:pt modelId="{758228FB-BA05-4CE7-888B-683BB6E5BDD4}" type="pres">
      <dgm:prSet presAssocID="{343C41D1-3884-4C7F-982A-AA80B4048153}" presName="rect1" presStyleLbl="alignAcc1" presStyleIdx="0" presStyleCnt="2"/>
      <dgm:spPr/>
      <dgm:t>
        <a:bodyPr/>
        <a:lstStyle/>
        <a:p>
          <a:endParaRPr lang="id-ID"/>
        </a:p>
      </dgm:t>
    </dgm:pt>
    <dgm:pt modelId="{AB39B6B6-CF60-47EC-950A-0135EAA52922}" type="pres">
      <dgm:prSet presAssocID="{27C2C497-9F9E-417F-91AA-23899E6E7163}" presName="vertSpace2" presStyleLbl="node1" presStyleIdx="0" presStyleCnt="2"/>
      <dgm:spPr/>
    </dgm:pt>
    <dgm:pt modelId="{44D19027-BB6B-40FC-B982-4E8979EF0905}" type="pres">
      <dgm:prSet presAssocID="{27C2C497-9F9E-417F-91AA-23899E6E7163}" presName="circle2" presStyleLbl="node1" presStyleIdx="1" presStyleCnt="2"/>
      <dgm:spPr/>
    </dgm:pt>
    <dgm:pt modelId="{6D4F4E9B-4AA5-452A-963D-B102C253FE9F}" type="pres">
      <dgm:prSet presAssocID="{27C2C497-9F9E-417F-91AA-23899E6E7163}" presName="rect2" presStyleLbl="alignAcc1" presStyleIdx="1" presStyleCnt="2"/>
      <dgm:spPr/>
      <dgm:t>
        <a:bodyPr/>
        <a:lstStyle/>
        <a:p>
          <a:endParaRPr lang="id-ID"/>
        </a:p>
      </dgm:t>
    </dgm:pt>
    <dgm:pt modelId="{6789701C-B7A9-4104-BB4D-E46207A07FAE}" type="pres">
      <dgm:prSet presAssocID="{343C41D1-3884-4C7F-982A-AA80B4048153}" presName="rect1ParTx" presStyleLbl="alignAcc1" presStyleIdx="1" presStyleCnt="2">
        <dgm:presLayoutVars>
          <dgm:chMax val="1"/>
          <dgm:bulletEnabled val="1"/>
        </dgm:presLayoutVars>
      </dgm:prSet>
      <dgm:spPr/>
      <dgm:t>
        <a:bodyPr/>
        <a:lstStyle/>
        <a:p>
          <a:endParaRPr lang="id-ID"/>
        </a:p>
      </dgm:t>
    </dgm:pt>
    <dgm:pt modelId="{66BA7D8F-8C32-4C00-95C7-822D0E9F84A7}" type="pres">
      <dgm:prSet presAssocID="{343C41D1-3884-4C7F-982A-AA80B4048153}" presName="rect1ChTx" presStyleLbl="alignAcc1" presStyleIdx="1" presStyleCnt="2">
        <dgm:presLayoutVars>
          <dgm:bulletEnabled val="1"/>
        </dgm:presLayoutVars>
      </dgm:prSet>
      <dgm:spPr/>
      <dgm:t>
        <a:bodyPr/>
        <a:lstStyle/>
        <a:p>
          <a:endParaRPr lang="id-ID"/>
        </a:p>
      </dgm:t>
    </dgm:pt>
    <dgm:pt modelId="{1B9406DE-825E-4291-BB22-49CD3203BBBA}" type="pres">
      <dgm:prSet presAssocID="{27C2C497-9F9E-417F-91AA-23899E6E7163}" presName="rect2ParTx" presStyleLbl="alignAcc1" presStyleIdx="1" presStyleCnt="2">
        <dgm:presLayoutVars>
          <dgm:chMax val="1"/>
          <dgm:bulletEnabled val="1"/>
        </dgm:presLayoutVars>
      </dgm:prSet>
      <dgm:spPr/>
      <dgm:t>
        <a:bodyPr/>
        <a:lstStyle/>
        <a:p>
          <a:endParaRPr lang="id-ID"/>
        </a:p>
      </dgm:t>
    </dgm:pt>
    <dgm:pt modelId="{C36748D3-BB56-45DA-8771-758853D3210C}" type="pres">
      <dgm:prSet presAssocID="{27C2C497-9F9E-417F-91AA-23899E6E7163}" presName="rect2ChTx" presStyleLbl="alignAcc1" presStyleIdx="1" presStyleCnt="2">
        <dgm:presLayoutVars>
          <dgm:bulletEnabled val="1"/>
        </dgm:presLayoutVars>
      </dgm:prSet>
      <dgm:spPr/>
      <dgm:t>
        <a:bodyPr/>
        <a:lstStyle/>
        <a:p>
          <a:endParaRPr lang="id-ID"/>
        </a:p>
      </dgm:t>
    </dgm:pt>
  </dgm:ptLst>
  <dgm:cxnLst>
    <dgm:cxn modelId="{FABAFB28-F941-45EA-9A9E-1A9F66EA3AD5}" type="presOf" srcId="{D580980D-0F3C-4A84-93DC-15BE684570D2}" destId="{C36748D3-BB56-45DA-8771-758853D3210C}" srcOrd="0" destOrd="1" presId="urn:microsoft.com/office/officeart/2005/8/layout/target3"/>
    <dgm:cxn modelId="{B64A8EA1-095B-4765-9809-93DA7C4AD62C}" srcId="{FB61D7A2-52FF-40F1-AD96-0896DD0F39A2}" destId="{732DC79C-D64E-4127-8ADF-AD7E977F3BFF}" srcOrd="0" destOrd="0" parTransId="{5B72647B-0EC6-432B-96B9-596D9955C990}" sibTransId="{AE37781A-3A75-467E-A02B-A3A563C12087}"/>
    <dgm:cxn modelId="{D75FAFED-D77A-4D14-9348-0B84EE2925D3}" type="presOf" srcId="{FB61D7A2-52FF-40F1-AD96-0896DD0F39A2}" destId="{66BA7D8F-8C32-4C00-95C7-822D0E9F84A7}" srcOrd="0" destOrd="0" presId="urn:microsoft.com/office/officeart/2005/8/layout/target3"/>
    <dgm:cxn modelId="{05014082-9167-4082-BF20-A6F62E702649}" srcId="{343C41D1-3884-4C7F-982A-AA80B4048153}" destId="{1CFE3F63-2E4D-45C0-A30A-E51BDCF8DFBC}" srcOrd="1" destOrd="0" parTransId="{79866007-3D3C-4FEF-B064-D3D803E304F3}" sibTransId="{95A56DBB-C37E-471B-829E-B9A27F3FC8D6}"/>
    <dgm:cxn modelId="{7F63F3D4-CD86-4A19-A068-E3CB58EE2548}" srcId="{1CFE3F63-2E4D-45C0-A30A-E51BDCF8DFBC}" destId="{09D093F7-E963-4970-A2B7-FAF1FFD10CF2}" srcOrd="0" destOrd="0" parTransId="{2FA6A56A-DC94-40D9-83AF-7A507E4A75AA}" sibTransId="{6CDBBE4A-CFE5-41A5-968A-B1DFC8605E2C}"/>
    <dgm:cxn modelId="{9C9B0F6E-58E7-488A-B1AA-7B032FEB239C}" type="presOf" srcId="{79B97F47-E3BE-406C-ABF1-3091E2931979}" destId="{8FEC0750-EF98-443A-8811-9C8FADB3164F}" srcOrd="0" destOrd="0" presId="urn:microsoft.com/office/officeart/2005/8/layout/target3"/>
    <dgm:cxn modelId="{7E63FB5E-5C3D-457F-8F80-DDCA2BE1CA75}" type="presOf" srcId="{732DC79C-D64E-4127-8ADF-AD7E977F3BFF}" destId="{66BA7D8F-8C32-4C00-95C7-822D0E9F84A7}" srcOrd="0" destOrd="1" presId="urn:microsoft.com/office/officeart/2005/8/layout/target3"/>
    <dgm:cxn modelId="{07C10352-1130-425A-A628-9598EF4B3D1E}" type="presOf" srcId="{343C41D1-3884-4C7F-982A-AA80B4048153}" destId="{758228FB-BA05-4CE7-888B-683BB6E5BDD4}" srcOrd="0" destOrd="0" presId="urn:microsoft.com/office/officeart/2005/8/layout/target3"/>
    <dgm:cxn modelId="{C1F566BA-CE15-48E2-9F1E-45FD0CC62238}" srcId="{ADF9B62E-0A5B-44BA-8FA2-86A54F2D3011}" destId="{7D888ADC-0917-4CB3-BE1E-FCC6CC4F3876}" srcOrd="0" destOrd="0" parTransId="{BEEBC93C-1BCF-4860-83BB-5E9DF72B7EC9}" sibTransId="{6F4940EE-EA3F-4DC9-B707-9CAA1F18CB06}"/>
    <dgm:cxn modelId="{6CD0C491-464D-467D-A8A0-3E915C7CBDAF}" type="presOf" srcId="{27C2C497-9F9E-417F-91AA-23899E6E7163}" destId="{1B9406DE-825E-4291-BB22-49CD3203BBBA}" srcOrd="1" destOrd="0" presId="urn:microsoft.com/office/officeart/2005/8/layout/target3"/>
    <dgm:cxn modelId="{AF7F5CC5-1E6E-479C-B1F7-FD6AE03EE4E9}" type="presOf" srcId="{CA2C565F-1A89-4259-B463-7518189470EE}" destId="{C36748D3-BB56-45DA-8771-758853D3210C}" srcOrd="0" destOrd="0" presId="urn:microsoft.com/office/officeart/2005/8/layout/target3"/>
    <dgm:cxn modelId="{C493BAD8-B857-4731-A5A1-4EE0711DD787}" type="presOf" srcId="{7D888ADC-0917-4CB3-BE1E-FCC6CC4F3876}" destId="{C36748D3-BB56-45DA-8771-758853D3210C}" srcOrd="0" destOrd="3" presId="urn:microsoft.com/office/officeart/2005/8/layout/target3"/>
    <dgm:cxn modelId="{D958E2B8-CB86-445F-9638-A3A6767A60A2}" type="presOf" srcId="{1CFE3F63-2E4D-45C0-A30A-E51BDCF8DFBC}" destId="{66BA7D8F-8C32-4C00-95C7-822D0E9F84A7}" srcOrd="0" destOrd="2" presId="urn:microsoft.com/office/officeart/2005/8/layout/target3"/>
    <dgm:cxn modelId="{53D811CC-33C3-49BA-951B-7CB4B70C8953}" type="presOf" srcId="{27C2C497-9F9E-417F-91AA-23899E6E7163}" destId="{6D4F4E9B-4AA5-452A-963D-B102C253FE9F}" srcOrd="0" destOrd="0" presId="urn:microsoft.com/office/officeart/2005/8/layout/target3"/>
    <dgm:cxn modelId="{E39F371C-0335-4F13-BB93-0621A2BB0292}" srcId="{CA2C565F-1A89-4259-B463-7518189470EE}" destId="{D580980D-0F3C-4A84-93DC-15BE684570D2}" srcOrd="0" destOrd="0" parTransId="{8AC5A72F-E50F-491F-846D-A6704883FDB1}" sibTransId="{DC481C6D-7930-44F5-8F62-C4BFD31BC923}"/>
    <dgm:cxn modelId="{5983E6FC-D9DC-4242-AE52-B823AD256DDB}" srcId="{343C41D1-3884-4C7F-982A-AA80B4048153}" destId="{FB61D7A2-52FF-40F1-AD96-0896DD0F39A2}" srcOrd="0" destOrd="0" parTransId="{8C270AFD-1046-4B06-A136-7FA85A70679D}" sibTransId="{AF17AF6E-5D47-4CC4-8C02-E6248EB10523}"/>
    <dgm:cxn modelId="{4E0362F0-1011-44C9-BAEF-2A35421F05EF}" srcId="{27C2C497-9F9E-417F-91AA-23899E6E7163}" destId="{ADF9B62E-0A5B-44BA-8FA2-86A54F2D3011}" srcOrd="1" destOrd="0" parTransId="{10797B8F-C663-4FBE-9322-C028311C1242}" sibTransId="{FA54407E-832E-40B6-B2CB-3C51E9A87E07}"/>
    <dgm:cxn modelId="{1A16765C-DA88-43B1-A67C-005FD73B76F8}" srcId="{79B97F47-E3BE-406C-ABF1-3091E2931979}" destId="{27C2C497-9F9E-417F-91AA-23899E6E7163}" srcOrd="1" destOrd="0" parTransId="{23FBD844-944D-48C8-8CE7-8E342FB37C8E}" sibTransId="{400657F1-FAC3-4030-857F-ECCEAE1BAD1D}"/>
    <dgm:cxn modelId="{B6967B41-F893-4BAD-9559-EE80AADFABB2}" srcId="{27C2C497-9F9E-417F-91AA-23899E6E7163}" destId="{CA2C565F-1A89-4259-B463-7518189470EE}" srcOrd="0" destOrd="0" parTransId="{1E6FA165-6FB3-430F-BB97-1E57C4FFC335}" sibTransId="{F3061BCD-B5E8-4730-AC88-8A4CDEDEE5DF}"/>
    <dgm:cxn modelId="{183218FB-2297-4C51-97C7-9B57BDA5BEAF}" type="presOf" srcId="{343C41D1-3884-4C7F-982A-AA80B4048153}" destId="{6789701C-B7A9-4104-BB4D-E46207A07FAE}" srcOrd="1" destOrd="0" presId="urn:microsoft.com/office/officeart/2005/8/layout/target3"/>
    <dgm:cxn modelId="{5D9C3053-6620-4004-BE4F-8FBF9197C14B}" type="presOf" srcId="{ADF9B62E-0A5B-44BA-8FA2-86A54F2D3011}" destId="{C36748D3-BB56-45DA-8771-758853D3210C}" srcOrd="0" destOrd="2" presId="urn:microsoft.com/office/officeart/2005/8/layout/target3"/>
    <dgm:cxn modelId="{08EB2A42-E94D-4F25-9E8C-D991A90A564C}" type="presOf" srcId="{09D093F7-E963-4970-A2B7-FAF1FFD10CF2}" destId="{66BA7D8F-8C32-4C00-95C7-822D0E9F84A7}" srcOrd="0" destOrd="3" presId="urn:microsoft.com/office/officeart/2005/8/layout/target3"/>
    <dgm:cxn modelId="{D5053CFF-5E1A-48A9-9728-5961C06705AB}" srcId="{79B97F47-E3BE-406C-ABF1-3091E2931979}" destId="{343C41D1-3884-4C7F-982A-AA80B4048153}" srcOrd="0" destOrd="0" parTransId="{92762E3A-2BE0-4758-BE9D-0C2D4842270E}" sibTransId="{A7E02D10-4A12-40D8-84E8-BCA178862F77}"/>
    <dgm:cxn modelId="{4A45658B-BBEC-44DD-A737-10F76033E07B}" type="presParOf" srcId="{8FEC0750-EF98-443A-8811-9C8FADB3164F}" destId="{1053D005-E4F8-4243-9E14-56893FC8B108}" srcOrd="0" destOrd="0" presId="urn:microsoft.com/office/officeart/2005/8/layout/target3"/>
    <dgm:cxn modelId="{489D2BBA-6801-460D-89AF-1652D716FFB5}" type="presParOf" srcId="{8FEC0750-EF98-443A-8811-9C8FADB3164F}" destId="{1B4B19AB-1DD0-44E4-B972-D26670D771FD}" srcOrd="1" destOrd="0" presId="urn:microsoft.com/office/officeart/2005/8/layout/target3"/>
    <dgm:cxn modelId="{2A076D71-51B8-4622-A5E3-3B848151CEE8}" type="presParOf" srcId="{8FEC0750-EF98-443A-8811-9C8FADB3164F}" destId="{758228FB-BA05-4CE7-888B-683BB6E5BDD4}" srcOrd="2" destOrd="0" presId="urn:microsoft.com/office/officeart/2005/8/layout/target3"/>
    <dgm:cxn modelId="{9CF31F0B-471D-4FD9-9E99-75F0C2C4C6E7}" type="presParOf" srcId="{8FEC0750-EF98-443A-8811-9C8FADB3164F}" destId="{AB39B6B6-CF60-47EC-950A-0135EAA52922}" srcOrd="3" destOrd="0" presId="urn:microsoft.com/office/officeart/2005/8/layout/target3"/>
    <dgm:cxn modelId="{83D86DC4-5FCF-41EC-9175-A291B3F3F7DB}" type="presParOf" srcId="{8FEC0750-EF98-443A-8811-9C8FADB3164F}" destId="{44D19027-BB6B-40FC-B982-4E8979EF0905}" srcOrd="4" destOrd="0" presId="urn:microsoft.com/office/officeart/2005/8/layout/target3"/>
    <dgm:cxn modelId="{7562E5D5-46B2-4D73-86A4-0BBD8F124524}" type="presParOf" srcId="{8FEC0750-EF98-443A-8811-9C8FADB3164F}" destId="{6D4F4E9B-4AA5-452A-963D-B102C253FE9F}" srcOrd="5" destOrd="0" presId="urn:microsoft.com/office/officeart/2005/8/layout/target3"/>
    <dgm:cxn modelId="{DD9653E6-13E8-4C57-8D05-5E8C1F2CA3BC}" type="presParOf" srcId="{8FEC0750-EF98-443A-8811-9C8FADB3164F}" destId="{6789701C-B7A9-4104-BB4D-E46207A07FAE}" srcOrd="6" destOrd="0" presId="urn:microsoft.com/office/officeart/2005/8/layout/target3"/>
    <dgm:cxn modelId="{BD14E331-9F61-427A-875E-3EC7B64AC0C9}" type="presParOf" srcId="{8FEC0750-EF98-443A-8811-9C8FADB3164F}" destId="{66BA7D8F-8C32-4C00-95C7-822D0E9F84A7}" srcOrd="7" destOrd="0" presId="urn:microsoft.com/office/officeart/2005/8/layout/target3"/>
    <dgm:cxn modelId="{0F780334-90E8-4EFA-9B39-AE3D4D567D70}" type="presParOf" srcId="{8FEC0750-EF98-443A-8811-9C8FADB3164F}" destId="{1B9406DE-825E-4291-BB22-49CD3203BBBA}" srcOrd="8" destOrd="0" presId="urn:microsoft.com/office/officeart/2005/8/layout/target3"/>
    <dgm:cxn modelId="{2D3F16F2-F625-4E81-91F3-E258240D3B18}" type="presParOf" srcId="{8FEC0750-EF98-443A-8811-9C8FADB3164F}" destId="{C36748D3-BB56-45DA-8771-758853D3210C}" srcOrd="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581B8C-5EBF-4082-BF0E-191DB1D7A608}">
      <dsp:nvSpPr>
        <dsp:cNvPr id="0" name=""/>
        <dsp:cNvSpPr/>
      </dsp:nvSpPr>
      <dsp:spPr>
        <a:xfrm>
          <a:off x="2286264" y="0"/>
          <a:ext cx="3651250" cy="3651250"/>
        </a:xfrm>
        <a:prstGeom prst="triangle">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ED27351D-D819-461E-9295-718A60A7FAD2}">
      <dsp:nvSpPr>
        <dsp:cNvPr id="0" name=""/>
        <dsp:cNvSpPr/>
      </dsp:nvSpPr>
      <dsp:spPr>
        <a:xfrm>
          <a:off x="4111889" y="367086"/>
          <a:ext cx="2373312" cy="864319"/>
        </a:xfrm>
        <a:prstGeom prst="roundRect">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id-ID" sz="1400" kern="1200" dirty="0" smtClean="0"/>
            <a:t>Dapat melakukan analisa  data VLF</a:t>
          </a:r>
          <a:endParaRPr lang="id-ID" sz="1400" kern="1200" dirty="0"/>
        </a:p>
      </dsp:txBody>
      <dsp:txXfrm>
        <a:off x="4154082" y="409279"/>
        <a:ext cx="2288926" cy="779933"/>
      </dsp:txXfrm>
    </dsp:sp>
    <dsp:sp modelId="{73728FA8-FDD2-41A2-84D4-5933302C7B60}">
      <dsp:nvSpPr>
        <dsp:cNvPr id="0" name=""/>
        <dsp:cNvSpPr/>
      </dsp:nvSpPr>
      <dsp:spPr>
        <a:xfrm>
          <a:off x="4111889" y="1339445"/>
          <a:ext cx="2373312" cy="864319"/>
        </a:xfrm>
        <a:prstGeom prst="roundRect">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id-ID" sz="1400" kern="1200" dirty="0" smtClean="0"/>
            <a:t>Dapat melakukan pengolahan data VLF</a:t>
          </a:r>
          <a:endParaRPr lang="id-ID" sz="1400" kern="1200" dirty="0"/>
        </a:p>
      </dsp:txBody>
      <dsp:txXfrm>
        <a:off x="4154082" y="1381638"/>
        <a:ext cx="2288926" cy="779933"/>
      </dsp:txXfrm>
    </dsp:sp>
    <dsp:sp modelId="{F16F117B-8DFD-4887-A2DC-C577A58B7D6A}">
      <dsp:nvSpPr>
        <dsp:cNvPr id="0" name=""/>
        <dsp:cNvSpPr/>
      </dsp:nvSpPr>
      <dsp:spPr>
        <a:xfrm>
          <a:off x="4111889" y="2311804"/>
          <a:ext cx="2373312" cy="864319"/>
        </a:xfrm>
        <a:prstGeom prst="roundRect">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id-ID" sz="1400" kern="1200" dirty="0" smtClean="0"/>
            <a:t>Dapat</a:t>
          </a:r>
          <a:r>
            <a:rPr lang="id-ID" sz="1400" kern="1200" baseline="0" dirty="0" smtClean="0"/>
            <a:t> melakukan akuisisi metode VLF dengan T-VLF BGRM di sekitar kampus</a:t>
          </a:r>
          <a:endParaRPr lang="id-ID" sz="1400" kern="1200" dirty="0"/>
        </a:p>
      </dsp:txBody>
      <dsp:txXfrm>
        <a:off x="4154082" y="2353997"/>
        <a:ext cx="2288926" cy="7799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983004-8170-4FB1-89A3-50BC604E35EA}">
      <dsp:nvSpPr>
        <dsp:cNvPr id="0" name=""/>
        <dsp:cNvSpPr/>
      </dsp:nvSpPr>
      <dsp:spPr>
        <a:xfrm>
          <a:off x="0" y="0"/>
          <a:ext cx="8771467" cy="1095375"/>
        </a:xfrm>
        <a:prstGeom prst="rect">
          <a:avLst/>
        </a:prstGeom>
        <a:solidFill>
          <a:schemeClr val="accent5">
            <a:shade val="90000"/>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txBody>
        <a:bodyPr spcFirstLastPara="0" vert="horz" wrap="square" lIns="194310" tIns="194310" rIns="194310" bIns="194310" numCol="1" spcCol="1270" anchor="ctr" anchorCtr="0">
          <a:noAutofit/>
        </a:bodyPr>
        <a:lstStyle/>
        <a:p>
          <a:pPr lvl="0" algn="ctr" defTabSz="2266950">
            <a:lnSpc>
              <a:spcPct val="90000"/>
            </a:lnSpc>
            <a:spcBef>
              <a:spcPct val="0"/>
            </a:spcBef>
            <a:spcAft>
              <a:spcPct val="35000"/>
            </a:spcAft>
          </a:pPr>
          <a:r>
            <a:rPr lang="id-ID" sz="5100" kern="1200" dirty="0" smtClean="0"/>
            <a:t>Filter dalam Pengolahan VLF</a:t>
          </a:r>
          <a:endParaRPr lang="id-ID" sz="5100" kern="1200" dirty="0"/>
        </a:p>
      </dsp:txBody>
      <dsp:txXfrm>
        <a:off x="0" y="0"/>
        <a:ext cx="8771467" cy="1095375"/>
      </dsp:txXfrm>
    </dsp:sp>
    <dsp:sp modelId="{5DAE696B-28BA-4AD8-A896-CE8CFF0BFF59}">
      <dsp:nvSpPr>
        <dsp:cNvPr id="0" name=""/>
        <dsp:cNvSpPr/>
      </dsp:nvSpPr>
      <dsp:spPr>
        <a:xfrm>
          <a:off x="4282" y="1095375"/>
          <a:ext cx="2920967" cy="2300287"/>
        </a:xfrm>
        <a:prstGeom prst="rect">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id-ID" sz="4800" kern="1200" dirty="0" smtClean="0"/>
            <a:t>Moving Average Filter</a:t>
          </a:r>
          <a:endParaRPr lang="id-ID" sz="4800" kern="1200" dirty="0"/>
        </a:p>
      </dsp:txBody>
      <dsp:txXfrm>
        <a:off x="4282" y="1095375"/>
        <a:ext cx="2920967" cy="2300287"/>
      </dsp:txXfrm>
    </dsp:sp>
    <dsp:sp modelId="{6985649E-1BE4-4F73-8B51-2035FF830B0E}">
      <dsp:nvSpPr>
        <dsp:cNvPr id="0" name=""/>
        <dsp:cNvSpPr/>
      </dsp:nvSpPr>
      <dsp:spPr>
        <a:xfrm>
          <a:off x="2925249" y="1095375"/>
          <a:ext cx="2920967" cy="2300287"/>
        </a:xfrm>
        <a:prstGeom prst="rect">
          <a:avLst/>
        </a:prstGeom>
        <a:gradFill rotWithShape="0">
          <a:gsLst>
            <a:gs pos="0">
              <a:schemeClr val="accent5">
                <a:hueOff val="1247628"/>
                <a:satOff val="-25244"/>
                <a:lumOff val="784"/>
                <a:alphaOff val="0"/>
                <a:tint val="96000"/>
                <a:lumMod val="100000"/>
              </a:schemeClr>
            </a:gs>
            <a:gs pos="78000">
              <a:schemeClr val="accent5">
                <a:hueOff val="1247628"/>
                <a:satOff val="-25244"/>
                <a:lumOff val="784"/>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id-ID" sz="4800" kern="1200" dirty="0" smtClean="0"/>
            <a:t>Filter Fraser</a:t>
          </a:r>
          <a:endParaRPr lang="id-ID" sz="4800" kern="1200" dirty="0"/>
        </a:p>
      </dsp:txBody>
      <dsp:txXfrm>
        <a:off x="2925249" y="1095375"/>
        <a:ext cx="2920967" cy="2300287"/>
      </dsp:txXfrm>
    </dsp:sp>
    <dsp:sp modelId="{AD9EF025-A0C5-447C-BF67-4358189B0CD6}">
      <dsp:nvSpPr>
        <dsp:cNvPr id="0" name=""/>
        <dsp:cNvSpPr/>
      </dsp:nvSpPr>
      <dsp:spPr>
        <a:xfrm>
          <a:off x="5846217" y="1095375"/>
          <a:ext cx="2920967" cy="2300287"/>
        </a:xfrm>
        <a:prstGeom prst="rect">
          <a:avLst/>
        </a:prstGeom>
        <a:gradFill rotWithShape="0">
          <a:gsLst>
            <a:gs pos="0">
              <a:schemeClr val="accent5">
                <a:hueOff val="2495257"/>
                <a:satOff val="-50489"/>
                <a:lumOff val="1569"/>
                <a:alphaOff val="0"/>
                <a:tint val="96000"/>
                <a:lumMod val="100000"/>
              </a:schemeClr>
            </a:gs>
            <a:gs pos="78000">
              <a:schemeClr val="accent5">
                <a:hueOff val="2495257"/>
                <a:satOff val="-50489"/>
                <a:lumOff val="1569"/>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id-ID" sz="4800" kern="1200" dirty="0" smtClean="0"/>
            <a:t>Filter Karous-Hjelt</a:t>
          </a:r>
          <a:endParaRPr lang="id-ID" sz="4800" kern="1200" dirty="0"/>
        </a:p>
      </dsp:txBody>
      <dsp:txXfrm>
        <a:off x="5846217" y="1095375"/>
        <a:ext cx="2920967" cy="2300287"/>
      </dsp:txXfrm>
    </dsp:sp>
    <dsp:sp modelId="{D6D6E543-2095-4CBC-82EF-FED8411C2723}">
      <dsp:nvSpPr>
        <dsp:cNvPr id="0" name=""/>
        <dsp:cNvSpPr/>
      </dsp:nvSpPr>
      <dsp:spPr>
        <a:xfrm>
          <a:off x="0" y="3395662"/>
          <a:ext cx="8771467" cy="255587"/>
        </a:xfrm>
        <a:prstGeom prst="rect">
          <a:avLst/>
        </a:prstGeom>
        <a:solidFill>
          <a:schemeClr val="accent5">
            <a:shade val="90000"/>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BA033F-04B6-46B0-BD6E-BB51C243535F}">
      <dsp:nvSpPr>
        <dsp:cNvPr id="0" name=""/>
        <dsp:cNvSpPr/>
      </dsp:nvSpPr>
      <dsp:spPr>
        <a:xfrm rot="16200000">
          <a:off x="-679636" y="680987"/>
          <a:ext cx="4876800" cy="3514824"/>
        </a:xfrm>
        <a:prstGeom prst="flowChartManualOperation">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52400" tIns="0" rIns="152400" bIns="0" numCol="1" spcCol="1270" anchor="t" anchorCtr="0">
          <a:noAutofit/>
        </a:bodyPr>
        <a:lstStyle/>
        <a:p>
          <a:pPr lvl="0" algn="l" defTabSz="1066800">
            <a:lnSpc>
              <a:spcPct val="90000"/>
            </a:lnSpc>
            <a:spcBef>
              <a:spcPct val="0"/>
            </a:spcBef>
            <a:spcAft>
              <a:spcPct val="35000"/>
            </a:spcAft>
          </a:pPr>
          <a:r>
            <a:rPr lang="id-ID" sz="2400" kern="1200" dirty="0" smtClean="0"/>
            <a:t>Interpretasi Perkiraan langsung</a:t>
          </a:r>
          <a:endParaRPr lang="id-ID" sz="2400" kern="1200" dirty="0"/>
        </a:p>
        <a:p>
          <a:pPr marL="228600" lvl="1" indent="-228600" algn="l" defTabSz="1066800">
            <a:lnSpc>
              <a:spcPct val="90000"/>
            </a:lnSpc>
            <a:spcBef>
              <a:spcPct val="0"/>
            </a:spcBef>
            <a:spcAft>
              <a:spcPct val="15000"/>
            </a:spcAft>
            <a:buChar char="••"/>
          </a:pPr>
          <a:r>
            <a:rPr lang="id-ID" sz="2400" kern="1200" dirty="0" smtClean="0"/>
            <a:t>Dengan cara melihat pola grafik tilt dan ellips</a:t>
          </a:r>
          <a:endParaRPr lang="id-ID" sz="2400" kern="1200" dirty="0"/>
        </a:p>
      </dsp:txBody>
      <dsp:txXfrm rot="5400000">
        <a:off x="1352" y="975359"/>
        <a:ext cx="3514824" cy="2926080"/>
      </dsp:txXfrm>
    </dsp:sp>
    <dsp:sp modelId="{BB1C88A1-C399-454C-907E-EBC4915AE841}">
      <dsp:nvSpPr>
        <dsp:cNvPr id="0" name=""/>
        <dsp:cNvSpPr/>
      </dsp:nvSpPr>
      <dsp:spPr>
        <a:xfrm rot="16200000">
          <a:off x="3098799" y="680987"/>
          <a:ext cx="4876800" cy="3514824"/>
        </a:xfrm>
        <a:prstGeom prst="flowChartManualOperation">
          <a:avLst/>
        </a:prstGeom>
        <a:gradFill rotWithShape="0">
          <a:gsLst>
            <a:gs pos="0">
              <a:schemeClr val="accent5">
                <a:hueOff val="1247628"/>
                <a:satOff val="-25244"/>
                <a:lumOff val="784"/>
                <a:alphaOff val="0"/>
                <a:tint val="96000"/>
                <a:lumMod val="100000"/>
              </a:schemeClr>
            </a:gs>
            <a:gs pos="78000">
              <a:schemeClr val="accent5">
                <a:hueOff val="1247628"/>
                <a:satOff val="-25244"/>
                <a:lumOff val="784"/>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27000" tIns="0" rIns="127000" bIns="0" numCol="1" spcCol="1270" anchor="t" anchorCtr="0">
          <a:noAutofit/>
        </a:bodyPr>
        <a:lstStyle/>
        <a:p>
          <a:pPr lvl="0" algn="l" defTabSz="889000">
            <a:lnSpc>
              <a:spcPct val="90000"/>
            </a:lnSpc>
            <a:spcBef>
              <a:spcPct val="0"/>
            </a:spcBef>
            <a:spcAft>
              <a:spcPct val="35000"/>
            </a:spcAft>
          </a:pPr>
          <a:r>
            <a:rPr lang="id-ID" sz="2000" kern="1200" dirty="0" smtClean="0"/>
            <a:t>Interpretasi dengan grafik Fraser Derivatif</a:t>
          </a:r>
          <a:endParaRPr lang="id-ID" sz="2000" kern="1200" dirty="0"/>
        </a:p>
        <a:p>
          <a:pPr marL="228600" lvl="1" indent="-228600" algn="l" defTabSz="889000">
            <a:lnSpc>
              <a:spcPct val="90000"/>
            </a:lnSpc>
            <a:spcBef>
              <a:spcPct val="0"/>
            </a:spcBef>
            <a:spcAft>
              <a:spcPct val="15000"/>
            </a:spcAft>
            <a:buChar char="••"/>
          </a:pPr>
          <a:r>
            <a:rPr lang="id-ID" sz="2000" kern="1200" dirty="0" smtClean="0"/>
            <a:t>Posisi anomali berada tepat di bawah puncakan grafik</a:t>
          </a:r>
          <a:endParaRPr lang="id-ID" sz="2000" kern="1200" dirty="0"/>
        </a:p>
      </dsp:txBody>
      <dsp:txXfrm rot="5400000">
        <a:off x="3779787" y="975359"/>
        <a:ext cx="3514824" cy="2926080"/>
      </dsp:txXfrm>
    </dsp:sp>
    <dsp:sp modelId="{481CDB33-AF83-4EB9-A11F-927EE0DDBE01}">
      <dsp:nvSpPr>
        <dsp:cNvPr id="0" name=""/>
        <dsp:cNvSpPr/>
      </dsp:nvSpPr>
      <dsp:spPr>
        <a:xfrm rot="16200000">
          <a:off x="6877236" y="680987"/>
          <a:ext cx="4876800" cy="3514824"/>
        </a:xfrm>
        <a:prstGeom prst="flowChartManualOperation">
          <a:avLst/>
        </a:prstGeom>
        <a:gradFill rotWithShape="0">
          <a:gsLst>
            <a:gs pos="0">
              <a:schemeClr val="accent5">
                <a:hueOff val="2495257"/>
                <a:satOff val="-50489"/>
                <a:lumOff val="1569"/>
                <a:alphaOff val="0"/>
                <a:tint val="96000"/>
                <a:lumMod val="100000"/>
              </a:schemeClr>
            </a:gs>
            <a:gs pos="78000">
              <a:schemeClr val="accent5">
                <a:hueOff val="2495257"/>
                <a:satOff val="-50489"/>
                <a:lumOff val="1569"/>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27000" tIns="0" rIns="127000" bIns="0" numCol="1" spcCol="1270" anchor="t" anchorCtr="0">
          <a:noAutofit/>
        </a:bodyPr>
        <a:lstStyle/>
        <a:p>
          <a:pPr lvl="0" algn="l" defTabSz="889000">
            <a:lnSpc>
              <a:spcPct val="90000"/>
            </a:lnSpc>
            <a:spcBef>
              <a:spcPct val="0"/>
            </a:spcBef>
            <a:spcAft>
              <a:spcPct val="35000"/>
            </a:spcAft>
          </a:pPr>
          <a:r>
            <a:rPr lang="id-ID" sz="2000" kern="1200" dirty="0" smtClean="0"/>
            <a:t>Interpretasi dengan Rapat Arus Ekuivalen</a:t>
          </a:r>
          <a:endParaRPr lang="id-ID" sz="2000" kern="1200" dirty="0"/>
        </a:p>
        <a:p>
          <a:pPr marL="228600" lvl="1" indent="-228600" algn="l" defTabSz="889000">
            <a:lnSpc>
              <a:spcPct val="90000"/>
            </a:lnSpc>
            <a:spcBef>
              <a:spcPct val="0"/>
            </a:spcBef>
            <a:spcAft>
              <a:spcPct val="15000"/>
            </a:spcAft>
            <a:buChar char="••"/>
          </a:pPr>
          <a:r>
            <a:rPr lang="id-ID" sz="2000" kern="1200" dirty="0" smtClean="0"/>
            <a:t>Pada umumnya area dengan nilai RAE (+) diasosiasikan dengan zona konduktif</a:t>
          </a:r>
          <a:endParaRPr lang="id-ID" sz="2000" kern="1200" dirty="0"/>
        </a:p>
        <a:p>
          <a:pPr marL="228600" lvl="1" indent="-228600" algn="l" defTabSz="889000">
            <a:lnSpc>
              <a:spcPct val="90000"/>
            </a:lnSpc>
            <a:spcBef>
              <a:spcPct val="0"/>
            </a:spcBef>
            <a:spcAft>
              <a:spcPct val="15000"/>
            </a:spcAft>
            <a:buChar char="••"/>
          </a:pPr>
          <a:r>
            <a:rPr lang="id-ID" sz="2000" kern="1200" dirty="0" smtClean="0"/>
            <a:t>Area dengan nilai RAE (-) diasosiasikan dengan zona yang lebih resistif</a:t>
          </a:r>
          <a:endParaRPr lang="id-ID" sz="2000" kern="1200" dirty="0"/>
        </a:p>
      </dsp:txBody>
      <dsp:txXfrm rot="5400000">
        <a:off x="7558224" y="975359"/>
        <a:ext cx="3514824" cy="29260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53D005-E4F8-4243-9E14-56893FC8B108}">
      <dsp:nvSpPr>
        <dsp:cNvPr id="0" name=""/>
        <dsp:cNvSpPr/>
      </dsp:nvSpPr>
      <dsp:spPr>
        <a:xfrm>
          <a:off x="0" y="0"/>
          <a:ext cx="3651249" cy="3651249"/>
        </a:xfrm>
        <a:prstGeom prst="pie">
          <a:avLst>
            <a:gd name="adj1" fmla="val 5400000"/>
            <a:gd name="adj2" fmla="val 1620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58228FB-BA05-4CE7-888B-683BB6E5BDD4}">
      <dsp:nvSpPr>
        <dsp:cNvPr id="0" name=""/>
        <dsp:cNvSpPr/>
      </dsp:nvSpPr>
      <dsp:spPr>
        <a:xfrm>
          <a:off x="1825624" y="0"/>
          <a:ext cx="6945842" cy="3651249"/>
        </a:xfrm>
        <a:prstGeom prst="rect">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id-ID" sz="4600" kern="1200" dirty="0" smtClean="0"/>
            <a:t>Konduktor Baik</a:t>
          </a:r>
          <a:endParaRPr lang="id-ID" sz="4600" kern="1200" dirty="0"/>
        </a:p>
      </dsp:txBody>
      <dsp:txXfrm>
        <a:off x="1825624" y="0"/>
        <a:ext cx="3472921" cy="1734343"/>
      </dsp:txXfrm>
    </dsp:sp>
    <dsp:sp modelId="{44D19027-BB6B-40FC-B982-4E8979EF0905}">
      <dsp:nvSpPr>
        <dsp:cNvPr id="0" name=""/>
        <dsp:cNvSpPr/>
      </dsp:nvSpPr>
      <dsp:spPr>
        <a:xfrm>
          <a:off x="958453" y="1734343"/>
          <a:ext cx="1734343" cy="1734343"/>
        </a:xfrm>
        <a:prstGeom prst="pie">
          <a:avLst>
            <a:gd name="adj1" fmla="val 5400000"/>
            <a:gd name="adj2" fmla="val 1620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D4F4E9B-4AA5-452A-963D-B102C253FE9F}">
      <dsp:nvSpPr>
        <dsp:cNvPr id="0" name=""/>
        <dsp:cNvSpPr/>
      </dsp:nvSpPr>
      <dsp:spPr>
        <a:xfrm>
          <a:off x="1825624" y="1734343"/>
          <a:ext cx="6945842" cy="1734343"/>
        </a:xfrm>
        <a:prstGeom prst="rect">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id-ID" sz="4600" kern="1200" dirty="0" smtClean="0"/>
            <a:t>Konduktor Buruk</a:t>
          </a:r>
          <a:endParaRPr lang="id-ID" sz="4600" kern="1200" dirty="0"/>
        </a:p>
      </dsp:txBody>
      <dsp:txXfrm>
        <a:off x="1825624" y="1734343"/>
        <a:ext cx="3472921" cy="1734343"/>
      </dsp:txXfrm>
    </dsp:sp>
    <dsp:sp modelId="{66BA7D8F-8C32-4C00-95C7-822D0E9F84A7}">
      <dsp:nvSpPr>
        <dsp:cNvPr id="0" name=""/>
        <dsp:cNvSpPr/>
      </dsp:nvSpPr>
      <dsp:spPr>
        <a:xfrm>
          <a:off x="5298546" y="0"/>
          <a:ext cx="3472921" cy="1734343"/>
        </a:xfrm>
        <a:prstGeom prst="rect">
          <a:avLst/>
        </a:prstGeom>
        <a:noFill/>
        <a:ln w="12700" cap="rnd"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id-ID" sz="1800" kern="1200" dirty="0" smtClean="0">
              <a:effectLst>
                <a:outerShdw blurRad="38100" dist="38100" dir="2700000" algn="tl">
                  <a:srgbClr val="000000">
                    <a:alpha val="43137"/>
                  </a:srgbClr>
                </a:outerShdw>
              </a:effectLst>
            </a:rPr>
            <a:t>Lapisan penutup resistif</a:t>
          </a:r>
          <a:endParaRPr lang="id-ID" sz="1800" kern="1200" dirty="0">
            <a:effectLst>
              <a:outerShdw blurRad="38100" dist="38100" dir="2700000" algn="tl">
                <a:srgbClr val="000000">
                  <a:alpha val="43137"/>
                </a:srgbClr>
              </a:outerShdw>
            </a:effectLst>
          </a:endParaRPr>
        </a:p>
        <a:p>
          <a:pPr marL="342900" lvl="2" indent="-171450" algn="l" defTabSz="800100">
            <a:lnSpc>
              <a:spcPct val="90000"/>
            </a:lnSpc>
            <a:spcBef>
              <a:spcPct val="0"/>
            </a:spcBef>
            <a:spcAft>
              <a:spcPct val="15000"/>
            </a:spcAft>
            <a:buChar char="••"/>
          </a:pPr>
          <a:r>
            <a:rPr lang="id-ID" sz="1800" kern="1200" dirty="0" smtClean="0"/>
            <a:t>Ada anomali klasik tilt, namun ellips rendah</a:t>
          </a:r>
          <a:endParaRPr lang="id-ID" sz="1800" kern="1200" dirty="0"/>
        </a:p>
        <a:p>
          <a:pPr marL="171450" lvl="1" indent="-171450" algn="l" defTabSz="800100">
            <a:lnSpc>
              <a:spcPct val="90000"/>
            </a:lnSpc>
            <a:spcBef>
              <a:spcPct val="0"/>
            </a:spcBef>
            <a:spcAft>
              <a:spcPct val="15000"/>
            </a:spcAft>
            <a:buChar char="••"/>
          </a:pPr>
          <a:r>
            <a:rPr lang="id-ID" sz="1800" kern="1200" dirty="0" smtClean="0">
              <a:effectLst>
                <a:outerShdw blurRad="38100" dist="38100" dir="2700000" algn="tl">
                  <a:srgbClr val="000000">
                    <a:alpha val="43137"/>
                  </a:srgbClr>
                </a:outerShdw>
              </a:effectLst>
            </a:rPr>
            <a:t>Lapisan penutup konduktif</a:t>
          </a:r>
          <a:endParaRPr lang="id-ID" sz="1800" kern="1200" dirty="0">
            <a:effectLst>
              <a:outerShdw blurRad="38100" dist="38100" dir="2700000" algn="tl">
                <a:srgbClr val="000000">
                  <a:alpha val="43137"/>
                </a:srgbClr>
              </a:outerShdw>
            </a:effectLst>
          </a:endParaRPr>
        </a:p>
        <a:p>
          <a:pPr marL="342900" lvl="2" indent="-171450" algn="l" defTabSz="800100">
            <a:lnSpc>
              <a:spcPct val="90000"/>
            </a:lnSpc>
            <a:spcBef>
              <a:spcPct val="0"/>
            </a:spcBef>
            <a:spcAft>
              <a:spcPct val="15000"/>
            </a:spcAft>
            <a:buChar char="••"/>
          </a:pPr>
          <a:r>
            <a:rPr lang="id-ID" sz="1800" kern="1200" dirty="0" smtClean="0"/>
            <a:t>Ada nilai antara tilt &amp; ellips, kedua nilai cukup tiggi</a:t>
          </a:r>
          <a:endParaRPr lang="id-ID" sz="1800" kern="1200" dirty="0"/>
        </a:p>
      </dsp:txBody>
      <dsp:txXfrm>
        <a:off x="5298546" y="0"/>
        <a:ext cx="3472921" cy="1734343"/>
      </dsp:txXfrm>
    </dsp:sp>
    <dsp:sp modelId="{C36748D3-BB56-45DA-8771-758853D3210C}">
      <dsp:nvSpPr>
        <dsp:cNvPr id="0" name=""/>
        <dsp:cNvSpPr/>
      </dsp:nvSpPr>
      <dsp:spPr>
        <a:xfrm>
          <a:off x="5298546" y="1734343"/>
          <a:ext cx="3472921" cy="1734343"/>
        </a:xfrm>
        <a:prstGeom prst="rect">
          <a:avLst/>
        </a:prstGeom>
        <a:noFill/>
        <a:ln w="12700" cap="rnd"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id-ID" sz="1800" kern="1200" dirty="0" smtClean="0">
              <a:effectLst>
                <a:outerShdw blurRad="38100" dist="38100" dir="2700000" algn="tl">
                  <a:srgbClr val="000000">
                    <a:alpha val="43137"/>
                  </a:srgbClr>
                </a:outerShdw>
              </a:effectLst>
            </a:rPr>
            <a:t>Lapisan penutup resisitif</a:t>
          </a:r>
          <a:endParaRPr lang="id-ID" sz="1800" kern="1200" dirty="0">
            <a:effectLst>
              <a:outerShdw blurRad="38100" dist="38100" dir="2700000" algn="tl">
                <a:srgbClr val="000000">
                  <a:alpha val="43137"/>
                </a:srgbClr>
              </a:outerShdw>
            </a:effectLst>
          </a:endParaRPr>
        </a:p>
        <a:p>
          <a:pPr marL="342900" lvl="2" indent="-171450" algn="l" defTabSz="800100">
            <a:lnSpc>
              <a:spcPct val="90000"/>
            </a:lnSpc>
            <a:spcBef>
              <a:spcPct val="0"/>
            </a:spcBef>
            <a:spcAft>
              <a:spcPct val="15000"/>
            </a:spcAft>
            <a:buChar char="••"/>
          </a:pPr>
          <a:r>
            <a:rPr lang="id-ID" sz="1800" kern="1200" dirty="0" smtClean="0"/>
            <a:t>Pola tilt dan ellips sama, bertanda sama</a:t>
          </a:r>
          <a:endParaRPr lang="id-ID" sz="1800" kern="1200" dirty="0"/>
        </a:p>
        <a:p>
          <a:pPr marL="171450" lvl="1" indent="-171450" algn="l" defTabSz="800100">
            <a:lnSpc>
              <a:spcPct val="90000"/>
            </a:lnSpc>
            <a:spcBef>
              <a:spcPct val="0"/>
            </a:spcBef>
            <a:spcAft>
              <a:spcPct val="15000"/>
            </a:spcAft>
            <a:buChar char="••"/>
          </a:pPr>
          <a:r>
            <a:rPr lang="id-ID" sz="1800" kern="1200" dirty="0" smtClean="0">
              <a:effectLst>
                <a:outerShdw blurRad="38100" dist="38100" dir="2700000" algn="tl">
                  <a:srgbClr val="000000">
                    <a:alpha val="43137"/>
                  </a:srgbClr>
                </a:outerShdw>
              </a:effectLst>
            </a:rPr>
            <a:t>Lapisan penutup konduktif</a:t>
          </a:r>
          <a:endParaRPr lang="id-ID" sz="1800" kern="1200" dirty="0">
            <a:effectLst>
              <a:outerShdw blurRad="38100" dist="38100" dir="2700000" algn="tl">
                <a:srgbClr val="000000">
                  <a:alpha val="43137"/>
                </a:srgbClr>
              </a:outerShdw>
            </a:effectLst>
          </a:endParaRPr>
        </a:p>
        <a:p>
          <a:pPr marL="342900" lvl="2" indent="-171450" algn="l" defTabSz="800100">
            <a:lnSpc>
              <a:spcPct val="90000"/>
            </a:lnSpc>
            <a:spcBef>
              <a:spcPct val="0"/>
            </a:spcBef>
            <a:spcAft>
              <a:spcPct val="15000"/>
            </a:spcAft>
            <a:buChar char="••"/>
          </a:pPr>
          <a:r>
            <a:rPr lang="id-ID" sz="1800" kern="1200" dirty="0" smtClean="0"/>
            <a:t>Ada anomali klasik tilt, namun ellips rendah</a:t>
          </a:r>
          <a:endParaRPr lang="id-ID" sz="1800" kern="1200" dirty="0"/>
        </a:p>
      </dsp:txBody>
      <dsp:txXfrm>
        <a:off x="5298546" y="1734343"/>
        <a:ext cx="3472921" cy="1734343"/>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919083-ECFF-4D05-BDD7-F102B857C4F7}" type="datetimeFigureOut">
              <a:rPr lang="en-US" smtClean="0"/>
              <a:t>4/9/2021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726B18-3ED3-42C3-AA07-8D96C2666EAA}" type="slidenum">
              <a:rPr lang="en-US" smtClean="0"/>
              <a:t>‹#›</a:t>
            </a:fld>
            <a:endParaRPr lang="en-US"/>
          </a:p>
        </p:txBody>
      </p:sp>
    </p:spTree>
    <p:extLst>
      <p:ext uri="{BB962C8B-B14F-4D97-AF65-F5344CB8AC3E}">
        <p14:creationId xmlns:p14="http://schemas.microsoft.com/office/powerpoint/2010/main" val="1031550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726B18-3ED3-42C3-AA07-8D96C2666EAA}" type="slidenum">
              <a:rPr lang="en-US" smtClean="0"/>
              <a:t>1</a:t>
            </a:fld>
            <a:endParaRPr lang="en-US"/>
          </a:p>
        </p:txBody>
      </p:sp>
    </p:spTree>
    <p:extLst>
      <p:ext uri="{BB962C8B-B14F-4D97-AF65-F5344CB8AC3E}">
        <p14:creationId xmlns:p14="http://schemas.microsoft.com/office/powerpoint/2010/main" val="2824961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d-ID" dirty="0" smtClean="0"/>
              <a:t>Gelombang EM dipancarkan oleh antena komunikasi (transmitter) lalu akan menginduksi batuan / target sehingga target akan memunculkan gelombang elektromagnetik sekunder.  Medan resultan ini kemudian diukur dengan alat T-VLF. </a:t>
            </a:r>
          </a:p>
          <a:p>
            <a:r>
              <a:rPr lang="id-ID" dirty="0" smtClean="0"/>
              <a:t>Besarnya kuat medan EM sekunder ini sebanding dengan besarnya daya hantar listrik batuan.</a:t>
            </a:r>
          </a:p>
          <a:p>
            <a:pPr marL="0" marR="0" indent="0" algn="l" defTabSz="914400" rtl="0" eaLnBrk="1" fontAlgn="auto" latinLnBrk="0" hangingPunct="1">
              <a:lnSpc>
                <a:spcPct val="100000"/>
              </a:lnSpc>
              <a:spcBef>
                <a:spcPts val="0"/>
              </a:spcBef>
              <a:spcAft>
                <a:spcPts val="0"/>
              </a:spcAft>
              <a:buClrTx/>
              <a:buSzTx/>
              <a:buFontTx/>
              <a:buNone/>
              <a:tabLst/>
              <a:defRPr/>
            </a:pPr>
            <a:r>
              <a:rPr lang="id-ID" dirty="0" smtClean="0"/>
              <a:t>Pada daerah pegamatan VLFdilakukan pengukuran terhadap resultan medan primer dan medan sekunder, dimana perubahan resultan kedua medan tersebut tergantung pada perubahan medan sekunder. Sehingga bentuk, posisi, dan sifat listrik benda-benda di bawah daerah pengamatan dapat diperkirakan.</a:t>
            </a:r>
          </a:p>
          <a:p>
            <a:endParaRPr lang="id-ID" dirty="0"/>
          </a:p>
        </p:txBody>
      </p:sp>
      <p:sp>
        <p:nvSpPr>
          <p:cNvPr id="4" name="Slide Number Placeholder 3"/>
          <p:cNvSpPr>
            <a:spLocks noGrp="1"/>
          </p:cNvSpPr>
          <p:nvPr>
            <p:ph type="sldNum" sz="quarter" idx="10"/>
          </p:nvPr>
        </p:nvSpPr>
        <p:spPr/>
        <p:txBody>
          <a:bodyPr/>
          <a:lstStyle/>
          <a:p>
            <a:fld id="{5D0B2467-5CBC-4079-8289-115CB5F39810}" type="slidenum">
              <a:rPr lang="id-ID" smtClean="0"/>
              <a:pPr/>
              <a:t>5</a:t>
            </a:fld>
            <a:endParaRPr lang="id-ID"/>
          </a:p>
        </p:txBody>
      </p:sp>
    </p:spTree>
    <p:extLst>
      <p:ext uri="{BB962C8B-B14F-4D97-AF65-F5344CB8AC3E}">
        <p14:creationId xmlns:p14="http://schemas.microsoft.com/office/powerpoint/2010/main" val="835489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5D0B2467-5CBC-4079-8289-115CB5F39810}" type="slidenum">
              <a:rPr lang="id-ID" smtClean="0"/>
              <a:pPr/>
              <a:t>10</a:t>
            </a:fld>
            <a:endParaRPr lang="id-ID"/>
          </a:p>
        </p:txBody>
      </p:sp>
    </p:spTree>
    <p:extLst>
      <p:ext uri="{BB962C8B-B14F-4D97-AF65-F5344CB8AC3E}">
        <p14:creationId xmlns:p14="http://schemas.microsoft.com/office/powerpoint/2010/main" val="121558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200" kern="1200" dirty="0" smtClean="0">
                <a:solidFill>
                  <a:schemeClr val="tx1"/>
                </a:solidFill>
                <a:latin typeface="+mn-lt"/>
                <a:ea typeface="+mn-ea"/>
                <a:cs typeface="+mn-cs"/>
              </a:rPr>
              <a:t>Mode </a:t>
            </a:r>
            <a:r>
              <a:rPr lang="id-ID" sz="1200" i="1" kern="1200" dirty="0" smtClean="0">
                <a:solidFill>
                  <a:schemeClr val="tx1"/>
                </a:solidFill>
                <a:latin typeface="+mn-lt"/>
                <a:ea typeface="+mn-ea"/>
                <a:cs typeface="+mn-cs"/>
              </a:rPr>
              <a:t>tilt angle </a:t>
            </a:r>
            <a:r>
              <a:rPr lang="id-ID" sz="1200" kern="1200" dirty="0" smtClean="0">
                <a:solidFill>
                  <a:schemeClr val="tx1"/>
                </a:solidFill>
                <a:latin typeface="+mn-lt"/>
                <a:ea typeface="+mn-ea"/>
                <a:cs typeface="+mn-cs"/>
              </a:rPr>
              <a:t>digunakan untuk mengetahui struktur konduktif dan kontak geologi seperti zona alterasi, patahan, dan </a:t>
            </a:r>
            <a:r>
              <a:rPr lang="id-ID" sz="1200" i="1" kern="1200" dirty="0" smtClean="0">
                <a:solidFill>
                  <a:schemeClr val="tx1"/>
                </a:solidFill>
                <a:latin typeface="+mn-lt"/>
                <a:ea typeface="+mn-ea"/>
                <a:cs typeface="+mn-cs"/>
              </a:rPr>
              <a:t>dike </a:t>
            </a:r>
            <a:r>
              <a:rPr lang="id-ID" sz="1200" kern="1200" dirty="0" smtClean="0">
                <a:solidFill>
                  <a:schemeClr val="tx1"/>
                </a:solidFill>
                <a:latin typeface="+mn-lt"/>
                <a:ea typeface="+mn-ea"/>
                <a:cs typeface="+mn-cs"/>
              </a:rPr>
              <a:t>konduktif. Dalam mode ini, arah strike target memiliki sudut ±45° dengan lokasi pemancar. Pada konfigurasi pengukuran semacam ini, medan primer akan memberikan fluks yang maksimum jika memotong struktur, sehingga memberikan kemungkinan anomali yang paling besar.</a:t>
            </a:r>
            <a:endParaRPr lang="id-ID" dirty="0" smtClean="0"/>
          </a:p>
          <a:p>
            <a:endParaRPr lang="id-ID" dirty="0" smtClean="0"/>
          </a:p>
        </p:txBody>
      </p:sp>
      <p:sp>
        <p:nvSpPr>
          <p:cNvPr id="4" name="Slide Number Placeholder 3"/>
          <p:cNvSpPr>
            <a:spLocks noGrp="1"/>
          </p:cNvSpPr>
          <p:nvPr>
            <p:ph type="sldNum" sz="quarter" idx="10"/>
          </p:nvPr>
        </p:nvSpPr>
        <p:spPr/>
        <p:txBody>
          <a:bodyPr/>
          <a:lstStyle/>
          <a:p>
            <a:fld id="{5D0B2467-5CBC-4079-8289-115CB5F39810}" type="slidenum">
              <a:rPr lang="id-ID" smtClean="0"/>
              <a:pPr/>
              <a:t>15</a:t>
            </a:fld>
            <a:endParaRPr lang="id-ID"/>
          </a:p>
        </p:txBody>
      </p:sp>
    </p:spTree>
    <p:extLst>
      <p:ext uri="{BB962C8B-B14F-4D97-AF65-F5344CB8AC3E}">
        <p14:creationId xmlns:p14="http://schemas.microsoft.com/office/powerpoint/2010/main" val="2286107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d-ID" sz="1200" kern="1200" dirty="0" smtClean="0">
                <a:solidFill>
                  <a:schemeClr val="tx1"/>
                </a:solidFill>
                <a:latin typeface="+mn-lt"/>
                <a:ea typeface="+mn-ea"/>
                <a:cs typeface="+mn-cs"/>
              </a:rPr>
              <a:t/>
            </a:r>
            <a:br>
              <a:rPr lang="id-ID" sz="1200" kern="1200" dirty="0" smtClean="0">
                <a:solidFill>
                  <a:schemeClr val="tx1"/>
                </a:solidFill>
                <a:latin typeface="+mn-lt"/>
                <a:ea typeface="+mn-ea"/>
                <a:cs typeface="+mn-cs"/>
              </a:rPr>
            </a:br>
            <a:endParaRPr lang="id-ID" dirty="0" smtClean="0"/>
          </a:p>
          <a:p>
            <a:r>
              <a:rPr lang="id-ID" sz="1200" b="0" i="0" kern="1200" dirty="0" smtClean="0">
                <a:solidFill>
                  <a:schemeClr val="tx1"/>
                </a:solidFill>
                <a:latin typeface="+mn-lt"/>
                <a:ea typeface="+mn-ea"/>
                <a:cs typeface="+mn-cs"/>
              </a:rPr>
              <a:t>Grafik tersebut terdiri dari nilai tilt, eliptisitas, dan Fraser. Jika grafik tilt berada di atas grafik ellipt, maka dapat dikatakan zona tersebut merupakan zona konduktif. Fraser yang tinggi menunjukkan konduktivitas yang tinggi dan grafik tersebut menunjukkan tempat sebenarnya. </a:t>
            </a:r>
            <a:r>
              <a:rPr lang="id-ID" sz="1200" b="0" i="1" kern="1200" dirty="0" smtClean="0">
                <a:solidFill>
                  <a:schemeClr val="tx1"/>
                </a:solidFill>
                <a:latin typeface="+mn-lt"/>
                <a:ea typeface="+mn-ea"/>
                <a:cs typeface="+mn-cs"/>
              </a:rPr>
              <a:t>Berikut contoh grafiknya (VLF Praktikum Fisika Gunung Api Bromo 2009)</a:t>
            </a:r>
            <a:endParaRPr lang="id-ID" dirty="0"/>
          </a:p>
        </p:txBody>
      </p:sp>
      <p:sp>
        <p:nvSpPr>
          <p:cNvPr id="4" name="Slide Number Placeholder 3"/>
          <p:cNvSpPr>
            <a:spLocks noGrp="1"/>
          </p:cNvSpPr>
          <p:nvPr>
            <p:ph type="sldNum" sz="quarter" idx="10"/>
          </p:nvPr>
        </p:nvSpPr>
        <p:spPr/>
        <p:txBody>
          <a:bodyPr/>
          <a:lstStyle/>
          <a:p>
            <a:fld id="{5D0B2467-5CBC-4079-8289-115CB5F39810}" type="slidenum">
              <a:rPr lang="id-ID" smtClean="0"/>
              <a:pPr/>
              <a:t>17</a:t>
            </a:fld>
            <a:endParaRPr lang="id-ID"/>
          </a:p>
        </p:txBody>
      </p:sp>
    </p:spTree>
    <p:extLst>
      <p:ext uri="{BB962C8B-B14F-4D97-AF65-F5344CB8AC3E}">
        <p14:creationId xmlns:p14="http://schemas.microsoft.com/office/powerpoint/2010/main" val="3704177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5D0B2467-5CBC-4079-8289-115CB5F39810}" type="slidenum">
              <a:rPr lang="id-ID" smtClean="0"/>
              <a:pPr/>
              <a:t>18</a:t>
            </a:fld>
            <a:endParaRPr lang="id-ID"/>
          </a:p>
        </p:txBody>
      </p:sp>
    </p:spTree>
    <p:extLst>
      <p:ext uri="{BB962C8B-B14F-4D97-AF65-F5344CB8AC3E}">
        <p14:creationId xmlns:p14="http://schemas.microsoft.com/office/powerpoint/2010/main" val="3837434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6"/>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9" y="2404535"/>
            <a:ext cx="7766937"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9" y="4050838"/>
            <a:ext cx="7766937"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1"/>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1"/>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6" y="609600"/>
            <a:ext cx="809413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43" y="3632201"/>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1"/>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1"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2" y="2886557"/>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9"/>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6" y="609600"/>
            <a:ext cx="809413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5" y="4013201"/>
            <a:ext cx="8596668"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9"/>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1"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2" y="2886557"/>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5" y="4013201"/>
            <a:ext cx="8596668"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9"/>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4/9/2021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4" y="609603"/>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6" y="609600"/>
            <a:ext cx="7060149"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71"/>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5" y="2160589"/>
            <a:ext cx="4184036"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3" y="2160591"/>
            <a:ext cx="4184035"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4/9/2021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54"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54" y="2737247"/>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4" y="2160983"/>
            <a:ext cx="418561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7"/>
            <a:ext cx="4185619"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1"/>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3"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9" y="514928"/>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3"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4/9/2021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41"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5"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41" y="5367339"/>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6"/>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5" y="609601"/>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5" y="2160591"/>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6"/>
            <a:ext cx="91194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4/9/2021</a:t>
            </a:fld>
            <a:endParaRPr lang="en-US" dirty="0"/>
          </a:p>
        </p:txBody>
      </p:sp>
      <p:sp>
        <p:nvSpPr>
          <p:cNvPr id="5" name="Footer Placeholder 4"/>
          <p:cNvSpPr>
            <a:spLocks noGrp="1"/>
          </p:cNvSpPr>
          <p:nvPr>
            <p:ph type="ftr" sz="quarter" idx="3"/>
          </p:nvPr>
        </p:nvSpPr>
        <p:spPr>
          <a:xfrm>
            <a:off x="677341" y="6041366"/>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4" y="6041366"/>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0.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7.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8.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9.wmf"/></Relationships>
</file>

<file path=ppt/slides/_rels/slide2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5375" y="2744504"/>
            <a:ext cx="6902837" cy="1646302"/>
          </a:xfrm>
        </p:spPr>
        <p:txBody>
          <a:bodyPr/>
          <a:lstStyle/>
          <a:p>
            <a:pPr algn="l"/>
            <a:r>
              <a:rPr lang="id-ID" sz="4800" b="1" dirty="0" smtClean="0"/>
              <a:t/>
            </a:r>
            <a:br>
              <a:rPr lang="id-ID" sz="4800" b="1" dirty="0" smtClean="0"/>
            </a:br>
            <a:r>
              <a:rPr lang="id-ID" sz="4800" b="1" dirty="0"/>
              <a:t/>
            </a:r>
            <a:br>
              <a:rPr lang="id-ID" sz="4800" b="1" dirty="0"/>
            </a:br>
            <a:r>
              <a:rPr lang="id-ID" sz="4800" b="1" dirty="0" smtClean="0"/>
              <a:t/>
            </a:r>
            <a:br>
              <a:rPr lang="id-ID" sz="4800" b="1" dirty="0" smtClean="0"/>
            </a:br>
            <a:r>
              <a:rPr lang="id-ID" sz="4800" b="1" dirty="0" smtClean="0"/>
              <a:t>METODE GEORESISTIVITAS DAN ELEKTROMAGNETIK</a:t>
            </a:r>
            <a:br>
              <a:rPr lang="id-ID" sz="4800" b="1" dirty="0" smtClean="0"/>
            </a:br>
            <a:r>
              <a:rPr lang="id-ID" sz="4800" b="1" dirty="0"/>
              <a:t/>
            </a:r>
            <a:br>
              <a:rPr lang="id-ID" sz="4800" b="1" dirty="0"/>
            </a:br>
            <a:r>
              <a:rPr lang="id-ID" sz="2800" dirty="0">
                <a:solidFill>
                  <a:srgbClr val="FF0000"/>
                </a:solidFill>
                <a:latin typeface="Aharoni" pitchFamily="2" charset="-79"/>
                <a:cs typeface="Aharoni" pitchFamily="2" charset="-79"/>
              </a:rPr>
              <a:t>VERY LOW </a:t>
            </a:r>
            <a:r>
              <a:rPr lang="id-ID" sz="2800" dirty="0" smtClean="0">
                <a:solidFill>
                  <a:srgbClr val="FF0000"/>
                </a:solidFill>
                <a:latin typeface="Aharoni" pitchFamily="2" charset="-79"/>
                <a:cs typeface="Aharoni" pitchFamily="2" charset="-79"/>
              </a:rPr>
              <a:t>FREQUENCY (VLF</a:t>
            </a:r>
            <a:r>
              <a:rPr lang="id-ID" sz="2800" dirty="0">
                <a:solidFill>
                  <a:srgbClr val="FF0000"/>
                </a:solidFill>
                <a:latin typeface="Algerian" pitchFamily="82" charset="0"/>
              </a:rPr>
              <a:t>)</a:t>
            </a:r>
            <a:endParaRPr lang="id-ID" sz="2800" b="1" dirty="0">
              <a:solidFill>
                <a:srgbClr val="C00000"/>
              </a:solidFill>
            </a:endParaRPr>
          </a:p>
        </p:txBody>
      </p:sp>
      <p:sp>
        <p:nvSpPr>
          <p:cNvPr id="3" name="Subtitle 2"/>
          <p:cNvSpPr>
            <a:spLocks noGrp="1"/>
          </p:cNvSpPr>
          <p:nvPr>
            <p:ph type="subTitle" idx="1"/>
          </p:nvPr>
        </p:nvSpPr>
        <p:spPr>
          <a:xfrm>
            <a:off x="539261" y="5154905"/>
            <a:ext cx="7766937" cy="1096899"/>
          </a:xfrm>
        </p:spPr>
        <p:txBody>
          <a:bodyPr>
            <a:normAutofit/>
          </a:bodyPr>
          <a:lstStyle/>
          <a:p>
            <a:pPr algn="l"/>
            <a:r>
              <a:rPr lang="id-ID" sz="6000" dirty="0" smtClean="0">
                <a:solidFill>
                  <a:schemeClr val="tx1"/>
                </a:solidFill>
                <a:latin typeface="Algerian" pitchFamily="82" charset="0"/>
              </a:rPr>
              <a:t>FEBRIA ANITA, M.SC</a:t>
            </a:r>
            <a:endParaRPr lang="id-ID" sz="6000" dirty="0">
              <a:solidFill>
                <a:schemeClr val="tx1"/>
              </a:solidFill>
              <a:latin typeface="Algerian" pitchFamily="82" charset="0"/>
            </a:endParaRP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9311" y="37322"/>
            <a:ext cx="3428191" cy="1392234"/>
          </a:xfrm>
          <a:prstGeom prst="rect">
            <a:avLst/>
          </a:prstGeom>
        </p:spPr>
      </p:pic>
      <p:grpSp>
        <p:nvGrpSpPr>
          <p:cNvPr id="17" name="Group 16"/>
          <p:cNvGrpSpPr/>
          <p:nvPr/>
        </p:nvGrpSpPr>
        <p:grpSpPr>
          <a:xfrm>
            <a:off x="8716233" y="6067129"/>
            <a:ext cx="3275448" cy="651118"/>
            <a:chOff x="11554482" y="5550871"/>
            <a:chExt cx="437221" cy="1202655"/>
          </a:xfrm>
        </p:grpSpPr>
        <p:sp>
          <p:nvSpPr>
            <p:cNvPr id="18" name="Rectangle 17"/>
            <p:cNvSpPr/>
            <p:nvPr/>
          </p:nvSpPr>
          <p:spPr>
            <a:xfrm>
              <a:off x="11554482" y="5550871"/>
              <a:ext cx="437221" cy="682179"/>
            </a:xfrm>
            <a:prstGeom prst="rect">
              <a:avLst/>
            </a:prstGeom>
            <a:noFill/>
          </p:spPr>
          <p:txBody>
            <a:bodyPr wrap="none" lIns="91440" tIns="45720" rIns="91440" bIns="45720">
              <a:spAutoFit/>
            </a:bodyPr>
            <a:lstStyle/>
            <a:p>
              <a:pPr algn="r"/>
              <a:r>
                <a:rPr lang="id-ID"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FAKULTAS TEKNIK DAN SAINS</a:t>
              </a:r>
              <a:endParaRPr 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19" name="Rectangle 18"/>
            <p:cNvSpPr/>
            <p:nvPr/>
          </p:nvSpPr>
          <p:spPr>
            <a:xfrm>
              <a:off x="11744946" y="6241892"/>
              <a:ext cx="246757" cy="511634"/>
            </a:xfrm>
            <a:prstGeom prst="rect">
              <a:avLst/>
            </a:prstGeom>
            <a:solidFill>
              <a:schemeClr val="accent3"/>
            </a:solidFill>
            <a:ln>
              <a:noFill/>
            </a:ln>
          </p:spPr>
          <p:txBody>
            <a:bodyPr wrap="none" lIns="91440" tIns="45720" rIns="91440" bIns="45720">
              <a:spAutoFit/>
            </a:bodyPr>
            <a:lstStyle/>
            <a:p>
              <a:pPr algn="r"/>
              <a:r>
                <a:rPr lang="en-US" sz="12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PROGRAM STUDI</a:t>
              </a:r>
              <a:r>
                <a:rPr lang="id-ID" sz="12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FISIKA</a:t>
              </a:r>
              <a:endParaRPr lang="en-US" sz="12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grpSp>
    </p:spTree>
    <p:extLst>
      <p:ext uri="{BB962C8B-B14F-4D97-AF65-F5344CB8AC3E}">
        <p14:creationId xmlns:p14="http://schemas.microsoft.com/office/powerpoint/2010/main" val="32176053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200" dirty="0" smtClean="0"/>
              <a:t>Hubungan antara tilt, eliptisitas dan kontras resistivitas</a:t>
            </a:r>
            <a:endParaRPr lang="id-ID" sz="3200" dirty="0"/>
          </a:p>
        </p:txBody>
      </p:sp>
      <p:pic>
        <p:nvPicPr>
          <p:cNvPr id="7" name="Content Placeholder 6"/>
          <p:cNvPicPr>
            <a:picLocks noGrp="1" noChangeAspect="1"/>
          </p:cNvPicPr>
          <p:nvPr>
            <p:ph idx="1"/>
          </p:nvPr>
        </p:nvPicPr>
        <p:blipFill>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711201" y="1752600"/>
            <a:ext cx="7518400" cy="4563191"/>
          </a:xfrm>
          <a:ln>
            <a:solidFill>
              <a:schemeClr val="accent2">
                <a:lumMod val="75000"/>
              </a:schemeClr>
            </a:solidFill>
          </a:ln>
        </p:spPr>
      </p:pic>
      <p:sp>
        <p:nvSpPr>
          <p:cNvPr id="4" name="Date Placeholder 3"/>
          <p:cNvSpPr>
            <a:spLocks noGrp="1"/>
          </p:cNvSpPr>
          <p:nvPr>
            <p:ph type="dt" sz="half" idx="10"/>
          </p:nvPr>
        </p:nvSpPr>
        <p:spPr/>
        <p:txBody>
          <a:bodyPr/>
          <a:lstStyle/>
          <a:p>
            <a:fld id="{3A489EC5-6C57-426C-A29C-DBA0D330D2BA}" type="datetime1">
              <a:rPr lang="id-ID" smtClean="0"/>
              <a:pPr/>
              <a:t>09/04/2021</a:t>
            </a:fld>
            <a:endParaRPr lang="id-ID"/>
          </a:p>
        </p:txBody>
      </p:sp>
      <p:sp>
        <p:nvSpPr>
          <p:cNvPr id="5" name="Footer Placeholder 4"/>
          <p:cNvSpPr>
            <a:spLocks noGrp="1"/>
          </p:cNvSpPr>
          <p:nvPr>
            <p:ph type="ftr" sz="quarter" idx="11"/>
          </p:nvPr>
        </p:nvSpPr>
        <p:spPr/>
        <p:txBody>
          <a:bodyPr/>
          <a:lstStyle/>
          <a:p>
            <a:r>
              <a:rPr lang="id-ID" smtClean="0"/>
              <a:t>METODE GEOELEKTRISITAS DAN EM - VLF</a:t>
            </a:r>
            <a:endParaRPr lang="id-ID"/>
          </a:p>
        </p:txBody>
      </p:sp>
      <p:sp>
        <p:nvSpPr>
          <p:cNvPr id="6" name="Slide Number Placeholder 5"/>
          <p:cNvSpPr>
            <a:spLocks noGrp="1"/>
          </p:cNvSpPr>
          <p:nvPr>
            <p:ph type="sldNum" sz="quarter" idx="12"/>
          </p:nvPr>
        </p:nvSpPr>
        <p:spPr/>
        <p:txBody>
          <a:bodyPr/>
          <a:lstStyle/>
          <a:p>
            <a:fld id="{F4B0A229-A4A1-4F08-A254-5AA8E3643853}" type="slidenum">
              <a:rPr lang="id-ID" smtClean="0"/>
              <a:pPr/>
              <a:t>10</a:t>
            </a:fld>
            <a:endParaRPr lang="id-ID"/>
          </a:p>
        </p:txBody>
      </p:sp>
      <mc:AlternateContent xmlns:mc="http://schemas.openxmlformats.org/markup-compatibility/2006" xmlns:a14="http://schemas.microsoft.com/office/drawing/2010/main">
        <mc:Choice Requires="a14">
          <p:sp>
            <p:nvSpPr>
              <p:cNvPr id="8" name="Rectangle 7"/>
              <p:cNvSpPr/>
              <p:nvPr/>
            </p:nvSpPr>
            <p:spPr>
              <a:xfrm>
                <a:off x="8385908" y="1611923"/>
                <a:ext cx="3556000" cy="425291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id-ID" dirty="0" smtClean="0"/>
                  <a:t>Menurut Karous&amp;Hjelt (1983) dapat dinyatakan sebagai berikut :</a:t>
                </a:r>
              </a:p>
              <a:p>
                <a:pPr algn="ctr"/>
                <a14:m>
                  <m:oMathPara xmlns:m="http://schemas.openxmlformats.org/officeDocument/2006/math">
                    <m:oMathParaPr>
                      <m:jc m:val="centerGroup"/>
                    </m:oMathParaPr>
                    <m:oMath xmlns:m="http://schemas.openxmlformats.org/officeDocument/2006/math">
                      <m:r>
                        <a:rPr lang="id-ID" b="0" i="1" smtClean="0">
                          <a:latin typeface="Cambria Math" panose="02040503050406030204" pitchFamily="18" charset="0"/>
                        </a:rPr>
                        <m:t>𝑅𝑒</m:t>
                      </m:r>
                      <m:r>
                        <a:rPr lang="id-ID" b="0" i="1" smtClean="0">
                          <a:latin typeface="Cambria Math" panose="02040503050406030204" pitchFamily="18" charset="0"/>
                        </a:rPr>
                        <m:t> </m:t>
                      </m:r>
                      <m:d>
                        <m:dPr>
                          <m:ctrlPr>
                            <a:rPr lang="id-ID" b="0" i="1" smtClean="0">
                              <a:latin typeface="Cambria Math"/>
                            </a:rPr>
                          </m:ctrlPr>
                        </m:dPr>
                        <m:e>
                          <m:f>
                            <m:fPr>
                              <m:ctrlPr>
                                <a:rPr lang="id-ID" b="0" i="1" smtClean="0">
                                  <a:latin typeface="Cambria Math"/>
                                </a:rPr>
                              </m:ctrlPr>
                            </m:fPr>
                            <m:num>
                              <m:sSub>
                                <m:sSubPr>
                                  <m:ctrlPr>
                                    <a:rPr lang="id-ID" b="0" i="1" smtClean="0">
                                      <a:latin typeface="Cambria Math"/>
                                    </a:rPr>
                                  </m:ctrlPr>
                                </m:sSubPr>
                                <m:e>
                                  <m:r>
                                    <a:rPr lang="id-ID" b="0" i="1" smtClean="0">
                                      <a:latin typeface="Cambria Math" panose="02040503050406030204" pitchFamily="18" charset="0"/>
                                    </a:rPr>
                                    <m:t>𝐻</m:t>
                                  </m:r>
                                </m:e>
                                <m:sub>
                                  <m:r>
                                    <a:rPr lang="id-ID" b="0" i="1" smtClean="0">
                                      <a:latin typeface="Cambria Math" panose="02040503050406030204" pitchFamily="18" charset="0"/>
                                    </a:rPr>
                                    <m:t>𝑧</m:t>
                                  </m:r>
                                </m:sub>
                              </m:sSub>
                            </m:num>
                            <m:den>
                              <m:sSub>
                                <m:sSubPr>
                                  <m:ctrlPr>
                                    <a:rPr lang="id-ID" b="0" i="1" smtClean="0">
                                      <a:latin typeface="Cambria Math"/>
                                    </a:rPr>
                                  </m:ctrlPr>
                                </m:sSubPr>
                                <m:e>
                                  <m:r>
                                    <a:rPr lang="id-ID" b="0" i="1" smtClean="0">
                                      <a:latin typeface="Cambria Math" panose="02040503050406030204" pitchFamily="18" charset="0"/>
                                    </a:rPr>
                                    <m:t>𝐻</m:t>
                                  </m:r>
                                </m:e>
                                <m:sub>
                                  <m:r>
                                    <a:rPr lang="id-ID" b="0" i="1" smtClean="0">
                                      <a:latin typeface="Cambria Math" panose="02040503050406030204" pitchFamily="18" charset="0"/>
                                    </a:rPr>
                                    <m:t>0</m:t>
                                  </m:r>
                                </m:sub>
                              </m:sSub>
                            </m:den>
                          </m:f>
                        </m:e>
                      </m:d>
                      <m:r>
                        <a:rPr lang="id-ID" b="0" i="1" smtClean="0">
                          <a:latin typeface="Cambria Math" panose="02040503050406030204" pitchFamily="18" charset="0"/>
                        </a:rPr>
                        <m:t>=100.</m:t>
                      </m:r>
                      <m:r>
                        <a:rPr lang="id-ID" b="0" i="1" smtClean="0">
                          <a:latin typeface="Cambria Math" panose="02040503050406030204" pitchFamily="18" charset="0"/>
                        </a:rPr>
                        <m:t>𝑡𝑎𝑛</m:t>
                      </m:r>
                      <m:d>
                        <m:dPr>
                          <m:ctrlPr>
                            <a:rPr lang="id-ID" b="0" i="1" smtClean="0">
                              <a:latin typeface="Cambria Math"/>
                            </a:rPr>
                          </m:ctrlPr>
                        </m:dPr>
                        <m:e>
                          <m:r>
                            <a:rPr lang="id-ID" b="0" i="1" smtClean="0">
                              <a:latin typeface="Cambria Math" panose="02040503050406030204" pitchFamily="18" charset="0"/>
                              <a:ea typeface="Cambria Math" panose="02040503050406030204" pitchFamily="18" charset="0"/>
                            </a:rPr>
                            <m:t>𝜃</m:t>
                          </m:r>
                        </m:e>
                      </m:d>
                    </m:oMath>
                  </m:oMathPara>
                </a14:m>
                <a:endParaRPr lang="id-ID" b="0" dirty="0" smtClean="0"/>
              </a:p>
              <a:p>
                <a:pPr algn="ctr"/>
                <a14:m>
                  <m:oMathPara xmlns:m="http://schemas.openxmlformats.org/officeDocument/2006/math">
                    <m:oMathParaPr>
                      <m:jc m:val="centerGroup"/>
                    </m:oMathParaPr>
                    <m:oMath xmlns:m="http://schemas.openxmlformats.org/officeDocument/2006/math">
                      <m:r>
                        <a:rPr lang="id-ID" b="0" i="1" smtClean="0">
                          <a:latin typeface="Cambria Math" panose="02040503050406030204" pitchFamily="18" charset="0"/>
                        </a:rPr>
                        <m:t>𝐼𝑚</m:t>
                      </m:r>
                      <m:r>
                        <a:rPr lang="id-ID" b="0" i="1" smtClean="0">
                          <a:latin typeface="Cambria Math" panose="02040503050406030204" pitchFamily="18" charset="0"/>
                        </a:rPr>
                        <m:t> </m:t>
                      </m:r>
                      <m:d>
                        <m:dPr>
                          <m:ctrlPr>
                            <a:rPr lang="id-ID" b="0" i="1" smtClean="0">
                              <a:latin typeface="Cambria Math"/>
                            </a:rPr>
                          </m:ctrlPr>
                        </m:dPr>
                        <m:e>
                          <m:f>
                            <m:fPr>
                              <m:ctrlPr>
                                <a:rPr lang="id-ID" b="0" i="1" smtClean="0">
                                  <a:latin typeface="Cambria Math"/>
                                </a:rPr>
                              </m:ctrlPr>
                            </m:fPr>
                            <m:num>
                              <m:sSub>
                                <m:sSubPr>
                                  <m:ctrlPr>
                                    <a:rPr lang="id-ID" b="0" i="1" smtClean="0">
                                      <a:latin typeface="Cambria Math"/>
                                    </a:rPr>
                                  </m:ctrlPr>
                                </m:sSubPr>
                                <m:e>
                                  <m:r>
                                    <a:rPr lang="id-ID" b="0" i="1" smtClean="0">
                                      <a:latin typeface="Cambria Math" panose="02040503050406030204" pitchFamily="18" charset="0"/>
                                    </a:rPr>
                                    <m:t>𝐻</m:t>
                                  </m:r>
                                </m:e>
                                <m:sub>
                                  <m:r>
                                    <a:rPr lang="id-ID" b="0" i="1" smtClean="0">
                                      <a:latin typeface="Cambria Math" panose="02040503050406030204" pitchFamily="18" charset="0"/>
                                    </a:rPr>
                                    <m:t>𝑧</m:t>
                                  </m:r>
                                </m:sub>
                              </m:sSub>
                            </m:num>
                            <m:den>
                              <m:sSub>
                                <m:sSubPr>
                                  <m:ctrlPr>
                                    <a:rPr lang="id-ID" b="0" i="1" smtClean="0">
                                      <a:latin typeface="Cambria Math"/>
                                    </a:rPr>
                                  </m:ctrlPr>
                                </m:sSubPr>
                                <m:e>
                                  <m:r>
                                    <a:rPr lang="id-ID" b="0" i="1" smtClean="0">
                                      <a:latin typeface="Cambria Math" panose="02040503050406030204" pitchFamily="18" charset="0"/>
                                    </a:rPr>
                                    <m:t>𝐻</m:t>
                                  </m:r>
                                </m:e>
                                <m:sub>
                                  <m:r>
                                    <a:rPr lang="id-ID" b="0" i="1" smtClean="0">
                                      <a:latin typeface="Cambria Math" panose="02040503050406030204" pitchFamily="18" charset="0"/>
                                    </a:rPr>
                                    <m:t>0</m:t>
                                  </m:r>
                                </m:sub>
                              </m:sSub>
                            </m:den>
                          </m:f>
                        </m:e>
                      </m:d>
                      <m:r>
                        <a:rPr lang="id-ID" b="0" i="1" smtClean="0">
                          <a:latin typeface="Cambria Math" panose="02040503050406030204" pitchFamily="18" charset="0"/>
                        </a:rPr>
                        <m:t>=100.</m:t>
                      </m:r>
                      <m:r>
                        <a:rPr lang="id-ID" b="0" i="1" smtClean="0">
                          <a:latin typeface="Cambria Math" panose="02040503050406030204" pitchFamily="18" charset="0"/>
                        </a:rPr>
                        <m:t>𝑒</m:t>
                      </m:r>
                    </m:oMath>
                  </m:oMathPara>
                </a14:m>
                <a:endParaRPr lang="id-ID" dirty="0" smtClean="0"/>
              </a:p>
              <a:p>
                <a:pPr algn="ctr"/>
                <a:endParaRPr lang="id-ID" dirty="0"/>
              </a:p>
              <a:p>
                <a:pPr algn="ctr"/>
                <a:r>
                  <a:rPr lang="id-ID" dirty="0" smtClean="0"/>
                  <a:t>Dengan :</a:t>
                </a:r>
              </a:p>
              <a:p>
                <a:pPr marL="285750" indent="-285750" algn="ctr">
                  <a:buFont typeface="Symbol" panose="05050102010706020507" pitchFamily="18" charset="2"/>
                  <a:buChar char="q"/>
                </a:pPr>
                <a:r>
                  <a:rPr lang="id-ID" dirty="0" smtClean="0">
                    <a:sym typeface="Symbol" panose="05050102010706020507" pitchFamily="18" charset="2"/>
                  </a:rPr>
                  <a:t>= nilai tilt</a:t>
                </a:r>
              </a:p>
              <a:p>
                <a:pPr algn="ctr"/>
                <a:r>
                  <a:rPr lang="id-ID" dirty="0" smtClean="0">
                    <a:sym typeface="Symbol" panose="05050102010706020507" pitchFamily="18" charset="2"/>
                  </a:rPr>
                  <a:t>e = eliptisitas</a:t>
                </a:r>
              </a:p>
            </p:txBody>
          </p:sp>
        </mc:Choice>
        <mc:Fallback xmlns="">
          <p:sp>
            <p:nvSpPr>
              <p:cNvPr id="8" name="Rectangle 7"/>
              <p:cNvSpPr>
                <a:spLocks noRot="1" noChangeAspect="1" noMove="1" noResize="1" noEditPoints="1" noAdjustHandles="1" noChangeArrowheads="1" noChangeShapeType="1" noTextEdit="1"/>
              </p:cNvSpPr>
              <p:nvPr/>
            </p:nvSpPr>
            <p:spPr>
              <a:xfrm>
                <a:off x="8385908" y="1611923"/>
                <a:ext cx="3556000" cy="4252912"/>
              </a:xfrm>
              <a:prstGeom prst="rect">
                <a:avLst/>
              </a:prstGeom>
              <a:blipFill rotWithShape="1">
                <a:blip r:embed="rId5"/>
                <a:stretch>
                  <a:fillRect/>
                </a:stretch>
              </a:blipFill>
            </p:spPr>
            <p:txBody>
              <a:bodyPr/>
              <a:lstStyle/>
              <a:p>
                <a:r>
                  <a:rPr lang="id-ID">
                    <a:noFill/>
                  </a:rPr>
                  <a:t> </a:t>
                </a:r>
              </a:p>
            </p:txBody>
          </p:sp>
        </mc:Fallback>
      </mc:AlternateContent>
    </p:spTree>
    <p:extLst>
      <p:ext uri="{BB962C8B-B14F-4D97-AF65-F5344CB8AC3E}">
        <p14:creationId xmlns:p14="http://schemas.microsoft.com/office/powerpoint/2010/main" val="2555784241"/>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INSTRUMENTASI</a:t>
            </a:r>
            <a:endParaRPr lang="id-ID" dirty="0"/>
          </a:p>
        </p:txBody>
      </p:sp>
      <p:sp>
        <p:nvSpPr>
          <p:cNvPr id="3" name="Content Placeholder 2"/>
          <p:cNvSpPr>
            <a:spLocks noGrp="1"/>
          </p:cNvSpPr>
          <p:nvPr>
            <p:ph idx="1"/>
          </p:nvPr>
        </p:nvSpPr>
        <p:spPr>
          <a:xfrm>
            <a:off x="515816" y="1371601"/>
            <a:ext cx="8793357" cy="4294626"/>
          </a:xfrm>
        </p:spPr>
        <p:txBody>
          <a:bodyPr>
            <a:noAutofit/>
          </a:bodyPr>
          <a:lstStyle/>
          <a:p>
            <a:r>
              <a:rPr lang="id-ID" sz="2400" dirty="0" smtClean="0">
                <a:solidFill>
                  <a:schemeClr val="tx1"/>
                </a:solidFill>
              </a:rPr>
              <a:t>Unit sensor</a:t>
            </a:r>
          </a:p>
          <a:p>
            <a:pPr marL="114300" indent="0">
              <a:buNone/>
            </a:pPr>
            <a:r>
              <a:rPr lang="id-ID" sz="2400" dirty="0">
                <a:solidFill>
                  <a:schemeClr val="tx1"/>
                </a:solidFill>
              </a:rPr>
              <a:t>  </a:t>
            </a:r>
            <a:r>
              <a:rPr lang="id-ID" sz="2400" dirty="0" smtClean="0">
                <a:solidFill>
                  <a:schemeClr val="tx1"/>
                </a:solidFill>
              </a:rPr>
              <a:t>-&gt; digunakan sebagai penerima gelombang radio dengan jangkauan frekuensi 10-30 KHz.</a:t>
            </a:r>
          </a:p>
          <a:p>
            <a:pPr marL="114300" indent="0">
              <a:buNone/>
            </a:pPr>
            <a:r>
              <a:rPr lang="id-ID" sz="2400" dirty="0">
                <a:solidFill>
                  <a:schemeClr val="tx1"/>
                </a:solidFill>
              </a:rPr>
              <a:t> </a:t>
            </a:r>
            <a:endParaRPr lang="id-ID" sz="2400" dirty="0" smtClean="0">
              <a:solidFill>
                <a:schemeClr val="tx1"/>
              </a:solidFill>
            </a:endParaRPr>
          </a:p>
          <a:p>
            <a:pPr marL="114300" indent="0">
              <a:buNone/>
            </a:pPr>
            <a:r>
              <a:rPr lang="id-ID" sz="2400" dirty="0" smtClean="0">
                <a:solidFill>
                  <a:schemeClr val="tx1"/>
                </a:solidFill>
              </a:rPr>
              <a:t> -&gt; terdapat 3 sensor magnetik X, Y, dan Z dan 2 inklinometer pada sumbu X dan Y.</a:t>
            </a:r>
          </a:p>
          <a:p>
            <a:pPr marL="114300" indent="0">
              <a:buNone/>
            </a:pPr>
            <a:r>
              <a:rPr lang="id-ID" sz="2400" dirty="0">
                <a:solidFill>
                  <a:schemeClr val="tx1"/>
                </a:solidFill>
              </a:rPr>
              <a:t> </a:t>
            </a:r>
            <a:endParaRPr lang="id-ID" sz="2400" dirty="0" smtClean="0">
              <a:solidFill>
                <a:schemeClr val="tx1"/>
              </a:solidFill>
            </a:endParaRPr>
          </a:p>
          <a:p>
            <a:pPr marL="114300" indent="0">
              <a:buNone/>
            </a:pPr>
            <a:r>
              <a:rPr lang="id-ID" sz="2400" dirty="0" smtClean="0">
                <a:solidFill>
                  <a:schemeClr val="tx1"/>
                </a:solidFill>
              </a:rPr>
              <a:t> -&gt; bisa digunakan untuk 2 mode </a:t>
            </a:r>
          </a:p>
          <a:p>
            <a:pPr marL="114300" indent="0">
              <a:buNone/>
            </a:pPr>
            <a:r>
              <a:rPr lang="id-ID" sz="2400" dirty="0">
                <a:solidFill>
                  <a:schemeClr val="tx1"/>
                </a:solidFill>
              </a:rPr>
              <a:t>	</a:t>
            </a:r>
            <a:r>
              <a:rPr lang="id-ID" sz="2400" dirty="0" smtClean="0">
                <a:solidFill>
                  <a:schemeClr val="tx1"/>
                </a:solidFill>
              </a:rPr>
              <a:t>- Tilt angle</a:t>
            </a:r>
          </a:p>
          <a:p>
            <a:pPr marL="114300" indent="0">
              <a:buNone/>
            </a:pPr>
            <a:r>
              <a:rPr lang="id-ID" sz="2400" dirty="0">
                <a:solidFill>
                  <a:schemeClr val="tx1"/>
                </a:solidFill>
              </a:rPr>
              <a:t>	</a:t>
            </a:r>
            <a:r>
              <a:rPr lang="id-ID" sz="2400" dirty="0" smtClean="0">
                <a:solidFill>
                  <a:schemeClr val="tx1"/>
                </a:solidFill>
              </a:rPr>
              <a:t>- Resistivity</a:t>
            </a:r>
            <a:endParaRPr lang="id-ID" sz="2400" dirty="0">
              <a:solidFill>
                <a:schemeClr val="tx1"/>
              </a:solidFill>
            </a:endParaRPr>
          </a:p>
        </p:txBody>
      </p:sp>
      <p:sp>
        <p:nvSpPr>
          <p:cNvPr id="4" name="Date Placeholder 3"/>
          <p:cNvSpPr>
            <a:spLocks noGrp="1"/>
          </p:cNvSpPr>
          <p:nvPr>
            <p:ph type="dt" sz="half" idx="10"/>
          </p:nvPr>
        </p:nvSpPr>
        <p:spPr/>
        <p:txBody>
          <a:bodyPr/>
          <a:lstStyle/>
          <a:p>
            <a:fld id="{3A489EC5-6C57-426C-A29C-DBA0D330D2BA}" type="datetime1">
              <a:rPr lang="id-ID" smtClean="0"/>
              <a:pPr/>
              <a:t>09/04/2021</a:t>
            </a:fld>
            <a:endParaRPr lang="id-ID"/>
          </a:p>
        </p:txBody>
      </p:sp>
      <p:sp>
        <p:nvSpPr>
          <p:cNvPr id="5" name="Footer Placeholder 4"/>
          <p:cNvSpPr>
            <a:spLocks noGrp="1"/>
          </p:cNvSpPr>
          <p:nvPr>
            <p:ph type="ftr" sz="quarter" idx="11"/>
          </p:nvPr>
        </p:nvSpPr>
        <p:spPr/>
        <p:txBody>
          <a:bodyPr/>
          <a:lstStyle/>
          <a:p>
            <a:r>
              <a:rPr lang="id-ID" smtClean="0"/>
              <a:t>METODE GEOELEKTRISITAS DAN EM - VLF</a:t>
            </a:r>
            <a:endParaRPr lang="id-ID"/>
          </a:p>
        </p:txBody>
      </p:sp>
      <p:sp>
        <p:nvSpPr>
          <p:cNvPr id="6" name="Slide Number Placeholder 5"/>
          <p:cNvSpPr>
            <a:spLocks noGrp="1"/>
          </p:cNvSpPr>
          <p:nvPr>
            <p:ph type="sldNum" sz="quarter" idx="12"/>
          </p:nvPr>
        </p:nvSpPr>
        <p:spPr/>
        <p:txBody>
          <a:bodyPr/>
          <a:lstStyle/>
          <a:p>
            <a:fld id="{F4B0A229-A4A1-4F08-A254-5AA8E3643853}" type="slidenum">
              <a:rPr lang="id-ID" smtClean="0"/>
              <a:pPr/>
              <a:t>11</a:t>
            </a:fld>
            <a:endParaRPr lang="id-ID"/>
          </a:p>
        </p:txBody>
      </p:sp>
    </p:spTree>
    <p:extLst>
      <p:ext uri="{BB962C8B-B14F-4D97-AF65-F5344CB8AC3E}">
        <p14:creationId xmlns:p14="http://schemas.microsoft.com/office/powerpoint/2010/main" val="2091375271"/>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INSTRUMENTASI</a:t>
            </a:r>
            <a:endParaRPr lang="id-ID" dirty="0"/>
          </a:p>
        </p:txBody>
      </p:sp>
      <p:sp>
        <p:nvSpPr>
          <p:cNvPr id="3" name="Content Placeholder 2"/>
          <p:cNvSpPr>
            <a:spLocks noGrp="1"/>
          </p:cNvSpPr>
          <p:nvPr>
            <p:ph idx="1"/>
          </p:nvPr>
        </p:nvSpPr>
        <p:spPr>
          <a:xfrm>
            <a:off x="612576" y="1395697"/>
            <a:ext cx="10668000" cy="4373563"/>
          </a:xfrm>
          <a:solidFill>
            <a:schemeClr val="accent4">
              <a:lumMod val="75000"/>
              <a:alpha val="11000"/>
            </a:schemeClr>
          </a:solidFill>
        </p:spPr>
        <p:txBody>
          <a:bodyPr>
            <a:normAutofit/>
          </a:bodyPr>
          <a:lstStyle/>
          <a:p>
            <a:r>
              <a:rPr lang="id-ID" sz="2800" dirty="0" smtClean="0">
                <a:solidFill>
                  <a:schemeClr val="tx1"/>
                </a:solidFill>
              </a:rPr>
              <a:t>T-Unit</a:t>
            </a:r>
          </a:p>
          <a:p>
            <a:pPr marL="114300" indent="0">
              <a:buNone/>
            </a:pPr>
            <a:r>
              <a:rPr lang="id-ID" sz="2800" dirty="0" smtClean="0">
                <a:solidFill>
                  <a:schemeClr val="tx1"/>
                </a:solidFill>
              </a:rPr>
              <a:t>   -&gt; merupakan console dengan layar tampilan :</a:t>
            </a:r>
          </a:p>
          <a:p>
            <a:pPr marL="114300" indent="0">
              <a:buNone/>
            </a:pPr>
            <a:r>
              <a:rPr lang="id-ID" sz="2800" dirty="0">
                <a:solidFill>
                  <a:schemeClr val="tx1"/>
                </a:solidFill>
              </a:rPr>
              <a:t>	</a:t>
            </a:r>
            <a:r>
              <a:rPr lang="id-ID" sz="2800" dirty="0" smtClean="0">
                <a:solidFill>
                  <a:schemeClr val="tx1"/>
                </a:solidFill>
              </a:rPr>
              <a:t>- Frekuensi, stasiun, dan nomor lintasan</a:t>
            </a:r>
          </a:p>
          <a:p>
            <a:pPr marL="114300" indent="0">
              <a:buNone/>
            </a:pPr>
            <a:r>
              <a:rPr lang="id-ID" sz="2800" dirty="0">
                <a:solidFill>
                  <a:schemeClr val="tx1"/>
                </a:solidFill>
              </a:rPr>
              <a:t>	</a:t>
            </a:r>
            <a:r>
              <a:rPr lang="id-ID" sz="2800" dirty="0" smtClean="0">
                <a:solidFill>
                  <a:schemeClr val="tx1"/>
                </a:solidFill>
              </a:rPr>
              <a:t>- Elliptisitas dan tilt angle ( mode tilt angle) ; 	resistivitas dan fase (mode resistivitas)</a:t>
            </a:r>
          </a:p>
          <a:p>
            <a:pPr marL="114300" indent="0">
              <a:buNone/>
            </a:pPr>
            <a:r>
              <a:rPr lang="id-ID" sz="2800" dirty="0">
                <a:solidFill>
                  <a:schemeClr val="tx1"/>
                </a:solidFill>
              </a:rPr>
              <a:t>	</a:t>
            </a:r>
            <a:r>
              <a:rPr lang="id-ID" sz="2800" dirty="0" smtClean="0">
                <a:solidFill>
                  <a:schemeClr val="tx1"/>
                </a:solidFill>
              </a:rPr>
              <a:t>- Quality factor</a:t>
            </a:r>
          </a:p>
          <a:p>
            <a:pPr marL="114300" indent="0">
              <a:buNone/>
            </a:pPr>
            <a:r>
              <a:rPr lang="id-ID" sz="2800" dirty="0">
                <a:solidFill>
                  <a:schemeClr val="tx1"/>
                </a:solidFill>
              </a:rPr>
              <a:t>	</a:t>
            </a:r>
            <a:r>
              <a:rPr lang="id-ID" sz="2800" dirty="0" smtClean="0">
                <a:solidFill>
                  <a:schemeClr val="tx1"/>
                </a:solidFill>
              </a:rPr>
              <a:t>- Plot grafis otomatis</a:t>
            </a:r>
          </a:p>
        </p:txBody>
      </p:sp>
      <p:sp>
        <p:nvSpPr>
          <p:cNvPr id="4" name="Date Placeholder 3"/>
          <p:cNvSpPr>
            <a:spLocks noGrp="1"/>
          </p:cNvSpPr>
          <p:nvPr>
            <p:ph type="dt" sz="half" idx="10"/>
          </p:nvPr>
        </p:nvSpPr>
        <p:spPr/>
        <p:txBody>
          <a:bodyPr/>
          <a:lstStyle/>
          <a:p>
            <a:fld id="{3A489EC5-6C57-426C-A29C-DBA0D330D2BA}" type="datetime1">
              <a:rPr lang="id-ID" smtClean="0"/>
              <a:pPr/>
              <a:t>09/04/2021</a:t>
            </a:fld>
            <a:endParaRPr lang="id-ID"/>
          </a:p>
        </p:txBody>
      </p:sp>
      <p:sp>
        <p:nvSpPr>
          <p:cNvPr id="5" name="Footer Placeholder 4"/>
          <p:cNvSpPr>
            <a:spLocks noGrp="1"/>
          </p:cNvSpPr>
          <p:nvPr>
            <p:ph type="ftr" sz="quarter" idx="11"/>
          </p:nvPr>
        </p:nvSpPr>
        <p:spPr/>
        <p:txBody>
          <a:bodyPr/>
          <a:lstStyle/>
          <a:p>
            <a:r>
              <a:rPr lang="id-ID" smtClean="0"/>
              <a:t>METODE GEOELEKTRISITAS DAN EM - VLF</a:t>
            </a:r>
            <a:endParaRPr lang="id-ID"/>
          </a:p>
        </p:txBody>
      </p:sp>
      <p:sp>
        <p:nvSpPr>
          <p:cNvPr id="6" name="Slide Number Placeholder 5"/>
          <p:cNvSpPr>
            <a:spLocks noGrp="1"/>
          </p:cNvSpPr>
          <p:nvPr>
            <p:ph type="sldNum" sz="quarter" idx="12"/>
          </p:nvPr>
        </p:nvSpPr>
        <p:spPr/>
        <p:txBody>
          <a:bodyPr/>
          <a:lstStyle/>
          <a:p>
            <a:fld id="{F4B0A229-A4A1-4F08-A254-5AA8E3643853}" type="slidenum">
              <a:rPr lang="id-ID" smtClean="0"/>
              <a:pPr/>
              <a:t>12</a:t>
            </a:fld>
            <a:endParaRPr lang="id-ID"/>
          </a:p>
        </p:txBody>
      </p:sp>
      <p:sp>
        <p:nvSpPr>
          <p:cNvPr id="7" name="Moon 6"/>
          <p:cNvSpPr/>
          <p:nvPr/>
        </p:nvSpPr>
        <p:spPr>
          <a:xfrm>
            <a:off x="11088555" y="5517232"/>
            <a:ext cx="384043" cy="504056"/>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 name="Picture 2" descr="http://www.geoequipment.info/image.php?id=1075"/>
          <p:cNvPicPr>
            <a:picLocks noChangeAspect="1" noChangeArrowheads="1"/>
          </p:cNvPicPr>
          <p:nvPr/>
        </p:nvPicPr>
        <p:blipFill>
          <a:blip r:embed="rId2"/>
          <a:srcRect/>
          <a:stretch>
            <a:fillRect/>
          </a:stretch>
        </p:blipFill>
        <p:spPr bwMode="auto">
          <a:xfrm>
            <a:off x="7213600" y="3733800"/>
            <a:ext cx="4622800" cy="2866136"/>
          </a:xfrm>
          <a:prstGeom prst="rect">
            <a:avLst/>
          </a:prstGeom>
          <a:noFill/>
        </p:spPr>
      </p:pic>
    </p:spTree>
    <p:extLst>
      <p:ext uri="{BB962C8B-B14F-4D97-AF65-F5344CB8AC3E}">
        <p14:creationId xmlns:p14="http://schemas.microsoft.com/office/powerpoint/2010/main" val="1894550302"/>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DESAIN SURVEI</a:t>
            </a:r>
            <a:endParaRPr lang="id-ID" dirty="0"/>
          </a:p>
        </p:txBody>
      </p:sp>
      <p:sp>
        <p:nvSpPr>
          <p:cNvPr id="3" name="Content Placeholder 2"/>
          <p:cNvSpPr>
            <a:spLocks noGrp="1"/>
          </p:cNvSpPr>
          <p:nvPr>
            <p:ph idx="1"/>
          </p:nvPr>
        </p:nvSpPr>
        <p:spPr>
          <a:xfrm>
            <a:off x="618720" y="1539268"/>
            <a:ext cx="8596668" cy="3880773"/>
          </a:xfrm>
        </p:spPr>
        <p:txBody>
          <a:bodyPr>
            <a:noAutofit/>
          </a:bodyPr>
          <a:lstStyle/>
          <a:p>
            <a:r>
              <a:rPr lang="id-ID" sz="2400" dirty="0" smtClean="0">
                <a:solidFill>
                  <a:schemeClr val="tx1"/>
                </a:solidFill>
              </a:rPr>
              <a:t>Parameter desain survei :</a:t>
            </a:r>
          </a:p>
          <a:p>
            <a:pPr marL="114300" indent="0">
              <a:buNone/>
            </a:pPr>
            <a:r>
              <a:rPr lang="id-ID" sz="2400" dirty="0">
                <a:solidFill>
                  <a:schemeClr val="tx1"/>
                </a:solidFill>
              </a:rPr>
              <a:t> </a:t>
            </a:r>
            <a:r>
              <a:rPr lang="id-ID" sz="2400" dirty="0" smtClean="0">
                <a:solidFill>
                  <a:schemeClr val="tx1"/>
                </a:solidFill>
              </a:rPr>
              <a:t>  - Target survei : zona konduktif, pemetaan geologi</a:t>
            </a:r>
          </a:p>
          <a:p>
            <a:pPr marL="114300" indent="0">
              <a:buNone/>
            </a:pPr>
            <a:r>
              <a:rPr lang="id-ID" sz="2400" dirty="0">
                <a:solidFill>
                  <a:schemeClr val="tx1"/>
                </a:solidFill>
              </a:rPr>
              <a:t> </a:t>
            </a:r>
            <a:r>
              <a:rPr lang="id-ID" sz="2400" dirty="0" smtClean="0">
                <a:solidFill>
                  <a:schemeClr val="tx1"/>
                </a:solidFill>
              </a:rPr>
              <a:t>  - Lintasan pengukuran</a:t>
            </a:r>
          </a:p>
          <a:p>
            <a:pPr marL="114300" indent="0">
              <a:buNone/>
            </a:pPr>
            <a:r>
              <a:rPr lang="id-ID" sz="2400" dirty="0">
                <a:solidFill>
                  <a:schemeClr val="tx1"/>
                </a:solidFill>
              </a:rPr>
              <a:t> </a:t>
            </a:r>
            <a:r>
              <a:rPr lang="id-ID" sz="2400" dirty="0" smtClean="0">
                <a:solidFill>
                  <a:schemeClr val="tx1"/>
                </a:solidFill>
              </a:rPr>
              <a:t>  - Pemilihan transmitter</a:t>
            </a:r>
          </a:p>
          <a:p>
            <a:pPr marL="114300" indent="0">
              <a:buNone/>
            </a:pPr>
            <a:endParaRPr lang="id-ID" sz="2400" dirty="0" smtClean="0">
              <a:solidFill>
                <a:schemeClr val="tx1"/>
              </a:solidFill>
            </a:endParaRPr>
          </a:p>
          <a:p>
            <a:r>
              <a:rPr lang="id-ID" sz="2400" dirty="0" smtClean="0">
                <a:solidFill>
                  <a:schemeClr val="tx1"/>
                </a:solidFill>
              </a:rPr>
              <a:t>Hal yangperlu dihindari :</a:t>
            </a:r>
          </a:p>
          <a:p>
            <a:pPr marL="114300" indent="0">
              <a:buNone/>
            </a:pPr>
            <a:r>
              <a:rPr lang="id-ID" sz="2400" dirty="0" smtClean="0">
                <a:solidFill>
                  <a:schemeClr val="tx1"/>
                </a:solidFill>
              </a:rPr>
              <a:t>   - Berdekatan dengan power line</a:t>
            </a:r>
          </a:p>
          <a:p>
            <a:pPr marL="114300" indent="0">
              <a:buNone/>
            </a:pPr>
            <a:r>
              <a:rPr lang="id-ID" sz="2400" dirty="0">
                <a:solidFill>
                  <a:schemeClr val="tx1"/>
                </a:solidFill>
              </a:rPr>
              <a:t> </a:t>
            </a:r>
            <a:r>
              <a:rPr lang="id-ID" sz="2400" dirty="0" smtClean="0">
                <a:solidFill>
                  <a:schemeClr val="tx1"/>
                </a:solidFill>
              </a:rPr>
              <a:t>  - Membuat lintasan tegak lurus strike</a:t>
            </a:r>
            <a:endParaRPr lang="id-ID" sz="2400" dirty="0">
              <a:solidFill>
                <a:schemeClr val="tx1"/>
              </a:solidFill>
            </a:endParaRPr>
          </a:p>
        </p:txBody>
      </p:sp>
      <p:sp>
        <p:nvSpPr>
          <p:cNvPr id="4" name="Date Placeholder 3"/>
          <p:cNvSpPr>
            <a:spLocks noGrp="1"/>
          </p:cNvSpPr>
          <p:nvPr>
            <p:ph type="dt" sz="half" idx="10"/>
          </p:nvPr>
        </p:nvSpPr>
        <p:spPr/>
        <p:txBody>
          <a:bodyPr/>
          <a:lstStyle/>
          <a:p>
            <a:fld id="{3A489EC5-6C57-426C-A29C-DBA0D330D2BA}" type="datetime1">
              <a:rPr lang="id-ID" smtClean="0"/>
              <a:pPr/>
              <a:t>09/04/2021</a:t>
            </a:fld>
            <a:endParaRPr lang="id-ID"/>
          </a:p>
        </p:txBody>
      </p:sp>
      <p:sp>
        <p:nvSpPr>
          <p:cNvPr id="5" name="Footer Placeholder 4"/>
          <p:cNvSpPr>
            <a:spLocks noGrp="1"/>
          </p:cNvSpPr>
          <p:nvPr>
            <p:ph type="ftr" sz="quarter" idx="11"/>
          </p:nvPr>
        </p:nvSpPr>
        <p:spPr/>
        <p:txBody>
          <a:bodyPr/>
          <a:lstStyle/>
          <a:p>
            <a:r>
              <a:rPr lang="id-ID" smtClean="0"/>
              <a:t>METODE GEOELEKTRISITAS DAN EM - VLF</a:t>
            </a:r>
            <a:endParaRPr lang="id-ID"/>
          </a:p>
        </p:txBody>
      </p:sp>
      <p:sp>
        <p:nvSpPr>
          <p:cNvPr id="6" name="Slide Number Placeholder 5"/>
          <p:cNvSpPr>
            <a:spLocks noGrp="1"/>
          </p:cNvSpPr>
          <p:nvPr>
            <p:ph type="sldNum" sz="quarter" idx="12"/>
          </p:nvPr>
        </p:nvSpPr>
        <p:spPr/>
        <p:txBody>
          <a:bodyPr/>
          <a:lstStyle/>
          <a:p>
            <a:fld id="{F4B0A229-A4A1-4F08-A254-5AA8E3643853}" type="slidenum">
              <a:rPr lang="id-ID" smtClean="0"/>
              <a:pPr/>
              <a:t>13</a:t>
            </a:fld>
            <a:endParaRPr lang="id-ID"/>
          </a:p>
        </p:txBody>
      </p:sp>
    </p:spTree>
    <p:extLst>
      <p:ext uri="{BB962C8B-B14F-4D97-AF65-F5344CB8AC3E}">
        <p14:creationId xmlns:p14="http://schemas.microsoft.com/office/powerpoint/2010/main" val="2994811366"/>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6E03-9DC0-4170-8B7D-C3373577ED87}" type="datetime1">
              <a:rPr lang="id-ID" smtClean="0">
                <a:solidFill>
                  <a:schemeClr val="tx1"/>
                </a:solidFill>
              </a:rPr>
              <a:pPr/>
              <a:t>09/04/2021</a:t>
            </a:fld>
            <a:endParaRPr lang="id-ID">
              <a:solidFill>
                <a:schemeClr val="tx1"/>
              </a:solidFill>
            </a:endParaRPr>
          </a:p>
        </p:txBody>
      </p:sp>
      <p:sp>
        <p:nvSpPr>
          <p:cNvPr id="3" name="Footer Placeholder 2"/>
          <p:cNvSpPr>
            <a:spLocks noGrp="1"/>
          </p:cNvSpPr>
          <p:nvPr>
            <p:ph type="ftr" sz="quarter" idx="11"/>
          </p:nvPr>
        </p:nvSpPr>
        <p:spPr/>
        <p:txBody>
          <a:bodyPr/>
          <a:lstStyle/>
          <a:p>
            <a:r>
              <a:rPr lang="id-ID" smtClean="0">
                <a:solidFill>
                  <a:schemeClr val="tx1"/>
                </a:solidFill>
              </a:rPr>
              <a:t>METODE GEOELEKTRISITAS DAN EM - VLF</a:t>
            </a:r>
            <a:endParaRPr lang="id-ID">
              <a:solidFill>
                <a:schemeClr val="tx1"/>
              </a:solidFill>
            </a:endParaRPr>
          </a:p>
        </p:txBody>
      </p:sp>
      <p:sp>
        <p:nvSpPr>
          <p:cNvPr id="4" name="Slide Number Placeholder 3"/>
          <p:cNvSpPr>
            <a:spLocks noGrp="1"/>
          </p:cNvSpPr>
          <p:nvPr>
            <p:ph type="sldNum" sz="quarter" idx="12"/>
          </p:nvPr>
        </p:nvSpPr>
        <p:spPr/>
        <p:txBody>
          <a:bodyPr/>
          <a:lstStyle/>
          <a:p>
            <a:fld id="{F4B0A229-A4A1-4F08-A254-5AA8E3643853}" type="slidenum">
              <a:rPr lang="id-ID" smtClean="0">
                <a:solidFill>
                  <a:schemeClr val="tx1"/>
                </a:solidFill>
              </a:rPr>
              <a:pPr/>
              <a:t>14</a:t>
            </a:fld>
            <a:endParaRPr lang="id-ID">
              <a:solidFill>
                <a:schemeClr val="tx1"/>
              </a:solidFill>
            </a:endParaRPr>
          </a:p>
        </p:txBody>
      </p:sp>
      <p:sp>
        <p:nvSpPr>
          <p:cNvPr id="5" name="Title 4"/>
          <p:cNvSpPr>
            <a:spLocks noGrp="1"/>
          </p:cNvSpPr>
          <p:nvPr>
            <p:ph type="title"/>
          </p:nvPr>
        </p:nvSpPr>
        <p:spPr/>
        <p:txBody>
          <a:bodyPr>
            <a:normAutofit/>
          </a:bodyPr>
          <a:lstStyle/>
          <a:p>
            <a:r>
              <a:rPr lang="id-ID" sz="4400" dirty="0" smtClean="0">
                <a:solidFill>
                  <a:schemeClr val="tx1"/>
                </a:solidFill>
                <a:effectLst>
                  <a:outerShdw blurRad="38100" dist="38100" dir="2700000" algn="tl">
                    <a:srgbClr val="000000">
                      <a:alpha val="43137"/>
                    </a:srgbClr>
                  </a:outerShdw>
                </a:effectLst>
              </a:rPr>
              <a:t>AKUISISI LAPANGAN</a:t>
            </a:r>
            <a:endParaRPr lang="id-ID" sz="44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76903471"/>
      </p:ext>
    </p:extLst>
  </p:cSld>
  <p:clrMapOvr>
    <a:masterClrMapping/>
  </p:clrMapOvr>
  <p:transition spd="slow">
    <p:fade/>
    <p:sndAc>
      <p:stSnd>
        <p:snd r:embed="rId2" name="bomb.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solidFill>
                  <a:schemeClr val="tx1"/>
                </a:solidFill>
              </a:rPr>
              <a:t>AKUISISI LAPANGAN</a:t>
            </a:r>
            <a:endParaRPr lang="id-ID" dirty="0">
              <a:solidFill>
                <a:schemeClr val="tx1"/>
              </a:solidFill>
            </a:endParaRPr>
          </a:p>
        </p:txBody>
      </p:sp>
      <p:sp>
        <p:nvSpPr>
          <p:cNvPr id="3" name="Content Placeholder 2"/>
          <p:cNvSpPr>
            <a:spLocks noGrp="1"/>
          </p:cNvSpPr>
          <p:nvPr>
            <p:ph idx="1"/>
          </p:nvPr>
        </p:nvSpPr>
        <p:spPr>
          <a:xfrm>
            <a:off x="2870204" y="1758128"/>
            <a:ext cx="8770571" cy="4538488"/>
          </a:xfrm>
        </p:spPr>
        <p:txBody>
          <a:bodyPr>
            <a:normAutofit/>
          </a:bodyPr>
          <a:lstStyle/>
          <a:p>
            <a:pPr>
              <a:buFontTx/>
              <a:buChar char="-"/>
            </a:pPr>
            <a:r>
              <a:rPr lang="id-ID" dirty="0" smtClean="0">
                <a:solidFill>
                  <a:schemeClr val="tx1"/>
                </a:solidFill>
              </a:rPr>
              <a:t>Tilt Mode</a:t>
            </a:r>
          </a:p>
        </p:txBody>
      </p:sp>
      <p:sp>
        <p:nvSpPr>
          <p:cNvPr id="4" name="Date Placeholder 3"/>
          <p:cNvSpPr>
            <a:spLocks noGrp="1"/>
          </p:cNvSpPr>
          <p:nvPr>
            <p:ph type="dt" sz="half" idx="10"/>
          </p:nvPr>
        </p:nvSpPr>
        <p:spPr/>
        <p:txBody>
          <a:bodyPr/>
          <a:lstStyle/>
          <a:p>
            <a:fld id="{3A489EC5-6C57-426C-A29C-DBA0D330D2BA}" type="datetime1">
              <a:rPr lang="id-ID" smtClean="0"/>
              <a:pPr/>
              <a:t>09/04/2021</a:t>
            </a:fld>
            <a:endParaRPr lang="id-ID"/>
          </a:p>
        </p:txBody>
      </p:sp>
      <p:sp>
        <p:nvSpPr>
          <p:cNvPr id="5" name="Footer Placeholder 4"/>
          <p:cNvSpPr>
            <a:spLocks noGrp="1"/>
          </p:cNvSpPr>
          <p:nvPr>
            <p:ph type="ftr" sz="quarter" idx="11"/>
          </p:nvPr>
        </p:nvSpPr>
        <p:spPr/>
        <p:txBody>
          <a:bodyPr/>
          <a:lstStyle/>
          <a:p>
            <a:r>
              <a:rPr lang="id-ID" dirty="0" smtClean="0"/>
              <a:t>METODE GEOELEKTRISITAS DAN EM - VLF</a:t>
            </a:r>
            <a:endParaRPr lang="id-ID" dirty="0"/>
          </a:p>
        </p:txBody>
      </p:sp>
      <p:sp>
        <p:nvSpPr>
          <p:cNvPr id="6" name="Slide Number Placeholder 5"/>
          <p:cNvSpPr>
            <a:spLocks noGrp="1"/>
          </p:cNvSpPr>
          <p:nvPr>
            <p:ph type="sldNum" sz="quarter" idx="12"/>
          </p:nvPr>
        </p:nvSpPr>
        <p:spPr/>
        <p:txBody>
          <a:bodyPr/>
          <a:lstStyle/>
          <a:p>
            <a:fld id="{F4B0A229-A4A1-4F08-A254-5AA8E3643853}" type="slidenum">
              <a:rPr lang="id-ID" smtClean="0"/>
              <a:pPr/>
              <a:t>15</a:t>
            </a:fld>
            <a:endParaRPr lang="id-ID"/>
          </a:p>
        </p:txBody>
      </p:sp>
      <p:pic>
        <p:nvPicPr>
          <p:cNvPr id="5122" name="Picture 2" descr="http://4.bp.blogspot.com/-lBir5DqrZA8/UJngBubRbLI/AAAAAAAABEc/bbradBsSuxw/s400/2.png"/>
          <p:cNvPicPr>
            <a:picLocks noChangeAspect="1" noChangeArrowheads="1"/>
          </p:cNvPicPr>
          <p:nvPr/>
        </p:nvPicPr>
        <p:blipFill>
          <a:blip r:embed="rId3"/>
          <a:srcRect/>
          <a:stretch>
            <a:fillRect/>
          </a:stretch>
        </p:blipFill>
        <p:spPr bwMode="auto">
          <a:xfrm>
            <a:off x="914400" y="4267200"/>
            <a:ext cx="5791200" cy="1752600"/>
          </a:xfrm>
          <a:prstGeom prst="rect">
            <a:avLst/>
          </a:prstGeom>
          <a:ln w="88900" cap="sq" cmpd="thickThin">
            <a:solidFill>
              <a:srgbClr val="000000"/>
            </a:solidFill>
            <a:prstDash val="solid"/>
            <a:miter lim="800000"/>
          </a:ln>
          <a:effectLst>
            <a:innerShdw blurRad="76200">
              <a:srgbClr val="000000"/>
            </a:innerShdw>
          </a:effectLst>
        </p:spPr>
      </p:pic>
      <p:pic>
        <p:nvPicPr>
          <p:cNvPr id="9218" name="Picture 2" descr="http://www.eos.ubc.ca/courses/eosc350/content/foundations/method-summ_files/vlf-notes/vlf.gif"/>
          <p:cNvPicPr>
            <a:picLocks noChangeAspect="1" noChangeArrowheads="1"/>
          </p:cNvPicPr>
          <p:nvPr/>
        </p:nvPicPr>
        <p:blipFill>
          <a:blip r:embed="rId4"/>
          <a:srcRect/>
          <a:stretch>
            <a:fillRect/>
          </a:stretch>
        </p:blipFill>
        <p:spPr bwMode="auto">
          <a:xfrm>
            <a:off x="6705600" y="1393653"/>
            <a:ext cx="5080000" cy="2581276"/>
          </a:xfrm>
          <a:prstGeom prst="rect">
            <a:avLst/>
          </a:prstGeom>
          <a:ln w="88900" cap="sq" cmpd="thickThin">
            <a:solidFill>
              <a:srgbClr val="000000"/>
            </a:solidFill>
            <a:prstDash val="solid"/>
            <a:miter lim="800000"/>
          </a:ln>
          <a:effectLst>
            <a:innerShdw blurRad="76200">
              <a:srgbClr val="000000"/>
            </a:innerShdw>
          </a:effectLst>
        </p:spPr>
      </p:pic>
      <p:sp>
        <p:nvSpPr>
          <p:cNvPr id="8" name="TextBox 7"/>
          <p:cNvSpPr txBox="1"/>
          <p:nvPr/>
        </p:nvSpPr>
        <p:spPr>
          <a:xfrm>
            <a:off x="2806707" y="2342035"/>
            <a:ext cx="3352800" cy="1200329"/>
          </a:xfrm>
          <a:prstGeom prst="rect">
            <a:avLst/>
          </a:prstGeom>
          <a:solidFill>
            <a:schemeClr val="bg2"/>
          </a:solidFill>
        </p:spPr>
        <p:txBody>
          <a:bodyPr wrap="square" rtlCol="0">
            <a:spAutoFit/>
          </a:bodyPr>
          <a:lstStyle/>
          <a:p>
            <a:r>
              <a:rPr lang="id-ID" dirty="0" smtClean="0"/>
              <a:t>Dalam </a:t>
            </a:r>
            <a:r>
              <a:rPr lang="id-ID" dirty="0"/>
              <a:t>pengukuran, instrumen T-VLF akan menghitung parameter sudut tilt dan eliptisitas dari pengukuran</a:t>
            </a:r>
          </a:p>
        </p:txBody>
      </p:sp>
    </p:spTree>
    <p:extLst>
      <p:ext uri="{BB962C8B-B14F-4D97-AF65-F5344CB8AC3E}">
        <p14:creationId xmlns:p14="http://schemas.microsoft.com/office/powerpoint/2010/main" val="3022295346"/>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372" t="59295" r="16117" b="20352"/>
          <a:stretch/>
        </p:blipFill>
        <p:spPr bwMode="auto">
          <a:xfrm>
            <a:off x="457200" y="879230"/>
            <a:ext cx="11433966" cy="2028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9911" t="53526" r="4855" b="12821"/>
          <a:stretch/>
        </p:blipFill>
        <p:spPr bwMode="auto">
          <a:xfrm>
            <a:off x="492086" y="2907322"/>
            <a:ext cx="11699914" cy="2942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6593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solidFill>
                  <a:schemeClr val="tx1"/>
                </a:solidFill>
              </a:rPr>
              <a:t>AKUISISI LAPANGAN</a:t>
            </a:r>
            <a:endParaRPr lang="id-ID" dirty="0">
              <a:solidFill>
                <a:schemeClr val="tx1"/>
              </a:solidFill>
            </a:endParaRPr>
          </a:p>
        </p:txBody>
      </p:sp>
      <p:sp>
        <p:nvSpPr>
          <p:cNvPr id="3" name="Content Placeholder 2"/>
          <p:cNvSpPr>
            <a:spLocks noGrp="1"/>
          </p:cNvSpPr>
          <p:nvPr>
            <p:ph idx="1"/>
          </p:nvPr>
        </p:nvSpPr>
        <p:spPr/>
        <p:txBody>
          <a:bodyPr>
            <a:normAutofit/>
          </a:bodyPr>
          <a:lstStyle/>
          <a:p>
            <a:pPr>
              <a:buFontTx/>
              <a:buChar char="-"/>
            </a:pPr>
            <a:r>
              <a:rPr lang="id-ID" dirty="0" smtClean="0"/>
              <a:t>.</a:t>
            </a:r>
            <a:endParaRPr lang="id-ID" dirty="0" smtClean="0">
              <a:solidFill>
                <a:schemeClr val="tx1"/>
              </a:solidFill>
            </a:endParaRPr>
          </a:p>
          <a:p>
            <a:pPr>
              <a:buFontTx/>
              <a:buChar char="-"/>
            </a:pPr>
            <a:endParaRPr lang="id-ID" dirty="0"/>
          </a:p>
        </p:txBody>
      </p:sp>
      <p:sp>
        <p:nvSpPr>
          <p:cNvPr id="4" name="Date Placeholder 3"/>
          <p:cNvSpPr>
            <a:spLocks noGrp="1"/>
          </p:cNvSpPr>
          <p:nvPr>
            <p:ph type="dt" sz="half" idx="10"/>
          </p:nvPr>
        </p:nvSpPr>
        <p:spPr/>
        <p:txBody>
          <a:bodyPr/>
          <a:lstStyle/>
          <a:p>
            <a:fld id="{3A489EC5-6C57-426C-A29C-DBA0D330D2BA}" type="datetime1">
              <a:rPr lang="id-ID" smtClean="0"/>
              <a:pPr/>
              <a:t>09/04/2021</a:t>
            </a:fld>
            <a:endParaRPr lang="id-ID"/>
          </a:p>
        </p:txBody>
      </p:sp>
      <p:sp>
        <p:nvSpPr>
          <p:cNvPr id="5" name="Footer Placeholder 4"/>
          <p:cNvSpPr>
            <a:spLocks noGrp="1"/>
          </p:cNvSpPr>
          <p:nvPr>
            <p:ph type="ftr" sz="quarter" idx="11"/>
          </p:nvPr>
        </p:nvSpPr>
        <p:spPr/>
        <p:txBody>
          <a:bodyPr/>
          <a:lstStyle/>
          <a:p>
            <a:r>
              <a:rPr lang="id-ID" smtClean="0"/>
              <a:t>METODE GEOELEKTRISITAS DAN EM - VLF</a:t>
            </a:r>
            <a:endParaRPr lang="id-ID"/>
          </a:p>
        </p:txBody>
      </p:sp>
      <p:sp>
        <p:nvSpPr>
          <p:cNvPr id="6" name="Slide Number Placeholder 5"/>
          <p:cNvSpPr>
            <a:spLocks noGrp="1"/>
          </p:cNvSpPr>
          <p:nvPr>
            <p:ph type="sldNum" sz="quarter" idx="12"/>
          </p:nvPr>
        </p:nvSpPr>
        <p:spPr/>
        <p:txBody>
          <a:bodyPr/>
          <a:lstStyle/>
          <a:p>
            <a:fld id="{F4B0A229-A4A1-4F08-A254-5AA8E3643853}" type="slidenum">
              <a:rPr lang="id-ID" smtClean="0"/>
              <a:pPr/>
              <a:t>17</a:t>
            </a:fld>
            <a:endParaRPr lang="id-ID"/>
          </a:p>
        </p:txBody>
      </p:sp>
      <p:pic>
        <p:nvPicPr>
          <p:cNvPr id="58372" name="Picture 4" descr="http://4.bp.blogspot.com/-MQHjdYjvxD8/UJngGCU7WPI/AAAAAAAABFA/gPkP77j-Deo/s640/6.png"/>
          <p:cNvPicPr>
            <a:picLocks noChangeAspect="1" noChangeArrowheads="1"/>
          </p:cNvPicPr>
          <p:nvPr/>
        </p:nvPicPr>
        <p:blipFill>
          <a:blip r:embed="rId3"/>
          <a:srcRect/>
          <a:stretch>
            <a:fillRect/>
          </a:stretch>
        </p:blipFill>
        <p:spPr bwMode="auto">
          <a:xfrm>
            <a:off x="1016000" y="2362200"/>
            <a:ext cx="10524925"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TextBox 11"/>
          <p:cNvSpPr txBox="1"/>
          <p:nvPr/>
        </p:nvSpPr>
        <p:spPr>
          <a:xfrm>
            <a:off x="956290" y="1874029"/>
            <a:ext cx="4631711" cy="369332"/>
          </a:xfrm>
          <a:prstGeom prst="rect">
            <a:avLst/>
          </a:prstGeom>
          <a:solidFill>
            <a:schemeClr val="bg2"/>
          </a:solidFill>
        </p:spPr>
        <p:txBody>
          <a:bodyPr wrap="square" rtlCol="0">
            <a:spAutoFit/>
          </a:bodyPr>
          <a:lstStyle/>
          <a:p>
            <a:r>
              <a:rPr lang="id-ID" dirty="0">
                <a:solidFill>
                  <a:schemeClr val="accent4">
                    <a:lumMod val="75000"/>
                  </a:schemeClr>
                </a:solidFill>
                <a:effectLst>
                  <a:outerShdw blurRad="38100" dist="38100" dir="2700000" algn="tl">
                    <a:srgbClr val="000000">
                      <a:alpha val="43137"/>
                    </a:srgbClr>
                  </a:outerShdw>
                </a:effectLst>
              </a:rPr>
              <a:t>G</a:t>
            </a:r>
            <a:r>
              <a:rPr lang="id-ID" dirty="0" smtClean="0">
                <a:solidFill>
                  <a:schemeClr val="accent4">
                    <a:lumMod val="75000"/>
                  </a:schemeClr>
                </a:solidFill>
                <a:effectLst>
                  <a:outerShdw blurRad="38100" dist="38100" dir="2700000" algn="tl">
                    <a:srgbClr val="000000">
                      <a:alpha val="43137"/>
                    </a:srgbClr>
                  </a:outerShdw>
                </a:effectLst>
              </a:rPr>
              <a:t>rafik pengukuran VLF metode Tilt</a:t>
            </a:r>
            <a:endParaRPr lang="id-ID" dirty="0">
              <a:solidFill>
                <a:schemeClr val="accent4">
                  <a:lumMod val="75000"/>
                </a:schemeClr>
              </a:solidFill>
              <a:effectLst>
                <a:outerShdw blurRad="38100" dist="38100" dir="2700000" algn="tl">
                  <a:srgbClr val="000000">
                    <a:alpha val="43137"/>
                  </a:srgbClr>
                </a:outerShdw>
              </a:effectLst>
            </a:endParaRPr>
          </a:p>
        </p:txBody>
      </p:sp>
      <p:sp>
        <p:nvSpPr>
          <p:cNvPr id="13" name="Rectangle 12"/>
          <p:cNvSpPr/>
          <p:nvPr/>
        </p:nvSpPr>
        <p:spPr>
          <a:xfrm>
            <a:off x="5588000" y="5181601"/>
            <a:ext cx="6096000" cy="369332"/>
          </a:xfrm>
          <a:prstGeom prst="rect">
            <a:avLst/>
          </a:prstGeom>
        </p:spPr>
        <p:txBody>
          <a:bodyPr>
            <a:spAutoFit/>
          </a:bodyPr>
          <a:lstStyle/>
          <a:p>
            <a:r>
              <a:rPr lang="id-ID" i="1" dirty="0" smtClean="0"/>
              <a:t>(VLF Praktikum Fisika Gunung Api Bromo 2009)</a:t>
            </a:r>
            <a:endParaRPr lang="id-ID" dirty="0"/>
          </a:p>
        </p:txBody>
      </p:sp>
    </p:spTree>
    <p:extLst>
      <p:ext uri="{BB962C8B-B14F-4D97-AF65-F5344CB8AC3E}">
        <p14:creationId xmlns:p14="http://schemas.microsoft.com/office/powerpoint/2010/main" val="2366737876"/>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AKUISISI LAPANGAN</a:t>
            </a:r>
            <a:endParaRPr lang="id-ID" dirty="0"/>
          </a:p>
        </p:txBody>
      </p:sp>
      <p:sp>
        <p:nvSpPr>
          <p:cNvPr id="3" name="Content Placeholder 2"/>
          <p:cNvSpPr>
            <a:spLocks noGrp="1"/>
          </p:cNvSpPr>
          <p:nvPr>
            <p:ph idx="1"/>
          </p:nvPr>
        </p:nvSpPr>
        <p:spPr>
          <a:xfrm>
            <a:off x="677335" y="1316530"/>
            <a:ext cx="8596668" cy="4967039"/>
          </a:xfrm>
        </p:spPr>
        <p:txBody>
          <a:bodyPr>
            <a:normAutofit/>
          </a:bodyPr>
          <a:lstStyle/>
          <a:p>
            <a:pPr>
              <a:buFontTx/>
              <a:buChar char="-"/>
            </a:pPr>
            <a:r>
              <a:rPr lang="id-ID" sz="2400" dirty="0" smtClean="0">
                <a:solidFill>
                  <a:schemeClr val="tx1"/>
                </a:solidFill>
              </a:rPr>
              <a:t>Resistivity Mode</a:t>
            </a:r>
          </a:p>
          <a:p>
            <a:pPr>
              <a:buFontTx/>
              <a:buChar char="-"/>
            </a:pPr>
            <a:endParaRPr lang="id-ID" sz="2400" dirty="0" smtClean="0"/>
          </a:p>
          <a:p>
            <a:pPr>
              <a:buFontTx/>
              <a:buChar char="-"/>
            </a:pPr>
            <a:endParaRPr lang="id-ID" sz="2400" dirty="0" smtClean="0"/>
          </a:p>
          <a:p>
            <a:pPr>
              <a:buFontTx/>
              <a:buChar char="-"/>
            </a:pPr>
            <a:endParaRPr lang="id-ID" sz="2400" dirty="0" smtClean="0"/>
          </a:p>
          <a:p>
            <a:pPr>
              <a:buFontTx/>
              <a:buChar char="-"/>
            </a:pPr>
            <a:endParaRPr lang="id-ID" sz="2400" dirty="0" smtClean="0"/>
          </a:p>
          <a:p>
            <a:pPr>
              <a:buFontTx/>
              <a:buChar char="-"/>
            </a:pPr>
            <a:endParaRPr lang="id-ID" sz="2400" dirty="0" smtClean="0"/>
          </a:p>
          <a:p>
            <a:pPr>
              <a:buFontTx/>
              <a:buChar char="-"/>
            </a:pPr>
            <a:endParaRPr lang="id-ID" sz="2400" dirty="0" smtClean="0">
              <a:solidFill>
                <a:schemeClr val="tx1"/>
              </a:solidFill>
            </a:endParaRPr>
          </a:p>
          <a:p>
            <a:pPr>
              <a:buFontTx/>
              <a:buChar char="-"/>
            </a:pPr>
            <a:r>
              <a:rPr lang="id-ID" sz="2400" dirty="0" smtClean="0">
                <a:solidFill>
                  <a:schemeClr val="tx1"/>
                </a:solidFill>
              </a:rPr>
              <a:t>Mode ini digunakan untuk mengetahui dike resistif dan disisi lain untuk membatasi satuan geologi melalui pemetaan tahanan jenisnya.</a:t>
            </a:r>
          </a:p>
          <a:p>
            <a:pPr>
              <a:buNone/>
            </a:pPr>
            <a:endParaRPr lang="id-ID" dirty="0" smtClean="0">
              <a:solidFill>
                <a:schemeClr val="tx1"/>
              </a:solidFill>
            </a:endParaRPr>
          </a:p>
          <a:p>
            <a:pPr>
              <a:buFontTx/>
              <a:buChar char="-"/>
            </a:pPr>
            <a:endParaRPr lang="id-ID" dirty="0"/>
          </a:p>
        </p:txBody>
      </p:sp>
      <p:sp>
        <p:nvSpPr>
          <p:cNvPr id="4" name="Date Placeholder 3"/>
          <p:cNvSpPr>
            <a:spLocks noGrp="1"/>
          </p:cNvSpPr>
          <p:nvPr>
            <p:ph type="dt" sz="half" idx="10"/>
          </p:nvPr>
        </p:nvSpPr>
        <p:spPr/>
        <p:txBody>
          <a:bodyPr/>
          <a:lstStyle/>
          <a:p>
            <a:fld id="{3A489EC5-6C57-426C-A29C-DBA0D330D2BA}" type="datetime1">
              <a:rPr lang="id-ID" smtClean="0"/>
              <a:pPr/>
              <a:t>09/04/2021</a:t>
            </a:fld>
            <a:endParaRPr lang="id-ID"/>
          </a:p>
        </p:txBody>
      </p:sp>
      <p:sp>
        <p:nvSpPr>
          <p:cNvPr id="5" name="Footer Placeholder 4"/>
          <p:cNvSpPr>
            <a:spLocks noGrp="1"/>
          </p:cNvSpPr>
          <p:nvPr>
            <p:ph type="ftr" sz="quarter" idx="11"/>
          </p:nvPr>
        </p:nvSpPr>
        <p:spPr/>
        <p:txBody>
          <a:bodyPr/>
          <a:lstStyle/>
          <a:p>
            <a:r>
              <a:rPr lang="id-ID" smtClean="0"/>
              <a:t>METODE GEOELEKTRISITAS DAN EM - VLF</a:t>
            </a:r>
            <a:endParaRPr lang="id-ID"/>
          </a:p>
        </p:txBody>
      </p:sp>
      <p:sp>
        <p:nvSpPr>
          <p:cNvPr id="6" name="Slide Number Placeholder 5"/>
          <p:cNvSpPr>
            <a:spLocks noGrp="1"/>
          </p:cNvSpPr>
          <p:nvPr>
            <p:ph type="sldNum" sz="quarter" idx="12"/>
          </p:nvPr>
        </p:nvSpPr>
        <p:spPr/>
        <p:txBody>
          <a:bodyPr/>
          <a:lstStyle/>
          <a:p>
            <a:fld id="{F4B0A229-A4A1-4F08-A254-5AA8E3643853}" type="slidenum">
              <a:rPr lang="id-ID" smtClean="0"/>
              <a:pPr/>
              <a:t>18</a:t>
            </a:fld>
            <a:endParaRPr lang="id-ID"/>
          </a:p>
        </p:txBody>
      </p:sp>
      <p:pic>
        <p:nvPicPr>
          <p:cNvPr id="60418" name="Picture 2" descr="http://2.bp.blogspot.com/-7_iZHERAsqM/UJngAhessDI/AAAAAAAABEY/6wDIXIiMhNE/s400/1.png"/>
          <p:cNvPicPr>
            <a:picLocks noChangeAspect="1" noChangeArrowheads="1"/>
          </p:cNvPicPr>
          <p:nvPr/>
        </p:nvPicPr>
        <p:blipFill>
          <a:blip r:embed="rId3"/>
          <a:srcRect/>
          <a:stretch>
            <a:fillRect/>
          </a:stretch>
        </p:blipFill>
        <p:spPr bwMode="auto">
          <a:xfrm>
            <a:off x="1832708" y="2074163"/>
            <a:ext cx="6299200" cy="1795273"/>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994803483"/>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912" t="39904" r="18640" b="40705"/>
          <a:stretch/>
        </p:blipFill>
        <p:spPr bwMode="auto">
          <a:xfrm>
            <a:off x="334107" y="531975"/>
            <a:ext cx="9061938" cy="1607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9552" t="30930" r="20982" b="1122"/>
          <a:stretch/>
        </p:blipFill>
        <p:spPr bwMode="auto">
          <a:xfrm>
            <a:off x="715108" y="1981201"/>
            <a:ext cx="9167446" cy="478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7098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Maksud &amp; tujuan</a:t>
            </a:r>
            <a:endParaRPr lang="id-ID"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690254539"/>
              </p:ext>
            </p:extLst>
          </p:nvPr>
        </p:nvGraphicFramePr>
        <p:xfrm>
          <a:off x="858715" y="1359877"/>
          <a:ext cx="8771467" cy="365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3A489EC5-6C57-426C-A29C-DBA0D330D2BA}" type="datetime1">
              <a:rPr lang="id-ID" smtClean="0"/>
              <a:pPr/>
              <a:t>09/04/2021</a:t>
            </a:fld>
            <a:endParaRPr lang="id-ID"/>
          </a:p>
        </p:txBody>
      </p:sp>
      <p:sp>
        <p:nvSpPr>
          <p:cNvPr id="5" name="Footer Placeholder 4"/>
          <p:cNvSpPr>
            <a:spLocks noGrp="1"/>
          </p:cNvSpPr>
          <p:nvPr>
            <p:ph type="ftr" sz="quarter" idx="11"/>
          </p:nvPr>
        </p:nvSpPr>
        <p:spPr/>
        <p:txBody>
          <a:bodyPr/>
          <a:lstStyle/>
          <a:p>
            <a:r>
              <a:rPr lang="id-ID" smtClean="0"/>
              <a:t>METODE GEOELEKTRISITAS DAN EM - VLF</a:t>
            </a:r>
            <a:endParaRPr lang="id-ID"/>
          </a:p>
        </p:txBody>
      </p:sp>
      <p:sp>
        <p:nvSpPr>
          <p:cNvPr id="6" name="Slide Number Placeholder 5"/>
          <p:cNvSpPr>
            <a:spLocks noGrp="1"/>
          </p:cNvSpPr>
          <p:nvPr>
            <p:ph type="sldNum" sz="quarter" idx="12"/>
          </p:nvPr>
        </p:nvSpPr>
        <p:spPr/>
        <p:txBody>
          <a:bodyPr/>
          <a:lstStyle/>
          <a:p>
            <a:fld id="{F4B0A229-A4A1-4F08-A254-5AA8E3643853}" type="slidenum">
              <a:rPr lang="id-ID" smtClean="0"/>
              <a:pPr/>
              <a:t>2</a:t>
            </a:fld>
            <a:endParaRPr lang="id-ID"/>
          </a:p>
        </p:txBody>
      </p:sp>
    </p:spTree>
    <p:extLst>
      <p:ext uri="{BB962C8B-B14F-4D97-AF65-F5344CB8AC3E}">
        <p14:creationId xmlns:p14="http://schemas.microsoft.com/office/powerpoint/2010/main" val="2817130906"/>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6E03-9DC0-4170-8B7D-C3373577ED87}" type="datetime1">
              <a:rPr lang="id-ID" smtClean="0"/>
              <a:pPr/>
              <a:t>09/04/2021</a:t>
            </a:fld>
            <a:endParaRPr lang="id-ID"/>
          </a:p>
        </p:txBody>
      </p:sp>
      <p:sp>
        <p:nvSpPr>
          <p:cNvPr id="3" name="Footer Placeholder 2"/>
          <p:cNvSpPr>
            <a:spLocks noGrp="1"/>
          </p:cNvSpPr>
          <p:nvPr>
            <p:ph type="ftr" sz="quarter" idx="11"/>
          </p:nvPr>
        </p:nvSpPr>
        <p:spPr/>
        <p:txBody>
          <a:bodyPr/>
          <a:lstStyle/>
          <a:p>
            <a:r>
              <a:rPr lang="id-ID" smtClean="0"/>
              <a:t>METODE GEOELEKTRISITAS DAN EM - VLF</a:t>
            </a:r>
            <a:endParaRPr lang="id-ID"/>
          </a:p>
        </p:txBody>
      </p:sp>
      <p:sp>
        <p:nvSpPr>
          <p:cNvPr id="4" name="Slide Number Placeholder 3"/>
          <p:cNvSpPr>
            <a:spLocks noGrp="1"/>
          </p:cNvSpPr>
          <p:nvPr>
            <p:ph type="sldNum" sz="quarter" idx="12"/>
          </p:nvPr>
        </p:nvSpPr>
        <p:spPr/>
        <p:txBody>
          <a:bodyPr/>
          <a:lstStyle/>
          <a:p>
            <a:fld id="{F4B0A229-A4A1-4F08-A254-5AA8E3643853}" type="slidenum">
              <a:rPr lang="id-ID" smtClean="0"/>
              <a:pPr/>
              <a:t>20</a:t>
            </a:fld>
            <a:endParaRPr lang="id-ID"/>
          </a:p>
        </p:txBody>
      </p:sp>
      <p:sp>
        <p:nvSpPr>
          <p:cNvPr id="5" name="Title 4"/>
          <p:cNvSpPr>
            <a:spLocks noGrp="1"/>
          </p:cNvSpPr>
          <p:nvPr>
            <p:ph type="title"/>
          </p:nvPr>
        </p:nvSpPr>
        <p:spPr/>
        <p:txBody>
          <a:bodyPr>
            <a:noAutofit/>
          </a:bodyPr>
          <a:lstStyle/>
          <a:p>
            <a:r>
              <a:rPr lang="id-ID" sz="4400" dirty="0" smtClean="0">
                <a:solidFill>
                  <a:schemeClr val="tx1"/>
                </a:solidFill>
                <a:effectLst>
                  <a:outerShdw blurRad="38100" dist="38100" dir="2700000" algn="tl">
                    <a:srgbClr val="000000">
                      <a:alpha val="43137"/>
                    </a:srgbClr>
                  </a:outerShdw>
                </a:effectLst>
              </a:rPr>
              <a:t>PENGOLAHAN DATA</a:t>
            </a:r>
            <a:endParaRPr lang="id-ID" sz="44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86148811"/>
      </p:ext>
    </p:extLst>
  </p:cSld>
  <p:clrMapOvr>
    <a:masterClrMapping/>
  </p:clrMapOvr>
  <p:transition spd="slow">
    <p:fade/>
    <p:sndAc>
      <p:stSnd>
        <p:snd r:embed="rId2" name="bomb.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A489EC5-6C57-426C-A29C-DBA0D330D2BA}" type="datetime1">
              <a:rPr lang="id-ID" smtClean="0">
                <a:solidFill>
                  <a:schemeClr val="tx1"/>
                </a:solidFill>
              </a:rPr>
              <a:pPr/>
              <a:t>09/04/2021</a:t>
            </a:fld>
            <a:endParaRPr lang="id-ID">
              <a:solidFill>
                <a:schemeClr val="tx1"/>
              </a:solidFill>
            </a:endParaRPr>
          </a:p>
        </p:txBody>
      </p:sp>
      <p:sp>
        <p:nvSpPr>
          <p:cNvPr id="5" name="Footer Placeholder 4"/>
          <p:cNvSpPr>
            <a:spLocks noGrp="1"/>
          </p:cNvSpPr>
          <p:nvPr>
            <p:ph type="ftr" sz="quarter" idx="11"/>
          </p:nvPr>
        </p:nvSpPr>
        <p:spPr/>
        <p:txBody>
          <a:bodyPr/>
          <a:lstStyle/>
          <a:p>
            <a:r>
              <a:rPr lang="id-ID" smtClean="0">
                <a:solidFill>
                  <a:schemeClr val="tx1"/>
                </a:solidFill>
              </a:rPr>
              <a:t>METODE GEOELEKTRISITAS DAN EM - VLF</a:t>
            </a:r>
            <a:endParaRPr lang="id-ID">
              <a:solidFill>
                <a:schemeClr val="tx1"/>
              </a:solidFill>
            </a:endParaRPr>
          </a:p>
        </p:txBody>
      </p:sp>
      <p:grpSp>
        <p:nvGrpSpPr>
          <p:cNvPr id="47" name="Group 46"/>
          <p:cNvGrpSpPr/>
          <p:nvPr/>
        </p:nvGrpSpPr>
        <p:grpSpPr>
          <a:xfrm>
            <a:off x="2952728" y="914400"/>
            <a:ext cx="9144064" cy="5715040"/>
            <a:chOff x="428596" y="571480"/>
            <a:chExt cx="6858048" cy="5715040"/>
          </a:xfrm>
        </p:grpSpPr>
        <p:sp>
          <p:nvSpPr>
            <p:cNvPr id="8" name="Oval 7"/>
            <p:cNvSpPr/>
            <p:nvPr/>
          </p:nvSpPr>
          <p:spPr>
            <a:xfrm>
              <a:off x="642910" y="571480"/>
              <a:ext cx="1214446" cy="5000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chemeClr val="tx1"/>
                  </a:solidFill>
                </a:rPr>
                <a:t>START</a:t>
              </a:r>
              <a:endParaRPr lang="id-ID" b="1" dirty="0">
                <a:solidFill>
                  <a:schemeClr val="tx1"/>
                </a:solidFill>
              </a:endParaRPr>
            </a:p>
          </p:txBody>
        </p:sp>
        <p:sp>
          <p:nvSpPr>
            <p:cNvPr id="9" name="Parallelogram 8"/>
            <p:cNvSpPr/>
            <p:nvPr/>
          </p:nvSpPr>
          <p:spPr>
            <a:xfrm>
              <a:off x="500034" y="1500174"/>
              <a:ext cx="1428760" cy="714380"/>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b="1" dirty="0" smtClean="0">
                  <a:solidFill>
                    <a:schemeClr val="tx1"/>
                  </a:solidFill>
                </a:rPr>
                <a:t>VLF EM DATA</a:t>
              </a:r>
              <a:endParaRPr lang="id-ID" sz="1400" b="1" dirty="0">
                <a:solidFill>
                  <a:schemeClr val="tx1"/>
                </a:solidFill>
              </a:endParaRPr>
            </a:p>
          </p:txBody>
        </p:sp>
        <p:sp>
          <p:nvSpPr>
            <p:cNvPr id="12" name="Flowchart: Predefined Process 11"/>
            <p:cNvSpPr/>
            <p:nvPr/>
          </p:nvSpPr>
          <p:spPr>
            <a:xfrm>
              <a:off x="3393273" y="1343526"/>
              <a:ext cx="1714512" cy="1000132"/>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b="1" dirty="0" smtClean="0">
                  <a:solidFill>
                    <a:schemeClr val="tx1"/>
                  </a:solidFill>
                </a:rPr>
                <a:t>Moving Average Filter</a:t>
              </a:r>
              <a:endParaRPr lang="id-ID" sz="1400" b="1" dirty="0">
                <a:solidFill>
                  <a:schemeClr val="tx1"/>
                </a:solidFill>
              </a:endParaRPr>
            </a:p>
          </p:txBody>
        </p:sp>
        <p:sp>
          <p:nvSpPr>
            <p:cNvPr id="13" name="Diamond 12"/>
            <p:cNvSpPr/>
            <p:nvPr/>
          </p:nvSpPr>
          <p:spPr>
            <a:xfrm>
              <a:off x="428596" y="2500306"/>
              <a:ext cx="1714512" cy="1143008"/>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100" b="1" dirty="0" smtClean="0">
                  <a:solidFill>
                    <a:schemeClr val="tx1"/>
                  </a:solidFill>
                </a:rPr>
                <a:t>Is the data equally spaced ?</a:t>
              </a:r>
              <a:endParaRPr lang="id-ID" sz="1100" b="1" dirty="0">
                <a:solidFill>
                  <a:schemeClr val="tx1"/>
                </a:solidFill>
              </a:endParaRPr>
            </a:p>
          </p:txBody>
        </p:sp>
        <p:sp>
          <p:nvSpPr>
            <p:cNvPr id="14" name="Flowchart: Predefined Process 13"/>
            <p:cNvSpPr/>
            <p:nvPr/>
          </p:nvSpPr>
          <p:spPr>
            <a:xfrm>
              <a:off x="2714612" y="2857496"/>
              <a:ext cx="1714512" cy="1000132"/>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b="1" dirty="0" smtClean="0">
                  <a:solidFill>
                    <a:schemeClr val="tx1"/>
                  </a:solidFill>
                </a:rPr>
                <a:t>Interpolation </a:t>
              </a:r>
              <a:endParaRPr lang="id-ID" sz="1400" b="1" dirty="0">
                <a:solidFill>
                  <a:schemeClr val="tx1"/>
                </a:solidFill>
              </a:endParaRPr>
            </a:p>
          </p:txBody>
        </p:sp>
        <p:sp>
          <p:nvSpPr>
            <p:cNvPr id="15" name="Parallelogram 14"/>
            <p:cNvSpPr/>
            <p:nvPr/>
          </p:nvSpPr>
          <p:spPr>
            <a:xfrm>
              <a:off x="428596" y="4214818"/>
              <a:ext cx="1643074" cy="857256"/>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b="1" dirty="0" smtClean="0">
                  <a:solidFill>
                    <a:schemeClr val="tx1"/>
                  </a:solidFill>
                </a:rPr>
                <a:t>Equally Spaced VLF Data</a:t>
              </a:r>
              <a:endParaRPr lang="id-ID" sz="1400" b="1" dirty="0">
                <a:solidFill>
                  <a:schemeClr val="tx1"/>
                </a:solidFill>
              </a:endParaRPr>
            </a:p>
          </p:txBody>
        </p:sp>
        <p:sp>
          <p:nvSpPr>
            <p:cNvPr id="16" name="Flowchart: Predefined Process 15"/>
            <p:cNvSpPr/>
            <p:nvPr/>
          </p:nvSpPr>
          <p:spPr>
            <a:xfrm>
              <a:off x="2714612" y="4143380"/>
              <a:ext cx="1714512" cy="1000132"/>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b="1" dirty="0" smtClean="0">
                  <a:solidFill>
                    <a:schemeClr val="tx1"/>
                  </a:solidFill>
                </a:rPr>
                <a:t>Karous Hjelt Filtering</a:t>
              </a:r>
              <a:endParaRPr lang="id-ID" sz="1400" b="1" dirty="0">
                <a:solidFill>
                  <a:schemeClr val="tx1"/>
                </a:solidFill>
              </a:endParaRPr>
            </a:p>
          </p:txBody>
        </p:sp>
        <p:sp>
          <p:nvSpPr>
            <p:cNvPr id="17" name="Flowchart: Predefined Process 16"/>
            <p:cNvSpPr/>
            <p:nvPr/>
          </p:nvSpPr>
          <p:spPr>
            <a:xfrm>
              <a:off x="2714612" y="5286388"/>
              <a:ext cx="1714512" cy="1000132"/>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b="1" dirty="0" smtClean="0">
                  <a:solidFill>
                    <a:schemeClr val="tx1"/>
                  </a:solidFill>
                </a:rPr>
                <a:t>Fraser Filtering</a:t>
              </a:r>
              <a:endParaRPr lang="id-ID" sz="1400" b="1" dirty="0">
                <a:solidFill>
                  <a:schemeClr val="tx1"/>
                </a:solidFill>
              </a:endParaRPr>
            </a:p>
          </p:txBody>
        </p:sp>
        <p:sp>
          <p:nvSpPr>
            <p:cNvPr id="18" name="Flowchart: Predefined Process 17"/>
            <p:cNvSpPr/>
            <p:nvPr/>
          </p:nvSpPr>
          <p:spPr>
            <a:xfrm>
              <a:off x="5572132" y="4500570"/>
              <a:ext cx="1714512" cy="1000132"/>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b="1" dirty="0" smtClean="0">
                  <a:solidFill>
                    <a:schemeClr val="tx1"/>
                  </a:solidFill>
                </a:rPr>
                <a:t>Interpretasi </a:t>
              </a:r>
              <a:endParaRPr lang="id-ID" sz="1400" b="1" dirty="0">
                <a:solidFill>
                  <a:schemeClr val="tx1"/>
                </a:solidFill>
              </a:endParaRPr>
            </a:p>
          </p:txBody>
        </p:sp>
        <p:cxnSp>
          <p:nvCxnSpPr>
            <p:cNvPr id="22" name="Straight Arrow Connector 21"/>
            <p:cNvCxnSpPr/>
            <p:nvPr/>
          </p:nvCxnSpPr>
          <p:spPr>
            <a:xfrm rot="5400000">
              <a:off x="1000100" y="1285066"/>
              <a:ext cx="428628"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6" name="Straight Arrow Connector 25"/>
            <p:cNvCxnSpPr/>
            <p:nvPr/>
          </p:nvCxnSpPr>
          <p:spPr>
            <a:xfrm>
              <a:off x="1857356" y="1857364"/>
              <a:ext cx="1462094" cy="951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9" name="Straight Connector 38"/>
            <p:cNvCxnSpPr/>
            <p:nvPr/>
          </p:nvCxnSpPr>
          <p:spPr>
            <a:xfrm rot="5400000">
              <a:off x="3746887" y="2461286"/>
              <a:ext cx="428400" cy="1588"/>
            </a:xfrm>
            <a:prstGeom prst="line">
              <a:avLst/>
            </a:prstGeom>
          </p:spPr>
          <p:style>
            <a:lnRef idx="3">
              <a:schemeClr val="accent1"/>
            </a:lnRef>
            <a:fillRef idx="0">
              <a:schemeClr val="accent1"/>
            </a:fillRef>
            <a:effectRef idx="2">
              <a:schemeClr val="accent1"/>
            </a:effectRef>
            <a:fontRef idx="minor">
              <a:schemeClr val="tx1"/>
            </a:fontRef>
          </p:style>
        </p:cxnSp>
        <p:cxnSp>
          <p:nvCxnSpPr>
            <p:cNvPr id="43" name="Straight Arrow Connector 42"/>
            <p:cNvCxnSpPr/>
            <p:nvPr/>
          </p:nvCxnSpPr>
          <p:spPr>
            <a:xfrm flipH="1" flipV="1">
              <a:off x="1714480" y="2705080"/>
              <a:ext cx="2290770" cy="875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46" name="Straight Arrow Connector 45"/>
            <p:cNvCxnSpPr/>
            <p:nvPr/>
          </p:nvCxnSpPr>
          <p:spPr>
            <a:xfrm rot="5400000">
              <a:off x="1016646" y="3912520"/>
              <a:ext cx="540000"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56" name="Straight Arrow Connector 55"/>
            <p:cNvCxnSpPr/>
            <p:nvPr/>
          </p:nvCxnSpPr>
          <p:spPr>
            <a:xfrm rot="10800000">
              <a:off x="1357291" y="4000504"/>
              <a:ext cx="2160000" cy="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58" name="Straight Connector 57"/>
            <p:cNvCxnSpPr/>
            <p:nvPr/>
          </p:nvCxnSpPr>
          <p:spPr>
            <a:xfrm rot="5400000">
              <a:off x="3429224" y="3927710"/>
              <a:ext cx="144000" cy="1588"/>
            </a:xfrm>
            <a:prstGeom prst="line">
              <a:avLst/>
            </a:prstGeom>
          </p:spPr>
          <p:style>
            <a:lnRef idx="3">
              <a:schemeClr val="accent1"/>
            </a:lnRef>
            <a:fillRef idx="0">
              <a:schemeClr val="accent1"/>
            </a:fillRef>
            <a:effectRef idx="2">
              <a:schemeClr val="accent1"/>
            </a:effectRef>
            <a:fontRef idx="minor">
              <a:schemeClr val="tx1"/>
            </a:fontRef>
          </p:style>
        </p:cxnSp>
        <p:cxnSp>
          <p:nvCxnSpPr>
            <p:cNvPr id="65" name="Elbow Connector 64"/>
            <p:cNvCxnSpPr>
              <a:stCxn id="16" idx="3"/>
              <a:endCxn id="18" idx="1"/>
            </p:cNvCxnSpPr>
            <p:nvPr/>
          </p:nvCxnSpPr>
          <p:spPr>
            <a:xfrm>
              <a:off x="4429124" y="4643446"/>
              <a:ext cx="1143008" cy="357190"/>
            </a:xfrm>
            <a:prstGeom prst="bentConnector3">
              <a:avLst>
                <a:gd name="adj1" fmla="val 50000"/>
              </a:avLst>
            </a:prstGeom>
            <a:ln>
              <a:tailEnd type="arrow"/>
            </a:ln>
          </p:spPr>
          <p:style>
            <a:lnRef idx="3">
              <a:schemeClr val="accent1"/>
            </a:lnRef>
            <a:fillRef idx="0">
              <a:schemeClr val="accent1"/>
            </a:fillRef>
            <a:effectRef idx="2">
              <a:schemeClr val="accent1"/>
            </a:effectRef>
            <a:fontRef idx="minor">
              <a:schemeClr val="tx1"/>
            </a:fontRef>
          </p:style>
        </p:cxnSp>
        <p:cxnSp>
          <p:nvCxnSpPr>
            <p:cNvPr id="72" name="Elbow Connector 71"/>
            <p:cNvCxnSpPr/>
            <p:nvPr/>
          </p:nvCxnSpPr>
          <p:spPr>
            <a:xfrm flipV="1">
              <a:off x="4357686" y="5286388"/>
              <a:ext cx="1252800" cy="565200"/>
            </a:xfrm>
            <a:prstGeom prst="bentConnector3">
              <a:avLst>
                <a:gd name="adj1" fmla="val 50000"/>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0" name="Elbow Connector 29"/>
            <p:cNvCxnSpPr>
              <a:stCxn id="13" idx="3"/>
              <a:endCxn id="14" idx="1"/>
            </p:cNvCxnSpPr>
            <p:nvPr/>
          </p:nvCxnSpPr>
          <p:spPr>
            <a:xfrm>
              <a:off x="2143108" y="3071810"/>
              <a:ext cx="571504" cy="285752"/>
            </a:xfrm>
            <a:prstGeom prst="bentConnector3">
              <a:avLst>
                <a:gd name="adj1" fmla="val 50000"/>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3" name="Straight Arrow Connector 32"/>
            <p:cNvCxnSpPr/>
            <p:nvPr/>
          </p:nvCxnSpPr>
          <p:spPr>
            <a:xfrm>
              <a:off x="2000232" y="4643446"/>
              <a:ext cx="785818"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5" name="Straight Connector 34"/>
            <p:cNvCxnSpPr/>
            <p:nvPr/>
          </p:nvCxnSpPr>
          <p:spPr>
            <a:xfrm rot="5400000">
              <a:off x="925058" y="5497098"/>
              <a:ext cx="720000" cy="1588"/>
            </a:xfrm>
            <a:prstGeom prst="line">
              <a:avLst/>
            </a:prstGeom>
          </p:spPr>
          <p:style>
            <a:lnRef idx="3">
              <a:schemeClr val="accent1"/>
            </a:lnRef>
            <a:fillRef idx="0">
              <a:schemeClr val="accent1"/>
            </a:fillRef>
            <a:effectRef idx="2">
              <a:schemeClr val="accent1"/>
            </a:effectRef>
            <a:fontRef idx="minor">
              <a:schemeClr val="tx1"/>
            </a:fontRef>
          </p:style>
        </p:cxnSp>
        <p:cxnSp>
          <p:nvCxnSpPr>
            <p:cNvPr id="37" name="Straight Arrow Connector 36"/>
            <p:cNvCxnSpPr/>
            <p:nvPr/>
          </p:nvCxnSpPr>
          <p:spPr>
            <a:xfrm>
              <a:off x="1285852" y="5857892"/>
              <a:ext cx="1368000"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41" name="TextBox 40"/>
            <p:cNvSpPr txBox="1"/>
            <p:nvPr/>
          </p:nvSpPr>
          <p:spPr>
            <a:xfrm>
              <a:off x="642910" y="3723505"/>
              <a:ext cx="785818" cy="276999"/>
            </a:xfrm>
            <a:prstGeom prst="rect">
              <a:avLst/>
            </a:prstGeom>
            <a:noFill/>
          </p:spPr>
          <p:txBody>
            <a:bodyPr wrap="square" rtlCol="0">
              <a:spAutoFit/>
            </a:bodyPr>
            <a:lstStyle/>
            <a:p>
              <a:pPr algn="ctr"/>
              <a:r>
                <a:rPr lang="id-ID" sz="1200" b="1" dirty="0" smtClean="0"/>
                <a:t>yes</a:t>
              </a:r>
              <a:endParaRPr lang="id-ID" sz="1200" b="1" dirty="0"/>
            </a:p>
          </p:txBody>
        </p:sp>
        <p:sp>
          <p:nvSpPr>
            <p:cNvPr id="45" name="TextBox 44"/>
            <p:cNvSpPr txBox="1"/>
            <p:nvPr/>
          </p:nvSpPr>
          <p:spPr>
            <a:xfrm>
              <a:off x="1785918" y="3143248"/>
              <a:ext cx="785818" cy="276999"/>
            </a:xfrm>
            <a:prstGeom prst="rect">
              <a:avLst/>
            </a:prstGeom>
            <a:noFill/>
          </p:spPr>
          <p:txBody>
            <a:bodyPr wrap="square" rtlCol="0">
              <a:spAutoFit/>
            </a:bodyPr>
            <a:lstStyle/>
            <a:p>
              <a:pPr algn="ctr"/>
              <a:r>
                <a:rPr lang="id-ID" sz="1200" b="1" dirty="0" smtClean="0"/>
                <a:t>no</a:t>
              </a:r>
              <a:endParaRPr lang="id-ID" sz="1200" b="1" dirty="0"/>
            </a:p>
          </p:txBody>
        </p:sp>
      </p:grpSp>
      <p:sp>
        <p:nvSpPr>
          <p:cNvPr id="49" name="TextBox 48"/>
          <p:cNvSpPr txBox="1"/>
          <p:nvPr/>
        </p:nvSpPr>
        <p:spPr>
          <a:xfrm>
            <a:off x="-523921" y="254059"/>
            <a:ext cx="8572560" cy="461665"/>
          </a:xfrm>
          <a:prstGeom prst="rect">
            <a:avLst/>
          </a:prstGeom>
          <a:noFill/>
        </p:spPr>
        <p:txBody>
          <a:bodyPr wrap="square" rtlCol="0">
            <a:spAutoFit/>
          </a:bodyPr>
          <a:lstStyle/>
          <a:p>
            <a:pPr algn="ctr"/>
            <a:r>
              <a:rPr lang="id-ID" sz="2400" b="1" dirty="0" smtClean="0"/>
              <a:t>DIAGRAM ALIR PENGOLAHAN DATA VLF</a:t>
            </a:r>
            <a:endParaRPr lang="id-ID" sz="2400" b="1" dirty="0"/>
          </a:p>
        </p:txBody>
      </p:sp>
    </p:spTree>
    <p:extLst>
      <p:ext uri="{BB962C8B-B14F-4D97-AF65-F5344CB8AC3E}">
        <p14:creationId xmlns:p14="http://schemas.microsoft.com/office/powerpoint/2010/main" val="3283743729"/>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FILTER</a:t>
            </a:r>
            <a:endParaRPr lang="id-ID" dirty="0"/>
          </a:p>
        </p:txBody>
      </p:sp>
      <p:graphicFrame>
        <p:nvGraphicFramePr>
          <p:cNvPr id="7" name="Content Placeholder 6"/>
          <p:cNvGraphicFramePr>
            <a:graphicFrameLocks noGrp="1"/>
          </p:cNvGraphicFramePr>
          <p:nvPr>
            <p:ph idx="1"/>
          </p:nvPr>
        </p:nvGraphicFramePr>
        <p:xfrm>
          <a:off x="2933700" y="2438400"/>
          <a:ext cx="8771467" cy="365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3A489EC5-6C57-426C-A29C-DBA0D330D2BA}" type="datetime1">
              <a:rPr lang="id-ID" smtClean="0"/>
              <a:pPr/>
              <a:t>09/04/2021</a:t>
            </a:fld>
            <a:endParaRPr lang="id-ID"/>
          </a:p>
        </p:txBody>
      </p:sp>
      <p:sp>
        <p:nvSpPr>
          <p:cNvPr id="5" name="Footer Placeholder 4"/>
          <p:cNvSpPr>
            <a:spLocks noGrp="1"/>
          </p:cNvSpPr>
          <p:nvPr>
            <p:ph type="ftr" sz="quarter" idx="11"/>
          </p:nvPr>
        </p:nvSpPr>
        <p:spPr/>
        <p:txBody>
          <a:bodyPr/>
          <a:lstStyle/>
          <a:p>
            <a:r>
              <a:rPr lang="id-ID" smtClean="0"/>
              <a:t>METODE GEOELEKTRISITAS DAN EM - VLF</a:t>
            </a:r>
            <a:endParaRPr lang="id-ID"/>
          </a:p>
        </p:txBody>
      </p:sp>
      <p:sp>
        <p:nvSpPr>
          <p:cNvPr id="6" name="Slide Number Placeholder 5"/>
          <p:cNvSpPr>
            <a:spLocks noGrp="1"/>
          </p:cNvSpPr>
          <p:nvPr>
            <p:ph type="sldNum" sz="quarter" idx="12"/>
          </p:nvPr>
        </p:nvSpPr>
        <p:spPr/>
        <p:txBody>
          <a:bodyPr/>
          <a:lstStyle/>
          <a:p>
            <a:fld id="{F4B0A229-A4A1-4F08-A254-5AA8E3643853}" type="slidenum">
              <a:rPr lang="id-ID" smtClean="0"/>
              <a:pPr/>
              <a:t>22</a:t>
            </a:fld>
            <a:endParaRPr lang="id-ID"/>
          </a:p>
        </p:txBody>
      </p:sp>
    </p:spTree>
    <p:extLst>
      <p:ext uri="{BB962C8B-B14F-4D97-AF65-F5344CB8AC3E}">
        <p14:creationId xmlns:p14="http://schemas.microsoft.com/office/powerpoint/2010/main" val="1745177174"/>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1. Moving average filter</a:t>
            </a:r>
            <a:endParaRPr lang="id-ID" dirty="0"/>
          </a:p>
        </p:txBody>
      </p:sp>
      <p:sp>
        <p:nvSpPr>
          <p:cNvPr id="3" name="Content Placeholder 2"/>
          <p:cNvSpPr>
            <a:spLocks noGrp="1"/>
          </p:cNvSpPr>
          <p:nvPr>
            <p:ph idx="1"/>
          </p:nvPr>
        </p:nvSpPr>
        <p:spPr>
          <a:solidFill>
            <a:schemeClr val="bg2"/>
          </a:solidFill>
        </p:spPr>
        <p:txBody>
          <a:bodyPr>
            <a:normAutofit lnSpcReduction="10000"/>
          </a:bodyPr>
          <a:lstStyle/>
          <a:p>
            <a:r>
              <a:rPr lang="id-ID" dirty="0" smtClean="0">
                <a:solidFill>
                  <a:schemeClr val="tx1"/>
                </a:solidFill>
              </a:rPr>
              <a:t>Digunakan untuk memperhalus data terukur. Orde filter ini dapat dipilih menyesuaikan data. Data yang tersaturasi banyak noise umumnya menggunakan orde yang lebih tinggi</a:t>
            </a:r>
          </a:p>
          <a:p>
            <a:r>
              <a:rPr lang="id-ID" dirty="0" smtClean="0">
                <a:solidFill>
                  <a:schemeClr val="tx1"/>
                </a:solidFill>
              </a:rPr>
              <a:t>Formula :</a:t>
            </a:r>
          </a:p>
          <a:p>
            <a:endParaRPr lang="id-ID" dirty="0" smtClean="0"/>
          </a:p>
          <a:p>
            <a:endParaRPr lang="id-ID" dirty="0" smtClean="0"/>
          </a:p>
          <a:p>
            <a:endParaRPr lang="id-ID" dirty="0" smtClean="0"/>
          </a:p>
          <a:p>
            <a:endParaRPr lang="id-ID" dirty="0" smtClean="0"/>
          </a:p>
          <a:p>
            <a:endParaRPr lang="id-ID" dirty="0" smtClean="0"/>
          </a:p>
          <a:p>
            <a:r>
              <a:rPr lang="id-ID" dirty="0" smtClean="0">
                <a:solidFill>
                  <a:schemeClr val="tx1"/>
                </a:solidFill>
              </a:rPr>
              <a:t>Filter ini dapat menghilangkan anomali yang berasal dari noise yang bersifat lokal</a:t>
            </a:r>
          </a:p>
        </p:txBody>
      </p:sp>
      <p:sp>
        <p:nvSpPr>
          <p:cNvPr id="4" name="Date Placeholder 3"/>
          <p:cNvSpPr>
            <a:spLocks noGrp="1"/>
          </p:cNvSpPr>
          <p:nvPr>
            <p:ph type="dt" sz="half" idx="10"/>
          </p:nvPr>
        </p:nvSpPr>
        <p:spPr/>
        <p:txBody>
          <a:bodyPr/>
          <a:lstStyle/>
          <a:p>
            <a:fld id="{3A489EC5-6C57-426C-A29C-DBA0D330D2BA}" type="datetime1">
              <a:rPr lang="id-ID" smtClean="0"/>
              <a:pPr/>
              <a:t>09/04/2021</a:t>
            </a:fld>
            <a:endParaRPr lang="id-ID"/>
          </a:p>
        </p:txBody>
      </p:sp>
      <p:sp>
        <p:nvSpPr>
          <p:cNvPr id="5" name="Footer Placeholder 4"/>
          <p:cNvSpPr>
            <a:spLocks noGrp="1"/>
          </p:cNvSpPr>
          <p:nvPr>
            <p:ph type="ftr" sz="quarter" idx="11"/>
          </p:nvPr>
        </p:nvSpPr>
        <p:spPr/>
        <p:txBody>
          <a:bodyPr/>
          <a:lstStyle/>
          <a:p>
            <a:r>
              <a:rPr lang="id-ID" dirty="0" smtClean="0"/>
              <a:t>METODE GEOELEKTRISITAS DAN EM - VLF</a:t>
            </a:r>
            <a:endParaRPr lang="id-ID" dirty="0"/>
          </a:p>
        </p:txBody>
      </p:sp>
      <p:sp>
        <p:nvSpPr>
          <p:cNvPr id="6" name="Slide Number Placeholder 5"/>
          <p:cNvSpPr>
            <a:spLocks noGrp="1"/>
          </p:cNvSpPr>
          <p:nvPr>
            <p:ph type="sldNum" sz="quarter" idx="12"/>
          </p:nvPr>
        </p:nvSpPr>
        <p:spPr/>
        <p:txBody>
          <a:bodyPr/>
          <a:lstStyle/>
          <a:p>
            <a:fld id="{F4B0A229-A4A1-4F08-A254-5AA8E3643853}" type="slidenum">
              <a:rPr lang="id-ID" smtClean="0"/>
              <a:pPr/>
              <a:t>23</a:t>
            </a:fld>
            <a:endParaRPr lang="id-ID"/>
          </a:p>
        </p:txBody>
      </p:sp>
      <p:graphicFrame>
        <p:nvGraphicFramePr>
          <p:cNvPr id="1027" name="Object 3"/>
          <p:cNvGraphicFramePr>
            <a:graphicFrameLocks noChangeAspect="1"/>
          </p:cNvGraphicFramePr>
          <p:nvPr>
            <p:extLst>
              <p:ext uri="{D42A27DB-BD31-4B8C-83A1-F6EECF244321}">
                <p14:modId xmlns:p14="http://schemas.microsoft.com/office/powerpoint/2010/main" val="239245479"/>
              </p:ext>
            </p:extLst>
          </p:nvPr>
        </p:nvGraphicFramePr>
        <p:xfrm>
          <a:off x="3375538" y="3792308"/>
          <a:ext cx="4142863" cy="989888"/>
        </p:xfrm>
        <a:graphic>
          <a:graphicData uri="http://schemas.openxmlformats.org/presentationml/2006/ole">
            <mc:AlternateContent xmlns:mc="http://schemas.openxmlformats.org/markup-compatibility/2006">
              <mc:Choice xmlns:v="urn:schemas-microsoft-com:vml" Requires="v">
                <p:oleObj spid="_x0000_s1030" name="Equation" r:id="rId3" imgW="1435100" imgH="457200" progId="Equation.3">
                  <p:embed/>
                </p:oleObj>
              </mc:Choice>
              <mc:Fallback>
                <p:oleObj name="Equation" r:id="rId3" imgW="143510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5538" y="3792308"/>
                        <a:ext cx="4142863" cy="989888"/>
                      </a:xfrm>
                      <a:prstGeom prst="rect">
                        <a:avLst/>
                      </a:prstGeom>
                      <a:solidFill>
                        <a:srgbClr val="FFE085"/>
                      </a:solidFill>
                    </p:spPr>
                  </p:pic>
                </p:oleObj>
              </mc:Fallback>
            </mc:AlternateContent>
          </a:graphicData>
        </a:graphic>
      </p:graphicFrame>
      <p:sp>
        <p:nvSpPr>
          <p:cNvPr id="9" name="TextBox 8"/>
          <p:cNvSpPr txBox="1"/>
          <p:nvPr/>
        </p:nvSpPr>
        <p:spPr>
          <a:xfrm>
            <a:off x="7721600" y="3523308"/>
            <a:ext cx="4470400" cy="1477328"/>
          </a:xfrm>
          <a:prstGeom prst="rect">
            <a:avLst/>
          </a:prstGeom>
          <a:noFill/>
        </p:spPr>
        <p:txBody>
          <a:bodyPr wrap="square" rtlCol="0">
            <a:spAutoFit/>
          </a:bodyPr>
          <a:lstStyle/>
          <a:p>
            <a:r>
              <a:rPr lang="id-ID" b="1" dirty="0" smtClean="0"/>
              <a:t>Dengan</a:t>
            </a:r>
            <a:r>
              <a:rPr lang="id-ID" dirty="0" smtClean="0"/>
              <a:t> :</a:t>
            </a:r>
          </a:p>
          <a:p>
            <a:r>
              <a:rPr lang="id-ID" dirty="0" smtClean="0"/>
              <a:t>y [i]   = sinyal otput hasil filter</a:t>
            </a:r>
          </a:p>
          <a:p>
            <a:r>
              <a:rPr lang="id-ID" dirty="0" smtClean="0"/>
              <a:t>x[i+f] = sinyal input</a:t>
            </a:r>
          </a:p>
          <a:p>
            <a:r>
              <a:rPr lang="id-ID" dirty="0" smtClean="0"/>
              <a:t>M      = orde filter (jumlah titik yang digunakan dalam filter)</a:t>
            </a:r>
            <a:endParaRPr lang="id-ID" dirty="0"/>
          </a:p>
        </p:txBody>
      </p:sp>
    </p:spTree>
    <p:extLst>
      <p:ext uri="{BB962C8B-B14F-4D97-AF65-F5344CB8AC3E}">
        <p14:creationId xmlns:p14="http://schemas.microsoft.com/office/powerpoint/2010/main" val="3861279395"/>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smtClean="0"/>
              <a:t>Contoh MAF orde 3</a:t>
            </a:r>
            <a:endParaRPr lang="id-ID" dirty="0"/>
          </a:p>
        </p:txBody>
      </p:sp>
      <p:sp>
        <p:nvSpPr>
          <p:cNvPr id="3" name="Content Placeholder 2"/>
          <p:cNvSpPr>
            <a:spLocks noGrp="1"/>
          </p:cNvSpPr>
          <p:nvPr>
            <p:ph idx="1"/>
          </p:nvPr>
        </p:nvSpPr>
        <p:spPr>
          <a:xfrm>
            <a:off x="2844799" y="1730080"/>
            <a:ext cx="8770571" cy="3651504"/>
          </a:xfrm>
        </p:spPr>
        <p:txBody>
          <a:bodyPr/>
          <a:lstStyle/>
          <a:p>
            <a:r>
              <a:rPr lang="id-ID" dirty="0" smtClean="0">
                <a:solidFill>
                  <a:schemeClr val="tx1"/>
                </a:solidFill>
              </a:rPr>
              <a:t>Normal moving average</a:t>
            </a:r>
            <a:endParaRPr lang="id-ID" dirty="0">
              <a:solidFill>
                <a:schemeClr val="tx1"/>
              </a:solidFill>
            </a:endParaRPr>
          </a:p>
        </p:txBody>
      </p:sp>
      <p:sp>
        <p:nvSpPr>
          <p:cNvPr id="4" name="Date Placeholder 3"/>
          <p:cNvSpPr>
            <a:spLocks noGrp="1"/>
          </p:cNvSpPr>
          <p:nvPr>
            <p:ph type="dt" sz="half" idx="10"/>
          </p:nvPr>
        </p:nvSpPr>
        <p:spPr/>
        <p:txBody>
          <a:bodyPr/>
          <a:lstStyle/>
          <a:p>
            <a:fld id="{3A489EC5-6C57-426C-A29C-DBA0D330D2BA}" type="datetime1">
              <a:rPr lang="id-ID" smtClean="0"/>
              <a:pPr/>
              <a:t>09/04/2021</a:t>
            </a:fld>
            <a:endParaRPr lang="id-ID"/>
          </a:p>
        </p:txBody>
      </p:sp>
      <p:sp>
        <p:nvSpPr>
          <p:cNvPr id="5" name="Footer Placeholder 4"/>
          <p:cNvSpPr>
            <a:spLocks noGrp="1"/>
          </p:cNvSpPr>
          <p:nvPr>
            <p:ph type="ftr" sz="quarter" idx="11"/>
          </p:nvPr>
        </p:nvSpPr>
        <p:spPr/>
        <p:txBody>
          <a:bodyPr/>
          <a:lstStyle/>
          <a:p>
            <a:r>
              <a:rPr lang="id-ID" smtClean="0"/>
              <a:t>METODE GEOELEKTRISITAS DAN EM - VLF</a:t>
            </a:r>
            <a:endParaRPr lang="id-ID"/>
          </a:p>
        </p:txBody>
      </p:sp>
      <p:sp>
        <p:nvSpPr>
          <p:cNvPr id="6" name="Slide Number Placeholder 5"/>
          <p:cNvSpPr>
            <a:spLocks noGrp="1"/>
          </p:cNvSpPr>
          <p:nvPr>
            <p:ph type="sldNum" sz="quarter" idx="12"/>
          </p:nvPr>
        </p:nvSpPr>
        <p:spPr/>
        <p:txBody>
          <a:bodyPr/>
          <a:lstStyle/>
          <a:p>
            <a:fld id="{F4B0A229-A4A1-4F08-A254-5AA8E3643853}" type="slidenum">
              <a:rPr lang="id-ID" smtClean="0"/>
              <a:pPr/>
              <a:t>24</a:t>
            </a:fld>
            <a:endParaRPr lang="id-ID"/>
          </a:p>
        </p:txBody>
      </p:sp>
      <p:sp>
        <p:nvSpPr>
          <p:cNvPr id="7" name="Oval 6"/>
          <p:cNvSpPr/>
          <p:nvPr/>
        </p:nvSpPr>
        <p:spPr>
          <a:xfrm>
            <a:off x="2036293" y="2895600"/>
            <a:ext cx="406400" cy="304800"/>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id-ID"/>
          </a:p>
        </p:txBody>
      </p:sp>
      <p:sp>
        <p:nvSpPr>
          <p:cNvPr id="8" name="Oval 7"/>
          <p:cNvSpPr/>
          <p:nvPr/>
        </p:nvSpPr>
        <p:spPr>
          <a:xfrm>
            <a:off x="2645893" y="2895600"/>
            <a:ext cx="406400" cy="304800"/>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id-ID"/>
          </a:p>
        </p:txBody>
      </p:sp>
      <p:sp>
        <p:nvSpPr>
          <p:cNvPr id="9" name="Oval 8"/>
          <p:cNvSpPr/>
          <p:nvPr/>
        </p:nvSpPr>
        <p:spPr>
          <a:xfrm>
            <a:off x="3342784" y="2895600"/>
            <a:ext cx="406400" cy="304800"/>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id-ID"/>
          </a:p>
        </p:txBody>
      </p:sp>
      <p:sp>
        <p:nvSpPr>
          <p:cNvPr id="10" name="Oval 9"/>
          <p:cNvSpPr/>
          <p:nvPr/>
        </p:nvSpPr>
        <p:spPr>
          <a:xfrm>
            <a:off x="4039675" y="2895600"/>
            <a:ext cx="406400" cy="304800"/>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id-ID"/>
          </a:p>
        </p:txBody>
      </p:sp>
      <p:sp>
        <p:nvSpPr>
          <p:cNvPr id="11" name="Oval 10"/>
          <p:cNvSpPr/>
          <p:nvPr/>
        </p:nvSpPr>
        <p:spPr>
          <a:xfrm>
            <a:off x="4702936" y="2895600"/>
            <a:ext cx="406400" cy="304800"/>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id-ID"/>
          </a:p>
        </p:txBody>
      </p:sp>
      <p:sp>
        <p:nvSpPr>
          <p:cNvPr id="12" name="Oval 11"/>
          <p:cNvSpPr/>
          <p:nvPr/>
        </p:nvSpPr>
        <p:spPr>
          <a:xfrm>
            <a:off x="7360984" y="2895600"/>
            <a:ext cx="406400" cy="304800"/>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id-ID"/>
          </a:p>
        </p:txBody>
      </p:sp>
      <p:sp>
        <p:nvSpPr>
          <p:cNvPr id="13" name="Oval 12"/>
          <p:cNvSpPr/>
          <p:nvPr/>
        </p:nvSpPr>
        <p:spPr>
          <a:xfrm>
            <a:off x="6664093" y="2894046"/>
            <a:ext cx="406400" cy="304800"/>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id-ID"/>
          </a:p>
        </p:txBody>
      </p:sp>
      <p:sp>
        <p:nvSpPr>
          <p:cNvPr id="14" name="Oval 13"/>
          <p:cNvSpPr/>
          <p:nvPr/>
        </p:nvSpPr>
        <p:spPr>
          <a:xfrm>
            <a:off x="5994400" y="2894046"/>
            <a:ext cx="406400" cy="304800"/>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id-ID"/>
          </a:p>
        </p:txBody>
      </p:sp>
      <p:sp>
        <p:nvSpPr>
          <p:cNvPr id="15" name="Oval 14"/>
          <p:cNvSpPr/>
          <p:nvPr/>
        </p:nvSpPr>
        <p:spPr>
          <a:xfrm>
            <a:off x="5384800" y="2894046"/>
            <a:ext cx="406400" cy="304800"/>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id-ID"/>
          </a:p>
        </p:txBody>
      </p:sp>
      <p:sp>
        <p:nvSpPr>
          <p:cNvPr id="16" name="TextBox 15"/>
          <p:cNvSpPr txBox="1"/>
          <p:nvPr/>
        </p:nvSpPr>
        <p:spPr>
          <a:xfrm>
            <a:off x="2032000" y="2438400"/>
            <a:ext cx="7823200" cy="369332"/>
          </a:xfrm>
          <a:prstGeom prst="rect">
            <a:avLst/>
          </a:prstGeom>
          <a:noFill/>
        </p:spPr>
        <p:txBody>
          <a:bodyPr wrap="square" rtlCol="0">
            <a:spAutoFit/>
          </a:bodyPr>
          <a:lstStyle/>
          <a:p>
            <a:r>
              <a:rPr lang="id-ID" b="1" dirty="0" smtClean="0">
                <a:effectLst>
                  <a:outerShdw blurRad="38100" dist="38100" dir="2700000" algn="tl">
                    <a:srgbClr val="000000">
                      <a:alpha val="43137"/>
                    </a:srgbClr>
                  </a:outerShdw>
                </a:effectLst>
              </a:rPr>
              <a:t>1       2        3       4        5       6       7       8        9       </a:t>
            </a:r>
            <a:endParaRPr lang="id-ID" b="1" dirty="0">
              <a:effectLst>
                <a:outerShdw blurRad="38100" dist="38100" dir="2700000" algn="tl">
                  <a:srgbClr val="000000">
                    <a:alpha val="43137"/>
                  </a:srgbClr>
                </a:outerShdw>
              </a:effectLst>
            </a:endParaRPr>
          </a:p>
        </p:txBody>
      </p:sp>
      <p:sp>
        <p:nvSpPr>
          <p:cNvPr id="17" name="Right Brace 16"/>
          <p:cNvSpPr/>
          <p:nvPr/>
        </p:nvSpPr>
        <p:spPr>
          <a:xfrm rot="5400000">
            <a:off x="2695917" y="2717023"/>
            <a:ext cx="306353" cy="142240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a:p>
        </p:txBody>
      </p:sp>
      <p:sp>
        <p:nvSpPr>
          <p:cNvPr id="18" name="Right Brace 17"/>
          <p:cNvSpPr/>
          <p:nvPr/>
        </p:nvSpPr>
        <p:spPr>
          <a:xfrm rot="5400000">
            <a:off x="3402824" y="3326623"/>
            <a:ext cx="306353" cy="142240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a:p>
        </p:txBody>
      </p:sp>
      <p:sp>
        <p:nvSpPr>
          <p:cNvPr id="19" name="Right Brace 18"/>
          <p:cNvSpPr/>
          <p:nvPr/>
        </p:nvSpPr>
        <p:spPr>
          <a:xfrm rot="5400000">
            <a:off x="4114025" y="3936223"/>
            <a:ext cx="306353" cy="142240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a:p>
        </p:txBody>
      </p:sp>
      <p:sp>
        <p:nvSpPr>
          <p:cNvPr id="20" name="TextBox 19"/>
          <p:cNvSpPr txBox="1"/>
          <p:nvPr/>
        </p:nvSpPr>
        <p:spPr>
          <a:xfrm>
            <a:off x="1778000" y="3526115"/>
            <a:ext cx="2924936" cy="369332"/>
          </a:xfrm>
          <a:prstGeom prst="rect">
            <a:avLst/>
          </a:prstGeom>
          <a:noFill/>
        </p:spPr>
        <p:txBody>
          <a:bodyPr wrap="square" rtlCol="0">
            <a:spAutoFit/>
          </a:bodyPr>
          <a:lstStyle/>
          <a:p>
            <a:r>
              <a:rPr lang="id-ID" dirty="0" smtClean="0"/>
              <a:t>MA(2) = (1+2+3)/3</a:t>
            </a:r>
            <a:endParaRPr lang="id-ID" dirty="0"/>
          </a:p>
        </p:txBody>
      </p:sp>
      <p:sp>
        <p:nvSpPr>
          <p:cNvPr id="21" name="TextBox 20"/>
          <p:cNvSpPr txBox="1"/>
          <p:nvPr/>
        </p:nvSpPr>
        <p:spPr>
          <a:xfrm>
            <a:off x="2967864" y="4191000"/>
            <a:ext cx="2924936" cy="369332"/>
          </a:xfrm>
          <a:prstGeom prst="rect">
            <a:avLst/>
          </a:prstGeom>
          <a:noFill/>
        </p:spPr>
        <p:txBody>
          <a:bodyPr wrap="square" rtlCol="0">
            <a:spAutoFit/>
          </a:bodyPr>
          <a:lstStyle/>
          <a:p>
            <a:r>
              <a:rPr lang="id-ID" dirty="0" smtClean="0"/>
              <a:t>MA(3) = (2+3+4)/3</a:t>
            </a:r>
            <a:endParaRPr lang="id-ID" dirty="0"/>
          </a:p>
        </p:txBody>
      </p:sp>
      <p:sp>
        <p:nvSpPr>
          <p:cNvPr id="22" name="TextBox 21"/>
          <p:cNvSpPr txBox="1"/>
          <p:nvPr/>
        </p:nvSpPr>
        <p:spPr>
          <a:xfrm>
            <a:off x="3780664" y="4812268"/>
            <a:ext cx="2924936" cy="369332"/>
          </a:xfrm>
          <a:prstGeom prst="rect">
            <a:avLst/>
          </a:prstGeom>
          <a:noFill/>
        </p:spPr>
        <p:txBody>
          <a:bodyPr wrap="square" rtlCol="0">
            <a:spAutoFit/>
          </a:bodyPr>
          <a:lstStyle/>
          <a:p>
            <a:r>
              <a:rPr lang="id-ID" dirty="0" smtClean="0"/>
              <a:t>MA(4) = (3+4+5)/3</a:t>
            </a:r>
            <a:endParaRPr lang="id-ID" dirty="0"/>
          </a:p>
        </p:txBody>
      </p:sp>
      <p:sp>
        <p:nvSpPr>
          <p:cNvPr id="25" name="Rectangle 24"/>
          <p:cNvSpPr/>
          <p:nvPr/>
        </p:nvSpPr>
        <p:spPr>
          <a:xfrm>
            <a:off x="1778000" y="2286000"/>
            <a:ext cx="6248400" cy="3095584"/>
          </a:xfrm>
          <a:prstGeom prst="rect">
            <a:avLst/>
          </a:prstGeom>
          <a:noFill/>
          <a:ln w="38100" cmpd="thickThi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TextBox 22"/>
          <p:cNvSpPr txBox="1"/>
          <p:nvPr/>
        </p:nvSpPr>
        <p:spPr>
          <a:xfrm>
            <a:off x="6664093" y="4896304"/>
            <a:ext cx="3352800" cy="1200329"/>
          </a:xfrm>
          <a:prstGeom prst="rect">
            <a:avLst/>
          </a:prstGeom>
          <a:solidFill>
            <a:schemeClr val="accent1">
              <a:lumMod val="60000"/>
              <a:lumOff val="40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id-ID" dirty="0" smtClean="0"/>
              <a:t>Catatan : Lokasi titik perhitungan ada di tengah-tengah data yang dirata-ratakan</a:t>
            </a:r>
            <a:endParaRPr lang="id-ID" dirty="0"/>
          </a:p>
        </p:txBody>
      </p:sp>
    </p:spTree>
    <p:extLst>
      <p:ext uri="{BB962C8B-B14F-4D97-AF65-F5344CB8AC3E}">
        <p14:creationId xmlns:p14="http://schemas.microsoft.com/office/powerpoint/2010/main" val="635976057"/>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2. Filter fraser</a:t>
            </a:r>
            <a:endParaRPr lang="id-ID" dirty="0"/>
          </a:p>
        </p:txBody>
      </p:sp>
      <p:sp>
        <p:nvSpPr>
          <p:cNvPr id="3" name="Content Placeholder 2"/>
          <p:cNvSpPr>
            <a:spLocks noGrp="1"/>
          </p:cNvSpPr>
          <p:nvPr>
            <p:ph idx="1"/>
          </p:nvPr>
        </p:nvSpPr>
        <p:spPr>
          <a:solidFill>
            <a:schemeClr val="accent4">
              <a:lumMod val="40000"/>
              <a:lumOff val="60000"/>
              <a:alpha val="45000"/>
            </a:schemeClr>
          </a:solidFill>
        </p:spPr>
        <p:txBody>
          <a:bodyPr/>
          <a:lstStyle/>
          <a:p>
            <a:r>
              <a:rPr lang="id-ID" dirty="0" smtClean="0">
                <a:solidFill>
                  <a:schemeClr val="tx1"/>
                </a:solidFill>
              </a:rPr>
              <a:t>Digunakan untuk membantu menentukan posisi target anomali. </a:t>
            </a:r>
            <a:r>
              <a:rPr lang="id-ID" b="1" dirty="0" smtClean="0">
                <a:solidFill>
                  <a:schemeClr val="tx1"/>
                </a:solidFill>
              </a:rPr>
              <a:t>Syarat</a:t>
            </a:r>
            <a:r>
              <a:rPr lang="id-ID" dirty="0" smtClean="0">
                <a:solidFill>
                  <a:schemeClr val="tx1"/>
                </a:solidFill>
              </a:rPr>
              <a:t> : jarak spasi titik pengukuran tetap</a:t>
            </a:r>
          </a:p>
          <a:p>
            <a:r>
              <a:rPr lang="id-ID" dirty="0" smtClean="0">
                <a:solidFill>
                  <a:schemeClr val="tx1"/>
                </a:solidFill>
              </a:rPr>
              <a:t>Formula :</a:t>
            </a:r>
          </a:p>
          <a:p>
            <a:endParaRPr lang="id-ID" dirty="0" smtClean="0">
              <a:solidFill>
                <a:schemeClr val="tx1"/>
              </a:solidFill>
            </a:endParaRPr>
          </a:p>
          <a:p>
            <a:endParaRPr lang="id-ID" dirty="0" smtClean="0">
              <a:solidFill>
                <a:schemeClr val="tx1"/>
              </a:solidFill>
            </a:endParaRPr>
          </a:p>
          <a:p>
            <a:endParaRPr lang="id-ID" dirty="0" smtClean="0">
              <a:solidFill>
                <a:schemeClr val="tx1"/>
              </a:solidFill>
            </a:endParaRPr>
          </a:p>
          <a:p>
            <a:r>
              <a:rPr lang="id-ID" dirty="0" smtClean="0">
                <a:solidFill>
                  <a:schemeClr val="tx1"/>
                </a:solidFill>
              </a:rPr>
              <a:t>Dengan : </a:t>
            </a:r>
          </a:p>
          <a:p>
            <a:r>
              <a:rPr lang="id-ID" dirty="0" smtClean="0">
                <a:solidFill>
                  <a:schemeClr val="tx1"/>
                </a:solidFill>
              </a:rPr>
              <a:t>Mn = Data ke-n</a:t>
            </a:r>
          </a:p>
          <a:p>
            <a:endParaRPr lang="id-ID" dirty="0">
              <a:solidFill>
                <a:schemeClr val="tx1"/>
              </a:solidFill>
            </a:endParaRPr>
          </a:p>
        </p:txBody>
      </p:sp>
      <p:sp>
        <p:nvSpPr>
          <p:cNvPr id="4" name="Date Placeholder 3"/>
          <p:cNvSpPr>
            <a:spLocks noGrp="1"/>
          </p:cNvSpPr>
          <p:nvPr>
            <p:ph type="dt" sz="half" idx="10"/>
          </p:nvPr>
        </p:nvSpPr>
        <p:spPr/>
        <p:txBody>
          <a:bodyPr/>
          <a:lstStyle/>
          <a:p>
            <a:fld id="{3A489EC5-6C57-426C-A29C-DBA0D330D2BA}" type="datetime1">
              <a:rPr lang="id-ID" smtClean="0"/>
              <a:pPr/>
              <a:t>09/04/2021</a:t>
            </a:fld>
            <a:endParaRPr lang="id-ID"/>
          </a:p>
        </p:txBody>
      </p:sp>
      <p:sp>
        <p:nvSpPr>
          <p:cNvPr id="5" name="Footer Placeholder 4"/>
          <p:cNvSpPr>
            <a:spLocks noGrp="1"/>
          </p:cNvSpPr>
          <p:nvPr>
            <p:ph type="ftr" sz="quarter" idx="11"/>
          </p:nvPr>
        </p:nvSpPr>
        <p:spPr/>
        <p:txBody>
          <a:bodyPr/>
          <a:lstStyle/>
          <a:p>
            <a:r>
              <a:rPr lang="id-ID" smtClean="0"/>
              <a:t>METODE GEOELEKTRISITAS DAN EM - VLF</a:t>
            </a:r>
            <a:endParaRPr lang="id-ID"/>
          </a:p>
        </p:txBody>
      </p:sp>
      <p:sp>
        <p:nvSpPr>
          <p:cNvPr id="6" name="Slide Number Placeholder 5"/>
          <p:cNvSpPr>
            <a:spLocks noGrp="1"/>
          </p:cNvSpPr>
          <p:nvPr>
            <p:ph type="sldNum" sz="quarter" idx="12"/>
          </p:nvPr>
        </p:nvSpPr>
        <p:spPr/>
        <p:txBody>
          <a:bodyPr/>
          <a:lstStyle/>
          <a:p>
            <a:fld id="{F4B0A229-A4A1-4F08-A254-5AA8E3643853}" type="slidenum">
              <a:rPr lang="id-ID" smtClean="0"/>
              <a:pPr/>
              <a:t>25</a:t>
            </a:fld>
            <a:endParaRPr lang="id-ID" dirty="0"/>
          </a:p>
        </p:txBody>
      </p:sp>
      <p:graphicFrame>
        <p:nvGraphicFramePr>
          <p:cNvPr id="2051" name="Object 3"/>
          <p:cNvGraphicFramePr>
            <a:graphicFrameLocks noChangeAspect="1"/>
          </p:cNvGraphicFramePr>
          <p:nvPr>
            <p:extLst>
              <p:ext uri="{D42A27DB-BD31-4B8C-83A1-F6EECF244321}">
                <p14:modId xmlns:p14="http://schemas.microsoft.com/office/powerpoint/2010/main" val="2747462687"/>
              </p:ext>
            </p:extLst>
          </p:nvPr>
        </p:nvGraphicFramePr>
        <p:xfrm>
          <a:off x="3454400" y="3792942"/>
          <a:ext cx="5381893" cy="839792"/>
        </p:xfrm>
        <a:graphic>
          <a:graphicData uri="http://schemas.openxmlformats.org/presentationml/2006/ole">
            <mc:AlternateContent xmlns:mc="http://schemas.openxmlformats.org/markup-compatibility/2006">
              <mc:Choice xmlns:v="urn:schemas-microsoft-com:vml" Requires="v">
                <p:oleObj spid="_x0000_s2054" name="Equation" r:id="rId3" imgW="1892300" imgH="393700" progId="Equation.3">
                  <p:embed/>
                </p:oleObj>
              </mc:Choice>
              <mc:Fallback>
                <p:oleObj name="Equation" r:id="rId3" imgW="1892300" imgH="3937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4400" y="3792942"/>
                        <a:ext cx="5381893" cy="8397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834131274"/>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3. Filter karous-hjelt</a:t>
            </a:r>
            <a:endParaRPr lang="id-ID" dirty="0"/>
          </a:p>
        </p:txBody>
      </p:sp>
      <p:sp>
        <p:nvSpPr>
          <p:cNvPr id="3" name="Content Placeholder 2"/>
          <p:cNvSpPr>
            <a:spLocks noGrp="1"/>
          </p:cNvSpPr>
          <p:nvPr>
            <p:ph idx="1"/>
          </p:nvPr>
        </p:nvSpPr>
        <p:spPr>
          <a:xfrm>
            <a:off x="2933701" y="2438400"/>
            <a:ext cx="8770571" cy="2590800"/>
          </a:xfrm>
        </p:spPr>
        <p:txBody>
          <a:bodyPr/>
          <a:lstStyle/>
          <a:p>
            <a:r>
              <a:rPr lang="id-ID" dirty="0" smtClean="0">
                <a:solidFill>
                  <a:schemeClr val="tx1"/>
                </a:solidFill>
              </a:rPr>
              <a:t>Dikembangkan oleh Karous&amp;Hjelt (1983) berdasarkan filter Fraser (1969) dan teori medan Bendat dan Piersol (1968).</a:t>
            </a:r>
          </a:p>
          <a:p>
            <a:r>
              <a:rPr lang="id-ID" dirty="0" smtClean="0">
                <a:solidFill>
                  <a:schemeClr val="tx1"/>
                </a:solidFill>
              </a:rPr>
              <a:t>Filter ini mampu memberikan </a:t>
            </a:r>
            <a:r>
              <a:rPr lang="id-ID" i="1" dirty="0" smtClean="0">
                <a:solidFill>
                  <a:schemeClr val="tx1"/>
                </a:solidFill>
              </a:rPr>
              <a:t>apparent depth</a:t>
            </a:r>
            <a:r>
              <a:rPr lang="id-ID" dirty="0" smtClean="0">
                <a:solidFill>
                  <a:schemeClr val="tx1"/>
                </a:solidFill>
              </a:rPr>
              <a:t> dan rapat arus H</a:t>
            </a:r>
            <a:r>
              <a:rPr lang="id-ID" sz="1400" dirty="0" smtClean="0">
                <a:solidFill>
                  <a:schemeClr val="tx1"/>
                </a:solidFill>
              </a:rPr>
              <a:t>0</a:t>
            </a:r>
            <a:r>
              <a:rPr lang="id-ID" dirty="0" smtClean="0">
                <a:solidFill>
                  <a:schemeClr val="tx1"/>
                </a:solidFill>
              </a:rPr>
              <a:t> yang diturunkan dari magnitudo komponen vertikal dari medan magnetik pada lokasi tertentu.</a:t>
            </a:r>
          </a:p>
          <a:p>
            <a:r>
              <a:rPr lang="id-ID" b="1" dirty="0">
                <a:solidFill>
                  <a:schemeClr val="tx1"/>
                </a:solidFill>
              </a:rPr>
              <a:t>Fungsi </a:t>
            </a:r>
            <a:r>
              <a:rPr lang="id-ID" dirty="0">
                <a:solidFill>
                  <a:schemeClr val="tx1"/>
                </a:solidFill>
              </a:rPr>
              <a:t>: </a:t>
            </a:r>
            <a:r>
              <a:rPr lang="id-ID" b="1" dirty="0">
                <a:solidFill>
                  <a:schemeClr val="tx1"/>
                </a:solidFill>
                <a:effectLst>
                  <a:outerShdw blurRad="38100" dist="38100" dir="2700000" algn="tl">
                    <a:srgbClr val="000000">
                      <a:alpha val="43137"/>
                    </a:srgbClr>
                  </a:outerShdw>
                </a:effectLst>
              </a:rPr>
              <a:t>Membuat kontur RAE pada setiap </a:t>
            </a:r>
            <a:r>
              <a:rPr lang="id-ID" b="1" dirty="0" smtClean="0">
                <a:solidFill>
                  <a:schemeClr val="tx1"/>
                </a:solidFill>
                <a:effectLst>
                  <a:outerShdw blurRad="38100" dist="38100" dir="2700000" algn="tl">
                    <a:srgbClr val="000000">
                      <a:alpha val="43137"/>
                    </a:srgbClr>
                  </a:outerShdw>
                </a:effectLst>
              </a:rPr>
              <a:t>lintasan</a:t>
            </a:r>
            <a:endParaRPr lang="id-ID" dirty="0" smtClean="0">
              <a:solidFill>
                <a:schemeClr val="tx1"/>
              </a:solidFill>
            </a:endParaRPr>
          </a:p>
          <a:p>
            <a:endParaRPr lang="id-ID" dirty="0" smtClean="0">
              <a:solidFill>
                <a:schemeClr val="tx1"/>
              </a:solidFill>
            </a:endParaRPr>
          </a:p>
        </p:txBody>
      </p:sp>
      <p:sp>
        <p:nvSpPr>
          <p:cNvPr id="4" name="Date Placeholder 3"/>
          <p:cNvSpPr>
            <a:spLocks noGrp="1"/>
          </p:cNvSpPr>
          <p:nvPr>
            <p:ph type="dt" sz="half" idx="10"/>
          </p:nvPr>
        </p:nvSpPr>
        <p:spPr/>
        <p:txBody>
          <a:bodyPr/>
          <a:lstStyle/>
          <a:p>
            <a:fld id="{3A489EC5-6C57-426C-A29C-DBA0D330D2BA}" type="datetime1">
              <a:rPr lang="id-ID" smtClean="0"/>
              <a:pPr/>
              <a:t>09/04/2021</a:t>
            </a:fld>
            <a:endParaRPr lang="id-ID"/>
          </a:p>
        </p:txBody>
      </p:sp>
      <p:sp>
        <p:nvSpPr>
          <p:cNvPr id="5" name="Footer Placeholder 4"/>
          <p:cNvSpPr>
            <a:spLocks noGrp="1"/>
          </p:cNvSpPr>
          <p:nvPr>
            <p:ph type="ftr" sz="quarter" idx="11"/>
          </p:nvPr>
        </p:nvSpPr>
        <p:spPr/>
        <p:txBody>
          <a:bodyPr/>
          <a:lstStyle/>
          <a:p>
            <a:r>
              <a:rPr lang="id-ID" smtClean="0"/>
              <a:t>METODE GEOELEKTRISITAS DAN EM - VLF</a:t>
            </a:r>
            <a:endParaRPr lang="id-ID"/>
          </a:p>
        </p:txBody>
      </p:sp>
      <p:sp>
        <p:nvSpPr>
          <p:cNvPr id="6" name="Slide Number Placeholder 5"/>
          <p:cNvSpPr>
            <a:spLocks noGrp="1"/>
          </p:cNvSpPr>
          <p:nvPr>
            <p:ph type="sldNum" sz="quarter" idx="12"/>
          </p:nvPr>
        </p:nvSpPr>
        <p:spPr/>
        <p:txBody>
          <a:bodyPr/>
          <a:lstStyle/>
          <a:p>
            <a:fld id="{F4B0A229-A4A1-4F08-A254-5AA8E3643853}" type="slidenum">
              <a:rPr lang="id-ID" smtClean="0"/>
              <a:pPr/>
              <a:t>26</a:t>
            </a:fld>
            <a:endParaRPr lang="id-ID"/>
          </a:p>
        </p:txBody>
      </p:sp>
      <p:graphicFrame>
        <p:nvGraphicFramePr>
          <p:cNvPr id="3075" name="Object 3"/>
          <p:cNvGraphicFramePr>
            <a:graphicFrameLocks noChangeAspect="1"/>
          </p:cNvGraphicFramePr>
          <p:nvPr>
            <p:extLst>
              <p:ext uri="{D42A27DB-BD31-4B8C-83A1-F6EECF244321}">
                <p14:modId xmlns:p14="http://schemas.microsoft.com/office/powerpoint/2010/main" val="3542948868"/>
              </p:ext>
            </p:extLst>
          </p:nvPr>
        </p:nvGraphicFramePr>
        <p:xfrm>
          <a:off x="995592" y="5373956"/>
          <a:ext cx="10731576" cy="428628"/>
        </p:xfrm>
        <a:graphic>
          <a:graphicData uri="http://schemas.openxmlformats.org/presentationml/2006/ole">
            <mc:AlternateContent xmlns:mc="http://schemas.openxmlformats.org/markup-compatibility/2006">
              <mc:Choice xmlns:v="urn:schemas-microsoft-com:vml" Requires="v">
                <p:oleObj spid="_x0000_s3078" name="Equation" r:id="rId3" imgW="4292600" imgH="228600" progId="Equation.3">
                  <p:embed/>
                </p:oleObj>
              </mc:Choice>
              <mc:Fallback>
                <p:oleObj name="Equation" r:id="rId3" imgW="429260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5592" y="5373956"/>
                        <a:ext cx="10731576" cy="428628"/>
                      </a:xfrm>
                      <a:prstGeom prst="rect">
                        <a:avLst/>
                      </a:prstGeom>
                      <a:solidFill>
                        <a:srgbClr val="FFE6D4"/>
                      </a:solidFill>
                      <a:ln w="9525">
                        <a:solidFill>
                          <a:srgbClr val="FF6238"/>
                        </a:solidFill>
                        <a:miter lim="800000"/>
                        <a:headEnd/>
                        <a:tailEnd/>
                      </a:ln>
                    </p:spPr>
                  </p:pic>
                </p:oleObj>
              </mc:Fallback>
            </mc:AlternateContent>
          </a:graphicData>
        </a:graphic>
      </p:graphicFrame>
      <p:sp>
        <p:nvSpPr>
          <p:cNvPr id="7" name="Rounded Rectangle 6"/>
          <p:cNvSpPr/>
          <p:nvPr/>
        </p:nvSpPr>
        <p:spPr>
          <a:xfrm>
            <a:off x="801353" y="5029200"/>
            <a:ext cx="1625601" cy="4034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b="1" dirty="0" smtClean="0">
                <a:effectLst>
                  <a:outerShdw blurRad="38100" dist="38100" dir="2700000" algn="tl">
                    <a:srgbClr val="000000">
                      <a:alpha val="43137"/>
                    </a:srgbClr>
                  </a:outerShdw>
                </a:effectLst>
              </a:rPr>
              <a:t>Formula</a:t>
            </a:r>
            <a:endParaRPr lang="id-ID"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22944711"/>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SOFTWARE PENGOLAHAN VLF</a:t>
            </a:r>
            <a:endParaRPr lang="id-ID" dirty="0"/>
          </a:p>
        </p:txBody>
      </p:sp>
      <p:sp>
        <p:nvSpPr>
          <p:cNvPr id="3" name="Content Placeholder 2"/>
          <p:cNvSpPr>
            <a:spLocks noGrp="1"/>
          </p:cNvSpPr>
          <p:nvPr>
            <p:ph idx="1"/>
          </p:nvPr>
        </p:nvSpPr>
        <p:spPr/>
        <p:txBody>
          <a:bodyPr/>
          <a:lstStyle/>
          <a:p>
            <a:r>
              <a:rPr lang="id-ID" b="1" dirty="0" smtClean="0">
                <a:solidFill>
                  <a:schemeClr val="tx1"/>
                </a:solidFill>
                <a:effectLst>
                  <a:outerShdw blurRad="38100" dist="38100" dir="2700000" algn="tl">
                    <a:srgbClr val="000000">
                      <a:alpha val="43137"/>
                    </a:srgbClr>
                  </a:outerShdw>
                </a:effectLst>
              </a:rPr>
              <a:t>Microsoft Office Excel </a:t>
            </a:r>
          </a:p>
          <a:p>
            <a:pPr lvl="1"/>
            <a:r>
              <a:rPr lang="en-US" dirty="0" smtClean="0">
                <a:solidFill>
                  <a:schemeClr val="tx1"/>
                </a:solidFill>
              </a:rPr>
              <a:t>2000</a:t>
            </a:r>
            <a:r>
              <a:rPr lang="id-ID" dirty="0" smtClean="0">
                <a:solidFill>
                  <a:schemeClr val="tx1"/>
                </a:solidFill>
              </a:rPr>
              <a:t> / 2002 / 2003 / 2007 / 2010 / 2013 / 2016</a:t>
            </a:r>
            <a:endParaRPr lang="en-US" dirty="0">
              <a:solidFill>
                <a:schemeClr val="tx1"/>
              </a:solidFill>
            </a:endParaRPr>
          </a:p>
          <a:p>
            <a:r>
              <a:rPr lang="id-ID" b="1" dirty="0">
                <a:solidFill>
                  <a:schemeClr val="tx1"/>
                </a:solidFill>
                <a:effectLst>
                  <a:outerShdw blurRad="38100" dist="38100" dir="2700000" algn="tl">
                    <a:srgbClr val="000000">
                      <a:alpha val="43137"/>
                    </a:srgbClr>
                  </a:outerShdw>
                </a:effectLst>
              </a:rPr>
              <a:t>KHFilt Version 1.1a (c) 2004-2006 by Markku Pirttijärvi </a:t>
            </a:r>
            <a:endParaRPr lang="id-ID" b="1" dirty="0" smtClean="0">
              <a:solidFill>
                <a:schemeClr val="tx1"/>
              </a:solidFill>
              <a:effectLst>
                <a:outerShdw blurRad="38100" dist="38100" dir="2700000" algn="tl">
                  <a:srgbClr val="000000">
                    <a:alpha val="43137"/>
                  </a:srgbClr>
                </a:outerShdw>
              </a:effectLst>
            </a:endParaRPr>
          </a:p>
          <a:p>
            <a:pPr lvl="1"/>
            <a:r>
              <a:rPr lang="id-ID" dirty="0">
                <a:solidFill>
                  <a:schemeClr val="tx1"/>
                </a:solidFill>
              </a:rPr>
              <a:t>Link download : </a:t>
            </a:r>
            <a:r>
              <a:rPr lang="id-ID" i="1" u="sng" dirty="0">
                <a:solidFill>
                  <a:srgbClr val="0000FF"/>
                </a:solidFill>
              </a:rPr>
              <a:t>https://wiki.oulu.fi/pages/viewpage.action?pageId=20677974</a:t>
            </a:r>
            <a:endParaRPr lang="en-US" i="1" u="sng" dirty="0">
              <a:solidFill>
                <a:srgbClr val="0000FF"/>
              </a:solidFill>
            </a:endParaRPr>
          </a:p>
          <a:p>
            <a:r>
              <a:rPr lang="id-ID" b="1" dirty="0" smtClean="0">
                <a:solidFill>
                  <a:schemeClr val="tx1"/>
                </a:solidFill>
                <a:effectLst>
                  <a:outerShdw blurRad="38100" dist="38100" dir="2700000" algn="tl">
                    <a:srgbClr val="000000">
                      <a:alpha val="43137"/>
                    </a:srgbClr>
                  </a:outerShdw>
                </a:effectLst>
              </a:rPr>
              <a:t>MATLAB R2012a / versi lain</a:t>
            </a:r>
            <a:endParaRPr lang="en-US" b="1" dirty="0">
              <a:solidFill>
                <a:schemeClr val="tx1"/>
              </a:solidFill>
              <a:effectLst>
                <a:outerShdw blurRad="38100" dist="38100" dir="2700000" algn="tl">
                  <a:srgbClr val="000000">
                    <a:alpha val="43137"/>
                  </a:srgbClr>
                </a:outerShdw>
              </a:effectLst>
            </a:endParaRPr>
          </a:p>
        </p:txBody>
      </p:sp>
      <p:sp>
        <p:nvSpPr>
          <p:cNvPr id="4" name="Date Placeholder 3"/>
          <p:cNvSpPr>
            <a:spLocks noGrp="1"/>
          </p:cNvSpPr>
          <p:nvPr>
            <p:ph type="dt" sz="half" idx="10"/>
          </p:nvPr>
        </p:nvSpPr>
        <p:spPr/>
        <p:txBody>
          <a:bodyPr/>
          <a:lstStyle/>
          <a:p>
            <a:fld id="{3A489EC5-6C57-426C-A29C-DBA0D330D2BA}" type="datetime1">
              <a:rPr lang="id-ID" smtClean="0"/>
              <a:pPr/>
              <a:t>09/04/2021</a:t>
            </a:fld>
            <a:endParaRPr lang="id-ID"/>
          </a:p>
        </p:txBody>
      </p:sp>
      <p:sp>
        <p:nvSpPr>
          <p:cNvPr id="5" name="Footer Placeholder 4"/>
          <p:cNvSpPr>
            <a:spLocks noGrp="1"/>
          </p:cNvSpPr>
          <p:nvPr>
            <p:ph type="ftr" sz="quarter" idx="11"/>
          </p:nvPr>
        </p:nvSpPr>
        <p:spPr/>
        <p:txBody>
          <a:bodyPr/>
          <a:lstStyle/>
          <a:p>
            <a:r>
              <a:rPr lang="id-ID" smtClean="0"/>
              <a:t>METODE GEOELEKTRISITAS DAN EM - VLF</a:t>
            </a:r>
            <a:endParaRPr lang="id-ID"/>
          </a:p>
        </p:txBody>
      </p:sp>
      <p:sp>
        <p:nvSpPr>
          <p:cNvPr id="6" name="Slide Number Placeholder 5"/>
          <p:cNvSpPr>
            <a:spLocks noGrp="1"/>
          </p:cNvSpPr>
          <p:nvPr>
            <p:ph type="sldNum" sz="quarter" idx="12"/>
          </p:nvPr>
        </p:nvSpPr>
        <p:spPr/>
        <p:txBody>
          <a:bodyPr/>
          <a:lstStyle/>
          <a:p>
            <a:fld id="{F4B0A229-A4A1-4F08-A254-5AA8E3643853}" type="slidenum">
              <a:rPr lang="id-ID" smtClean="0"/>
              <a:pPr/>
              <a:t>27</a:t>
            </a:fld>
            <a:endParaRPr lang="id-ID"/>
          </a:p>
        </p:txBody>
      </p:sp>
    </p:spTree>
    <p:extLst>
      <p:ext uri="{BB962C8B-B14F-4D97-AF65-F5344CB8AC3E}">
        <p14:creationId xmlns:p14="http://schemas.microsoft.com/office/powerpoint/2010/main" val="1951032408"/>
      </p:ext>
    </p:extLst>
  </p:cSld>
  <p:clrMapOvr>
    <a:masterClrMapping/>
  </p:clrMapOvr>
  <p:transition spd="slow">
    <p:fade/>
    <p:sndAc>
      <p:stSnd>
        <p:snd r:embed="rId2" name="bomb.wav"/>
      </p:stSnd>
    </p:sndAc>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Contoh Pengolahan Pegunungan Bintang</a:t>
            </a:r>
            <a:endParaRPr lang="id-ID" dirty="0"/>
          </a:p>
        </p:txBody>
      </p:sp>
      <p:sp>
        <p:nvSpPr>
          <p:cNvPr id="4" name="Date Placeholder 3"/>
          <p:cNvSpPr>
            <a:spLocks noGrp="1"/>
          </p:cNvSpPr>
          <p:nvPr>
            <p:ph type="dt" sz="half" idx="10"/>
          </p:nvPr>
        </p:nvSpPr>
        <p:spPr/>
        <p:txBody>
          <a:bodyPr/>
          <a:lstStyle/>
          <a:p>
            <a:fld id="{3A489EC5-6C57-426C-A29C-DBA0D330D2BA}" type="datetime1">
              <a:rPr lang="id-ID" smtClean="0"/>
              <a:pPr/>
              <a:t>09/04/2021</a:t>
            </a:fld>
            <a:endParaRPr lang="id-ID"/>
          </a:p>
        </p:txBody>
      </p:sp>
      <p:sp>
        <p:nvSpPr>
          <p:cNvPr id="5" name="Footer Placeholder 4"/>
          <p:cNvSpPr>
            <a:spLocks noGrp="1"/>
          </p:cNvSpPr>
          <p:nvPr>
            <p:ph type="ftr" sz="quarter" idx="11"/>
          </p:nvPr>
        </p:nvSpPr>
        <p:spPr/>
        <p:txBody>
          <a:bodyPr/>
          <a:lstStyle/>
          <a:p>
            <a:r>
              <a:rPr lang="id-ID" smtClean="0"/>
              <a:t>METODE GEOELEKTRISITAS DAN EM - VLF</a:t>
            </a:r>
            <a:endParaRPr lang="id-ID"/>
          </a:p>
        </p:txBody>
      </p:sp>
      <p:sp>
        <p:nvSpPr>
          <p:cNvPr id="6" name="Slide Number Placeholder 5"/>
          <p:cNvSpPr>
            <a:spLocks noGrp="1"/>
          </p:cNvSpPr>
          <p:nvPr>
            <p:ph type="sldNum" sz="quarter" idx="12"/>
          </p:nvPr>
        </p:nvSpPr>
        <p:spPr/>
        <p:txBody>
          <a:bodyPr/>
          <a:lstStyle/>
          <a:p>
            <a:fld id="{F4B0A229-A4A1-4F08-A254-5AA8E3643853}" type="slidenum">
              <a:rPr lang="id-ID" smtClean="0"/>
              <a:pPr/>
              <a:t>28</a:t>
            </a:fld>
            <a:endParaRPr lang="id-ID"/>
          </a:p>
        </p:txBody>
      </p:sp>
      <p:pic>
        <p:nvPicPr>
          <p:cNvPr id="92162" name="Picture 2"/>
          <p:cNvPicPr>
            <a:picLocks noChangeAspect="1" noChangeArrowheads="1"/>
          </p:cNvPicPr>
          <p:nvPr/>
        </p:nvPicPr>
        <p:blipFill rotWithShape="1">
          <a:blip r:embed="rId3"/>
          <a:srcRect r="35641"/>
          <a:stretch/>
        </p:blipFill>
        <p:spPr bwMode="auto">
          <a:xfrm>
            <a:off x="2923128" y="2362200"/>
            <a:ext cx="8737600" cy="3352800"/>
          </a:xfrm>
          <a:prstGeom prst="rect">
            <a:avLst/>
          </a:prstGeom>
          <a:noFill/>
          <a:ln w="9525">
            <a:noFill/>
            <a:miter lim="800000"/>
            <a:headEnd/>
            <a:tailEnd/>
          </a:ln>
          <a:effectLst/>
        </p:spPr>
      </p:pic>
    </p:spTree>
    <p:extLst>
      <p:ext uri="{BB962C8B-B14F-4D97-AF65-F5344CB8AC3E}">
        <p14:creationId xmlns:p14="http://schemas.microsoft.com/office/powerpoint/2010/main" val="4026053992"/>
      </p:ext>
    </p:extLst>
  </p:cSld>
  <p:clrMapOvr>
    <a:masterClrMapping/>
  </p:clrMapOvr>
  <p:transition spd="slow">
    <p:fade/>
    <p:sndAc>
      <p:stSnd>
        <p:snd r:embed="rId2" name="bomb.wav"/>
      </p:stSnd>
    </p:sndAc>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Contoh Pengolahan Pegunungan Bintang</a:t>
            </a:r>
            <a:endParaRPr lang="id-ID" dirty="0"/>
          </a:p>
        </p:txBody>
      </p:sp>
      <p:sp>
        <p:nvSpPr>
          <p:cNvPr id="4" name="Date Placeholder 3"/>
          <p:cNvSpPr>
            <a:spLocks noGrp="1"/>
          </p:cNvSpPr>
          <p:nvPr>
            <p:ph type="dt" sz="half" idx="10"/>
          </p:nvPr>
        </p:nvSpPr>
        <p:spPr/>
        <p:txBody>
          <a:bodyPr/>
          <a:lstStyle/>
          <a:p>
            <a:fld id="{3A489EC5-6C57-426C-A29C-DBA0D330D2BA}" type="datetime1">
              <a:rPr lang="id-ID" smtClean="0"/>
              <a:pPr/>
              <a:t>09/04/2021</a:t>
            </a:fld>
            <a:endParaRPr lang="id-ID"/>
          </a:p>
        </p:txBody>
      </p:sp>
      <p:sp>
        <p:nvSpPr>
          <p:cNvPr id="5" name="Footer Placeholder 4"/>
          <p:cNvSpPr>
            <a:spLocks noGrp="1"/>
          </p:cNvSpPr>
          <p:nvPr>
            <p:ph type="ftr" sz="quarter" idx="11"/>
          </p:nvPr>
        </p:nvSpPr>
        <p:spPr/>
        <p:txBody>
          <a:bodyPr/>
          <a:lstStyle/>
          <a:p>
            <a:r>
              <a:rPr lang="id-ID" smtClean="0"/>
              <a:t>METODE GEOELEKTRISITAS DAN EM - VLF</a:t>
            </a:r>
            <a:endParaRPr lang="id-ID"/>
          </a:p>
        </p:txBody>
      </p:sp>
      <p:sp>
        <p:nvSpPr>
          <p:cNvPr id="6" name="Slide Number Placeholder 5"/>
          <p:cNvSpPr>
            <a:spLocks noGrp="1"/>
          </p:cNvSpPr>
          <p:nvPr>
            <p:ph type="sldNum" sz="quarter" idx="12"/>
          </p:nvPr>
        </p:nvSpPr>
        <p:spPr/>
        <p:txBody>
          <a:bodyPr/>
          <a:lstStyle/>
          <a:p>
            <a:fld id="{F4B0A229-A4A1-4F08-A254-5AA8E3643853}" type="slidenum">
              <a:rPr lang="id-ID" smtClean="0"/>
              <a:pPr/>
              <a:t>29</a:t>
            </a:fld>
            <a:endParaRPr lang="id-ID"/>
          </a:p>
        </p:txBody>
      </p:sp>
      <p:pic>
        <p:nvPicPr>
          <p:cNvPr id="93186" name="Picture 2"/>
          <p:cNvPicPr>
            <a:picLocks noChangeAspect="1" noChangeArrowheads="1"/>
          </p:cNvPicPr>
          <p:nvPr/>
        </p:nvPicPr>
        <p:blipFill>
          <a:blip r:embed="rId3"/>
          <a:srcRect/>
          <a:stretch>
            <a:fillRect/>
          </a:stretch>
        </p:blipFill>
        <p:spPr bwMode="auto">
          <a:xfrm>
            <a:off x="3556000" y="2286000"/>
            <a:ext cx="5588000" cy="3335694"/>
          </a:xfrm>
          <a:prstGeom prst="rect">
            <a:avLst/>
          </a:prstGeom>
          <a:noFill/>
          <a:ln w="9525">
            <a:noFill/>
            <a:miter lim="800000"/>
            <a:headEnd/>
            <a:tailEnd/>
          </a:ln>
          <a:effectLst/>
        </p:spPr>
      </p:pic>
    </p:spTree>
    <p:extLst>
      <p:ext uri="{BB962C8B-B14F-4D97-AF65-F5344CB8AC3E}">
        <p14:creationId xmlns:p14="http://schemas.microsoft.com/office/powerpoint/2010/main" val="1269613611"/>
      </p:ext>
    </p:extLst>
  </p:cSld>
  <p:clrMapOvr>
    <a:masterClrMapping/>
  </p:clrMapOvr>
  <p:transition spd="slow">
    <p:fade/>
    <p:sndAc>
      <p:stSnd>
        <p:snd r:embed="rId2" name="bomb.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PENDAHULUAN</a:t>
            </a:r>
            <a:endParaRPr lang="id-ID" dirty="0"/>
          </a:p>
        </p:txBody>
      </p:sp>
      <p:sp>
        <p:nvSpPr>
          <p:cNvPr id="3" name="Content Placeholder 2"/>
          <p:cNvSpPr>
            <a:spLocks noGrp="1"/>
          </p:cNvSpPr>
          <p:nvPr>
            <p:ph idx="1"/>
          </p:nvPr>
        </p:nvSpPr>
        <p:spPr>
          <a:xfrm>
            <a:off x="677335" y="1617785"/>
            <a:ext cx="7001280" cy="4423579"/>
          </a:xfrm>
        </p:spPr>
        <p:txBody>
          <a:bodyPr>
            <a:normAutofit/>
          </a:bodyPr>
          <a:lstStyle/>
          <a:p>
            <a:r>
              <a:rPr lang="id-ID" sz="2400" dirty="0" smtClean="0">
                <a:solidFill>
                  <a:schemeClr val="tx1"/>
                </a:solidFill>
              </a:rPr>
              <a:t>Metode VLF merupakan salah satu metode geofisika yang digunakan untuk menggambarkan rapat arus induksi yang terdapat di bawah permukaan bumi.</a:t>
            </a:r>
          </a:p>
          <a:p>
            <a:r>
              <a:rPr lang="id-ID" sz="2400" dirty="0" smtClean="0">
                <a:solidFill>
                  <a:schemeClr val="tx1"/>
                </a:solidFill>
              </a:rPr>
              <a:t> Metode ini pertamakali diperkenalkan oleh Ronka pada tahun 1971</a:t>
            </a:r>
          </a:p>
          <a:p>
            <a:r>
              <a:rPr lang="id-ID" sz="2400" dirty="0" smtClean="0">
                <a:solidFill>
                  <a:schemeClr val="tx1"/>
                </a:solidFill>
              </a:rPr>
              <a:t>Metode VLF merupakan salah satu metode EM yang menggunakan sinyal berfrekuensi sangat rendah ( 15-35 kHz).</a:t>
            </a:r>
            <a:endParaRPr lang="id-ID" sz="2400" dirty="0">
              <a:solidFill>
                <a:schemeClr val="tx1"/>
              </a:solidFill>
            </a:endParaRPr>
          </a:p>
        </p:txBody>
      </p:sp>
      <p:sp>
        <p:nvSpPr>
          <p:cNvPr id="4" name="Date Placeholder 3"/>
          <p:cNvSpPr>
            <a:spLocks noGrp="1"/>
          </p:cNvSpPr>
          <p:nvPr>
            <p:ph type="dt" sz="half" idx="10"/>
          </p:nvPr>
        </p:nvSpPr>
        <p:spPr/>
        <p:txBody>
          <a:bodyPr/>
          <a:lstStyle/>
          <a:p>
            <a:fld id="{3A489EC5-6C57-426C-A29C-DBA0D330D2BA}" type="datetime1">
              <a:rPr lang="id-ID" smtClean="0"/>
              <a:pPr/>
              <a:t>09/04/2021</a:t>
            </a:fld>
            <a:endParaRPr lang="id-ID"/>
          </a:p>
        </p:txBody>
      </p:sp>
      <p:sp>
        <p:nvSpPr>
          <p:cNvPr id="5" name="Footer Placeholder 4"/>
          <p:cNvSpPr>
            <a:spLocks noGrp="1"/>
          </p:cNvSpPr>
          <p:nvPr>
            <p:ph type="ftr" sz="quarter" idx="11"/>
          </p:nvPr>
        </p:nvSpPr>
        <p:spPr/>
        <p:txBody>
          <a:bodyPr/>
          <a:lstStyle/>
          <a:p>
            <a:r>
              <a:rPr lang="id-ID" smtClean="0"/>
              <a:t>METODE GEOELEKTRISITAS DAN EM - VLF</a:t>
            </a:r>
            <a:endParaRPr lang="id-ID"/>
          </a:p>
        </p:txBody>
      </p:sp>
      <p:sp>
        <p:nvSpPr>
          <p:cNvPr id="6" name="Slide Number Placeholder 5"/>
          <p:cNvSpPr>
            <a:spLocks noGrp="1"/>
          </p:cNvSpPr>
          <p:nvPr>
            <p:ph type="sldNum" sz="quarter" idx="12"/>
          </p:nvPr>
        </p:nvSpPr>
        <p:spPr/>
        <p:txBody>
          <a:bodyPr/>
          <a:lstStyle/>
          <a:p>
            <a:fld id="{F4B0A229-A4A1-4F08-A254-5AA8E3643853}" type="slidenum">
              <a:rPr lang="id-ID" smtClean="0"/>
              <a:pPr/>
              <a:t>3</a:t>
            </a:fld>
            <a:endParaRPr lang="id-ID"/>
          </a:p>
        </p:txBody>
      </p:sp>
      <p:sp>
        <p:nvSpPr>
          <p:cNvPr id="7" name="5-Point Star 6"/>
          <p:cNvSpPr/>
          <p:nvPr/>
        </p:nvSpPr>
        <p:spPr>
          <a:xfrm>
            <a:off x="10992544" y="5661248"/>
            <a:ext cx="576064" cy="43204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1956108169"/>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Contoh Pengolahan Pegunungan Bintang</a:t>
            </a:r>
            <a:endParaRPr lang="id-ID" dirty="0"/>
          </a:p>
        </p:txBody>
      </p:sp>
      <p:sp>
        <p:nvSpPr>
          <p:cNvPr id="4" name="Date Placeholder 3"/>
          <p:cNvSpPr>
            <a:spLocks noGrp="1"/>
          </p:cNvSpPr>
          <p:nvPr>
            <p:ph type="dt" sz="half" idx="10"/>
          </p:nvPr>
        </p:nvSpPr>
        <p:spPr/>
        <p:txBody>
          <a:bodyPr/>
          <a:lstStyle/>
          <a:p>
            <a:fld id="{3A489EC5-6C57-426C-A29C-DBA0D330D2BA}" type="datetime1">
              <a:rPr lang="id-ID" smtClean="0"/>
              <a:pPr/>
              <a:t>09/04/2021</a:t>
            </a:fld>
            <a:endParaRPr lang="id-ID"/>
          </a:p>
        </p:txBody>
      </p:sp>
      <p:sp>
        <p:nvSpPr>
          <p:cNvPr id="5" name="Footer Placeholder 4"/>
          <p:cNvSpPr>
            <a:spLocks noGrp="1"/>
          </p:cNvSpPr>
          <p:nvPr>
            <p:ph type="ftr" sz="quarter" idx="11"/>
          </p:nvPr>
        </p:nvSpPr>
        <p:spPr/>
        <p:txBody>
          <a:bodyPr/>
          <a:lstStyle/>
          <a:p>
            <a:r>
              <a:rPr lang="id-ID" smtClean="0"/>
              <a:t>METODE GEOELEKTRISITAS DAN EM - VLF</a:t>
            </a:r>
            <a:endParaRPr lang="id-ID"/>
          </a:p>
        </p:txBody>
      </p:sp>
      <p:sp>
        <p:nvSpPr>
          <p:cNvPr id="6" name="Slide Number Placeholder 5"/>
          <p:cNvSpPr>
            <a:spLocks noGrp="1"/>
          </p:cNvSpPr>
          <p:nvPr>
            <p:ph type="sldNum" sz="quarter" idx="12"/>
          </p:nvPr>
        </p:nvSpPr>
        <p:spPr/>
        <p:txBody>
          <a:bodyPr/>
          <a:lstStyle/>
          <a:p>
            <a:fld id="{F4B0A229-A4A1-4F08-A254-5AA8E3643853}" type="slidenum">
              <a:rPr lang="id-ID" smtClean="0"/>
              <a:pPr/>
              <a:t>30</a:t>
            </a:fld>
            <a:endParaRPr lang="id-ID"/>
          </a:p>
        </p:txBody>
      </p:sp>
      <p:pic>
        <p:nvPicPr>
          <p:cNvPr id="94210" name="Picture 2"/>
          <p:cNvPicPr>
            <a:picLocks noChangeAspect="1" noChangeArrowheads="1"/>
          </p:cNvPicPr>
          <p:nvPr/>
        </p:nvPicPr>
        <p:blipFill>
          <a:blip r:embed="rId3"/>
          <a:srcRect r="39658"/>
          <a:stretch>
            <a:fillRect/>
          </a:stretch>
        </p:blipFill>
        <p:spPr bwMode="auto">
          <a:xfrm>
            <a:off x="1320800" y="2133600"/>
            <a:ext cx="9855200" cy="4114800"/>
          </a:xfrm>
          <a:prstGeom prst="rect">
            <a:avLst/>
          </a:prstGeom>
          <a:noFill/>
          <a:ln w="9525">
            <a:noFill/>
            <a:miter lim="800000"/>
            <a:headEnd/>
            <a:tailEnd/>
          </a:ln>
          <a:effectLst/>
        </p:spPr>
      </p:pic>
    </p:spTree>
    <p:extLst>
      <p:ext uri="{BB962C8B-B14F-4D97-AF65-F5344CB8AC3E}">
        <p14:creationId xmlns:p14="http://schemas.microsoft.com/office/powerpoint/2010/main" val="2706219124"/>
      </p:ext>
    </p:extLst>
  </p:cSld>
  <p:clrMapOvr>
    <a:masterClrMapping/>
  </p:clrMapOvr>
  <p:transition spd="slow">
    <p:fade/>
    <p:sndAc>
      <p:stSnd>
        <p:snd r:embed="rId2" name="bomb.wav"/>
      </p:stSnd>
    </p:sndAc>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6E03-9DC0-4170-8B7D-C3373577ED87}" type="datetime1">
              <a:rPr lang="id-ID" smtClean="0"/>
              <a:pPr/>
              <a:t>09/04/2021</a:t>
            </a:fld>
            <a:endParaRPr lang="id-ID"/>
          </a:p>
        </p:txBody>
      </p:sp>
      <p:sp>
        <p:nvSpPr>
          <p:cNvPr id="3" name="Footer Placeholder 2"/>
          <p:cNvSpPr>
            <a:spLocks noGrp="1"/>
          </p:cNvSpPr>
          <p:nvPr>
            <p:ph type="ftr" sz="quarter" idx="11"/>
          </p:nvPr>
        </p:nvSpPr>
        <p:spPr/>
        <p:txBody>
          <a:bodyPr/>
          <a:lstStyle/>
          <a:p>
            <a:r>
              <a:rPr lang="id-ID" smtClean="0"/>
              <a:t>METODE GEOELEKTRISITAS DAN EM - VLF</a:t>
            </a:r>
            <a:endParaRPr lang="id-ID"/>
          </a:p>
        </p:txBody>
      </p:sp>
      <p:sp>
        <p:nvSpPr>
          <p:cNvPr id="4" name="Slide Number Placeholder 3"/>
          <p:cNvSpPr>
            <a:spLocks noGrp="1"/>
          </p:cNvSpPr>
          <p:nvPr>
            <p:ph type="sldNum" sz="quarter" idx="12"/>
          </p:nvPr>
        </p:nvSpPr>
        <p:spPr/>
        <p:txBody>
          <a:bodyPr/>
          <a:lstStyle/>
          <a:p>
            <a:fld id="{F4B0A229-A4A1-4F08-A254-5AA8E3643853}" type="slidenum">
              <a:rPr lang="id-ID" smtClean="0"/>
              <a:pPr/>
              <a:t>31</a:t>
            </a:fld>
            <a:endParaRPr lang="id-ID"/>
          </a:p>
        </p:txBody>
      </p:sp>
      <p:sp>
        <p:nvSpPr>
          <p:cNvPr id="5" name="Title 4"/>
          <p:cNvSpPr>
            <a:spLocks noGrp="1"/>
          </p:cNvSpPr>
          <p:nvPr>
            <p:ph type="title"/>
          </p:nvPr>
        </p:nvSpPr>
        <p:spPr/>
        <p:txBody>
          <a:bodyPr>
            <a:normAutofit/>
          </a:bodyPr>
          <a:lstStyle/>
          <a:p>
            <a:r>
              <a:rPr lang="id-ID" sz="4000" dirty="0" smtClean="0">
                <a:effectLst>
                  <a:outerShdw blurRad="38100" dist="38100" dir="2700000" algn="tl">
                    <a:srgbClr val="000000">
                      <a:alpha val="43137"/>
                    </a:srgbClr>
                  </a:outerShdw>
                </a:effectLst>
              </a:rPr>
              <a:t>INTERPRETASI DATA</a:t>
            </a:r>
            <a:endParaRPr lang="id-ID"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86869285"/>
      </p:ext>
    </p:extLst>
  </p:cSld>
  <p:clrMapOvr>
    <a:masterClrMapping/>
  </p:clrMapOvr>
  <p:transition spd="slow">
    <p:fade/>
    <p:sndAc>
      <p:stSnd>
        <p:snd r:embed="rId2" name="bomb.wav"/>
      </p:stSnd>
    </p:sndAc>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INTERPRETASI DATA</a:t>
            </a:r>
            <a:endParaRPr lang="id-ID"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530981295"/>
              </p:ext>
            </p:extLst>
          </p:nvPr>
        </p:nvGraphicFramePr>
        <p:xfrm>
          <a:off x="629871" y="1449692"/>
          <a:ext cx="110744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3A489EC5-6C57-426C-A29C-DBA0D330D2BA}" type="datetime1">
              <a:rPr lang="id-ID" smtClean="0"/>
              <a:pPr/>
              <a:t>09/04/2021</a:t>
            </a:fld>
            <a:endParaRPr lang="id-ID"/>
          </a:p>
        </p:txBody>
      </p:sp>
      <p:sp>
        <p:nvSpPr>
          <p:cNvPr id="5" name="Footer Placeholder 4"/>
          <p:cNvSpPr>
            <a:spLocks noGrp="1"/>
          </p:cNvSpPr>
          <p:nvPr>
            <p:ph type="ftr" sz="quarter" idx="11"/>
          </p:nvPr>
        </p:nvSpPr>
        <p:spPr/>
        <p:txBody>
          <a:bodyPr/>
          <a:lstStyle/>
          <a:p>
            <a:r>
              <a:rPr lang="id-ID" smtClean="0"/>
              <a:t>METODE GEOELEKTRISITAS DAN EM - VLF</a:t>
            </a:r>
            <a:endParaRPr lang="id-ID"/>
          </a:p>
        </p:txBody>
      </p:sp>
      <p:sp>
        <p:nvSpPr>
          <p:cNvPr id="6" name="Slide Number Placeholder 5"/>
          <p:cNvSpPr>
            <a:spLocks noGrp="1"/>
          </p:cNvSpPr>
          <p:nvPr>
            <p:ph type="sldNum" sz="quarter" idx="12"/>
          </p:nvPr>
        </p:nvSpPr>
        <p:spPr/>
        <p:txBody>
          <a:bodyPr/>
          <a:lstStyle/>
          <a:p>
            <a:fld id="{F4B0A229-A4A1-4F08-A254-5AA8E3643853}" type="slidenum">
              <a:rPr lang="id-ID" smtClean="0"/>
              <a:pPr/>
              <a:t>32</a:t>
            </a:fld>
            <a:endParaRPr lang="id-ID"/>
          </a:p>
        </p:txBody>
      </p:sp>
    </p:spTree>
    <p:extLst>
      <p:ext uri="{BB962C8B-B14F-4D97-AF65-F5344CB8AC3E}">
        <p14:creationId xmlns:p14="http://schemas.microsoft.com/office/powerpoint/2010/main" val="28742876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smtClean="0"/>
              <a:t>A. Interpretasi perkiraan langsung</a:t>
            </a:r>
            <a:endParaRPr lang="id-ID"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628226685"/>
              </p:ext>
            </p:extLst>
          </p:nvPr>
        </p:nvGraphicFramePr>
        <p:xfrm>
          <a:off x="2933700" y="2438400"/>
          <a:ext cx="8771467" cy="365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3A489EC5-6C57-426C-A29C-DBA0D330D2BA}" type="datetime1">
              <a:rPr lang="id-ID" smtClean="0"/>
              <a:pPr/>
              <a:t>09/04/2021</a:t>
            </a:fld>
            <a:endParaRPr lang="id-ID"/>
          </a:p>
        </p:txBody>
      </p:sp>
      <p:sp>
        <p:nvSpPr>
          <p:cNvPr id="5" name="Footer Placeholder 4"/>
          <p:cNvSpPr>
            <a:spLocks noGrp="1"/>
          </p:cNvSpPr>
          <p:nvPr>
            <p:ph type="ftr" sz="quarter" idx="11"/>
          </p:nvPr>
        </p:nvSpPr>
        <p:spPr/>
        <p:txBody>
          <a:bodyPr/>
          <a:lstStyle/>
          <a:p>
            <a:r>
              <a:rPr lang="id-ID" smtClean="0"/>
              <a:t>METODE GEOELEKTRISITAS DAN EM - VLF</a:t>
            </a:r>
            <a:endParaRPr lang="id-ID"/>
          </a:p>
        </p:txBody>
      </p:sp>
      <p:sp>
        <p:nvSpPr>
          <p:cNvPr id="6" name="Slide Number Placeholder 5"/>
          <p:cNvSpPr>
            <a:spLocks noGrp="1"/>
          </p:cNvSpPr>
          <p:nvPr>
            <p:ph type="sldNum" sz="quarter" idx="12"/>
          </p:nvPr>
        </p:nvSpPr>
        <p:spPr/>
        <p:txBody>
          <a:bodyPr/>
          <a:lstStyle/>
          <a:p>
            <a:fld id="{F4B0A229-A4A1-4F08-A254-5AA8E3643853}" type="slidenum">
              <a:rPr lang="id-ID" smtClean="0"/>
              <a:pPr/>
              <a:t>33</a:t>
            </a:fld>
            <a:endParaRPr lang="id-ID"/>
          </a:p>
        </p:txBody>
      </p:sp>
    </p:spTree>
    <p:extLst>
      <p:ext uri="{BB962C8B-B14F-4D97-AF65-F5344CB8AC3E}">
        <p14:creationId xmlns:p14="http://schemas.microsoft.com/office/powerpoint/2010/main" val="237792292"/>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smtClean="0"/>
              <a:t>B. Interpretasi dengan grafik fraser derivatif</a:t>
            </a:r>
            <a:endParaRPr lang="id-ID" dirty="0"/>
          </a:p>
        </p:txBody>
      </p:sp>
      <p:sp>
        <p:nvSpPr>
          <p:cNvPr id="4" name="Date Placeholder 3"/>
          <p:cNvSpPr>
            <a:spLocks noGrp="1"/>
          </p:cNvSpPr>
          <p:nvPr>
            <p:ph type="dt" sz="half" idx="10"/>
          </p:nvPr>
        </p:nvSpPr>
        <p:spPr/>
        <p:txBody>
          <a:bodyPr/>
          <a:lstStyle/>
          <a:p>
            <a:fld id="{3A489EC5-6C57-426C-A29C-DBA0D330D2BA}" type="datetime1">
              <a:rPr lang="id-ID" smtClean="0"/>
              <a:pPr/>
              <a:t>09/04/2021</a:t>
            </a:fld>
            <a:endParaRPr lang="id-ID"/>
          </a:p>
        </p:txBody>
      </p:sp>
      <p:sp>
        <p:nvSpPr>
          <p:cNvPr id="5" name="Footer Placeholder 4"/>
          <p:cNvSpPr>
            <a:spLocks noGrp="1"/>
          </p:cNvSpPr>
          <p:nvPr>
            <p:ph type="ftr" sz="quarter" idx="11"/>
          </p:nvPr>
        </p:nvSpPr>
        <p:spPr/>
        <p:txBody>
          <a:bodyPr/>
          <a:lstStyle/>
          <a:p>
            <a:r>
              <a:rPr lang="id-ID" smtClean="0"/>
              <a:t>METODE GEOELEKTRISITAS DAN EM - VLF</a:t>
            </a:r>
            <a:endParaRPr lang="id-ID"/>
          </a:p>
        </p:txBody>
      </p:sp>
      <p:sp>
        <p:nvSpPr>
          <p:cNvPr id="6" name="Slide Number Placeholder 5"/>
          <p:cNvSpPr>
            <a:spLocks noGrp="1"/>
          </p:cNvSpPr>
          <p:nvPr>
            <p:ph type="sldNum" sz="quarter" idx="12"/>
          </p:nvPr>
        </p:nvSpPr>
        <p:spPr/>
        <p:txBody>
          <a:bodyPr/>
          <a:lstStyle/>
          <a:p>
            <a:fld id="{F4B0A229-A4A1-4F08-A254-5AA8E3643853}" type="slidenum">
              <a:rPr lang="id-ID" smtClean="0"/>
              <a:pPr/>
              <a:t>34</a:t>
            </a:fld>
            <a:endParaRPr lang="id-ID"/>
          </a:p>
        </p:txBody>
      </p:sp>
      <p:graphicFrame>
        <p:nvGraphicFramePr>
          <p:cNvPr id="10" name="Chart 9"/>
          <p:cNvGraphicFramePr>
            <a:graphicFrameLocks/>
          </p:cNvGraphicFramePr>
          <p:nvPr>
            <p:extLst>
              <p:ext uri="{D42A27DB-BD31-4B8C-83A1-F6EECF244321}">
                <p14:modId xmlns:p14="http://schemas.microsoft.com/office/powerpoint/2010/main" val="3956754827"/>
              </p:ext>
            </p:extLst>
          </p:nvPr>
        </p:nvGraphicFramePr>
        <p:xfrm>
          <a:off x="0" y="2384038"/>
          <a:ext cx="12192000" cy="3657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19986703"/>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smtClean="0"/>
              <a:t>c. Interpretasi dengan rapat arus ekuivalen</a:t>
            </a:r>
            <a:endParaRPr lang="id-ID" dirty="0"/>
          </a:p>
        </p:txBody>
      </p:sp>
      <p:sp>
        <p:nvSpPr>
          <p:cNvPr id="4" name="Date Placeholder 3"/>
          <p:cNvSpPr>
            <a:spLocks noGrp="1"/>
          </p:cNvSpPr>
          <p:nvPr>
            <p:ph type="dt" sz="half" idx="10"/>
          </p:nvPr>
        </p:nvSpPr>
        <p:spPr/>
        <p:txBody>
          <a:bodyPr/>
          <a:lstStyle/>
          <a:p>
            <a:fld id="{3A489EC5-6C57-426C-A29C-DBA0D330D2BA}" type="datetime1">
              <a:rPr lang="id-ID" smtClean="0"/>
              <a:pPr/>
              <a:t>09/04/2021</a:t>
            </a:fld>
            <a:endParaRPr lang="id-ID"/>
          </a:p>
        </p:txBody>
      </p:sp>
      <p:sp>
        <p:nvSpPr>
          <p:cNvPr id="5" name="Footer Placeholder 4"/>
          <p:cNvSpPr>
            <a:spLocks noGrp="1"/>
          </p:cNvSpPr>
          <p:nvPr>
            <p:ph type="ftr" sz="quarter" idx="11"/>
          </p:nvPr>
        </p:nvSpPr>
        <p:spPr/>
        <p:txBody>
          <a:bodyPr/>
          <a:lstStyle/>
          <a:p>
            <a:r>
              <a:rPr lang="id-ID" smtClean="0"/>
              <a:t>METODE GEOELEKTRISITAS DAN EM - VLF</a:t>
            </a:r>
            <a:endParaRPr lang="id-ID"/>
          </a:p>
        </p:txBody>
      </p:sp>
      <p:sp>
        <p:nvSpPr>
          <p:cNvPr id="6" name="Slide Number Placeholder 5"/>
          <p:cNvSpPr>
            <a:spLocks noGrp="1"/>
          </p:cNvSpPr>
          <p:nvPr>
            <p:ph type="sldNum" sz="quarter" idx="12"/>
          </p:nvPr>
        </p:nvSpPr>
        <p:spPr/>
        <p:txBody>
          <a:bodyPr/>
          <a:lstStyle/>
          <a:p>
            <a:fld id="{F4B0A229-A4A1-4F08-A254-5AA8E3643853}" type="slidenum">
              <a:rPr lang="id-ID" smtClean="0"/>
              <a:pPr/>
              <a:t>35</a:t>
            </a:fld>
            <a:endParaRPr lang="id-ID"/>
          </a:p>
        </p:txBody>
      </p:sp>
      <p:pic>
        <p:nvPicPr>
          <p:cNvPr id="11"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0" y="2205132"/>
            <a:ext cx="10985499" cy="4274046"/>
          </a:xfrm>
          <a:prstGeom prst="rect">
            <a:avLst/>
          </a:prstGeom>
          <a:solidFill>
            <a:schemeClr val="bg2">
              <a:alpha val="65000"/>
            </a:schemeClr>
          </a:solidFill>
          <a:extLst/>
        </p:spPr>
      </p:pic>
    </p:spTree>
    <p:extLst>
      <p:ext uri="{BB962C8B-B14F-4D97-AF65-F5344CB8AC3E}">
        <p14:creationId xmlns:p14="http://schemas.microsoft.com/office/powerpoint/2010/main" val="3201901790"/>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STUDI KASUS</a:t>
            </a:r>
            <a:endParaRPr lang="id-ID" dirty="0"/>
          </a:p>
        </p:txBody>
      </p:sp>
      <p:sp>
        <p:nvSpPr>
          <p:cNvPr id="4" name="Date Placeholder 3"/>
          <p:cNvSpPr>
            <a:spLocks noGrp="1"/>
          </p:cNvSpPr>
          <p:nvPr>
            <p:ph type="dt" sz="half" idx="10"/>
          </p:nvPr>
        </p:nvSpPr>
        <p:spPr/>
        <p:txBody>
          <a:bodyPr/>
          <a:lstStyle/>
          <a:p>
            <a:fld id="{3A489EC5-6C57-426C-A29C-DBA0D330D2BA}" type="datetime1">
              <a:rPr lang="id-ID" smtClean="0"/>
              <a:pPr/>
              <a:t>09/04/2021</a:t>
            </a:fld>
            <a:endParaRPr lang="id-ID"/>
          </a:p>
        </p:txBody>
      </p:sp>
      <p:sp>
        <p:nvSpPr>
          <p:cNvPr id="5" name="Footer Placeholder 4"/>
          <p:cNvSpPr>
            <a:spLocks noGrp="1"/>
          </p:cNvSpPr>
          <p:nvPr>
            <p:ph type="ftr" sz="quarter" idx="11"/>
          </p:nvPr>
        </p:nvSpPr>
        <p:spPr/>
        <p:txBody>
          <a:bodyPr/>
          <a:lstStyle/>
          <a:p>
            <a:r>
              <a:rPr lang="id-ID" smtClean="0"/>
              <a:t>METODE GEOELEKTRISITAS DAN EM - VLF</a:t>
            </a:r>
            <a:endParaRPr lang="id-ID"/>
          </a:p>
        </p:txBody>
      </p:sp>
      <p:sp>
        <p:nvSpPr>
          <p:cNvPr id="6" name="Slide Number Placeholder 5"/>
          <p:cNvSpPr>
            <a:spLocks noGrp="1"/>
          </p:cNvSpPr>
          <p:nvPr>
            <p:ph type="sldNum" sz="quarter" idx="12"/>
          </p:nvPr>
        </p:nvSpPr>
        <p:spPr/>
        <p:txBody>
          <a:bodyPr/>
          <a:lstStyle/>
          <a:p>
            <a:fld id="{F4B0A229-A4A1-4F08-A254-5AA8E3643853}" type="slidenum">
              <a:rPr lang="id-ID" smtClean="0"/>
              <a:pPr/>
              <a:t>36</a:t>
            </a:fld>
            <a:endParaRPr lang="id-ID"/>
          </a:p>
        </p:txBody>
      </p:sp>
      <p:sp>
        <p:nvSpPr>
          <p:cNvPr id="7" name="5-Point Star 6"/>
          <p:cNvSpPr/>
          <p:nvPr/>
        </p:nvSpPr>
        <p:spPr>
          <a:xfrm>
            <a:off x="10512491" y="5589240"/>
            <a:ext cx="672075" cy="50405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0" name="Picture 9"/>
          <p:cNvPicPr>
            <a:picLocks noChangeAspect="1"/>
          </p:cNvPicPr>
          <p:nvPr/>
        </p:nvPicPr>
        <p:blipFill>
          <a:blip r:embed="rId2"/>
          <a:stretch>
            <a:fillRect/>
          </a:stretch>
        </p:blipFill>
        <p:spPr>
          <a:xfrm>
            <a:off x="209684" y="2284743"/>
            <a:ext cx="11670997" cy="2236231"/>
          </a:xfrm>
          <a:prstGeom prst="rect">
            <a:avLst/>
          </a:prstGeom>
        </p:spPr>
      </p:pic>
      <p:sp>
        <p:nvSpPr>
          <p:cNvPr id="11" name="Rectangle 10"/>
          <p:cNvSpPr/>
          <p:nvPr/>
        </p:nvSpPr>
        <p:spPr>
          <a:xfrm>
            <a:off x="1126976" y="4564298"/>
            <a:ext cx="10375317" cy="646331"/>
          </a:xfrm>
          <a:prstGeom prst="rect">
            <a:avLst/>
          </a:prstGeom>
        </p:spPr>
        <p:txBody>
          <a:bodyPr wrap="square">
            <a:spAutoFit/>
          </a:bodyPr>
          <a:lstStyle/>
          <a:p>
            <a:pPr algn="ctr"/>
            <a:r>
              <a:rPr lang="en-US" i="1" dirty="0">
                <a:latin typeface="Calibri" panose="020F0502020204030204" pitchFamily="34" charset="0"/>
                <a:ea typeface="Calibri" panose="020F0502020204030204" pitchFamily="34" charset="0"/>
                <a:cs typeface="Times New Roman" panose="02020603050405020304" pitchFamily="18" charset="0"/>
              </a:rPr>
              <a:t>Peta </a:t>
            </a:r>
            <a:r>
              <a:rPr lang="en-US" i="1" dirty="0" err="1">
                <a:latin typeface="Calibri" panose="020F0502020204030204" pitchFamily="34" charset="0"/>
                <a:ea typeface="Calibri" panose="020F0502020204030204" pitchFamily="34" charset="0"/>
                <a:cs typeface="Times New Roman" panose="02020603050405020304" pitchFamily="18" charset="0"/>
              </a:rPr>
              <a:t>persebaran</a:t>
            </a:r>
            <a:r>
              <a:rPr lang="en-US" i="1" dirty="0">
                <a:latin typeface="Calibri" panose="020F0502020204030204" pitchFamily="34" charset="0"/>
                <a:ea typeface="Calibri" panose="020F0502020204030204" pitchFamily="34" charset="0"/>
                <a:cs typeface="Times New Roman" panose="02020603050405020304" pitchFamily="18" charset="0"/>
              </a:rPr>
              <a:t> </a:t>
            </a:r>
            <a:r>
              <a:rPr lang="en-US" i="1" dirty="0" err="1">
                <a:latin typeface="Calibri" panose="020F0502020204030204" pitchFamily="34" charset="0"/>
                <a:ea typeface="Calibri" panose="020F0502020204030204" pitchFamily="34" charset="0"/>
                <a:cs typeface="Times New Roman" panose="02020603050405020304" pitchFamily="18" charset="0"/>
              </a:rPr>
              <a:t>Rapat</a:t>
            </a:r>
            <a:r>
              <a:rPr lang="en-US" i="1" dirty="0">
                <a:latin typeface="Calibri" panose="020F0502020204030204" pitchFamily="34" charset="0"/>
                <a:ea typeface="Calibri" panose="020F0502020204030204" pitchFamily="34" charset="0"/>
                <a:cs typeface="Times New Roman" panose="02020603050405020304" pitchFamily="18" charset="0"/>
              </a:rPr>
              <a:t> </a:t>
            </a:r>
            <a:r>
              <a:rPr lang="en-US" i="1" dirty="0" err="1">
                <a:latin typeface="Calibri" panose="020F0502020204030204" pitchFamily="34" charset="0"/>
                <a:ea typeface="Calibri" panose="020F0502020204030204" pitchFamily="34" charset="0"/>
                <a:cs typeface="Times New Roman" panose="02020603050405020304" pitchFamily="18" charset="0"/>
              </a:rPr>
              <a:t>Arus</a:t>
            </a:r>
            <a:r>
              <a:rPr lang="en-US" i="1" dirty="0">
                <a:latin typeface="Calibri" panose="020F0502020204030204" pitchFamily="34" charset="0"/>
                <a:ea typeface="Calibri" panose="020F0502020204030204" pitchFamily="34" charset="0"/>
                <a:cs typeface="Times New Roman" panose="02020603050405020304" pitchFamily="18" charset="0"/>
              </a:rPr>
              <a:t> </a:t>
            </a:r>
            <a:r>
              <a:rPr lang="en-US" i="1" dirty="0" err="1">
                <a:latin typeface="Calibri" panose="020F0502020204030204" pitchFamily="34" charset="0"/>
                <a:ea typeface="Calibri" panose="020F0502020204030204" pitchFamily="34" charset="0"/>
                <a:cs typeface="Times New Roman" panose="02020603050405020304" pitchFamily="18" charset="0"/>
              </a:rPr>
              <a:t>Ekuivalen</a:t>
            </a:r>
            <a:r>
              <a:rPr lang="en-US" i="1" dirty="0">
                <a:latin typeface="Calibri" panose="020F0502020204030204" pitchFamily="34" charset="0"/>
                <a:ea typeface="Calibri" panose="020F0502020204030204" pitchFamily="34" charset="0"/>
                <a:cs typeface="Times New Roman" panose="02020603050405020304" pitchFamily="18" charset="0"/>
              </a:rPr>
              <a:t> (RAE) </a:t>
            </a:r>
            <a:r>
              <a:rPr lang="en-US" i="1" dirty="0" err="1">
                <a:latin typeface="Calibri" panose="020F0502020204030204" pitchFamily="34" charset="0"/>
                <a:ea typeface="Calibri" panose="020F0502020204030204" pitchFamily="34" charset="0"/>
                <a:cs typeface="Times New Roman" panose="02020603050405020304" pitchFamily="18" charset="0"/>
              </a:rPr>
              <a:t>pada</a:t>
            </a:r>
            <a:r>
              <a:rPr lang="en-US" i="1" dirty="0">
                <a:latin typeface="Calibri" panose="020F0502020204030204" pitchFamily="34" charset="0"/>
                <a:ea typeface="Calibri" panose="020F0502020204030204" pitchFamily="34" charset="0"/>
                <a:cs typeface="Times New Roman" panose="02020603050405020304" pitchFamily="18" charset="0"/>
              </a:rPr>
              <a:t> </a:t>
            </a:r>
            <a:r>
              <a:rPr lang="en-US" i="1" dirty="0" err="1">
                <a:latin typeface="Calibri" panose="020F0502020204030204" pitchFamily="34" charset="0"/>
                <a:ea typeface="Calibri" panose="020F0502020204030204" pitchFamily="34" charset="0"/>
                <a:cs typeface="Times New Roman" panose="02020603050405020304" pitchFamily="18" charset="0"/>
              </a:rPr>
              <a:t>lintasan</a:t>
            </a:r>
            <a:r>
              <a:rPr lang="en-US" i="1" dirty="0">
                <a:latin typeface="Calibri" panose="020F0502020204030204" pitchFamily="34" charset="0"/>
                <a:ea typeface="Calibri" panose="020F0502020204030204" pitchFamily="34" charset="0"/>
                <a:cs typeface="Times New Roman" panose="02020603050405020304" pitchFamily="18" charset="0"/>
              </a:rPr>
              <a:t> 1 – </a:t>
            </a:r>
            <a:r>
              <a:rPr lang="en-US" i="1" dirty="0" smtClean="0">
                <a:latin typeface="Calibri" panose="020F0502020204030204" pitchFamily="34" charset="0"/>
                <a:ea typeface="Calibri" panose="020F0502020204030204" pitchFamily="34" charset="0"/>
                <a:cs typeface="Times New Roman" panose="02020603050405020304" pitchFamily="18" charset="0"/>
              </a:rPr>
              <a:t>4</a:t>
            </a:r>
            <a:r>
              <a:rPr lang="id-ID" i="1" dirty="0" smtClean="0">
                <a:latin typeface="Calibri" panose="020F0502020204030204" pitchFamily="34" charset="0"/>
                <a:ea typeface="Calibri" panose="020F0502020204030204" pitchFamily="34" charset="0"/>
                <a:cs typeface="Times New Roman" panose="02020603050405020304" pitchFamily="18" charset="0"/>
              </a:rPr>
              <a:t> Desa Kasihan, Tegalombo, Pacitan, Jawa Timur (Courtesy : Non-seismik : 2015)</a:t>
            </a:r>
            <a:endParaRPr lang="id-ID" dirty="0"/>
          </a:p>
        </p:txBody>
      </p:sp>
    </p:spTree>
    <p:extLst>
      <p:ext uri="{BB962C8B-B14F-4D97-AF65-F5344CB8AC3E}">
        <p14:creationId xmlns:p14="http://schemas.microsoft.com/office/powerpoint/2010/main" val="1867543305"/>
      </p:ext>
    </p:extLst>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63700" y="2077245"/>
            <a:ext cx="8864600" cy="3571875"/>
          </a:xfrm>
        </p:spPr>
      </p:pic>
      <p:sp>
        <p:nvSpPr>
          <p:cNvPr id="7" name="Rectangle 6"/>
          <p:cNvSpPr/>
          <p:nvPr/>
        </p:nvSpPr>
        <p:spPr>
          <a:xfrm>
            <a:off x="527381" y="6237312"/>
            <a:ext cx="2710422" cy="369332"/>
          </a:xfrm>
          <a:prstGeom prst="rect">
            <a:avLst/>
          </a:prstGeom>
        </p:spPr>
        <p:txBody>
          <a:bodyPr wrap="none">
            <a:spAutoFit/>
          </a:bodyPr>
          <a:lstStyle/>
          <a:p>
            <a:r>
              <a:rPr lang="id-ID" i="1" dirty="0">
                <a:solidFill>
                  <a:srgbClr val="FF0000"/>
                </a:solidFill>
                <a:latin typeface="+mj-lt"/>
              </a:rPr>
              <a:t>Febria Anita, S.Si., M.Sc</a:t>
            </a:r>
          </a:p>
        </p:txBody>
      </p:sp>
    </p:spTree>
    <p:extLst>
      <p:ext uri="{BB962C8B-B14F-4D97-AF65-F5344CB8AC3E}">
        <p14:creationId xmlns:p14="http://schemas.microsoft.com/office/powerpoint/2010/main" val="1749901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371" t="43750" r="20442" b="30432"/>
          <a:stretch/>
        </p:blipFill>
        <p:spPr bwMode="auto">
          <a:xfrm>
            <a:off x="480645" y="586154"/>
            <a:ext cx="10062073" cy="2426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480346" y="6134126"/>
            <a:ext cx="2248700" cy="369332"/>
          </a:xfrm>
          <a:prstGeom prst="rect">
            <a:avLst/>
          </a:prstGeom>
        </p:spPr>
        <p:txBody>
          <a:bodyPr wrap="square">
            <a:spAutoFit/>
          </a:bodyPr>
          <a:lstStyle/>
          <a:p>
            <a:r>
              <a:rPr lang="id-ID" b="1" dirty="0"/>
              <a:t>GELOMBANG EM</a:t>
            </a:r>
          </a:p>
        </p:txBody>
      </p:sp>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1822" t="56250" r="30623" b="4006"/>
          <a:stretch/>
        </p:blipFill>
        <p:spPr bwMode="auto">
          <a:xfrm>
            <a:off x="2968069" y="3226804"/>
            <a:ext cx="4886394" cy="290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2519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DASAR TEORI</a:t>
            </a:r>
            <a:endParaRPr lang="id-ID" dirty="0"/>
          </a:p>
        </p:txBody>
      </p:sp>
      <p:sp>
        <p:nvSpPr>
          <p:cNvPr id="3" name="Content Placeholder 2"/>
          <p:cNvSpPr>
            <a:spLocks noGrp="1"/>
          </p:cNvSpPr>
          <p:nvPr>
            <p:ph idx="1"/>
          </p:nvPr>
        </p:nvSpPr>
        <p:spPr>
          <a:xfrm>
            <a:off x="893885" y="1318695"/>
            <a:ext cx="10172700" cy="4589736"/>
          </a:xfrm>
        </p:spPr>
        <p:txBody>
          <a:bodyPr>
            <a:normAutofit/>
          </a:bodyPr>
          <a:lstStyle/>
          <a:p>
            <a:r>
              <a:rPr lang="id-ID" sz="3200" dirty="0" smtClean="0">
                <a:solidFill>
                  <a:schemeClr val="tx1"/>
                </a:solidFill>
              </a:rPr>
              <a:t>Secara umum pengukuran VLF adalah mengukur medan elektromagnetik pada lintasan di atas target pengukuran. </a:t>
            </a:r>
          </a:p>
        </p:txBody>
      </p:sp>
      <p:sp>
        <p:nvSpPr>
          <p:cNvPr id="4" name="Date Placeholder 3"/>
          <p:cNvSpPr>
            <a:spLocks noGrp="1"/>
          </p:cNvSpPr>
          <p:nvPr>
            <p:ph type="dt" sz="half" idx="10"/>
          </p:nvPr>
        </p:nvSpPr>
        <p:spPr/>
        <p:txBody>
          <a:bodyPr/>
          <a:lstStyle/>
          <a:p>
            <a:fld id="{3A489EC5-6C57-426C-A29C-DBA0D330D2BA}" type="datetime1">
              <a:rPr lang="id-ID" smtClean="0"/>
              <a:pPr/>
              <a:t>09/04/2021</a:t>
            </a:fld>
            <a:endParaRPr lang="id-ID"/>
          </a:p>
        </p:txBody>
      </p:sp>
      <p:sp>
        <p:nvSpPr>
          <p:cNvPr id="5" name="Footer Placeholder 4"/>
          <p:cNvSpPr>
            <a:spLocks noGrp="1"/>
          </p:cNvSpPr>
          <p:nvPr>
            <p:ph type="ftr" sz="quarter" idx="11"/>
          </p:nvPr>
        </p:nvSpPr>
        <p:spPr/>
        <p:txBody>
          <a:bodyPr/>
          <a:lstStyle/>
          <a:p>
            <a:r>
              <a:rPr lang="id-ID" smtClean="0"/>
              <a:t>METODE GEOELEKTRISITAS DAN EM - VLF</a:t>
            </a:r>
            <a:endParaRPr lang="id-ID"/>
          </a:p>
        </p:txBody>
      </p:sp>
      <p:sp>
        <p:nvSpPr>
          <p:cNvPr id="6" name="Slide Number Placeholder 5"/>
          <p:cNvSpPr>
            <a:spLocks noGrp="1"/>
          </p:cNvSpPr>
          <p:nvPr>
            <p:ph type="sldNum" sz="quarter" idx="12"/>
          </p:nvPr>
        </p:nvSpPr>
        <p:spPr/>
        <p:txBody>
          <a:bodyPr/>
          <a:lstStyle/>
          <a:p>
            <a:fld id="{F4B0A229-A4A1-4F08-A254-5AA8E3643853}" type="slidenum">
              <a:rPr lang="id-ID" smtClean="0"/>
              <a:pPr/>
              <a:t>5</a:t>
            </a:fld>
            <a:endParaRPr lang="id-ID"/>
          </a:p>
        </p:txBody>
      </p:sp>
      <p:pic>
        <p:nvPicPr>
          <p:cNvPr id="15364" name="Picture 4" descr="http://files.distrodoc.com/content/htmldoc/2015-03-26/364978/bg1.png"/>
          <p:cNvPicPr>
            <a:picLocks noChangeAspect="1" noChangeArrowheads="1"/>
          </p:cNvPicPr>
          <p:nvPr/>
        </p:nvPicPr>
        <p:blipFill>
          <a:blip r:embed="rId3"/>
          <a:srcRect/>
          <a:stretch>
            <a:fillRect/>
          </a:stretch>
        </p:blipFill>
        <p:spPr bwMode="auto">
          <a:xfrm>
            <a:off x="2886479" y="3075984"/>
            <a:ext cx="9023576" cy="3096216"/>
          </a:xfrm>
          <a:prstGeom prst="rect">
            <a:avLst/>
          </a:prstGeom>
          <a:solidFill>
            <a:srgbClr val="FFFFFF">
              <a:shade val="85000"/>
            </a:srgbClr>
          </a:solidFill>
          <a:ln w="127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45828652"/>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DASAR TEORI</a:t>
            </a:r>
            <a:endParaRPr lang="id-ID" dirty="0"/>
          </a:p>
        </p:txBody>
      </p:sp>
      <p:sp>
        <p:nvSpPr>
          <p:cNvPr id="3" name="Content Placeholder 2"/>
          <p:cNvSpPr>
            <a:spLocks noGrp="1"/>
          </p:cNvSpPr>
          <p:nvPr>
            <p:ph idx="1"/>
          </p:nvPr>
        </p:nvSpPr>
        <p:spPr>
          <a:xfrm>
            <a:off x="700781" y="1480653"/>
            <a:ext cx="8596668" cy="3880773"/>
          </a:xfrm>
        </p:spPr>
        <p:txBody>
          <a:bodyPr>
            <a:noAutofit/>
          </a:bodyPr>
          <a:lstStyle/>
          <a:p>
            <a:pPr>
              <a:lnSpc>
                <a:spcPct val="150000"/>
              </a:lnSpc>
            </a:pPr>
            <a:r>
              <a:rPr lang="id-ID" sz="2800" dirty="0" smtClean="0">
                <a:solidFill>
                  <a:schemeClr val="tx1"/>
                </a:solidFill>
              </a:rPr>
              <a:t>Medan sekunder yang timbul tergantung pada</a:t>
            </a:r>
          </a:p>
          <a:p>
            <a:pPr marL="868680" lvl="1" indent="-457200">
              <a:lnSpc>
                <a:spcPct val="150000"/>
              </a:lnSpc>
              <a:buFont typeface="+mj-lt"/>
              <a:buAutoNum type="arabicPeriod"/>
            </a:pPr>
            <a:r>
              <a:rPr lang="id-ID" sz="2800" dirty="0" smtClean="0">
                <a:solidFill>
                  <a:schemeClr val="tx1"/>
                </a:solidFill>
              </a:rPr>
              <a:t>Sifat listrik benda2 di dalam tanah dan medium sekitarnya</a:t>
            </a:r>
          </a:p>
          <a:p>
            <a:pPr marL="868680" lvl="1" indent="-457200">
              <a:lnSpc>
                <a:spcPct val="150000"/>
              </a:lnSpc>
              <a:buFont typeface="+mj-lt"/>
              <a:buAutoNum type="arabicPeriod"/>
            </a:pPr>
            <a:r>
              <a:rPr lang="id-ID" sz="2800" dirty="0" smtClean="0">
                <a:solidFill>
                  <a:schemeClr val="tx1"/>
                </a:solidFill>
              </a:rPr>
              <a:t>Bentuk dan posisi benda-benda tersebut</a:t>
            </a:r>
          </a:p>
        </p:txBody>
      </p:sp>
      <p:sp>
        <p:nvSpPr>
          <p:cNvPr id="4" name="Date Placeholder 3"/>
          <p:cNvSpPr>
            <a:spLocks noGrp="1"/>
          </p:cNvSpPr>
          <p:nvPr>
            <p:ph type="dt" sz="half" idx="10"/>
          </p:nvPr>
        </p:nvSpPr>
        <p:spPr/>
        <p:txBody>
          <a:bodyPr/>
          <a:lstStyle/>
          <a:p>
            <a:fld id="{3A489EC5-6C57-426C-A29C-DBA0D330D2BA}" type="datetime1">
              <a:rPr lang="id-ID" smtClean="0"/>
              <a:pPr/>
              <a:t>09/04/2021</a:t>
            </a:fld>
            <a:endParaRPr lang="id-ID"/>
          </a:p>
        </p:txBody>
      </p:sp>
      <p:sp>
        <p:nvSpPr>
          <p:cNvPr id="5" name="Footer Placeholder 4"/>
          <p:cNvSpPr>
            <a:spLocks noGrp="1"/>
          </p:cNvSpPr>
          <p:nvPr>
            <p:ph type="ftr" sz="quarter" idx="11"/>
          </p:nvPr>
        </p:nvSpPr>
        <p:spPr/>
        <p:txBody>
          <a:bodyPr/>
          <a:lstStyle/>
          <a:p>
            <a:r>
              <a:rPr lang="id-ID" smtClean="0"/>
              <a:t>METODE GEOELEKTRISITAS DAN EM - VLF</a:t>
            </a:r>
            <a:endParaRPr lang="id-ID"/>
          </a:p>
        </p:txBody>
      </p:sp>
      <p:sp>
        <p:nvSpPr>
          <p:cNvPr id="6" name="Slide Number Placeholder 5"/>
          <p:cNvSpPr>
            <a:spLocks noGrp="1"/>
          </p:cNvSpPr>
          <p:nvPr>
            <p:ph type="sldNum" sz="quarter" idx="12"/>
          </p:nvPr>
        </p:nvSpPr>
        <p:spPr/>
        <p:txBody>
          <a:bodyPr/>
          <a:lstStyle/>
          <a:p>
            <a:fld id="{F4B0A229-A4A1-4F08-A254-5AA8E3643853}" type="slidenum">
              <a:rPr lang="id-ID" smtClean="0"/>
              <a:pPr/>
              <a:t>6</a:t>
            </a:fld>
            <a:endParaRPr lang="id-ID"/>
          </a:p>
        </p:txBody>
      </p:sp>
    </p:spTree>
    <p:extLst>
      <p:ext uri="{BB962C8B-B14F-4D97-AF65-F5344CB8AC3E}">
        <p14:creationId xmlns:p14="http://schemas.microsoft.com/office/powerpoint/2010/main" val="3630808143"/>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7638" y="211017"/>
            <a:ext cx="8596668" cy="1320800"/>
          </a:xfrm>
        </p:spPr>
        <p:txBody>
          <a:bodyPr/>
          <a:lstStyle/>
          <a:p>
            <a:r>
              <a:rPr lang="id-ID" dirty="0" smtClean="0"/>
              <a:t>DASAR TEORI</a:t>
            </a:r>
            <a:endParaRPr lang="id-ID" dirty="0"/>
          </a:p>
        </p:txBody>
      </p:sp>
      <p:sp>
        <p:nvSpPr>
          <p:cNvPr id="4" name="Date Placeholder 3"/>
          <p:cNvSpPr>
            <a:spLocks noGrp="1"/>
          </p:cNvSpPr>
          <p:nvPr>
            <p:ph type="dt" sz="half" idx="10"/>
          </p:nvPr>
        </p:nvSpPr>
        <p:spPr/>
        <p:txBody>
          <a:bodyPr/>
          <a:lstStyle/>
          <a:p>
            <a:fld id="{3A489EC5-6C57-426C-A29C-DBA0D330D2BA}" type="datetime1">
              <a:rPr lang="id-ID" smtClean="0"/>
              <a:pPr/>
              <a:t>09/04/2021</a:t>
            </a:fld>
            <a:endParaRPr lang="id-ID"/>
          </a:p>
        </p:txBody>
      </p:sp>
      <p:sp>
        <p:nvSpPr>
          <p:cNvPr id="5" name="Footer Placeholder 4"/>
          <p:cNvSpPr>
            <a:spLocks noGrp="1"/>
          </p:cNvSpPr>
          <p:nvPr>
            <p:ph type="ftr" sz="quarter" idx="11"/>
          </p:nvPr>
        </p:nvSpPr>
        <p:spPr/>
        <p:txBody>
          <a:bodyPr/>
          <a:lstStyle/>
          <a:p>
            <a:r>
              <a:rPr lang="id-ID" smtClean="0"/>
              <a:t>METODE GEOELEKTRISITAS DAN EM - VLF</a:t>
            </a:r>
            <a:endParaRPr lang="id-ID"/>
          </a:p>
        </p:txBody>
      </p:sp>
      <p:sp>
        <p:nvSpPr>
          <p:cNvPr id="6" name="Slide Number Placeholder 5"/>
          <p:cNvSpPr>
            <a:spLocks noGrp="1"/>
          </p:cNvSpPr>
          <p:nvPr>
            <p:ph type="sldNum" sz="quarter" idx="12"/>
          </p:nvPr>
        </p:nvSpPr>
        <p:spPr/>
        <p:txBody>
          <a:bodyPr/>
          <a:lstStyle/>
          <a:p>
            <a:fld id="{F4B0A229-A4A1-4F08-A254-5AA8E3643853}" type="slidenum">
              <a:rPr lang="id-ID" smtClean="0"/>
              <a:pPr/>
              <a:t>7</a:t>
            </a:fld>
            <a:endParaRPr lang="id-ID"/>
          </a:p>
        </p:txBody>
      </p:sp>
      <p:sp>
        <p:nvSpPr>
          <p:cNvPr id="8" name="Rectangle 3"/>
          <p:cNvSpPr txBox="1">
            <a:spLocks noChangeArrowheads="1"/>
          </p:cNvSpPr>
          <p:nvPr/>
        </p:nvSpPr>
        <p:spPr>
          <a:xfrm>
            <a:off x="1031631" y="1672093"/>
            <a:ext cx="8335107" cy="3765816"/>
          </a:xfrm>
          <a:prstGeom prst="rect">
            <a:avLst/>
          </a:prstGeom>
          <a:ln/>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a:bodyPr>
          <a:lstStyle/>
          <a:p>
            <a:pPr marL="342900" marR="0" lvl="0" indent="-228600"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pPr>
            <a:r>
              <a:rPr kumimoji="0" lang="en-US" sz="2800" i="0" u="none" strike="noStrike" kern="1200" cap="none" spc="0" normalizeH="0" baseline="0" noProof="0" dirty="0" smtClean="0">
                <a:ln>
                  <a:noFill/>
                </a:ln>
                <a:effectLst/>
                <a:uLnTx/>
                <a:uFillTx/>
                <a:latin typeface="Garamond" pitchFamily="18" charset="0"/>
                <a:ea typeface="+mn-ea"/>
                <a:cs typeface="+mn-cs"/>
              </a:rPr>
              <a:t>2 </a:t>
            </a:r>
            <a:r>
              <a:rPr kumimoji="0" lang="en-US" sz="2800" i="0" u="none" strike="noStrike" kern="1200" cap="none" spc="0" normalizeH="0" baseline="0" noProof="0" dirty="0" err="1" smtClean="0">
                <a:ln>
                  <a:noFill/>
                </a:ln>
                <a:effectLst/>
                <a:uLnTx/>
                <a:uFillTx/>
                <a:latin typeface="Garamond" pitchFamily="18" charset="0"/>
                <a:ea typeface="+mn-ea"/>
                <a:cs typeface="+mn-cs"/>
              </a:rPr>
              <a:t>buah</a:t>
            </a:r>
            <a:r>
              <a:rPr kumimoji="0" lang="en-US" sz="2800" i="0" u="none" strike="noStrike" kern="1200" cap="none" spc="0" normalizeH="0" baseline="0" noProof="0" dirty="0" smtClean="0">
                <a:ln>
                  <a:noFill/>
                </a:ln>
                <a:effectLst/>
                <a:uLnTx/>
                <a:uFillTx/>
                <a:latin typeface="Garamond" pitchFamily="18" charset="0"/>
                <a:ea typeface="+mn-ea"/>
                <a:cs typeface="+mn-cs"/>
              </a:rPr>
              <a:t> </a:t>
            </a:r>
            <a:r>
              <a:rPr kumimoji="0" lang="en-US" sz="2800" i="0" u="none" strike="noStrike" kern="1200" cap="none" spc="0" normalizeH="0" baseline="0" noProof="0" dirty="0" err="1" smtClean="0">
                <a:ln>
                  <a:noFill/>
                </a:ln>
                <a:effectLst/>
                <a:uLnTx/>
                <a:uFillTx/>
                <a:latin typeface="Garamond" pitchFamily="18" charset="0"/>
                <a:ea typeface="+mn-ea"/>
                <a:cs typeface="+mn-cs"/>
              </a:rPr>
              <a:t>gelombang</a:t>
            </a:r>
            <a:r>
              <a:rPr kumimoji="0" lang="en-US" sz="2800" i="0" u="none" strike="noStrike" kern="1200" cap="none" spc="0" normalizeH="0" baseline="0" noProof="0" dirty="0" smtClean="0">
                <a:ln>
                  <a:noFill/>
                </a:ln>
                <a:effectLst/>
                <a:uLnTx/>
                <a:uFillTx/>
                <a:latin typeface="Garamond" pitchFamily="18" charset="0"/>
                <a:ea typeface="+mn-ea"/>
                <a:cs typeface="+mn-cs"/>
              </a:rPr>
              <a:t> yang </a:t>
            </a:r>
            <a:r>
              <a:rPr kumimoji="0" lang="en-US" sz="2800" i="0" u="none" strike="noStrike" kern="1200" cap="none" spc="0" normalizeH="0" baseline="0" noProof="0" dirty="0" err="1" smtClean="0">
                <a:ln>
                  <a:noFill/>
                </a:ln>
                <a:effectLst/>
                <a:uLnTx/>
                <a:uFillTx/>
                <a:latin typeface="Garamond" pitchFamily="18" charset="0"/>
                <a:ea typeface="+mn-ea"/>
                <a:cs typeface="+mn-cs"/>
              </a:rPr>
              <a:t>memiliki</a:t>
            </a:r>
            <a:r>
              <a:rPr kumimoji="0" lang="en-US" sz="2800" i="0" u="none" strike="noStrike" kern="1200" cap="none" spc="0" normalizeH="0" baseline="0" noProof="0" dirty="0" smtClean="0">
                <a:ln>
                  <a:noFill/>
                </a:ln>
                <a:effectLst/>
                <a:uLnTx/>
                <a:uFillTx/>
                <a:latin typeface="Garamond" pitchFamily="18" charset="0"/>
                <a:ea typeface="+mn-ea"/>
                <a:cs typeface="+mn-cs"/>
              </a:rPr>
              <a:t> </a:t>
            </a:r>
            <a:r>
              <a:rPr kumimoji="0" lang="en-US" sz="2800" i="0" u="none" strike="noStrike" kern="1200" cap="none" spc="0" normalizeH="0" baseline="0" noProof="0" dirty="0" err="1" smtClean="0">
                <a:ln>
                  <a:noFill/>
                </a:ln>
                <a:effectLst/>
                <a:uLnTx/>
                <a:uFillTx/>
                <a:latin typeface="Garamond" pitchFamily="18" charset="0"/>
                <a:ea typeface="+mn-ea"/>
                <a:cs typeface="+mn-cs"/>
              </a:rPr>
              <a:t>frekuensi</a:t>
            </a:r>
            <a:r>
              <a:rPr kumimoji="0" lang="en-US" sz="2800" i="0" u="none" strike="noStrike" kern="1200" cap="none" spc="0" normalizeH="0" baseline="0" noProof="0" dirty="0" smtClean="0">
                <a:ln>
                  <a:noFill/>
                </a:ln>
                <a:effectLst/>
                <a:uLnTx/>
                <a:uFillTx/>
                <a:latin typeface="Garamond" pitchFamily="18" charset="0"/>
                <a:ea typeface="+mn-ea"/>
                <a:cs typeface="+mn-cs"/>
              </a:rPr>
              <a:t> </a:t>
            </a:r>
            <a:r>
              <a:rPr kumimoji="0" lang="en-US" sz="2800" i="0" u="none" strike="noStrike" kern="1200" cap="none" spc="0" normalizeH="0" baseline="0" noProof="0" dirty="0" err="1" smtClean="0">
                <a:ln>
                  <a:noFill/>
                </a:ln>
                <a:effectLst/>
                <a:uLnTx/>
                <a:uFillTx/>
                <a:latin typeface="Garamond" pitchFamily="18" charset="0"/>
                <a:ea typeface="+mn-ea"/>
                <a:cs typeface="+mn-cs"/>
              </a:rPr>
              <a:t>sama</a:t>
            </a:r>
            <a:r>
              <a:rPr kumimoji="0" lang="en-US" sz="2800" i="0" u="none" strike="noStrike" kern="1200" cap="none" spc="0" normalizeH="0" baseline="0" noProof="0" dirty="0" smtClean="0">
                <a:ln>
                  <a:noFill/>
                </a:ln>
                <a:effectLst/>
                <a:uLnTx/>
                <a:uFillTx/>
                <a:latin typeface="Garamond" pitchFamily="18" charset="0"/>
                <a:ea typeface="+mn-ea"/>
                <a:cs typeface="+mn-cs"/>
              </a:rPr>
              <a:t> </a:t>
            </a:r>
            <a:r>
              <a:rPr kumimoji="0" lang="en-US" sz="2800" i="0" u="none" strike="noStrike" kern="1200" cap="none" spc="0" normalizeH="0" baseline="0" noProof="0" dirty="0" err="1" smtClean="0">
                <a:ln>
                  <a:noFill/>
                </a:ln>
                <a:effectLst/>
                <a:uLnTx/>
                <a:uFillTx/>
                <a:latin typeface="Garamond" pitchFamily="18" charset="0"/>
                <a:ea typeface="+mn-ea"/>
                <a:cs typeface="+mn-cs"/>
              </a:rPr>
              <a:t>tetapi</a:t>
            </a:r>
            <a:r>
              <a:rPr kumimoji="0" lang="en-US" sz="2800" i="0" u="none" strike="noStrike" kern="1200" cap="none" spc="0" normalizeH="0" baseline="0" noProof="0" dirty="0" smtClean="0">
                <a:ln>
                  <a:noFill/>
                </a:ln>
                <a:effectLst/>
                <a:uLnTx/>
                <a:uFillTx/>
                <a:latin typeface="Garamond" pitchFamily="18" charset="0"/>
                <a:ea typeface="+mn-ea"/>
                <a:cs typeface="+mn-cs"/>
              </a:rPr>
              <a:t> </a:t>
            </a:r>
            <a:r>
              <a:rPr kumimoji="0" lang="en-US" sz="2800" i="0" u="none" strike="noStrike" kern="1200" cap="none" spc="0" normalizeH="0" baseline="0" noProof="0" dirty="0" err="1" smtClean="0">
                <a:ln>
                  <a:noFill/>
                </a:ln>
                <a:effectLst/>
                <a:uLnTx/>
                <a:uFillTx/>
                <a:latin typeface="Garamond" pitchFamily="18" charset="0"/>
                <a:ea typeface="+mn-ea"/>
                <a:cs typeface="+mn-cs"/>
              </a:rPr>
              <a:t>fasenya</a:t>
            </a:r>
            <a:r>
              <a:rPr kumimoji="0" lang="en-US" sz="2800" i="0" u="none" strike="noStrike" kern="1200" cap="none" spc="0" normalizeH="0" baseline="0" noProof="0" dirty="0" smtClean="0">
                <a:ln>
                  <a:noFill/>
                </a:ln>
                <a:effectLst/>
                <a:uLnTx/>
                <a:uFillTx/>
                <a:latin typeface="Garamond" pitchFamily="18" charset="0"/>
                <a:ea typeface="+mn-ea"/>
                <a:cs typeface="+mn-cs"/>
              </a:rPr>
              <a:t> </a:t>
            </a:r>
            <a:r>
              <a:rPr kumimoji="0" lang="en-US" sz="2800" i="0" u="none" strike="noStrike" kern="1200" cap="none" spc="0" normalizeH="0" baseline="0" noProof="0" dirty="0" err="1" smtClean="0">
                <a:ln>
                  <a:noFill/>
                </a:ln>
                <a:effectLst/>
                <a:uLnTx/>
                <a:uFillTx/>
                <a:latin typeface="Garamond" pitchFamily="18" charset="0"/>
                <a:ea typeface="+mn-ea"/>
                <a:cs typeface="+mn-cs"/>
              </a:rPr>
              <a:t>berbeda</a:t>
            </a:r>
            <a:r>
              <a:rPr kumimoji="0" lang="en-US" sz="2800" i="0" u="none" strike="noStrike" kern="1200" cap="none" spc="0" normalizeH="0" baseline="0" noProof="0" dirty="0" smtClean="0">
                <a:ln>
                  <a:noFill/>
                </a:ln>
                <a:effectLst/>
                <a:uLnTx/>
                <a:uFillTx/>
                <a:latin typeface="Garamond" pitchFamily="18" charset="0"/>
                <a:ea typeface="+mn-ea"/>
                <a:cs typeface="+mn-cs"/>
              </a:rPr>
              <a:t> </a:t>
            </a:r>
            <a:r>
              <a:rPr kumimoji="0" lang="en-US" sz="2800" i="0" u="none" strike="noStrike" kern="1200" cap="none" spc="0" normalizeH="0" baseline="0" noProof="0" dirty="0" err="1" smtClean="0">
                <a:ln>
                  <a:noFill/>
                </a:ln>
                <a:effectLst/>
                <a:uLnTx/>
                <a:uFillTx/>
                <a:latin typeface="Garamond" pitchFamily="18" charset="0"/>
                <a:ea typeface="+mn-ea"/>
                <a:cs typeface="+mn-cs"/>
              </a:rPr>
              <a:t>akan</a:t>
            </a:r>
            <a:r>
              <a:rPr kumimoji="0" lang="en-US" sz="2800" i="0" u="none" strike="noStrike" kern="1200" cap="none" spc="0" normalizeH="0" baseline="0" noProof="0" dirty="0" smtClean="0">
                <a:ln>
                  <a:noFill/>
                </a:ln>
                <a:effectLst/>
                <a:uLnTx/>
                <a:uFillTx/>
                <a:latin typeface="Garamond" pitchFamily="18" charset="0"/>
                <a:ea typeface="+mn-ea"/>
                <a:cs typeface="+mn-cs"/>
              </a:rPr>
              <a:t> </a:t>
            </a:r>
            <a:r>
              <a:rPr kumimoji="0" lang="en-US" sz="2800" i="0" u="none" strike="noStrike" kern="1200" cap="none" spc="0" normalizeH="0" baseline="0" noProof="0" dirty="0" err="1" smtClean="0">
                <a:ln>
                  <a:noFill/>
                </a:ln>
                <a:effectLst/>
                <a:uLnTx/>
                <a:uFillTx/>
                <a:latin typeface="Garamond" pitchFamily="18" charset="0"/>
                <a:ea typeface="+mn-ea"/>
                <a:cs typeface="+mn-cs"/>
              </a:rPr>
              <a:t>mengalami</a:t>
            </a:r>
            <a:r>
              <a:rPr kumimoji="0" lang="en-US" sz="2800" i="0" u="none" strike="noStrike" kern="1200" cap="none" spc="0" normalizeH="0" baseline="0" noProof="0" dirty="0" smtClean="0">
                <a:ln>
                  <a:noFill/>
                </a:ln>
                <a:effectLst/>
                <a:uLnTx/>
                <a:uFillTx/>
                <a:latin typeface="Garamond" pitchFamily="18" charset="0"/>
                <a:ea typeface="+mn-ea"/>
                <a:cs typeface="+mn-cs"/>
              </a:rPr>
              <a:t> </a:t>
            </a:r>
            <a:r>
              <a:rPr kumimoji="0" lang="en-US" sz="2800" i="0" u="none" strike="noStrike" kern="1200" cap="none" spc="0" normalizeH="0" baseline="0" noProof="0" dirty="0" err="1" smtClean="0">
                <a:ln>
                  <a:noFill/>
                </a:ln>
                <a:effectLst/>
                <a:uLnTx/>
                <a:uFillTx/>
                <a:latin typeface="Garamond" pitchFamily="18" charset="0"/>
                <a:ea typeface="+mn-ea"/>
                <a:cs typeface="+mn-cs"/>
              </a:rPr>
              <a:t>polarisasi</a:t>
            </a:r>
            <a:r>
              <a:rPr kumimoji="0" lang="en-US" sz="2800" i="0" u="none" strike="noStrike" kern="1200" cap="none" spc="0" normalizeH="0" baseline="0" noProof="0" dirty="0" smtClean="0">
                <a:ln>
                  <a:noFill/>
                </a:ln>
                <a:effectLst/>
                <a:uLnTx/>
                <a:uFillTx/>
                <a:latin typeface="Garamond" pitchFamily="18" charset="0"/>
                <a:ea typeface="+mn-ea"/>
                <a:cs typeface="+mn-cs"/>
              </a:rPr>
              <a:t> </a:t>
            </a:r>
            <a:r>
              <a:rPr kumimoji="0" lang="en-US" sz="2800" i="0" u="none" strike="noStrike" kern="1200" cap="none" spc="0" normalizeH="0" baseline="0" noProof="0" dirty="0" err="1" smtClean="0">
                <a:ln>
                  <a:noFill/>
                </a:ln>
                <a:effectLst/>
                <a:uLnTx/>
                <a:uFillTx/>
                <a:latin typeface="Garamond" pitchFamily="18" charset="0"/>
                <a:ea typeface="+mn-ea"/>
                <a:cs typeface="+mn-cs"/>
              </a:rPr>
              <a:t>ellips</a:t>
            </a:r>
            <a:r>
              <a:rPr kumimoji="0" lang="en-US" sz="2800" i="0" u="none" strike="noStrike" kern="1200" cap="none" spc="0" normalizeH="0" baseline="0" noProof="0" dirty="0" smtClean="0">
                <a:ln>
                  <a:noFill/>
                </a:ln>
                <a:effectLst/>
                <a:uLnTx/>
                <a:uFillTx/>
                <a:latin typeface="Garamond" pitchFamily="18" charset="0"/>
                <a:ea typeface="+mn-ea"/>
                <a:cs typeface="+mn-cs"/>
              </a:rPr>
              <a:t>.</a:t>
            </a:r>
          </a:p>
          <a:p>
            <a:pPr marL="342900" marR="0" lvl="0" indent="-228600"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pPr>
            <a:r>
              <a:rPr kumimoji="0" lang="en-US" sz="2800" i="0" u="none" strike="noStrike" kern="1200" cap="none" spc="0" normalizeH="0" baseline="0" noProof="0" dirty="0" err="1" smtClean="0">
                <a:ln>
                  <a:noFill/>
                </a:ln>
                <a:effectLst/>
                <a:uLnTx/>
                <a:uFillTx/>
                <a:latin typeface="Garamond" pitchFamily="18" charset="0"/>
                <a:ea typeface="+mn-ea"/>
                <a:cs typeface="+mn-cs"/>
              </a:rPr>
              <a:t>Menghitung</a:t>
            </a:r>
            <a:r>
              <a:rPr kumimoji="0" lang="en-US" sz="2800" i="0" u="none" strike="noStrike" kern="1200" cap="none" spc="0" normalizeH="0" baseline="0" noProof="0" dirty="0" smtClean="0">
                <a:ln>
                  <a:noFill/>
                </a:ln>
                <a:effectLst/>
                <a:uLnTx/>
                <a:uFillTx/>
                <a:latin typeface="Garamond" pitchFamily="18" charset="0"/>
                <a:ea typeface="+mn-ea"/>
                <a:cs typeface="+mn-cs"/>
              </a:rPr>
              <a:t> Tilt </a:t>
            </a:r>
            <a:r>
              <a:rPr kumimoji="0" lang="en-US" sz="2800" i="0" u="none" strike="noStrike" kern="1200" cap="none" spc="0" normalizeH="0" baseline="0" noProof="0" dirty="0" err="1" smtClean="0">
                <a:ln>
                  <a:noFill/>
                </a:ln>
                <a:effectLst/>
                <a:uLnTx/>
                <a:uFillTx/>
                <a:latin typeface="Garamond" pitchFamily="18" charset="0"/>
                <a:ea typeface="+mn-ea"/>
                <a:cs typeface="+mn-cs"/>
              </a:rPr>
              <a:t>dan</a:t>
            </a:r>
            <a:r>
              <a:rPr kumimoji="0" lang="en-US" sz="2800" i="0" u="none" strike="noStrike" kern="1200" cap="none" spc="0" normalizeH="0" baseline="0" noProof="0" dirty="0" smtClean="0">
                <a:ln>
                  <a:noFill/>
                </a:ln>
                <a:effectLst/>
                <a:uLnTx/>
                <a:uFillTx/>
                <a:latin typeface="Garamond" pitchFamily="18" charset="0"/>
                <a:ea typeface="+mn-ea"/>
                <a:cs typeface="+mn-cs"/>
              </a:rPr>
              <a:t> </a:t>
            </a:r>
            <a:r>
              <a:rPr kumimoji="0" lang="en-US" sz="2800" i="0" u="none" strike="noStrike" kern="1200" cap="none" spc="0" normalizeH="0" baseline="0" noProof="0" dirty="0" err="1" smtClean="0">
                <a:ln>
                  <a:noFill/>
                </a:ln>
                <a:effectLst/>
                <a:uLnTx/>
                <a:uFillTx/>
                <a:latin typeface="Garamond" pitchFamily="18" charset="0"/>
                <a:ea typeface="+mn-ea"/>
                <a:cs typeface="+mn-cs"/>
              </a:rPr>
              <a:t>eliptisitas</a:t>
            </a:r>
            <a:endParaRPr kumimoji="0" lang="en-US" sz="2800" i="0" u="none" strike="noStrike" kern="1200" cap="none" spc="0" normalizeH="0" baseline="0" noProof="0" dirty="0" smtClean="0">
              <a:ln>
                <a:noFill/>
              </a:ln>
              <a:effectLst/>
              <a:uLnTx/>
              <a:uFillTx/>
              <a:latin typeface="Garamond" pitchFamily="18" charset="0"/>
              <a:ea typeface="+mn-ea"/>
              <a:cs typeface="+mn-cs"/>
            </a:endParaRPr>
          </a:p>
          <a:p>
            <a:pPr marL="342900" marR="0" lvl="0" indent="-228600"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pPr>
            <a:r>
              <a:rPr kumimoji="0" lang="en-US" sz="2800" i="0" u="none" strike="noStrike" kern="1200" cap="none" spc="0" normalizeH="0" baseline="0" noProof="0" dirty="0" smtClean="0">
                <a:ln>
                  <a:noFill/>
                </a:ln>
                <a:effectLst/>
                <a:uLnTx/>
                <a:uFillTx/>
                <a:latin typeface="Garamond" pitchFamily="18" charset="0"/>
                <a:ea typeface="+mn-ea"/>
                <a:cs typeface="+mn-cs"/>
              </a:rPr>
              <a:t>Tilt -&gt; </a:t>
            </a:r>
            <a:r>
              <a:rPr kumimoji="0" lang="en-US" sz="2800" i="0" u="none" strike="noStrike" kern="1200" cap="none" spc="0" normalizeH="0" baseline="0" noProof="0" dirty="0" err="1" smtClean="0">
                <a:ln>
                  <a:noFill/>
                </a:ln>
                <a:effectLst/>
                <a:uLnTx/>
                <a:uFillTx/>
                <a:latin typeface="Garamond" pitchFamily="18" charset="0"/>
                <a:ea typeface="+mn-ea"/>
                <a:cs typeface="+mn-cs"/>
              </a:rPr>
              <a:t>sudut</a:t>
            </a:r>
            <a:r>
              <a:rPr kumimoji="0" lang="en-US" sz="2800" i="0" u="none" strike="noStrike" kern="1200" cap="none" spc="0" normalizeH="0" baseline="0" noProof="0" dirty="0" smtClean="0">
                <a:ln>
                  <a:noFill/>
                </a:ln>
                <a:effectLst/>
                <a:uLnTx/>
                <a:uFillTx/>
                <a:latin typeface="Garamond" pitchFamily="18" charset="0"/>
                <a:ea typeface="+mn-ea"/>
                <a:cs typeface="+mn-cs"/>
              </a:rPr>
              <a:t> </a:t>
            </a:r>
            <a:r>
              <a:rPr kumimoji="0" lang="en-US" sz="2800" i="0" u="none" strike="noStrike" kern="1200" cap="none" spc="0" normalizeH="0" baseline="0" noProof="0" dirty="0" err="1" smtClean="0">
                <a:ln>
                  <a:noFill/>
                </a:ln>
                <a:effectLst/>
                <a:uLnTx/>
                <a:uFillTx/>
                <a:latin typeface="Garamond" pitchFamily="18" charset="0"/>
                <a:ea typeface="+mn-ea"/>
                <a:cs typeface="+mn-cs"/>
              </a:rPr>
              <a:t>antara</a:t>
            </a:r>
            <a:r>
              <a:rPr kumimoji="0" lang="en-US" sz="2800" i="0" u="none" strike="noStrike" kern="1200" cap="none" spc="0" normalizeH="0" baseline="0" noProof="0" dirty="0" smtClean="0">
                <a:ln>
                  <a:noFill/>
                </a:ln>
                <a:effectLst/>
                <a:uLnTx/>
                <a:uFillTx/>
                <a:latin typeface="Garamond" pitchFamily="18" charset="0"/>
                <a:ea typeface="+mn-ea"/>
                <a:cs typeface="+mn-cs"/>
              </a:rPr>
              <a:t> </a:t>
            </a:r>
            <a:r>
              <a:rPr kumimoji="0" lang="en-US" sz="2800" i="0" u="none" strike="noStrike" kern="1200" cap="none" spc="0" normalizeH="0" baseline="0" noProof="0" dirty="0" err="1" smtClean="0">
                <a:ln>
                  <a:noFill/>
                </a:ln>
                <a:effectLst/>
                <a:uLnTx/>
                <a:uFillTx/>
                <a:latin typeface="Garamond" pitchFamily="18" charset="0"/>
                <a:ea typeface="+mn-ea"/>
                <a:cs typeface="+mn-cs"/>
              </a:rPr>
              <a:t>sumbu</a:t>
            </a:r>
            <a:r>
              <a:rPr kumimoji="0" lang="en-US" sz="2800" i="0" u="none" strike="noStrike" kern="1200" cap="none" spc="0" normalizeH="0" baseline="0" noProof="0" dirty="0" smtClean="0">
                <a:ln>
                  <a:noFill/>
                </a:ln>
                <a:effectLst/>
                <a:uLnTx/>
                <a:uFillTx/>
                <a:latin typeface="Garamond" pitchFamily="18" charset="0"/>
                <a:ea typeface="+mn-ea"/>
                <a:cs typeface="+mn-cs"/>
              </a:rPr>
              <a:t> mayor </a:t>
            </a:r>
            <a:r>
              <a:rPr kumimoji="0" lang="en-US" sz="2800" i="0" u="none" strike="noStrike" kern="1200" cap="none" spc="0" normalizeH="0" baseline="0" noProof="0" dirty="0" err="1" smtClean="0">
                <a:ln>
                  <a:noFill/>
                </a:ln>
                <a:effectLst/>
                <a:uLnTx/>
                <a:uFillTx/>
                <a:latin typeface="Garamond" pitchFamily="18" charset="0"/>
                <a:ea typeface="+mn-ea"/>
                <a:cs typeface="+mn-cs"/>
              </a:rPr>
              <a:t>dan</a:t>
            </a:r>
            <a:r>
              <a:rPr kumimoji="0" lang="en-US" sz="2800" i="0" u="none" strike="noStrike" kern="1200" cap="none" spc="0" normalizeH="0" baseline="0" noProof="0" dirty="0" smtClean="0">
                <a:ln>
                  <a:noFill/>
                </a:ln>
                <a:effectLst/>
                <a:uLnTx/>
                <a:uFillTx/>
                <a:latin typeface="Garamond" pitchFamily="18" charset="0"/>
                <a:ea typeface="+mn-ea"/>
                <a:cs typeface="+mn-cs"/>
              </a:rPr>
              <a:t> horizontal.</a:t>
            </a:r>
          </a:p>
          <a:p>
            <a:pPr marL="342900" marR="0" lvl="0" indent="-228600"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pPr>
            <a:r>
              <a:rPr kumimoji="0" lang="en-US" sz="2800" i="0" u="none" strike="noStrike" kern="1200" cap="none" spc="0" normalizeH="0" baseline="0" noProof="0" dirty="0" err="1" smtClean="0">
                <a:ln>
                  <a:noFill/>
                </a:ln>
                <a:effectLst/>
                <a:uLnTx/>
                <a:uFillTx/>
                <a:latin typeface="Garamond" pitchFamily="18" charset="0"/>
                <a:ea typeface="+mn-ea"/>
                <a:cs typeface="+mn-cs"/>
              </a:rPr>
              <a:t>Elipt</a:t>
            </a:r>
            <a:r>
              <a:rPr kumimoji="0" lang="en-US" sz="2800" i="0" u="none" strike="noStrike" kern="1200" cap="none" spc="0" normalizeH="0" baseline="0" noProof="0" dirty="0" smtClean="0">
                <a:ln>
                  <a:noFill/>
                </a:ln>
                <a:effectLst/>
                <a:uLnTx/>
                <a:uFillTx/>
                <a:latin typeface="Garamond" pitchFamily="18" charset="0"/>
                <a:ea typeface="+mn-ea"/>
                <a:cs typeface="+mn-cs"/>
              </a:rPr>
              <a:t> -&gt; </a:t>
            </a:r>
            <a:r>
              <a:rPr kumimoji="0" lang="en-US" sz="2800" i="0" u="none" strike="noStrike" kern="1200" cap="none" spc="0" normalizeH="0" baseline="0" noProof="0" dirty="0" err="1" smtClean="0">
                <a:ln>
                  <a:noFill/>
                </a:ln>
                <a:effectLst/>
                <a:uLnTx/>
                <a:uFillTx/>
                <a:latin typeface="Garamond" pitchFamily="18" charset="0"/>
                <a:ea typeface="+mn-ea"/>
                <a:cs typeface="+mn-cs"/>
              </a:rPr>
              <a:t>perbandingan</a:t>
            </a:r>
            <a:r>
              <a:rPr kumimoji="0" lang="en-US" sz="2800" i="0" u="none" strike="noStrike" kern="1200" cap="none" spc="0" normalizeH="0" baseline="0" noProof="0" dirty="0" smtClean="0">
                <a:ln>
                  <a:noFill/>
                </a:ln>
                <a:effectLst/>
                <a:uLnTx/>
                <a:uFillTx/>
                <a:latin typeface="Garamond" pitchFamily="18" charset="0"/>
                <a:ea typeface="+mn-ea"/>
                <a:cs typeface="+mn-cs"/>
              </a:rPr>
              <a:t> </a:t>
            </a:r>
            <a:r>
              <a:rPr kumimoji="0" lang="en-US" sz="2800" i="0" u="none" strike="noStrike" kern="1200" cap="none" spc="0" normalizeH="0" baseline="0" noProof="0" dirty="0" err="1" smtClean="0">
                <a:ln>
                  <a:noFill/>
                </a:ln>
                <a:effectLst/>
                <a:uLnTx/>
                <a:uFillTx/>
                <a:latin typeface="Garamond" pitchFamily="18" charset="0"/>
                <a:ea typeface="+mn-ea"/>
                <a:cs typeface="+mn-cs"/>
              </a:rPr>
              <a:t>antara</a:t>
            </a:r>
            <a:r>
              <a:rPr kumimoji="0" lang="en-US" sz="2800" i="0" u="none" strike="noStrike" kern="1200" cap="none" spc="0" normalizeH="0" baseline="0" noProof="0" dirty="0" smtClean="0">
                <a:ln>
                  <a:noFill/>
                </a:ln>
                <a:effectLst/>
                <a:uLnTx/>
                <a:uFillTx/>
                <a:latin typeface="Garamond" pitchFamily="18" charset="0"/>
                <a:ea typeface="+mn-ea"/>
                <a:cs typeface="+mn-cs"/>
              </a:rPr>
              <a:t> </a:t>
            </a:r>
            <a:r>
              <a:rPr kumimoji="0" lang="en-US" sz="2800" i="0" u="none" strike="noStrike" kern="1200" cap="none" spc="0" normalizeH="0" baseline="0" noProof="0" dirty="0" err="1" smtClean="0">
                <a:ln>
                  <a:noFill/>
                </a:ln>
                <a:effectLst/>
                <a:uLnTx/>
                <a:uFillTx/>
                <a:latin typeface="Garamond" pitchFamily="18" charset="0"/>
                <a:ea typeface="+mn-ea"/>
                <a:cs typeface="+mn-cs"/>
              </a:rPr>
              <a:t>sumbu</a:t>
            </a:r>
            <a:r>
              <a:rPr kumimoji="0" lang="en-US" sz="2800" i="0" u="none" strike="noStrike" kern="1200" cap="none" spc="0" normalizeH="0" baseline="0" noProof="0" dirty="0" smtClean="0">
                <a:ln>
                  <a:noFill/>
                </a:ln>
                <a:effectLst/>
                <a:uLnTx/>
                <a:uFillTx/>
                <a:latin typeface="Garamond" pitchFamily="18" charset="0"/>
                <a:ea typeface="+mn-ea"/>
                <a:cs typeface="+mn-cs"/>
              </a:rPr>
              <a:t> minor </a:t>
            </a:r>
            <a:r>
              <a:rPr kumimoji="0" lang="en-US" sz="2800" i="0" u="none" strike="noStrike" kern="1200" cap="none" spc="0" normalizeH="0" baseline="0" noProof="0" dirty="0" err="1" smtClean="0">
                <a:ln>
                  <a:noFill/>
                </a:ln>
                <a:effectLst/>
                <a:uLnTx/>
                <a:uFillTx/>
                <a:latin typeface="Garamond" pitchFamily="18" charset="0"/>
                <a:ea typeface="+mn-ea"/>
                <a:cs typeface="+mn-cs"/>
              </a:rPr>
              <a:t>dengan</a:t>
            </a:r>
            <a:r>
              <a:rPr kumimoji="0" lang="en-US" sz="2800" i="0" u="none" strike="noStrike" kern="1200" cap="none" spc="0" normalizeH="0" baseline="0" noProof="0" dirty="0" smtClean="0">
                <a:ln>
                  <a:noFill/>
                </a:ln>
                <a:effectLst/>
                <a:uLnTx/>
                <a:uFillTx/>
                <a:latin typeface="Garamond" pitchFamily="18" charset="0"/>
                <a:ea typeface="+mn-ea"/>
                <a:cs typeface="+mn-cs"/>
              </a:rPr>
              <a:t> </a:t>
            </a:r>
            <a:r>
              <a:rPr kumimoji="0" lang="en-US" sz="2800" i="0" u="none" strike="noStrike" kern="1200" cap="none" spc="0" normalizeH="0" baseline="0" noProof="0" dirty="0" err="1" smtClean="0">
                <a:ln>
                  <a:noFill/>
                </a:ln>
                <a:effectLst/>
                <a:uLnTx/>
                <a:uFillTx/>
                <a:latin typeface="Garamond" pitchFamily="18" charset="0"/>
                <a:ea typeface="+mn-ea"/>
                <a:cs typeface="+mn-cs"/>
              </a:rPr>
              <a:t>sumbu</a:t>
            </a:r>
            <a:r>
              <a:rPr kumimoji="0" lang="en-US" sz="2800" i="0" u="none" strike="noStrike" kern="1200" cap="none" spc="0" normalizeH="0" baseline="0" noProof="0" dirty="0" smtClean="0">
                <a:ln>
                  <a:noFill/>
                </a:ln>
                <a:effectLst/>
                <a:uLnTx/>
                <a:uFillTx/>
                <a:latin typeface="Garamond" pitchFamily="18" charset="0"/>
                <a:ea typeface="+mn-ea"/>
                <a:cs typeface="+mn-cs"/>
              </a:rPr>
              <a:t> mayor</a:t>
            </a:r>
          </a:p>
          <a:p>
            <a:pPr marL="342900" marR="0" lvl="0" indent="-228600" defTabSz="914400" rtl="0" eaLnBrk="1" fontAlgn="auto" latinLnBrk="0" hangingPunct="1">
              <a:lnSpc>
                <a:spcPct val="100000"/>
              </a:lnSpc>
              <a:spcBef>
                <a:spcPct val="20000"/>
              </a:spcBef>
              <a:spcAft>
                <a:spcPts val="0"/>
              </a:spcAft>
              <a:buClr>
                <a:schemeClr val="accent1"/>
              </a:buClr>
              <a:buSzTx/>
              <a:buFont typeface="Wingdings" pitchFamily="2" charset="2"/>
              <a:buNone/>
              <a:tabLst/>
              <a:defRPr/>
            </a:pPr>
            <a:endParaRPr kumimoji="0" lang="en-US" sz="2800" b="1" i="0" u="none" strike="noStrike" kern="1200" cap="none" spc="0" normalizeH="0" baseline="0" noProof="0" dirty="0">
              <a:ln>
                <a:noFill/>
              </a:ln>
              <a:solidFill>
                <a:schemeClr val="tx2"/>
              </a:solidFill>
              <a:effectLst/>
              <a:uLnTx/>
              <a:uFillTx/>
              <a:latin typeface="Garamond" pitchFamily="18" charset="0"/>
              <a:ea typeface="+mn-ea"/>
              <a:cs typeface="+mn-cs"/>
            </a:endParaRPr>
          </a:p>
        </p:txBody>
      </p:sp>
    </p:spTree>
    <p:extLst>
      <p:ext uri="{BB962C8B-B14F-4D97-AF65-F5344CB8AC3E}">
        <p14:creationId xmlns:p14="http://schemas.microsoft.com/office/powerpoint/2010/main" val="299648477"/>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840" t="50000" r="19901" b="14263"/>
          <a:stretch/>
        </p:blipFill>
        <p:spPr bwMode="auto">
          <a:xfrm>
            <a:off x="445476" y="1406770"/>
            <a:ext cx="10492154" cy="3386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0642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390" t="45513" r="20712" b="1442"/>
          <a:stretch/>
        </p:blipFill>
        <p:spPr bwMode="auto">
          <a:xfrm>
            <a:off x="984739" y="1418490"/>
            <a:ext cx="10438246" cy="5029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124103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TM02900688[[fn=Facet]]</Template>
  <TotalTime>912</TotalTime>
  <Words>1168</Words>
  <Application>Microsoft Office PowerPoint</Application>
  <PresentationFormat>Custom</PresentationFormat>
  <Paragraphs>263</Paragraphs>
  <Slides>37</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39" baseType="lpstr">
      <vt:lpstr>Facet</vt:lpstr>
      <vt:lpstr>Equation</vt:lpstr>
      <vt:lpstr>   METODE GEORESISTIVITAS DAN ELEKTROMAGNETIK  VERY LOW FREQUENCY (VLF)</vt:lpstr>
      <vt:lpstr>Maksud &amp; tujuan</vt:lpstr>
      <vt:lpstr>PENDAHULUAN</vt:lpstr>
      <vt:lpstr>PowerPoint Presentation</vt:lpstr>
      <vt:lpstr>DASAR TEORI</vt:lpstr>
      <vt:lpstr>DASAR TEORI</vt:lpstr>
      <vt:lpstr>DASAR TEORI</vt:lpstr>
      <vt:lpstr>PowerPoint Presentation</vt:lpstr>
      <vt:lpstr>PowerPoint Presentation</vt:lpstr>
      <vt:lpstr>Hubungan antara tilt, eliptisitas dan kontras resistivitas</vt:lpstr>
      <vt:lpstr>INSTRUMENTASI</vt:lpstr>
      <vt:lpstr>INSTRUMENTASI</vt:lpstr>
      <vt:lpstr>DESAIN SURVEI</vt:lpstr>
      <vt:lpstr>AKUISISI LAPANGAN</vt:lpstr>
      <vt:lpstr>AKUISISI LAPANGAN</vt:lpstr>
      <vt:lpstr>PowerPoint Presentation</vt:lpstr>
      <vt:lpstr>AKUISISI LAPANGAN</vt:lpstr>
      <vt:lpstr>AKUISISI LAPANGAN</vt:lpstr>
      <vt:lpstr>PowerPoint Presentation</vt:lpstr>
      <vt:lpstr>PENGOLAHAN DATA</vt:lpstr>
      <vt:lpstr>PowerPoint Presentation</vt:lpstr>
      <vt:lpstr>FILTER</vt:lpstr>
      <vt:lpstr>1. Moving average filter</vt:lpstr>
      <vt:lpstr>Contoh MAF orde 3</vt:lpstr>
      <vt:lpstr>2. Filter fraser</vt:lpstr>
      <vt:lpstr>3. Filter karous-hjelt</vt:lpstr>
      <vt:lpstr>SOFTWARE PENGOLAHAN VLF</vt:lpstr>
      <vt:lpstr>Contoh Pengolahan Pegunungan Bintang</vt:lpstr>
      <vt:lpstr>Contoh Pengolahan Pegunungan Bintang</vt:lpstr>
      <vt:lpstr>Contoh Pengolahan Pegunungan Bintang</vt:lpstr>
      <vt:lpstr>INTERPRETASI DATA</vt:lpstr>
      <vt:lpstr>INTERPRETASI DATA</vt:lpstr>
      <vt:lpstr>A. Interpretasi perkiraan langsung</vt:lpstr>
      <vt:lpstr>B. Interpretasi dengan grafik fraser derivatif</vt:lpstr>
      <vt:lpstr>c. Interpretasi dengan rapat arus ekuivalen</vt:lpstr>
      <vt:lpstr>STUDI KASUS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AUDIT SISTEM INFORMASI</dc:title>
  <dc:creator>Windows User</dc:creator>
  <cp:lastModifiedBy>ismail - [2010]</cp:lastModifiedBy>
  <cp:revision>36</cp:revision>
  <dcterms:created xsi:type="dcterms:W3CDTF">2019-04-08T14:20:26Z</dcterms:created>
  <dcterms:modified xsi:type="dcterms:W3CDTF">2021-04-08T17:30:42Z</dcterms:modified>
</cp:coreProperties>
</file>