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92112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61975" y="0"/>
            <a:ext cx="381000" cy="392430"/>
          </a:xfrm>
          <a:custGeom>
            <a:avLst/>
            <a:gdLst/>
            <a:ahLst/>
            <a:cxnLst/>
            <a:rect l="l" t="t" r="r" b="b"/>
            <a:pathLst>
              <a:path w="381000" h="392430">
                <a:moveTo>
                  <a:pt x="188912" y="195262"/>
                </a:moveTo>
                <a:lnTo>
                  <a:pt x="0" y="195262"/>
                </a:lnTo>
                <a:lnTo>
                  <a:pt x="0" y="392176"/>
                </a:lnTo>
                <a:lnTo>
                  <a:pt x="188912" y="392176"/>
                </a:lnTo>
                <a:lnTo>
                  <a:pt x="188912" y="195262"/>
                </a:lnTo>
                <a:close/>
              </a:path>
              <a:path w="381000" h="392430">
                <a:moveTo>
                  <a:pt x="381000" y="0"/>
                </a:moveTo>
                <a:lnTo>
                  <a:pt x="188912" y="0"/>
                </a:lnTo>
                <a:lnTo>
                  <a:pt x="188912" y="195262"/>
                </a:lnTo>
                <a:lnTo>
                  <a:pt x="381000" y="195262"/>
                </a:lnTo>
                <a:lnTo>
                  <a:pt x="381000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50887" y="195262"/>
            <a:ext cx="192405" cy="205104"/>
          </a:xfrm>
          <a:custGeom>
            <a:avLst/>
            <a:gdLst/>
            <a:ahLst/>
            <a:cxnLst/>
            <a:rect l="l" t="t" r="r" b="b"/>
            <a:pathLst>
              <a:path w="192405" h="205104">
                <a:moveTo>
                  <a:pt x="192087" y="0"/>
                </a:moveTo>
                <a:lnTo>
                  <a:pt x="0" y="0"/>
                </a:lnTo>
                <a:lnTo>
                  <a:pt x="0" y="204787"/>
                </a:lnTo>
                <a:lnTo>
                  <a:pt x="192087" y="204787"/>
                </a:lnTo>
                <a:lnTo>
                  <a:pt x="192087" y="0"/>
                </a:lnTo>
                <a:close/>
              </a:path>
            </a:pathLst>
          </a:custGeom>
          <a:solidFill>
            <a:srgbClr val="9DC2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76237" y="395351"/>
            <a:ext cx="187325" cy="196850"/>
          </a:xfrm>
          <a:custGeom>
            <a:avLst/>
            <a:gdLst/>
            <a:ahLst/>
            <a:cxnLst/>
            <a:rect l="l" t="t" r="r" b="b"/>
            <a:pathLst>
              <a:path w="187325" h="196850">
                <a:moveTo>
                  <a:pt x="0" y="196786"/>
                </a:moveTo>
                <a:lnTo>
                  <a:pt x="187325" y="196786"/>
                </a:lnTo>
                <a:lnTo>
                  <a:pt x="187325" y="0"/>
                </a:lnTo>
                <a:lnTo>
                  <a:pt x="0" y="0"/>
                </a:lnTo>
                <a:lnTo>
                  <a:pt x="0" y="19678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80975" y="195325"/>
            <a:ext cx="193675" cy="200025"/>
          </a:xfrm>
          <a:custGeom>
            <a:avLst/>
            <a:gdLst/>
            <a:ahLst/>
            <a:cxnLst/>
            <a:rect l="l" t="t" r="r" b="b"/>
            <a:pathLst>
              <a:path w="193675" h="200025">
                <a:moveTo>
                  <a:pt x="193675" y="0"/>
                </a:moveTo>
                <a:lnTo>
                  <a:pt x="0" y="0"/>
                </a:lnTo>
                <a:lnTo>
                  <a:pt x="0" y="200025"/>
                </a:lnTo>
                <a:lnTo>
                  <a:pt x="193675" y="200025"/>
                </a:lnTo>
                <a:lnTo>
                  <a:pt x="193675" y="0"/>
                </a:lnTo>
                <a:close/>
              </a:path>
            </a:pathLst>
          </a:custGeom>
          <a:solidFill>
            <a:srgbClr val="779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76237" y="392175"/>
            <a:ext cx="374650" cy="395605"/>
          </a:xfrm>
          <a:custGeom>
            <a:avLst/>
            <a:gdLst/>
            <a:ahLst/>
            <a:cxnLst/>
            <a:rect l="l" t="t" r="r" b="b"/>
            <a:pathLst>
              <a:path w="374650" h="395605">
                <a:moveTo>
                  <a:pt x="374650" y="0"/>
                </a:moveTo>
                <a:lnTo>
                  <a:pt x="185737" y="0"/>
                </a:lnTo>
                <a:lnTo>
                  <a:pt x="185737" y="199961"/>
                </a:lnTo>
                <a:lnTo>
                  <a:pt x="0" y="199961"/>
                </a:lnTo>
                <a:lnTo>
                  <a:pt x="0" y="395224"/>
                </a:lnTo>
                <a:lnTo>
                  <a:pt x="187325" y="395224"/>
                </a:lnTo>
                <a:lnTo>
                  <a:pt x="187325" y="200025"/>
                </a:lnTo>
                <a:lnTo>
                  <a:pt x="374650" y="200025"/>
                </a:lnTo>
                <a:lnTo>
                  <a:pt x="374650" y="0"/>
                </a:lnTo>
                <a:close/>
              </a:path>
            </a:pathLst>
          </a:custGeom>
          <a:solidFill>
            <a:srgbClr val="9DC2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52462" y="646061"/>
            <a:ext cx="7655559" cy="59055"/>
          </a:xfrm>
          <a:custGeom>
            <a:avLst/>
            <a:gdLst/>
            <a:ahLst/>
            <a:cxnLst/>
            <a:rect l="l" t="t" r="r" b="b"/>
            <a:pathLst>
              <a:path w="7655559" h="59054">
                <a:moveTo>
                  <a:pt x="7654938" y="0"/>
                </a:moveTo>
                <a:lnTo>
                  <a:pt x="202831" y="0"/>
                </a:lnTo>
                <a:lnTo>
                  <a:pt x="119659" y="114"/>
                </a:lnTo>
                <a:lnTo>
                  <a:pt x="73075" y="2413"/>
                </a:lnTo>
                <a:lnTo>
                  <a:pt x="35039" y="8686"/>
                </a:lnTo>
                <a:lnTo>
                  <a:pt x="9398" y="18021"/>
                </a:lnTo>
                <a:lnTo>
                  <a:pt x="0" y="29451"/>
                </a:lnTo>
                <a:lnTo>
                  <a:pt x="9398" y="40843"/>
                </a:lnTo>
                <a:lnTo>
                  <a:pt x="35039" y="50177"/>
                </a:lnTo>
                <a:lnTo>
                  <a:pt x="73075" y="56476"/>
                </a:lnTo>
                <a:lnTo>
                  <a:pt x="119659" y="58788"/>
                </a:lnTo>
                <a:lnTo>
                  <a:pt x="239306" y="58788"/>
                </a:lnTo>
                <a:lnTo>
                  <a:pt x="239306" y="58153"/>
                </a:lnTo>
                <a:lnTo>
                  <a:pt x="7654938" y="58153"/>
                </a:lnTo>
                <a:lnTo>
                  <a:pt x="7654938" y="0"/>
                </a:lnTo>
                <a:close/>
              </a:path>
            </a:pathLst>
          </a:custGeom>
          <a:solidFill>
            <a:srgbClr val="779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63512" y="6407149"/>
            <a:ext cx="8180705" cy="0"/>
          </a:xfrm>
          <a:custGeom>
            <a:avLst/>
            <a:gdLst/>
            <a:ahLst/>
            <a:cxnLst/>
            <a:rect l="l" t="t" r="r" b="b"/>
            <a:pathLst>
              <a:path w="8180705">
                <a:moveTo>
                  <a:pt x="0" y="0"/>
                </a:moveTo>
                <a:lnTo>
                  <a:pt x="8180387" y="0"/>
                </a:lnTo>
              </a:path>
            </a:pathLst>
          </a:custGeom>
          <a:ln w="381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6632" y="163144"/>
            <a:ext cx="512254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3246" y="1501479"/>
            <a:ext cx="6643370" cy="4483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1" y="2133600"/>
            <a:ext cx="6248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MODULASI FM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35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53835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Modulasi</a:t>
            </a:r>
            <a:r>
              <a:rPr sz="3600" spc="-4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Frekuensi</a:t>
            </a:r>
            <a:r>
              <a:rPr sz="3600" spc="-4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(FM)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624329"/>
            <a:ext cx="78765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Pada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FM,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Frekuensi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sesaat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termodulasi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berubah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secara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linear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terhadap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sinyal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informasi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540" y="4391025"/>
            <a:ext cx="71666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indent="-343535">
              <a:lnSpc>
                <a:spcPct val="100000"/>
              </a:lnSpc>
              <a:spcBef>
                <a:spcPts val="9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81000" algn="l"/>
                <a:tab pos="3816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Dimana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b="1" i="1" spc="5" dirty="0">
                <a:solidFill>
                  <a:srgbClr val="9900CC"/>
                </a:solidFill>
                <a:latin typeface="Times New Roman"/>
                <a:cs typeface="Times New Roman"/>
              </a:rPr>
              <a:t>k</a:t>
            </a:r>
            <a:r>
              <a:rPr sz="2775" b="1" i="1" spc="7" baseline="-21021" dirty="0">
                <a:solidFill>
                  <a:srgbClr val="9900CC"/>
                </a:solidFill>
                <a:latin typeface="Times New Roman"/>
                <a:cs typeface="Times New Roman"/>
              </a:rPr>
              <a:t>f</a:t>
            </a:r>
            <a:r>
              <a:rPr sz="2775" b="1" i="1" spc="337" baseline="-21021" dirty="0">
                <a:solidFill>
                  <a:srgbClr val="99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=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Sensitivitas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frekuensi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(Hz/volt)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49475" y="2949575"/>
            <a:ext cx="4117975" cy="1009650"/>
          </a:xfrm>
          <a:custGeom>
            <a:avLst/>
            <a:gdLst/>
            <a:ahLst/>
            <a:cxnLst/>
            <a:rect l="l" t="t" r="r" b="b"/>
            <a:pathLst>
              <a:path w="4117975" h="1009650">
                <a:moveTo>
                  <a:pt x="4117975" y="0"/>
                </a:moveTo>
                <a:lnTo>
                  <a:pt x="0" y="0"/>
                </a:lnTo>
                <a:lnTo>
                  <a:pt x="0" y="1009650"/>
                </a:lnTo>
                <a:lnTo>
                  <a:pt x="4117975" y="1009650"/>
                </a:lnTo>
                <a:lnTo>
                  <a:pt x="411797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99311" y="2716506"/>
            <a:ext cx="3964304" cy="1052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2034539" algn="l"/>
              </a:tabLst>
            </a:pPr>
            <a:r>
              <a:rPr sz="5100" i="1" spc="-5" dirty="0">
                <a:latin typeface="Times New Roman"/>
                <a:cs typeface="Times New Roman"/>
              </a:rPr>
              <a:t>f</a:t>
            </a:r>
            <a:r>
              <a:rPr sz="4425" i="1" spc="-135" baseline="-23540" dirty="0">
                <a:latin typeface="Times New Roman"/>
                <a:cs typeface="Times New Roman"/>
              </a:rPr>
              <a:t>i</a:t>
            </a:r>
            <a:r>
              <a:rPr sz="4425" i="1" spc="-300" baseline="-23540" dirty="0">
                <a:latin typeface="Times New Roman"/>
                <a:cs typeface="Times New Roman"/>
              </a:rPr>
              <a:t> </a:t>
            </a:r>
            <a:r>
              <a:rPr sz="6700" spc="-1000" dirty="0">
                <a:latin typeface="Symbol"/>
                <a:cs typeface="Symbol"/>
              </a:rPr>
              <a:t></a:t>
            </a:r>
            <a:r>
              <a:rPr sz="5100" i="1" spc="215" dirty="0">
                <a:latin typeface="Times New Roman"/>
                <a:cs typeface="Times New Roman"/>
              </a:rPr>
              <a:t>t</a:t>
            </a:r>
            <a:r>
              <a:rPr sz="6700" spc="-750" dirty="0">
                <a:latin typeface="Symbol"/>
                <a:cs typeface="Symbol"/>
              </a:rPr>
              <a:t></a:t>
            </a:r>
            <a:r>
              <a:rPr sz="6700" spc="-1065" dirty="0">
                <a:latin typeface="Times New Roman"/>
                <a:cs typeface="Times New Roman"/>
              </a:rPr>
              <a:t> </a:t>
            </a:r>
            <a:r>
              <a:rPr sz="5100" spc="-320" dirty="0">
                <a:latin typeface="Symbol"/>
                <a:cs typeface="Symbol"/>
              </a:rPr>
              <a:t></a:t>
            </a:r>
            <a:r>
              <a:rPr sz="5100" spc="480" dirty="0">
                <a:latin typeface="Times New Roman"/>
                <a:cs typeface="Times New Roman"/>
              </a:rPr>
              <a:t> </a:t>
            </a:r>
            <a:r>
              <a:rPr sz="5100" i="1" spc="30" dirty="0">
                <a:latin typeface="Times New Roman"/>
                <a:cs typeface="Times New Roman"/>
              </a:rPr>
              <a:t>f</a:t>
            </a:r>
            <a:r>
              <a:rPr sz="4425" i="1" spc="-209" baseline="-23540" dirty="0">
                <a:latin typeface="Times New Roman"/>
                <a:cs typeface="Times New Roman"/>
              </a:rPr>
              <a:t>c</a:t>
            </a:r>
            <a:r>
              <a:rPr sz="4425" i="1" baseline="-23540" dirty="0">
                <a:latin typeface="Times New Roman"/>
                <a:cs typeface="Times New Roman"/>
              </a:rPr>
              <a:t>	</a:t>
            </a:r>
            <a:r>
              <a:rPr sz="5100" spc="-320" dirty="0">
                <a:latin typeface="Symbol"/>
                <a:cs typeface="Symbol"/>
              </a:rPr>
              <a:t></a:t>
            </a:r>
            <a:r>
              <a:rPr sz="5100" spc="-535" dirty="0">
                <a:latin typeface="Times New Roman"/>
                <a:cs typeface="Times New Roman"/>
              </a:rPr>
              <a:t> </a:t>
            </a:r>
            <a:r>
              <a:rPr sz="5100" i="1" spc="-260" dirty="0">
                <a:latin typeface="Times New Roman"/>
                <a:cs typeface="Times New Roman"/>
              </a:rPr>
              <a:t>k</a:t>
            </a:r>
            <a:r>
              <a:rPr sz="5100" i="1" spc="-715" dirty="0">
                <a:latin typeface="Times New Roman"/>
                <a:cs typeface="Times New Roman"/>
              </a:rPr>
              <a:t> </a:t>
            </a:r>
            <a:r>
              <a:rPr sz="4425" i="1" spc="-135" baseline="-23540" dirty="0">
                <a:latin typeface="Times New Roman"/>
                <a:cs typeface="Times New Roman"/>
              </a:rPr>
              <a:t>f</a:t>
            </a:r>
            <a:r>
              <a:rPr sz="4425" i="1" spc="104" baseline="-23540" dirty="0">
                <a:latin typeface="Times New Roman"/>
                <a:cs typeface="Times New Roman"/>
              </a:rPr>
              <a:t> </a:t>
            </a:r>
            <a:r>
              <a:rPr sz="5100" i="1" spc="-484" dirty="0">
                <a:latin typeface="Times New Roman"/>
                <a:cs typeface="Times New Roman"/>
              </a:rPr>
              <a:t>m</a:t>
            </a:r>
            <a:r>
              <a:rPr sz="6700" spc="-1000" dirty="0">
                <a:latin typeface="Symbol"/>
                <a:cs typeface="Symbol"/>
              </a:rPr>
              <a:t></a:t>
            </a:r>
            <a:r>
              <a:rPr sz="5100" i="1" spc="215" dirty="0">
                <a:latin typeface="Times New Roman"/>
                <a:cs typeface="Times New Roman"/>
              </a:rPr>
              <a:t>t</a:t>
            </a:r>
            <a:r>
              <a:rPr sz="6700" spc="-750" dirty="0">
                <a:latin typeface="Symbol"/>
                <a:cs typeface="Symbol"/>
              </a:rPr>
              <a:t></a:t>
            </a:r>
            <a:endParaRPr sz="67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91" y="80264"/>
            <a:ext cx="8507730" cy="122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919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Sinyal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FM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2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adalah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turunan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sudut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(phasa)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191" y="2228469"/>
            <a:ext cx="76263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Sehingga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sudut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(fasa)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merupakan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integral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94076" y="1412938"/>
            <a:ext cx="2289175" cy="782955"/>
          </a:xfrm>
          <a:custGeom>
            <a:avLst/>
            <a:gdLst/>
            <a:ahLst/>
            <a:cxnLst/>
            <a:rect l="l" t="t" r="r" b="b"/>
            <a:pathLst>
              <a:path w="2289175" h="782955">
                <a:moveTo>
                  <a:pt x="2289175" y="0"/>
                </a:moveTo>
                <a:lnTo>
                  <a:pt x="0" y="0"/>
                </a:lnTo>
                <a:lnTo>
                  <a:pt x="0" y="782637"/>
                </a:lnTo>
                <a:lnTo>
                  <a:pt x="2289175" y="782637"/>
                </a:lnTo>
                <a:lnTo>
                  <a:pt x="228917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28340" y="1523034"/>
            <a:ext cx="880110" cy="466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750" i="1" spc="-85" dirty="0">
                <a:latin typeface="Times New Roman"/>
                <a:cs typeface="Times New Roman"/>
              </a:rPr>
              <a:t>f</a:t>
            </a:r>
            <a:r>
              <a:rPr sz="2775" i="1" baseline="-21021" dirty="0">
                <a:latin typeface="Times New Roman"/>
                <a:cs typeface="Times New Roman"/>
              </a:rPr>
              <a:t>i</a:t>
            </a:r>
            <a:r>
              <a:rPr sz="2775" i="1" spc="-270" baseline="-21021" dirty="0">
                <a:latin typeface="Times New Roman"/>
                <a:cs typeface="Times New Roman"/>
              </a:rPr>
              <a:t> </a:t>
            </a:r>
            <a:r>
              <a:rPr sz="2900" spc="-55" dirty="0">
                <a:latin typeface="Symbol"/>
                <a:cs typeface="Symbol"/>
              </a:rPr>
              <a:t></a:t>
            </a:r>
            <a:r>
              <a:rPr sz="2750" i="1" spc="145" dirty="0">
                <a:latin typeface="Times New Roman"/>
                <a:cs typeface="Times New Roman"/>
              </a:rPr>
              <a:t>t</a:t>
            </a:r>
            <a:r>
              <a:rPr sz="2900" spc="-5" dirty="0">
                <a:latin typeface="Symbol"/>
                <a:cs typeface="Symbol"/>
              </a:rPr>
              <a:t></a:t>
            </a:r>
            <a:r>
              <a:rPr sz="2900" spc="-204" dirty="0">
                <a:latin typeface="Times New Roman"/>
                <a:cs typeface="Times New Roman"/>
              </a:rPr>
              <a:t> </a:t>
            </a:r>
            <a:r>
              <a:rPr sz="2750" spc="15" dirty="0">
                <a:latin typeface="Symbol"/>
                <a:cs typeface="Symbol"/>
              </a:rPr>
              <a:t></a:t>
            </a:r>
            <a:endParaRPr sz="27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95621" y="1525842"/>
            <a:ext cx="9080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i="1" dirty="0"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53808" y="1302442"/>
            <a:ext cx="1323975" cy="471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u="heavy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5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2750" spc="20" dirty="0">
                <a:latin typeface="Times New Roman"/>
                <a:cs typeface="Times New Roman"/>
              </a:rPr>
              <a:t> </a:t>
            </a:r>
            <a:r>
              <a:rPr sz="2750" i="1" spc="-35" dirty="0">
                <a:latin typeface="Times New Roman"/>
                <a:cs typeface="Times New Roman"/>
              </a:rPr>
              <a:t>d</a:t>
            </a:r>
            <a:r>
              <a:rPr sz="2900" spc="-35" dirty="0">
                <a:latin typeface="Symbol"/>
                <a:cs typeface="Symbol"/>
              </a:rPr>
              <a:t></a:t>
            </a:r>
            <a:r>
              <a:rPr sz="2900" spc="80" dirty="0">
                <a:latin typeface="Times New Roman"/>
                <a:cs typeface="Times New Roman"/>
              </a:rPr>
              <a:t> </a:t>
            </a:r>
            <a:r>
              <a:rPr sz="2900" spc="30" dirty="0">
                <a:latin typeface="Symbol"/>
                <a:cs typeface="Symbol"/>
              </a:rPr>
              <a:t></a:t>
            </a:r>
            <a:r>
              <a:rPr sz="2750" i="1" spc="30" dirty="0">
                <a:latin typeface="Times New Roman"/>
                <a:cs typeface="Times New Roman"/>
              </a:rPr>
              <a:t>t</a:t>
            </a:r>
            <a:r>
              <a:rPr sz="2900" spc="30" dirty="0">
                <a:latin typeface="Symbol"/>
                <a:cs typeface="Symbol"/>
              </a:rPr>
              <a:t></a:t>
            </a:r>
            <a:endParaRPr sz="29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8375" y="1778483"/>
            <a:ext cx="1021080" cy="471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37870" algn="l"/>
              </a:tabLst>
            </a:pPr>
            <a:r>
              <a:rPr sz="2750" spc="-125" dirty="0">
                <a:latin typeface="Times New Roman"/>
                <a:cs typeface="Times New Roman"/>
              </a:rPr>
              <a:t>2</a:t>
            </a:r>
            <a:r>
              <a:rPr sz="2900" spc="-70" dirty="0">
                <a:latin typeface="Symbol"/>
                <a:cs typeface="Symbol"/>
              </a:rPr>
              <a:t></a:t>
            </a:r>
            <a:r>
              <a:rPr sz="2900" dirty="0">
                <a:latin typeface="Times New Roman"/>
                <a:cs typeface="Times New Roman"/>
              </a:rPr>
              <a:t>	</a:t>
            </a:r>
            <a:r>
              <a:rPr sz="2750" i="1" spc="-10" dirty="0">
                <a:latin typeface="Times New Roman"/>
                <a:cs typeface="Times New Roman"/>
              </a:rPr>
              <a:t>dt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30936" y="1802223"/>
            <a:ext cx="813435" cy="0"/>
          </a:xfrm>
          <a:custGeom>
            <a:avLst/>
            <a:gdLst/>
            <a:ahLst/>
            <a:cxnLst/>
            <a:rect l="l" t="t" r="r" b="b"/>
            <a:pathLst>
              <a:path w="813435">
                <a:moveTo>
                  <a:pt x="0" y="0"/>
                </a:moveTo>
                <a:lnTo>
                  <a:pt x="812966" y="0"/>
                </a:lnTo>
              </a:path>
            </a:pathLst>
          </a:custGeom>
          <a:ln w="14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96973" y="2949320"/>
            <a:ext cx="6532880" cy="2174240"/>
          </a:xfrm>
          <a:custGeom>
            <a:avLst/>
            <a:gdLst/>
            <a:ahLst/>
            <a:cxnLst/>
            <a:rect l="l" t="t" r="r" b="b"/>
            <a:pathLst>
              <a:path w="6532880" h="2174240">
                <a:moveTo>
                  <a:pt x="6532626" y="0"/>
                </a:moveTo>
                <a:lnTo>
                  <a:pt x="0" y="0"/>
                </a:lnTo>
                <a:lnTo>
                  <a:pt x="0" y="2174240"/>
                </a:lnTo>
                <a:lnTo>
                  <a:pt x="6532626" y="2174240"/>
                </a:lnTo>
                <a:lnTo>
                  <a:pt x="6532626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01873" y="3732962"/>
            <a:ext cx="244221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2317750" algn="l"/>
              </a:tabLst>
            </a:pPr>
            <a:r>
              <a:rPr sz="1600" spc="70" dirty="0">
                <a:latin typeface="Times New Roman"/>
                <a:cs typeface="Times New Roman"/>
              </a:rPr>
              <a:t>0	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97860" y="4061418"/>
            <a:ext cx="7493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600" i="1" spc="40" dirty="0"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79993" y="3446646"/>
            <a:ext cx="76390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688975" algn="l"/>
              </a:tabLst>
            </a:pPr>
            <a:r>
              <a:rPr sz="1600" i="1" spc="65" dirty="0">
                <a:latin typeface="Times New Roman"/>
                <a:cs typeface="Times New Roman"/>
              </a:rPr>
              <a:t>c	</a:t>
            </a:r>
            <a:r>
              <a:rPr sz="1600" i="1" spc="40" dirty="0"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80112" y="3446646"/>
            <a:ext cx="7493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600" i="1" spc="40" dirty="0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25704" y="3446646"/>
            <a:ext cx="7493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600" i="1" spc="40" dirty="0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98738" y="3162355"/>
            <a:ext cx="169545" cy="657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4150" spc="95" dirty="0">
                <a:latin typeface="Symbol"/>
                <a:cs typeface="Symbol"/>
              </a:rPr>
              <a:t></a:t>
            </a:r>
            <a:endParaRPr sz="41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81147" y="2966310"/>
            <a:ext cx="2429510" cy="853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195">
              <a:lnSpc>
                <a:spcPts val="1725"/>
              </a:lnSpc>
              <a:spcBef>
                <a:spcPts val="110"/>
              </a:spcBef>
              <a:tabLst>
                <a:tab pos="2354580" algn="l"/>
              </a:tabLst>
            </a:pPr>
            <a:r>
              <a:rPr sz="1600" i="1" spc="40" dirty="0">
                <a:latin typeface="Times New Roman"/>
                <a:cs typeface="Times New Roman"/>
              </a:rPr>
              <a:t>t	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4785"/>
              </a:lnSpc>
            </a:pPr>
            <a:r>
              <a:rPr sz="4150" spc="95" dirty="0">
                <a:latin typeface="Symbol"/>
                <a:cs typeface="Symbol"/>
              </a:rPr>
              <a:t></a:t>
            </a:r>
            <a:endParaRPr sz="41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93040" y="3971987"/>
            <a:ext cx="4689475" cy="112712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65"/>
              </a:spcBef>
            </a:pPr>
            <a:r>
              <a:rPr sz="2900" spc="120" dirty="0">
                <a:latin typeface="Symbol"/>
                <a:cs typeface="Symbol"/>
              </a:rPr>
              <a:t></a:t>
            </a:r>
            <a:r>
              <a:rPr sz="2400" i="1" spc="60" baseline="-24305" dirty="0">
                <a:latin typeface="Times New Roman"/>
                <a:cs typeface="Times New Roman"/>
              </a:rPr>
              <a:t>i</a:t>
            </a:r>
            <a:r>
              <a:rPr sz="2400" i="1" spc="-52" baseline="-24305" dirty="0">
                <a:latin typeface="Times New Roman"/>
                <a:cs typeface="Times New Roman"/>
              </a:rPr>
              <a:t> </a:t>
            </a:r>
            <a:r>
              <a:rPr sz="3650" spc="-405" dirty="0">
                <a:latin typeface="Symbol"/>
                <a:cs typeface="Symbol"/>
              </a:rPr>
              <a:t>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425" dirty="0">
                <a:latin typeface="Times New Roman"/>
                <a:cs typeface="Times New Roman"/>
              </a:rPr>
              <a:t> </a:t>
            </a:r>
            <a:r>
              <a:rPr sz="3650" spc="-235" dirty="0">
                <a:latin typeface="Symbol"/>
                <a:cs typeface="Symbol"/>
              </a:rPr>
              <a:t></a:t>
            </a:r>
            <a:r>
              <a:rPr sz="3650" spc="-505" dirty="0">
                <a:latin typeface="Times New Roman"/>
                <a:cs typeface="Times New Roman"/>
              </a:rPr>
              <a:t> </a:t>
            </a:r>
            <a:r>
              <a:rPr sz="2750" spc="135" dirty="0">
                <a:latin typeface="Symbol"/>
                <a:cs typeface="Symbol"/>
              </a:rPr>
              <a:t></a:t>
            </a:r>
            <a:r>
              <a:rPr sz="2750" spc="-60" dirty="0">
                <a:latin typeface="Times New Roman"/>
                <a:cs typeface="Times New Roman"/>
              </a:rPr>
              <a:t> </a:t>
            </a:r>
            <a:r>
              <a:rPr sz="2750" spc="-65" dirty="0">
                <a:latin typeface="Times New Roman"/>
                <a:cs typeface="Times New Roman"/>
              </a:rPr>
              <a:t>2</a:t>
            </a:r>
            <a:r>
              <a:rPr sz="2900" spc="50" dirty="0">
                <a:latin typeface="Symbol"/>
                <a:cs typeface="Symbol"/>
              </a:rPr>
              <a:t></a:t>
            </a:r>
            <a:r>
              <a:rPr sz="2900" spc="-459" dirty="0">
                <a:latin typeface="Times New Roman"/>
                <a:cs typeface="Times New Roman"/>
              </a:rPr>
              <a:t> </a:t>
            </a:r>
            <a:r>
              <a:rPr sz="2750" spc="60" dirty="0">
                <a:latin typeface="Times New Roman"/>
                <a:cs typeface="Times New Roman"/>
              </a:rPr>
              <a:t>.</a:t>
            </a:r>
            <a:r>
              <a:rPr sz="2750" spc="-260" dirty="0">
                <a:latin typeface="Times New Roman"/>
                <a:cs typeface="Times New Roman"/>
              </a:rPr>
              <a:t> </a:t>
            </a:r>
            <a:r>
              <a:rPr sz="2750" i="1" spc="190" dirty="0">
                <a:latin typeface="Times New Roman"/>
                <a:cs typeface="Times New Roman"/>
              </a:rPr>
              <a:t>f</a:t>
            </a:r>
            <a:r>
              <a:rPr sz="2400" i="1" spc="209" baseline="-24305" dirty="0">
                <a:latin typeface="Times New Roman"/>
                <a:cs typeface="Times New Roman"/>
              </a:rPr>
              <a:t>c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65" dirty="0">
                <a:latin typeface="Times New Roman"/>
                <a:cs typeface="Times New Roman"/>
              </a:rPr>
              <a:t> </a:t>
            </a:r>
            <a:r>
              <a:rPr sz="2750" spc="135" dirty="0">
                <a:latin typeface="Symbol"/>
                <a:cs typeface="Symbol"/>
              </a:rPr>
              <a:t></a:t>
            </a:r>
            <a:r>
              <a:rPr sz="2750" spc="-200" dirty="0">
                <a:latin typeface="Times New Roman"/>
                <a:cs typeface="Times New Roman"/>
              </a:rPr>
              <a:t> </a:t>
            </a:r>
            <a:r>
              <a:rPr sz="2750" spc="-65" dirty="0">
                <a:latin typeface="Times New Roman"/>
                <a:cs typeface="Times New Roman"/>
              </a:rPr>
              <a:t>2</a:t>
            </a:r>
            <a:r>
              <a:rPr sz="2900" spc="50" dirty="0">
                <a:latin typeface="Symbol"/>
                <a:cs typeface="Symbol"/>
              </a:rPr>
              <a:t></a:t>
            </a:r>
            <a:r>
              <a:rPr sz="2900" spc="-459" dirty="0">
                <a:latin typeface="Times New Roman"/>
                <a:cs typeface="Times New Roman"/>
              </a:rPr>
              <a:t> </a:t>
            </a:r>
            <a:r>
              <a:rPr sz="2750" spc="-55" dirty="0">
                <a:latin typeface="Times New Roman"/>
                <a:cs typeface="Times New Roman"/>
              </a:rPr>
              <a:t>.</a:t>
            </a:r>
            <a:r>
              <a:rPr sz="2750" i="1" spc="105" dirty="0">
                <a:latin typeface="Times New Roman"/>
                <a:cs typeface="Times New Roman"/>
              </a:rPr>
              <a:t>k</a:t>
            </a:r>
            <a:r>
              <a:rPr sz="2750" i="1" spc="-305" dirty="0">
                <a:latin typeface="Times New Roman"/>
                <a:cs typeface="Times New Roman"/>
              </a:rPr>
              <a:t> </a:t>
            </a:r>
            <a:r>
              <a:rPr sz="2400" i="1" spc="60" baseline="-24305" dirty="0">
                <a:latin typeface="Times New Roman"/>
                <a:cs typeface="Times New Roman"/>
              </a:rPr>
              <a:t>f</a:t>
            </a:r>
            <a:r>
              <a:rPr sz="2400" i="1" baseline="-24305" dirty="0">
                <a:latin typeface="Times New Roman"/>
                <a:cs typeface="Times New Roman"/>
              </a:rPr>
              <a:t> </a:t>
            </a:r>
            <a:r>
              <a:rPr sz="2400" i="1" spc="7" baseline="-24305" dirty="0">
                <a:latin typeface="Times New Roman"/>
                <a:cs typeface="Times New Roman"/>
              </a:rPr>
              <a:t> </a:t>
            </a:r>
            <a:r>
              <a:rPr sz="6225" spc="142" baseline="-12717" dirty="0">
                <a:latin typeface="Symbol"/>
                <a:cs typeface="Symbol"/>
              </a:rPr>
              <a:t></a:t>
            </a:r>
            <a:r>
              <a:rPr sz="6225" spc="-914" baseline="-12717" dirty="0">
                <a:latin typeface="Times New Roman"/>
                <a:cs typeface="Times New Roman"/>
              </a:rPr>
              <a:t> </a:t>
            </a:r>
            <a:r>
              <a:rPr sz="2750" i="1" spc="140" dirty="0">
                <a:latin typeface="Times New Roman"/>
                <a:cs typeface="Times New Roman"/>
              </a:rPr>
              <a:t>m</a:t>
            </a:r>
            <a:r>
              <a:rPr sz="3650" spc="-400" dirty="0">
                <a:latin typeface="Symbol"/>
                <a:cs typeface="Symbol"/>
              </a:rPr>
              <a:t>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434" dirty="0">
                <a:latin typeface="Times New Roman"/>
                <a:cs typeface="Times New Roman"/>
              </a:rPr>
              <a:t> </a:t>
            </a:r>
            <a:r>
              <a:rPr sz="3650" spc="-600" dirty="0">
                <a:latin typeface="Symbol"/>
                <a:cs typeface="Symbol"/>
              </a:rPr>
              <a:t></a:t>
            </a:r>
            <a:r>
              <a:rPr sz="2750" spc="-50" dirty="0">
                <a:latin typeface="Times New Roman"/>
                <a:cs typeface="Times New Roman"/>
              </a:rPr>
              <a:t>.</a:t>
            </a:r>
            <a:r>
              <a:rPr sz="2750" i="1" spc="120" dirty="0">
                <a:latin typeface="Times New Roman"/>
                <a:cs typeface="Times New Roman"/>
              </a:rPr>
              <a:t>d</a:t>
            </a:r>
            <a:r>
              <a:rPr sz="2750" i="1" spc="-415" dirty="0">
                <a:latin typeface="Times New Roman"/>
                <a:cs typeface="Times New Roman"/>
              </a:rPr>
              <a:t> </a:t>
            </a:r>
            <a:r>
              <a:rPr sz="2750" spc="35" dirty="0">
                <a:latin typeface="Times New Roman"/>
                <a:cs typeface="Times New Roman"/>
              </a:rPr>
              <a:t>(</a:t>
            </a:r>
            <a:r>
              <a:rPr sz="2750" i="1" spc="229" dirty="0">
                <a:latin typeface="Times New Roman"/>
                <a:cs typeface="Times New Roman"/>
              </a:rPr>
              <a:t>t</a:t>
            </a:r>
            <a:r>
              <a:rPr sz="2750" spc="80" dirty="0">
                <a:latin typeface="Times New Roman"/>
                <a:cs typeface="Times New Roman"/>
              </a:rPr>
              <a:t>)</a:t>
            </a:r>
            <a:endParaRPr sz="2750">
              <a:latin typeface="Times New Roman"/>
              <a:cs typeface="Times New Roman"/>
            </a:endParaRPr>
          </a:p>
          <a:p>
            <a:pPr marR="1381125" algn="r">
              <a:lnSpc>
                <a:spcPct val="100000"/>
              </a:lnSpc>
              <a:spcBef>
                <a:spcPts val="505"/>
              </a:spcBef>
            </a:pPr>
            <a:r>
              <a:rPr sz="1600" spc="7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60951" y="2994927"/>
            <a:ext cx="4702175" cy="709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2236470" algn="l"/>
                <a:tab pos="2719070" algn="l"/>
                <a:tab pos="3337560" algn="l"/>
              </a:tabLst>
            </a:pPr>
            <a:r>
              <a:rPr sz="2750" i="1" spc="65" dirty="0">
                <a:latin typeface="Times New Roman"/>
                <a:cs typeface="Times New Roman"/>
              </a:rPr>
              <a:t>f</a:t>
            </a:r>
            <a:r>
              <a:rPr sz="2750" i="1" spc="265" dirty="0">
                <a:latin typeface="Times New Roman"/>
                <a:cs typeface="Times New Roman"/>
              </a:rPr>
              <a:t> </a:t>
            </a:r>
            <a:r>
              <a:rPr sz="3650" spc="-405" dirty="0">
                <a:latin typeface="Symbol"/>
                <a:cs typeface="Symbol"/>
              </a:rPr>
              <a:t>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430" dirty="0">
                <a:latin typeface="Times New Roman"/>
                <a:cs typeface="Times New Roman"/>
              </a:rPr>
              <a:t> </a:t>
            </a:r>
            <a:r>
              <a:rPr sz="3650" spc="-600" dirty="0">
                <a:latin typeface="Symbol"/>
                <a:cs typeface="Symbol"/>
              </a:rPr>
              <a:t></a:t>
            </a:r>
            <a:r>
              <a:rPr sz="2750" spc="-55" dirty="0">
                <a:latin typeface="Times New Roman"/>
                <a:cs typeface="Times New Roman"/>
              </a:rPr>
              <a:t>.</a:t>
            </a:r>
            <a:r>
              <a:rPr sz="2750" i="1" spc="120" dirty="0">
                <a:latin typeface="Times New Roman"/>
                <a:cs typeface="Times New Roman"/>
              </a:rPr>
              <a:t>d</a:t>
            </a:r>
            <a:r>
              <a:rPr sz="2750" i="1" spc="-415" dirty="0">
                <a:latin typeface="Times New Roman"/>
                <a:cs typeface="Times New Roman"/>
              </a:rPr>
              <a:t> </a:t>
            </a:r>
            <a:r>
              <a:rPr sz="2750" spc="35" dirty="0">
                <a:latin typeface="Times New Roman"/>
                <a:cs typeface="Times New Roman"/>
              </a:rPr>
              <a:t>(</a:t>
            </a:r>
            <a:r>
              <a:rPr sz="2750" i="1" spc="235" dirty="0">
                <a:latin typeface="Times New Roman"/>
                <a:cs typeface="Times New Roman"/>
              </a:rPr>
              <a:t>t</a:t>
            </a:r>
            <a:r>
              <a:rPr sz="2750" spc="80" dirty="0">
                <a:latin typeface="Times New Roman"/>
                <a:cs typeface="Times New Roman"/>
              </a:rPr>
              <a:t>)</a:t>
            </a:r>
            <a:r>
              <a:rPr sz="2750" spc="-55" dirty="0">
                <a:latin typeface="Times New Roman"/>
                <a:cs typeface="Times New Roman"/>
              </a:rPr>
              <a:t> </a:t>
            </a:r>
            <a:r>
              <a:rPr sz="2750" spc="135" dirty="0">
                <a:latin typeface="Symbol"/>
                <a:cs typeface="Symbol"/>
              </a:rPr>
              <a:t></a:t>
            </a:r>
            <a:r>
              <a:rPr sz="2750" spc="-60" dirty="0">
                <a:latin typeface="Times New Roman"/>
                <a:cs typeface="Times New Roman"/>
              </a:rPr>
              <a:t> 2</a:t>
            </a:r>
            <a:r>
              <a:rPr sz="2900" spc="50" dirty="0">
                <a:latin typeface="Symbol"/>
                <a:cs typeface="Symbol"/>
              </a:rPr>
              <a:t></a:t>
            </a:r>
            <a:r>
              <a:rPr sz="2900" dirty="0">
                <a:latin typeface="Times New Roman"/>
                <a:cs typeface="Times New Roman"/>
              </a:rPr>
              <a:t>	</a:t>
            </a:r>
            <a:r>
              <a:rPr sz="4450" spc="-229" dirty="0">
                <a:latin typeface="Symbol"/>
                <a:cs typeface="Symbol"/>
              </a:rPr>
              <a:t></a:t>
            </a:r>
            <a:r>
              <a:rPr sz="2750" i="1" spc="65" dirty="0">
                <a:latin typeface="Times New Roman"/>
                <a:cs typeface="Times New Roman"/>
              </a:rPr>
              <a:t>f</a:t>
            </a:r>
            <a:r>
              <a:rPr sz="2750" i="1" dirty="0">
                <a:latin typeface="Times New Roman"/>
                <a:cs typeface="Times New Roman"/>
              </a:rPr>
              <a:t>	</a:t>
            </a:r>
            <a:r>
              <a:rPr sz="2750" spc="135" dirty="0">
                <a:latin typeface="Symbol"/>
                <a:cs typeface="Symbol"/>
              </a:rPr>
              <a:t></a:t>
            </a:r>
            <a:r>
              <a:rPr sz="2750" spc="-200" dirty="0">
                <a:latin typeface="Times New Roman"/>
                <a:cs typeface="Times New Roman"/>
              </a:rPr>
              <a:t> </a:t>
            </a:r>
            <a:r>
              <a:rPr sz="2750" i="1" spc="105" dirty="0">
                <a:latin typeface="Times New Roman"/>
                <a:cs typeface="Times New Roman"/>
              </a:rPr>
              <a:t>k</a:t>
            </a:r>
            <a:r>
              <a:rPr sz="2750" i="1" dirty="0">
                <a:latin typeface="Times New Roman"/>
                <a:cs typeface="Times New Roman"/>
              </a:rPr>
              <a:t>	</a:t>
            </a:r>
            <a:r>
              <a:rPr sz="2750" i="1" spc="145" dirty="0">
                <a:latin typeface="Times New Roman"/>
                <a:cs typeface="Times New Roman"/>
              </a:rPr>
              <a:t>m</a:t>
            </a:r>
            <a:r>
              <a:rPr sz="3650" spc="-405" dirty="0">
                <a:latin typeface="Symbol"/>
                <a:cs typeface="Symbol"/>
              </a:rPr>
              <a:t>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434" dirty="0">
                <a:latin typeface="Times New Roman"/>
                <a:cs typeface="Times New Roman"/>
              </a:rPr>
              <a:t> </a:t>
            </a:r>
            <a:r>
              <a:rPr sz="3650" spc="-425" dirty="0">
                <a:latin typeface="Symbol"/>
                <a:cs typeface="Symbol"/>
              </a:rPr>
              <a:t></a:t>
            </a:r>
            <a:r>
              <a:rPr sz="4450" spc="-1040" dirty="0">
                <a:latin typeface="Symbol"/>
                <a:cs typeface="Symbol"/>
              </a:rPr>
              <a:t></a:t>
            </a:r>
            <a:r>
              <a:rPr sz="2750" spc="-55" dirty="0">
                <a:latin typeface="Times New Roman"/>
                <a:cs typeface="Times New Roman"/>
              </a:rPr>
              <a:t>.</a:t>
            </a:r>
            <a:r>
              <a:rPr sz="2750" i="1" spc="120" dirty="0">
                <a:latin typeface="Times New Roman"/>
                <a:cs typeface="Times New Roman"/>
              </a:rPr>
              <a:t>d</a:t>
            </a:r>
            <a:r>
              <a:rPr sz="2750" i="1" spc="-415" dirty="0">
                <a:latin typeface="Times New Roman"/>
                <a:cs typeface="Times New Roman"/>
              </a:rPr>
              <a:t> </a:t>
            </a:r>
            <a:r>
              <a:rPr sz="2750" spc="35" dirty="0">
                <a:latin typeface="Times New Roman"/>
                <a:cs typeface="Times New Roman"/>
              </a:rPr>
              <a:t>(</a:t>
            </a:r>
            <a:r>
              <a:rPr sz="2750" i="1" spc="229" dirty="0">
                <a:latin typeface="Times New Roman"/>
                <a:cs typeface="Times New Roman"/>
              </a:rPr>
              <a:t>t</a:t>
            </a:r>
            <a:r>
              <a:rPr sz="2750" spc="80" dirty="0">
                <a:latin typeface="Times New Roman"/>
                <a:cs typeface="Times New Roman"/>
              </a:rPr>
              <a:t>)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18440" y="3101949"/>
            <a:ext cx="1412875" cy="58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900" spc="50" dirty="0">
                <a:latin typeface="Symbol"/>
                <a:cs typeface="Symbol"/>
              </a:rPr>
              <a:t></a:t>
            </a:r>
            <a:r>
              <a:rPr sz="2900" spc="195" dirty="0">
                <a:latin typeface="Times New Roman"/>
                <a:cs typeface="Times New Roman"/>
              </a:rPr>
              <a:t> </a:t>
            </a:r>
            <a:r>
              <a:rPr sz="3650" spc="-405" dirty="0">
                <a:latin typeface="Symbol"/>
                <a:cs typeface="Symbol"/>
              </a:rPr>
              <a:t></a:t>
            </a:r>
            <a:r>
              <a:rPr sz="2750" i="1" spc="65" dirty="0">
                <a:latin typeface="Times New Roman"/>
                <a:cs typeface="Times New Roman"/>
              </a:rPr>
              <a:t>t</a:t>
            </a:r>
            <a:r>
              <a:rPr sz="2750" i="1" spc="-425" dirty="0">
                <a:latin typeface="Times New Roman"/>
                <a:cs typeface="Times New Roman"/>
              </a:rPr>
              <a:t> </a:t>
            </a:r>
            <a:r>
              <a:rPr sz="3650" spc="-235" dirty="0">
                <a:latin typeface="Symbol"/>
                <a:cs typeface="Symbol"/>
              </a:rPr>
              <a:t></a:t>
            </a:r>
            <a:r>
              <a:rPr sz="3650" spc="-505" dirty="0">
                <a:latin typeface="Times New Roman"/>
                <a:cs typeface="Times New Roman"/>
              </a:rPr>
              <a:t> </a:t>
            </a:r>
            <a:r>
              <a:rPr sz="2750" spc="135" dirty="0">
                <a:latin typeface="Symbol"/>
                <a:cs typeface="Symbol"/>
              </a:rPr>
              <a:t></a:t>
            </a:r>
            <a:r>
              <a:rPr sz="2750" spc="-60" dirty="0">
                <a:latin typeface="Times New Roman"/>
                <a:cs typeface="Times New Roman"/>
              </a:rPr>
              <a:t> </a:t>
            </a:r>
            <a:r>
              <a:rPr sz="2750" spc="-65" dirty="0">
                <a:latin typeface="Times New Roman"/>
                <a:cs typeface="Times New Roman"/>
              </a:rPr>
              <a:t>2</a:t>
            </a:r>
            <a:r>
              <a:rPr sz="2900" spc="50" dirty="0">
                <a:latin typeface="Symbol"/>
                <a:cs typeface="Symbol"/>
              </a:rPr>
              <a:t></a:t>
            </a:r>
            <a:endParaRPr sz="2900">
              <a:latin typeface="Symbol"/>
              <a:cs typeface="Symbo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82562" y="5227637"/>
            <a:ext cx="6324600" cy="1106805"/>
            <a:chOff x="182562" y="5227637"/>
            <a:chExt cx="6324600" cy="1106805"/>
          </a:xfrm>
        </p:grpSpPr>
        <p:sp>
          <p:nvSpPr>
            <p:cNvPr id="22" name="object 22"/>
            <p:cNvSpPr/>
            <p:nvPr/>
          </p:nvSpPr>
          <p:spPr>
            <a:xfrm>
              <a:off x="188912" y="5445125"/>
              <a:ext cx="628650" cy="455930"/>
            </a:xfrm>
            <a:custGeom>
              <a:avLst/>
              <a:gdLst/>
              <a:ahLst/>
              <a:cxnLst/>
              <a:rect l="l" t="t" r="r" b="b"/>
              <a:pathLst>
                <a:path w="628650" h="455929">
                  <a:moveTo>
                    <a:pt x="471487" y="0"/>
                  </a:moveTo>
                  <a:lnTo>
                    <a:pt x="471487" y="113918"/>
                  </a:lnTo>
                  <a:lnTo>
                    <a:pt x="0" y="113918"/>
                  </a:lnTo>
                  <a:lnTo>
                    <a:pt x="0" y="341706"/>
                  </a:lnTo>
                  <a:lnTo>
                    <a:pt x="471487" y="341706"/>
                  </a:lnTo>
                  <a:lnTo>
                    <a:pt x="471487" y="455612"/>
                  </a:lnTo>
                  <a:lnTo>
                    <a:pt x="628650" y="227812"/>
                  </a:lnTo>
                  <a:lnTo>
                    <a:pt x="471487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8912" y="5445125"/>
              <a:ext cx="628650" cy="455930"/>
            </a:xfrm>
            <a:custGeom>
              <a:avLst/>
              <a:gdLst/>
              <a:ahLst/>
              <a:cxnLst/>
              <a:rect l="l" t="t" r="r" b="b"/>
              <a:pathLst>
                <a:path w="628650" h="455929">
                  <a:moveTo>
                    <a:pt x="0" y="113918"/>
                  </a:moveTo>
                  <a:lnTo>
                    <a:pt x="471487" y="113918"/>
                  </a:lnTo>
                  <a:lnTo>
                    <a:pt x="471487" y="0"/>
                  </a:lnTo>
                  <a:lnTo>
                    <a:pt x="628650" y="227812"/>
                  </a:lnTo>
                  <a:lnTo>
                    <a:pt x="471487" y="455612"/>
                  </a:lnTo>
                  <a:lnTo>
                    <a:pt x="471487" y="341706"/>
                  </a:lnTo>
                  <a:lnTo>
                    <a:pt x="0" y="341706"/>
                  </a:lnTo>
                  <a:lnTo>
                    <a:pt x="0" y="11391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36612" y="5227637"/>
              <a:ext cx="5670550" cy="1106805"/>
            </a:xfrm>
            <a:custGeom>
              <a:avLst/>
              <a:gdLst/>
              <a:ahLst/>
              <a:cxnLst/>
              <a:rect l="l" t="t" r="r" b="b"/>
              <a:pathLst>
                <a:path w="5670550" h="1106804">
                  <a:moveTo>
                    <a:pt x="5670550" y="0"/>
                  </a:moveTo>
                  <a:lnTo>
                    <a:pt x="0" y="0"/>
                  </a:lnTo>
                  <a:lnTo>
                    <a:pt x="0" y="1106487"/>
                  </a:lnTo>
                  <a:lnTo>
                    <a:pt x="5670550" y="1106487"/>
                  </a:lnTo>
                  <a:lnTo>
                    <a:pt x="567055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133079" y="5582517"/>
            <a:ext cx="161290" cy="730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ts val="2760"/>
              </a:lnSpc>
              <a:spcBef>
                <a:spcPts val="125"/>
              </a:spcBef>
            </a:pPr>
            <a:r>
              <a:rPr sz="2650" spc="150" dirty="0">
                <a:latin typeface="Symbol"/>
                <a:cs typeface="Symbol"/>
              </a:rPr>
              <a:t></a:t>
            </a:r>
            <a:endParaRPr sz="2650">
              <a:latin typeface="Symbol"/>
              <a:cs typeface="Symbol"/>
            </a:endParaRPr>
          </a:p>
          <a:p>
            <a:pPr>
              <a:lnSpc>
                <a:spcPts val="2760"/>
              </a:lnSpc>
            </a:pPr>
            <a:r>
              <a:rPr sz="2650" spc="150" dirty="0">
                <a:latin typeface="Symbol"/>
                <a:cs typeface="Symbol"/>
              </a:rPr>
              <a:t>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33079" y="5263057"/>
            <a:ext cx="161290" cy="4337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2650" spc="150" dirty="0">
                <a:latin typeface="Symbol"/>
                <a:cs typeface="Symbol"/>
              </a:rPr>
              <a:t>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27523" y="5274036"/>
            <a:ext cx="7556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i="1" spc="60" dirty="0">
                <a:latin typeface="Times New Roman"/>
                <a:cs typeface="Times New Roman"/>
              </a:rPr>
              <a:t>t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25474" y="5739105"/>
            <a:ext cx="7556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i="1" spc="60" dirty="0">
                <a:latin typeface="Times New Roman"/>
                <a:cs typeface="Times New Roman"/>
              </a:rPr>
              <a:t>f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73395" y="5739105"/>
            <a:ext cx="1130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i="1" spc="95" dirty="0">
                <a:latin typeface="Times New Roman"/>
                <a:cs typeface="Times New Roman"/>
              </a:rPr>
              <a:t>c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37741" y="5739105"/>
            <a:ext cx="1130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i="1" spc="95" dirty="0">
                <a:latin typeface="Times New Roman"/>
                <a:cs typeface="Times New Roman"/>
              </a:rPr>
              <a:t>c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2936" y="5597263"/>
            <a:ext cx="585470" cy="4337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sz="3975" i="1" spc="262" baseline="13626" dirty="0">
                <a:latin typeface="Times New Roman"/>
                <a:cs typeface="Times New Roman"/>
              </a:rPr>
              <a:t>S</a:t>
            </a:r>
            <a:r>
              <a:rPr sz="1550" i="1" spc="175" dirty="0">
                <a:latin typeface="Times New Roman"/>
                <a:cs typeface="Times New Roman"/>
              </a:rPr>
              <a:t>FM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90450" y="5464525"/>
            <a:ext cx="171450" cy="8159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ts val="4575"/>
              </a:lnSpc>
              <a:spcBef>
                <a:spcPts val="110"/>
              </a:spcBef>
            </a:pPr>
            <a:r>
              <a:rPr sz="4000" spc="150" dirty="0">
                <a:latin typeface="Symbol"/>
                <a:cs typeface="Symbol"/>
              </a:rPr>
              <a:t></a:t>
            </a:r>
            <a:endParaRPr sz="4000">
              <a:latin typeface="Symbol"/>
              <a:cs typeface="Symbol"/>
            </a:endParaRPr>
          </a:p>
          <a:p>
            <a:pPr marL="21590">
              <a:lnSpc>
                <a:spcPts val="1635"/>
              </a:lnSpc>
            </a:pPr>
            <a:r>
              <a:rPr sz="1550" spc="110" dirty="0">
                <a:latin typeface="Times New Roman"/>
                <a:cs typeface="Times New Roman"/>
              </a:rPr>
              <a:t>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76985" y="5263057"/>
            <a:ext cx="1188720" cy="10502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001394">
              <a:lnSpc>
                <a:spcPts val="2580"/>
              </a:lnSpc>
              <a:spcBef>
                <a:spcPts val="125"/>
              </a:spcBef>
            </a:pPr>
            <a:r>
              <a:rPr sz="2650" spc="150" dirty="0">
                <a:latin typeface="Symbol"/>
                <a:cs typeface="Symbol"/>
              </a:rPr>
              <a:t></a:t>
            </a:r>
            <a:endParaRPr sz="2650">
              <a:latin typeface="Symbol"/>
              <a:cs typeface="Symbol"/>
            </a:endParaRPr>
          </a:p>
          <a:p>
            <a:pPr marL="25400">
              <a:lnSpc>
                <a:spcPts val="2425"/>
              </a:lnSpc>
            </a:pPr>
            <a:r>
              <a:rPr sz="2650" i="1" spc="190" dirty="0">
                <a:latin typeface="Times New Roman"/>
                <a:cs typeface="Times New Roman"/>
              </a:rPr>
              <a:t>m</a:t>
            </a:r>
            <a:r>
              <a:rPr sz="2650" spc="190" dirty="0">
                <a:latin typeface="Times New Roman"/>
                <a:cs typeface="Times New Roman"/>
              </a:rPr>
              <a:t>(</a:t>
            </a:r>
            <a:r>
              <a:rPr sz="2650" i="1" spc="190" dirty="0">
                <a:latin typeface="Times New Roman"/>
                <a:cs typeface="Times New Roman"/>
              </a:rPr>
              <a:t>t</a:t>
            </a:r>
            <a:r>
              <a:rPr sz="2650" spc="190" dirty="0">
                <a:latin typeface="Times New Roman"/>
                <a:cs typeface="Times New Roman"/>
              </a:rPr>
              <a:t>)</a:t>
            </a:r>
            <a:r>
              <a:rPr sz="2650" i="1" spc="190" dirty="0">
                <a:latin typeface="Times New Roman"/>
                <a:cs typeface="Times New Roman"/>
              </a:rPr>
              <a:t>dt</a:t>
            </a:r>
            <a:r>
              <a:rPr sz="3975" spc="284" baseline="-11530" dirty="0">
                <a:latin typeface="Symbol"/>
                <a:cs typeface="Symbol"/>
              </a:rPr>
              <a:t></a:t>
            </a:r>
            <a:endParaRPr sz="3975" baseline="-11530">
              <a:latin typeface="Symbol"/>
              <a:cs typeface="Symbol"/>
            </a:endParaRPr>
          </a:p>
          <a:p>
            <a:pPr marL="1001394">
              <a:lnSpc>
                <a:spcPts val="3030"/>
              </a:lnSpc>
            </a:pPr>
            <a:r>
              <a:rPr sz="2650" spc="150" dirty="0">
                <a:latin typeface="Symbol"/>
                <a:cs typeface="Symbol"/>
              </a:rPr>
              <a:t>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97009" y="5405380"/>
            <a:ext cx="1980564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1124585" algn="l"/>
                <a:tab pos="1786889" algn="l"/>
              </a:tabLst>
            </a:pPr>
            <a:r>
              <a:rPr sz="3500" spc="-55" dirty="0">
                <a:latin typeface="Symbol"/>
                <a:cs typeface="Symbol"/>
              </a:rPr>
              <a:t></a:t>
            </a:r>
            <a:r>
              <a:rPr sz="2650" i="1" spc="-55" dirty="0">
                <a:latin typeface="Times New Roman"/>
                <a:cs typeface="Times New Roman"/>
              </a:rPr>
              <a:t>t</a:t>
            </a:r>
            <a:r>
              <a:rPr sz="3500" spc="-55" dirty="0">
                <a:latin typeface="Symbol"/>
                <a:cs typeface="Symbol"/>
              </a:rPr>
              <a:t></a:t>
            </a:r>
            <a:r>
              <a:rPr sz="3500" spc="-475" dirty="0">
                <a:latin typeface="Times New Roman"/>
                <a:cs typeface="Times New Roman"/>
              </a:rPr>
              <a:t> </a:t>
            </a:r>
            <a:r>
              <a:rPr sz="2650" spc="215" dirty="0">
                <a:latin typeface="Symbol"/>
                <a:cs typeface="Symbol"/>
              </a:rPr>
              <a:t></a:t>
            </a:r>
            <a:r>
              <a:rPr sz="2650" spc="185" dirty="0">
                <a:latin typeface="Times New Roman"/>
                <a:cs typeface="Times New Roman"/>
              </a:rPr>
              <a:t> </a:t>
            </a:r>
            <a:r>
              <a:rPr sz="2650" i="1" spc="240" dirty="0">
                <a:latin typeface="Times New Roman"/>
                <a:cs typeface="Times New Roman"/>
              </a:rPr>
              <a:t>A	</a:t>
            </a:r>
            <a:r>
              <a:rPr sz="2650" spc="145" dirty="0">
                <a:latin typeface="Times New Roman"/>
                <a:cs typeface="Times New Roman"/>
              </a:rPr>
              <a:t>cos	</a:t>
            </a:r>
            <a:r>
              <a:rPr sz="2650" dirty="0">
                <a:latin typeface="Times New Roman"/>
                <a:cs typeface="Times New Roman"/>
              </a:rPr>
              <a:t>2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52866" y="5490278"/>
            <a:ext cx="1438275" cy="461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2850" spc="-15" dirty="0">
                <a:latin typeface="Symbol"/>
                <a:cs typeface="Symbol"/>
              </a:rPr>
              <a:t></a:t>
            </a:r>
            <a:r>
              <a:rPr sz="2650" i="1" spc="105" dirty="0">
                <a:latin typeface="Times New Roman"/>
                <a:cs typeface="Times New Roman"/>
              </a:rPr>
              <a:t>f</a:t>
            </a:r>
            <a:r>
              <a:rPr sz="2650" i="1" spc="310" dirty="0">
                <a:latin typeface="Times New Roman"/>
                <a:cs typeface="Times New Roman"/>
              </a:rPr>
              <a:t> </a:t>
            </a:r>
            <a:r>
              <a:rPr sz="2650" i="1" spc="105" dirty="0">
                <a:latin typeface="Times New Roman"/>
                <a:cs typeface="Times New Roman"/>
              </a:rPr>
              <a:t>t</a:t>
            </a:r>
            <a:r>
              <a:rPr sz="2650" i="1" spc="-45" dirty="0">
                <a:latin typeface="Times New Roman"/>
                <a:cs typeface="Times New Roman"/>
              </a:rPr>
              <a:t> </a:t>
            </a:r>
            <a:r>
              <a:rPr sz="2650" spc="215" dirty="0">
                <a:latin typeface="Symbol"/>
                <a:cs typeface="Symbol"/>
              </a:rPr>
              <a:t>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dirty="0">
                <a:latin typeface="Times New Roman"/>
                <a:cs typeface="Times New Roman"/>
              </a:rPr>
              <a:t>2</a:t>
            </a:r>
            <a:r>
              <a:rPr sz="2850" spc="-10" dirty="0">
                <a:latin typeface="Symbol"/>
                <a:cs typeface="Symbol"/>
              </a:rPr>
              <a:t></a:t>
            </a:r>
            <a:r>
              <a:rPr sz="2650" i="1" spc="175" dirty="0">
                <a:latin typeface="Times New Roman"/>
                <a:cs typeface="Times New Roman"/>
              </a:rPr>
              <a:t>k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76135" y="5377078"/>
            <a:ext cx="199008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latin typeface="Times New Roman"/>
                <a:cs typeface="Times New Roman"/>
              </a:rPr>
              <a:t>Persamaan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umum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5" dirty="0">
                <a:latin typeface="Times New Roman"/>
                <a:cs typeface="Times New Roman"/>
              </a:rPr>
              <a:t>Sinyal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FM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189103"/>
            <a:ext cx="761936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Modulasi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Frekuensi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Untuk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Sinyal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info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Single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Tone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Misal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info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sinusoidal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single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tone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(1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buah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1044" y="1286636"/>
            <a:ext cx="1564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sinusoidal):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13660" y="1636941"/>
            <a:ext cx="3970654" cy="598805"/>
          </a:xfrm>
          <a:custGeom>
            <a:avLst/>
            <a:gdLst/>
            <a:ahLst/>
            <a:cxnLst/>
            <a:rect l="l" t="t" r="r" b="b"/>
            <a:pathLst>
              <a:path w="3970654" h="598805">
                <a:moveTo>
                  <a:pt x="3970655" y="0"/>
                </a:moveTo>
                <a:lnTo>
                  <a:pt x="0" y="0"/>
                </a:lnTo>
                <a:lnTo>
                  <a:pt x="0" y="598258"/>
                </a:lnTo>
                <a:lnTo>
                  <a:pt x="3970655" y="598258"/>
                </a:lnTo>
                <a:lnTo>
                  <a:pt x="397065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5652" y="1412229"/>
            <a:ext cx="4079240" cy="7848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850" i="1" spc="55" dirty="0">
                <a:latin typeface="Times New Roman"/>
                <a:cs typeface="Times New Roman"/>
              </a:rPr>
              <a:t>m</a:t>
            </a:r>
            <a:r>
              <a:rPr sz="3850" spc="55" dirty="0">
                <a:latin typeface="Times New Roman"/>
                <a:cs typeface="Times New Roman"/>
              </a:rPr>
              <a:t>(</a:t>
            </a:r>
            <a:r>
              <a:rPr sz="3850" i="1" spc="55" dirty="0">
                <a:latin typeface="Times New Roman"/>
                <a:cs typeface="Times New Roman"/>
              </a:rPr>
              <a:t>t</a:t>
            </a:r>
            <a:r>
              <a:rPr sz="3850" spc="55" dirty="0">
                <a:latin typeface="Times New Roman"/>
                <a:cs typeface="Times New Roman"/>
              </a:rPr>
              <a:t>)</a:t>
            </a:r>
            <a:r>
              <a:rPr sz="3850" spc="-90" dirty="0">
                <a:latin typeface="Times New Roman"/>
                <a:cs typeface="Times New Roman"/>
              </a:rPr>
              <a:t> </a:t>
            </a:r>
            <a:r>
              <a:rPr sz="3850" spc="45" dirty="0">
                <a:latin typeface="Symbol"/>
                <a:cs typeface="Symbol"/>
              </a:rPr>
              <a:t></a:t>
            </a:r>
            <a:r>
              <a:rPr sz="3850" spc="5" dirty="0">
                <a:latin typeface="Times New Roman"/>
                <a:cs typeface="Times New Roman"/>
              </a:rPr>
              <a:t> </a:t>
            </a:r>
            <a:r>
              <a:rPr sz="3850" i="1" spc="-55" dirty="0">
                <a:latin typeface="Times New Roman"/>
                <a:cs typeface="Times New Roman"/>
              </a:rPr>
              <a:t>A</a:t>
            </a:r>
            <a:r>
              <a:rPr sz="3825" i="1" spc="-82" baseline="-20697" dirty="0">
                <a:latin typeface="Times New Roman"/>
                <a:cs typeface="Times New Roman"/>
              </a:rPr>
              <a:t>m</a:t>
            </a:r>
            <a:r>
              <a:rPr sz="3825" i="1" spc="-44" baseline="-20697" dirty="0">
                <a:latin typeface="Times New Roman"/>
                <a:cs typeface="Times New Roman"/>
              </a:rPr>
              <a:t> </a:t>
            </a:r>
            <a:r>
              <a:rPr sz="3850" spc="-45" dirty="0">
                <a:latin typeface="Times New Roman"/>
                <a:cs typeface="Times New Roman"/>
              </a:rPr>
              <a:t>cos</a:t>
            </a:r>
            <a:r>
              <a:rPr sz="7425" spc="-67" baseline="-1683" dirty="0">
                <a:latin typeface="Symbol"/>
                <a:cs typeface="Symbol"/>
              </a:rPr>
              <a:t></a:t>
            </a:r>
            <a:r>
              <a:rPr sz="3850" spc="-45" dirty="0">
                <a:latin typeface="Times New Roman"/>
                <a:cs typeface="Times New Roman"/>
              </a:rPr>
              <a:t>2</a:t>
            </a:r>
            <a:r>
              <a:rPr sz="4050" spc="-45" dirty="0">
                <a:latin typeface="Symbol"/>
                <a:cs typeface="Symbol"/>
              </a:rPr>
              <a:t></a:t>
            </a:r>
            <a:r>
              <a:rPr sz="3850" i="1" spc="-45" dirty="0">
                <a:latin typeface="Times New Roman"/>
                <a:cs typeface="Times New Roman"/>
              </a:rPr>
              <a:t>f</a:t>
            </a:r>
            <a:r>
              <a:rPr sz="3825" i="1" spc="-67" baseline="-20697" dirty="0">
                <a:latin typeface="Times New Roman"/>
                <a:cs typeface="Times New Roman"/>
              </a:rPr>
              <a:t>m</a:t>
            </a:r>
            <a:r>
              <a:rPr sz="3850" i="1" spc="-45" dirty="0">
                <a:latin typeface="Times New Roman"/>
                <a:cs typeface="Times New Roman"/>
              </a:rPr>
              <a:t>t</a:t>
            </a:r>
            <a:r>
              <a:rPr sz="7200" spc="-67" baseline="-1736" dirty="0">
                <a:latin typeface="Symbol"/>
                <a:cs typeface="Symbol"/>
              </a:rPr>
              <a:t></a:t>
            </a:r>
            <a:endParaRPr sz="7200" baseline="-1736">
              <a:latin typeface="Symbol"/>
              <a:cs typeface="Symbo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1935" y="3127882"/>
            <a:ext cx="5670550" cy="1851025"/>
          </a:xfrm>
          <a:custGeom>
            <a:avLst/>
            <a:gdLst/>
            <a:ahLst/>
            <a:cxnLst/>
            <a:rect l="l" t="t" r="r" b="b"/>
            <a:pathLst>
              <a:path w="5670550" h="1851025">
                <a:moveTo>
                  <a:pt x="5670296" y="0"/>
                </a:moveTo>
                <a:lnTo>
                  <a:pt x="0" y="0"/>
                </a:lnTo>
                <a:lnTo>
                  <a:pt x="0" y="1850517"/>
                </a:lnTo>
                <a:lnTo>
                  <a:pt x="5670296" y="1850517"/>
                </a:lnTo>
                <a:lnTo>
                  <a:pt x="5670296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14421" y="4077680"/>
            <a:ext cx="417195" cy="58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385" dirty="0">
                <a:latin typeface="Cambria"/>
                <a:cs typeface="Cambria"/>
              </a:rPr>
              <a:t>⏟</a:t>
            </a:r>
            <a:endParaRPr sz="37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4594082"/>
            <a:ext cx="7516495" cy="1327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56790">
              <a:lnSpc>
                <a:spcPct val="100000"/>
              </a:lnSpc>
              <a:spcBef>
                <a:spcPts val="105"/>
              </a:spcBef>
            </a:pPr>
            <a:r>
              <a:rPr sz="2150" dirty="0">
                <a:latin typeface="Times New Roman"/>
                <a:cs typeface="Times New Roman"/>
              </a:rPr>
              <a:t>Frekuensicarrier</a:t>
            </a:r>
            <a:endParaRPr sz="2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Times New Roman"/>
              <a:cs typeface="Times New Roman"/>
            </a:endParaRPr>
          </a:p>
          <a:p>
            <a:pPr marL="393700" indent="-343535">
              <a:lnSpc>
                <a:spcPts val="2605"/>
              </a:lnSpc>
              <a:spcBef>
                <a:spcPts val="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93700" algn="l"/>
                <a:tab pos="3943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b="1" dirty="0">
                <a:solidFill>
                  <a:srgbClr val="9900CC"/>
                </a:solidFill>
                <a:latin typeface="Arial"/>
                <a:cs typeface="Arial"/>
              </a:rPr>
              <a:t>=</a:t>
            </a:r>
            <a:r>
              <a:rPr sz="2400" b="1" spc="-10" dirty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9900CC"/>
                </a:solidFill>
                <a:latin typeface="Times New Roman"/>
                <a:cs typeface="Times New Roman"/>
              </a:rPr>
              <a:t>f</a:t>
            </a:r>
            <a:r>
              <a:rPr sz="2400" b="1" i="1" baseline="-20833" dirty="0">
                <a:solidFill>
                  <a:srgbClr val="9900CC"/>
                </a:solidFill>
                <a:latin typeface="Times New Roman"/>
                <a:cs typeface="Times New Roman"/>
              </a:rPr>
              <a:t>i</a:t>
            </a:r>
            <a:r>
              <a:rPr sz="2400" b="1" i="1" dirty="0">
                <a:solidFill>
                  <a:srgbClr val="9900CC"/>
                </a:solidFill>
                <a:latin typeface="Times New Roman"/>
                <a:cs typeface="Times New Roman"/>
              </a:rPr>
              <a:t>(t)</a:t>
            </a:r>
            <a:r>
              <a:rPr sz="2400" b="1" i="1" spc="45" dirty="0">
                <a:solidFill>
                  <a:srgbClr val="9900CC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berubah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120" dirty="0">
                <a:latin typeface="Microsoft Sans Serif"/>
                <a:cs typeface="Microsoft Sans Serif"/>
              </a:rPr>
              <a:t>–ubah</a:t>
            </a:r>
            <a:endParaRPr sz="2400">
              <a:latin typeface="Microsoft Sans Serif"/>
              <a:cs typeface="Microsoft Sans Serif"/>
            </a:endParaRPr>
          </a:p>
          <a:p>
            <a:pPr marL="393700">
              <a:lnSpc>
                <a:spcPts val="2605"/>
              </a:lnSpc>
            </a:pPr>
            <a:r>
              <a:rPr sz="2400" spc="-5" dirty="0">
                <a:latin typeface="Microsoft Sans Serif"/>
                <a:cs typeface="Microsoft Sans Serif"/>
              </a:rPr>
              <a:t>terhadap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waktu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mengikuti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amplituda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informasi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00569" y="3693972"/>
            <a:ext cx="5639435" cy="769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1203325" algn="l"/>
                <a:tab pos="2310130" algn="l"/>
              </a:tabLst>
            </a:pPr>
            <a:r>
              <a:rPr sz="3700" spc="10" dirty="0">
                <a:latin typeface="Symbol"/>
                <a:cs typeface="Symbol"/>
              </a:rPr>
              <a:t></a:t>
            </a:r>
            <a:r>
              <a:rPr sz="3700" spc="10" dirty="0">
                <a:latin typeface="Times New Roman"/>
                <a:cs typeface="Times New Roman"/>
              </a:rPr>
              <a:t>	</a:t>
            </a:r>
            <a:r>
              <a:rPr sz="3700" i="1" spc="175" dirty="0">
                <a:latin typeface="Times New Roman"/>
                <a:cs typeface="Times New Roman"/>
              </a:rPr>
              <a:t>f</a:t>
            </a:r>
            <a:r>
              <a:rPr sz="3225" i="1" spc="7" baseline="-23255" dirty="0">
                <a:latin typeface="Times New Roman"/>
                <a:cs typeface="Times New Roman"/>
              </a:rPr>
              <a:t>c</a:t>
            </a:r>
            <a:r>
              <a:rPr sz="3225" i="1" baseline="-23255" dirty="0">
                <a:latin typeface="Times New Roman"/>
                <a:cs typeface="Times New Roman"/>
              </a:rPr>
              <a:t>	</a:t>
            </a:r>
            <a:r>
              <a:rPr sz="3700" spc="10" dirty="0">
                <a:latin typeface="Symbol"/>
                <a:cs typeface="Symbol"/>
              </a:rPr>
              <a:t></a:t>
            </a:r>
            <a:r>
              <a:rPr sz="3700" spc="-295" dirty="0">
                <a:latin typeface="Times New Roman"/>
                <a:cs typeface="Times New Roman"/>
              </a:rPr>
              <a:t> </a:t>
            </a:r>
            <a:r>
              <a:rPr sz="3700" i="1" spc="10" dirty="0">
                <a:latin typeface="Times New Roman"/>
                <a:cs typeface="Times New Roman"/>
              </a:rPr>
              <a:t>k</a:t>
            </a:r>
            <a:r>
              <a:rPr sz="3700" i="1" spc="-440" dirty="0">
                <a:latin typeface="Times New Roman"/>
                <a:cs typeface="Times New Roman"/>
              </a:rPr>
              <a:t> </a:t>
            </a:r>
            <a:r>
              <a:rPr sz="3225" i="1" spc="7" baseline="-23255" dirty="0">
                <a:latin typeface="Times New Roman"/>
                <a:cs typeface="Times New Roman"/>
              </a:rPr>
              <a:t>f</a:t>
            </a:r>
            <a:r>
              <a:rPr sz="3225" i="1" baseline="-23255" dirty="0">
                <a:latin typeface="Times New Roman"/>
                <a:cs typeface="Times New Roman"/>
              </a:rPr>
              <a:t> </a:t>
            </a:r>
            <a:r>
              <a:rPr sz="3225" i="1" spc="-179" baseline="-23255" dirty="0">
                <a:latin typeface="Times New Roman"/>
                <a:cs typeface="Times New Roman"/>
              </a:rPr>
              <a:t> </a:t>
            </a:r>
            <a:r>
              <a:rPr sz="3700" i="1" spc="-275" dirty="0">
                <a:latin typeface="Times New Roman"/>
                <a:cs typeface="Times New Roman"/>
              </a:rPr>
              <a:t>A</a:t>
            </a:r>
            <a:r>
              <a:rPr sz="3225" i="1" spc="22" baseline="-23255" dirty="0">
                <a:latin typeface="Times New Roman"/>
                <a:cs typeface="Times New Roman"/>
              </a:rPr>
              <a:t>m</a:t>
            </a:r>
            <a:r>
              <a:rPr sz="3225" i="1" baseline="-23255" dirty="0">
                <a:latin typeface="Times New Roman"/>
                <a:cs typeface="Times New Roman"/>
              </a:rPr>
              <a:t> </a:t>
            </a:r>
            <a:r>
              <a:rPr sz="3225" i="1" spc="-405" baseline="-23255" dirty="0">
                <a:latin typeface="Times New Roman"/>
                <a:cs typeface="Times New Roman"/>
              </a:rPr>
              <a:t> </a:t>
            </a:r>
            <a:r>
              <a:rPr sz="3700" spc="10" dirty="0">
                <a:latin typeface="Times New Roman"/>
                <a:cs typeface="Times New Roman"/>
              </a:rPr>
              <a:t>c</a:t>
            </a:r>
            <a:r>
              <a:rPr sz="3700" spc="-35" dirty="0">
                <a:latin typeface="Times New Roman"/>
                <a:cs typeface="Times New Roman"/>
              </a:rPr>
              <a:t>os</a:t>
            </a:r>
            <a:r>
              <a:rPr sz="4850" spc="-480" dirty="0">
                <a:latin typeface="Symbol"/>
                <a:cs typeface="Symbol"/>
              </a:rPr>
              <a:t></a:t>
            </a:r>
            <a:r>
              <a:rPr sz="3700" spc="-210" dirty="0">
                <a:latin typeface="Times New Roman"/>
                <a:cs typeface="Times New Roman"/>
              </a:rPr>
              <a:t>2</a:t>
            </a:r>
            <a:r>
              <a:rPr sz="3900" spc="-215" dirty="0">
                <a:latin typeface="Symbol"/>
                <a:cs typeface="Symbol"/>
              </a:rPr>
              <a:t></a:t>
            </a:r>
            <a:r>
              <a:rPr sz="3700" i="1" spc="210" dirty="0">
                <a:latin typeface="Times New Roman"/>
                <a:cs typeface="Times New Roman"/>
              </a:rPr>
              <a:t>f</a:t>
            </a:r>
            <a:r>
              <a:rPr sz="3225" i="1" spc="120" baseline="-23255" dirty="0">
                <a:latin typeface="Times New Roman"/>
                <a:cs typeface="Times New Roman"/>
              </a:rPr>
              <a:t>m</a:t>
            </a:r>
            <a:r>
              <a:rPr sz="3700" i="1" spc="5" dirty="0">
                <a:latin typeface="Times New Roman"/>
                <a:cs typeface="Times New Roman"/>
              </a:rPr>
              <a:t>t</a:t>
            </a:r>
            <a:r>
              <a:rPr sz="3700" i="1" spc="-600" dirty="0">
                <a:latin typeface="Times New Roman"/>
                <a:cs typeface="Times New Roman"/>
              </a:rPr>
              <a:t> </a:t>
            </a:r>
            <a:r>
              <a:rPr sz="4850" spc="-395" dirty="0">
                <a:latin typeface="Symbol"/>
                <a:cs typeface="Symbol"/>
              </a:rPr>
              <a:t></a:t>
            </a:r>
            <a:endParaRPr sz="48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5140" y="2383993"/>
            <a:ext cx="6903084" cy="1321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3535">
              <a:lnSpc>
                <a:spcPts val="259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68300" algn="l"/>
                <a:tab pos="368935" algn="l"/>
              </a:tabLst>
            </a:pPr>
            <a:r>
              <a:rPr sz="2400" dirty="0">
                <a:latin typeface="Microsoft Sans Serif"/>
                <a:cs typeface="Microsoft Sans Serif"/>
              </a:rPr>
              <a:t>Maka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sesaat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setelah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proses</a:t>
            </a:r>
            <a:endParaRPr sz="2400">
              <a:latin typeface="Microsoft Sans Serif"/>
              <a:cs typeface="Microsoft Sans Serif"/>
            </a:endParaRPr>
          </a:p>
          <a:p>
            <a:pPr marL="368300">
              <a:lnSpc>
                <a:spcPts val="2185"/>
              </a:lnSpc>
            </a:pPr>
            <a:r>
              <a:rPr sz="2400" spc="-10" dirty="0">
                <a:latin typeface="Microsoft Sans Serif"/>
                <a:cs typeface="Microsoft Sans Serif"/>
              </a:rPr>
              <a:t>modulasi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  <a:p>
            <a:pPr marL="246379" algn="ctr">
              <a:lnSpc>
                <a:spcPts val="5415"/>
              </a:lnSpc>
              <a:tabLst>
                <a:tab pos="1503680" algn="l"/>
                <a:tab pos="1907539" algn="l"/>
              </a:tabLst>
            </a:pPr>
            <a:r>
              <a:rPr sz="3700" i="1" spc="140" dirty="0">
                <a:latin typeface="Times New Roman"/>
                <a:cs typeface="Times New Roman"/>
              </a:rPr>
              <a:t>f</a:t>
            </a:r>
            <a:r>
              <a:rPr sz="3225" i="1" spc="7" baseline="-23255" dirty="0">
                <a:latin typeface="Times New Roman"/>
                <a:cs typeface="Times New Roman"/>
              </a:rPr>
              <a:t>i</a:t>
            </a:r>
            <a:r>
              <a:rPr sz="3225" i="1" spc="-120" baseline="-23255" dirty="0">
                <a:latin typeface="Times New Roman"/>
                <a:cs typeface="Times New Roman"/>
              </a:rPr>
              <a:t> </a:t>
            </a:r>
            <a:r>
              <a:rPr sz="4850" spc="-590" dirty="0">
                <a:latin typeface="Symbol"/>
                <a:cs typeface="Symbol"/>
              </a:rPr>
              <a:t></a:t>
            </a:r>
            <a:r>
              <a:rPr sz="3700" i="1" spc="5" dirty="0">
                <a:latin typeface="Times New Roman"/>
                <a:cs typeface="Times New Roman"/>
              </a:rPr>
              <a:t>t</a:t>
            </a:r>
            <a:r>
              <a:rPr sz="3700" i="1" spc="-600" dirty="0">
                <a:latin typeface="Times New Roman"/>
                <a:cs typeface="Times New Roman"/>
              </a:rPr>
              <a:t> </a:t>
            </a:r>
            <a:r>
              <a:rPr sz="4850" spc="-395" dirty="0">
                <a:latin typeface="Symbol"/>
                <a:cs typeface="Symbol"/>
              </a:rPr>
              <a:t></a:t>
            </a:r>
            <a:r>
              <a:rPr sz="4850" spc="-695" dirty="0">
                <a:latin typeface="Times New Roman"/>
                <a:cs typeface="Times New Roman"/>
              </a:rPr>
              <a:t> </a:t>
            </a:r>
            <a:r>
              <a:rPr sz="3700" spc="10" dirty="0">
                <a:latin typeface="Symbol"/>
                <a:cs typeface="Symbol"/>
              </a:rPr>
              <a:t></a:t>
            </a:r>
            <a:r>
              <a:rPr sz="3700" dirty="0">
                <a:latin typeface="Times New Roman"/>
                <a:cs typeface="Times New Roman"/>
              </a:rPr>
              <a:t>	</a:t>
            </a:r>
            <a:r>
              <a:rPr sz="3700" i="1" spc="170" dirty="0">
                <a:latin typeface="Times New Roman"/>
                <a:cs typeface="Times New Roman"/>
              </a:rPr>
              <a:t>f</a:t>
            </a:r>
            <a:r>
              <a:rPr sz="3225" i="1" spc="7" baseline="-23255" dirty="0">
                <a:latin typeface="Times New Roman"/>
                <a:cs typeface="Times New Roman"/>
              </a:rPr>
              <a:t>c</a:t>
            </a:r>
            <a:r>
              <a:rPr sz="3225" i="1" baseline="-23255" dirty="0">
                <a:latin typeface="Times New Roman"/>
                <a:cs typeface="Times New Roman"/>
              </a:rPr>
              <a:t>	</a:t>
            </a:r>
            <a:r>
              <a:rPr sz="3700" spc="10" dirty="0">
                <a:latin typeface="Symbol"/>
                <a:cs typeface="Symbol"/>
              </a:rPr>
              <a:t></a:t>
            </a:r>
            <a:r>
              <a:rPr sz="3700" spc="-295" dirty="0">
                <a:latin typeface="Times New Roman"/>
                <a:cs typeface="Times New Roman"/>
              </a:rPr>
              <a:t> </a:t>
            </a:r>
            <a:r>
              <a:rPr sz="3700" i="1" spc="10" dirty="0">
                <a:latin typeface="Times New Roman"/>
                <a:cs typeface="Times New Roman"/>
              </a:rPr>
              <a:t>k</a:t>
            </a:r>
            <a:r>
              <a:rPr sz="3700" i="1" spc="-440" dirty="0">
                <a:latin typeface="Times New Roman"/>
                <a:cs typeface="Times New Roman"/>
              </a:rPr>
              <a:t> </a:t>
            </a:r>
            <a:r>
              <a:rPr sz="3225" i="1" spc="7" baseline="-23255" dirty="0">
                <a:latin typeface="Times New Roman"/>
                <a:cs typeface="Times New Roman"/>
              </a:rPr>
              <a:t>f</a:t>
            </a:r>
            <a:r>
              <a:rPr sz="3225" i="1" spc="195" baseline="-23255" dirty="0">
                <a:latin typeface="Times New Roman"/>
                <a:cs typeface="Times New Roman"/>
              </a:rPr>
              <a:t> </a:t>
            </a:r>
            <a:r>
              <a:rPr sz="3700" i="1" dirty="0">
                <a:latin typeface="Times New Roman"/>
                <a:cs typeface="Times New Roman"/>
              </a:rPr>
              <a:t>m</a:t>
            </a:r>
            <a:r>
              <a:rPr sz="3700" spc="-40" dirty="0">
                <a:latin typeface="Times New Roman"/>
                <a:cs typeface="Times New Roman"/>
              </a:rPr>
              <a:t>(</a:t>
            </a:r>
            <a:r>
              <a:rPr sz="3700" i="1" spc="220" dirty="0">
                <a:latin typeface="Times New Roman"/>
                <a:cs typeface="Times New Roman"/>
              </a:rPr>
              <a:t>t</a:t>
            </a:r>
            <a:r>
              <a:rPr sz="3700" spc="5" dirty="0">
                <a:latin typeface="Times New Roman"/>
                <a:cs typeface="Times New Roman"/>
              </a:rPr>
              <a:t>)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144272"/>
            <a:ext cx="5715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00"/>
                </a:solidFill>
              </a:rPr>
              <a:t>Ilustrasi</a:t>
            </a:r>
            <a:r>
              <a:rPr sz="2800" spc="-15" dirty="0">
                <a:solidFill>
                  <a:srgbClr val="000000"/>
                </a:solidFill>
              </a:rPr>
              <a:t> </a:t>
            </a:r>
            <a:r>
              <a:rPr sz="2800" spc="-10" dirty="0">
                <a:solidFill>
                  <a:srgbClr val="000000"/>
                </a:solidFill>
              </a:rPr>
              <a:t>Sinyal</a:t>
            </a:r>
            <a:r>
              <a:rPr sz="2800" spc="5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FM Domain</a:t>
            </a:r>
            <a:r>
              <a:rPr sz="2800" spc="1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Waktu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1762472" y="1275653"/>
            <a:ext cx="5552440" cy="3957954"/>
            <a:chOff x="1762472" y="1275653"/>
            <a:chExt cx="5552440" cy="39579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27132" y="1282081"/>
              <a:ext cx="12533" cy="39512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3219" y="1282081"/>
              <a:ext cx="12235" cy="395126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1331" y="1282081"/>
              <a:ext cx="12533" cy="395126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7418" y="1282081"/>
              <a:ext cx="12235" cy="395126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35406" y="1282081"/>
              <a:ext cx="12533" cy="39512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93766" y="1282081"/>
              <a:ext cx="12533" cy="395126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39605" y="1282081"/>
              <a:ext cx="12533" cy="395126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97966" y="1282081"/>
              <a:ext cx="12533" cy="39512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44052" y="1282081"/>
              <a:ext cx="12235" cy="395126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68822" y="1282051"/>
              <a:ext cx="5545789" cy="395129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68822" y="1282003"/>
              <a:ext cx="5533390" cy="3940810"/>
            </a:xfrm>
            <a:custGeom>
              <a:avLst/>
              <a:gdLst/>
              <a:ahLst/>
              <a:cxnLst/>
              <a:rect l="l" t="t" r="r" b="b"/>
              <a:pathLst>
                <a:path w="5533390" h="3940810">
                  <a:moveTo>
                    <a:pt x="0" y="3940272"/>
                  </a:moveTo>
                  <a:lnTo>
                    <a:pt x="5533219" y="3940272"/>
                  </a:lnTo>
                </a:path>
                <a:path w="5533390" h="3940810">
                  <a:moveTo>
                    <a:pt x="0" y="0"/>
                  </a:moveTo>
                  <a:lnTo>
                    <a:pt x="5533219" y="0"/>
                  </a:lnTo>
                </a:path>
              </a:pathLst>
            </a:custGeom>
            <a:ln w="119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62544" y="1282013"/>
              <a:ext cx="5546090" cy="3940810"/>
            </a:xfrm>
            <a:custGeom>
              <a:avLst/>
              <a:gdLst/>
              <a:ahLst/>
              <a:cxnLst/>
              <a:rect l="l" t="t" r="r" b="b"/>
              <a:pathLst>
                <a:path w="5546090" h="3940810">
                  <a:moveTo>
                    <a:pt x="12534" y="0"/>
                  </a:moveTo>
                  <a:lnTo>
                    <a:pt x="0" y="0"/>
                  </a:lnTo>
                  <a:lnTo>
                    <a:pt x="0" y="3940264"/>
                  </a:lnTo>
                  <a:lnTo>
                    <a:pt x="12534" y="3940264"/>
                  </a:lnTo>
                  <a:lnTo>
                    <a:pt x="12534" y="0"/>
                  </a:lnTo>
                  <a:close/>
                </a:path>
                <a:path w="5546090" h="3940810">
                  <a:moveTo>
                    <a:pt x="5545760" y="0"/>
                  </a:moveTo>
                  <a:lnTo>
                    <a:pt x="5533225" y="0"/>
                  </a:lnTo>
                  <a:lnTo>
                    <a:pt x="5533225" y="3940264"/>
                  </a:lnTo>
                  <a:lnTo>
                    <a:pt x="5545760" y="3940264"/>
                  </a:lnTo>
                  <a:lnTo>
                    <a:pt x="55457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68822" y="5222276"/>
              <a:ext cx="5533390" cy="0"/>
            </a:xfrm>
            <a:custGeom>
              <a:avLst/>
              <a:gdLst/>
              <a:ahLst/>
              <a:cxnLst/>
              <a:rect l="l" t="t" r="r" b="b"/>
              <a:pathLst>
                <a:path w="5533390">
                  <a:moveTo>
                    <a:pt x="0" y="0"/>
                  </a:moveTo>
                  <a:lnTo>
                    <a:pt x="5533219" y="0"/>
                  </a:lnTo>
                </a:path>
              </a:pathLst>
            </a:custGeom>
            <a:ln w="11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62555" y="1282003"/>
              <a:ext cx="12700" cy="3940810"/>
            </a:xfrm>
            <a:custGeom>
              <a:avLst/>
              <a:gdLst/>
              <a:ahLst/>
              <a:cxnLst/>
              <a:rect l="l" t="t" r="r" b="b"/>
              <a:pathLst>
                <a:path w="12700" h="3940810">
                  <a:moveTo>
                    <a:pt x="0" y="3940272"/>
                  </a:moveTo>
                  <a:lnTo>
                    <a:pt x="12533" y="3940272"/>
                  </a:lnTo>
                  <a:lnTo>
                    <a:pt x="12533" y="0"/>
                  </a:lnTo>
                  <a:lnTo>
                    <a:pt x="0" y="0"/>
                  </a:lnTo>
                  <a:lnTo>
                    <a:pt x="0" y="39402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68822" y="1282003"/>
              <a:ext cx="0" cy="3940810"/>
            </a:xfrm>
            <a:custGeom>
              <a:avLst/>
              <a:gdLst/>
              <a:ahLst/>
              <a:cxnLst/>
              <a:rect l="l" t="t" r="r" b="b"/>
              <a:pathLst>
                <a:path h="3940810">
                  <a:moveTo>
                    <a:pt x="0" y="3940272"/>
                  </a:moveTo>
                  <a:lnTo>
                    <a:pt x="0" y="3895451"/>
                  </a:lnTo>
                </a:path>
                <a:path h="3940810">
                  <a:moveTo>
                    <a:pt x="0" y="0"/>
                  </a:moveTo>
                  <a:lnTo>
                    <a:pt x="0" y="44876"/>
                  </a:lnTo>
                </a:path>
              </a:pathLst>
            </a:custGeom>
            <a:ln w="119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719129" y="5229871"/>
            <a:ext cx="958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50" dirty="0">
                <a:latin typeface="Arial MT"/>
                <a:cs typeface="Arial MT"/>
              </a:rPr>
              <a:t>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27132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190586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73219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736425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31331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294785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3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77418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840624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4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35406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398860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5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93766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956973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6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39605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503059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7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97965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061419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8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744052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607135" y="5229871"/>
            <a:ext cx="26924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75" dirty="0">
                <a:latin typeface="Arial MT"/>
                <a:cs typeface="Arial MT"/>
              </a:rPr>
              <a:t>0</a:t>
            </a:r>
            <a:r>
              <a:rPr sz="900" spc="50" dirty="0">
                <a:latin typeface="Arial MT"/>
                <a:cs typeface="Arial MT"/>
              </a:rPr>
              <a:t>9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302041" y="1282003"/>
            <a:ext cx="0" cy="3940810"/>
          </a:xfrm>
          <a:custGeom>
            <a:avLst/>
            <a:gdLst/>
            <a:ahLst/>
            <a:cxnLst/>
            <a:rect l="l" t="t" r="r" b="b"/>
            <a:pathLst>
              <a:path h="3940810">
                <a:moveTo>
                  <a:pt x="0" y="3940272"/>
                </a:moveTo>
                <a:lnTo>
                  <a:pt x="0" y="3895451"/>
                </a:lnTo>
              </a:path>
              <a:path h="3940810">
                <a:moveTo>
                  <a:pt x="0" y="0"/>
                </a:moveTo>
                <a:lnTo>
                  <a:pt x="0" y="44876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202561" y="5229871"/>
            <a:ext cx="19558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768822" y="2065782"/>
            <a:ext cx="5533390" cy="3156585"/>
          </a:xfrm>
          <a:custGeom>
            <a:avLst/>
            <a:gdLst/>
            <a:ahLst/>
            <a:cxnLst/>
            <a:rect l="l" t="t" r="r" b="b"/>
            <a:pathLst>
              <a:path w="5533390" h="3156585">
                <a:moveTo>
                  <a:pt x="0" y="3156493"/>
                </a:moveTo>
                <a:lnTo>
                  <a:pt x="49835" y="3156493"/>
                </a:lnTo>
              </a:path>
              <a:path w="5533390" h="3156585">
                <a:moveTo>
                  <a:pt x="5533219" y="3156493"/>
                </a:moveTo>
                <a:lnTo>
                  <a:pt x="5483755" y="3156493"/>
                </a:lnTo>
              </a:path>
              <a:path w="5533390" h="3156585">
                <a:moveTo>
                  <a:pt x="0" y="2764637"/>
                </a:moveTo>
                <a:lnTo>
                  <a:pt x="49835" y="2764637"/>
                </a:lnTo>
              </a:path>
              <a:path w="5533390" h="3156585">
                <a:moveTo>
                  <a:pt x="5533219" y="2764637"/>
                </a:moveTo>
                <a:lnTo>
                  <a:pt x="5483755" y="2764637"/>
                </a:lnTo>
              </a:path>
              <a:path w="5533390" h="3156585">
                <a:moveTo>
                  <a:pt x="0" y="2372770"/>
                </a:moveTo>
                <a:lnTo>
                  <a:pt x="49835" y="2372770"/>
                </a:lnTo>
              </a:path>
              <a:path w="5533390" h="3156585">
                <a:moveTo>
                  <a:pt x="5533219" y="2372770"/>
                </a:moveTo>
                <a:lnTo>
                  <a:pt x="5483755" y="2372770"/>
                </a:lnTo>
              </a:path>
              <a:path w="5533390" h="3156585">
                <a:moveTo>
                  <a:pt x="0" y="1969885"/>
                </a:moveTo>
                <a:lnTo>
                  <a:pt x="49835" y="1969885"/>
                </a:lnTo>
              </a:path>
              <a:path w="5533390" h="3156585">
                <a:moveTo>
                  <a:pt x="5533219" y="1969885"/>
                </a:moveTo>
                <a:lnTo>
                  <a:pt x="5483755" y="1969885"/>
                </a:lnTo>
              </a:path>
              <a:path w="5533390" h="3156585">
                <a:moveTo>
                  <a:pt x="0" y="1578274"/>
                </a:moveTo>
                <a:lnTo>
                  <a:pt x="49835" y="1578274"/>
                </a:lnTo>
              </a:path>
              <a:path w="5533390" h="3156585">
                <a:moveTo>
                  <a:pt x="5533219" y="1578274"/>
                </a:moveTo>
                <a:lnTo>
                  <a:pt x="5483755" y="1578274"/>
                </a:lnTo>
              </a:path>
              <a:path w="5533390" h="3156585">
                <a:moveTo>
                  <a:pt x="0" y="1186441"/>
                </a:moveTo>
                <a:lnTo>
                  <a:pt x="49835" y="1186441"/>
                </a:lnTo>
              </a:path>
              <a:path w="5533390" h="3156585">
                <a:moveTo>
                  <a:pt x="5533219" y="1186441"/>
                </a:moveTo>
                <a:lnTo>
                  <a:pt x="5483755" y="1186441"/>
                </a:lnTo>
              </a:path>
              <a:path w="5533390" h="3156585">
                <a:moveTo>
                  <a:pt x="0" y="794495"/>
                </a:moveTo>
                <a:lnTo>
                  <a:pt x="49835" y="794495"/>
                </a:lnTo>
              </a:path>
              <a:path w="5533390" h="3156585">
                <a:moveTo>
                  <a:pt x="5533219" y="794495"/>
                </a:moveTo>
                <a:lnTo>
                  <a:pt x="5483755" y="794495"/>
                </a:lnTo>
              </a:path>
              <a:path w="5533390" h="3156585">
                <a:moveTo>
                  <a:pt x="0" y="402885"/>
                </a:moveTo>
                <a:lnTo>
                  <a:pt x="49835" y="402885"/>
                </a:lnTo>
              </a:path>
              <a:path w="5533390" h="3156585">
                <a:moveTo>
                  <a:pt x="5533219" y="402885"/>
                </a:moveTo>
                <a:lnTo>
                  <a:pt x="5483755" y="402885"/>
                </a:lnTo>
              </a:path>
              <a:path w="5533390" h="3156585">
                <a:moveTo>
                  <a:pt x="0" y="0"/>
                </a:moveTo>
                <a:lnTo>
                  <a:pt x="49835" y="0"/>
                </a:lnTo>
              </a:path>
              <a:path w="5533390" h="3156585">
                <a:moveTo>
                  <a:pt x="5533219" y="0"/>
                </a:moveTo>
                <a:lnTo>
                  <a:pt x="5483755" y="0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495611" y="1972639"/>
            <a:ext cx="264795" cy="3319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6830" algn="r">
              <a:lnSpc>
                <a:spcPct val="100000"/>
              </a:lnSpc>
              <a:spcBef>
                <a:spcPts val="95"/>
              </a:spcBef>
            </a:pPr>
            <a:r>
              <a:rPr sz="900" spc="25" dirty="0">
                <a:latin typeface="Arial MT"/>
                <a:cs typeface="Arial MT"/>
              </a:rPr>
              <a:t>0.6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Arial MT"/>
              <a:cs typeface="Arial MT"/>
            </a:endParaRPr>
          </a:p>
          <a:p>
            <a:pPr marR="36830" algn="r">
              <a:lnSpc>
                <a:spcPct val="100000"/>
              </a:lnSpc>
              <a:spcBef>
                <a:spcPts val="5"/>
              </a:spcBef>
            </a:pPr>
            <a:r>
              <a:rPr sz="900" spc="25" dirty="0">
                <a:latin typeface="Arial MT"/>
                <a:cs typeface="Arial MT"/>
              </a:rPr>
              <a:t>0.4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36830" algn="r">
              <a:lnSpc>
                <a:spcPct val="100000"/>
              </a:lnSpc>
              <a:spcBef>
                <a:spcPts val="855"/>
              </a:spcBef>
            </a:pPr>
            <a:r>
              <a:rPr sz="900" spc="25" dirty="0">
                <a:latin typeface="Arial MT"/>
                <a:cs typeface="Arial MT"/>
              </a:rPr>
              <a:t>0.2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24765" algn="r">
              <a:lnSpc>
                <a:spcPct val="100000"/>
              </a:lnSpc>
              <a:spcBef>
                <a:spcPts val="855"/>
              </a:spcBef>
            </a:pPr>
            <a:r>
              <a:rPr sz="900" spc="50" dirty="0">
                <a:latin typeface="Arial MT"/>
                <a:cs typeface="Arial MT"/>
              </a:rPr>
              <a:t>0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24765" algn="r">
              <a:lnSpc>
                <a:spcPct val="100000"/>
              </a:lnSpc>
              <a:spcBef>
                <a:spcPts val="855"/>
              </a:spcBef>
            </a:pPr>
            <a:r>
              <a:rPr sz="900" spc="85" dirty="0">
                <a:latin typeface="Arial MT"/>
                <a:cs typeface="Arial MT"/>
              </a:rPr>
              <a:t>-</a:t>
            </a: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2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24765" algn="r">
              <a:lnSpc>
                <a:spcPct val="100000"/>
              </a:lnSpc>
              <a:spcBef>
                <a:spcPts val="855"/>
              </a:spcBef>
            </a:pPr>
            <a:r>
              <a:rPr sz="900" spc="85" dirty="0">
                <a:latin typeface="Arial MT"/>
                <a:cs typeface="Arial MT"/>
              </a:rPr>
              <a:t>-</a:t>
            </a: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4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Arial MT"/>
              <a:cs typeface="Arial MT"/>
            </a:endParaRPr>
          </a:p>
          <a:p>
            <a:pPr marR="24765" algn="r">
              <a:lnSpc>
                <a:spcPct val="100000"/>
              </a:lnSpc>
            </a:pPr>
            <a:r>
              <a:rPr sz="900" spc="85" dirty="0">
                <a:latin typeface="Arial MT"/>
                <a:cs typeface="Arial MT"/>
              </a:rPr>
              <a:t>-</a:t>
            </a: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6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24765" algn="r">
              <a:lnSpc>
                <a:spcPct val="100000"/>
              </a:lnSpc>
              <a:spcBef>
                <a:spcPts val="855"/>
              </a:spcBef>
            </a:pPr>
            <a:r>
              <a:rPr sz="900" spc="85" dirty="0">
                <a:latin typeface="Arial MT"/>
                <a:cs typeface="Arial MT"/>
              </a:rPr>
              <a:t>-</a:t>
            </a: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8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marR="5080" algn="r">
              <a:lnSpc>
                <a:spcPct val="100000"/>
              </a:lnSpc>
              <a:spcBef>
                <a:spcPts val="855"/>
              </a:spcBef>
            </a:pPr>
            <a:r>
              <a:rPr sz="900" spc="95" dirty="0">
                <a:latin typeface="Arial MT"/>
                <a:cs typeface="Arial MT"/>
              </a:rPr>
              <a:t>-1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768822" y="1673948"/>
            <a:ext cx="5533390" cy="0"/>
          </a:xfrm>
          <a:custGeom>
            <a:avLst/>
            <a:gdLst/>
            <a:ahLst/>
            <a:cxnLst/>
            <a:rect l="l" t="t" r="r" b="b"/>
            <a:pathLst>
              <a:path w="5533390">
                <a:moveTo>
                  <a:pt x="0" y="0"/>
                </a:moveTo>
                <a:lnTo>
                  <a:pt x="49835" y="0"/>
                </a:lnTo>
              </a:path>
              <a:path w="5533390">
                <a:moveTo>
                  <a:pt x="5533219" y="0"/>
                </a:moveTo>
                <a:lnTo>
                  <a:pt x="5483755" y="0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532914" y="1580805"/>
            <a:ext cx="19558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5" dirty="0">
                <a:latin typeface="Arial MT"/>
                <a:cs typeface="Arial MT"/>
              </a:rPr>
              <a:t>0</a:t>
            </a:r>
            <a:r>
              <a:rPr sz="900" spc="40" dirty="0">
                <a:latin typeface="Arial MT"/>
                <a:cs typeface="Arial MT"/>
              </a:rPr>
              <a:t>.</a:t>
            </a:r>
            <a:r>
              <a:rPr sz="900" spc="50" dirty="0">
                <a:latin typeface="Arial MT"/>
                <a:cs typeface="Arial MT"/>
              </a:rPr>
              <a:t>8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768822" y="1282003"/>
            <a:ext cx="5533390" cy="0"/>
          </a:xfrm>
          <a:custGeom>
            <a:avLst/>
            <a:gdLst/>
            <a:ahLst/>
            <a:cxnLst/>
            <a:rect l="l" t="t" r="r" b="b"/>
            <a:pathLst>
              <a:path w="5533390">
                <a:moveTo>
                  <a:pt x="0" y="0"/>
                </a:moveTo>
                <a:lnTo>
                  <a:pt x="49835" y="0"/>
                </a:lnTo>
              </a:path>
              <a:path w="5533390">
                <a:moveTo>
                  <a:pt x="5533219" y="0"/>
                </a:moveTo>
                <a:lnTo>
                  <a:pt x="5483755" y="0"/>
                </a:lnTo>
              </a:path>
            </a:pathLst>
          </a:custGeom>
          <a:ln w="119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644524" y="1189195"/>
            <a:ext cx="958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50" dirty="0">
                <a:latin typeface="Arial MT"/>
                <a:cs typeface="Arial MT"/>
              </a:rPr>
              <a:t>1</a:t>
            </a:r>
            <a:endParaRPr sz="900">
              <a:latin typeface="Arial MT"/>
              <a:cs typeface="Arial MT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756757" y="1269938"/>
            <a:ext cx="5551805" cy="3964940"/>
            <a:chOff x="1756757" y="1269938"/>
            <a:chExt cx="5551805" cy="3964940"/>
          </a:xfrm>
        </p:grpSpPr>
        <p:sp>
          <p:nvSpPr>
            <p:cNvPr id="47" name="object 47"/>
            <p:cNvSpPr/>
            <p:nvPr/>
          </p:nvSpPr>
          <p:spPr>
            <a:xfrm>
              <a:off x="1768822" y="1282003"/>
              <a:ext cx="5533390" cy="3940810"/>
            </a:xfrm>
            <a:custGeom>
              <a:avLst/>
              <a:gdLst/>
              <a:ahLst/>
              <a:cxnLst/>
              <a:rect l="l" t="t" r="r" b="b"/>
              <a:pathLst>
                <a:path w="5533390" h="3940810">
                  <a:moveTo>
                    <a:pt x="0" y="0"/>
                  </a:moveTo>
                  <a:lnTo>
                    <a:pt x="5533219" y="0"/>
                  </a:lnTo>
                </a:path>
                <a:path w="5533390" h="3940810">
                  <a:moveTo>
                    <a:pt x="0" y="3940272"/>
                  </a:moveTo>
                  <a:lnTo>
                    <a:pt x="5533219" y="3940272"/>
                  </a:lnTo>
                </a:path>
              </a:pathLst>
            </a:custGeom>
            <a:ln w="119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762544" y="1282013"/>
              <a:ext cx="5546090" cy="3940810"/>
            </a:xfrm>
            <a:custGeom>
              <a:avLst/>
              <a:gdLst/>
              <a:ahLst/>
              <a:cxnLst/>
              <a:rect l="l" t="t" r="r" b="b"/>
              <a:pathLst>
                <a:path w="5546090" h="3940810">
                  <a:moveTo>
                    <a:pt x="12534" y="0"/>
                  </a:moveTo>
                  <a:lnTo>
                    <a:pt x="0" y="0"/>
                  </a:lnTo>
                  <a:lnTo>
                    <a:pt x="0" y="3940264"/>
                  </a:lnTo>
                  <a:lnTo>
                    <a:pt x="12534" y="3940264"/>
                  </a:lnTo>
                  <a:lnTo>
                    <a:pt x="12534" y="0"/>
                  </a:lnTo>
                  <a:close/>
                </a:path>
                <a:path w="5546090" h="3940810">
                  <a:moveTo>
                    <a:pt x="5545760" y="0"/>
                  </a:moveTo>
                  <a:lnTo>
                    <a:pt x="5533225" y="0"/>
                  </a:lnTo>
                  <a:lnTo>
                    <a:pt x="5533225" y="3940264"/>
                  </a:lnTo>
                  <a:lnTo>
                    <a:pt x="5545760" y="3940264"/>
                  </a:lnTo>
                  <a:lnTo>
                    <a:pt x="55457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768822" y="1282003"/>
              <a:ext cx="5521325" cy="3940810"/>
            </a:xfrm>
            <a:custGeom>
              <a:avLst/>
              <a:gdLst/>
              <a:ahLst/>
              <a:cxnLst/>
              <a:rect l="l" t="t" r="r" b="b"/>
              <a:pathLst>
                <a:path w="5521325" h="3940810">
                  <a:moveTo>
                    <a:pt x="0" y="0"/>
                  </a:moveTo>
                  <a:lnTo>
                    <a:pt x="12533" y="33824"/>
                  </a:lnTo>
                  <a:lnTo>
                    <a:pt x="25066" y="134518"/>
                  </a:lnTo>
                  <a:lnTo>
                    <a:pt x="37302" y="302303"/>
                  </a:lnTo>
                  <a:lnTo>
                    <a:pt x="49835" y="537515"/>
                  </a:lnTo>
                  <a:lnTo>
                    <a:pt x="49835" y="817269"/>
                  </a:lnTo>
                  <a:lnTo>
                    <a:pt x="62071" y="1130512"/>
                  </a:lnTo>
                  <a:lnTo>
                    <a:pt x="74605" y="1477581"/>
                  </a:lnTo>
                  <a:lnTo>
                    <a:pt x="86840" y="1846976"/>
                  </a:lnTo>
                  <a:lnTo>
                    <a:pt x="99374" y="2216483"/>
                  </a:lnTo>
                  <a:lnTo>
                    <a:pt x="111907" y="2574603"/>
                  </a:lnTo>
                  <a:lnTo>
                    <a:pt x="124143" y="2910285"/>
                  </a:lnTo>
                  <a:lnTo>
                    <a:pt x="136676" y="3223752"/>
                  </a:lnTo>
                  <a:lnTo>
                    <a:pt x="148912" y="3481168"/>
                  </a:lnTo>
                  <a:lnTo>
                    <a:pt x="148912" y="3693975"/>
                  </a:lnTo>
                  <a:lnTo>
                    <a:pt x="161445" y="3839545"/>
                  </a:lnTo>
                  <a:lnTo>
                    <a:pt x="173681" y="3917856"/>
                  </a:lnTo>
                  <a:lnTo>
                    <a:pt x="186215" y="3940272"/>
                  </a:lnTo>
                  <a:lnTo>
                    <a:pt x="198748" y="3884109"/>
                  </a:lnTo>
                  <a:lnTo>
                    <a:pt x="210984" y="3760955"/>
                  </a:lnTo>
                  <a:lnTo>
                    <a:pt x="223517" y="3581906"/>
                  </a:lnTo>
                  <a:lnTo>
                    <a:pt x="235753" y="3335609"/>
                  </a:lnTo>
                  <a:lnTo>
                    <a:pt x="248286" y="3055856"/>
                  </a:lnTo>
                  <a:lnTo>
                    <a:pt x="260820" y="2731225"/>
                  </a:lnTo>
                  <a:lnTo>
                    <a:pt x="260820" y="2384157"/>
                  </a:lnTo>
                  <a:lnTo>
                    <a:pt x="273055" y="2014985"/>
                  </a:lnTo>
                  <a:lnTo>
                    <a:pt x="285589" y="1656641"/>
                  </a:lnTo>
                  <a:lnTo>
                    <a:pt x="297825" y="1298521"/>
                  </a:lnTo>
                  <a:lnTo>
                    <a:pt x="310358" y="973890"/>
                  </a:lnTo>
                  <a:lnTo>
                    <a:pt x="322643" y="671698"/>
                  </a:lnTo>
                  <a:lnTo>
                    <a:pt x="335164" y="425435"/>
                  </a:lnTo>
                  <a:lnTo>
                    <a:pt x="347685" y="223936"/>
                  </a:lnTo>
                  <a:lnTo>
                    <a:pt x="359834" y="89753"/>
                  </a:lnTo>
                  <a:lnTo>
                    <a:pt x="359834" y="11386"/>
                  </a:lnTo>
                  <a:lnTo>
                    <a:pt x="384628" y="56263"/>
                  </a:lnTo>
                  <a:lnTo>
                    <a:pt x="397149" y="179060"/>
                  </a:lnTo>
                  <a:lnTo>
                    <a:pt x="409422" y="358455"/>
                  </a:lnTo>
                  <a:lnTo>
                    <a:pt x="421943" y="593332"/>
                  </a:lnTo>
                  <a:lnTo>
                    <a:pt x="434464" y="862145"/>
                  </a:lnTo>
                  <a:lnTo>
                    <a:pt x="446737" y="1175389"/>
                  </a:lnTo>
                  <a:lnTo>
                    <a:pt x="459258" y="1511294"/>
                  </a:lnTo>
                  <a:lnTo>
                    <a:pt x="459258" y="1869414"/>
                  </a:lnTo>
                  <a:lnTo>
                    <a:pt x="471531" y="2216483"/>
                  </a:lnTo>
                  <a:lnTo>
                    <a:pt x="484052" y="2563440"/>
                  </a:lnTo>
                  <a:lnTo>
                    <a:pt x="496325" y="2888070"/>
                  </a:lnTo>
                  <a:lnTo>
                    <a:pt x="508846" y="3178987"/>
                  </a:lnTo>
                  <a:lnTo>
                    <a:pt x="521367" y="3436347"/>
                  </a:lnTo>
                  <a:lnTo>
                    <a:pt x="533516" y="3649154"/>
                  </a:lnTo>
                  <a:lnTo>
                    <a:pt x="546161" y="3805787"/>
                  </a:lnTo>
                  <a:lnTo>
                    <a:pt x="558310" y="3906525"/>
                  </a:lnTo>
                  <a:lnTo>
                    <a:pt x="558310" y="3940272"/>
                  </a:lnTo>
                  <a:lnTo>
                    <a:pt x="583104" y="3828203"/>
                  </a:lnTo>
                  <a:lnTo>
                    <a:pt x="595625" y="3693975"/>
                  </a:lnTo>
                  <a:lnTo>
                    <a:pt x="608146" y="3503584"/>
                  </a:lnTo>
                  <a:lnTo>
                    <a:pt x="620419" y="3257242"/>
                  </a:lnTo>
                  <a:lnTo>
                    <a:pt x="632940" y="2988875"/>
                  </a:lnTo>
                  <a:lnTo>
                    <a:pt x="645213" y="2675297"/>
                  </a:lnTo>
                  <a:lnTo>
                    <a:pt x="657734" y="2350667"/>
                  </a:lnTo>
                  <a:lnTo>
                    <a:pt x="670007" y="2014985"/>
                  </a:lnTo>
                  <a:lnTo>
                    <a:pt x="670007" y="1679079"/>
                  </a:lnTo>
                  <a:lnTo>
                    <a:pt x="682528" y="1354449"/>
                  </a:lnTo>
                  <a:lnTo>
                    <a:pt x="695049" y="1041094"/>
                  </a:lnTo>
                  <a:lnTo>
                    <a:pt x="707198" y="761340"/>
                  </a:lnTo>
                  <a:lnTo>
                    <a:pt x="719843" y="515077"/>
                  </a:lnTo>
                  <a:lnTo>
                    <a:pt x="731992" y="313578"/>
                  </a:lnTo>
                  <a:lnTo>
                    <a:pt x="744513" y="156956"/>
                  </a:lnTo>
                  <a:lnTo>
                    <a:pt x="756786" y="56263"/>
                  </a:lnTo>
                  <a:lnTo>
                    <a:pt x="769307" y="0"/>
                  </a:lnTo>
                  <a:lnTo>
                    <a:pt x="769307" y="11386"/>
                  </a:lnTo>
                  <a:lnTo>
                    <a:pt x="781828" y="67315"/>
                  </a:lnTo>
                  <a:lnTo>
                    <a:pt x="794101" y="179060"/>
                  </a:lnTo>
                  <a:lnTo>
                    <a:pt x="806621" y="336016"/>
                  </a:lnTo>
                  <a:lnTo>
                    <a:pt x="818894" y="537515"/>
                  </a:lnTo>
                  <a:lnTo>
                    <a:pt x="831415" y="772392"/>
                  </a:lnTo>
                  <a:lnTo>
                    <a:pt x="843688" y="1041094"/>
                  </a:lnTo>
                  <a:lnTo>
                    <a:pt x="856209" y="1332011"/>
                  </a:lnTo>
                  <a:lnTo>
                    <a:pt x="868730" y="1634426"/>
                  </a:lnTo>
                  <a:lnTo>
                    <a:pt x="868730" y="1958833"/>
                  </a:lnTo>
                  <a:lnTo>
                    <a:pt x="880879" y="2272412"/>
                  </a:lnTo>
                  <a:lnTo>
                    <a:pt x="893400" y="2574603"/>
                  </a:lnTo>
                  <a:lnTo>
                    <a:pt x="905673" y="2865744"/>
                  </a:lnTo>
                  <a:lnTo>
                    <a:pt x="918194" y="3123059"/>
                  </a:lnTo>
                  <a:lnTo>
                    <a:pt x="930467" y="3358025"/>
                  </a:lnTo>
                  <a:lnTo>
                    <a:pt x="942988" y="3559490"/>
                  </a:lnTo>
                  <a:lnTo>
                    <a:pt x="955509" y="3727465"/>
                  </a:lnTo>
                  <a:lnTo>
                    <a:pt x="967782" y="3839545"/>
                  </a:lnTo>
                  <a:lnTo>
                    <a:pt x="967782" y="3917856"/>
                  </a:lnTo>
                  <a:lnTo>
                    <a:pt x="980303" y="3940272"/>
                  </a:lnTo>
                  <a:lnTo>
                    <a:pt x="992576" y="3917856"/>
                  </a:lnTo>
                  <a:lnTo>
                    <a:pt x="1005097" y="3850619"/>
                  </a:lnTo>
                  <a:lnTo>
                    <a:pt x="1017246" y="3749881"/>
                  </a:lnTo>
                  <a:lnTo>
                    <a:pt x="1029891" y="3593248"/>
                  </a:lnTo>
                  <a:lnTo>
                    <a:pt x="1042412" y="3414188"/>
                  </a:lnTo>
                  <a:lnTo>
                    <a:pt x="1054561" y="3201426"/>
                  </a:lnTo>
                  <a:lnTo>
                    <a:pt x="1067082" y="2955050"/>
                  </a:lnTo>
                  <a:lnTo>
                    <a:pt x="1079355" y="2686684"/>
                  </a:lnTo>
                  <a:lnTo>
                    <a:pt x="1079355" y="2417982"/>
                  </a:lnTo>
                  <a:lnTo>
                    <a:pt x="1091876" y="2126841"/>
                  </a:lnTo>
                  <a:lnTo>
                    <a:pt x="1104397" y="1846976"/>
                  </a:lnTo>
                  <a:lnTo>
                    <a:pt x="1116670" y="1555836"/>
                  </a:lnTo>
                  <a:lnTo>
                    <a:pt x="1129191" y="1287469"/>
                  </a:lnTo>
                  <a:lnTo>
                    <a:pt x="1141464" y="1029819"/>
                  </a:lnTo>
                  <a:lnTo>
                    <a:pt x="1153985" y="794830"/>
                  </a:lnTo>
                  <a:lnTo>
                    <a:pt x="1166258" y="582280"/>
                  </a:lnTo>
                  <a:lnTo>
                    <a:pt x="1178779" y="402997"/>
                  </a:lnTo>
                  <a:lnTo>
                    <a:pt x="1178779" y="246375"/>
                  </a:lnTo>
                  <a:lnTo>
                    <a:pt x="1191300" y="134518"/>
                  </a:lnTo>
                  <a:lnTo>
                    <a:pt x="1203573" y="56263"/>
                  </a:lnTo>
                  <a:lnTo>
                    <a:pt x="1216094" y="11386"/>
                  </a:lnTo>
                  <a:lnTo>
                    <a:pt x="1228243" y="0"/>
                  </a:lnTo>
                  <a:lnTo>
                    <a:pt x="1240764" y="33824"/>
                  </a:lnTo>
                  <a:lnTo>
                    <a:pt x="1253037" y="100805"/>
                  </a:lnTo>
                  <a:lnTo>
                    <a:pt x="1265558" y="201498"/>
                  </a:lnTo>
                  <a:lnTo>
                    <a:pt x="1278079" y="336016"/>
                  </a:lnTo>
                  <a:lnTo>
                    <a:pt x="1278079" y="492638"/>
                  </a:lnTo>
                  <a:lnTo>
                    <a:pt x="1290352" y="683085"/>
                  </a:lnTo>
                  <a:lnTo>
                    <a:pt x="1302873" y="884472"/>
                  </a:lnTo>
                  <a:lnTo>
                    <a:pt x="1315146" y="1108409"/>
                  </a:lnTo>
                  <a:lnTo>
                    <a:pt x="1327667" y="1343397"/>
                  </a:lnTo>
                  <a:lnTo>
                    <a:pt x="1339940" y="1589661"/>
                  </a:lnTo>
                  <a:lnTo>
                    <a:pt x="1352461" y="1846976"/>
                  </a:lnTo>
                  <a:lnTo>
                    <a:pt x="1364982" y="2093351"/>
                  </a:lnTo>
                  <a:lnTo>
                    <a:pt x="1377255" y="2350667"/>
                  </a:lnTo>
                  <a:lnTo>
                    <a:pt x="1389775" y="2585878"/>
                  </a:lnTo>
                  <a:lnTo>
                    <a:pt x="1389775" y="2820867"/>
                  </a:lnTo>
                  <a:lnTo>
                    <a:pt x="1401925" y="3033417"/>
                  </a:lnTo>
                  <a:lnTo>
                    <a:pt x="1414445" y="3234916"/>
                  </a:lnTo>
                  <a:lnTo>
                    <a:pt x="1426718" y="3402857"/>
                  </a:lnTo>
                  <a:lnTo>
                    <a:pt x="1439239" y="3559490"/>
                  </a:lnTo>
                  <a:lnTo>
                    <a:pt x="1451760" y="3693975"/>
                  </a:lnTo>
                  <a:lnTo>
                    <a:pt x="1464033" y="3794713"/>
                  </a:lnTo>
                  <a:lnTo>
                    <a:pt x="1476554" y="3873035"/>
                  </a:lnTo>
                  <a:lnTo>
                    <a:pt x="1488827" y="3917856"/>
                  </a:lnTo>
                  <a:lnTo>
                    <a:pt x="1488827" y="3940272"/>
                  </a:lnTo>
                  <a:lnTo>
                    <a:pt x="1513621" y="3895451"/>
                  </a:lnTo>
                  <a:lnTo>
                    <a:pt x="1526142" y="3839545"/>
                  </a:lnTo>
                  <a:lnTo>
                    <a:pt x="1538663" y="3760955"/>
                  </a:lnTo>
                  <a:lnTo>
                    <a:pt x="1550812" y="3649154"/>
                  </a:lnTo>
                  <a:lnTo>
                    <a:pt x="1563457" y="3526000"/>
                  </a:lnTo>
                  <a:lnTo>
                    <a:pt x="1575606" y="3369367"/>
                  </a:lnTo>
                  <a:lnTo>
                    <a:pt x="1588127" y="3212701"/>
                  </a:lnTo>
                  <a:lnTo>
                    <a:pt x="1588127" y="3033417"/>
                  </a:lnTo>
                  <a:lnTo>
                    <a:pt x="1600400" y="2843305"/>
                  </a:lnTo>
                  <a:lnTo>
                    <a:pt x="1612921" y="2641807"/>
                  </a:lnTo>
                  <a:lnTo>
                    <a:pt x="1625442" y="2440308"/>
                  </a:lnTo>
                  <a:lnTo>
                    <a:pt x="1637715" y="2227535"/>
                  </a:lnTo>
                  <a:lnTo>
                    <a:pt x="1650236" y="2014985"/>
                  </a:lnTo>
                  <a:lnTo>
                    <a:pt x="1662509" y="1802211"/>
                  </a:lnTo>
                  <a:lnTo>
                    <a:pt x="1675030" y="1600713"/>
                  </a:lnTo>
                  <a:lnTo>
                    <a:pt x="1687303" y="1399214"/>
                  </a:lnTo>
                  <a:lnTo>
                    <a:pt x="1687303" y="1197827"/>
                  </a:lnTo>
                  <a:lnTo>
                    <a:pt x="1699824" y="1018767"/>
                  </a:lnTo>
                  <a:lnTo>
                    <a:pt x="1712345" y="850759"/>
                  </a:lnTo>
                  <a:lnTo>
                    <a:pt x="1724494" y="683085"/>
                  </a:lnTo>
                  <a:lnTo>
                    <a:pt x="1737139" y="537515"/>
                  </a:lnTo>
                  <a:lnTo>
                    <a:pt x="1749288" y="414272"/>
                  </a:lnTo>
                  <a:lnTo>
                    <a:pt x="1761809" y="302303"/>
                  </a:lnTo>
                  <a:lnTo>
                    <a:pt x="1774082" y="201498"/>
                  </a:lnTo>
                  <a:lnTo>
                    <a:pt x="1786603" y="123243"/>
                  </a:lnTo>
                  <a:lnTo>
                    <a:pt x="1799124" y="67315"/>
                  </a:lnTo>
                  <a:lnTo>
                    <a:pt x="1799124" y="22438"/>
                  </a:lnTo>
                  <a:lnTo>
                    <a:pt x="1811397" y="0"/>
                  </a:lnTo>
                  <a:lnTo>
                    <a:pt x="1823918" y="0"/>
                  </a:lnTo>
                  <a:lnTo>
                    <a:pt x="1848712" y="44876"/>
                  </a:lnTo>
                  <a:lnTo>
                    <a:pt x="1861233" y="100805"/>
                  </a:lnTo>
                  <a:lnTo>
                    <a:pt x="1873506" y="156956"/>
                  </a:lnTo>
                  <a:lnTo>
                    <a:pt x="1886027" y="246375"/>
                  </a:lnTo>
                  <a:lnTo>
                    <a:pt x="1898176" y="336016"/>
                  </a:lnTo>
                  <a:lnTo>
                    <a:pt x="1898176" y="447762"/>
                  </a:lnTo>
                  <a:lnTo>
                    <a:pt x="1910821" y="559842"/>
                  </a:lnTo>
                  <a:lnTo>
                    <a:pt x="1922970" y="694137"/>
                  </a:lnTo>
                  <a:lnTo>
                    <a:pt x="1935491" y="828320"/>
                  </a:lnTo>
                  <a:lnTo>
                    <a:pt x="1948012" y="973890"/>
                  </a:lnTo>
                  <a:lnTo>
                    <a:pt x="1960285" y="1130512"/>
                  </a:lnTo>
                  <a:lnTo>
                    <a:pt x="1972806" y="1287469"/>
                  </a:lnTo>
                  <a:lnTo>
                    <a:pt x="1985079" y="1455142"/>
                  </a:lnTo>
                  <a:lnTo>
                    <a:pt x="1997599" y="1612099"/>
                  </a:lnTo>
                  <a:lnTo>
                    <a:pt x="1997599" y="1779773"/>
                  </a:lnTo>
                  <a:lnTo>
                    <a:pt x="2009872" y="1947781"/>
                  </a:lnTo>
                  <a:lnTo>
                    <a:pt x="2022393" y="2115678"/>
                  </a:lnTo>
                  <a:lnTo>
                    <a:pt x="2034914" y="2283463"/>
                  </a:lnTo>
                  <a:lnTo>
                    <a:pt x="2047187" y="2440308"/>
                  </a:lnTo>
                  <a:lnTo>
                    <a:pt x="2059708" y="2596930"/>
                  </a:lnTo>
                  <a:lnTo>
                    <a:pt x="2071857" y="2753664"/>
                  </a:lnTo>
                  <a:lnTo>
                    <a:pt x="2084378" y="2899234"/>
                  </a:lnTo>
                  <a:lnTo>
                    <a:pt x="2096651" y="3033417"/>
                  </a:lnTo>
                  <a:lnTo>
                    <a:pt x="2096651" y="3156549"/>
                  </a:lnTo>
                  <a:lnTo>
                    <a:pt x="2109172" y="3279681"/>
                  </a:lnTo>
                  <a:lnTo>
                    <a:pt x="2121693" y="3391772"/>
                  </a:lnTo>
                  <a:lnTo>
                    <a:pt x="2133966" y="3492510"/>
                  </a:lnTo>
                  <a:lnTo>
                    <a:pt x="2146487" y="3593248"/>
                  </a:lnTo>
                  <a:lnTo>
                    <a:pt x="2158760" y="3671559"/>
                  </a:lnTo>
                  <a:lnTo>
                    <a:pt x="2171281" y="3738807"/>
                  </a:lnTo>
                  <a:lnTo>
                    <a:pt x="2183554" y="3805787"/>
                  </a:lnTo>
                  <a:lnTo>
                    <a:pt x="2196075" y="3850619"/>
                  </a:lnTo>
                  <a:lnTo>
                    <a:pt x="2208596" y="3895451"/>
                  </a:lnTo>
                  <a:lnTo>
                    <a:pt x="2208596" y="3917856"/>
                  </a:lnTo>
                  <a:lnTo>
                    <a:pt x="2220869" y="3940272"/>
                  </a:lnTo>
                  <a:lnTo>
                    <a:pt x="2233390" y="3940272"/>
                  </a:lnTo>
                  <a:lnTo>
                    <a:pt x="2245539" y="3928941"/>
                  </a:lnTo>
                  <a:lnTo>
                    <a:pt x="2258060" y="3917856"/>
                  </a:lnTo>
                  <a:lnTo>
                    <a:pt x="2270333" y="3895451"/>
                  </a:lnTo>
                  <a:lnTo>
                    <a:pt x="2282854" y="3850619"/>
                  </a:lnTo>
                  <a:lnTo>
                    <a:pt x="2295375" y="3805787"/>
                  </a:lnTo>
                  <a:lnTo>
                    <a:pt x="2307648" y="3749881"/>
                  </a:lnTo>
                  <a:lnTo>
                    <a:pt x="2307648" y="3682644"/>
                  </a:lnTo>
                  <a:lnTo>
                    <a:pt x="2320169" y="3615664"/>
                  </a:lnTo>
                  <a:lnTo>
                    <a:pt x="2332442" y="3537074"/>
                  </a:lnTo>
                  <a:lnTo>
                    <a:pt x="2344963" y="3447678"/>
                  </a:lnTo>
                  <a:lnTo>
                    <a:pt x="2357236" y="3346996"/>
                  </a:lnTo>
                  <a:lnTo>
                    <a:pt x="2369757" y="3246191"/>
                  </a:lnTo>
                  <a:lnTo>
                    <a:pt x="2382278" y="3145497"/>
                  </a:lnTo>
                  <a:lnTo>
                    <a:pt x="2394551" y="3033417"/>
                  </a:lnTo>
                  <a:lnTo>
                    <a:pt x="2407072" y="2921560"/>
                  </a:lnTo>
                  <a:lnTo>
                    <a:pt x="2407072" y="2798429"/>
                  </a:lnTo>
                  <a:lnTo>
                    <a:pt x="2419221" y="2675297"/>
                  </a:lnTo>
                  <a:lnTo>
                    <a:pt x="2431742" y="2552165"/>
                  </a:lnTo>
                  <a:lnTo>
                    <a:pt x="2444015" y="2417982"/>
                  </a:lnTo>
                  <a:lnTo>
                    <a:pt x="2456536" y="2294738"/>
                  </a:lnTo>
                  <a:lnTo>
                    <a:pt x="2469057" y="2160555"/>
                  </a:lnTo>
                  <a:lnTo>
                    <a:pt x="2481330" y="2026036"/>
                  </a:lnTo>
                  <a:lnTo>
                    <a:pt x="2493851" y="1902905"/>
                  </a:lnTo>
                  <a:lnTo>
                    <a:pt x="2506124" y="1768721"/>
                  </a:lnTo>
                  <a:lnTo>
                    <a:pt x="2506124" y="1645589"/>
                  </a:lnTo>
                  <a:lnTo>
                    <a:pt x="2518645" y="1511294"/>
                  </a:lnTo>
                  <a:lnTo>
                    <a:pt x="2530918" y="1388162"/>
                  </a:lnTo>
                  <a:lnTo>
                    <a:pt x="2543439" y="1276082"/>
                  </a:lnTo>
                  <a:lnTo>
                    <a:pt x="2555960" y="1152951"/>
                  </a:lnTo>
                  <a:lnTo>
                    <a:pt x="2568233" y="1041094"/>
                  </a:lnTo>
                  <a:lnTo>
                    <a:pt x="2580753" y="929125"/>
                  </a:lnTo>
                  <a:lnTo>
                    <a:pt x="2592903" y="828320"/>
                  </a:lnTo>
                  <a:lnTo>
                    <a:pt x="2605423" y="727627"/>
                  </a:lnTo>
                  <a:lnTo>
                    <a:pt x="2618068" y="626822"/>
                  </a:lnTo>
                  <a:lnTo>
                    <a:pt x="2618068" y="537515"/>
                  </a:lnTo>
                  <a:lnTo>
                    <a:pt x="2630217" y="459148"/>
                  </a:lnTo>
                  <a:lnTo>
                    <a:pt x="2642738" y="380558"/>
                  </a:lnTo>
                  <a:lnTo>
                    <a:pt x="2655011" y="313578"/>
                  </a:lnTo>
                  <a:lnTo>
                    <a:pt x="2667532" y="246375"/>
                  </a:lnTo>
                  <a:lnTo>
                    <a:pt x="2679805" y="190446"/>
                  </a:lnTo>
                  <a:lnTo>
                    <a:pt x="2692326" y="134518"/>
                  </a:lnTo>
                  <a:lnTo>
                    <a:pt x="2704847" y="100805"/>
                  </a:lnTo>
                  <a:lnTo>
                    <a:pt x="2717120" y="67315"/>
                  </a:lnTo>
                  <a:lnTo>
                    <a:pt x="2717120" y="33824"/>
                  </a:lnTo>
                  <a:lnTo>
                    <a:pt x="2729641" y="11386"/>
                  </a:lnTo>
                  <a:lnTo>
                    <a:pt x="2741790" y="0"/>
                  </a:lnTo>
                  <a:lnTo>
                    <a:pt x="2754435" y="0"/>
                  </a:lnTo>
                  <a:lnTo>
                    <a:pt x="2766584" y="0"/>
                  </a:lnTo>
                  <a:lnTo>
                    <a:pt x="2779105" y="11386"/>
                  </a:lnTo>
                  <a:lnTo>
                    <a:pt x="2791626" y="33824"/>
                  </a:lnTo>
                  <a:lnTo>
                    <a:pt x="2803899" y="67315"/>
                  </a:lnTo>
                </a:path>
                <a:path w="5521325" h="3940810">
                  <a:moveTo>
                    <a:pt x="2803899" y="67315"/>
                  </a:moveTo>
                  <a:lnTo>
                    <a:pt x="2816420" y="100805"/>
                  </a:lnTo>
                  <a:lnTo>
                    <a:pt x="2816420" y="134518"/>
                  </a:lnTo>
                  <a:lnTo>
                    <a:pt x="2828693" y="190446"/>
                  </a:lnTo>
                  <a:lnTo>
                    <a:pt x="2841214" y="246375"/>
                  </a:lnTo>
                  <a:lnTo>
                    <a:pt x="2853487" y="302303"/>
                  </a:lnTo>
                  <a:lnTo>
                    <a:pt x="2866008" y="380558"/>
                  </a:lnTo>
                  <a:lnTo>
                    <a:pt x="2878529" y="459148"/>
                  </a:lnTo>
                  <a:lnTo>
                    <a:pt x="2890802" y="537515"/>
                  </a:lnTo>
                  <a:lnTo>
                    <a:pt x="2903323" y="626822"/>
                  </a:lnTo>
                  <a:lnTo>
                    <a:pt x="2915472" y="716575"/>
                  </a:lnTo>
                  <a:lnTo>
                    <a:pt x="2915472" y="817269"/>
                  </a:lnTo>
                  <a:lnTo>
                    <a:pt x="2928117" y="917962"/>
                  </a:lnTo>
                  <a:lnTo>
                    <a:pt x="2940266" y="1029819"/>
                  </a:lnTo>
                  <a:lnTo>
                    <a:pt x="2952787" y="1141899"/>
                  </a:lnTo>
                  <a:lnTo>
                    <a:pt x="2965308" y="1265031"/>
                  </a:lnTo>
                  <a:lnTo>
                    <a:pt x="2977581" y="1376887"/>
                  </a:lnTo>
                  <a:lnTo>
                    <a:pt x="2990102" y="1500019"/>
                  </a:lnTo>
                  <a:lnTo>
                    <a:pt x="3002375" y="1623151"/>
                  </a:lnTo>
                  <a:lnTo>
                    <a:pt x="3014896" y="1757334"/>
                  </a:lnTo>
                  <a:lnTo>
                    <a:pt x="3027169" y="1880466"/>
                  </a:lnTo>
                  <a:lnTo>
                    <a:pt x="3027169" y="2014985"/>
                  </a:lnTo>
                  <a:lnTo>
                    <a:pt x="3039690" y="2138116"/>
                  </a:lnTo>
                  <a:lnTo>
                    <a:pt x="3052211" y="2272412"/>
                  </a:lnTo>
                  <a:lnTo>
                    <a:pt x="3064484" y="2395543"/>
                  </a:lnTo>
                  <a:lnTo>
                    <a:pt x="3077005" y="2529727"/>
                  </a:lnTo>
                  <a:lnTo>
                    <a:pt x="3089154" y="2652859"/>
                  </a:lnTo>
                  <a:lnTo>
                    <a:pt x="3101799" y="2775990"/>
                  </a:lnTo>
                  <a:lnTo>
                    <a:pt x="3113948" y="2888070"/>
                  </a:lnTo>
                  <a:lnTo>
                    <a:pt x="3126469" y="3010979"/>
                  </a:lnTo>
                  <a:lnTo>
                    <a:pt x="3126469" y="3123059"/>
                  </a:lnTo>
                  <a:lnTo>
                    <a:pt x="3138990" y="3223752"/>
                  </a:lnTo>
                  <a:lnTo>
                    <a:pt x="3151263" y="3324557"/>
                  </a:lnTo>
                  <a:lnTo>
                    <a:pt x="3163784" y="3425262"/>
                  </a:lnTo>
                  <a:lnTo>
                    <a:pt x="3176057" y="3503584"/>
                  </a:lnTo>
                  <a:lnTo>
                    <a:pt x="3188577" y="3593248"/>
                  </a:lnTo>
                  <a:lnTo>
                    <a:pt x="3200850" y="3660228"/>
                  </a:lnTo>
                  <a:lnTo>
                    <a:pt x="3213371" y="3727465"/>
                  </a:lnTo>
                  <a:lnTo>
                    <a:pt x="3225892" y="3783371"/>
                  </a:lnTo>
                  <a:lnTo>
                    <a:pt x="3225892" y="3839545"/>
                  </a:lnTo>
                  <a:lnTo>
                    <a:pt x="3238165" y="3873035"/>
                  </a:lnTo>
                  <a:lnTo>
                    <a:pt x="3250686" y="3906525"/>
                  </a:lnTo>
                  <a:lnTo>
                    <a:pt x="3262835" y="3928941"/>
                  </a:lnTo>
                  <a:lnTo>
                    <a:pt x="3275480" y="3940272"/>
                  </a:lnTo>
                  <a:lnTo>
                    <a:pt x="3287629" y="3940272"/>
                  </a:lnTo>
                  <a:lnTo>
                    <a:pt x="3300150" y="3928941"/>
                  </a:lnTo>
                  <a:lnTo>
                    <a:pt x="3312671" y="3906525"/>
                  </a:lnTo>
                  <a:lnTo>
                    <a:pt x="3324944" y="3873035"/>
                  </a:lnTo>
                  <a:lnTo>
                    <a:pt x="3324944" y="3828203"/>
                  </a:lnTo>
                  <a:lnTo>
                    <a:pt x="3337465" y="3772297"/>
                  </a:lnTo>
                  <a:lnTo>
                    <a:pt x="3349738" y="3716391"/>
                  </a:lnTo>
                  <a:lnTo>
                    <a:pt x="3362259" y="3638069"/>
                  </a:lnTo>
                  <a:lnTo>
                    <a:pt x="3374532" y="3548416"/>
                  </a:lnTo>
                  <a:lnTo>
                    <a:pt x="3387053" y="3458752"/>
                  </a:lnTo>
                  <a:lnTo>
                    <a:pt x="3399574" y="3346996"/>
                  </a:lnTo>
                  <a:lnTo>
                    <a:pt x="3411847" y="3234916"/>
                  </a:lnTo>
                  <a:lnTo>
                    <a:pt x="3424368" y="3112007"/>
                  </a:lnTo>
                  <a:lnTo>
                    <a:pt x="3436517" y="2988875"/>
                  </a:lnTo>
                  <a:lnTo>
                    <a:pt x="3436517" y="2843305"/>
                  </a:lnTo>
                  <a:lnTo>
                    <a:pt x="3449038" y="2697735"/>
                  </a:lnTo>
                  <a:lnTo>
                    <a:pt x="3461683" y="2552165"/>
                  </a:lnTo>
                  <a:lnTo>
                    <a:pt x="3473832" y="2395543"/>
                  </a:lnTo>
                  <a:lnTo>
                    <a:pt x="3486353" y="2238921"/>
                  </a:lnTo>
                  <a:lnTo>
                    <a:pt x="3498626" y="2070913"/>
                  </a:lnTo>
                  <a:lnTo>
                    <a:pt x="3511147" y="1914291"/>
                  </a:lnTo>
                  <a:lnTo>
                    <a:pt x="3523420" y="1746283"/>
                  </a:lnTo>
                  <a:lnTo>
                    <a:pt x="3535941" y="1578274"/>
                  </a:lnTo>
                  <a:lnTo>
                    <a:pt x="3535941" y="1421652"/>
                  </a:lnTo>
                  <a:lnTo>
                    <a:pt x="3548462" y="1265031"/>
                  </a:lnTo>
                  <a:lnTo>
                    <a:pt x="3560735" y="1108409"/>
                  </a:lnTo>
                  <a:lnTo>
                    <a:pt x="3573256" y="951452"/>
                  </a:lnTo>
                  <a:lnTo>
                    <a:pt x="3585529" y="805882"/>
                  </a:lnTo>
                  <a:lnTo>
                    <a:pt x="3598050" y="671698"/>
                  </a:lnTo>
                  <a:lnTo>
                    <a:pt x="3610199" y="548567"/>
                  </a:lnTo>
                  <a:lnTo>
                    <a:pt x="3622720" y="436710"/>
                  </a:lnTo>
                  <a:lnTo>
                    <a:pt x="3635365" y="324630"/>
                  </a:lnTo>
                  <a:lnTo>
                    <a:pt x="3635365" y="235323"/>
                  </a:lnTo>
                  <a:lnTo>
                    <a:pt x="3647514" y="156956"/>
                  </a:lnTo>
                  <a:lnTo>
                    <a:pt x="3660035" y="89753"/>
                  </a:lnTo>
                  <a:lnTo>
                    <a:pt x="3672308" y="44876"/>
                  </a:lnTo>
                  <a:lnTo>
                    <a:pt x="3697102" y="0"/>
                  </a:lnTo>
                  <a:lnTo>
                    <a:pt x="3709623" y="0"/>
                  </a:lnTo>
                  <a:lnTo>
                    <a:pt x="3722144" y="22438"/>
                  </a:lnTo>
                  <a:lnTo>
                    <a:pt x="3734417" y="67315"/>
                  </a:lnTo>
                  <a:lnTo>
                    <a:pt x="3734417" y="123243"/>
                  </a:lnTo>
                  <a:lnTo>
                    <a:pt x="3746938" y="190446"/>
                  </a:lnTo>
                  <a:lnTo>
                    <a:pt x="3759211" y="291140"/>
                  </a:lnTo>
                  <a:lnTo>
                    <a:pt x="3771731" y="391945"/>
                  </a:lnTo>
                  <a:lnTo>
                    <a:pt x="3783881" y="526128"/>
                  </a:lnTo>
                  <a:lnTo>
                    <a:pt x="3796401" y="660647"/>
                  </a:lnTo>
                  <a:lnTo>
                    <a:pt x="3809046" y="817269"/>
                  </a:lnTo>
                  <a:lnTo>
                    <a:pt x="3821195" y="985277"/>
                  </a:lnTo>
                  <a:lnTo>
                    <a:pt x="3833716" y="1164337"/>
                  </a:lnTo>
                  <a:lnTo>
                    <a:pt x="3845989" y="1354449"/>
                  </a:lnTo>
                  <a:lnTo>
                    <a:pt x="3845989" y="1555836"/>
                  </a:lnTo>
                  <a:lnTo>
                    <a:pt x="3858510" y="1757334"/>
                  </a:lnTo>
                  <a:lnTo>
                    <a:pt x="3870783" y="1970220"/>
                  </a:lnTo>
                  <a:lnTo>
                    <a:pt x="3883304" y="2171606"/>
                  </a:lnTo>
                  <a:lnTo>
                    <a:pt x="3895825" y="2384157"/>
                  </a:lnTo>
                  <a:lnTo>
                    <a:pt x="3908098" y="2585878"/>
                  </a:lnTo>
                  <a:lnTo>
                    <a:pt x="3920619" y="2787377"/>
                  </a:lnTo>
                  <a:lnTo>
                    <a:pt x="3932768" y="2977489"/>
                  </a:lnTo>
                  <a:lnTo>
                    <a:pt x="3945413" y="3156549"/>
                  </a:lnTo>
                  <a:lnTo>
                    <a:pt x="3945413" y="3324557"/>
                  </a:lnTo>
                  <a:lnTo>
                    <a:pt x="3957562" y="3470094"/>
                  </a:lnTo>
                  <a:lnTo>
                    <a:pt x="3970083" y="3604322"/>
                  </a:lnTo>
                  <a:lnTo>
                    <a:pt x="3982604" y="3716391"/>
                  </a:lnTo>
                  <a:lnTo>
                    <a:pt x="3994877" y="3817129"/>
                  </a:lnTo>
                  <a:lnTo>
                    <a:pt x="4007398" y="3884109"/>
                  </a:lnTo>
                  <a:lnTo>
                    <a:pt x="4032192" y="3940272"/>
                  </a:lnTo>
                  <a:lnTo>
                    <a:pt x="4044465" y="3928941"/>
                  </a:lnTo>
                  <a:lnTo>
                    <a:pt x="4044465" y="3895451"/>
                  </a:lnTo>
                  <a:lnTo>
                    <a:pt x="4056986" y="3828203"/>
                  </a:lnTo>
                  <a:lnTo>
                    <a:pt x="4069507" y="3738807"/>
                  </a:lnTo>
                  <a:lnTo>
                    <a:pt x="4081780" y="3615664"/>
                  </a:lnTo>
                  <a:lnTo>
                    <a:pt x="4094301" y="3481168"/>
                  </a:lnTo>
                  <a:lnTo>
                    <a:pt x="4106450" y="3313506"/>
                  </a:lnTo>
                  <a:lnTo>
                    <a:pt x="4119095" y="3123059"/>
                  </a:lnTo>
                  <a:lnTo>
                    <a:pt x="4131244" y="2921560"/>
                  </a:lnTo>
                  <a:lnTo>
                    <a:pt x="4143765" y="2697735"/>
                  </a:lnTo>
                  <a:lnTo>
                    <a:pt x="4156286" y="2473798"/>
                  </a:lnTo>
                  <a:lnTo>
                    <a:pt x="4156286" y="2227535"/>
                  </a:lnTo>
                  <a:lnTo>
                    <a:pt x="4168559" y="1981271"/>
                  </a:lnTo>
                  <a:lnTo>
                    <a:pt x="4181080" y="1723844"/>
                  </a:lnTo>
                  <a:lnTo>
                    <a:pt x="4193353" y="1477581"/>
                  </a:lnTo>
                  <a:lnTo>
                    <a:pt x="4205874" y="1242592"/>
                  </a:lnTo>
                  <a:lnTo>
                    <a:pt x="4218395" y="1007604"/>
                  </a:lnTo>
                  <a:lnTo>
                    <a:pt x="4230668" y="794830"/>
                  </a:lnTo>
                  <a:lnTo>
                    <a:pt x="4243189" y="593332"/>
                  </a:lnTo>
                  <a:lnTo>
                    <a:pt x="4255462" y="425435"/>
                  </a:lnTo>
                  <a:lnTo>
                    <a:pt x="4255462" y="279865"/>
                  </a:lnTo>
                  <a:lnTo>
                    <a:pt x="4267983" y="156956"/>
                  </a:lnTo>
                  <a:lnTo>
                    <a:pt x="4280132" y="67315"/>
                  </a:lnTo>
                  <a:lnTo>
                    <a:pt x="4292777" y="22438"/>
                  </a:lnTo>
                  <a:lnTo>
                    <a:pt x="4305298" y="0"/>
                  </a:lnTo>
                  <a:lnTo>
                    <a:pt x="4317447" y="22438"/>
                  </a:lnTo>
                  <a:lnTo>
                    <a:pt x="4329968" y="78366"/>
                  </a:lnTo>
                  <a:lnTo>
                    <a:pt x="4342241" y="168008"/>
                  </a:lnTo>
                  <a:lnTo>
                    <a:pt x="4354762" y="291140"/>
                  </a:lnTo>
                  <a:lnTo>
                    <a:pt x="4354762" y="459148"/>
                  </a:lnTo>
                  <a:lnTo>
                    <a:pt x="4367035" y="649260"/>
                  </a:lnTo>
                  <a:lnTo>
                    <a:pt x="4379555" y="873197"/>
                  </a:lnTo>
                  <a:lnTo>
                    <a:pt x="4392076" y="1108409"/>
                  </a:lnTo>
                  <a:lnTo>
                    <a:pt x="4404349" y="1365724"/>
                  </a:lnTo>
                  <a:lnTo>
                    <a:pt x="4416870" y="1645589"/>
                  </a:lnTo>
                  <a:lnTo>
                    <a:pt x="4429143" y="1925343"/>
                  </a:lnTo>
                  <a:lnTo>
                    <a:pt x="4441664" y="2216483"/>
                  </a:lnTo>
                  <a:lnTo>
                    <a:pt x="4453813" y="2496237"/>
                  </a:lnTo>
                  <a:lnTo>
                    <a:pt x="4453813" y="2764939"/>
                  </a:lnTo>
                  <a:lnTo>
                    <a:pt x="4466334" y="3022366"/>
                  </a:lnTo>
                  <a:lnTo>
                    <a:pt x="4478979" y="3257242"/>
                  </a:lnTo>
                  <a:lnTo>
                    <a:pt x="4491128" y="3458752"/>
                  </a:lnTo>
                  <a:lnTo>
                    <a:pt x="4503649" y="3638069"/>
                  </a:lnTo>
                  <a:lnTo>
                    <a:pt x="4515922" y="3772297"/>
                  </a:lnTo>
                  <a:lnTo>
                    <a:pt x="4528443" y="3873035"/>
                  </a:lnTo>
                  <a:lnTo>
                    <a:pt x="4540716" y="3928941"/>
                  </a:lnTo>
                  <a:lnTo>
                    <a:pt x="4553237" y="3940272"/>
                  </a:lnTo>
                  <a:lnTo>
                    <a:pt x="4565758" y="3906525"/>
                  </a:lnTo>
                  <a:lnTo>
                    <a:pt x="4565758" y="3817129"/>
                  </a:lnTo>
                  <a:lnTo>
                    <a:pt x="4578031" y="3693975"/>
                  </a:lnTo>
                  <a:lnTo>
                    <a:pt x="4590552" y="3526000"/>
                  </a:lnTo>
                  <a:lnTo>
                    <a:pt x="4602825" y="3313506"/>
                  </a:lnTo>
                  <a:lnTo>
                    <a:pt x="4615346" y="3078182"/>
                  </a:lnTo>
                  <a:lnTo>
                    <a:pt x="4627495" y="2809480"/>
                  </a:lnTo>
                  <a:lnTo>
                    <a:pt x="4640016" y="2518675"/>
                  </a:lnTo>
                  <a:lnTo>
                    <a:pt x="4652661" y="2216483"/>
                  </a:lnTo>
                  <a:lnTo>
                    <a:pt x="4664810" y="1902905"/>
                  </a:lnTo>
                  <a:lnTo>
                    <a:pt x="4664810" y="1589661"/>
                  </a:lnTo>
                  <a:lnTo>
                    <a:pt x="4677331" y="1276082"/>
                  </a:lnTo>
                  <a:lnTo>
                    <a:pt x="4689604" y="996329"/>
                  </a:lnTo>
                  <a:lnTo>
                    <a:pt x="4702125" y="727627"/>
                  </a:lnTo>
                  <a:lnTo>
                    <a:pt x="4714398" y="503690"/>
                  </a:lnTo>
                  <a:lnTo>
                    <a:pt x="4726919" y="302303"/>
                  </a:lnTo>
                  <a:lnTo>
                    <a:pt x="4739440" y="156956"/>
                  </a:lnTo>
                  <a:lnTo>
                    <a:pt x="4751713" y="56263"/>
                  </a:lnTo>
                  <a:lnTo>
                    <a:pt x="4764234" y="0"/>
                  </a:lnTo>
                  <a:lnTo>
                    <a:pt x="4764234" y="11386"/>
                  </a:lnTo>
                  <a:lnTo>
                    <a:pt x="4776507" y="67315"/>
                  </a:lnTo>
                  <a:lnTo>
                    <a:pt x="4789028" y="179060"/>
                  </a:lnTo>
                  <a:lnTo>
                    <a:pt x="4801177" y="336016"/>
                  </a:lnTo>
                  <a:lnTo>
                    <a:pt x="4813698" y="548567"/>
                  </a:lnTo>
                  <a:lnTo>
                    <a:pt x="4826343" y="794830"/>
                  </a:lnTo>
                  <a:lnTo>
                    <a:pt x="4838492" y="1074584"/>
                  </a:lnTo>
                  <a:lnTo>
                    <a:pt x="4851013" y="1388162"/>
                  </a:lnTo>
                  <a:lnTo>
                    <a:pt x="4863286" y="1712793"/>
                  </a:lnTo>
                  <a:lnTo>
                    <a:pt x="4863286" y="2048475"/>
                  </a:lnTo>
                  <a:lnTo>
                    <a:pt x="4875807" y="2384157"/>
                  </a:lnTo>
                  <a:lnTo>
                    <a:pt x="4888080" y="2708787"/>
                  </a:lnTo>
                  <a:lnTo>
                    <a:pt x="4900601" y="3010979"/>
                  </a:lnTo>
                  <a:lnTo>
                    <a:pt x="4913122" y="3279681"/>
                  </a:lnTo>
                  <a:lnTo>
                    <a:pt x="4925395" y="3514926"/>
                  </a:lnTo>
                  <a:lnTo>
                    <a:pt x="4937916" y="3705049"/>
                  </a:lnTo>
                  <a:lnTo>
                    <a:pt x="4950189" y="3839545"/>
                  </a:lnTo>
                  <a:lnTo>
                    <a:pt x="4962709" y="3917856"/>
                  </a:lnTo>
                  <a:lnTo>
                    <a:pt x="4975230" y="3940272"/>
                  </a:lnTo>
                  <a:lnTo>
                    <a:pt x="4975230" y="3895451"/>
                  </a:lnTo>
                  <a:lnTo>
                    <a:pt x="4987379" y="3794713"/>
                  </a:lnTo>
                  <a:lnTo>
                    <a:pt x="5000024" y="3638069"/>
                  </a:lnTo>
                  <a:lnTo>
                    <a:pt x="5012173" y="3425262"/>
                  </a:lnTo>
                  <a:lnTo>
                    <a:pt x="5024694" y="3167936"/>
                  </a:lnTo>
                  <a:lnTo>
                    <a:pt x="5036967" y="2876795"/>
                  </a:lnTo>
                  <a:lnTo>
                    <a:pt x="5049488" y="2541113"/>
                  </a:lnTo>
                  <a:lnTo>
                    <a:pt x="5062009" y="2205096"/>
                  </a:lnTo>
                  <a:lnTo>
                    <a:pt x="5074282" y="1846976"/>
                  </a:lnTo>
                  <a:lnTo>
                    <a:pt x="5074282" y="1500019"/>
                  </a:lnTo>
                  <a:lnTo>
                    <a:pt x="5086803" y="1164337"/>
                  </a:lnTo>
                  <a:lnTo>
                    <a:pt x="5099076" y="850759"/>
                  </a:lnTo>
                  <a:lnTo>
                    <a:pt x="5111597" y="582280"/>
                  </a:lnTo>
                  <a:lnTo>
                    <a:pt x="5123746" y="347068"/>
                  </a:lnTo>
                  <a:lnTo>
                    <a:pt x="5136391" y="179060"/>
                  </a:lnTo>
                  <a:lnTo>
                    <a:pt x="5148912" y="56263"/>
                  </a:lnTo>
                  <a:lnTo>
                    <a:pt x="5161061" y="0"/>
                  </a:lnTo>
                  <a:lnTo>
                    <a:pt x="5173582" y="11386"/>
                  </a:lnTo>
                  <a:lnTo>
                    <a:pt x="5173582" y="89753"/>
                  </a:lnTo>
                  <a:lnTo>
                    <a:pt x="5185855" y="235323"/>
                  </a:lnTo>
                  <a:lnTo>
                    <a:pt x="5198376" y="436710"/>
                  </a:lnTo>
                  <a:lnTo>
                    <a:pt x="5210649" y="683085"/>
                  </a:lnTo>
                  <a:lnTo>
                    <a:pt x="5223170" y="973890"/>
                  </a:lnTo>
                  <a:lnTo>
                    <a:pt x="5235691" y="1309907"/>
                  </a:lnTo>
                  <a:lnTo>
                    <a:pt x="5247964" y="1656641"/>
                  </a:lnTo>
                  <a:lnTo>
                    <a:pt x="5260485" y="2026036"/>
                  </a:lnTo>
                  <a:lnTo>
                    <a:pt x="5272758" y="2384157"/>
                  </a:lnTo>
                  <a:lnTo>
                    <a:pt x="5272758" y="2731225"/>
                  </a:lnTo>
                  <a:lnTo>
                    <a:pt x="5285279" y="3055856"/>
                  </a:lnTo>
                  <a:lnTo>
                    <a:pt x="5297428" y="3346996"/>
                  </a:lnTo>
                  <a:lnTo>
                    <a:pt x="5310073" y="3581906"/>
                  </a:lnTo>
                  <a:lnTo>
                    <a:pt x="5322594" y="3760955"/>
                  </a:lnTo>
                  <a:lnTo>
                    <a:pt x="5334743" y="3884109"/>
                  </a:lnTo>
                  <a:lnTo>
                    <a:pt x="5347264" y="3940272"/>
                  </a:lnTo>
                  <a:lnTo>
                    <a:pt x="5359537" y="3917856"/>
                  </a:lnTo>
                  <a:lnTo>
                    <a:pt x="5372058" y="3839545"/>
                  </a:lnTo>
                  <a:lnTo>
                    <a:pt x="5384331" y="3693975"/>
                  </a:lnTo>
                  <a:lnTo>
                    <a:pt x="5384331" y="3481168"/>
                  </a:lnTo>
                  <a:lnTo>
                    <a:pt x="5396852" y="3223752"/>
                  </a:lnTo>
                  <a:lnTo>
                    <a:pt x="5409373" y="2910285"/>
                  </a:lnTo>
                  <a:lnTo>
                    <a:pt x="5421646" y="2574603"/>
                  </a:lnTo>
                  <a:lnTo>
                    <a:pt x="5434167" y="2216483"/>
                  </a:lnTo>
                  <a:lnTo>
                    <a:pt x="5446440" y="1846976"/>
                  </a:lnTo>
                  <a:lnTo>
                    <a:pt x="5458961" y="1477581"/>
                  </a:lnTo>
                  <a:lnTo>
                    <a:pt x="5471110" y="1130512"/>
                  </a:lnTo>
                  <a:lnTo>
                    <a:pt x="5483755" y="817269"/>
                  </a:lnTo>
                  <a:lnTo>
                    <a:pt x="5483755" y="537515"/>
                  </a:lnTo>
                  <a:lnTo>
                    <a:pt x="5496276" y="302303"/>
                  </a:lnTo>
                  <a:lnTo>
                    <a:pt x="5508425" y="134518"/>
                  </a:lnTo>
                  <a:lnTo>
                    <a:pt x="5520946" y="33824"/>
                  </a:lnTo>
                </a:path>
              </a:pathLst>
            </a:custGeom>
            <a:ln w="2353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768822" y="1282003"/>
              <a:ext cx="5521325" cy="3940810"/>
            </a:xfrm>
            <a:custGeom>
              <a:avLst/>
              <a:gdLst/>
              <a:ahLst/>
              <a:cxnLst/>
              <a:rect l="l" t="t" r="r" b="b"/>
              <a:pathLst>
                <a:path w="5521325" h="3940810">
                  <a:moveTo>
                    <a:pt x="0" y="0"/>
                  </a:moveTo>
                  <a:lnTo>
                    <a:pt x="12533" y="0"/>
                  </a:lnTo>
                  <a:lnTo>
                    <a:pt x="25066" y="0"/>
                  </a:lnTo>
                  <a:lnTo>
                    <a:pt x="37302" y="0"/>
                  </a:lnTo>
                  <a:lnTo>
                    <a:pt x="49835" y="0"/>
                  </a:lnTo>
                  <a:lnTo>
                    <a:pt x="62071" y="11386"/>
                  </a:lnTo>
                  <a:lnTo>
                    <a:pt x="74605" y="11386"/>
                  </a:lnTo>
                  <a:lnTo>
                    <a:pt x="86840" y="11386"/>
                  </a:lnTo>
                  <a:lnTo>
                    <a:pt x="99374" y="11386"/>
                  </a:lnTo>
                  <a:lnTo>
                    <a:pt x="111907" y="11386"/>
                  </a:lnTo>
                  <a:lnTo>
                    <a:pt x="124143" y="22438"/>
                  </a:lnTo>
                  <a:lnTo>
                    <a:pt x="136676" y="22438"/>
                  </a:lnTo>
                  <a:lnTo>
                    <a:pt x="148912" y="33824"/>
                  </a:lnTo>
                  <a:lnTo>
                    <a:pt x="161445" y="33824"/>
                  </a:lnTo>
                  <a:lnTo>
                    <a:pt x="173681" y="44876"/>
                  </a:lnTo>
                  <a:lnTo>
                    <a:pt x="186215" y="44876"/>
                  </a:lnTo>
                  <a:lnTo>
                    <a:pt x="198748" y="44876"/>
                  </a:lnTo>
                  <a:lnTo>
                    <a:pt x="210984" y="56263"/>
                  </a:lnTo>
                  <a:lnTo>
                    <a:pt x="223517" y="67315"/>
                  </a:lnTo>
                  <a:lnTo>
                    <a:pt x="235753" y="67315"/>
                  </a:lnTo>
                  <a:lnTo>
                    <a:pt x="248286" y="78366"/>
                  </a:lnTo>
                  <a:lnTo>
                    <a:pt x="260820" y="89753"/>
                  </a:lnTo>
                  <a:lnTo>
                    <a:pt x="273055" y="100805"/>
                  </a:lnTo>
                  <a:lnTo>
                    <a:pt x="285589" y="100805"/>
                  </a:lnTo>
                  <a:lnTo>
                    <a:pt x="297825" y="112080"/>
                  </a:lnTo>
                  <a:lnTo>
                    <a:pt x="310358" y="123243"/>
                  </a:lnTo>
                  <a:lnTo>
                    <a:pt x="322643" y="134518"/>
                  </a:lnTo>
                  <a:lnTo>
                    <a:pt x="335164" y="134518"/>
                  </a:lnTo>
                  <a:lnTo>
                    <a:pt x="347685" y="145570"/>
                  </a:lnTo>
                  <a:lnTo>
                    <a:pt x="359834" y="156956"/>
                  </a:lnTo>
                  <a:lnTo>
                    <a:pt x="359834" y="168008"/>
                  </a:lnTo>
                  <a:lnTo>
                    <a:pt x="372479" y="179060"/>
                  </a:lnTo>
                  <a:lnTo>
                    <a:pt x="384628" y="190446"/>
                  </a:lnTo>
                  <a:lnTo>
                    <a:pt x="397149" y="201498"/>
                  </a:lnTo>
                  <a:lnTo>
                    <a:pt x="409422" y="212885"/>
                  </a:lnTo>
                  <a:lnTo>
                    <a:pt x="421943" y="223936"/>
                  </a:lnTo>
                  <a:lnTo>
                    <a:pt x="434464" y="235323"/>
                  </a:lnTo>
                  <a:lnTo>
                    <a:pt x="446737" y="246375"/>
                  </a:lnTo>
                  <a:lnTo>
                    <a:pt x="459258" y="257650"/>
                  </a:lnTo>
                  <a:lnTo>
                    <a:pt x="459258" y="268813"/>
                  </a:lnTo>
                  <a:lnTo>
                    <a:pt x="471531" y="279865"/>
                  </a:lnTo>
                  <a:lnTo>
                    <a:pt x="484052" y="291140"/>
                  </a:lnTo>
                  <a:lnTo>
                    <a:pt x="496325" y="302303"/>
                  </a:lnTo>
                  <a:lnTo>
                    <a:pt x="508846" y="324630"/>
                  </a:lnTo>
                  <a:lnTo>
                    <a:pt x="521367" y="336016"/>
                  </a:lnTo>
                  <a:lnTo>
                    <a:pt x="533516" y="347068"/>
                  </a:lnTo>
                  <a:lnTo>
                    <a:pt x="546161" y="358455"/>
                  </a:lnTo>
                  <a:lnTo>
                    <a:pt x="558310" y="380558"/>
                  </a:lnTo>
                  <a:lnTo>
                    <a:pt x="558310" y="391945"/>
                  </a:lnTo>
                  <a:lnTo>
                    <a:pt x="570831" y="402997"/>
                  </a:lnTo>
                  <a:lnTo>
                    <a:pt x="583104" y="425435"/>
                  </a:lnTo>
                  <a:lnTo>
                    <a:pt x="595625" y="436710"/>
                  </a:lnTo>
                  <a:lnTo>
                    <a:pt x="608146" y="447762"/>
                  </a:lnTo>
                  <a:lnTo>
                    <a:pt x="620419" y="470200"/>
                  </a:lnTo>
                  <a:lnTo>
                    <a:pt x="632940" y="481587"/>
                  </a:lnTo>
                  <a:lnTo>
                    <a:pt x="645213" y="503690"/>
                  </a:lnTo>
                  <a:lnTo>
                    <a:pt x="657734" y="515077"/>
                  </a:lnTo>
                  <a:lnTo>
                    <a:pt x="670007" y="537515"/>
                  </a:lnTo>
                  <a:lnTo>
                    <a:pt x="670007" y="548567"/>
                  </a:lnTo>
                  <a:lnTo>
                    <a:pt x="682528" y="571005"/>
                  </a:lnTo>
                  <a:lnTo>
                    <a:pt x="695049" y="582280"/>
                  </a:lnTo>
                  <a:lnTo>
                    <a:pt x="707198" y="604495"/>
                  </a:lnTo>
                  <a:lnTo>
                    <a:pt x="719843" y="626822"/>
                  </a:lnTo>
                  <a:lnTo>
                    <a:pt x="731992" y="638208"/>
                  </a:lnTo>
                  <a:lnTo>
                    <a:pt x="744513" y="660647"/>
                  </a:lnTo>
                  <a:lnTo>
                    <a:pt x="756786" y="671698"/>
                  </a:lnTo>
                  <a:lnTo>
                    <a:pt x="769307" y="694137"/>
                  </a:lnTo>
                  <a:lnTo>
                    <a:pt x="769307" y="716575"/>
                  </a:lnTo>
                  <a:lnTo>
                    <a:pt x="781828" y="738902"/>
                  </a:lnTo>
                  <a:lnTo>
                    <a:pt x="794101" y="750065"/>
                  </a:lnTo>
                  <a:lnTo>
                    <a:pt x="806621" y="772392"/>
                  </a:lnTo>
                  <a:lnTo>
                    <a:pt x="818894" y="794830"/>
                  </a:lnTo>
                  <a:lnTo>
                    <a:pt x="831415" y="817269"/>
                  </a:lnTo>
                  <a:lnTo>
                    <a:pt x="843688" y="828320"/>
                  </a:lnTo>
                  <a:lnTo>
                    <a:pt x="856209" y="850759"/>
                  </a:lnTo>
                  <a:lnTo>
                    <a:pt x="868730" y="873197"/>
                  </a:lnTo>
                  <a:lnTo>
                    <a:pt x="868730" y="895635"/>
                  </a:lnTo>
                  <a:lnTo>
                    <a:pt x="880879" y="917962"/>
                  </a:lnTo>
                  <a:lnTo>
                    <a:pt x="893400" y="940400"/>
                  </a:lnTo>
                  <a:lnTo>
                    <a:pt x="905673" y="951452"/>
                  </a:lnTo>
                  <a:lnTo>
                    <a:pt x="918194" y="973890"/>
                  </a:lnTo>
                  <a:lnTo>
                    <a:pt x="930467" y="996329"/>
                  </a:lnTo>
                  <a:lnTo>
                    <a:pt x="942988" y="1018767"/>
                  </a:lnTo>
                  <a:lnTo>
                    <a:pt x="955509" y="1041094"/>
                  </a:lnTo>
                  <a:lnTo>
                    <a:pt x="967782" y="1063532"/>
                  </a:lnTo>
                  <a:lnTo>
                    <a:pt x="967782" y="1085970"/>
                  </a:lnTo>
                  <a:lnTo>
                    <a:pt x="980303" y="1108409"/>
                  </a:lnTo>
                  <a:lnTo>
                    <a:pt x="992576" y="1130512"/>
                  </a:lnTo>
                  <a:lnTo>
                    <a:pt x="1005097" y="1152951"/>
                  </a:lnTo>
                  <a:lnTo>
                    <a:pt x="1017246" y="1175389"/>
                  </a:lnTo>
                  <a:lnTo>
                    <a:pt x="1029891" y="1197827"/>
                  </a:lnTo>
                  <a:lnTo>
                    <a:pt x="1042412" y="1220154"/>
                  </a:lnTo>
                  <a:lnTo>
                    <a:pt x="1054561" y="1242592"/>
                  </a:lnTo>
                  <a:lnTo>
                    <a:pt x="1067082" y="1265031"/>
                  </a:lnTo>
                  <a:lnTo>
                    <a:pt x="1079355" y="1287469"/>
                  </a:lnTo>
                  <a:lnTo>
                    <a:pt x="1079355" y="1309907"/>
                  </a:lnTo>
                  <a:lnTo>
                    <a:pt x="1091876" y="1343397"/>
                  </a:lnTo>
                  <a:lnTo>
                    <a:pt x="1104397" y="1365724"/>
                  </a:lnTo>
                  <a:lnTo>
                    <a:pt x="1116670" y="1388162"/>
                  </a:lnTo>
                  <a:lnTo>
                    <a:pt x="1129191" y="1410601"/>
                  </a:lnTo>
                  <a:lnTo>
                    <a:pt x="1141464" y="1432704"/>
                  </a:lnTo>
                  <a:lnTo>
                    <a:pt x="1153985" y="1455142"/>
                  </a:lnTo>
                  <a:lnTo>
                    <a:pt x="1166258" y="1477581"/>
                  </a:lnTo>
                  <a:lnTo>
                    <a:pt x="1178779" y="1500019"/>
                  </a:lnTo>
                  <a:lnTo>
                    <a:pt x="1178779" y="1533732"/>
                  </a:lnTo>
                  <a:lnTo>
                    <a:pt x="1191300" y="1555836"/>
                  </a:lnTo>
                  <a:lnTo>
                    <a:pt x="1203573" y="1578274"/>
                  </a:lnTo>
                  <a:lnTo>
                    <a:pt x="1216094" y="1600713"/>
                  </a:lnTo>
                  <a:lnTo>
                    <a:pt x="1228243" y="1623151"/>
                  </a:lnTo>
                  <a:lnTo>
                    <a:pt x="1240764" y="1645589"/>
                  </a:lnTo>
                  <a:lnTo>
                    <a:pt x="1253037" y="1679079"/>
                  </a:lnTo>
                  <a:lnTo>
                    <a:pt x="1265558" y="1701406"/>
                  </a:lnTo>
                  <a:lnTo>
                    <a:pt x="1278079" y="1723844"/>
                  </a:lnTo>
                  <a:lnTo>
                    <a:pt x="1278079" y="1746283"/>
                  </a:lnTo>
                  <a:lnTo>
                    <a:pt x="1290352" y="1768721"/>
                  </a:lnTo>
                  <a:lnTo>
                    <a:pt x="1302873" y="1802211"/>
                  </a:lnTo>
                  <a:lnTo>
                    <a:pt x="1315146" y="1824649"/>
                  </a:lnTo>
                  <a:lnTo>
                    <a:pt x="1327667" y="1846976"/>
                  </a:lnTo>
                  <a:lnTo>
                    <a:pt x="1339940" y="1869414"/>
                  </a:lnTo>
                  <a:lnTo>
                    <a:pt x="1352461" y="1891853"/>
                  </a:lnTo>
                  <a:lnTo>
                    <a:pt x="1364982" y="1925343"/>
                  </a:lnTo>
                  <a:lnTo>
                    <a:pt x="1377255" y="1947781"/>
                  </a:lnTo>
                  <a:lnTo>
                    <a:pt x="1389775" y="1970220"/>
                  </a:lnTo>
                  <a:lnTo>
                    <a:pt x="1389775" y="1992546"/>
                  </a:lnTo>
                  <a:lnTo>
                    <a:pt x="1401925" y="2014985"/>
                  </a:lnTo>
                  <a:lnTo>
                    <a:pt x="1414445" y="2048475"/>
                  </a:lnTo>
                  <a:lnTo>
                    <a:pt x="1426718" y="2070913"/>
                  </a:lnTo>
                  <a:lnTo>
                    <a:pt x="1439239" y="2093351"/>
                  </a:lnTo>
                  <a:lnTo>
                    <a:pt x="1451760" y="2115678"/>
                  </a:lnTo>
                  <a:lnTo>
                    <a:pt x="1464033" y="2138116"/>
                  </a:lnTo>
                  <a:lnTo>
                    <a:pt x="1476554" y="2171606"/>
                  </a:lnTo>
                  <a:lnTo>
                    <a:pt x="1488827" y="2194045"/>
                  </a:lnTo>
                  <a:lnTo>
                    <a:pt x="1488827" y="2216483"/>
                  </a:lnTo>
                  <a:lnTo>
                    <a:pt x="1501348" y="2238921"/>
                  </a:lnTo>
                  <a:lnTo>
                    <a:pt x="1513621" y="2261248"/>
                  </a:lnTo>
                  <a:lnTo>
                    <a:pt x="1526142" y="2294738"/>
                  </a:lnTo>
                  <a:lnTo>
                    <a:pt x="1538663" y="2317177"/>
                  </a:lnTo>
                  <a:lnTo>
                    <a:pt x="1550812" y="2339615"/>
                  </a:lnTo>
                  <a:lnTo>
                    <a:pt x="1563457" y="2362053"/>
                  </a:lnTo>
                  <a:lnTo>
                    <a:pt x="1575606" y="2384157"/>
                  </a:lnTo>
                  <a:lnTo>
                    <a:pt x="1588127" y="2406595"/>
                  </a:lnTo>
                  <a:lnTo>
                    <a:pt x="1588127" y="2440308"/>
                  </a:lnTo>
                  <a:lnTo>
                    <a:pt x="1600400" y="2462747"/>
                  </a:lnTo>
                  <a:lnTo>
                    <a:pt x="1612921" y="2484962"/>
                  </a:lnTo>
                  <a:lnTo>
                    <a:pt x="1625442" y="2507288"/>
                  </a:lnTo>
                  <a:lnTo>
                    <a:pt x="1637715" y="2529727"/>
                  </a:lnTo>
                  <a:lnTo>
                    <a:pt x="1650236" y="2552165"/>
                  </a:lnTo>
                  <a:lnTo>
                    <a:pt x="1662509" y="2574603"/>
                  </a:lnTo>
                  <a:lnTo>
                    <a:pt x="1675030" y="2596930"/>
                  </a:lnTo>
                  <a:lnTo>
                    <a:pt x="1687303" y="2630420"/>
                  </a:lnTo>
                  <a:lnTo>
                    <a:pt x="1687303" y="2652859"/>
                  </a:lnTo>
                  <a:lnTo>
                    <a:pt x="1699824" y="2675297"/>
                  </a:lnTo>
                  <a:lnTo>
                    <a:pt x="1712345" y="2697735"/>
                  </a:lnTo>
                  <a:lnTo>
                    <a:pt x="1724494" y="2720174"/>
                  </a:lnTo>
                  <a:lnTo>
                    <a:pt x="1737139" y="2742500"/>
                  </a:lnTo>
                  <a:lnTo>
                    <a:pt x="1749288" y="2764939"/>
                  </a:lnTo>
                  <a:lnTo>
                    <a:pt x="1761809" y="2787377"/>
                  </a:lnTo>
                  <a:lnTo>
                    <a:pt x="1774082" y="2809480"/>
                  </a:lnTo>
                  <a:lnTo>
                    <a:pt x="1786603" y="2831919"/>
                  </a:lnTo>
                  <a:lnTo>
                    <a:pt x="1799124" y="2854357"/>
                  </a:lnTo>
                  <a:lnTo>
                    <a:pt x="1799124" y="2876795"/>
                  </a:lnTo>
                  <a:lnTo>
                    <a:pt x="1811397" y="2899234"/>
                  </a:lnTo>
                  <a:lnTo>
                    <a:pt x="1823918" y="2921560"/>
                  </a:lnTo>
                  <a:lnTo>
                    <a:pt x="1836191" y="2943999"/>
                  </a:lnTo>
                  <a:lnTo>
                    <a:pt x="1848712" y="2966437"/>
                  </a:lnTo>
                  <a:lnTo>
                    <a:pt x="1861233" y="2988875"/>
                  </a:lnTo>
                  <a:lnTo>
                    <a:pt x="1873506" y="2999927"/>
                  </a:lnTo>
                  <a:lnTo>
                    <a:pt x="1886027" y="3022366"/>
                  </a:lnTo>
                  <a:lnTo>
                    <a:pt x="1898176" y="3044692"/>
                  </a:lnTo>
                  <a:lnTo>
                    <a:pt x="1898176" y="3067131"/>
                  </a:lnTo>
                  <a:lnTo>
                    <a:pt x="1910821" y="3089569"/>
                  </a:lnTo>
                  <a:lnTo>
                    <a:pt x="1922970" y="3112007"/>
                  </a:lnTo>
                  <a:lnTo>
                    <a:pt x="1935491" y="3123059"/>
                  </a:lnTo>
                  <a:lnTo>
                    <a:pt x="1948012" y="3145497"/>
                  </a:lnTo>
                  <a:lnTo>
                    <a:pt x="1960285" y="3167936"/>
                  </a:lnTo>
                  <a:lnTo>
                    <a:pt x="1972806" y="3190262"/>
                  </a:lnTo>
                  <a:lnTo>
                    <a:pt x="1985079" y="3201426"/>
                  </a:lnTo>
                  <a:lnTo>
                    <a:pt x="1997599" y="3223752"/>
                  </a:lnTo>
                  <a:lnTo>
                    <a:pt x="1997599" y="3246191"/>
                  </a:lnTo>
                  <a:lnTo>
                    <a:pt x="2009872" y="3268629"/>
                  </a:lnTo>
                  <a:lnTo>
                    <a:pt x="2022393" y="3279681"/>
                  </a:lnTo>
                  <a:lnTo>
                    <a:pt x="2034914" y="3302119"/>
                  </a:lnTo>
                  <a:lnTo>
                    <a:pt x="2047187" y="3313506"/>
                  </a:lnTo>
                  <a:lnTo>
                    <a:pt x="2059708" y="3335609"/>
                  </a:lnTo>
                  <a:lnTo>
                    <a:pt x="2071857" y="3358025"/>
                  </a:lnTo>
                  <a:lnTo>
                    <a:pt x="2084378" y="3369367"/>
                  </a:lnTo>
                  <a:lnTo>
                    <a:pt x="2096651" y="3391772"/>
                  </a:lnTo>
                  <a:lnTo>
                    <a:pt x="2096651" y="3402857"/>
                  </a:lnTo>
                  <a:lnTo>
                    <a:pt x="2109172" y="3425262"/>
                  </a:lnTo>
                  <a:lnTo>
                    <a:pt x="2121693" y="3436347"/>
                  </a:lnTo>
                  <a:lnTo>
                    <a:pt x="2133966" y="3458752"/>
                  </a:lnTo>
                  <a:lnTo>
                    <a:pt x="2146487" y="3470094"/>
                  </a:lnTo>
                  <a:lnTo>
                    <a:pt x="2158760" y="3492510"/>
                  </a:lnTo>
                  <a:lnTo>
                    <a:pt x="2171281" y="3503584"/>
                  </a:lnTo>
                  <a:lnTo>
                    <a:pt x="2183554" y="3514926"/>
                  </a:lnTo>
                  <a:lnTo>
                    <a:pt x="2196075" y="3537074"/>
                  </a:lnTo>
                  <a:lnTo>
                    <a:pt x="2208596" y="3548416"/>
                  </a:lnTo>
                  <a:lnTo>
                    <a:pt x="2208596" y="3559490"/>
                  </a:lnTo>
                  <a:lnTo>
                    <a:pt x="2220869" y="3581906"/>
                  </a:lnTo>
                  <a:lnTo>
                    <a:pt x="2233390" y="3593248"/>
                  </a:lnTo>
                  <a:lnTo>
                    <a:pt x="2245539" y="3604322"/>
                  </a:lnTo>
                  <a:lnTo>
                    <a:pt x="2258060" y="3615664"/>
                  </a:lnTo>
                  <a:lnTo>
                    <a:pt x="2270333" y="3638069"/>
                  </a:lnTo>
                  <a:lnTo>
                    <a:pt x="2282854" y="3649154"/>
                  </a:lnTo>
                  <a:lnTo>
                    <a:pt x="2295375" y="3660228"/>
                  </a:lnTo>
                  <a:lnTo>
                    <a:pt x="2307648" y="3671559"/>
                  </a:lnTo>
                  <a:lnTo>
                    <a:pt x="2307648" y="3682644"/>
                  </a:lnTo>
                  <a:lnTo>
                    <a:pt x="2320169" y="3693975"/>
                  </a:lnTo>
                  <a:lnTo>
                    <a:pt x="2332442" y="3705049"/>
                  </a:lnTo>
                  <a:lnTo>
                    <a:pt x="2344963" y="3716391"/>
                  </a:lnTo>
                  <a:lnTo>
                    <a:pt x="2357236" y="3727465"/>
                  </a:lnTo>
                  <a:lnTo>
                    <a:pt x="2369757" y="3738807"/>
                  </a:lnTo>
                  <a:lnTo>
                    <a:pt x="2382278" y="3749881"/>
                  </a:lnTo>
                  <a:lnTo>
                    <a:pt x="2394551" y="3760955"/>
                  </a:lnTo>
                  <a:lnTo>
                    <a:pt x="2407072" y="3772297"/>
                  </a:lnTo>
                  <a:lnTo>
                    <a:pt x="2407072" y="3783371"/>
                  </a:lnTo>
                  <a:lnTo>
                    <a:pt x="2419221" y="3794713"/>
                  </a:lnTo>
                  <a:lnTo>
                    <a:pt x="2431742" y="3805787"/>
                  </a:lnTo>
                  <a:lnTo>
                    <a:pt x="2444015" y="3805787"/>
                  </a:lnTo>
                  <a:lnTo>
                    <a:pt x="2456536" y="3817129"/>
                  </a:lnTo>
                  <a:lnTo>
                    <a:pt x="2469057" y="3828203"/>
                  </a:lnTo>
                  <a:lnTo>
                    <a:pt x="2481330" y="3839545"/>
                  </a:lnTo>
                  <a:lnTo>
                    <a:pt x="2493851" y="3839545"/>
                  </a:lnTo>
                  <a:lnTo>
                    <a:pt x="2506124" y="3850619"/>
                  </a:lnTo>
                  <a:lnTo>
                    <a:pt x="2518645" y="3861693"/>
                  </a:lnTo>
                  <a:lnTo>
                    <a:pt x="2530918" y="3873035"/>
                  </a:lnTo>
                  <a:lnTo>
                    <a:pt x="2543439" y="3873035"/>
                  </a:lnTo>
                  <a:lnTo>
                    <a:pt x="2555960" y="3884109"/>
                  </a:lnTo>
                  <a:lnTo>
                    <a:pt x="2568233" y="3895451"/>
                  </a:lnTo>
                  <a:lnTo>
                    <a:pt x="2580753" y="3895451"/>
                  </a:lnTo>
                  <a:lnTo>
                    <a:pt x="2592903" y="3895451"/>
                  </a:lnTo>
                  <a:lnTo>
                    <a:pt x="2605423" y="3906525"/>
                  </a:lnTo>
                  <a:lnTo>
                    <a:pt x="2618068" y="3917856"/>
                  </a:lnTo>
                  <a:lnTo>
                    <a:pt x="2630217" y="3917856"/>
                  </a:lnTo>
                  <a:lnTo>
                    <a:pt x="2642738" y="3917856"/>
                  </a:lnTo>
                  <a:lnTo>
                    <a:pt x="2655011" y="3928941"/>
                  </a:lnTo>
                  <a:lnTo>
                    <a:pt x="2667532" y="3928941"/>
                  </a:lnTo>
                  <a:lnTo>
                    <a:pt x="2679805" y="3928941"/>
                  </a:lnTo>
                  <a:lnTo>
                    <a:pt x="2692326" y="3928941"/>
                  </a:lnTo>
                  <a:lnTo>
                    <a:pt x="2704847" y="3928941"/>
                  </a:lnTo>
                  <a:lnTo>
                    <a:pt x="2717120" y="3940272"/>
                  </a:lnTo>
                  <a:lnTo>
                    <a:pt x="2816420" y="3940272"/>
                  </a:lnTo>
                  <a:lnTo>
                    <a:pt x="2828693" y="3928941"/>
                  </a:lnTo>
                  <a:lnTo>
                    <a:pt x="2841214" y="3928941"/>
                  </a:lnTo>
                  <a:lnTo>
                    <a:pt x="2853487" y="3928941"/>
                  </a:lnTo>
                  <a:lnTo>
                    <a:pt x="2866008" y="3928941"/>
                  </a:lnTo>
                  <a:lnTo>
                    <a:pt x="2878529" y="3928941"/>
                  </a:lnTo>
                </a:path>
                <a:path w="5521325" h="3940810">
                  <a:moveTo>
                    <a:pt x="2878529" y="3928941"/>
                  </a:moveTo>
                  <a:lnTo>
                    <a:pt x="2890802" y="3917856"/>
                  </a:lnTo>
                  <a:lnTo>
                    <a:pt x="2903323" y="3917856"/>
                  </a:lnTo>
                  <a:lnTo>
                    <a:pt x="2915472" y="3906525"/>
                  </a:lnTo>
                  <a:lnTo>
                    <a:pt x="2928117" y="3906525"/>
                  </a:lnTo>
                  <a:lnTo>
                    <a:pt x="2940266" y="3895451"/>
                  </a:lnTo>
                  <a:lnTo>
                    <a:pt x="2952787" y="3895451"/>
                  </a:lnTo>
                  <a:lnTo>
                    <a:pt x="2965308" y="3895451"/>
                  </a:lnTo>
                  <a:lnTo>
                    <a:pt x="2977581" y="3884109"/>
                  </a:lnTo>
                  <a:lnTo>
                    <a:pt x="2990102" y="3873035"/>
                  </a:lnTo>
                  <a:lnTo>
                    <a:pt x="3002375" y="3873035"/>
                  </a:lnTo>
                  <a:lnTo>
                    <a:pt x="3014896" y="3861693"/>
                  </a:lnTo>
                  <a:lnTo>
                    <a:pt x="3027169" y="3850619"/>
                  </a:lnTo>
                  <a:lnTo>
                    <a:pt x="3039690" y="3839545"/>
                  </a:lnTo>
                  <a:lnTo>
                    <a:pt x="3052211" y="3839545"/>
                  </a:lnTo>
                  <a:lnTo>
                    <a:pt x="3064484" y="3828203"/>
                  </a:lnTo>
                  <a:lnTo>
                    <a:pt x="3077005" y="3817129"/>
                  </a:lnTo>
                  <a:lnTo>
                    <a:pt x="3089154" y="3805787"/>
                  </a:lnTo>
                  <a:lnTo>
                    <a:pt x="3101799" y="3805787"/>
                  </a:lnTo>
                  <a:lnTo>
                    <a:pt x="3113948" y="3794713"/>
                  </a:lnTo>
                  <a:lnTo>
                    <a:pt x="3126469" y="3783371"/>
                  </a:lnTo>
                  <a:lnTo>
                    <a:pt x="3126469" y="3772297"/>
                  </a:lnTo>
                  <a:lnTo>
                    <a:pt x="3138990" y="3760955"/>
                  </a:lnTo>
                  <a:lnTo>
                    <a:pt x="3151263" y="3749881"/>
                  </a:lnTo>
                  <a:lnTo>
                    <a:pt x="3163784" y="3738807"/>
                  </a:lnTo>
                  <a:lnTo>
                    <a:pt x="3176057" y="3727465"/>
                  </a:lnTo>
                  <a:lnTo>
                    <a:pt x="3188577" y="3716391"/>
                  </a:lnTo>
                  <a:lnTo>
                    <a:pt x="3200850" y="3705049"/>
                  </a:lnTo>
                  <a:lnTo>
                    <a:pt x="3213371" y="3693975"/>
                  </a:lnTo>
                  <a:lnTo>
                    <a:pt x="3225892" y="3682644"/>
                  </a:lnTo>
                  <a:lnTo>
                    <a:pt x="3225892" y="3671559"/>
                  </a:lnTo>
                  <a:lnTo>
                    <a:pt x="3238165" y="3660228"/>
                  </a:lnTo>
                  <a:lnTo>
                    <a:pt x="3250686" y="3649154"/>
                  </a:lnTo>
                  <a:lnTo>
                    <a:pt x="3262835" y="3638069"/>
                  </a:lnTo>
                  <a:lnTo>
                    <a:pt x="3275480" y="3615664"/>
                  </a:lnTo>
                  <a:lnTo>
                    <a:pt x="3287629" y="3604322"/>
                  </a:lnTo>
                  <a:lnTo>
                    <a:pt x="3300150" y="3593248"/>
                  </a:lnTo>
                  <a:lnTo>
                    <a:pt x="3312671" y="3581906"/>
                  </a:lnTo>
                  <a:lnTo>
                    <a:pt x="3324944" y="3559490"/>
                  </a:lnTo>
                  <a:lnTo>
                    <a:pt x="3324944" y="3548416"/>
                  </a:lnTo>
                  <a:lnTo>
                    <a:pt x="3337465" y="3537074"/>
                  </a:lnTo>
                  <a:lnTo>
                    <a:pt x="3349738" y="3514926"/>
                  </a:lnTo>
                  <a:lnTo>
                    <a:pt x="3362259" y="3503584"/>
                  </a:lnTo>
                  <a:lnTo>
                    <a:pt x="3374532" y="3492510"/>
                  </a:lnTo>
                  <a:lnTo>
                    <a:pt x="3387053" y="3470094"/>
                  </a:lnTo>
                  <a:lnTo>
                    <a:pt x="3399574" y="3458752"/>
                  </a:lnTo>
                  <a:lnTo>
                    <a:pt x="3411847" y="3436347"/>
                  </a:lnTo>
                  <a:lnTo>
                    <a:pt x="3424368" y="3425262"/>
                  </a:lnTo>
                  <a:lnTo>
                    <a:pt x="3436517" y="3402857"/>
                  </a:lnTo>
                  <a:lnTo>
                    <a:pt x="3436517" y="3391772"/>
                  </a:lnTo>
                  <a:lnTo>
                    <a:pt x="3449038" y="3369367"/>
                  </a:lnTo>
                  <a:lnTo>
                    <a:pt x="3461683" y="3358025"/>
                  </a:lnTo>
                  <a:lnTo>
                    <a:pt x="3473832" y="3335609"/>
                  </a:lnTo>
                  <a:lnTo>
                    <a:pt x="3486353" y="3313506"/>
                  </a:lnTo>
                  <a:lnTo>
                    <a:pt x="3498626" y="3302119"/>
                  </a:lnTo>
                  <a:lnTo>
                    <a:pt x="3511147" y="3279681"/>
                  </a:lnTo>
                  <a:lnTo>
                    <a:pt x="3523420" y="3268629"/>
                  </a:lnTo>
                  <a:lnTo>
                    <a:pt x="3535941" y="3246191"/>
                  </a:lnTo>
                  <a:lnTo>
                    <a:pt x="3535941" y="3223752"/>
                  </a:lnTo>
                  <a:lnTo>
                    <a:pt x="3548462" y="3201426"/>
                  </a:lnTo>
                  <a:lnTo>
                    <a:pt x="3560735" y="3190262"/>
                  </a:lnTo>
                  <a:lnTo>
                    <a:pt x="3573256" y="3167936"/>
                  </a:lnTo>
                  <a:lnTo>
                    <a:pt x="3585529" y="3145497"/>
                  </a:lnTo>
                  <a:lnTo>
                    <a:pt x="3598050" y="3123059"/>
                  </a:lnTo>
                  <a:lnTo>
                    <a:pt x="3610199" y="3112007"/>
                  </a:lnTo>
                  <a:lnTo>
                    <a:pt x="3622720" y="3089569"/>
                  </a:lnTo>
                  <a:lnTo>
                    <a:pt x="3635365" y="3067131"/>
                  </a:lnTo>
                  <a:lnTo>
                    <a:pt x="3635365" y="3044692"/>
                  </a:lnTo>
                  <a:lnTo>
                    <a:pt x="3647514" y="3022366"/>
                  </a:lnTo>
                  <a:lnTo>
                    <a:pt x="3660035" y="2999927"/>
                  </a:lnTo>
                  <a:lnTo>
                    <a:pt x="3672308" y="2988875"/>
                  </a:lnTo>
                  <a:lnTo>
                    <a:pt x="3684829" y="2966437"/>
                  </a:lnTo>
                  <a:lnTo>
                    <a:pt x="3697102" y="2943999"/>
                  </a:lnTo>
                  <a:lnTo>
                    <a:pt x="3709623" y="2921560"/>
                  </a:lnTo>
                  <a:lnTo>
                    <a:pt x="3722144" y="2899234"/>
                  </a:lnTo>
                  <a:lnTo>
                    <a:pt x="3734417" y="2876795"/>
                  </a:lnTo>
                  <a:lnTo>
                    <a:pt x="3734417" y="2854357"/>
                  </a:lnTo>
                  <a:lnTo>
                    <a:pt x="3746938" y="2831919"/>
                  </a:lnTo>
                  <a:lnTo>
                    <a:pt x="3759211" y="2809480"/>
                  </a:lnTo>
                  <a:lnTo>
                    <a:pt x="3771731" y="2787377"/>
                  </a:lnTo>
                  <a:lnTo>
                    <a:pt x="3783881" y="2764939"/>
                  </a:lnTo>
                  <a:lnTo>
                    <a:pt x="3796401" y="2742500"/>
                  </a:lnTo>
                  <a:lnTo>
                    <a:pt x="3809046" y="2720174"/>
                  </a:lnTo>
                  <a:lnTo>
                    <a:pt x="3821195" y="2697735"/>
                  </a:lnTo>
                  <a:lnTo>
                    <a:pt x="3833716" y="2675297"/>
                  </a:lnTo>
                  <a:lnTo>
                    <a:pt x="3845989" y="2652859"/>
                  </a:lnTo>
                  <a:lnTo>
                    <a:pt x="3845989" y="2630420"/>
                  </a:lnTo>
                  <a:lnTo>
                    <a:pt x="3858510" y="2596930"/>
                  </a:lnTo>
                  <a:lnTo>
                    <a:pt x="3870783" y="2574603"/>
                  </a:lnTo>
                  <a:lnTo>
                    <a:pt x="3883304" y="2552165"/>
                  </a:lnTo>
                  <a:lnTo>
                    <a:pt x="3895825" y="2529727"/>
                  </a:lnTo>
                  <a:lnTo>
                    <a:pt x="3908098" y="2507288"/>
                  </a:lnTo>
                  <a:lnTo>
                    <a:pt x="3920619" y="2484962"/>
                  </a:lnTo>
                  <a:lnTo>
                    <a:pt x="3932768" y="2462747"/>
                  </a:lnTo>
                  <a:lnTo>
                    <a:pt x="3945413" y="2440308"/>
                  </a:lnTo>
                  <a:lnTo>
                    <a:pt x="3945413" y="2406595"/>
                  </a:lnTo>
                  <a:lnTo>
                    <a:pt x="3957562" y="2384157"/>
                  </a:lnTo>
                  <a:lnTo>
                    <a:pt x="3970083" y="2362053"/>
                  </a:lnTo>
                  <a:lnTo>
                    <a:pt x="3982604" y="2339615"/>
                  </a:lnTo>
                  <a:lnTo>
                    <a:pt x="3994877" y="2317177"/>
                  </a:lnTo>
                  <a:lnTo>
                    <a:pt x="4007398" y="2294738"/>
                  </a:lnTo>
                  <a:lnTo>
                    <a:pt x="4019671" y="2261248"/>
                  </a:lnTo>
                  <a:lnTo>
                    <a:pt x="4032192" y="2238921"/>
                  </a:lnTo>
                  <a:lnTo>
                    <a:pt x="4044465" y="2216483"/>
                  </a:lnTo>
                  <a:lnTo>
                    <a:pt x="4044465" y="2194045"/>
                  </a:lnTo>
                  <a:lnTo>
                    <a:pt x="4056986" y="2171606"/>
                  </a:lnTo>
                  <a:lnTo>
                    <a:pt x="4069507" y="2138116"/>
                  </a:lnTo>
                  <a:lnTo>
                    <a:pt x="4081780" y="2115678"/>
                  </a:lnTo>
                  <a:lnTo>
                    <a:pt x="4094301" y="2093351"/>
                  </a:lnTo>
                  <a:lnTo>
                    <a:pt x="4106450" y="2070913"/>
                  </a:lnTo>
                  <a:lnTo>
                    <a:pt x="4119095" y="2048475"/>
                  </a:lnTo>
                  <a:lnTo>
                    <a:pt x="4131244" y="2014985"/>
                  </a:lnTo>
                  <a:lnTo>
                    <a:pt x="4143765" y="1992546"/>
                  </a:lnTo>
                  <a:lnTo>
                    <a:pt x="4156286" y="1970220"/>
                  </a:lnTo>
                  <a:lnTo>
                    <a:pt x="4156286" y="1947781"/>
                  </a:lnTo>
                  <a:lnTo>
                    <a:pt x="4168559" y="1925343"/>
                  </a:lnTo>
                  <a:lnTo>
                    <a:pt x="4181080" y="1891853"/>
                  </a:lnTo>
                  <a:lnTo>
                    <a:pt x="4193353" y="1869414"/>
                  </a:lnTo>
                  <a:lnTo>
                    <a:pt x="4205874" y="1846976"/>
                  </a:lnTo>
                  <a:lnTo>
                    <a:pt x="4218395" y="1824649"/>
                  </a:lnTo>
                  <a:lnTo>
                    <a:pt x="4230668" y="1802211"/>
                  </a:lnTo>
                  <a:lnTo>
                    <a:pt x="4243189" y="1768721"/>
                  </a:lnTo>
                  <a:lnTo>
                    <a:pt x="4255462" y="1746283"/>
                  </a:lnTo>
                  <a:lnTo>
                    <a:pt x="4255462" y="1723844"/>
                  </a:lnTo>
                  <a:lnTo>
                    <a:pt x="4267983" y="1701406"/>
                  </a:lnTo>
                  <a:lnTo>
                    <a:pt x="4280132" y="1679079"/>
                  </a:lnTo>
                  <a:lnTo>
                    <a:pt x="4292777" y="1645589"/>
                  </a:lnTo>
                  <a:lnTo>
                    <a:pt x="4305298" y="1623151"/>
                  </a:lnTo>
                  <a:lnTo>
                    <a:pt x="4317447" y="1600713"/>
                  </a:lnTo>
                  <a:lnTo>
                    <a:pt x="4329968" y="1578274"/>
                  </a:lnTo>
                  <a:lnTo>
                    <a:pt x="4342241" y="1555836"/>
                  </a:lnTo>
                  <a:lnTo>
                    <a:pt x="4354762" y="1533732"/>
                  </a:lnTo>
                  <a:lnTo>
                    <a:pt x="4354762" y="1500019"/>
                  </a:lnTo>
                  <a:lnTo>
                    <a:pt x="4367035" y="1477581"/>
                  </a:lnTo>
                  <a:lnTo>
                    <a:pt x="4379555" y="1455142"/>
                  </a:lnTo>
                  <a:lnTo>
                    <a:pt x="4392076" y="1432704"/>
                  </a:lnTo>
                  <a:lnTo>
                    <a:pt x="4404349" y="1410601"/>
                  </a:lnTo>
                  <a:lnTo>
                    <a:pt x="4416870" y="1388162"/>
                  </a:lnTo>
                  <a:lnTo>
                    <a:pt x="4429143" y="1365724"/>
                  </a:lnTo>
                  <a:lnTo>
                    <a:pt x="4441664" y="1343397"/>
                  </a:lnTo>
                  <a:lnTo>
                    <a:pt x="4453813" y="1309907"/>
                  </a:lnTo>
                  <a:lnTo>
                    <a:pt x="4453813" y="1287469"/>
                  </a:lnTo>
                  <a:lnTo>
                    <a:pt x="4466334" y="1265031"/>
                  </a:lnTo>
                  <a:lnTo>
                    <a:pt x="4478979" y="1242592"/>
                  </a:lnTo>
                  <a:lnTo>
                    <a:pt x="4491128" y="1220154"/>
                  </a:lnTo>
                  <a:lnTo>
                    <a:pt x="4503649" y="1197827"/>
                  </a:lnTo>
                  <a:lnTo>
                    <a:pt x="4515922" y="1175389"/>
                  </a:lnTo>
                  <a:lnTo>
                    <a:pt x="4528443" y="1152951"/>
                  </a:lnTo>
                  <a:lnTo>
                    <a:pt x="4540716" y="1130512"/>
                  </a:lnTo>
                  <a:lnTo>
                    <a:pt x="4553237" y="1108409"/>
                  </a:lnTo>
                  <a:lnTo>
                    <a:pt x="4565758" y="1085970"/>
                  </a:lnTo>
                  <a:lnTo>
                    <a:pt x="4565758" y="1063532"/>
                  </a:lnTo>
                  <a:lnTo>
                    <a:pt x="4578031" y="1041094"/>
                  </a:lnTo>
                  <a:lnTo>
                    <a:pt x="4590552" y="1018767"/>
                  </a:lnTo>
                  <a:lnTo>
                    <a:pt x="4602825" y="996329"/>
                  </a:lnTo>
                  <a:lnTo>
                    <a:pt x="4615346" y="973890"/>
                  </a:lnTo>
                  <a:lnTo>
                    <a:pt x="4627495" y="951452"/>
                  </a:lnTo>
                  <a:lnTo>
                    <a:pt x="4640016" y="940400"/>
                  </a:lnTo>
                  <a:lnTo>
                    <a:pt x="4652661" y="917962"/>
                  </a:lnTo>
                  <a:lnTo>
                    <a:pt x="4664810" y="895635"/>
                  </a:lnTo>
                  <a:lnTo>
                    <a:pt x="4664810" y="873197"/>
                  </a:lnTo>
                  <a:lnTo>
                    <a:pt x="4677331" y="850759"/>
                  </a:lnTo>
                  <a:lnTo>
                    <a:pt x="4689604" y="828320"/>
                  </a:lnTo>
                  <a:lnTo>
                    <a:pt x="4702125" y="817269"/>
                  </a:lnTo>
                  <a:lnTo>
                    <a:pt x="4714398" y="794830"/>
                  </a:lnTo>
                  <a:lnTo>
                    <a:pt x="4726919" y="772392"/>
                  </a:lnTo>
                  <a:lnTo>
                    <a:pt x="4739440" y="750065"/>
                  </a:lnTo>
                  <a:lnTo>
                    <a:pt x="4751713" y="738902"/>
                  </a:lnTo>
                  <a:lnTo>
                    <a:pt x="4764234" y="716575"/>
                  </a:lnTo>
                  <a:lnTo>
                    <a:pt x="4764234" y="694137"/>
                  </a:lnTo>
                  <a:lnTo>
                    <a:pt x="4776507" y="671698"/>
                  </a:lnTo>
                  <a:lnTo>
                    <a:pt x="4789028" y="660647"/>
                  </a:lnTo>
                  <a:lnTo>
                    <a:pt x="4801177" y="638208"/>
                  </a:lnTo>
                  <a:lnTo>
                    <a:pt x="4813698" y="626822"/>
                  </a:lnTo>
                  <a:lnTo>
                    <a:pt x="4826343" y="604495"/>
                  </a:lnTo>
                  <a:lnTo>
                    <a:pt x="4838492" y="582280"/>
                  </a:lnTo>
                  <a:lnTo>
                    <a:pt x="4851013" y="571005"/>
                  </a:lnTo>
                  <a:lnTo>
                    <a:pt x="4863286" y="548567"/>
                  </a:lnTo>
                  <a:lnTo>
                    <a:pt x="4863286" y="537515"/>
                  </a:lnTo>
                  <a:lnTo>
                    <a:pt x="4875807" y="515077"/>
                  </a:lnTo>
                  <a:lnTo>
                    <a:pt x="4888080" y="503690"/>
                  </a:lnTo>
                  <a:lnTo>
                    <a:pt x="4900601" y="481587"/>
                  </a:lnTo>
                  <a:lnTo>
                    <a:pt x="4913122" y="470200"/>
                  </a:lnTo>
                  <a:lnTo>
                    <a:pt x="4925395" y="447762"/>
                  </a:lnTo>
                  <a:lnTo>
                    <a:pt x="4937916" y="436710"/>
                  </a:lnTo>
                  <a:lnTo>
                    <a:pt x="4950189" y="425435"/>
                  </a:lnTo>
                  <a:lnTo>
                    <a:pt x="4962709" y="402997"/>
                  </a:lnTo>
                  <a:lnTo>
                    <a:pt x="4975230" y="391945"/>
                  </a:lnTo>
                  <a:lnTo>
                    <a:pt x="4975230" y="380558"/>
                  </a:lnTo>
                  <a:lnTo>
                    <a:pt x="4987379" y="358455"/>
                  </a:lnTo>
                  <a:lnTo>
                    <a:pt x="5000024" y="347068"/>
                  </a:lnTo>
                  <a:lnTo>
                    <a:pt x="5012173" y="336016"/>
                  </a:lnTo>
                  <a:lnTo>
                    <a:pt x="5024694" y="324630"/>
                  </a:lnTo>
                  <a:lnTo>
                    <a:pt x="5036967" y="302303"/>
                  </a:lnTo>
                  <a:lnTo>
                    <a:pt x="5049488" y="291140"/>
                  </a:lnTo>
                  <a:lnTo>
                    <a:pt x="5062009" y="279865"/>
                  </a:lnTo>
                  <a:lnTo>
                    <a:pt x="5074282" y="268813"/>
                  </a:lnTo>
                  <a:lnTo>
                    <a:pt x="5074282" y="257650"/>
                  </a:lnTo>
                  <a:lnTo>
                    <a:pt x="5086803" y="246375"/>
                  </a:lnTo>
                  <a:lnTo>
                    <a:pt x="5099076" y="235323"/>
                  </a:lnTo>
                  <a:lnTo>
                    <a:pt x="5111597" y="223936"/>
                  </a:lnTo>
                  <a:lnTo>
                    <a:pt x="5123746" y="212885"/>
                  </a:lnTo>
                  <a:lnTo>
                    <a:pt x="5136391" y="201498"/>
                  </a:lnTo>
                  <a:lnTo>
                    <a:pt x="5148912" y="190446"/>
                  </a:lnTo>
                  <a:lnTo>
                    <a:pt x="5161061" y="179060"/>
                  </a:lnTo>
                  <a:lnTo>
                    <a:pt x="5173582" y="168008"/>
                  </a:lnTo>
                  <a:lnTo>
                    <a:pt x="5173582" y="156956"/>
                  </a:lnTo>
                  <a:lnTo>
                    <a:pt x="5185855" y="145570"/>
                  </a:lnTo>
                  <a:lnTo>
                    <a:pt x="5198376" y="134518"/>
                  </a:lnTo>
                  <a:lnTo>
                    <a:pt x="5210649" y="134518"/>
                  </a:lnTo>
                  <a:lnTo>
                    <a:pt x="5223170" y="123243"/>
                  </a:lnTo>
                  <a:lnTo>
                    <a:pt x="5235691" y="112080"/>
                  </a:lnTo>
                  <a:lnTo>
                    <a:pt x="5247964" y="100805"/>
                  </a:lnTo>
                  <a:lnTo>
                    <a:pt x="5260485" y="100805"/>
                  </a:lnTo>
                  <a:lnTo>
                    <a:pt x="5272758" y="89753"/>
                  </a:lnTo>
                  <a:lnTo>
                    <a:pt x="5285279" y="78366"/>
                  </a:lnTo>
                  <a:lnTo>
                    <a:pt x="5297428" y="67315"/>
                  </a:lnTo>
                  <a:lnTo>
                    <a:pt x="5310073" y="67315"/>
                  </a:lnTo>
                  <a:lnTo>
                    <a:pt x="5322594" y="56263"/>
                  </a:lnTo>
                  <a:lnTo>
                    <a:pt x="5334743" y="44876"/>
                  </a:lnTo>
                  <a:lnTo>
                    <a:pt x="5347264" y="44876"/>
                  </a:lnTo>
                  <a:lnTo>
                    <a:pt x="5359537" y="44876"/>
                  </a:lnTo>
                  <a:lnTo>
                    <a:pt x="5372058" y="33824"/>
                  </a:lnTo>
                  <a:lnTo>
                    <a:pt x="5384331" y="22438"/>
                  </a:lnTo>
                  <a:lnTo>
                    <a:pt x="5396852" y="22438"/>
                  </a:lnTo>
                  <a:lnTo>
                    <a:pt x="5409373" y="22438"/>
                  </a:lnTo>
                  <a:lnTo>
                    <a:pt x="5421646" y="11386"/>
                  </a:lnTo>
                  <a:lnTo>
                    <a:pt x="5434167" y="11386"/>
                  </a:lnTo>
                  <a:lnTo>
                    <a:pt x="5446440" y="11386"/>
                  </a:lnTo>
                  <a:lnTo>
                    <a:pt x="5458961" y="11386"/>
                  </a:lnTo>
                  <a:lnTo>
                    <a:pt x="5471110" y="11386"/>
                  </a:lnTo>
                  <a:lnTo>
                    <a:pt x="5483755" y="0"/>
                  </a:lnTo>
                  <a:lnTo>
                    <a:pt x="5496276" y="0"/>
                  </a:lnTo>
                  <a:lnTo>
                    <a:pt x="5508425" y="0"/>
                  </a:lnTo>
                  <a:lnTo>
                    <a:pt x="5520946" y="0"/>
                  </a:lnTo>
                </a:path>
              </a:pathLst>
            </a:custGeom>
            <a:ln w="2353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676920" y="1382730"/>
              <a:ext cx="1476375" cy="347345"/>
            </a:xfrm>
            <a:custGeom>
              <a:avLst/>
              <a:gdLst/>
              <a:ahLst/>
              <a:cxnLst/>
              <a:rect l="l" t="t" r="r" b="b"/>
              <a:pathLst>
                <a:path w="1476375" h="347344">
                  <a:moveTo>
                    <a:pt x="1476232" y="0"/>
                  </a:moveTo>
                  <a:lnTo>
                    <a:pt x="0" y="0"/>
                  </a:lnTo>
                  <a:lnTo>
                    <a:pt x="0" y="347035"/>
                  </a:lnTo>
                  <a:lnTo>
                    <a:pt x="1476232" y="347035"/>
                  </a:lnTo>
                  <a:lnTo>
                    <a:pt x="14762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676920" y="1382808"/>
              <a:ext cx="1476375" cy="347345"/>
            </a:xfrm>
            <a:custGeom>
              <a:avLst/>
              <a:gdLst/>
              <a:ahLst/>
              <a:cxnLst/>
              <a:rect l="l" t="t" r="r" b="b"/>
              <a:pathLst>
                <a:path w="1476375" h="347344">
                  <a:moveTo>
                    <a:pt x="0" y="346956"/>
                  </a:moveTo>
                  <a:lnTo>
                    <a:pt x="1476232" y="346956"/>
                  </a:lnTo>
                </a:path>
                <a:path w="1476375" h="347344">
                  <a:moveTo>
                    <a:pt x="0" y="0"/>
                  </a:moveTo>
                  <a:lnTo>
                    <a:pt x="1476232" y="0"/>
                  </a:lnTo>
                </a:path>
              </a:pathLst>
            </a:custGeom>
            <a:ln w="119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0654" y="1382808"/>
              <a:ext cx="12700" cy="347345"/>
            </a:xfrm>
            <a:custGeom>
              <a:avLst/>
              <a:gdLst/>
              <a:ahLst/>
              <a:cxnLst/>
              <a:rect l="l" t="t" r="r" b="b"/>
              <a:pathLst>
                <a:path w="12700" h="347344">
                  <a:moveTo>
                    <a:pt x="0" y="346957"/>
                  </a:moveTo>
                  <a:lnTo>
                    <a:pt x="12533" y="346957"/>
                  </a:lnTo>
                  <a:lnTo>
                    <a:pt x="12533" y="0"/>
                  </a:lnTo>
                  <a:lnTo>
                    <a:pt x="0" y="0"/>
                  </a:lnTo>
                  <a:lnTo>
                    <a:pt x="0" y="3469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76920" y="1729765"/>
              <a:ext cx="1476375" cy="0"/>
            </a:xfrm>
            <a:custGeom>
              <a:avLst/>
              <a:gdLst/>
              <a:ahLst/>
              <a:cxnLst/>
              <a:rect l="l" t="t" r="r" b="b"/>
              <a:pathLst>
                <a:path w="1476375">
                  <a:moveTo>
                    <a:pt x="0" y="0"/>
                  </a:moveTo>
                  <a:lnTo>
                    <a:pt x="1476232" y="0"/>
                  </a:lnTo>
                </a:path>
              </a:pathLst>
            </a:custGeom>
            <a:ln w="11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70654" y="1382808"/>
              <a:ext cx="12700" cy="347345"/>
            </a:xfrm>
            <a:custGeom>
              <a:avLst/>
              <a:gdLst/>
              <a:ahLst/>
              <a:cxnLst/>
              <a:rect l="l" t="t" r="r" b="b"/>
              <a:pathLst>
                <a:path w="12700" h="347344">
                  <a:moveTo>
                    <a:pt x="0" y="346957"/>
                  </a:moveTo>
                  <a:lnTo>
                    <a:pt x="12533" y="346957"/>
                  </a:lnTo>
                  <a:lnTo>
                    <a:pt x="12533" y="0"/>
                  </a:lnTo>
                  <a:lnTo>
                    <a:pt x="0" y="0"/>
                  </a:lnTo>
                  <a:lnTo>
                    <a:pt x="0" y="3469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76920" y="1382808"/>
              <a:ext cx="1476375" cy="347345"/>
            </a:xfrm>
            <a:custGeom>
              <a:avLst/>
              <a:gdLst/>
              <a:ahLst/>
              <a:cxnLst/>
              <a:rect l="l" t="t" r="r" b="b"/>
              <a:pathLst>
                <a:path w="1476375" h="347344">
                  <a:moveTo>
                    <a:pt x="0" y="0"/>
                  </a:moveTo>
                  <a:lnTo>
                    <a:pt x="1476232" y="0"/>
                  </a:lnTo>
                </a:path>
                <a:path w="1476375" h="347344">
                  <a:moveTo>
                    <a:pt x="0" y="346956"/>
                  </a:moveTo>
                  <a:lnTo>
                    <a:pt x="1476232" y="346956"/>
                  </a:lnTo>
                </a:path>
              </a:pathLst>
            </a:custGeom>
            <a:ln w="119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670654" y="1382808"/>
              <a:ext cx="12700" cy="347345"/>
            </a:xfrm>
            <a:custGeom>
              <a:avLst/>
              <a:gdLst/>
              <a:ahLst/>
              <a:cxnLst/>
              <a:rect l="l" t="t" r="r" b="b"/>
              <a:pathLst>
                <a:path w="12700" h="347344">
                  <a:moveTo>
                    <a:pt x="0" y="346957"/>
                  </a:moveTo>
                  <a:lnTo>
                    <a:pt x="12533" y="346957"/>
                  </a:lnTo>
                  <a:lnTo>
                    <a:pt x="12533" y="0"/>
                  </a:lnTo>
                  <a:lnTo>
                    <a:pt x="0" y="0"/>
                  </a:lnTo>
                  <a:lnTo>
                    <a:pt x="0" y="3469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788493" y="1494888"/>
              <a:ext cx="434340" cy="0"/>
            </a:xfrm>
            <a:custGeom>
              <a:avLst/>
              <a:gdLst/>
              <a:ahLst/>
              <a:cxnLst/>
              <a:rect l="l" t="t" r="r" b="b"/>
              <a:pathLst>
                <a:path w="434339">
                  <a:moveTo>
                    <a:pt x="0" y="0"/>
                  </a:moveTo>
                  <a:lnTo>
                    <a:pt x="434142" y="0"/>
                  </a:lnTo>
                </a:path>
              </a:pathLst>
            </a:custGeom>
            <a:ln w="2230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6204232" y="1382808"/>
            <a:ext cx="584200" cy="297180"/>
          </a:xfrm>
          <a:prstGeom prst="rect">
            <a:avLst/>
          </a:prstGeom>
          <a:ln w="1223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303530" marR="21590">
              <a:lnSpc>
                <a:spcPts val="1055"/>
              </a:lnSpc>
              <a:spcBef>
                <a:spcPts val="195"/>
              </a:spcBef>
            </a:pPr>
            <a:r>
              <a:rPr sz="950" spc="110" dirty="0">
                <a:latin typeface="Arial MT"/>
                <a:cs typeface="Arial MT"/>
              </a:rPr>
              <a:t>FM</a:t>
            </a:r>
            <a:endParaRPr sz="950">
              <a:latin typeface="Arial MT"/>
              <a:cs typeface="Arial MT"/>
            </a:endParaRPr>
          </a:p>
          <a:p>
            <a:pPr marL="303530">
              <a:lnSpc>
                <a:spcPts val="1055"/>
              </a:lnSpc>
            </a:pPr>
            <a:r>
              <a:rPr sz="950" spc="180" dirty="0">
                <a:latin typeface="Arial MT"/>
                <a:cs typeface="Arial MT"/>
              </a:rPr>
              <a:t>m</a:t>
            </a:r>
            <a:r>
              <a:rPr sz="950" spc="50" dirty="0">
                <a:latin typeface="Arial MT"/>
                <a:cs typeface="Arial MT"/>
              </a:rPr>
              <a:t>e</a:t>
            </a:r>
            <a:r>
              <a:rPr sz="950" spc="70" dirty="0">
                <a:latin typeface="Arial MT"/>
                <a:cs typeface="Arial MT"/>
              </a:rPr>
              <a:t>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750170" y="1382808"/>
            <a:ext cx="403225" cy="297180"/>
          </a:xfrm>
          <a:prstGeom prst="rect">
            <a:avLst/>
          </a:prstGeom>
          <a:ln w="12533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950" spc="95" dirty="0">
                <a:latin typeface="Arial MT"/>
                <a:cs typeface="Arial MT"/>
              </a:rPr>
              <a:t>sage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788493" y="1618020"/>
            <a:ext cx="434340" cy="0"/>
          </a:xfrm>
          <a:custGeom>
            <a:avLst/>
            <a:gdLst/>
            <a:ahLst/>
            <a:cxnLst/>
            <a:rect l="l" t="t" r="r" b="b"/>
            <a:pathLst>
              <a:path w="434339">
                <a:moveTo>
                  <a:pt x="0" y="0"/>
                </a:moveTo>
                <a:lnTo>
                  <a:pt x="434142" y="0"/>
                </a:lnTo>
              </a:path>
            </a:pathLst>
          </a:custGeom>
          <a:ln w="223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16686" y="5856528"/>
            <a:ext cx="74060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latin typeface="Times New Roman"/>
                <a:cs typeface="Times New Roman"/>
              </a:rPr>
              <a:t>Frekuensi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sesaat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Times New Roman"/>
                <a:cs typeface="Times New Roman"/>
              </a:rPr>
              <a:t>sinyal</a:t>
            </a:r>
            <a:r>
              <a:rPr sz="2000" b="1" spc="1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FM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Times New Roman"/>
                <a:cs typeface="Times New Roman"/>
              </a:rPr>
              <a:t>berubah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mengikuti </a:t>
            </a:r>
            <a:r>
              <a:rPr sz="2000" b="1" spc="-20" dirty="0">
                <a:latin typeface="Times New Roman"/>
                <a:cs typeface="Times New Roman"/>
              </a:rPr>
              <a:t>amplituda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Times New Roman"/>
                <a:cs typeface="Times New Roman"/>
              </a:rPr>
              <a:t>sinyal</a:t>
            </a:r>
            <a:r>
              <a:rPr sz="2000" b="1" spc="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info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27813"/>
            <a:ext cx="4037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Ilustrasi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Sinyal</a:t>
            </a:r>
            <a:r>
              <a:rPr sz="3600" spc="-2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362" y="592137"/>
            <a:ext cx="8196199" cy="57721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6172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Deviasi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Frekuensi Sinyal </a:t>
            </a:r>
            <a:r>
              <a:rPr sz="3600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2151126" y="1977364"/>
            <a:ext cx="4685665" cy="4302760"/>
            <a:chOff x="2151126" y="1977364"/>
            <a:chExt cx="4685665" cy="4302760"/>
          </a:xfrm>
        </p:grpSpPr>
        <p:sp>
          <p:nvSpPr>
            <p:cNvPr id="4" name="object 4"/>
            <p:cNvSpPr/>
            <p:nvPr/>
          </p:nvSpPr>
          <p:spPr>
            <a:xfrm>
              <a:off x="2151126" y="1977364"/>
              <a:ext cx="4685665" cy="4302760"/>
            </a:xfrm>
            <a:custGeom>
              <a:avLst/>
              <a:gdLst/>
              <a:ahLst/>
              <a:cxnLst/>
              <a:rect l="l" t="t" r="r" b="b"/>
              <a:pathLst>
                <a:path w="4685665" h="4302760">
                  <a:moveTo>
                    <a:pt x="4685157" y="0"/>
                  </a:moveTo>
                  <a:lnTo>
                    <a:pt x="0" y="0"/>
                  </a:lnTo>
                  <a:lnTo>
                    <a:pt x="0" y="4302252"/>
                  </a:lnTo>
                  <a:lnTo>
                    <a:pt x="4685157" y="4302252"/>
                  </a:lnTo>
                  <a:lnTo>
                    <a:pt x="4685157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35886" y="5059252"/>
              <a:ext cx="0" cy="1130935"/>
            </a:xfrm>
            <a:custGeom>
              <a:avLst/>
              <a:gdLst/>
              <a:ahLst/>
              <a:cxnLst/>
              <a:rect l="l" t="t" r="r" b="b"/>
              <a:pathLst>
                <a:path h="1130935">
                  <a:moveTo>
                    <a:pt x="0" y="0"/>
                  </a:moveTo>
                  <a:lnTo>
                    <a:pt x="0" y="459410"/>
                  </a:lnTo>
                </a:path>
                <a:path h="1130935">
                  <a:moveTo>
                    <a:pt x="0" y="671916"/>
                  </a:moveTo>
                  <a:lnTo>
                    <a:pt x="0" y="1130578"/>
                  </a:lnTo>
                </a:path>
              </a:pathLst>
            </a:custGeom>
            <a:ln w="160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28091" y="906907"/>
            <a:ext cx="8582025" cy="5240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marR="43180" indent="-342900">
              <a:lnSpc>
                <a:spcPct val="100000"/>
              </a:lnSpc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93700" algn="l"/>
                <a:tab pos="2653665" algn="l"/>
                <a:tab pos="4168775" algn="l"/>
                <a:tab pos="5233035" algn="l"/>
                <a:tab pos="7807325" algn="l"/>
              </a:tabLst>
            </a:pPr>
            <a:r>
              <a:rPr sz="3200" dirty="0">
                <a:latin typeface="Microsoft Sans Serif"/>
                <a:cs typeface="Microsoft Sans Serif"/>
              </a:rPr>
              <a:t>Fr</a:t>
            </a:r>
            <a:r>
              <a:rPr sz="3200" spc="-20" dirty="0">
                <a:latin typeface="Microsoft Sans Serif"/>
                <a:cs typeface="Microsoft Sans Serif"/>
              </a:rPr>
              <a:t>e</a:t>
            </a:r>
            <a:r>
              <a:rPr sz="3200" dirty="0">
                <a:latin typeface="Microsoft Sans Serif"/>
                <a:cs typeface="Microsoft Sans Serif"/>
              </a:rPr>
              <a:t>kue</a:t>
            </a:r>
            <a:r>
              <a:rPr sz="3200" spc="-25" dirty="0">
                <a:latin typeface="Microsoft Sans Serif"/>
                <a:cs typeface="Microsoft Sans Serif"/>
              </a:rPr>
              <a:t>n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3200" spc="-5" dirty="0">
                <a:latin typeface="Microsoft Sans Serif"/>
                <a:cs typeface="Microsoft Sans Serif"/>
              </a:rPr>
              <a:t>si</a:t>
            </a:r>
            <a:r>
              <a:rPr sz="3200" spc="-30" dirty="0">
                <a:latin typeface="Microsoft Sans Serif"/>
                <a:cs typeface="Microsoft Sans Serif"/>
              </a:rPr>
              <a:t>n</a:t>
            </a:r>
            <a:r>
              <a:rPr sz="3200" dirty="0">
                <a:latin typeface="Microsoft Sans Serif"/>
                <a:cs typeface="Microsoft Sans Serif"/>
              </a:rPr>
              <a:t>y</a:t>
            </a:r>
            <a:r>
              <a:rPr sz="3200" spc="-15" dirty="0">
                <a:latin typeface="Microsoft Sans Serif"/>
                <a:cs typeface="Microsoft Sans Serif"/>
              </a:rPr>
              <a:t>a</a:t>
            </a:r>
            <a:r>
              <a:rPr sz="3200" spc="-20" dirty="0">
                <a:latin typeface="Microsoft Sans Serif"/>
                <a:cs typeface="Microsoft Sans Serif"/>
              </a:rPr>
              <a:t>l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3200" spc="-5" dirty="0">
                <a:latin typeface="Microsoft Sans Serif"/>
                <a:cs typeface="Microsoft Sans Serif"/>
              </a:rPr>
              <a:t>F</a:t>
            </a:r>
            <a:r>
              <a:rPr sz="3200" dirty="0">
                <a:latin typeface="Microsoft Sans Serif"/>
                <a:cs typeface="Microsoft Sans Serif"/>
              </a:rPr>
              <a:t>M	m</a:t>
            </a:r>
            <a:r>
              <a:rPr sz="3200" spc="-10" dirty="0">
                <a:latin typeface="Microsoft Sans Serif"/>
                <a:cs typeface="Microsoft Sans Serif"/>
              </a:rPr>
              <a:t>e</a:t>
            </a:r>
            <a:r>
              <a:rPr sz="3200" spc="-20" dirty="0">
                <a:latin typeface="Microsoft Sans Serif"/>
                <a:cs typeface="Microsoft Sans Serif"/>
              </a:rPr>
              <a:t>m</a:t>
            </a:r>
            <a:r>
              <a:rPr sz="3200" dirty="0">
                <a:latin typeface="Microsoft Sans Serif"/>
                <a:cs typeface="Microsoft Sans Serif"/>
              </a:rPr>
              <a:t>p</a:t>
            </a:r>
            <a:r>
              <a:rPr sz="3200" spc="-10" dirty="0">
                <a:latin typeface="Microsoft Sans Serif"/>
                <a:cs typeface="Microsoft Sans Serif"/>
              </a:rPr>
              <a:t>u</a:t>
            </a:r>
            <a:r>
              <a:rPr sz="3200" spc="-5" dirty="0">
                <a:latin typeface="Microsoft Sans Serif"/>
                <a:cs typeface="Microsoft Sans Serif"/>
              </a:rPr>
              <a:t>nyai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3200" spc="-10" dirty="0">
                <a:latin typeface="Microsoft Sans Serif"/>
                <a:cs typeface="Microsoft Sans Serif"/>
              </a:rPr>
              <a:t>nilai  </a:t>
            </a:r>
            <a:r>
              <a:rPr sz="3200" spc="-5" dirty="0">
                <a:latin typeface="Microsoft Sans Serif"/>
                <a:cs typeface="Microsoft Sans Serif"/>
              </a:rPr>
              <a:t>maksimum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dan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minimum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yang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dibatasi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oleh</a:t>
            </a:r>
            <a:endParaRPr sz="3200">
              <a:latin typeface="Microsoft Sans Serif"/>
              <a:cs typeface="Microsoft Sans Serif"/>
            </a:endParaRPr>
          </a:p>
          <a:p>
            <a:pPr marL="2051685">
              <a:lnSpc>
                <a:spcPts val="4470"/>
              </a:lnSpc>
              <a:tabLst>
                <a:tab pos="3090545" algn="l"/>
              </a:tabLst>
            </a:pPr>
            <a:r>
              <a:rPr sz="3050" i="1" spc="114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i</a:t>
            </a:r>
            <a:r>
              <a:rPr sz="2700" i="1" spc="-112" baseline="-23148" dirty="0">
                <a:latin typeface="Times New Roman"/>
                <a:cs typeface="Times New Roman"/>
              </a:rPr>
              <a:t> </a:t>
            </a:r>
            <a:r>
              <a:rPr sz="4050" spc="-505" dirty="0">
                <a:latin typeface="Symbol"/>
                <a:cs typeface="Symbol"/>
              </a:rPr>
              <a:t></a:t>
            </a:r>
            <a:r>
              <a:rPr sz="3050" i="1" spc="5" dirty="0">
                <a:latin typeface="Times New Roman"/>
                <a:cs typeface="Times New Roman"/>
              </a:rPr>
              <a:t>t</a:t>
            </a:r>
            <a:r>
              <a:rPr sz="3050" i="1" spc="-495" dirty="0">
                <a:latin typeface="Times New Roman"/>
                <a:cs typeface="Times New Roman"/>
              </a:rPr>
              <a:t> </a:t>
            </a:r>
            <a:r>
              <a:rPr sz="4050" spc="-340" dirty="0">
                <a:latin typeface="Symbol"/>
                <a:cs typeface="Symbol"/>
              </a:rPr>
              <a:t></a:t>
            </a:r>
            <a:r>
              <a:rPr sz="4050" spc="-590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dirty="0">
                <a:latin typeface="Times New Roman"/>
                <a:cs typeface="Times New Roman"/>
              </a:rPr>
              <a:t>	</a:t>
            </a:r>
            <a:r>
              <a:rPr sz="3050" i="1" spc="140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c </a:t>
            </a:r>
            <a:r>
              <a:rPr sz="2700" i="1" spc="-104" baseline="-23148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</a:t>
            </a:r>
            <a:r>
              <a:rPr sz="3050" spc="-245" dirty="0">
                <a:latin typeface="Times New Roman"/>
                <a:cs typeface="Times New Roman"/>
              </a:rPr>
              <a:t> </a:t>
            </a:r>
            <a:r>
              <a:rPr sz="3050" i="1" spc="15" dirty="0">
                <a:latin typeface="Times New Roman"/>
                <a:cs typeface="Times New Roman"/>
              </a:rPr>
              <a:t>k</a:t>
            </a:r>
            <a:r>
              <a:rPr sz="3050" i="1" spc="-365" dirty="0">
                <a:latin typeface="Times New Roman"/>
                <a:cs typeface="Times New Roman"/>
              </a:rPr>
              <a:t> </a:t>
            </a:r>
            <a:r>
              <a:rPr sz="2700" i="1" baseline="-23148" dirty="0">
                <a:latin typeface="Times New Roman"/>
                <a:cs typeface="Times New Roman"/>
              </a:rPr>
              <a:t>f </a:t>
            </a:r>
            <a:r>
              <a:rPr sz="2700" i="1" spc="-172" baseline="-23148" dirty="0">
                <a:latin typeface="Times New Roman"/>
                <a:cs typeface="Times New Roman"/>
              </a:rPr>
              <a:t> </a:t>
            </a:r>
            <a:r>
              <a:rPr sz="3050" i="1" spc="-215" dirty="0">
                <a:latin typeface="Times New Roman"/>
                <a:cs typeface="Times New Roman"/>
              </a:rPr>
              <a:t>A</a:t>
            </a:r>
            <a:r>
              <a:rPr sz="2700" i="1" baseline="-23148" dirty="0">
                <a:latin typeface="Times New Roman"/>
                <a:cs typeface="Times New Roman"/>
              </a:rPr>
              <a:t>m</a:t>
            </a:r>
            <a:r>
              <a:rPr sz="2700" i="1" spc="307" baseline="-23148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Times New Roman"/>
                <a:cs typeface="Times New Roman"/>
              </a:rPr>
              <a:t>c</a:t>
            </a:r>
            <a:r>
              <a:rPr sz="3050" spc="-30" dirty="0">
                <a:latin typeface="Times New Roman"/>
                <a:cs typeface="Times New Roman"/>
              </a:rPr>
              <a:t>o</a:t>
            </a:r>
            <a:r>
              <a:rPr sz="3050" spc="-25" dirty="0">
                <a:latin typeface="Times New Roman"/>
                <a:cs typeface="Times New Roman"/>
              </a:rPr>
              <a:t>s</a:t>
            </a:r>
            <a:r>
              <a:rPr sz="4050" spc="-415" dirty="0">
                <a:latin typeface="Symbol"/>
                <a:cs typeface="Symbol"/>
              </a:rPr>
              <a:t></a:t>
            </a:r>
            <a:r>
              <a:rPr sz="3050" spc="-170" dirty="0">
                <a:latin typeface="Times New Roman"/>
                <a:cs typeface="Times New Roman"/>
              </a:rPr>
              <a:t>2</a:t>
            </a:r>
            <a:r>
              <a:rPr sz="3250" spc="-190" dirty="0">
                <a:latin typeface="Symbol"/>
                <a:cs typeface="Symbol"/>
              </a:rPr>
              <a:t></a:t>
            </a:r>
            <a:r>
              <a:rPr sz="3050" i="1" spc="170" dirty="0">
                <a:latin typeface="Times New Roman"/>
                <a:cs typeface="Times New Roman"/>
              </a:rPr>
              <a:t>f</a:t>
            </a:r>
            <a:r>
              <a:rPr sz="2700" i="1" spc="67" baseline="-23148" dirty="0">
                <a:latin typeface="Times New Roman"/>
                <a:cs typeface="Times New Roman"/>
              </a:rPr>
              <a:t>m</a:t>
            </a:r>
            <a:r>
              <a:rPr sz="3050" i="1" spc="5" dirty="0">
                <a:latin typeface="Times New Roman"/>
                <a:cs typeface="Times New Roman"/>
              </a:rPr>
              <a:t>t</a:t>
            </a:r>
            <a:r>
              <a:rPr sz="3050" i="1" spc="-495" dirty="0">
                <a:latin typeface="Times New Roman"/>
                <a:cs typeface="Times New Roman"/>
              </a:rPr>
              <a:t> </a:t>
            </a:r>
            <a:r>
              <a:rPr sz="4050" spc="-340" dirty="0">
                <a:latin typeface="Symbol"/>
                <a:cs typeface="Symbol"/>
              </a:rPr>
              <a:t></a:t>
            </a:r>
            <a:endParaRPr sz="4050">
              <a:latin typeface="Symbol"/>
              <a:cs typeface="Symbol"/>
            </a:endParaRPr>
          </a:p>
          <a:p>
            <a:pPr marL="2051685">
              <a:lnSpc>
                <a:spcPct val="100000"/>
              </a:lnSpc>
              <a:spcBef>
                <a:spcPts val="90"/>
              </a:spcBef>
              <a:tabLst>
                <a:tab pos="3090545" algn="l"/>
              </a:tabLst>
            </a:pPr>
            <a:r>
              <a:rPr sz="3050" i="1" spc="114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i</a:t>
            </a:r>
            <a:r>
              <a:rPr sz="2700" i="1" spc="-112" baseline="-23148" dirty="0">
                <a:latin typeface="Times New Roman"/>
                <a:cs typeface="Times New Roman"/>
              </a:rPr>
              <a:t> </a:t>
            </a:r>
            <a:r>
              <a:rPr sz="4050" spc="-505" dirty="0">
                <a:latin typeface="Symbol"/>
                <a:cs typeface="Symbol"/>
              </a:rPr>
              <a:t></a:t>
            </a:r>
            <a:r>
              <a:rPr sz="3050" i="1" spc="5" dirty="0">
                <a:latin typeface="Times New Roman"/>
                <a:cs typeface="Times New Roman"/>
              </a:rPr>
              <a:t>t</a:t>
            </a:r>
            <a:r>
              <a:rPr sz="3050" i="1" spc="-495" dirty="0">
                <a:latin typeface="Times New Roman"/>
                <a:cs typeface="Times New Roman"/>
              </a:rPr>
              <a:t> </a:t>
            </a:r>
            <a:r>
              <a:rPr sz="4050" spc="-340" dirty="0">
                <a:latin typeface="Symbol"/>
                <a:cs typeface="Symbol"/>
              </a:rPr>
              <a:t></a:t>
            </a:r>
            <a:r>
              <a:rPr sz="4050" spc="-590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dirty="0">
                <a:latin typeface="Times New Roman"/>
                <a:cs typeface="Times New Roman"/>
              </a:rPr>
              <a:t>	</a:t>
            </a:r>
            <a:r>
              <a:rPr sz="3050" i="1" spc="140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c </a:t>
            </a:r>
            <a:r>
              <a:rPr sz="2700" i="1" spc="-104" baseline="-23148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</a:t>
            </a:r>
            <a:r>
              <a:rPr sz="3050" spc="-245" dirty="0">
                <a:latin typeface="Times New Roman"/>
                <a:cs typeface="Times New Roman"/>
              </a:rPr>
              <a:t> </a:t>
            </a:r>
            <a:r>
              <a:rPr sz="3050" spc="-40" dirty="0">
                <a:latin typeface="Symbol"/>
                <a:cs typeface="Symbol"/>
              </a:rPr>
              <a:t></a:t>
            </a:r>
            <a:r>
              <a:rPr sz="3050" i="1" spc="5" dirty="0">
                <a:latin typeface="Times New Roman"/>
                <a:cs typeface="Times New Roman"/>
              </a:rPr>
              <a:t>f</a:t>
            </a:r>
            <a:r>
              <a:rPr sz="3050" i="1" spc="254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Times New Roman"/>
                <a:cs typeface="Times New Roman"/>
              </a:rPr>
              <a:t>c</a:t>
            </a:r>
            <a:r>
              <a:rPr sz="3050" spc="-30" dirty="0">
                <a:latin typeface="Times New Roman"/>
                <a:cs typeface="Times New Roman"/>
              </a:rPr>
              <a:t>o</a:t>
            </a:r>
            <a:r>
              <a:rPr sz="3050" spc="-25" dirty="0">
                <a:latin typeface="Times New Roman"/>
                <a:cs typeface="Times New Roman"/>
              </a:rPr>
              <a:t>s</a:t>
            </a:r>
            <a:r>
              <a:rPr sz="4050" spc="-415" dirty="0">
                <a:latin typeface="Symbol"/>
                <a:cs typeface="Symbol"/>
              </a:rPr>
              <a:t></a:t>
            </a:r>
            <a:r>
              <a:rPr sz="3050" spc="-160" dirty="0">
                <a:latin typeface="Times New Roman"/>
                <a:cs typeface="Times New Roman"/>
              </a:rPr>
              <a:t>2</a:t>
            </a:r>
            <a:r>
              <a:rPr sz="3250" spc="-195" dirty="0">
                <a:latin typeface="Symbol"/>
                <a:cs typeface="Symbol"/>
              </a:rPr>
              <a:t></a:t>
            </a:r>
            <a:r>
              <a:rPr sz="3050" i="1" spc="175" dirty="0">
                <a:latin typeface="Times New Roman"/>
                <a:cs typeface="Times New Roman"/>
              </a:rPr>
              <a:t>f</a:t>
            </a:r>
            <a:r>
              <a:rPr sz="2700" i="1" spc="60" baseline="-23148" dirty="0">
                <a:latin typeface="Times New Roman"/>
                <a:cs typeface="Times New Roman"/>
              </a:rPr>
              <a:t>m</a:t>
            </a:r>
            <a:r>
              <a:rPr sz="3050" i="1" spc="5" dirty="0">
                <a:latin typeface="Times New Roman"/>
                <a:cs typeface="Times New Roman"/>
              </a:rPr>
              <a:t>t</a:t>
            </a:r>
            <a:r>
              <a:rPr sz="3050" i="1" spc="-490" dirty="0">
                <a:latin typeface="Times New Roman"/>
                <a:cs typeface="Times New Roman"/>
              </a:rPr>
              <a:t> </a:t>
            </a:r>
            <a:r>
              <a:rPr sz="4050" spc="-340" dirty="0">
                <a:latin typeface="Symbol"/>
                <a:cs typeface="Symbol"/>
              </a:rPr>
              <a:t></a:t>
            </a:r>
            <a:endParaRPr sz="4050">
              <a:latin typeface="Symbol"/>
              <a:cs typeface="Symbol"/>
            </a:endParaRPr>
          </a:p>
          <a:p>
            <a:pPr marL="1974850">
              <a:lnSpc>
                <a:spcPct val="100000"/>
              </a:lnSpc>
              <a:spcBef>
                <a:spcPts val="745"/>
              </a:spcBef>
            </a:pPr>
            <a:r>
              <a:rPr sz="3050" spc="-65" dirty="0">
                <a:latin typeface="Times New Roman"/>
                <a:cs typeface="Times New Roman"/>
              </a:rPr>
              <a:t>dimana</a:t>
            </a:r>
            <a:r>
              <a:rPr sz="3050" spc="-15" dirty="0">
                <a:latin typeface="Times New Roman"/>
                <a:cs typeface="Times New Roman"/>
              </a:rPr>
              <a:t> </a:t>
            </a:r>
            <a:r>
              <a:rPr sz="3050" spc="5" dirty="0">
                <a:latin typeface="Times New Roman"/>
                <a:cs typeface="Times New Roman"/>
              </a:rPr>
              <a:t>:</a:t>
            </a:r>
            <a:endParaRPr sz="3050">
              <a:latin typeface="Times New Roman"/>
              <a:cs typeface="Times New Roman"/>
            </a:endParaRPr>
          </a:p>
          <a:p>
            <a:pPr marL="1979930">
              <a:lnSpc>
                <a:spcPct val="100000"/>
              </a:lnSpc>
              <a:spcBef>
                <a:spcPts val="865"/>
              </a:spcBef>
              <a:tabLst>
                <a:tab pos="2494280" algn="l"/>
              </a:tabLst>
            </a:pPr>
            <a:r>
              <a:rPr sz="3050" spc="-30" dirty="0">
                <a:latin typeface="Symbol"/>
                <a:cs typeface="Symbol"/>
              </a:rPr>
              <a:t></a:t>
            </a:r>
            <a:r>
              <a:rPr sz="3050" i="1" spc="5" dirty="0">
                <a:latin typeface="Times New Roman"/>
                <a:cs typeface="Times New Roman"/>
              </a:rPr>
              <a:t>f</a:t>
            </a:r>
            <a:r>
              <a:rPr sz="3050" i="1" dirty="0">
                <a:latin typeface="Times New Roman"/>
                <a:cs typeface="Times New Roman"/>
              </a:rPr>
              <a:t>	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spc="-155" dirty="0">
                <a:latin typeface="Times New Roman"/>
                <a:cs typeface="Times New Roman"/>
              </a:rPr>
              <a:t> </a:t>
            </a:r>
            <a:r>
              <a:rPr sz="3050" spc="-20" dirty="0">
                <a:latin typeface="Times New Roman"/>
                <a:cs typeface="Times New Roman"/>
              </a:rPr>
              <a:t>d</a:t>
            </a:r>
            <a:r>
              <a:rPr sz="3050" spc="-5" dirty="0">
                <a:latin typeface="Times New Roman"/>
                <a:cs typeface="Times New Roman"/>
              </a:rPr>
              <a:t>e</a:t>
            </a:r>
            <a:r>
              <a:rPr sz="3050" spc="-20" dirty="0">
                <a:latin typeface="Times New Roman"/>
                <a:cs typeface="Times New Roman"/>
              </a:rPr>
              <a:t>v</a:t>
            </a:r>
            <a:r>
              <a:rPr sz="3050" spc="50" dirty="0">
                <a:latin typeface="Times New Roman"/>
                <a:cs typeface="Times New Roman"/>
              </a:rPr>
              <a:t>i</a:t>
            </a:r>
            <a:r>
              <a:rPr sz="3050" spc="-5" dirty="0">
                <a:latin typeface="Times New Roman"/>
                <a:cs typeface="Times New Roman"/>
              </a:rPr>
              <a:t>a</a:t>
            </a:r>
            <a:r>
              <a:rPr sz="3050" spc="10" dirty="0">
                <a:latin typeface="Times New Roman"/>
                <a:cs typeface="Times New Roman"/>
              </a:rPr>
              <a:t>si</a:t>
            </a:r>
            <a:r>
              <a:rPr sz="3050" spc="-430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f</a:t>
            </a:r>
            <a:r>
              <a:rPr sz="3050" spc="40" dirty="0">
                <a:latin typeface="Times New Roman"/>
                <a:cs typeface="Times New Roman"/>
              </a:rPr>
              <a:t>r</a:t>
            </a:r>
            <a:r>
              <a:rPr sz="3050" spc="-5" dirty="0">
                <a:latin typeface="Times New Roman"/>
                <a:cs typeface="Times New Roman"/>
              </a:rPr>
              <a:t>e</a:t>
            </a:r>
            <a:r>
              <a:rPr sz="3050" spc="-170" dirty="0">
                <a:latin typeface="Times New Roman"/>
                <a:cs typeface="Times New Roman"/>
              </a:rPr>
              <a:t>k</a:t>
            </a:r>
            <a:r>
              <a:rPr sz="3050" spc="-175" dirty="0">
                <a:latin typeface="Times New Roman"/>
                <a:cs typeface="Times New Roman"/>
              </a:rPr>
              <a:t>u</a:t>
            </a:r>
            <a:r>
              <a:rPr sz="3050" spc="15" dirty="0">
                <a:latin typeface="Times New Roman"/>
                <a:cs typeface="Times New Roman"/>
              </a:rPr>
              <a:t>e</a:t>
            </a:r>
            <a:r>
              <a:rPr sz="3050" spc="-180" dirty="0">
                <a:latin typeface="Times New Roman"/>
                <a:cs typeface="Times New Roman"/>
              </a:rPr>
              <a:t>n</a:t>
            </a:r>
            <a:r>
              <a:rPr sz="3050" spc="10" dirty="0">
                <a:latin typeface="Times New Roman"/>
                <a:cs typeface="Times New Roman"/>
              </a:rPr>
              <a:t>si</a:t>
            </a:r>
            <a:r>
              <a:rPr sz="3050" spc="275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spc="-110" dirty="0">
                <a:latin typeface="Times New Roman"/>
                <a:cs typeface="Times New Roman"/>
              </a:rPr>
              <a:t> </a:t>
            </a:r>
            <a:r>
              <a:rPr sz="3050" i="1" spc="15" dirty="0">
                <a:latin typeface="Times New Roman"/>
                <a:cs typeface="Times New Roman"/>
              </a:rPr>
              <a:t>k</a:t>
            </a:r>
            <a:r>
              <a:rPr sz="3050" i="1" spc="-365" dirty="0">
                <a:latin typeface="Times New Roman"/>
                <a:cs typeface="Times New Roman"/>
              </a:rPr>
              <a:t> </a:t>
            </a:r>
            <a:r>
              <a:rPr sz="2700" i="1" baseline="-23148" dirty="0">
                <a:latin typeface="Times New Roman"/>
                <a:cs typeface="Times New Roman"/>
              </a:rPr>
              <a:t>f </a:t>
            </a:r>
            <a:r>
              <a:rPr sz="2700" i="1" spc="-165" baseline="-23148" dirty="0">
                <a:latin typeface="Times New Roman"/>
                <a:cs typeface="Times New Roman"/>
              </a:rPr>
              <a:t> </a:t>
            </a:r>
            <a:r>
              <a:rPr sz="3050" i="1" spc="-215" dirty="0">
                <a:latin typeface="Times New Roman"/>
                <a:cs typeface="Times New Roman"/>
              </a:rPr>
              <a:t>A</a:t>
            </a:r>
            <a:r>
              <a:rPr sz="2700" i="1" baseline="-23148" dirty="0">
                <a:latin typeface="Times New Roman"/>
                <a:cs typeface="Times New Roman"/>
              </a:rPr>
              <a:t>m</a:t>
            </a:r>
            <a:endParaRPr sz="2700" baseline="-23148">
              <a:latin typeface="Times New Roman"/>
              <a:cs typeface="Times New Roman"/>
            </a:endParaRPr>
          </a:p>
          <a:p>
            <a:pPr marL="1968500">
              <a:lnSpc>
                <a:spcPct val="100000"/>
              </a:lnSpc>
              <a:spcBef>
                <a:spcPts val="1295"/>
              </a:spcBef>
            </a:pPr>
            <a:r>
              <a:rPr sz="3050" spc="-75" dirty="0">
                <a:latin typeface="Times New Roman"/>
                <a:cs typeface="Times New Roman"/>
              </a:rPr>
              <a:t>sehingga</a:t>
            </a:r>
            <a:r>
              <a:rPr sz="3050" spc="204" dirty="0">
                <a:latin typeface="Times New Roman"/>
                <a:cs typeface="Times New Roman"/>
              </a:rPr>
              <a:t> </a:t>
            </a:r>
            <a:r>
              <a:rPr sz="3050" spc="5" dirty="0">
                <a:latin typeface="Times New Roman"/>
                <a:cs typeface="Times New Roman"/>
              </a:rPr>
              <a:t>:</a:t>
            </a:r>
            <a:endParaRPr sz="3050">
              <a:latin typeface="Times New Roman"/>
              <a:cs typeface="Times New Roman"/>
            </a:endParaRPr>
          </a:p>
          <a:p>
            <a:pPr marL="2051685">
              <a:lnSpc>
                <a:spcPct val="100000"/>
              </a:lnSpc>
              <a:spcBef>
                <a:spcPts val="1115"/>
              </a:spcBef>
              <a:tabLst>
                <a:tab pos="2872740" algn="l"/>
                <a:tab pos="3242945" algn="l"/>
              </a:tabLst>
            </a:pPr>
            <a:r>
              <a:rPr sz="3050" i="1" spc="114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i </a:t>
            </a:r>
            <a:r>
              <a:rPr sz="2700" i="1" spc="37" baseline="-23148" dirty="0">
                <a:latin typeface="Times New Roman"/>
                <a:cs typeface="Times New Roman"/>
              </a:rPr>
              <a:t> </a:t>
            </a:r>
            <a:r>
              <a:rPr sz="2700" spc="-60" baseline="-37037" dirty="0">
                <a:latin typeface="Times New Roman"/>
                <a:cs typeface="Times New Roman"/>
              </a:rPr>
              <a:t>m</a:t>
            </a:r>
            <a:r>
              <a:rPr sz="2700" spc="-75" baseline="-37037" dirty="0">
                <a:latin typeface="Times New Roman"/>
                <a:cs typeface="Times New Roman"/>
              </a:rPr>
              <a:t>a</a:t>
            </a:r>
            <a:r>
              <a:rPr sz="2700" baseline="-37037" dirty="0">
                <a:latin typeface="Times New Roman"/>
                <a:cs typeface="Times New Roman"/>
              </a:rPr>
              <a:t>x	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dirty="0">
                <a:latin typeface="Times New Roman"/>
                <a:cs typeface="Times New Roman"/>
              </a:rPr>
              <a:t>	</a:t>
            </a:r>
            <a:r>
              <a:rPr sz="3050" i="1" spc="140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c </a:t>
            </a:r>
            <a:r>
              <a:rPr sz="2700" i="1" spc="-104" baseline="-23148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</a:t>
            </a:r>
            <a:r>
              <a:rPr sz="3050" spc="-245" dirty="0">
                <a:latin typeface="Times New Roman"/>
                <a:cs typeface="Times New Roman"/>
              </a:rPr>
              <a:t> </a:t>
            </a:r>
            <a:r>
              <a:rPr sz="3050" spc="-40" dirty="0">
                <a:latin typeface="Symbol"/>
                <a:cs typeface="Symbol"/>
              </a:rPr>
              <a:t></a:t>
            </a:r>
            <a:r>
              <a:rPr sz="3050" i="1" spc="5" dirty="0">
                <a:latin typeface="Times New Roman"/>
                <a:cs typeface="Times New Roman"/>
              </a:rPr>
              <a:t>f</a:t>
            </a:r>
            <a:endParaRPr sz="3050">
              <a:latin typeface="Times New Roman"/>
              <a:cs typeface="Times New Roman"/>
            </a:endParaRPr>
          </a:p>
          <a:p>
            <a:pPr marL="2051685">
              <a:lnSpc>
                <a:spcPct val="100000"/>
              </a:lnSpc>
              <a:spcBef>
                <a:spcPts val="1625"/>
              </a:spcBef>
              <a:tabLst>
                <a:tab pos="2838450" algn="l"/>
                <a:tab pos="3208655" algn="l"/>
              </a:tabLst>
            </a:pPr>
            <a:r>
              <a:rPr sz="3050" i="1" spc="114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i </a:t>
            </a:r>
            <a:r>
              <a:rPr sz="2700" i="1" spc="37" baseline="-23148" dirty="0">
                <a:latin typeface="Times New Roman"/>
                <a:cs typeface="Times New Roman"/>
              </a:rPr>
              <a:t> </a:t>
            </a:r>
            <a:r>
              <a:rPr sz="2700" spc="-60" baseline="-37037" dirty="0">
                <a:latin typeface="Times New Roman"/>
                <a:cs typeface="Times New Roman"/>
              </a:rPr>
              <a:t>m</a:t>
            </a:r>
            <a:r>
              <a:rPr sz="2700" spc="-89" baseline="-37037" dirty="0">
                <a:latin typeface="Times New Roman"/>
                <a:cs typeface="Times New Roman"/>
              </a:rPr>
              <a:t>i</a:t>
            </a:r>
            <a:r>
              <a:rPr sz="2700" baseline="-37037" dirty="0">
                <a:latin typeface="Times New Roman"/>
                <a:cs typeface="Times New Roman"/>
              </a:rPr>
              <a:t>n	</a:t>
            </a:r>
            <a:r>
              <a:rPr sz="3050" spc="15" dirty="0">
                <a:latin typeface="Symbol"/>
                <a:cs typeface="Symbol"/>
              </a:rPr>
              <a:t></a:t>
            </a:r>
            <a:r>
              <a:rPr sz="3050" dirty="0">
                <a:latin typeface="Times New Roman"/>
                <a:cs typeface="Times New Roman"/>
              </a:rPr>
              <a:t>	</a:t>
            </a:r>
            <a:r>
              <a:rPr sz="3050" i="1" spc="140" dirty="0">
                <a:latin typeface="Times New Roman"/>
                <a:cs typeface="Times New Roman"/>
              </a:rPr>
              <a:t>f</a:t>
            </a:r>
            <a:r>
              <a:rPr sz="2700" i="1" baseline="-23148" dirty="0">
                <a:latin typeface="Times New Roman"/>
                <a:cs typeface="Times New Roman"/>
              </a:rPr>
              <a:t>c </a:t>
            </a:r>
            <a:r>
              <a:rPr sz="2700" i="1" spc="-112" baseline="-23148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Symbol"/>
                <a:cs typeface="Symbol"/>
              </a:rPr>
              <a:t></a:t>
            </a:r>
            <a:r>
              <a:rPr sz="3050" spc="-290" dirty="0">
                <a:latin typeface="Times New Roman"/>
                <a:cs typeface="Times New Roman"/>
              </a:rPr>
              <a:t> </a:t>
            </a:r>
            <a:r>
              <a:rPr sz="3050" spc="-40" dirty="0">
                <a:latin typeface="Symbol"/>
                <a:cs typeface="Symbol"/>
              </a:rPr>
              <a:t></a:t>
            </a:r>
            <a:r>
              <a:rPr sz="3050" i="1" spc="5" dirty="0">
                <a:latin typeface="Times New Roman"/>
                <a:cs typeface="Times New Roman"/>
              </a:rPr>
              <a:t>f</a:t>
            </a:r>
            <a:endParaRPr sz="3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91" y="80264"/>
            <a:ext cx="8505190" cy="307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919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Index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Modulasi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FM</a:t>
            </a:r>
            <a:endParaRPr sz="36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2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Seperti </a:t>
            </a:r>
            <a:r>
              <a:rPr sz="2800" dirty="0">
                <a:latin typeface="Microsoft Sans Serif"/>
                <a:cs typeface="Microsoft Sans Serif"/>
              </a:rPr>
              <a:t>pada </a:t>
            </a:r>
            <a:r>
              <a:rPr sz="2800" spc="-5" dirty="0">
                <a:latin typeface="Microsoft Sans Serif"/>
                <a:cs typeface="Microsoft Sans Serif"/>
              </a:rPr>
              <a:t>AM, modulasi </a:t>
            </a:r>
            <a:r>
              <a:rPr sz="2800" spc="-10" dirty="0">
                <a:latin typeface="Microsoft Sans Serif"/>
                <a:cs typeface="Microsoft Sans Serif"/>
              </a:rPr>
              <a:t>FM </a:t>
            </a:r>
            <a:r>
              <a:rPr sz="2800" spc="-5" dirty="0">
                <a:latin typeface="Microsoft Sans Serif"/>
                <a:cs typeface="Microsoft Sans Serif"/>
              </a:rPr>
              <a:t>mempunyai index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modulasi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=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Symbol"/>
                <a:cs typeface="Symbol"/>
              </a:rPr>
              <a:t>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atau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disebut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juga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i="1" spc="-5" dirty="0">
                <a:latin typeface="Arial"/>
                <a:cs typeface="Arial"/>
              </a:rPr>
              <a:t>deviation</a:t>
            </a:r>
            <a:r>
              <a:rPr sz="2800" i="1" spc="2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ratio</a:t>
            </a:r>
            <a:r>
              <a:rPr sz="2800" dirty="0">
                <a:latin typeface="Microsoft Sans Serif"/>
                <a:cs typeface="Microsoft Sans Serif"/>
              </a:rPr>
              <a:t>.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Index modulasi merepresentasikan seberapa </a:t>
            </a:r>
            <a:r>
              <a:rPr sz="2800" dirty="0">
                <a:latin typeface="Microsoft Sans Serif"/>
                <a:cs typeface="Microsoft Sans Serif"/>
              </a:rPr>
              <a:t>besar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perubahan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frekuensi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-5" dirty="0">
                <a:latin typeface="Microsoft Sans Serif"/>
                <a:cs typeface="Microsoft Sans Serif"/>
              </a:rPr>
              <a:t> carrier</a:t>
            </a:r>
            <a:r>
              <a:rPr sz="2800" dirty="0">
                <a:latin typeface="Microsoft Sans Serif"/>
                <a:cs typeface="Microsoft Sans Serif"/>
              </a:rPr>
              <a:t> terhadap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bandwidth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informasi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(base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band)</a:t>
            </a:r>
            <a:endParaRPr sz="28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14437" y="3554476"/>
            <a:ext cx="5165090" cy="1873885"/>
            <a:chOff x="1214437" y="3554476"/>
            <a:chExt cx="5165090" cy="1873885"/>
          </a:xfrm>
        </p:grpSpPr>
        <p:sp>
          <p:nvSpPr>
            <p:cNvPr id="4" name="object 4"/>
            <p:cNvSpPr/>
            <p:nvPr/>
          </p:nvSpPr>
          <p:spPr>
            <a:xfrm>
              <a:off x="1214437" y="3554476"/>
              <a:ext cx="5165090" cy="1873885"/>
            </a:xfrm>
            <a:custGeom>
              <a:avLst/>
              <a:gdLst/>
              <a:ahLst/>
              <a:cxnLst/>
              <a:rect l="l" t="t" r="r" b="b"/>
              <a:pathLst>
                <a:path w="5165090" h="1873885">
                  <a:moveTo>
                    <a:pt x="5164963" y="0"/>
                  </a:moveTo>
                  <a:lnTo>
                    <a:pt x="0" y="0"/>
                  </a:lnTo>
                  <a:lnTo>
                    <a:pt x="0" y="1873885"/>
                  </a:lnTo>
                  <a:lnTo>
                    <a:pt x="5164963" y="1873885"/>
                  </a:lnTo>
                  <a:lnTo>
                    <a:pt x="5164963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71745" y="4276221"/>
              <a:ext cx="1243965" cy="0"/>
            </a:xfrm>
            <a:custGeom>
              <a:avLst/>
              <a:gdLst/>
              <a:ahLst/>
              <a:cxnLst/>
              <a:rect l="l" t="t" r="r" b="b"/>
              <a:pathLst>
                <a:path w="1243964">
                  <a:moveTo>
                    <a:pt x="0" y="0"/>
                  </a:moveTo>
                  <a:lnTo>
                    <a:pt x="1243680" y="0"/>
                  </a:lnTo>
                </a:path>
              </a:pathLst>
            </a:custGeom>
            <a:ln w="198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21949" y="4512566"/>
            <a:ext cx="541655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850" spc="190" dirty="0">
                <a:latin typeface="Cambria"/>
                <a:cs typeface="Cambria"/>
              </a:rPr>
              <a:t>⏟</a:t>
            </a:r>
            <a:endParaRPr sz="385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59533" y="4276221"/>
            <a:ext cx="2305685" cy="0"/>
          </a:xfrm>
          <a:custGeom>
            <a:avLst/>
            <a:gdLst/>
            <a:ahLst/>
            <a:cxnLst/>
            <a:rect l="l" t="t" r="r" b="b"/>
            <a:pathLst>
              <a:path w="2305685">
                <a:moveTo>
                  <a:pt x="0" y="0"/>
                </a:moveTo>
                <a:lnTo>
                  <a:pt x="628999" y="0"/>
                </a:lnTo>
              </a:path>
              <a:path w="2305685">
                <a:moveTo>
                  <a:pt x="1173149" y="0"/>
                </a:moveTo>
                <a:lnTo>
                  <a:pt x="2305510" y="0"/>
                </a:lnTo>
              </a:path>
            </a:pathLst>
          </a:custGeom>
          <a:ln w="206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66701" y="4269163"/>
            <a:ext cx="1911350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461135" algn="l"/>
              </a:tabLst>
            </a:pPr>
            <a:r>
              <a:rPr sz="3850" i="1" spc="220" dirty="0">
                <a:latin typeface="Times New Roman"/>
                <a:cs typeface="Times New Roman"/>
              </a:rPr>
              <a:t>f</a:t>
            </a:r>
            <a:r>
              <a:rPr sz="3375" i="1" spc="330" baseline="-23456" dirty="0">
                <a:latin typeface="Times New Roman"/>
                <a:cs typeface="Times New Roman"/>
              </a:rPr>
              <a:t>m	</a:t>
            </a:r>
            <a:r>
              <a:rPr sz="3850" i="1" spc="220" dirty="0">
                <a:latin typeface="Times New Roman"/>
                <a:cs typeface="Times New Roman"/>
              </a:rPr>
              <a:t>f</a:t>
            </a:r>
            <a:r>
              <a:rPr sz="3375" i="1" spc="330" baseline="-23456" dirty="0">
                <a:latin typeface="Times New Roman"/>
                <a:cs typeface="Times New Roman"/>
              </a:rPr>
              <a:t>m</a:t>
            </a:r>
            <a:endParaRPr sz="3375" baseline="-23456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6073" y="3530687"/>
            <a:ext cx="2705100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  <a:tabLst>
                <a:tab pos="1198245" algn="l"/>
                <a:tab pos="2162175" algn="l"/>
              </a:tabLst>
            </a:pPr>
            <a:r>
              <a:rPr sz="5775" spc="277" baseline="-41125" dirty="0">
                <a:latin typeface="Symbol"/>
                <a:cs typeface="Symbol"/>
              </a:rPr>
              <a:t></a:t>
            </a:r>
            <a:r>
              <a:rPr sz="5775" spc="337" baseline="-41125" dirty="0">
                <a:latin typeface="Times New Roman"/>
                <a:cs typeface="Times New Roman"/>
              </a:rPr>
              <a:t> </a:t>
            </a:r>
            <a:r>
              <a:rPr sz="5775" spc="142" baseline="-6493" dirty="0">
                <a:latin typeface="Symbol"/>
                <a:cs typeface="Symbol"/>
              </a:rPr>
              <a:t></a:t>
            </a:r>
            <a:r>
              <a:rPr sz="5775" i="1" spc="142" baseline="-6493" dirty="0">
                <a:latin typeface="Times New Roman"/>
                <a:cs typeface="Times New Roman"/>
              </a:rPr>
              <a:t>f	</a:t>
            </a:r>
            <a:r>
              <a:rPr sz="5775" spc="277" baseline="-41125" dirty="0">
                <a:latin typeface="Symbol"/>
                <a:cs typeface="Symbol"/>
              </a:rPr>
              <a:t></a:t>
            </a:r>
            <a:r>
              <a:rPr sz="5775" spc="337" baseline="-41125" dirty="0">
                <a:latin typeface="Times New Roman"/>
                <a:cs typeface="Times New Roman"/>
              </a:rPr>
              <a:t> </a:t>
            </a:r>
            <a:r>
              <a:rPr sz="3850" i="1" spc="145" dirty="0">
                <a:latin typeface="Times New Roman"/>
                <a:cs typeface="Times New Roman"/>
              </a:rPr>
              <a:t>k</a:t>
            </a:r>
            <a:r>
              <a:rPr sz="3850" i="1" spc="-440" dirty="0">
                <a:latin typeface="Times New Roman"/>
                <a:cs typeface="Times New Roman"/>
              </a:rPr>
              <a:t> </a:t>
            </a:r>
            <a:r>
              <a:rPr sz="3375" i="1" spc="75" baseline="-23456" dirty="0">
                <a:latin typeface="Times New Roman"/>
                <a:cs typeface="Times New Roman"/>
              </a:rPr>
              <a:t>f	</a:t>
            </a:r>
            <a:r>
              <a:rPr sz="3850" i="1" spc="-5" dirty="0">
                <a:latin typeface="Times New Roman"/>
                <a:cs typeface="Times New Roman"/>
              </a:rPr>
              <a:t>A</a:t>
            </a:r>
            <a:r>
              <a:rPr sz="3375" i="1" spc="-7" baseline="-23456" dirty="0">
                <a:latin typeface="Times New Roman"/>
                <a:cs typeface="Times New Roman"/>
              </a:rPr>
              <a:t>m</a:t>
            </a:r>
            <a:endParaRPr sz="3375" baseline="-23456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87952" y="3499048"/>
            <a:ext cx="570865" cy="1384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 marR="30480" indent="-12700">
              <a:lnSpc>
                <a:spcPct val="115799"/>
              </a:lnSpc>
              <a:spcBef>
                <a:spcPts val="95"/>
              </a:spcBef>
            </a:pPr>
            <a:r>
              <a:rPr sz="3850" spc="95" dirty="0">
                <a:latin typeface="Symbol"/>
                <a:cs typeface="Symbol"/>
              </a:rPr>
              <a:t></a:t>
            </a:r>
            <a:r>
              <a:rPr sz="3850" i="1" spc="95" dirty="0">
                <a:latin typeface="Times New Roman"/>
                <a:cs typeface="Times New Roman"/>
              </a:rPr>
              <a:t>f </a:t>
            </a:r>
            <a:r>
              <a:rPr sz="3850" i="1" spc="-950" dirty="0">
                <a:latin typeface="Times New Roman"/>
                <a:cs typeface="Times New Roman"/>
              </a:rPr>
              <a:t> </a:t>
            </a:r>
            <a:r>
              <a:rPr sz="3850" i="1" spc="-1500" dirty="0">
                <a:latin typeface="Times New Roman"/>
                <a:cs typeface="Times New Roman"/>
              </a:rPr>
              <a:t>W</a:t>
            </a:r>
            <a:r>
              <a:rPr sz="5775" spc="-2250" baseline="-14430" dirty="0">
                <a:latin typeface="Cambria"/>
                <a:cs typeface="Cambria"/>
              </a:rPr>
              <a:t>⏟</a:t>
            </a:r>
            <a:endParaRPr sz="5775" baseline="-1443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1949" y="5052186"/>
            <a:ext cx="560070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50" spc="170" dirty="0">
                <a:latin typeface="Times New Roman"/>
                <a:cs typeface="Times New Roman"/>
              </a:rPr>
              <a:t>t</a:t>
            </a:r>
            <a:r>
              <a:rPr sz="2250" spc="95" dirty="0">
                <a:latin typeface="Times New Roman"/>
                <a:cs typeface="Times New Roman"/>
              </a:rPr>
              <a:t>o</a:t>
            </a:r>
            <a:r>
              <a:rPr sz="2250" spc="75" dirty="0">
                <a:latin typeface="Times New Roman"/>
                <a:cs typeface="Times New Roman"/>
              </a:rPr>
              <a:t>n</a:t>
            </a:r>
            <a:r>
              <a:rPr sz="2250" spc="80" dirty="0">
                <a:latin typeface="Times New Roman"/>
                <a:cs typeface="Times New Roman"/>
              </a:rPr>
              <a:t>e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0622" y="4935581"/>
            <a:ext cx="1191895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50" spc="95" dirty="0">
                <a:latin typeface="Times New Roman"/>
                <a:cs typeface="Times New Roman"/>
              </a:rPr>
              <a:t>b</a:t>
            </a:r>
            <a:r>
              <a:rPr sz="2250" spc="-5" dirty="0">
                <a:latin typeface="Times New Roman"/>
                <a:cs typeface="Times New Roman"/>
              </a:rPr>
              <a:t>a</a:t>
            </a:r>
            <a:r>
              <a:rPr sz="2250" spc="125" dirty="0">
                <a:latin typeface="Times New Roman"/>
                <a:cs typeface="Times New Roman"/>
              </a:rPr>
              <a:t>s</a:t>
            </a:r>
            <a:r>
              <a:rPr sz="2250" spc="80" dirty="0">
                <a:latin typeface="Times New Roman"/>
                <a:cs typeface="Times New Roman"/>
              </a:rPr>
              <a:t>e</a:t>
            </a:r>
            <a:r>
              <a:rPr sz="2250" spc="-245" dirty="0">
                <a:latin typeface="Times New Roman"/>
                <a:cs typeface="Times New Roman"/>
              </a:rPr>
              <a:t> </a:t>
            </a:r>
            <a:r>
              <a:rPr sz="2250" spc="95" dirty="0">
                <a:latin typeface="Times New Roman"/>
                <a:cs typeface="Times New Roman"/>
              </a:rPr>
              <a:t>b</a:t>
            </a:r>
            <a:r>
              <a:rPr sz="2250" spc="-5" dirty="0">
                <a:latin typeface="Times New Roman"/>
                <a:cs typeface="Times New Roman"/>
              </a:rPr>
              <a:t>a</a:t>
            </a:r>
            <a:r>
              <a:rPr sz="2250" spc="80" dirty="0">
                <a:latin typeface="Times New Roman"/>
                <a:cs typeface="Times New Roman"/>
              </a:rPr>
              <a:t>n</a:t>
            </a:r>
            <a:r>
              <a:rPr sz="2250" spc="95" dirty="0">
                <a:latin typeface="Times New Roman"/>
                <a:cs typeface="Times New Roman"/>
              </a:rPr>
              <a:t>d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99325" y="3862368"/>
            <a:ext cx="768985" cy="651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4100" spc="45" dirty="0">
                <a:latin typeface="Symbol"/>
                <a:cs typeface="Symbol"/>
              </a:rPr>
              <a:t></a:t>
            </a:r>
            <a:r>
              <a:rPr sz="4100" spc="240" dirty="0">
                <a:latin typeface="Times New Roman"/>
                <a:cs typeface="Times New Roman"/>
              </a:rPr>
              <a:t> </a:t>
            </a:r>
            <a:r>
              <a:rPr sz="3850" spc="185" dirty="0">
                <a:latin typeface="Symbol"/>
                <a:cs typeface="Symbol"/>
              </a:rPr>
              <a:t></a:t>
            </a:r>
            <a:endParaRPr sz="38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91" y="176276"/>
            <a:ext cx="7360920" cy="112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919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Persamaan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sinyal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FM </a:t>
            </a:r>
            <a:r>
              <a:rPr sz="2400" b="1" spc="-5" dirty="0">
                <a:latin typeface="Arial"/>
                <a:cs typeface="Arial"/>
              </a:rPr>
              <a:t>untuk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info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Single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Tone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Persamaan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FM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untuk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info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single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tone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46619" y="1522387"/>
            <a:ext cx="7038340" cy="4335145"/>
            <a:chOff x="1046619" y="1522387"/>
            <a:chExt cx="7038340" cy="4335145"/>
          </a:xfrm>
        </p:grpSpPr>
        <p:sp>
          <p:nvSpPr>
            <p:cNvPr id="4" name="object 4"/>
            <p:cNvSpPr/>
            <p:nvPr/>
          </p:nvSpPr>
          <p:spPr>
            <a:xfrm>
              <a:off x="1046619" y="1522387"/>
              <a:ext cx="7038340" cy="4335145"/>
            </a:xfrm>
            <a:custGeom>
              <a:avLst/>
              <a:gdLst/>
              <a:ahLst/>
              <a:cxnLst/>
              <a:rect l="l" t="t" r="r" b="b"/>
              <a:pathLst>
                <a:path w="7038340" h="4335145">
                  <a:moveTo>
                    <a:pt x="7037831" y="0"/>
                  </a:moveTo>
                  <a:lnTo>
                    <a:pt x="0" y="0"/>
                  </a:lnTo>
                  <a:lnTo>
                    <a:pt x="0" y="4334764"/>
                  </a:lnTo>
                  <a:lnTo>
                    <a:pt x="7037831" y="4334764"/>
                  </a:lnTo>
                  <a:lnTo>
                    <a:pt x="7037831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62887" y="4676477"/>
              <a:ext cx="915035" cy="0"/>
            </a:xfrm>
            <a:custGeom>
              <a:avLst/>
              <a:gdLst/>
              <a:ahLst/>
              <a:cxnLst/>
              <a:rect l="l" t="t" r="r" b="b"/>
              <a:pathLst>
                <a:path w="915035">
                  <a:moveTo>
                    <a:pt x="0" y="0"/>
                  </a:moveTo>
                  <a:lnTo>
                    <a:pt x="914948" y="0"/>
                  </a:lnTo>
                </a:path>
              </a:pathLst>
            </a:custGeom>
            <a:ln w="160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69731" y="4668512"/>
            <a:ext cx="14287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i="1" spc="70" dirty="0">
                <a:latin typeface="Times New Roman"/>
                <a:cs typeface="Times New Roman"/>
              </a:rPr>
              <a:t>f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77360" y="4082290"/>
            <a:ext cx="69278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34975" algn="l"/>
              </a:tabLst>
            </a:pPr>
            <a:r>
              <a:rPr sz="3050" i="1" spc="114" dirty="0">
                <a:latin typeface="Times New Roman"/>
                <a:cs typeface="Times New Roman"/>
              </a:rPr>
              <a:t>k	</a:t>
            </a:r>
            <a:r>
              <a:rPr sz="3050" i="1" spc="-90" dirty="0">
                <a:latin typeface="Times New Roman"/>
                <a:cs typeface="Times New Roman"/>
              </a:rPr>
              <a:t>A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2862" y="4369793"/>
            <a:ext cx="1400810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38784" algn="l"/>
                <a:tab pos="1176655" algn="l"/>
              </a:tabLst>
            </a:pPr>
            <a:r>
              <a:rPr sz="3050" i="1" spc="160" dirty="0">
                <a:latin typeface="Times New Roman"/>
                <a:cs typeface="Times New Roman"/>
              </a:rPr>
              <a:t>A	</a:t>
            </a:r>
            <a:r>
              <a:rPr sz="3050" spc="114" dirty="0">
                <a:latin typeface="Times New Roman"/>
                <a:cs typeface="Times New Roman"/>
              </a:rPr>
              <a:t>c</a:t>
            </a:r>
            <a:r>
              <a:rPr sz="3050" spc="100" dirty="0">
                <a:latin typeface="Times New Roman"/>
                <a:cs typeface="Times New Roman"/>
              </a:rPr>
              <a:t>os</a:t>
            </a:r>
            <a:r>
              <a:rPr sz="3050" dirty="0">
                <a:latin typeface="Times New Roman"/>
                <a:cs typeface="Times New Roman"/>
              </a:rPr>
              <a:t>	</a:t>
            </a:r>
            <a:r>
              <a:rPr sz="3050" spc="130" dirty="0">
                <a:latin typeface="Times New Roman"/>
                <a:cs typeface="Times New Roman"/>
              </a:rPr>
              <a:t>2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47094" y="3110285"/>
            <a:ext cx="120967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08634" algn="l"/>
              </a:tabLst>
            </a:pPr>
            <a:r>
              <a:rPr sz="3050" i="1" spc="160" dirty="0">
                <a:latin typeface="Times New Roman"/>
                <a:cs typeface="Times New Roman"/>
              </a:rPr>
              <a:t>A	</a:t>
            </a:r>
            <a:r>
              <a:rPr sz="3050" spc="50" dirty="0">
                <a:latin typeface="Times New Roman"/>
                <a:cs typeface="Times New Roman"/>
              </a:rPr>
              <a:t>cos(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15105" y="1830537"/>
            <a:ext cx="107886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i="1" spc="185" dirty="0">
                <a:latin typeface="Times New Roman"/>
                <a:cs typeface="Times New Roman"/>
              </a:rPr>
              <a:t>m</a:t>
            </a:r>
            <a:r>
              <a:rPr sz="3050" spc="45" dirty="0">
                <a:latin typeface="Times New Roman"/>
                <a:cs typeface="Times New Roman"/>
              </a:rPr>
              <a:t>(</a:t>
            </a:r>
            <a:r>
              <a:rPr sz="3050" i="1" spc="265" dirty="0">
                <a:latin typeface="Times New Roman"/>
                <a:cs typeface="Times New Roman"/>
              </a:rPr>
              <a:t>t</a:t>
            </a:r>
            <a:r>
              <a:rPr sz="3050" spc="150" dirty="0">
                <a:latin typeface="Times New Roman"/>
                <a:cs typeface="Times New Roman"/>
              </a:rPr>
              <a:t>)</a:t>
            </a:r>
            <a:r>
              <a:rPr sz="3050" i="1" spc="75" dirty="0">
                <a:latin typeface="Times New Roman"/>
                <a:cs typeface="Times New Roman"/>
              </a:rPr>
              <a:t>dt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11445" y="4925977"/>
            <a:ext cx="20320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130" dirty="0">
                <a:latin typeface="Times New Roman"/>
                <a:cs typeface="Times New Roman"/>
              </a:rPr>
              <a:t>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1920" y="4339756"/>
            <a:ext cx="60706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15925" algn="l"/>
              </a:tabLst>
            </a:pPr>
            <a:r>
              <a:rPr sz="1750" i="1" spc="50" dirty="0">
                <a:latin typeface="Times New Roman"/>
                <a:cs typeface="Times New Roman"/>
              </a:rPr>
              <a:t>f	</a:t>
            </a:r>
            <a:r>
              <a:rPr sz="1750" i="1" spc="130" dirty="0">
                <a:latin typeface="Times New Roman"/>
                <a:cs typeface="Times New Roman"/>
              </a:rPr>
              <a:t>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11787" y="4627258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24754" y="4627258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10324" y="3367751"/>
            <a:ext cx="20320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130" dirty="0">
                <a:latin typeface="Times New Roman"/>
                <a:cs typeface="Times New Roman"/>
              </a:rPr>
              <a:t>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74111" y="3367751"/>
            <a:ext cx="20320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130" dirty="0">
                <a:latin typeface="Times New Roman"/>
                <a:cs typeface="Times New Roman"/>
              </a:rPr>
              <a:t>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94435" y="3367751"/>
            <a:ext cx="9398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50" dirty="0">
                <a:latin typeface="Times New Roman"/>
                <a:cs typeface="Times New Roman"/>
              </a:rPr>
              <a:t>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11787" y="3367751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24754" y="3367751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19388" y="1555131"/>
            <a:ext cx="9398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50" dirty="0">
                <a:latin typeface="Times New Roman"/>
                <a:cs typeface="Times New Roman"/>
              </a:rPr>
              <a:t>t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94435" y="2088638"/>
            <a:ext cx="9398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50" dirty="0">
                <a:latin typeface="Times New Roman"/>
                <a:cs typeface="Times New Roman"/>
              </a:rPr>
              <a:t>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11787" y="2088638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24754" y="2088638"/>
            <a:ext cx="13462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22922" y="4345229"/>
            <a:ext cx="1396365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0455" algn="l"/>
              </a:tabLst>
            </a:pPr>
            <a:r>
              <a:rPr sz="3050" spc="114" dirty="0">
                <a:latin typeface="Times New Roman"/>
                <a:cs typeface="Times New Roman"/>
              </a:rPr>
              <a:t>s</a:t>
            </a:r>
            <a:r>
              <a:rPr sz="3050" spc="130" dirty="0">
                <a:latin typeface="Times New Roman"/>
                <a:cs typeface="Times New Roman"/>
              </a:rPr>
              <a:t>i</a:t>
            </a:r>
            <a:r>
              <a:rPr sz="3050" spc="-65" dirty="0">
                <a:latin typeface="Times New Roman"/>
                <a:cs typeface="Times New Roman"/>
              </a:rPr>
              <a:t>n</a:t>
            </a:r>
            <a:r>
              <a:rPr sz="3050" spc="15" dirty="0">
                <a:latin typeface="Times New Roman"/>
                <a:cs typeface="Times New Roman"/>
              </a:rPr>
              <a:t>(</a:t>
            </a:r>
            <a:r>
              <a:rPr sz="3250" spc="45" dirty="0">
                <a:latin typeface="Symbol"/>
                <a:cs typeface="Symbol"/>
              </a:rPr>
              <a:t></a:t>
            </a:r>
            <a:r>
              <a:rPr sz="3250" dirty="0">
                <a:latin typeface="Times New Roman"/>
                <a:cs typeface="Times New Roman"/>
              </a:rPr>
              <a:t>	</a:t>
            </a:r>
            <a:r>
              <a:rPr sz="3050" i="1" spc="265" dirty="0">
                <a:latin typeface="Times New Roman"/>
                <a:cs typeface="Times New Roman"/>
              </a:rPr>
              <a:t>t</a:t>
            </a:r>
            <a:r>
              <a:rPr sz="3050" spc="85" dirty="0">
                <a:latin typeface="Times New Roman"/>
                <a:cs typeface="Times New Roman"/>
              </a:rPr>
              <a:t>)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16234" y="3085721"/>
            <a:ext cx="1118235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2125" algn="l"/>
              </a:tabLst>
            </a:pPr>
            <a:r>
              <a:rPr sz="3250" spc="45" dirty="0">
                <a:latin typeface="Symbol"/>
                <a:cs typeface="Symbol"/>
              </a:rPr>
              <a:t></a:t>
            </a:r>
            <a:r>
              <a:rPr sz="3250" spc="45" dirty="0">
                <a:latin typeface="Times New Roman"/>
                <a:cs typeface="Times New Roman"/>
              </a:rPr>
              <a:t>	</a:t>
            </a:r>
            <a:r>
              <a:rPr sz="3050" i="1" spc="265" dirty="0">
                <a:latin typeface="Times New Roman"/>
                <a:cs typeface="Times New Roman"/>
              </a:rPr>
              <a:t>t</a:t>
            </a:r>
            <a:r>
              <a:rPr sz="3050" spc="150" dirty="0">
                <a:latin typeface="Times New Roman"/>
                <a:cs typeface="Times New Roman"/>
              </a:rPr>
              <a:t>)</a:t>
            </a:r>
            <a:r>
              <a:rPr sz="3050" i="1" spc="75" dirty="0">
                <a:latin typeface="Times New Roman"/>
                <a:cs typeface="Times New Roman"/>
              </a:rPr>
              <a:t>dt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77240" y="5139450"/>
            <a:ext cx="525716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3050" i="1" spc="400" dirty="0">
                <a:latin typeface="Times New Roman"/>
                <a:cs typeface="Times New Roman"/>
              </a:rPr>
              <a:t>S</a:t>
            </a:r>
            <a:r>
              <a:rPr sz="4050" spc="-434" dirty="0">
                <a:latin typeface="Symbol"/>
                <a:cs typeface="Symbol"/>
              </a:rPr>
              <a:t>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470" dirty="0">
                <a:latin typeface="Times New Roman"/>
                <a:cs typeface="Times New Roman"/>
              </a:rPr>
              <a:t> </a:t>
            </a:r>
            <a:r>
              <a:rPr sz="4050" spc="-260" dirty="0">
                <a:latin typeface="Symbol"/>
                <a:cs typeface="Symbol"/>
              </a:rPr>
              <a:t></a:t>
            </a:r>
            <a:r>
              <a:rPr sz="4050" spc="-540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</a:t>
            </a:r>
            <a:r>
              <a:rPr sz="3050" spc="210" dirty="0">
                <a:latin typeface="Times New Roman"/>
                <a:cs typeface="Times New Roman"/>
              </a:rPr>
              <a:t> </a:t>
            </a:r>
            <a:r>
              <a:rPr sz="3050" i="1" spc="-114" dirty="0">
                <a:latin typeface="Times New Roman"/>
                <a:cs typeface="Times New Roman"/>
              </a:rPr>
              <a:t>A</a:t>
            </a:r>
            <a:r>
              <a:rPr sz="2625" i="1" spc="120" baseline="-23809" dirty="0">
                <a:latin typeface="Times New Roman"/>
                <a:cs typeface="Times New Roman"/>
              </a:rPr>
              <a:t>c</a:t>
            </a:r>
            <a:r>
              <a:rPr sz="2625" i="1" baseline="-23809" dirty="0">
                <a:latin typeface="Times New Roman"/>
                <a:cs typeface="Times New Roman"/>
              </a:rPr>
              <a:t> </a:t>
            </a:r>
            <a:r>
              <a:rPr sz="2625" i="1" spc="-187" baseline="-23809" dirty="0">
                <a:latin typeface="Times New Roman"/>
                <a:cs typeface="Times New Roman"/>
              </a:rPr>
              <a:t> </a:t>
            </a:r>
            <a:r>
              <a:rPr sz="3050" spc="114" dirty="0">
                <a:latin typeface="Times New Roman"/>
                <a:cs typeface="Times New Roman"/>
              </a:rPr>
              <a:t>c</a:t>
            </a:r>
            <a:r>
              <a:rPr sz="3050" spc="100" dirty="0">
                <a:latin typeface="Times New Roman"/>
                <a:cs typeface="Times New Roman"/>
              </a:rPr>
              <a:t>o</a:t>
            </a:r>
            <a:r>
              <a:rPr sz="3050" dirty="0">
                <a:latin typeface="Times New Roman"/>
                <a:cs typeface="Times New Roman"/>
              </a:rPr>
              <a:t>s</a:t>
            </a:r>
            <a:r>
              <a:rPr sz="4200" spc="-495" dirty="0">
                <a:latin typeface="Symbol"/>
                <a:cs typeface="Symbol"/>
              </a:rPr>
              <a:t></a:t>
            </a:r>
            <a:r>
              <a:rPr sz="3050" spc="-50" dirty="0">
                <a:latin typeface="Times New Roman"/>
                <a:cs typeface="Times New Roman"/>
              </a:rPr>
              <a:t>2</a:t>
            </a:r>
            <a:r>
              <a:rPr sz="3250" spc="-55" dirty="0">
                <a:latin typeface="Symbol"/>
                <a:cs typeface="Symbol"/>
              </a:rPr>
              <a:t></a:t>
            </a:r>
            <a:r>
              <a:rPr sz="3050" i="1" spc="220" dirty="0">
                <a:latin typeface="Times New Roman"/>
                <a:cs typeface="Times New Roman"/>
              </a:rPr>
              <a:t>f</a:t>
            </a:r>
            <a:r>
              <a:rPr sz="2625" i="1" spc="254" baseline="-23809" dirty="0">
                <a:latin typeface="Times New Roman"/>
                <a:cs typeface="Times New Roman"/>
              </a:rPr>
              <a:t>c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55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</a:t>
            </a:r>
            <a:r>
              <a:rPr sz="3050" spc="-140" dirty="0">
                <a:latin typeface="Times New Roman"/>
                <a:cs typeface="Times New Roman"/>
              </a:rPr>
              <a:t> </a:t>
            </a:r>
            <a:r>
              <a:rPr sz="3250" spc="35" dirty="0">
                <a:latin typeface="Symbol"/>
                <a:cs typeface="Symbol"/>
              </a:rPr>
              <a:t></a:t>
            </a:r>
            <a:r>
              <a:rPr sz="3250" spc="-90" dirty="0">
                <a:latin typeface="Times New Roman"/>
                <a:cs typeface="Times New Roman"/>
              </a:rPr>
              <a:t> </a:t>
            </a:r>
            <a:r>
              <a:rPr sz="3050" spc="114" dirty="0">
                <a:latin typeface="Times New Roman"/>
                <a:cs typeface="Times New Roman"/>
              </a:rPr>
              <a:t>s</a:t>
            </a:r>
            <a:r>
              <a:rPr sz="3050" spc="130" dirty="0">
                <a:latin typeface="Times New Roman"/>
                <a:cs typeface="Times New Roman"/>
              </a:rPr>
              <a:t>i</a:t>
            </a:r>
            <a:r>
              <a:rPr sz="3050" spc="-65" dirty="0">
                <a:latin typeface="Times New Roman"/>
                <a:cs typeface="Times New Roman"/>
              </a:rPr>
              <a:t>n</a:t>
            </a:r>
            <a:r>
              <a:rPr sz="3050" spc="5" dirty="0">
                <a:latin typeface="Times New Roman"/>
                <a:cs typeface="Times New Roman"/>
              </a:rPr>
              <a:t>(</a:t>
            </a:r>
            <a:r>
              <a:rPr sz="3250" spc="85" dirty="0">
                <a:latin typeface="Symbol"/>
                <a:cs typeface="Symbol"/>
              </a:rPr>
              <a:t></a:t>
            </a:r>
            <a:r>
              <a:rPr sz="2625" i="1" spc="284" baseline="-23809" dirty="0">
                <a:latin typeface="Times New Roman"/>
                <a:cs typeface="Times New Roman"/>
              </a:rPr>
              <a:t>m</a:t>
            </a:r>
            <a:r>
              <a:rPr sz="3050" i="1" spc="265" dirty="0">
                <a:latin typeface="Times New Roman"/>
                <a:cs typeface="Times New Roman"/>
              </a:rPr>
              <a:t>t</a:t>
            </a:r>
            <a:r>
              <a:rPr sz="3050" spc="130" dirty="0">
                <a:latin typeface="Times New Roman"/>
                <a:cs typeface="Times New Roman"/>
              </a:rPr>
              <a:t>)</a:t>
            </a:r>
            <a:r>
              <a:rPr sz="4200" spc="-310" dirty="0">
                <a:latin typeface="Symbol"/>
                <a:cs typeface="Symbol"/>
              </a:rPr>
              <a:t></a:t>
            </a:r>
            <a:endParaRPr sz="42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25488" y="4468105"/>
            <a:ext cx="66484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89584" algn="l"/>
              </a:tabLst>
            </a:pPr>
            <a:r>
              <a:rPr sz="1750" i="1" spc="130" dirty="0">
                <a:latin typeface="Times New Roman"/>
                <a:cs typeface="Times New Roman"/>
              </a:rPr>
              <a:t>m	</a:t>
            </a:r>
            <a:r>
              <a:rPr sz="3050" spc="100" dirty="0">
                <a:latin typeface="Symbol"/>
                <a:cs typeface="Symbol"/>
              </a:rPr>
              <a:t>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02569" y="4769080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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02569" y="4102563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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98918" y="4468105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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98918" y="4769080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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98918" y="4102563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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54956" y="4345229"/>
            <a:ext cx="941069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50" spc="5" dirty="0">
                <a:latin typeface="Symbol"/>
                <a:cs typeface="Symbol"/>
              </a:rPr>
              <a:t></a:t>
            </a:r>
            <a:r>
              <a:rPr sz="3050" i="1" spc="5" dirty="0">
                <a:latin typeface="Times New Roman"/>
                <a:cs typeface="Times New Roman"/>
              </a:rPr>
              <a:t>f</a:t>
            </a:r>
            <a:r>
              <a:rPr sz="3050" i="1" spc="290" dirty="0">
                <a:latin typeface="Times New Roman"/>
                <a:cs typeface="Times New Roman"/>
              </a:rPr>
              <a:t> 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90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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02640" y="4245107"/>
            <a:ext cx="90106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50" i="1" spc="175" dirty="0">
                <a:latin typeface="Times New Roman"/>
                <a:cs typeface="Times New Roman"/>
              </a:rPr>
              <a:t>s</a:t>
            </a:r>
            <a:r>
              <a:rPr sz="4050" spc="-434" dirty="0">
                <a:latin typeface="Symbol"/>
                <a:cs typeface="Symbol"/>
              </a:rPr>
              <a:t>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470" dirty="0">
                <a:latin typeface="Times New Roman"/>
                <a:cs typeface="Times New Roman"/>
              </a:rPr>
              <a:t> </a:t>
            </a:r>
            <a:r>
              <a:rPr sz="4050" spc="-260" dirty="0">
                <a:latin typeface="Symbol"/>
                <a:cs typeface="Symbol"/>
              </a:rPr>
              <a:t></a:t>
            </a:r>
            <a:r>
              <a:rPr sz="4050" spc="-540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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43409" y="2822783"/>
            <a:ext cx="187325" cy="11995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27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</a:t>
            </a:r>
            <a:endParaRPr sz="3050">
              <a:latin typeface="Symbol"/>
              <a:cs typeface="Symbol"/>
            </a:endParaRPr>
          </a:p>
          <a:p>
            <a:pPr marL="12700">
              <a:lnSpc>
                <a:spcPts val="2780"/>
              </a:lnSpc>
            </a:pPr>
            <a:r>
              <a:rPr sz="3050" spc="100" dirty="0">
                <a:latin typeface="Symbol"/>
                <a:cs typeface="Symbol"/>
              </a:rPr>
              <a:t></a:t>
            </a:r>
            <a:endParaRPr sz="3050">
              <a:latin typeface="Symbol"/>
              <a:cs typeface="Symbol"/>
            </a:endParaRPr>
          </a:p>
          <a:p>
            <a:pPr marL="12700">
              <a:lnSpc>
                <a:spcPts val="3170"/>
              </a:lnSpc>
            </a:pPr>
            <a:r>
              <a:rPr sz="3050" spc="100" dirty="0">
                <a:latin typeface="Symbol"/>
                <a:cs typeface="Symbol"/>
              </a:rPr>
              <a:t>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98918" y="3189088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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98918" y="3529115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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98918" y="2822783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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54956" y="3085721"/>
            <a:ext cx="1608455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50" spc="-60" dirty="0">
                <a:latin typeface="Symbol"/>
                <a:cs typeface="Symbol"/>
              </a:rPr>
              <a:t></a:t>
            </a:r>
            <a:r>
              <a:rPr sz="3050" i="1" spc="70" dirty="0">
                <a:latin typeface="Times New Roman"/>
                <a:cs typeface="Times New Roman"/>
              </a:rPr>
              <a:t>f</a:t>
            </a:r>
            <a:r>
              <a:rPr sz="3050" i="1" spc="340" dirty="0">
                <a:latin typeface="Times New Roman"/>
                <a:cs typeface="Times New Roman"/>
              </a:rPr>
              <a:t> 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55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</a:t>
            </a:r>
            <a:r>
              <a:rPr sz="3050" spc="-185" dirty="0">
                <a:latin typeface="Times New Roman"/>
                <a:cs typeface="Times New Roman"/>
              </a:rPr>
              <a:t> </a:t>
            </a:r>
            <a:r>
              <a:rPr sz="3050" spc="-55" dirty="0">
                <a:latin typeface="Times New Roman"/>
                <a:cs typeface="Times New Roman"/>
              </a:rPr>
              <a:t>2</a:t>
            </a:r>
            <a:r>
              <a:rPr sz="3250" spc="-55" dirty="0">
                <a:latin typeface="Symbol"/>
                <a:cs typeface="Symbol"/>
              </a:rPr>
              <a:t></a:t>
            </a:r>
            <a:r>
              <a:rPr sz="3050" i="1" spc="114" dirty="0">
                <a:latin typeface="Times New Roman"/>
                <a:cs typeface="Times New Roman"/>
              </a:rPr>
              <a:t>k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02640" y="2985599"/>
            <a:ext cx="238823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38910" algn="l"/>
                <a:tab pos="2176780" algn="l"/>
              </a:tabLst>
            </a:pPr>
            <a:r>
              <a:rPr sz="3050" i="1" spc="-65" dirty="0">
                <a:latin typeface="Times New Roman"/>
                <a:cs typeface="Times New Roman"/>
              </a:rPr>
              <a:t>s</a:t>
            </a:r>
            <a:r>
              <a:rPr sz="4050" spc="-65" dirty="0">
                <a:latin typeface="Symbol"/>
                <a:cs typeface="Symbol"/>
              </a:rPr>
              <a:t></a:t>
            </a:r>
            <a:r>
              <a:rPr sz="3050" i="1" spc="-65" dirty="0">
                <a:latin typeface="Times New Roman"/>
                <a:cs typeface="Times New Roman"/>
              </a:rPr>
              <a:t>t</a:t>
            </a:r>
            <a:r>
              <a:rPr sz="3050" i="1" spc="-470" dirty="0">
                <a:latin typeface="Times New Roman"/>
                <a:cs typeface="Times New Roman"/>
              </a:rPr>
              <a:t> </a:t>
            </a:r>
            <a:r>
              <a:rPr sz="4050" spc="-260" dirty="0">
                <a:latin typeface="Symbol"/>
                <a:cs typeface="Symbol"/>
              </a:rPr>
              <a:t></a:t>
            </a:r>
            <a:r>
              <a:rPr sz="4050" spc="-535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</a:t>
            </a:r>
            <a:r>
              <a:rPr sz="3050" spc="220" dirty="0">
                <a:latin typeface="Times New Roman"/>
                <a:cs typeface="Times New Roman"/>
              </a:rPr>
              <a:t> </a:t>
            </a:r>
            <a:r>
              <a:rPr sz="3050" i="1" spc="160" dirty="0">
                <a:latin typeface="Times New Roman"/>
                <a:cs typeface="Times New Roman"/>
              </a:rPr>
              <a:t>A	</a:t>
            </a:r>
            <a:r>
              <a:rPr sz="3050" spc="105" dirty="0">
                <a:latin typeface="Times New Roman"/>
                <a:cs typeface="Times New Roman"/>
              </a:rPr>
              <a:t>cos	</a:t>
            </a:r>
            <a:r>
              <a:rPr sz="3050" spc="-50" dirty="0">
                <a:latin typeface="Times New Roman"/>
                <a:cs typeface="Times New Roman"/>
              </a:rPr>
              <a:t>2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02037" y="1542971"/>
            <a:ext cx="187325" cy="11995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27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</a:t>
            </a:r>
            <a:endParaRPr sz="3050">
              <a:latin typeface="Symbol"/>
              <a:cs typeface="Symbol"/>
            </a:endParaRPr>
          </a:p>
          <a:p>
            <a:pPr marL="12700">
              <a:lnSpc>
                <a:spcPts val="2780"/>
              </a:lnSpc>
            </a:pPr>
            <a:r>
              <a:rPr sz="3050" spc="100" dirty="0">
                <a:latin typeface="Symbol"/>
                <a:cs typeface="Symbol"/>
              </a:rPr>
              <a:t></a:t>
            </a:r>
            <a:endParaRPr sz="3050">
              <a:latin typeface="Symbol"/>
              <a:cs typeface="Symbol"/>
            </a:endParaRPr>
          </a:p>
          <a:p>
            <a:pPr marL="12700">
              <a:lnSpc>
                <a:spcPts val="3170"/>
              </a:lnSpc>
            </a:pPr>
            <a:r>
              <a:rPr sz="3050" spc="100" dirty="0">
                <a:latin typeface="Symbol"/>
                <a:cs typeface="Symbol"/>
              </a:rPr>
              <a:t>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98918" y="1909340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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98918" y="2249335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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98918" y="1542971"/>
            <a:ext cx="18732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spc="100" dirty="0">
                <a:latin typeface="Symbol"/>
                <a:cs typeface="Symbol"/>
              </a:rPr>
              <a:t>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54956" y="1805973"/>
            <a:ext cx="1608455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50" spc="-60" dirty="0">
                <a:latin typeface="Symbol"/>
                <a:cs typeface="Symbol"/>
              </a:rPr>
              <a:t></a:t>
            </a:r>
            <a:r>
              <a:rPr sz="3050" i="1" spc="70" dirty="0">
                <a:latin typeface="Times New Roman"/>
                <a:cs typeface="Times New Roman"/>
              </a:rPr>
              <a:t>f</a:t>
            </a:r>
            <a:r>
              <a:rPr sz="3050" i="1" spc="340" dirty="0">
                <a:latin typeface="Times New Roman"/>
                <a:cs typeface="Times New Roman"/>
              </a:rPr>
              <a:t> </a:t>
            </a:r>
            <a:r>
              <a:rPr sz="3050" i="1" spc="70" dirty="0">
                <a:latin typeface="Times New Roman"/>
                <a:cs typeface="Times New Roman"/>
              </a:rPr>
              <a:t>t</a:t>
            </a:r>
            <a:r>
              <a:rPr sz="3050" i="1" spc="-55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</a:t>
            </a:r>
            <a:r>
              <a:rPr sz="3050" spc="-185" dirty="0">
                <a:latin typeface="Times New Roman"/>
                <a:cs typeface="Times New Roman"/>
              </a:rPr>
              <a:t> </a:t>
            </a:r>
            <a:r>
              <a:rPr sz="3050" spc="-55" dirty="0">
                <a:latin typeface="Times New Roman"/>
                <a:cs typeface="Times New Roman"/>
              </a:rPr>
              <a:t>2</a:t>
            </a:r>
            <a:r>
              <a:rPr sz="3250" spc="-55" dirty="0">
                <a:latin typeface="Symbol"/>
                <a:cs typeface="Symbol"/>
              </a:rPr>
              <a:t></a:t>
            </a:r>
            <a:r>
              <a:rPr sz="3050" i="1" spc="114" dirty="0">
                <a:latin typeface="Times New Roman"/>
                <a:cs typeface="Times New Roman"/>
              </a:rPr>
              <a:t>k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02640" y="1705851"/>
            <a:ext cx="238823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38910" algn="l"/>
                <a:tab pos="2176780" algn="l"/>
              </a:tabLst>
            </a:pPr>
            <a:r>
              <a:rPr sz="3050" i="1" spc="-65" dirty="0">
                <a:latin typeface="Times New Roman"/>
                <a:cs typeface="Times New Roman"/>
              </a:rPr>
              <a:t>s</a:t>
            </a:r>
            <a:r>
              <a:rPr sz="4050" spc="-65" dirty="0">
                <a:latin typeface="Symbol"/>
                <a:cs typeface="Symbol"/>
              </a:rPr>
              <a:t></a:t>
            </a:r>
            <a:r>
              <a:rPr sz="3050" i="1" spc="-65" dirty="0">
                <a:latin typeface="Times New Roman"/>
                <a:cs typeface="Times New Roman"/>
              </a:rPr>
              <a:t>t</a:t>
            </a:r>
            <a:r>
              <a:rPr sz="3050" i="1" spc="-470" dirty="0">
                <a:latin typeface="Times New Roman"/>
                <a:cs typeface="Times New Roman"/>
              </a:rPr>
              <a:t> </a:t>
            </a:r>
            <a:r>
              <a:rPr sz="4050" spc="-260" dirty="0">
                <a:latin typeface="Symbol"/>
                <a:cs typeface="Symbol"/>
              </a:rPr>
              <a:t></a:t>
            </a:r>
            <a:r>
              <a:rPr sz="4050" spc="-535" dirty="0">
                <a:latin typeface="Times New Roman"/>
                <a:cs typeface="Times New Roman"/>
              </a:rPr>
              <a:t> </a:t>
            </a:r>
            <a:r>
              <a:rPr sz="3050" spc="145" dirty="0">
                <a:latin typeface="Symbol"/>
                <a:cs typeface="Symbol"/>
              </a:rPr>
              <a:t></a:t>
            </a:r>
            <a:r>
              <a:rPr sz="3050" spc="220" dirty="0">
                <a:latin typeface="Times New Roman"/>
                <a:cs typeface="Times New Roman"/>
              </a:rPr>
              <a:t> </a:t>
            </a:r>
            <a:r>
              <a:rPr sz="3050" i="1" spc="160" dirty="0">
                <a:latin typeface="Times New Roman"/>
                <a:cs typeface="Times New Roman"/>
              </a:rPr>
              <a:t>A	</a:t>
            </a:r>
            <a:r>
              <a:rPr sz="3050" spc="105" dirty="0">
                <a:latin typeface="Times New Roman"/>
                <a:cs typeface="Times New Roman"/>
              </a:rPr>
              <a:t>cos	</a:t>
            </a:r>
            <a:r>
              <a:rPr sz="3050" spc="-50" dirty="0">
                <a:latin typeface="Times New Roman"/>
                <a:cs typeface="Times New Roman"/>
              </a:rPr>
              <a:t>2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79144" y="3053344"/>
            <a:ext cx="198755" cy="930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5270"/>
              </a:lnSpc>
              <a:spcBef>
                <a:spcPts val="95"/>
              </a:spcBef>
            </a:pPr>
            <a:r>
              <a:rPr sz="4600" spc="100" dirty="0">
                <a:latin typeface="Symbol"/>
                <a:cs typeface="Symbol"/>
              </a:rPr>
              <a:t></a:t>
            </a:r>
            <a:endParaRPr sz="4600">
              <a:latin typeface="Symbol"/>
              <a:cs typeface="Symbol"/>
            </a:endParaRPr>
          </a:p>
          <a:p>
            <a:pPr marL="36195">
              <a:lnSpc>
                <a:spcPts val="1850"/>
              </a:lnSpc>
            </a:pPr>
            <a:r>
              <a:rPr sz="1750" spc="90" dirty="0"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79144" y="1773500"/>
            <a:ext cx="198755" cy="1359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5275"/>
              </a:lnSpc>
              <a:spcBef>
                <a:spcPts val="95"/>
              </a:spcBef>
            </a:pPr>
            <a:r>
              <a:rPr sz="4600" spc="100" dirty="0">
                <a:latin typeface="Symbol"/>
                <a:cs typeface="Symbol"/>
              </a:rPr>
              <a:t></a:t>
            </a:r>
            <a:endParaRPr sz="4600">
              <a:latin typeface="Symbol"/>
              <a:cs typeface="Symbol"/>
            </a:endParaRPr>
          </a:p>
          <a:p>
            <a:pPr marL="36195">
              <a:lnSpc>
                <a:spcPts val="1855"/>
              </a:lnSpc>
            </a:pPr>
            <a:r>
              <a:rPr sz="1750" spc="90" dirty="0"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  <a:p>
            <a:pPr marL="52705">
              <a:lnSpc>
                <a:spcPct val="100000"/>
              </a:lnSpc>
              <a:spcBef>
                <a:spcPts val="1265"/>
              </a:spcBef>
            </a:pPr>
            <a:r>
              <a:rPr sz="1750" i="1" spc="50" dirty="0">
                <a:latin typeface="Times New Roman"/>
                <a:cs typeface="Times New Roman"/>
              </a:rPr>
              <a:t>t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86001" y="1962150"/>
            <a:ext cx="5308600" cy="593725"/>
          </a:xfrm>
          <a:custGeom>
            <a:avLst/>
            <a:gdLst/>
            <a:ahLst/>
            <a:cxnLst/>
            <a:rect l="l" t="t" r="r" b="b"/>
            <a:pathLst>
              <a:path w="5308600" h="593725">
                <a:moveTo>
                  <a:pt x="5308600" y="0"/>
                </a:moveTo>
                <a:lnTo>
                  <a:pt x="0" y="0"/>
                </a:lnTo>
                <a:lnTo>
                  <a:pt x="0" y="593725"/>
                </a:lnTo>
                <a:lnTo>
                  <a:pt x="5308600" y="593725"/>
                </a:lnTo>
                <a:lnTo>
                  <a:pt x="530860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0791" y="80264"/>
            <a:ext cx="8429625" cy="324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9319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Bandwidth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FM</a:t>
            </a:r>
            <a:endParaRPr sz="36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22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80365" algn="l"/>
                <a:tab pos="381000" algn="l"/>
                <a:tab pos="1206500" algn="l"/>
                <a:tab pos="3380740" algn="l"/>
                <a:tab pos="4147185" algn="l"/>
                <a:tab pos="5410835" algn="l"/>
                <a:tab pos="6536055" algn="l"/>
                <a:tab pos="7520305" algn="l"/>
              </a:tabLst>
            </a:pPr>
            <a:r>
              <a:rPr sz="2800" spc="-15" dirty="0">
                <a:latin typeface="Microsoft Sans Serif"/>
                <a:cs typeface="Microsoft Sans Serif"/>
              </a:rPr>
              <a:t>J</a:t>
            </a:r>
            <a:r>
              <a:rPr sz="2800" spc="-5" dirty="0">
                <a:latin typeface="Microsoft Sans Serif"/>
                <a:cs typeface="Microsoft Sans Serif"/>
              </a:rPr>
              <a:t>ika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15" dirty="0">
                <a:latin typeface="Microsoft Sans Serif"/>
                <a:cs typeface="Microsoft Sans Serif"/>
              </a:rPr>
              <a:t>d</a:t>
            </a:r>
            <a:r>
              <a:rPr sz="2800" spc="-5" dirty="0">
                <a:latin typeface="Microsoft Sans Serif"/>
                <a:cs typeface="Microsoft Sans Serif"/>
              </a:rPr>
              <a:t>ia</a:t>
            </a:r>
            <a:r>
              <a:rPr sz="2800" dirty="0">
                <a:latin typeface="Microsoft Sans Serif"/>
                <a:cs typeface="Microsoft Sans Serif"/>
              </a:rPr>
              <a:t>s</a:t>
            </a:r>
            <a:r>
              <a:rPr sz="2800" spc="-5" dirty="0">
                <a:latin typeface="Microsoft Sans Serif"/>
                <a:cs typeface="Microsoft Sans Serif"/>
              </a:rPr>
              <a:t>um</a:t>
            </a:r>
            <a:r>
              <a:rPr sz="2800" dirty="0">
                <a:latin typeface="Microsoft Sans Serif"/>
                <a:cs typeface="Microsoft Sans Serif"/>
              </a:rPr>
              <a:t>s</a:t>
            </a:r>
            <a:r>
              <a:rPr sz="2800" spc="-10" dirty="0">
                <a:latin typeface="Microsoft Sans Serif"/>
                <a:cs typeface="Microsoft Sans Serif"/>
              </a:rPr>
              <a:t>ik</a:t>
            </a:r>
            <a:r>
              <a:rPr sz="2800" spc="-5" dirty="0">
                <a:latin typeface="Microsoft Sans Serif"/>
                <a:cs typeface="Microsoft Sans Serif"/>
              </a:rPr>
              <a:t>an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10" dirty="0">
                <a:latin typeface="Microsoft Sans Serif"/>
                <a:cs typeface="Microsoft Sans Serif"/>
              </a:rPr>
              <a:t>in</a:t>
            </a:r>
            <a:r>
              <a:rPr sz="2800" spc="-5" dirty="0">
                <a:latin typeface="Microsoft Sans Serif"/>
                <a:cs typeface="Microsoft Sans Serif"/>
              </a:rPr>
              <a:t>fo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dirty="0">
                <a:latin typeface="Microsoft Sans Serif"/>
                <a:cs typeface="Microsoft Sans Serif"/>
              </a:rPr>
              <a:t>d</a:t>
            </a:r>
            <a:r>
              <a:rPr sz="2800" spc="-15" dirty="0">
                <a:latin typeface="Microsoft Sans Serif"/>
                <a:cs typeface="Microsoft Sans Serif"/>
              </a:rPr>
              <a:t>a</a:t>
            </a:r>
            <a:r>
              <a:rPr sz="2800" spc="5" dirty="0">
                <a:latin typeface="Microsoft Sans Serif"/>
                <a:cs typeface="Microsoft Sans Serif"/>
              </a:rPr>
              <a:t>l</a:t>
            </a:r>
            <a:r>
              <a:rPr sz="2800" spc="-5" dirty="0">
                <a:latin typeface="Microsoft Sans Serif"/>
                <a:cs typeface="Microsoft Sans Serif"/>
              </a:rPr>
              <a:t>ah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15" dirty="0">
                <a:latin typeface="Microsoft Sans Serif"/>
                <a:cs typeface="Microsoft Sans Serif"/>
              </a:rPr>
              <a:t>s</a:t>
            </a:r>
            <a:r>
              <a:rPr sz="2800" spc="-5" dirty="0">
                <a:latin typeface="Microsoft Sans Serif"/>
                <a:cs typeface="Microsoft Sans Serif"/>
              </a:rPr>
              <a:t>in</a:t>
            </a:r>
            <a:r>
              <a:rPr sz="2800" dirty="0">
                <a:latin typeface="Microsoft Sans Serif"/>
                <a:cs typeface="Microsoft Sans Serif"/>
              </a:rPr>
              <a:t>g</a:t>
            </a:r>
            <a:r>
              <a:rPr sz="2800" spc="-15" dirty="0">
                <a:latin typeface="Microsoft Sans Serif"/>
                <a:cs typeface="Microsoft Sans Serif"/>
              </a:rPr>
              <a:t>le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5" dirty="0">
                <a:latin typeface="Microsoft Sans Serif"/>
                <a:cs typeface="Microsoft Sans Serif"/>
              </a:rPr>
              <a:t>n</a:t>
            </a:r>
            <a:r>
              <a:rPr sz="2800" spc="-5" dirty="0">
                <a:latin typeface="Microsoft Sans Serif"/>
                <a:cs typeface="Microsoft Sans Serif"/>
              </a:rPr>
              <a:t>e,</a:t>
            </a:r>
            <a:r>
              <a:rPr sz="2800" dirty="0">
                <a:latin typeface="Microsoft Sans Serif"/>
                <a:cs typeface="Microsoft Sans Serif"/>
              </a:rPr>
              <a:t>	m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dirty="0">
                <a:latin typeface="Microsoft Sans Serif"/>
                <a:cs typeface="Microsoft Sans Serif"/>
              </a:rPr>
              <a:t>k</a:t>
            </a:r>
            <a:r>
              <a:rPr sz="2800" spc="-5" dirty="0">
                <a:latin typeface="Microsoft Sans Serif"/>
                <a:cs typeface="Microsoft Sans Serif"/>
              </a:rPr>
              <a:t>a  persamaan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FM</a:t>
            </a:r>
            <a:endParaRPr sz="2800">
              <a:latin typeface="Microsoft Sans Serif"/>
              <a:cs typeface="Microsoft Sans Serif"/>
            </a:endParaRPr>
          </a:p>
          <a:p>
            <a:pPr marL="20320" algn="ctr">
              <a:lnSpc>
                <a:spcPct val="100000"/>
              </a:lnSpc>
              <a:spcBef>
                <a:spcPts val="290"/>
              </a:spcBef>
            </a:pPr>
            <a:r>
              <a:rPr sz="3100" i="1" spc="290" dirty="0">
                <a:latin typeface="Times New Roman"/>
                <a:cs typeface="Times New Roman"/>
              </a:rPr>
              <a:t>S</a:t>
            </a:r>
            <a:r>
              <a:rPr sz="4100" spc="-495" dirty="0">
                <a:latin typeface="Symbol"/>
                <a:cs typeface="Symbol"/>
              </a:rPr>
              <a:t></a:t>
            </a:r>
            <a:r>
              <a:rPr sz="3100" i="1" spc="15" dirty="0">
                <a:latin typeface="Times New Roman"/>
                <a:cs typeface="Times New Roman"/>
              </a:rPr>
              <a:t>t</a:t>
            </a:r>
            <a:r>
              <a:rPr sz="3100" i="1" spc="-490" dirty="0">
                <a:latin typeface="Times New Roman"/>
                <a:cs typeface="Times New Roman"/>
              </a:rPr>
              <a:t> </a:t>
            </a:r>
            <a:r>
              <a:rPr sz="4100" spc="-330" dirty="0">
                <a:latin typeface="Symbol"/>
                <a:cs typeface="Symbol"/>
              </a:rPr>
              <a:t></a:t>
            </a:r>
            <a:r>
              <a:rPr sz="4100" spc="-565" dirty="0">
                <a:latin typeface="Times New Roman"/>
                <a:cs typeface="Times New Roman"/>
              </a:rPr>
              <a:t> </a:t>
            </a:r>
            <a:r>
              <a:rPr sz="3100" spc="30" dirty="0">
                <a:latin typeface="Symbol"/>
                <a:cs typeface="Symbol"/>
              </a:rPr>
              <a:t></a:t>
            </a:r>
            <a:r>
              <a:rPr sz="3100" spc="165" dirty="0">
                <a:latin typeface="Times New Roman"/>
                <a:cs typeface="Times New Roman"/>
              </a:rPr>
              <a:t> </a:t>
            </a:r>
            <a:r>
              <a:rPr sz="3100" i="1" spc="-220" dirty="0">
                <a:latin typeface="Times New Roman"/>
                <a:cs typeface="Times New Roman"/>
              </a:rPr>
              <a:t>A</a:t>
            </a:r>
            <a:r>
              <a:rPr sz="2700" i="1" spc="30" baseline="-23148" dirty="0">
                <a:latin typeface="Times New Roman"/>
                <a:cs typeface="Times New Roman"/>
              </a:rPr>
              <a:t>c</a:t>
            </a:r>
            <a:r>
              <a:rPr sz="2700" i="1" baseline="-23148" dirty="0">
                <a:latin typeface="Times New Roman"/>
                <a:cs typeface="Times New Roman"/>
              </a:rPr>
              <a:t> </a:t>
            </a:r>
            <a:r>
              <a:rPr sz="2700" i="1" spc="-270" baseline="-23148" dirty="0">
                <a:latin typeface="Times New Roman"/>
                <a:cs typeface="Times New Roman"/>
              </a:rPr>
              <a:t> </a:t>
            </a:r>
            <a:r>
              <a:rPr sz="3100" spc="25" dirty="0">
                <a:latin typeface="Times New Roman"/>
                <a:cs typeface="Times New Roman"/>
              </a:rPr>
              <a:t>c</a:t>
            </a:r>
            <a:r>
              <a:rPr sz="3100" spc="5" dirty="0">
                <a:latin typeface="Times New Roman"/>
                <a:cs typeface="Times New Roman"/>
              </a:rPr>
              <a:t>o</a:t>
            </a:r>
            <a:r>
              <a:rPr sz="3100" spc="-65" dirty="0">
                <a:latin typeface="Times New Roman"/>
                <a:cs typeface="Times New Roman"/>
              </a:rPr>
              <a:t>s</a:t>
            </a:r>
            <a:r>
              <a:rPr sz="4250" spc="-550" dirty="0">
                <a:latin typeface="Symbol"/>
                <a:cs typeface="Symbol"/>
              </a:rPr>
              <a:t></a:t>
            </a:r>
            <a:r>
              <a:rPr sz="3100" spc="-145" dirty="0">
                <a:latin typeface="Times New Roman"/>
                <a:cs typeface="Times New Roman"/>
              </a:rPr>
              <a:t>2</a:t>
            </a:r>
            <a:r>
              <a:rPr sz="3300" spc="-155" dirty="0">
                <a:latin typeface="Symbol"/>
                <a:cs typeface="Symbol"/>
              </a:rPr>
              <a:t></a:t>
            </a:r>
            <a:r>
              <a:rPr sz="3100" i="1" spc="165" dirty="0">
                <a:latin typeface="Times New Roman"/>
                <a:cs typeface="Times New Roman"/>
              </a:rPr>
              <a:t>f</a:t>
            </a:r>
            <a:r>
              <a:rPr sz="2700" i="1" spc="165" baseline="-23148" dirty="0">
                <a:latin typeface="Times New Roman"/>
                <a:cs typeface="Times New Roman"/>
              </a:rPr>
              <a:t>c</a:t>
            </a:r>
            <a:r>
              <a:rPr sz="3100" i="1" spc="15" dirty="0">
                <a:latin typeface="Times New Roman"/>
                <a:cs typeface="Times New Roman"/>
              </a:rPr>
              <a:t>t</a:t>
            </a:r>
            <a:r>
              <a:rPr sz="3100" i="1" spc="-95" dirty="0">
                <a:latin typeface="Times New Roman"/>
                <a:cs typeface="Times New Roman"/>
              </a:rPr>
              <a:t> </a:t>
            </a:r>
            <a:r>
              <a:rPr sz="3100" spc="30" dirty="0">
                <a:latin typeface="Symbol"/>
                <a:cs typeface="Symbol"/>
              </a:rPr>
              <a:t></a:t>
            </a:r>
            <a:r>
              <a:rPr sz="3100" spc="-175" dirty="0">
                <a:latin typeface="Times New Roman"/>
                <a:cs typeface="Times New Roman"/>
              </a:rPr>
              <a:t> </a:t>
            </a:r>
            <a:r>
              <a:rPr sz="3300" spc="-75" dirty="0">
                <a:latin typeface="Symbol"/>
                <a:cs typeface="Symbol"/>
              </a:rPr>
              <a:t></a:t>
            </a:r>
            <a:r>
              <a:rPr sz="3300" spc="-120" dirty="0">
                <a:latin typeface="Times New Roman"/>
                <a:cs typeface="Times New Roman"/>
              </a:rPr>
              <a:t> </a:t>
            </a:r>
            <a:r>
              <a:rPr sz="3100" spc="35" dirty="0">
                <a:latin typeface="Times New Roman"/>
                <a:cs typeface="Times New Roman"/>
              </a:rPr>
              <a:t>s</a:t>
            </a:r>
            <a:r>
              <a:rPr sz="3100" spc="65" dirty="0">
                <a:latin typeface="Times New Roman"/>
                <a:cs typeface="Times New Roman"/>
              </a:rPr>
              <a:t>i</a:t>
            </a:r>
            <a:r>
              <a:rPr sz="3100" spc="-150" dirty="0">
                <a:latin typeface="Times New Roman"/>
                <a:cs typeface="Times New Roman"/>
              </a:rPr>
              <a:t>n</a:t>
            </a:r>
            <a:r>
              <a:rPr sz="3100" spc="165" dirty="0">
                <a:latin typeface="Times New Roman"/>
                <a:cs typeface="Times New Roman"/>
              </a:rPr>
              <a:t>(</a:t>
            </a:r>
            <a:r>
              <a:rPr sz="3100" spc="-140" dirty="0">
                <a:latin typeface="Times New Roman"/>
                <a:cs typeface="Times New Roman"/>
              </a:rPr>
              <a:t>2</a:t>
            </a:r>
            <a:r>
              <a:rPr sz="3300" spc="-155" dirty="0">
                <a:latin typeface="Symbol"/>
                <a:cs typeface="Symbol"/>
              </a:rPr>
              <a:t></a:t>
            </a:r>
            <a:r>
              <a:rPr sz="3100" i="1" spc="195" dirty="0">
                <a:latin typeface="Times New Roman"/>
                <a:cs typeface="Times New Roman"/>
              </a:rPr>
              <a:t>f</a:t>
            </a:r>
            <a:r>
              <a:rPr sz="2700" i="1" spc="142" baseline="-23148" dirty="0">
                <a:latin typeface="Times New Roman"/>
                <a:cs typeface="Times New Roman"/>
              </a:rPr>
              <a:t>m</a:t>
            </a:r>
            <a:r>
              <a:rPr sz="3100" i="1" spc="210" dirty="0">
                <a:latin typeface="Times New Roman"/>
                <a:cs typeface="Times New Roman"/>
              </a:rPr>
              <a:t>t</a:t>
            </a:r>
            <a:r>
              <a:rPr sz="3100" spc="70" dirty="0">
                <a:latin typeface="Times New Roman"/>
                <a:cs typeface="Times New Roman"/>
              </a:rPr>
              <a:t>)</a:t>
            </a:r>
            <a:r>
              <a:rPr sz="4250" spc="-380" dirty="0">
                <a:latin typeface="Symbol"/>
                <a:cs typeface="Symbol"/>
              </a:rPr>
              <a:t></a:t>
            </a:r>
            <a:endParaRPr sz="4250">
              <a:latin typeface="Symbol"/>
              <a:cs typeface="Symbol"/>
            </a:endParaRPr>
          </a:p>
          <a:p>
            <a:pPr marL="381000" indent="-342900">
              <a:lnSpc>
                <a:spcPct val="100000"/>
              </a:lnSpc>
              <a:spcBef>
                <a:spcPts val="335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Persamaan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tsb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dapat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dijabarkan</a:t>
            </a:r>
            <a:r>
              <a:rPr sz="2800" spc="7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menjadi</a:t>
            </a:r>
            <a:r>
              <a:rPr sz="2800" spc="7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sbb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: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2469" y="3479800"/>
            <a:ext cx="7083425" cy="1281430"/>
          </a:xfrm>
          <a:custGeom>
            <a:avLst/>
            <a:gdLst/>
            <a:ahLst/>
            <a:cxnLst/>
            <a:rect l="l" t="t" r="r" b="b"/>
            <a:pathLst>
              <a:path w="7083425" h="1281429">
                <a:moveTo>
                  <a:pt x="7083425" y="0"/>
                </a:moveTo>
                <a:lnTo>
                  <a:pt x="0" y="0"/>
                </a:lnTo>
                <a:lnTo>
                  <a:pt x="0" y="1280922"/>
                </a:lnTo>
                <a:lnTo>
                  <a:pt x="7083425" y="1280922"/>
                </a:lnTo>
                <a:lnTo>
                  <a:pt x="708342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67791" y="3480339"/>
            <a:ext cx="420370" cy="350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2100" spc="160" dirty="0">
                <a:latin typeface="Symbol"/>
                <a:cs typeface="Symbol"/>
              </a:rPr>
              <a:t></a:t>
            </a:r>
            <a:r>
              <a:rPr sz="2100" spc="-300" dirty="0">
                <a:latin typeface="Times New Roman"/>
                <a:cs typeface="Times New Roman"/>
              </a:rPr>
              <a:t> 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291" y="4212996"/>
            <a:ext cx="7997190" cy="1455420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319020">
              <a:lnSpc>
                <a:spcPct val="100000"/>
              </a:lnSpc>
              <a:spcBef>
                <a:spcPts val="1515"/>
              </a:spcBef>
            </a:pPr>
            <a:r>
              <a:rPr sz="2100" b="1" i="1" spc="145" dirty="0">
                <a:latin typeface="Times New Roman"/>
                <a:cs typeface="Times New Roman"/>
              </a:rPr>
              <a:t>n</a:t>
            </a:r>
            <a:r>
              <a:rPr sz="2100" spc="145" dirty="0">
                <a:latin typeface="Symbol"/>
                <a:cs typeface="Symbol"/>
              </a:rPr>
              <a:t></a:t>
            </a:r>
            <a:r>
              <a:rPr sz="2100" spc="-300" dirty="0">
                <a:latin typeface="Times New Roman"/>
                <a:cs typeface="Times New Roman"/>
              </a:rPr>
              <a:t> </a:t>
            </a:r>
            <a:endParaRPr sz="2100">
              <a:latin typeface="Times New Roman"/>
              <a:cs typeface="Times New Roman"/>
            </a:endParaRPr>
          </a:p>
          <a:p>
            <a:pPr marL="337185" marR="43180" indent="-287020">
              <a:lnSpc>
                <a:spcPct val="100000"/>
              </a:lnSpc>
              <a:spcBef>
                <a:spcPts val="1560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337820" algn="l"/>
                <a:tab pos="1537970" algn="l"/>
                <a:tab pos="2332355" algn="l"/>
                <a:tab pos="3397885" algn="l"/>
                <a:tab pos="4359910" algn="l"/>
                <a:tab pos="5391150" algn="l"/>
                <a:tab pos="6170295" algn="l"/>
                <a:tab pos="743839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Dimana</a:t>
            </a:r>
            <a:r>
              <a:rPr sz="2400" dirty="0">
                <a:latin typeface="Microsoft Sans Serif"/>
                <a:cs typeface="Microsoft Sans Serif"/>
              </a:rPr>
              <a:t>	J</a:t>
            </a:r>
            <a:r>
              <a:rPr sz="2400" spc="-7" baseline="-20833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(</a:t>
            </a:r>
            <a:r>
              <a:rPr sz="2400" spc="20" dirty="0">
                <a:latin typeface="Microsoft Sans Serif"/>
                <a:cs typeface="Microsoft Sans Serif"/>
              </a:rPr>
              <a:t>β</a:t>
            </a:r>
            <a:r>
              <a:rPr sz="2400" dirty="0">
                <a:latin typeface="Microsoft Sans Serif"/>
                <a:cs typeface="Microsoft Sans Serif"/>
              </a:rPr>
              <a:t>)	</a:t>
            </a:r>
            <a:r>
              <a:rPr sz="2400" spc="-5" dirty="0">
                <a:latin typeface="Microsoft Sans Serif"/>
                <a:cs typeface="Microsoft Sans Serif"/>
              </a:rPr>
              <a:t>ad</a:t>
            </a:r>
            <a:r>
              <a:rPr sz="2400" spc="-15" dirty="0">
                <a:latin typeface="Microsoft Sans Serif"/>
                <a:cs typeface="Microsoft Sans Serif"/>
              </a:rPr>
              <a:t>a</a:t>
            </a:r>
            <a:r>
              <a:rPr sz="2400" spc="-10" dirty="0">
                <a:latin typeface="Microsoft Sans Serif"/>
                <a:cs typeface="Microsoft Sans Serif"/>
              </a:rPr>
              <a:t>lah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fungsi</a:t>
            </a:r>
            <a:r>
              <a:rPr sz="2400" dirty="0">
                <a:latin typeface="Microsoft Sans Serif"/>
                <a:cs typeface="Microsoft Sans Serif"/>
              </a:rPr>
              <a:t>	be</a:t>
            </a:r>
            <a:r>
              <a:rPr sz="2400" spc="-5" dirty="0">
                <a:latin typeface="Microsoft Sans Serif"/>
                <a:cs typeface="Microsoft Sans Serif"/>
              </a:rPr>
              <a:t>ssel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j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-5" dirty="0">
                <a:latin typeface="Microsoft Sans Serif"/>
                <a:cs typeface="Microsoft Sans Serif"/>
              </a:rPr>
              <a:t>nis</a:t>
            </a:r>
            <a:r>
              <a:rPr sz="2400" dirty="0">
                <a:latin typeface="Microsoft Sans Serif"/>
                <a:cs typeface="Microsoft Sans Serif"/>
              </a:rPr>
              <a:t>	pertam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0" dirty="0">
                <a:latin typeface="Microsoft Sans Serif"/>
                <a:cs typeface="Microsoft Sans Serif"/>
              </a:rPr>
              <a:t>dan  </a:t>
            </a:r>
            <a:r>
              <a:rPr sz="2400" spc="-5" dirty="0">
                <a:latin typeface="Microsoft Sans Serif"/>
                <a:cs typeface="Microsoft Sans Serif"/>
              </a:rPr>
              <a:t>sudah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disediakan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dalam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bentuk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grafik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tabel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18218" y="4069958"/>
            <a:ext cx="3955415" cy="350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2239010" algn="l"/>
                <a:tab pos="3726179" algn="l"/>
              </a:tabLst>
            </a:pPr>
            <a:r>
              <a:rPr sz="2100" b="1" i="1" spc="40" dirty="0">
                <a:latin typeface="Times New Roman"/>
                <a:cs typeface="Times New Roman"/>
              </a:rPr>
              <a:t>n	</a:t>
            </a:r>
            <a:r>
              <a:rPr sz="2100" b="1" i="1" spc="35" dirty="0">
                <a:latin typeface="Times New Roman"/>
                <a:cs typeface="Times New Roman"/>
              </a:rPr>
              <a:t>c	</a:t>
            </a:r>
            <a:r>
              <a:rPr sz="2100" b="1" i="1" spc="60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5648" y="3644328"/>
            <a:ext cx="798195" cy="86169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276860" algn="l"/>
              </a:tabLst>
            </a:pPr>
            <a:r>
              <a:rPr sz="2100" b="1" i="1" spc="35" dirty="0">
                <a:latin typeface="Times New Roman"/>
                <a:cs typeface="Times New Roman"/>
              </a:rPr>
              <a:t>c	</a:t>
            </a:r>
            <a:r>
              <a:rPr sz="8175" spc="165" baseline="1019" dirty="0">
                <a:latin typeface="Symbol"/>
                <a:cs typeface="Symbol"/>
              </a:rPr>
              <a:t></a:t>
            </a:r>
            <a:endParaRPr sz="8175" baseline="1019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2087" y="3602237"/>
            <a:ext cx="1556385" cy="774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650" b="1" i="1" spc="235" dirty="0">
                <a:latin typeface="Times New Roman"/>
                <a:cs typeface="Times New Roman"/>
              </a:rPr>
              <a:t>S</a:t>
            </a:r>
            <a:r>
              <a:rPr sz="7350" spc="-697" baseline="1133" dirty="0">
                <a:latin typeface="Symbol"/>
                <a:cs typeface="Symbol"/>
              </a:rPr>
              <a:t></a:t>
            </a:r>
            <a:r>
              <a:rPr sz="3650" b="1" i="1" spc="25" dirty="0">
                <a:latin typeface="Times New Roman"/>
                <a:cs typeface="Times New Roman"/>
              </a:rPr>
              <a:t>t</a:t>
            </a:r>
            <a:r>
              <a:rPr sz="3650" b="1" i="1" spc="-565" dirty="0">
                <a:latin typeface="Times New Roman"/>
                <a:cs typeface="Times New Roman"/>
              </a:rPr>
              <a:t> </a:t>
            </a:r>
            <a:r>
              <a:rPr sz="7350" spc="-569" baseline="1133" dirty="0">
                <a:latin typeface="Symbol"/>
                <a:cs typeface="Symbol"/>
              </a:rPr>
              <a:t></a:t>
            </a:r>
            <a:r>
              <a:rPr sz="7350" spc="-1072" baseline="1133" dirty="0">
                <a:latin typeface="Times New Roman"/>
                <a:cs typeface="Times New Roman"/>
              </a:rPr>
              <a:t> </a:t>
            </a:r>
            <a:r>
              <a:rPr sz="3650" spc="50" dirty="0">
                <a:latin typeface="Symbol"/>
                <a:cs typeface="Symbol"/>
              </a:rPr>
              <a:t></a:t>
            </a:r>
            <a:r>
              <a:rPr sz="3650" spc="195" dirty="0">
                <a:latin typeface="Times New Roman"/>
                <a:cs typeface="Times New Roman"/>
              </a:rPr>
              <a:t> </a:t>
            </a:r>
            <a:r>
              <a:rPr sz="3650" b="1" i="1" spc="-280" dirty="0">
                <a:latin typeface="Times New Roman"/>
                <a:cs typeface="Times New Roman"/>
              </a:rPr>
              <a:t>A</a:t>
            </a:r>
            <a:endParaRPr sz="3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3885" y="3593413"/>
            <a:ext cx="4551680" cy="7848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461009" algn="l"/>
                <a:tab pos="2752090" algn="l"/>
                <a:tab pos="4274185" algn="l"/>
              </a:tabLst>
            </a:pPr>
            <a:r>
              <a:rPr sz="3650" b="1" i="1" spc="45" dirty="0">
                <a:latin typeface="Times New Roman"/>
                <a:cs typeface="Times New Roman"/>
              </a:rPr>
              <a:t>J	</a:t>
            </a:r>
            <a:r>
              <a:rPr sz="7350" spc="-615" baseline="1133" dirty="0">
                <a:latin typeface="Symbol"/>
                <a:cs typeface="Symbol"/>
              </a:rPr>
              <a:t></a:t>
            </a:r>
            <a:r>
              <a:rPr sz="3850" spc="-60" dirty="0">
                <a:latin typeface="Symbol"/>
                <a:cs typeface="Symbol"/>
              </a:rPr>
              <a:t></a:t>
            </a:r>
            <a:r>
              <a:rPr sz="3850" spc="-355" dirty="0">
                <a:latin typeface="Times New Roman"/>
                <a:cs typeface="Times New Roman"/>
              </a:rPr>
              <a:t> </a:t>
            </a:r>
            <a:r>
              <a:rPr sz="7350" spc="-465" baseline="1133" dirty="0">
                <a:latin typeface="Symbol"/>
                <a:cs typeface="Symbol"/>
              </a:rPr>
              <a:t></a:t>
            </a:r>
            <a:r>
              <a:rPr sz="3650" b="1" spc="-15" dirty="0">
                <a:latin typeface="Times New Roman"/>
                <a:cs typeface="Times New Roman"/>
              </a:rPr>
              <a:t>c</a:t>
            </a:r>
            <a:r>
              <a:rPr sz="3650" b="1" spc="-55" dirty="0">
                <a:latin typeface="Times New Roman"/>
                <a:cs typeface="Times New Roman"/>
              </a:rPr>
              <a:t>o</a:t>
            </a:r>
            <a:r>
              <a:rPr sz="3650" b="1" spc="-40" dirty="0">
                <a:latin typeface="Times New Roman"/>
                <a:cs typeface="Times New Roman"/>
              </a:rPr>
              <a:t>s</a:t>
            </a:r>
            <a:r>
              <a:rPr sz="4950" spc="-500" dirty="0">
                <a:latin typeface="Symbol"/>
                <a:cs typeface="Symbol"/>
              </a:rPr>
              <a:t></a:t>
            </a:r>
            <a:r>
              <a:rPr sz="3650" b="1" spc="-220" dirty="0">
                <a:latin typeface="Times New Roman"/>
                <a:cs typeface="Times New Roman"/>
              </a:rPr>
              <a:t>2</a:t>
            </a:r>
            <a:r>
              <a:rPr sz="3850" spc="-170" dirty="0">
                <a:latin typeface="Symbol"/>
                <a:cs typeface="Symbol"/>
              </a:rPr>
              <a:t></a:t>
            </a:r>
            <a:r>
              <a:rPr sz="3650" b="1" i="1" spc="30" dirty="0">
                <a:latin typeface="Times New Roman"/>
                <a:cs typeface="Times New Roman"/>
              </a:rPr>
              <a:t>f</a:t>
            </a:r>
            <a:r>
              <a:rPr sz="3650" b="1" i="1" dirty="0">
                <a:latin typeface="Times New Roman"/>
                <a:cs typeface="Times New Roman"/>
              </a:rPr>
              <a:t>	</a:t>
            </a:r>
            <a:r>
              <a:rPr sz="3650" spc="50" dirty="0">
                <a:latin typeface="Symbol"/>
                <a:cs typeface="Symbol"/>
              </a:rPr>
              <a:t></a:t>
            </a:r>
            <a:r>
              <a:rPr sz="3650" spc="-245" dirty="0">
                <a:latin typeface="Times New Roman"/>
                <a:cs typeface="Times New Roman"/>
              </a:rPr>
              <a:t> </a:t>
            </a:r>
            <a:r>
              <a:rPr sz="3650" b="1" i="1" spc="20" dirty="0">
                <a:latin typeface="Times New Roman"/>
                <a:cs typeface="Times New Roman"/>
              </a:rPr>
              <a:t>n</a:t>
            </a:r>
            <a:r>
              <a:rPr sz="3650" b="1" spc="-220" dirty="0">
                <a:latin typeface="Times New Roman"/>
                <a:cs typeface="Times New Roman"/>
              </a:rPr>
              <a:t>2</a:t>
            </a:r>
            <a:r>
              <a:rPr sz="3850" spc="-170" dirty="0">
                <a:latin typeface="Symbol"/>
                <a:cs typeface="Symbol"/>
              </a:rPr>
              <a:t></a:t>
            </a:r>
            <a:r>
              <a:rPr sz="3650" b="1" i="1" spc="30" dirty="0">
                <a:latin typeface="Times New Roman"/>
                <a:cs typeface="Times New Roman"/>
              </a:rPr>
              <a:t>f</a:t>
            </a:r>
            <a:r>
              <a:rPr sz="3650" b="1" i="1" dirty="0">
                <a:latin typeface="Times New Roman"/>
                <a:cs typeface="Times New Roman"/>
              </a:rPr>
              <a:t>	</a:t>
            </a:r>
            <a:r>
              <a:rPr sz="4950" spc="-615" dirty="0">
                <a:latin typeface="Symbol"/>
                <a:cs typeface="Symbol"/>
              </a:rPr>
              <a:t></a:t>
            </a:r>
            <a:r>
              <a:rPr sz="3650" b="1" i="1" spc="25" dirty="0">
                <a:latin typeface="Times New Roman"/>
                <a:cs typeface="Times New Roman"/>
              </a:rPr>
              <a:t>t</a:t>
            </a:r>
            <a:endParaRPr sz="3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698117"/>
            <a:ext cx="9144000" cy="4714875"/>
            <a:chOff x="0" y="1698117"/>
            <a:chExt cx="9144000" cy="47148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698117"/>
              <a:ext cx="9144000" cy="465797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15639" y="5950851"/>
              <a:ext cx="392430" cy="462280"/>
            </a:xfrm>
            <a:custGeom>
              <a:avLst/>
              <a:gdLst/>
              <a:ahLst/>
              <a:cxnLst/>
              <a:rect l="l" t="t" r="r" b="b"/>
              <a:pathLst>
                <a:path w="392429" h="462279">
                  <a:moveTo>
                    <a:pt x="391883" y="0"/>
                  </a:moveTo>
                  <a:lnTo>
                    <a:pt x="0" y="0"/>
                  </a:lnTo>
                  <a:lnTo>
                    <a:pt x="0" y="461670"/>
                  </a:lnTo>
                  <a:lnTo>
                    <a:pt x="391883" y="461670"/>
                  </a:lnTo>
                  <a:lnTo>
                    <a:pt x="391883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37919" y="144272"/>
            <a:ext cx="3564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Grafik </a:t>
            </a:r>
            <a:r>
              <a:rPr sz="2800" spc="-10" dirty="0"/>
              <a:t>Fungsi</a:t>
            </a:r>
            <a:r>
              <a:rPr sz="2800" spc="25" dirty="0"/>
              <a:t> </a:t>
            </a:r>
            <a:r>
              <a:rPr sz="2800" spc="-5" dirty="0"/>
              <a:t>Bessel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3715639" y="5950851"/>
            <a:ext cx="392430" cy="45656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0"/>
              </a:spcBef>
            </a:pPr>
            <a:r>
              <a:rPr sz="2400" dirty="0">
                <a:solidFill>
                  <a:srgbClr val="001F5F"/>
                </a:solidFill>
                <a:latin typeface="Symbol"/>
                <a:cs typeface="Symbol"/>
              </a:rPr>
              <a:t>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25417" y="740155"/>
            <a:ext cx="4460875" cy="1323975"/>
          </a:xfrm>
          <a:custGeom>
            <a:avLst/>
            <a:gdLst/>
            <a:ahLst/>
            <a:cxnLst/>
            <a:rect l="l" t="t" r="r" b="b"/>
            <a:pathLst>
              <a:path w="4460875" h="1323975">
                <a:moveTo>
                  <a:pt x="4460620" y="0"/>
                </a:moveTo>
                <a:lnTo>
                  <a:pt x="0" y="0"/>
                </a:lnTo>
                <a:lnTo>
                  <a:pt x="0" y="1323466"/>
                </a:lnTo>
                <a:lnTo>
                  <a:pt x="4460620" y="1323466"/>
                </a:lnTo>
                <a:lnTo>
                  <a:pt x="4460620" y="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79520" y="752094"/>
            <a:ext cx="368617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95" dirty="0">
                <a:latin typeface="Times New Roman"/>
                <a:cs typeface="Times New Roman"/>
              </a:rPr>
              <a:t>J</a:t>
            </a:r>
            <a:r>
              <a:rPr sz="1950" spc="-142" baseline="-21367" dirty="0">
                <a:latin typeface="Times New Roman"/>
                <a:cs typeface="Times New Roman"/>
              </a:rPr>
              <a:t>0</a:t>
            </a:r>
            <a:r>
              <a:rPr sz="2000" spc="-95" dirty="0">
                <a:latin typeface="Times New Roman"/>
                <a:cs typeface="Times New Roman"/>
              </a:rPr>
              <a:t>(</a:t>
            </a:r>
            <a:r>
              <a:rPr sz="2000" spc="-95" dirty="0">
                <a:latin typeface="Microsoft Sans Serif"/>
                <a:cs typeface="Microsoft Sans Serif"/>
              </a:rPr>
              <a:t>β</a:t>
            </a:r>
            <a:r>
              <a:rPr sz="2000" spc="-95" dirty="0">
                <a:latin typeface="Times New Roman"/>
                <a:cs typeface="Times New Roman"/>
              </a:rPr>
              <a:t>)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204" dirty="0">
                <a:latin typeface="Times New Roman"/>
                <a:cs typeface="Times New Roman"/>
              </a:rPr>
              <a:t>=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komponen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carrier</a:t>
            </a:r>
            <a:endParaRPr sz="2000">
              <a:latin typeface="Times New Roman"/>
              <a:cs typeface="Times New Roman"/>
            </a:endParaRPr>
          </a:p>
          <a:p>
            <a:pPr marL="38100" marR="30480">
              <a:lnSpc>
                <a:spcPct val="100000"/>
              </a:lnSpc>
            </a:pPr>
            <a:r>
              <a:rPr sz="2000" spc="-95" dirty="0">
                <a:latin typeface="Times New Roman"/>
                <a:cs typeface="Times New Roman"/>
              </a:rPr>
              <a:t>J</a:t>
            </a:r>
            <a:r>
              <a:rPr sz="1950" spc="-142" baseline="-21367" dirty="0">
                <a:latin typeface="Times New Roman"/>
                <a:cs typeface="Times New Roman"/>
              </a:rPr>
              <a:t>1</a:t>
            </a:r>
            <a:r>
              <a:rPr sz="2000" spc="-95" dirty="0">
                <a:latin typeface="Times New Roman"/>
                <a:cs typeface="Times New Roman"/>
              </a:rPr>
              <a:t>(</a:t>
            </a:r>
            <a:r>
              <a:rPr sz="2000" spc="-95" dirty="0">
                <a:latin typeface="Microsoft Sans Serif"/>
                <a:cs typeface="Microsoft Sans Serif"/>
              </a:rPr>
              <a:t>β</a:t>
            </a:r>
            <a:r>
              <a:rPr sz="2000" spc="-95" dirty="0">
                <a:latin typeface="Times New Roman"/>
                <a:cs typeface="Times New Roman"/>
              </a:rPr>
              <a:t>)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204" dirty="0">
                <a:latin typeface="Times New Roman"/>
                <a:cs typeface="Times New Roman"/>
              </a:rPr>
              <a:t>=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komponen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sideband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pertama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95" dirty="0">
                <a:latin typeface="Times New Roman"/>
                <a:cs typeface="Times New Roman"/>
              </a:rPr>
              <a:t>J</a:t>
            </a:r>
            <a:r>
              <a:rPr sz="1950" spc="-142" baseline="-21367" dirty="0">
                <a:latin typeface="Times New Roman"/>
                <a:cs typeface="Times New Roman"/>
              </a:rPr>
              <a:t>2</a:t>
            </a:r>
            <a:r>
              <a:rPr sz="2000" spc="-95" dirty="0">
                <a:latin typeface="Times New Roman"/>
                <a:cs typeface="Times New Roman"/>
              </a:rPr>
              <a:t>(</a:t>
            </a:r>
            <a:r>
              <a:rPr sz="2000" spc="-95" dirty="0">
                <a:latin typeface="Microsoft Sans Serif"/>
                <a:cs typeface="Microsoft Sans Serif"/>
              </a:rPr>
              <a:t>β</a:t>
            </a:r>
            <a:r>
              <a:rPr sz="2000" spc="-95" dirty="0">
                <a:latin typeface="Times New Roman"/>
                <a:cs typeface="Times New Roman"/>
              </a:rPr>
              <a:t>)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4" dirty="0">
                <a:latin typeface="Times New Roman"/>
                <a:cs typeface="Times New Roman"/>
              </a:rPr>
              <a:t>=</a:t>
            </a:r>
            <a:r>
              <a:rPr sz="2000" spc="-10" dirty="0">
                <a:latin typeface="Times New Roman"/>
                <a:cs typeface="Times New Roman"/>
              </a:rPr>
              <a:t> komponen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sideband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kedua</a:t>
            </a:r>
            <a:endParaRPr sz="2000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sz="2000" spc="120" dirty="0">
                <a:latin typeface="Times New Roman"/>
                <a:cs typeface="Times New Roman"/>
              </a:rPr>
              <a:t>..dst</a:t>
            </a:r>
            <a:r>
              <a:rPr sz="2000" spc="120" dirty="0">
                <a:latin typeface="Microsoft Sans Serif"/>
                <a:cs typeface="Microsoft Sans Serif"/>
              </a:rPr>
              <a:t>…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09089" y="1050416"/>
            <a:ext cx="2413000" cy="2056764"/>
            <a:chOff x="1609089" y="1050416"/>
            <a:chExt cx="2413000" cy="2056764"/>
          </a:xfrm>
        </p:grpSpPr>
        <p:sp>
          <p:nvSpPr>
            <p:cNvPr id="10" name="object 10"/>
            <p:cNvSpPr/>
            <p:nvPr/>
          </p:nvSpPr>
          <p:spPr>
            <a:xfrm>
              <a:off x="1609089" y="1050416"/>
              <a:ext cx="2121535" cy="1000760"/>
            </a:xfrm>
            <a:custGeom>
              <a:avLst/>
              <a:gdLst/>
              <a:ahLst/>
              <a:cxnLst/>
              <a:rect l="l" t="t" r="r" b="b"/>
              <a:pathLst>
                <a:path w="2121535" h="1000760">
                  <a:moveTo>
                    <a:pt x="2094487" y="16273"/>
                  </a:moveTo>
                  <a:lnTo>
                    <a:pt x="0" y="991743"/>
                  </a:lnTo>
                  <a:lnTo>
                    <a:pt x="4063" y="1000379"/>
                  </a:lnTo>
                  <a:lnTo>
                    <a:pt x="2098551" y="24850"/>
                  </a:lnTo>
                  <a:lnTo>
                    <a:pt x="2103904" y="17144"/>
                  </a:lnTo>
                  <a:lnTo>
                    <a:pt x="2094487" y="16273"/>
                  </a:lnTo>
                  <a:close/>
                </a:path>
                <a:path w="2121535" h="1000760">
                  <a:moveTo>
                    <a:pt x="2117042" y="8762"/>
                  </a:moveTo>
                  <a:lnTo>
                    <a:pt x="2110613" y="8762"/>
                  </a:lnTo>
                  <a:lnTo>
                    <a:pt x="2114550" y="17399"/>
                  </a:lnTo>
                  <a:lnTo>
                    <a:pt x="2098551" y="24850"/>
                  </a:lnTo>
                  <a:lnTo>
                    <a:pt x="2058289" y="82804"/>
                  </a:lnTo>
                  <a:lnTo>
                    <a:pt x="2056764" y="84962"/>
                  </a:lnTo>
                  <a:lnTo>
                    <a:pt x="2057400" y="88011"/>
                  </a:lnTo>
                  <a:lnTo>
                    <a:pt x="2059559" y="89535"/>
                  </a:lnTo>
                  <a:lnTo>
                    <a:pt x="2061718" y="90932"/>
                  </a:lnTo>
                  <a:lnTo>
                    <a:pt x="2064639" y="90424"/>
                  </a:lnTo>
                  <a:lnTo>
                    <a:pt x="2066163" y="88265"/>
                  </a:lnTo>
                  <a:lnTo>
                    <a:pt x="2121154" y="9144"/>
                  </a:lnTo>
                  <a:lnTo>
                    <a:pt x="2117042" y="8762"/>
                  </a:lnTo>
                  <a:close/>
                </a:path>
                <a:path w="2121535" h="1000760">
                  <a:moveTo>
                    <a:pt x="2103904" y="17144"/>
                  </a:moveTo>
                  <a:lnTo>
                    <a:pt x="2098551" y="24850"/>
                  </a:lnTo>
                  <a:lnTo>
                    <a:pt x="2113459" y="17907"/>
                  </a:lnTo>
                  <a:lnTo>
                    <a:pt x="2112137" y="17907"/>
                  </a:lnTo>
                  <a:lnTo>
                    <a:pt x="2103904" y="17144"/>
                  </a:lnTo>
                  <a:close/>
                </a:path>
                <a:path w="2121535" h="1000760">
                  <a:moveTo>
                    <a:pt x="2108581" y="10413"/>
                  </a:moveTo>
                  <a:lnTo>
                    <a:pt x="2103904" y="17144"/>
                  </a:lnTo>
                  <a:lnTo>
                    <a:pt x="2112137" y="17907"/>
                  </a:lnTo>
                  <a:lnTo>
                    <a:pt x="2108581" y="10413"/>
                  </a:lnTo>
                  <a:close/>
                </a:path>
                <a:path w="2121535" h="1000760">
                  <a:moveTo>
                    <a:pt x="2111365" y="10413"/>
                  </a:moveTo>
                  <a:lnTo>
                    <a:pt x="2108581" y="10413"/>
                  </a:lnTo>
                  <a:lnTo>
                    <a:pt x="2112137" y="17907"/>
                  </a:lnTo>
                  <a:lnTo>
                    <a:pt x="2113459" y="17907"/>
                  </a:lnTo>
                  <a:lnTo>
                    <a:pt x="2114550" y="17399"/>
                  </a:lnTo>
                  <a:lnTo>
                    <a:pt x="2111365" y="10413"/>
                  </a:lnTo>
                  <a:close/>
                </a:path>
                <a:path w="2121535" h="1000760">
                  <a:moveTo>
                    <a:pt x="2110613" y="8762"/>
                  </a:moveTo>
                  <a:lnTo>
                    <a:pt x="2094487" y="16273"/>
                  </a:lnTo>
                  <a:lnTo>
                    <a:pt x="2103904" y="17144"/>
                  </a:lnTo>
                  <a:lnTo>
                    <a:pt x="2108581" y="10413"/>
                  </a:lnTo>
                  <a:lnTo>
                    <a:pt x="2111365" y="10413"/>
                  </a:lnTo>
                  <a:lnTo>
                    <a:pt x="2110613" y="8762"/>
                  </a:lnTo>
                  <a:close/>
                </a:path>
                <a:path w="2121535" h="1000760">
                  <a:moveTo>
                    <a:pt x="2022475" y="0"/>
                  </a:moveTo>
                  <a:lnTo>
                    <a:pt x="2020189" y="1905"/>
                  </a:lnTo>
                  <a:lnTo>
                    <a:pt x="2019681" y="7112"/>
                  </a:lnTo>
                  <a:lnTo>
                    <a:pt x="2021586" y="9525"/>
                  </a:lnTo>
                  <a:lnTo>
                    <a:pt x="2094487" y="16273"/>
                  </a:lnTo>
                  <a:lnTo>
                    <a:pt x="2110613" y="8762"/>
                  </a:lnTo>
                  <a:lnTo>
                    <a:pt x="2117042" y="8762"/>
                  </a:lnTo>
                  <a:lnTo>
                    <a:pt x="20224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52267" y="1401952"/>
              <a:ext cx="1073150" cy="1503680"/>
            </a:xfrm>
            <a:custGeom>
              <a:avLst/>
              <a:gdLst/>
              <a:ahLst/>
              <a:cxnLst/>
              <a:rect l="l" t="t" r="r" b="b"/>
              <a:pathLst>
                <a:path w="1073150" h="1503680">
                  <a:moveTo>
                    <a:pt x="1062237" y="15377"/>
                  </a:moveTo>
                  <a:lnTo>
                    <a:pt x="1053586" y="19271"/>
                  </a:lnTo>
                  <a:lnTo>
                    <a:pt x="0" y="1498092"/>
                  </a:lnTo>
                  <a:lnTo>
                    <a:pt x="7746" y="1503680"/>
                  </a:lnTo>
                  <a:lnTo>
                    <a:pt x="1061364" y="24817"/>
                  </a:lnTo>
                  <a:lnTo>
                    <a:pt x="1062237" y="15377"/>
                  </a:lnTo>
                  <a:close/>
                </a:path>
                <a:path w="1073150" h="1503680">
                  <a:moveTo>
                    <a:pt x="1072709" y="4825"/>
                  </a:moveTo>
                  <a:lnTo>
                    <a:pt x="1063879" y="4825"/>
                  </a:lnTo>
                  <a:lnTo>
                    <a:pt x="1071626" y="10413"/>
                  </a:lnTo>
                  <a:lnTo>
                    <a:pt x="1061364" y="24817"/>
                  </a:lnTo>
                  <a:lnTo>
                    <a:pt x="1054861" y="95123"/>
                  </a:lnTo>
                  <a:lnTo>
                    <a:pt x="1054734" y="97662"/>
                  </a:lnTo>
                  <a:lnTo>
                    <a:pt x="1056640" y="100075"/>
                  </a:lnTo>
                  <a:lnTo>
                    <a:pt x="1059180" y="100330"/>
                  </a:lnTo>
                  <a:lnTo>
                    <a:pt x="1061846" y="100457"/>
                  </a:lnTo>
                  <a:lnTo>
                    <a:pt x="1064133" y="98551"/>
                  </a:lnTo>
                  <a:lnTo>
                    <a:pt x="1064468" y="95123"/>
                  </a:lnTo>
                  <a:lnTo>
                    <a:pt x="1072709" y="4825"/>
                  </a:lnTo>
                  <a:close/>
                </a:path>
                <a:path w="1073150" h="1503680">
                  <a:moveTo>
                    <a:pt x="1073149" y="0"/>
                  </a:moveTo>
                  <a:lnTo>
                    <a:pt x="985266" y="39624"/>
                  </a:lnTo>
                  <a:lnTo>
                    <a:pt x="982853" y="40639"/>
                  </a:lnTo>
                  <a:lnTo>
                    <a:pt x="981836" y="43561"/>
                  </a:lnTo>
                  <a:lnTo>
                    <a:pt x="982980" y="45847"/>
                  </a:lnTo>
                  <a:lnTo>
                    <a:pt x="983995" y="48260"/>
                  </a:lnTo>
                  <a:lnTo>
                    <a:pt x="986790" y="49402"/>
                  </a:lnTo>
                  <a:lnTo>
                    <a:pt x="989203" y="48260"/>
                  </a:lnTo>
                  <a:lnTo>
                    <a:pt x="1053586" y="19271"/>
                  </a:lnTo>
                  <a:lnTo>
                    <a:pt x="1063879" y="4825"/>
                  </a:lnTo>
                  <a:lnTo>
                    <a:pt x="1072709" y="4825"/>
                  </a:lnTo>
                  <a:lnTo>
                    <a:pt x="1073149" y="0"/>
                  </a:lnTo>
                  <a:close/>
                </a:path>
                <a:path w="1073150" h="1503680">
                  <a:moveTo>
                    <a:pt x="1067224" y="7238"/>
                  </a:moveTo>
                  <a:lnTo>
                    <a:pt x="1062990" y="7238"/>
                  </a:lnTo>
                  <a:lnTo>
                    <a:pt x="1069594" y="12064"/>
                  </a:lnTo>
                  <a:lnTo>
                    <a:pt x="1062237" y="15377"/>
                  </a:lnTo>
                  <a:lnTo>
                    <a:pt x="1061364" y="24817"/>
                  </a:lnTo>
                  <a:lnTo>
                    <a:pt x="1071626" y="10413"/>
                  </a:lnTo>
                  <a:lnTo>
                    <a:pt x="1067224" y="7238"/>
                  </a:lnTo>
                  <a:close/>
                </a:path>
                <a:path w="1073150" h="1503680">
                  <a:moveTo>
                    <a:pt x="1063879" y="4825"/>
                  </a:moveTo>
                  <a:lnTo>
                    <a:pt x="1053586" y="19271"/>
                  </a:lnTo>
                  <a:lnTo>
                    <a:pt x="1062237" y="15377"/>
                  </a:lnTo>
                  <a:lnTo>
                    <a:pt x="1062990" y="7238"/>
                  </a:lnTo>
                  <a:lnTo>
                    <a:pt x="1067224" y="7238"/>
                  </a:lnTo>
                  <a:lnTo>
                    <a:pt x="1063879" y="4825"/>
                  </a:lnTo>
                  <a:close/>
                </a:path>
                <a:path w="1073150" h="1503680">
                  <a:moveTo>
                    <a:pt x="1062990" y="7238"/>
                  </a:moveTo>
                  <a:lnTo>
                    <a:pt x="1062237" y="15377"/>
                  </a:lnTo>
                  <a:lnTo>
                    <a:pt x="1069594" y="12064"/>
                  </a:lnTo>
                  <a:lnTo>
                    <a:pt x="1062990" y="7238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81983" y="1698116"/>
              <a:ext cx="340360" cy="1409065"/>
            </a:xfrm>
            <a:custGeom>
              <a:avLst/>
              <a:gdLst/>
              <a:ahLst/>
              <a:cxnLst/>
              <a:rect l="l" t="t" r="r" b="b"/>
              <a:pathLst>
                <a:path w="340360" h="1409064">
                  <a:moveTo>
                    <a:pt x="305423" y="18557"/>
                  </a:moveTo>
                  <a:lnTo>
                    <a:pt x="299026" y="25540"/>
                  </a:lnTo>
                  <a:lnTo>
                    <a:pt x="0" y="1406906"/>
                  </a:lnTo>
                  <a:lnTo>
                    <a:pt x="9270" y="1408938"/>
                  </a:lnTo>
                  <a:lnTo>
                    <a:pt x="308397" y="27687"/>
                  </a:lnTo>
                  <a:lnTo>
                    <a:pt x="305423" y="18557"/>
                  </a:lnTo>
                  <a:close/>
                </a:path>
                <a:path w="340360" h="1409064">
                  <a:moveTo>
                    <a:pt x="312185" y="8255"/>
                  </a:moveTo>
                  <a:lnTo>
                    <a:pt x="302767" y="8255"/>
                  </a:lnTo>
                  <a:lnTo>
                    <a:pt x="312165" y="10287"/>
                  </a:lnTo>
                  <a:lnTo>
                    <a:pt x="308397" y="27687"/>
                  </a:lnTo>
                  <a:lnTo>
                    <a:pt x="330200" y="94615"/>
                  </a:lnTo>
                  <a:lnTo>
                    <a:pt x="331088" y="97155"/>
                  </a:lnTo>
                  <a:lnTo>
                    <a:pt x="333755" y="98552"/>
                  </a:lnTo>
                  <a:lnTo>
                    <a:pt x="336295" y="97662"/>
                  </a:lnTo>
                  <a:lnTo>
                    <a:pt x="338708" y="96900"/>
                  </a:lnTo>
                  <a:lnTo>
                    <a:pt x="340105" y="94234"/>
                  </a:lnTo>
                  <a:lnTo>
                    <a:pt x="339343" y="91694"/>
                  </a:lnTo>
                  <a:lnTo>
                    <a:pt x="312185" y="8255"/>
                  </a:lnTo>
                  <a:close/>
                </a:path>
                <a:path w="340360" h="1409064">
                  <a:moveTo>
                    <a:pt x="309499" y="0"/>
                  </a:moveTo>
                  <a:lnTo>
                    <a:pt x="244348" y="71120"/>
                  </a:lnTo>
                  <a:lnTo>
                    <a:pt x="242569" y="73025"/>
                  </a:lnTo>
                  <a:lnTo>
                    <a:pt x="242696" y="76073"/>
                  </a:lnTo>
                  <a:lnTo>
                    <a:pt x="244728" y="77850"/>
                  </a:lnTo>
                  <a:lnTo>
                    <a:pt x="246633" y="79629"/>
                  </a:lnTo>
                  <a:lnTo>
                    <a:pt x="249681" y="79502"/>
                  </a:lnTo>
                  <a:lnTo>
                    <a:pt x="251332" y="77597"/>
                  </a:lnTo>
                  <a:lnTo>
                    <a:pt x="299026" y="25540"/>
                  </a:lnTo>
                  <a:lnTo>
                    <a:pt x="302767" y="8255"/>
                  </a:lnTo>
                  <a:lnTo>
                    <a:pt x="312185" y="8255"/>
                  </a:lnTo>
                  <a:lnTo>
                    <a:pt x="309499" y="0"/>
                  </a:lnTo>
                  <a:close/>
                </a:path>
                <a:path w="340360" h="1409064">
                  <a:moveTo>
                    <a:pt x="312055" y="10795"/>
                  </a:moveTo>
                  <a:lnTo>
                    <a:pt x="302894" y="10795"/>
                  </a:lnTo>
                  <a:lnTo>
                    <a:pt x="311023" y="12446"/>
                  </a:lnTo>
                  <a:lnTo>
                    <a:pt x="305423" y="18557"/>
                  </a:lnTo>
                  <a:lnTo>
                    <a:pt x="308397" y="27687"/>
                  </a:lnTo>
                  <a:lnTo>
                    <a:pt x="312055" y="10795"/>
                  </a:lnTo>
                  <a:close/>
                </a:path>
                <a:path w="340360" h="1409064">
                  <a:moveTo>
                    <a:pt x="302767" y="8255"/>
                  </a:moveTo>
                  <a:lnTo>
                    <a:pt x="299026" y="25540"/>
                  </a:lnTo>
                  <a:lnTo>
                    <a:pt x="305423" y="18557"/>
                  </a:lnTo>
                  <a:lnTo>
                    <a:pt x="302894" y="10795"/>
                  </a:lnTo>
                  <a:lnTo>
                    <a:pt x="312055" y="10795"/>
                  </a:lnTo>
                  <a:lnTo>
                    <a:pt x="312165" y="10287"/>
                  </a:lnTo>
                  <a:lnTo>
                    <a:pt x="302767" y="8255"/>
                  </a:lnTo>
                  <a:close/>
                </a:path>
                <a:path w="340360" h="1409064">
                  <a:moveTo>
                    <a:pt x="302894" y="10795"/>
                  </a:moveTo>
                  <a:lnTo>
                    <a:pt x="305423" y="18557"/>
                  </a:lnTo>
                  <a:lnTo>
                    <a:pt x="311023" y="12446"/>
                  </a:lnTo>
                  <a:lnTo>
                    <a:pt x="302894" y="10795"/>
                  </a:lnTo>
                  <a:close/>
                </a:path>
              </a:pathLst>
            </a:custGeom>
            <a:solidFill>
              <a:srgbClr val="28F8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3557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PEND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HUL</a:t>
            </a:r>
            <a:r>
              <a:rPr sz="3600" dirty="0">
                <a:solidFill>
                  <a:srgbClr val="000000"/>
                </a:solidFill>
              </a:rPr>
              <a:t>U</a:t>
            </a:r>
            <a:r>
              <a:rPr sz="3600" spc="-5" dirty="0">
                <a:solidFill>
                  <a:srgbClr val="000000"/>
                </a:solidFill>
              </a:rPr>
              <a:t>AN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7081266" y="909954"/>
            <a:ext cx="168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diturunkan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191" y="909954"/>
            <a:ext cx="658240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  <a:tab pos="1979930" algn="l"/>
                <a:tab pos="3443604" algn="l"/>
                <a:tab pos="512635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L</a:t>
            </a:r>
            <a:r>
              <a:rPr sz="2800" dirty="0">
                <a:latin typeface="Microsoft Sans Serif"/>
                <a:cs typeface="Microsoft Sans Serif"/>
              </a:rPr>
              <a:t>a</a:t>
            </a:r>
            <a:r>
              <a:rPr sz="2800" spc="-15" dirty="0">
                <a:latin typeface="Microsoft Sans Serif"/>
                <a:cs typeface="Microsoft Sans Serif"/>
              </a:rPr>
              <a:t>h</a:t>
            </a:r>
            <a:r>
              <a:rPr sz="2800" spc="-5" dirty="0">
                <a:latin typeface="Microsoft Sans Serif"/>
                <a:cs typeface="Microsoft Sans Serif"/>
              </a:rPr>
              <a:t>ir</a:t>
            </a:r>
            <a:r>
              <a:rPr sz="2800" dirty="0">
                <a:latin typeface="Microsoft Sans Serif"/>
                <a:cs typeface="Microsoft Sans Serif"/>
              </a:rPr>
              <a:t>n</a:t>
            </a:r>
            <a:r>
              <a:rPr sz="2800" spc="-5" dirty="0">
                <a:latin typeface="Microsoft Sans Serif"/>
                <a:cs typeface="Microsoft Sans Serif"/>
              </a:rPr>
              <a:t>ya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Kon</a:t>
            </a:r>
            <a:r>
              <a:rPr sz="2800" dirty="0">
                <a:latin typeface="Microsoft Sans Serif"/>
                <a:cs typeface="Microsoft Sans Serif"/>
              </a:rPr>
              <a:t>s</a:t>
            </a:r>
            <a:r>
              <a:rPr sz="2800" spc="-5" dirty="0">
                <a:latin typeface="Microsoft Sans Serif"/>
                <a:cs typeface="Microsoft Sans Serif"/>
              </a:rPr>
              <a:t>ep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mo</a:t>
            </a:r>
            <a:r>
              <a:rPr sz="2800" dirty="0">
                <a:latin typeface="Microsoft Sans Serif"/>
                <a:cs typeface="Microsoft Sans Serif"/>
              </a:rPr>
              <a:t>d</a:t>
            </a:r>
            <a:r>
              <a:rPr sz="2800" spc="-15" dirty="0">
                <a:latin typeface="Microsoft Sans Serif"/>
                <a:cs typeface="Microsoft Sans Serif"/>
              </a:rPr>
              <a:t>u</a:t>
            </a:r>
            <a:r>
              <a:rPr sz="2800" spc="-5" dirty="0">
                <a:latin typeface="Microsoft Sans Serif"/>
                <a:cs typeface="Microsoft Sans Serif"/>
              </a:rPr>
              <a:t>l</a:t>
            </a:r>
            <a:r>
              <a:rPr sz="2800" spc="5" dirty="0">
                <a:latin typeface="Microsoft Sans Serif"/>
                <a:cs typeface="Microsoft Sans Serif"/>
              </a:rPr>
              <a:t>a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fr</a:t>
            </a:r>
            <a:r>
              <a:rPr sz="2800" spc="5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k</a:t>
            </a:r>
            <a:r>
              <a:rPr sz="2800" dirty="0">
                <a:latin typeface="Microsoft Sans Serif"/>
                <a:cs typeface="Microsoft Sans Serif"/>
              </a:rPr>
              <a:t>u</a:t>
            </a:r>
            <a:r>
              <a:rPr sz="2800" spc="-10" dirty="0">
                <a:latin typeface="Microsoft Sans Serif"/>
                <a:cs typeface="Microsoft Sans Serif"/>
              </a:rPr>
              <a:t>ensi  </a:t>
            </a:r>
            <a:r>
              <a:rPr sz="2800" spc="-5" dirty="0">
                <a:latin typeface="Microsoft Sans Serif"/>
                <a:cs typeface="Microsoft Sans Serif"/>
              </a:rPr>
              <a:t>dari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konsep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modulasi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sudut/fasa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6191" y="2361056"/>
            <a:ext cx="8506460" cy="190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Apa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itu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Modulasi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Sudut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(Angle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modulation)?</a:t>
            </a:r>
            <a:endParaRPr sz="28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779F92"/>
              </a:buClr>
              <a:buFont typeface="Wingdings"/>
              <a:buChar char=""/>
            </a:pPr>
            <a:endParaRPr sz="4150" dirty="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  <a:tab pos="1196340" algn="l"/>
                <a:tab pos="2931160" algn="l"/>
                <a:tab pos="4331970" algn="l"/>
                <a:tab pos="5967730" algn="l"/>
                <a:tab pos="774192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Apa	k</a:t>
            </a:r>
            <a:r>
              <a:rPr sz="2800" dirty="0">
                <a:latin typeface="Microsoft Sans Serif"/>
                <a:cs typeface="Microsoft Sans Serif"/>
              </a:rPr>
              <a:t>a</a:t>
            </a: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-10" dirty="0">
                <a:latin typeface="Microsoft Sans Serif"/>
                <a:cs typeface="Microsoft Sans Serif"/>
              </a:rPr>
              <a:t>a</a:t>
            </a:r>
            <a:r>
              <a:rPr sz="2800" spc="-5" dirty="0">
                <a:latin typeface="Microsoft Sans Serif"/>
                <a:cs typeface="Microsoft Sans Serif"/>
              </a:rPr>
              <a:t>n</a:t>
            </a:r>
            <a:r>
              <a:rPr sz="2800" dirty="0">
                <a:latin typeface="Microsoft Sans Serif"/>
                <a:cs typeface="Microsoft Sans Serif"/>
              </a:rPr>
              <a:t>n</a:t>
            </a:r>
            <a:r>
              <a:rPr sz="2800" spc="-5" dirty="0">
                <a:latin typeface="Microsoft Sans Serif"/>
                <a:cs typeface="Microsoft Sans Serif"/>
              </a:rPr>
              <a:t>ya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5" dirty="0">
                <a:latin typeface="Microsoft Sans Serif"/>
                <a:cs typeface="Microsoft Sans Serif"/>
              </a:rPr>
              <a:t>d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n</a:t>
            </a:r>
            <a:r>
              <a:rPr sz="2800" spc="-5" dirty="0">
                <a:latin typeface="Microsoft Sans Serif"/>
                <a:cs typeface="Microsoft Sans Serif"/>
              </a:rPr>
              <a:t>g</a:t>
            </a:r>
            <a:r>
              <a:rPr sz="2800" dirty="0">
                <a:latin typeface="Microsoft Sans Serif"/>
                <a:cs typeface="Microsoft Sans Serif"/>
              </a:rPr>
              <a:t>a</a:t>
            </a:r>
            <a:r>
              <a:rPr sz="2800" spc="-5" dirty="0">
                <a:latin typeface="Microsoft Sans Serif"/>
                <a:cs typeface="Microsoft Sans Serif"/>
              </a:rPr>
              <a:t>n</a:t>
            </a:r>
            <a:r>
              <a:rPr sz="2800" dirty="0">
                <a:latin typeface="Microsoft Sans Serif"/>
                <a:cs typeface="Microsoft Sans Serif"/>
              </a:rPr>
              <a:t>	M</a:t>
            </a:r>
            <a:r>
              <a:rPr sz="2800" spc="-5" dirty="0">
                <a:latin typeface="Microsoft Sans Serif"/>
                <a:cs typeface="Microsoft Sans Serif"/>
              </a:rPr>
              <a:t>o</a:t>
            </a:r>
            <a:r>
              <a:rPr sz="2800" dirty="0">
                <a:latin typeface="Microsoft Sans Serif"/>
                <a:cs typeface="Microsoft Sans Serif"/>
              </a:rPr>
              <a:t>d</a:t>
            </a:r>
            <a:r>
              <a:rPr sz="2800" spc="-15" dirty="0">
                <a:latin typeface="Microsoft Sans Serif"/>
                <a:cs typeface="Microsoft Sans Serif"/>
              </a:rPr>
              <a:t>u</a:t>
            </a:r>
            <a:r>
              <a:rPr sz="2800" spc="-5" dirty="0">
                <a:latin typeface="Microsoft Sans Serif"/>
                <a:cs typeface="Microsoft Sans Serif"/>
              </a:rPr>
              <a:t>la</a:t>
            </a:r>
            <a:r>
              <a:rPr sz="2800" dirty="0">
                <a:latin typeface="Microsoft Sans Serif"/>
                <a:cs typeface="Microsoft Sans Serif"/>
              </a:rPr>
              <a:t>s</a:t>
            </a:r>
            <a:r>
              <a:rPr sz="2800" spc="-20" dirty="0">
                <a:latin typeface="Microsoft Sans Serif"/>
                <a:cs typeface="Microsoft Sans Serif"/>
              </a:rPr>
              <a:t>i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F</a:t>
            </a:r>
            <a:r>
              <a:rPr sz="2800" dirty="0">
                <a:latin typeface="Microsoft Sans Serif"/>
                <a:cs typeface="Microsoft Sans Serif"/>
              </a:rPr>
              <a:t>r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k</a:t>
            </a:r>
            <a:r>
              <a:rPr sz="2800" spc="-5" dirty="0">
                <a:latin typeface="Microsoft Sans Serif"/>
                <a:cs typeface="Microsoft Sans Serif"/>
              </a:rPr>
              <a:t>u</a:t>
            </a:r>
            <a:r>
              <a:rPr sz="2800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n</a:t>
            </a:r>
            <a:r>
              <a:rPr sz="2800" dirty="0">
                <a:latin typeface="Microsoft Sans Serif"/>
                <a:cs typeface="Microsoft Sans Serif"/>
              </a:rPr>
              <a:t>s</a:t>
            </a:r>
            <a:r>
              <a:rPr sz="2800" spc="-20" dirty="0">
                <a:latin typeface="Microsoft Sans Serif"/>
                <a:cs typeface="Microsoft Sans Serif"/>
              </a:rPr>
              <a:t>i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(</a:t>
            </a:r>
            <a:r>
              <a:rPr sz="2800" dirty="0">
                <a:latin typeface="Microsoft Sans Serif"/>
                <a:cs typeface="Microsoft Sans Serif"/>
              </a:rPr>
              <a:t>FM</a:t>
            </a:r>
            <a:r>
              <a:rPr sz="2800" spc="-5" dirty="0">
                <a:latin typeface="Microsoft Sans Serif"/>
                <a:cs typeface="Microsoft Sans Serif"/>
              </a:rPr>
              <a:t>)  </a:t>
            </a:r>
            <a:r>
              <a:rPr sz="2800" dirty="0">
                <a:latin typeface="Microsoft Sans Serif"/>
                <a:cs typeface="Microsoft Sans Serif"/>
              </a:rPr>
              <a:t>dan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Phase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Modulation</a:t>
            </a:r>
            <a:r>
              <a:rPr sz="2800" spc="8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(PhM)?</a:t>
            </a:r>
            <a:endParaRPr sz="2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307705" cy="6858000"/>
            <a:chOff x="0" y="0"/>
            <a:chExt cx="83077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92112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61975" y="0"/>
              <a:ext cx="381000" cy="392430"/>
            </a:xfrm>
            <a:custGeom>
              <a:avLst/>
              <a:gdLst/>
              <a:ahLst/>
              <a:cxnLst/>
              <a:rect l="l" t="t" r="r" b="b"/>
              <a:pathLst>
                <a:path w="381000" h="392430">
                  <a:moveTo>
                    <a:pt x="188912" y="195262"/>
                  </a:moveTo>
                  <a:lnTo>
                    <a:pt x="0" y="195262"/>
                  </a:lnTo>
                  <a:lnTo>
                    <a:pt x="0" y="392176"/>
                  </a:lnTo>
                  <a:lnTo>
                    <a:pt x="188912" y="392176"/>
                  </a:lnTo>
                  <a:lnTo>
                    <a:pt x="188912" y="195262"/>
                  </a:lnTo>
                  <a:close/>
                </a:path>
                <a:path w="381000" h="392430">
                  <a:moveTo>
                    <a:pt x="381000" y="0"/>
                  </a:moveTo>
                  <a:lnTo>
                    <a:pt x="188912" y="0"/>
                  </a:lnTo>
                  <a:lnTo>
                    <a:pt x="188912" y="195262"/>
                  </a:lnTo>
                  <a:lnTo>
                    <a:pt x="381000" y="195262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0887" y="195262"/>
              <a:ext cx="192405" cy="205104"/>
            </a:xfrm>
            <a:custGeom>
              <a:avLst/>
              <a:gdLst/>
              <a:ahLst/>
              <a:cxnLst/>
              <a:rect l="l" t="t" r="r" b="b"/>
              <a:pathLst>
                <a:path w="192405" h="205104">
                  <a:moveTo>
                    <a:pt x="192087" y="0"/>
                  </a:moveTo>
                  <a:lnTo>
                    <a:pt x="0" y="0"/>
                  </a:lnTo>
                  <a:lnTo>
                    <a:pt x="0" y="204787"/>
                  </a:lnTo>
                  <a:lnTo>
                    <a:pt x="192087" y="204787"/>
                  </a:lnTo>
                  <a:lnTo>
                    <a:pt x="192087" y="0"/>
                  </a:lnTo>
                  <a:close/>
                </a:path>
              </a:pathLst>
            </a:custGeom>
            <a:solidFill>
              <a:srgbClr val="9DC2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6237" y="395351"/>
              <a:ext cx="187325" cy="196850"/>
            </a:xfrm>
            <a:custGeom>
              <a:avLst/>
              <a:gdLst/>
              <a:ahLst/>
              <a:cxnLst/>
              <a:rect l="l" t="t" r="r" b="b"/>
              <a:pathLst>
                <a:path w="187325" h="196850">
                  <a:moveTo>
                    <a:pt x="0" y="196786"/>
                  </a:moveTo>
                  <a:lnTo>
                    <a:pt x="187325" y="196786"/>
                  </a:lnTo>
                  <a:lnTo>
                    <a:pt x="187325" y="0"/>
                  </a:lnTo>
                  <a:lnTo>
                    <a:pt x="0" y="0"/>
                  </a:lnTo>
                  <a:lnTo>
                    <a:pt x="0" y="196786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0975" y="195325"/>
              <a:ext cx="193675" cy="200025"/>
            </a:xfrm>
            <a:custGeom>
              <a:avLst/>
              <a:gdLst/>
              <a:ahLst/>
              <a:cxnLst/>
              <a:rect l="l" t="t" r="r" b="b"/>
              <a:pathLst>
                <a:path w="193675" h="200025">
                  <a:moveTo>
                    <a:pt x="193675" y="0"/>
                  </a:moveTo>
                  <a:lnTo>
                    <a:pt x="0" y="0"/>
                  </a:lnTo>
                  <a:lnTo>
                    <a:pt x="0" y="200025"/>
                  </a:lnTo>
                  <a:lnTo>
                    <a:pt x="193675" y="200025"/>
                  </a:lnTo>
                  <a:lnTo>
                    <a:pt x="193675" y="0"/>
                  </a:lnTo>
                  <a:close/>
                </a:path>
              </a:pathLst>
            </a:custGeom>
            <a:solidFill>
              <a:srgbClr val="779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6237" y="392175"/>
              <a:ext cx="374650" cy="395605"/>
            </a:xfrm>
            <a:custGeom>
              <a:avLst/>
              <a:gdLst/>
              <a:ahLst/>
              <a:cxnLst/>
              <a:rect l="l" t="t" r="r" b="b"/>
              <a:pathLst>
                <a:path w="374650" h="395605">
                  <a:moveTo>
                    <a:pt x="374650" y="0"/>
                  </a:moveTo>
                  <a:lnTo>
                    <a:pt x="185737" y="0"/>
                  </a:lnTo>
                  <a:lnTo>
                    <a:pt x="185737" y="199961"/>
                  </a:lnTo>
                  <a:lnTo>
                    <a:pt x="0" y="199961"/>
                  </a:lnTo>
                  <a:lnTo>
                    <a:pt x="0" y="395224"/>
                  </a:lnTo>
                  <a:lnTo>
                    <a:pt x="187325" y="395224"/>
                  </a:lnTo>
                  <a:lnTo>
                    <a:pt x="187325" y="200025"/>
                  </a:lnTo>
                  <a:lnTo>
                    <a:pt x="374650" y="200025"/>
                  </a:lnTo>
                  <a:lnTo>
                    <a:pt x="374650" y="0"/>
                  </a:lnTo>
                  <a:close/>
                </a:path>
              </a:pathLst>
            </a:custGeom>
            <a:solidFill>
              <a:srgbClr val="9DC2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2462" y="646061"/>
              <a:ext cx="7655559" cy="59055"/>
            </a:xfrm>
            <a:custGeom>
              <a:avLst/>
              <a:gdLst/>
              <a:ahLst/>
              <a:cxnLst/>
              <a:rect l="l" t="t" r="r" b="b"/>
              <a:pathLst>
                <a:path w="7655559" h="59054">
                  <a:moveTo>
                    <a:pt x="7654938" y="0"/>
                  </a:moveTo>
                  <a:lnTo>
                    <a:pt x="202831" y="0"/>
                  </a:lnTo>
                  <a:lnTo>
                    <a:pt x="119659" y="114"/>
                  </a:lnTo>
                  <a:lnTo>
                    <a:pt x="73075" y="2413"/>
                  </a:lnTo>
                  <a:lnTo>
                    <a:pt x="35039" y="8686"/>
                  </a:lnTo>
                  <a:lnTo>
                    <a:pt x="9398" y="18021"/>
                  </a:lnTo>
                  <a:lnTo>
                    <a:pt x="0" y="29451"/>
                  </a:lnTo>
                  <a:lnTo>
                    <a:pt x="9398" y="40843"/>
                  </a:lnTo>
                  <a:lnTo>
                    <a:pt x="35039" y="50177"/>
                  </a:lnTo>
                  <a:lnTo>
                    <a:pt x="73075" y="56476"/>
                  </a:lnTo>
                  <a:lnTo>
                    <a:pt x="119659" y="58788"/>
                  </a:lnTo>
                  <a:lnTo>
                    <a:pt x="239306" y="58788"/>
                  </a:lnTo>
                  <a:lnTo>
                    <a:pt x="239306" y="58153"/>
                  </a:lnTo>
                  <a:lnTo>
                    <a:pt x="7654938" y="58153"/>
                  </a:lnTo>
                  <a:lnTo>
                    <a:pt x="7654938" y="0"/>
                  </a:lnTo>
                  <a:close/>
                </a:path>
              </a:pathLst>
            </a:custGeom>
            <a:solidFill>
              <a:srgbClr val="779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137919" y="110744"/>
            <a:ext cx="39725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Tabel</a:t>
            </a:r>
            <a:r>
              <a:rPr spc="-40" dirty="0"/>
              <a:t> </a:t>
            </a:r>
            <a:r>
              <a:rPr dirty="0"/>
              <a:t>fungsi</a:t>
            </a:r>
            <a:r>
              <a:rPr spc="-50" dirty="0"/>
              <a:t> </a:t>
            </a:r>
            <a:r>
              <a:rPr spc="-5" dirty="0"/>
              <a:t>Bessel: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73037" y="871537"/>
          <a:ext cx="8707755" cy="5535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8250"/>
                <a:gridCol w="1236980"/>
                <a:gridCol w="1240155"/>
                <a:gridCol w="1235710"/>
                <a:gridCol w="1240789"/>
                <a:gridCol w="1237614"/>
                <a:gridCol w="1239520"/>
              </a:tblGrid>
              <a:tr h="78270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β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2775" spc="7" baseline="-21021" dirty="0"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2800" spc="5" dirty="0">
                          <a:latin typeface="Microsoft Sans Serif"/>
                          <a:cs typeface="Microsoft Sans Serif"/>
                        </a:rPr>
                        <a:t>(β)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09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2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0.224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0.577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0.353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Microsoft Sans Serif"/>
                          <a:cs typeface="Microsoft Sans Serif"/>
                        </a:rPr>
                        <a:t>0.129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0.034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0.007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27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2,4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0.52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0.43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0.20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0.06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0.02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3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-0.260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0.339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0.486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0.309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Microsoft Sans Serif"/>
                          <a:cs typeface="Microsoft Sans Serif"/>
                        </a:rPr>
                        <a:t>0.132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0.043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27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Microsoft Sans Serif"/>
                          <a:cs typeface="Microsoft Sans Serif"/>
                        </a:rPr>
                        <a:t>4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-0.397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-0.066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0.364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0.430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Microsoft Sans Serif"/>
                          <a:cs typeface="Microsoft Sans Serif"/>
                        </a:rPr>
                        <a:t>0.281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Microsoft Sans Serif"/>
                          <a:cs typeface="Microsoft Sans Serif"/>
                        </a:rPr>
                        <a:t>0.132</a:t>
                      </a:r>
                      <a:endParaRPr sz="2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7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6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4472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Tabel</a:t>
            </a:r>
            <a:r>
              <a:rPr sz="3600" spc="-40" dirty="0"/>
              <a:t> </a:t>
            </a:r>
            <a:r>
              <a:rPr sz="3600" dirty="0"/>
              <a:t>fungsi</a:t>
            </a:r>
            <a:r>
              <a:rPr sz="3600" spc="-35" dirty="0"/>
              <a:t> </a:t>
            </a:r>
            <a:r>
              <a:rPr sz="3600" dirty="0"/>
              <a:t>Bessel: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75" y="1016012"/>
            <a:ext cx="9089644" cy="52396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267200" y="1364297"/>
            <a:ext cx="1045210" cy="400685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38735" rIns="0" bIns="0" rtlCol="0">
            <a:spAutoFit/>
          </a:bodyPr>
          <a:lstStyle/>
          <a:p>
            <a:pPr marL="256540">
              <a:lnSpc>
                <a:spcPct val="100000"/>
              </a:lnSpc>
              <a:spcBef>
                <a:spcPts val="305"/>
              </a:spcBef>
            </a:pPr>
            <a:r>
              <a:rPr sz="2000" b="1" spc="5" dirty="0">
                <a:latin typeface="Times New Roman"/>
                <a:cs typeface="Times New Roman"/>
              </a:rPr>
              <a:t>J</a:t>
            </a:r>
            <a:r>
              <a:rPr sz="1950" b="1" spc="7" baseline="-21367" dirty="0">
                <a:latin typeface="Times New Roman"/>
                <a:cs typeface="Times New Roman"/>
              </a:rPr>
              <a:t>n</a:t>
            </a:r>
            <a:r>
              <a:rPr sz="2000" b="1" spc="5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Symbol"/>
                <a:cs typeface="Symbol"/>
              </a:rPr>
              <a:t></a:t>
            </a:r>
            <a:r>
              <a:rPr sz="2000" b="1" spc="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028" y="1763458"/>
            <a:ext cx="697230" cy="400685"/>
          </a:xfrm>
          <a:custGeom>
            <a:avLst/>
            <a:gdLst/>
            <a:ahLst/>
            <a:cxnLst/>
            <a:rect l="l" t="t" r="r" b="b"/>
            <a:pathLst>
              <a:path w="697230" h="400685">
                <a:moveTo>
                  <a:pt x="696683" y="0"/>
                </a:moveTo>
                <a:lnTo>
                  <a:pt x="0" y="0"/>
                </a:lnTo>
                <a:lnTo>
                  <a:pt x="0" y="400113"/>
                </a:lnTo>
                <a:lnTo>
                  <a:pt x="696683" y="400113"/>
                </a:lnTo>
                <a:lnTo>
                  <a:pt x="696683" y="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5069" y="1789302"/>
            <a:ext cx="5035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n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\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</a:t>
            </a:r>
            <a:endParaRPr sz="20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3149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Bandwidth</a:t>
            </a:r>
            <a:r>
              <a:rPr sz="3600" spc="-4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176654"/>
            <a:ext cx="8070850" cy="317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Fungsi bessel merepresentasikan sideband </a:t>
            </a:r>
            <a:r>
              <a:rPr sz="2400" spc="630" dirty="0">
                <a:latin typeface="Microsoft Sans Serif"/>
                <a:cs typeface="Microsoft Sans Serif"/>
              </a:rPr>
              <a:t>– </a:t>
            </a:r>
            <a:r>
              <a:rPr sz="2400" spc="-5" dirty="0">
                <a:latin typeface="Microsoft Sans Serif"/>
                <a:cs typeface="Microsoft Sans Serif"/>
              </a:rPr>
              <a:t>sideband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yang ditempatkan diantara frekuensi carrier dan terletak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pada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informasi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kelipatannya.</a:t>
            </a:r>
            <a:endParaRPr sz="2400">
              <a:latin typeface="Microsoft Sans Serif"/>
              <a:cs typeface="Microsoft Sans Serif"/>
            </a:endParaRPr>
          </a:p>
          <a:p>
            <a:pPr marL="355600" indent="-343535" algn="just">
              <a:lnSpc>
                <a:spcPct val="100000"/>
              </a:lnSpc>
              <a:spcBef>
                <a:spcPts val="5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Jumlah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sideband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pada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fungsi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bessel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tak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hingga.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8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Pada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sinyal</a:t>
            </a:r>
            <a:r>
              <a:rPr sz="2400" dirty="0">
                <a:latin typeface="Microsoft Sans Serif"/>
                <a:cs typeface="Microsoft Sans Serif"/>
              </a:rPr>
              <a:t> FM,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fungsi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bessel</a:t>
            </a:r>
            <a:r>
              <a:rPr sz="2400" dirty="0">
                <a:latin typeface="Microsoft Sans Serif"/>
                <a:cs typeface="Microsoft Sans Serif"/>
              </a:rPr>
              <a:t> menentukan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amplituda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carrier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amplituda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sidebandnya.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Sideband yang amplitudanya kurang dari 1%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amplituda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carrier,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dapat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diabaikan.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3149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Bandwidth</a:t>
            </a:r>
            <a:r>
              <a:rPr sz="3600" spc="-4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66191" y="838327"/>
            <a:ext cx="8506460" cy="1342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Secara</a:t>
            </a:r>
            <a:r>
              <a:rPr sz="2400" spc="1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teoritis,</a:t>
            </a:r>
            <a:r>
              <a:rPr sz="2400" spc="1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bandwidth</a:t>
            </a:r>
            <a:r>
              <a:rPr sz="2400" spc="1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1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FM</a:t>
            </a:r>
            <a:r>
              <a:rPr sz="2400" spc="1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adalah</a:t>
            </a:r>
            <a:r>
              <a:rPr sz="2400" spc="1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tak</a:t>
            </a:r>
            <a:r>
              <a:rPr sz="2400" spc="1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hingga.</a:t>
            </a:r>
            <a:r>
              <a:rPr sz="2400" spc="1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Hal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akibat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fungsi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bessel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ts val="2590"/>
              </a:lnSpc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  <a:tab pos="1320165" algn="l"/>
                <a:tab pos="3169285" algn="l"/>
                <a:tab pos="4083685" algn="l"/>
                <a:tab pos="5644515" algn="l"/>
                <a:tab pos="6254115" algn="l"/>
                <a:tab pos="747331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Untuk	pendekatan,	</a:t>
            </a:r>
            <a:r>
              <a:rPr sz="2400" dirty="0">
                <a:latin typeface="Microsoft Sans Serif"/>
                <a:cs typeface="Microsoft Sans Serif"/>
              </a:rPr>
              <a:t>maka	</a:t>
            </a:r>
            <a:r>
              <a:rPr sz="2400" spc="-5" dirty="0">
                <a:latin typeface="Microsoft Sans Serif"/>
                <a:cs typeface="Microsoft Sans Serif"/>
              </a:rPr>
              <a:t>bandwidth	FM	</a:t>
            </a:r>
            <a:r>
              <a:rPr sz="2400" spc="-10" dirty="0">
                <a:latin typeface="Microsoft Sans Serif"/>
                <a:cs typeface="Microsoft Sans Serif"/>
              </a:rPr>
              <a:t>didekati	</a:t>
            </a:r>
            <a:r>
              <a:rPr sz="2400" spc="-5" dirty="0">
                <a:latin typeface="Microsoft Sans Serif"/>
                <a:cs typeface="Microsoft Sans Serif"/>
              </a:rPr>
              <a:t>dengan</a:t>
            </a:r>
            <a:endParaRPr sz="2400">
              <a:latin typeface="Microsoft Sans Serif"/>
              <a:cs typeface="Microsoft Sans Serif"/>
            </a:endParaRPr>
          </a:p>
          <a:p>
            <a:pPr marL="355600">
              <a:lnSpc>
                <a:spcPts val="2590"/>
              </a:lnSpc>
            </a:pPr>
            <a:r>
              <a:rPr sz="2400" spc="-5" dirty="0">
                <a:latin typeface="Microsoft Sans Serif"/>
                <a:cs typeface="Microsoft Sans Serif"/>
              </a:rPr>
              <a:t>BANDWIDTH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CARSON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391" y="3252978"/>
            <a:ext cx="8051165" cy="30257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marR="6350" indent="-287020">
              <a:lnSpc>
                <a:spcPct val="80000"/>
              </a:lnSpc>
              <a:spcBef>
                <a:spcPts val="675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  <a:tab pos="1158875" algn="l"/>
                <a:tab pos="3150870" algn="l"/>
                <a:tab pos="4601845" algn="l"/>
                <a:tab pos="6261735" algn="l"/>
                <a:tab pos="7255509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P</a:t>
            </a:r>
            <a:r>
              <a:rPr sz="2400" spc="-1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d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	B</a:t>
            </a:r>
            <a:r>
              <a:rPr sz="2400" spc="-10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NDW</a:t>
            </a:r>
            <a:r>
              <a:rPr sz="2400" spc="5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DTH	</a:t>
            </a:r>
            <a:r>
              <a:rPr sz="2400" spc="-5" dirty="0">
                <a:latin typeface="Microsoft Sans Serif"/>
                <a:cs typeface="Microsoft Sans Serif"/>
              </a:rPr>
              <a:t>CAR</a:t>
            </a:r>
            <a:r>
              <a:rPr sz="2400" spc="-15" dirty="0">
                <a:latin typeface="Microsoft Sans Serif"/>
                <a:cs typeface="Microsoft Sans Serif"/>
              </a:rPr>
              <a:t>S</a:t>
            </a:r>
            <a:r>
              <a:rPr sz="2400" dirty="0">
                <a:latin typeface="Microsoft Sans Serif"/>
                <a:cs typeface="Microsoft Sans Serif"/>
              </a:rPr>
              <a:t>ON	</a:t>
            </a:r>
            <a:r>
              <a:rPr sz="2400" spc="-5" dirty="0">
                <a:latin typeface="Microsoft Sans Serif"/>
                <a:cs typeface="Microsoft Sans Serif"/>
              </a:rPr>
              <a:t>kandu</a:t>
            </a:r>
            <a:r>
              <a:rPr sz="2400" dirty="0">
                <a:latin typeface="Microsoft Sans Serif"/>
                <a:cs typeface="Microsoft Sans Serif"/>
              </a:rPr>
              <a:t>n</a:t>
            </a:r>
            <a:r>
              <a:rPr sz="2400" spc="-5" dirty="0">
                <a:latin typeface="Microsoft Sans Serif"/>
                <a:cs typeface="Microsoft Sans Serif"/>
              </a:rPr>
              <a:t>gan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en</a:t>
            </a:r>
            <a:r>
              <a:rPr sz="2400" spc="-15" dirty="0">
                <a:latin typeface="Microsoft Sans Serif"/>
                <a:cs typeface="Microsoft Sans Serif"/>
              </a:rPr>
              <a:t>e</a:t>
            </a:r>
            <a:r>
              <a:rPr sz="2400" spc="-5" dirty="0">
                <a:latin typeface="Microsoft Sans Serif"/>
                <a:cs typeface="Microsoft Sans Serif"/>
              </a:rPr>
              <a:t>rgi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dirty="0">
                <a:latin typeface="Microsoft Sans Serif"/>
                <a:cs typeface="Microsoft Sans Serif"/>
              </a:rPr>
              <a:t>n</a:t>
            </a:r>
            <a:r>
              <a:rPr sz="2400" spc="-5" dirty="0">
                <a:latin typeface="Microsoft Sans Serif"/>
                <a:cs typeface="Microsoft Sans Serif"/>
              </a:rPr>
              <a:t>yal  FM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adalah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99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%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kandungan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energi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total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FM</a:t>
            </a:r>
            <a:endParaRPr sz="240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ts val="2330"/>
              </a:lnSpc>
              <a:spcBef>
                <a:spcPts val="509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Δf</a:t>
            </a:r>
            <a:r>
              <a:rPr sz="2400" i="1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=</a:t>
            </a:r>
            <a:r>
              <a:rPr sz="2400" spc="2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deviasi</a:t>
            </a:r>
            <a:r>
              <a:rPr sz="2400" spc="2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2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maksimum</a:t>
            </a:r>
            <a:r>
              <a:rPr sz="2400" spc="2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(untuk</a:t>
            </a:r>
            <a:r>
              <a:rPr sz="2400" spc="2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informasi</a:t>
            </a:r>
            <a:r>
              <a:rPr sz="2400" spc="2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sembarang)</a:t>
            </a:r>
            <a:endParaRPr sz="2400">
              <a:latin typeface="Microsoft Sans Serif"/>
              <a:cs typeface="Microsoft Sans Serif"/>
            </a:endParaRPr>
          </a:p>
          <a:p>
            <a:pPr marL="299085" indent="-287020">
              <a:lnSpc>
                <a:spcPts val="2870"/>
              </a:lnSpc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Δf</a:t>
            </a:r>
            <a:r>
              <a:rPr sz="2400" i="1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=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deviasi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(untuk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informasi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single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tone)</a:t>
            </a:r>
            <a:endParaRPr sz="240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ts val="2330"/>
              </a:lnSpc>
              <a:spcBef>
                <a:spcPts val="540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  <a:tab pos="766445" algn="l"/>
                <a:tab pos="1105535" algn="l"/>
                <a:tab pos="2505710" algn="l"/>
                <a:tab pos="5553075" algn="l"/>
                <a:tab pos="7190105" algn="l"/>
              </a:tabLst>
            </a:pP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5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Microsoft Sans Serif"/>
                <a:cs typeface="Microsoft Sans Serif"/>
              </a:rPr>
              <a:t>=	f</a:t>
            </a:r>
            <a:r>
              <a:rPr sz="2400" spc="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eku</a:t>
            </a:r>
            <a:r>
              <a:rPr sz="2400" spc="-15" dirty="0">
                <a:latin typeface="Microsoft Sans Serif"/>
                <a:cs typeface="Microsoft Sans Serif"/>
              </a:rPr>
              <a:t>e</a:t>
            </a:r>
            <a:r>
              <a:rPr sz="2400" spc="-5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s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pem</a:t>
            </a:r>
            <a:r>
              <a:rPr sz="2400" dirty="0">
                <a:latin typeface="Microsoft Sans Serif"/>
                <a:cs typeface="Microsoft Sans Serif"/>
              </a:rPr>
              <a:t>o</a:t>
            </a:r>
            <a:r>
              <a:rPr sz="2400" spc="-5" dirty="0">
                <a:latin typeface="Microsoft Sans Serif"/>
                <a:cs typeface="Microsoft Sans Serif"/>
              </a:rPr>
              <a:t>dul</a:t>
            </a:r>
            <a:r>
              <a:rPr sz="2400" spc="-25" dirty="0">
                <a:latin typeface="Microsoft Sans Serif"/>
                <a:cs typeface="Microsoft Sans Serif"/>
              </a:rPr>
              <a:t>a</a:t>
            </a:r>
            <a:r>
              <a:rPr sz="2400" spc="5" dirty="0">
                <a:latin typeface="Microsoft Sans Serif"/>
                <a:cs typeface="Microsoft Sans Serif"/>
              </a:rPr>
              <a:t>s</a:t>
            </a:r>
            <a:r>
              <a:rPr sz="2400" spc="-10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/</a:t>
            </a:r>
            <a:r>
              <a:rPr sz="2400" spc="-5" dirty="0">
                <a:latin typeface="Microsoft Sans Serif"/>
                <a:cs typeface="Microsoft Sans Serif"/>
              </a:rPr>
              <a:t>i</a:t>
            </a:r>
            <a:r>
              <a:rPr sz="2400" spc="-25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fo</a:t>
            </a:r>
            <a:r>
              <a:rPr sz="2400" spc="1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masi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maksimum</a:t>
            </a:r>
            <a:r>
              <a:rPr sz="2400" dirty="0">
                <a:latin typeface="Microsoft Sans Serif"/>
                <a:cs typeface="Microsoft Sans Serif"/>
              </a:rPr>
              <a:t>	(</a:t>
            </a:r>
            <a:r>
              <a:rPr sz="2400" spc="-5" dirty="0">
                <a:latin typeface="Microsoft Sans Serif"/>
                <a:cs typeface="Microsoft Sans Serif"/>
              </a:rPr>
              <a:t>untuk  informasi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sembarang)</a:t>
            </a:r>
            <a:endParaRPr sz="240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ts val="2330"/>
              </a:lnSpc>
              <a:spcBef>
                <a:spcPts val="520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  <a:tab pos="814069" algn="l"/>
                <a:tab pos="1199515" algn="l"/>
                <a:tab pos="2647950" algn="l"/>
                <a:tab pos="5743575" algn="l"/>
                <a:tab pos="6801484" algn="l"/>
              </a:tabLst>
            </a:pP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5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Microsoft Sans Serif"/>
                <a:cs typeface="Microsoft Sans Serif"/>
              </a:rPr>
              <a:t>=	f</a:t>
            </a:r>
            <a:r>
              <a:rPr sz="2400" spc="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eku</a:t>
            </a:r>
            <a:r>
              <a:rPr sz="2400" spc="-15" dirty="0">
                <a:latin typeface="Microsoft Sans Serif"/>
                <a:cs typeface="Microsoft Sans Serif"/>
              </a:rPr>
              <a:t>e</a:t>
            </a:r>
            <a:r>
              <a:rPr sz="2400" spc="-5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s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pe</a:t>
            </a:r>
            <a:r>
              <a:rPr sz="2400" dirty="0">
                <a:latin typeface="Microsoft Sans Serif"/>
                <a:cs typeface="Microsoft Sans Serif"/>
              </a:rPr>
              <a:t>m</a:t>
            </a:r>
            <a:r>
              <a:rPr sz="2400" spc="-5" dirty="0">
                <a:latin typeface="Microsoft Sans Serif"/>
                <a:cs typeface="Microsoft Sans Serif"/>
              </a:rPr>
              <a:t>odu</a:t>
            </a:r>
            <a:r>
              <a:rPr sz="2400" dirty="0">
                <a:latin typeface="Microsoft Sans Serif"/>
                <a:cs typeface="Microsoft Sans Serif"/>
              </a:rPr>
              <a:t>l</a:t>
            </a:r>
            <a:r>
              <a:rPr sz="2400" spc="-10" dirty="0">
                <a:latin typeface="Microsoft Sans Serif"/>
                <a:cs typeface="Microsoft Sans Serif"/>
              </a:rPr>
              <a:t>asi</a:t>
            </a:r>
            <a:r>
              <a:rPr sz="2400" dirty="0">
                <a:latin typeface="Microsoft Sans Serif"/>
                <a:cs typeface="Microsoft Sans Serif"/>
              </a:rPr>
              <a:t>/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-5" dirty="0">
                <a:latin typeface="Microsoft Sans Serif"/>
                <a:cs typeface="Microsoft Sans Serif"/>
              </a:rPr>
              <a:t>nf</a:t>
            </a:r>
            <a:r>
              <a:rPr sz="2400" dirty="0">
                <a:latin typeface="Microsoft Sans Serif"/>
                <a:cs typeface="Microsoft Sans Serif"/>
              </a:rPr>
              <a:t>o</a:t>
            </a:r>
            <a:r>
              <a:rPr sz="2400" spc="-5" dirty="0">
                <a:latin typeface="Microsoft Sans Serif"/>
                <a:cs typeface="Microsoft Sans Serif"/>
              </a:rPr>
              <a:t>r</a:t>
            </a:r>
            <a:r>
              <a:rPr sz="2400" dirty="0">
                <a:latin typeface="Microsoft Sans Serif"/>
                <a:cs typeface="Microsoft Sans Serif"/>
              </a:rPr>
              <a:t>m</a:t>
            </a:r>
            <a:r>
              <a:rPr sz="2400" spc="-5" dirty="0">
                <a:latin typeface="Microsoft Sans Serif"/>
                <a:cs typeface="Microsoft Sans Serif"/>
              </a:rPr>
              <a:t>asi</a:t>
            </a:r>
            <a:r>
              <a:rPr sz="2400" dirty="0">
                <a:latin typeface="Microsoft Sans Serif"/>
                <a:cs typeface="Microsoft Sans Serif"/>
              </a:rPr>
              <a:t>	(</a:t>
            </a:r>
            <a:r>
              <a:rPr sz="2400" spc="-5" dirty="0">
                <a:latin typeface="Microsoft Sans Serif"/>
                <a:cs typeface="Microsoft Sans Serif"/>
              </a:rPr>
              <a:t>untuk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i</a:t>
            </a:r>
            <a:r>
              <a:rPr sz="2400" spc="-25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5" dirty="0">
                <a:latin typeface="Microsoft Sans Serif"/>
                <a:cs typeface="Microsoft Sans Serif"/>
              </a:rPr>
              <a:t>m</a:t>
            </a:r>
            <a:r>
              <a:rPr sz="2400" spc="-5" dirty="0">
                <a:latin typeface="Microsoft Sans Serif"/>
                <a:cs typeface="Microsoft Sans Serif"/>
              </a:rPr>
              <a:t>asi 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single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tone)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3176" y="2320988"/>
            <a:ext cx="5330190" cy="579755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  <a:tabLst>
                <a:tab pos="2089150" algn="l"/>
              </a:tabLst>
            </a:pPr>
            <a:r>
              <a:rPr sz="3200" i="1" spc="-260" dirty="0">
                <a:latin typeface="Arial"/>
                <a:cs typeface="Arial"/>
              </a:rPr>
              <a:t>BW</a:t>
            </a:r>
            <a:r>
              <a:rPr sz="3200" i="1" spc="-85" dirty="0">
                <a:latin typeface="Arial"/>
                <a:cs typeface="Arial"/>
              </a:rPr>
              <a:t> </a:t>
            </a:r>
            <a:r>
              <a:rPr sz="3200" i="1" spc="265" dirty="0">
                <a:latin typeface="Arial"/>
                <a:cs typeface="Arial"/>
              </a:rPr>
              <a:t>=</a:t>
            </a:r>
            <a:r>
              <a:rPr sz="3200" i="1" spc="-85" dirty="0">
                <a:latin typeface="Arial"/>
                <a:cs typeface="Arial"/>
              </a:rPr>
              <a:t> </a:t>
            </a:r>
            <a:r>
              <a:rPr sz="3200" i="1" spc="-280" dirty="0">
                <a:latin typeface="Arial"/>
                <a:cs typeface="Arial"/>
              </a:rPr>
              <a:t>2</a:t>
            </a:r>
            <a:r>
              <a:rPr sz="3200" i="1" spc="-90" dirty="0">
                <a:latin typeface="Arial"/>
                <a:cs typeface="Arial"/>
              </a:rPr>
              <a:t> </a:t>
            </a:r>
            <a:r>
              <a:rPr sz="3200" i="1" spc="-130" dirty="0">
                <a:latin typeface="Arial"/>
                <a:cs typeface="Arial"/>
              </a:rPr>
              <a:t>(∆f</a:t>
            </a:r>
            <a:r>
              <a:rPr sz="3200" i="1" dirty="0">
                <a:latin typeface="Arial"/>
                <a:cs typeface="Arial"/>
              </a:rPr>
              <a:t>	</a:t>
            </a:r>
            <a:r>
              <a:rPr sz="3200" i="1" spc="265" dirty="0">
                <a:latin typeface="Arial"/>
                <a:cs typeface="Arial"/>
              </a:rPr>
              <a:t>+</a:t>
            </a:r>
            <a:r>
              <a:rPr sz="3200" i="1" spc="-85" dirty="0">
                <a:latin typeface="Arial"/>
                <a:cs typeface="Arial"/>
              </a:rPr>
              <a:t> </a:t>
            </a:r>
            <a:r>
              <a:rPr sz="3200" i="1" spc="-200" dirty="0">
                <a:latin typeface="Arial"/>
                <a:cs typeface="Arial"/>
              </a:rPr>
              <a:t>f</a:t>
            </a:r>
            <a:r>
              <a:rPr sz="3150" i="1" spc="-630" baseline="-21164" dirty="0">
                <a:latin typeface="Arial"/>
                <a:cs typeface="Arial"/>
              </a:rPr>
              <a:t>m</a:t>
            </a:r>
            <a:r>
              <a:rPr sz="3200" i="1" spc="-200" dirty="0">
                <a:latin typeface="Arial"/>
                <a:cs typeface="Arial"/>
              </a:rPr>
              <a:t>)</a:t>
            </a:r>
            <a:r>
              <a:rPr sz="3200" i="1" spc="-90" dirty="0">
                <a:latin typeface="Arial"/>
                <a:cs typeface="Arial"/>
              </a:rPr>
              <a:t> </a:t>
            </a:r>
            <a:r>
              <a:rPr sz="3200" i="1" spc="265" dirty="0">
                <a:latin typeface="Arial"/>
                <a:cs typeface="Arial"/>
              </a:rPr>
              <a:t>=</a:t>
            </a:r>
            <a:r>
              <a:rPr sz="3200" i="1" spc="-85" dirty="0">
                <a:latin typeface="Arial"/>
                <a:cs typeface="Arial"/>
              </a:rPr>
              <a:t> </a:t>
            </a:r>
            <a:r>
              <a:rPr sz="3200" i="1" spc="-315" dirty="0">
                <a:latin typeface="Arial"/>
                <a:cs typeface="Arial"/>
              </a:rPr>
              <a:t>2</a:t>
            </a:r>
            <a:r>
              <a:rPr sz="3200" i="1" spc="-170" dirty="0">
                <a:latin typeface="Arial"/>
                <a:cs typeface="Arial"/>
              </a:rPr>
              <a:t>f</a:t>
            </a:r>
            <a:r>
              <a:rPr sz="3150" i="1" spc="-630" baseline="-21164" dirty="0">
                <a:latin typeface="Arial"/>
                <a:cs typeface="Arial"/>
              </a:rPr>
              <a:t>m</a:t>
            </a:r>
            <a:r>
              <a:rPr sz="3200" i="1" spc="-204" dirty="0">
                <a:latin typeface="Arial"/>
                <a:cs typeface="Arial"/>
              </a:rPr>
              <a:t>(</a:t>
            </a:r>
            <a:r>
              <a:rPr sz="3200" i="1" spc="-480" dirty="0">
                <a:latin typeface="Arial"/>
                <a:cs typeface="Arial"/>
              </a:rPr>
              <a:t>β</a:t>
            </a:r>
            <a:r>
              <a:rPr sz="3200" i="1" spc="-70" dirty="0">
                <a:latin typeface="Arial"/>
                <a:cs typeface="Arial"/>
              </a:rPr>
              <a:t>+1)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5207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Spektrum</a:t>
            </a:r>
            <a:r>
              <a:rPr sz="3600" spc="-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Frekuensi </a:t>
            </a:r>
            <a:r>
              <a:rPr sz="3600" spc="-10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091" y="757948"/>
            <a:ext cx="8328406" cy="55993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17283" y="1100861"/>
            <a:ext cx="641350" cy="621030"/>
          </a:xfrm>
          <a:prstGeom prst="rect">
            <a:avLst/>
          </a:prstGeom>
          <a:solidFill>
            <a:srgbClr val="EEEEAE"/>
          </a:solidFill>
        </p:spPr>
        <p:txBody>
          <a:bodyPr vert="horz" wrap="square" lIns="0" tIns="33655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265"/>
              </a:spcBef>
            </a:pPr>
            <a:r>
              <a:rPr sz="3600" dirty="0">
                <a:latin typeface="Symbol"/>
                <a:cs typeface="Symbol"/>
              </a:rPr>
              <a:t></a:t>
            </a:r>
            <a:endParaRPr sz="36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505" y="2541041"/>
            <a:ext cx="641350" cy="621030"/>
          </a:xfrm>
          <a:prstGeom prst="rect">
            <a:avLst/>
          </a:prstGeom>
          <a:solidFill>
            <a:srgbClr val="EEEEAE"/>
          </a:solidFill>
        </p:spPr>
        <p:txBody>
          <a:bodyPr vert="horz" wrap="square" lIns="0" tIns="34290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270"/>
              </a:spcBef>
            </a:pPr>
            <a:r>
              <a:rPr sz="3600" dirty="0">
                <a:latin typeface="Symbol"/>
                <a:cs typeface="Symbol"/>
              </a:rPr>
              <a:t></a:t>
            </a:r>
            <a:endParaRPr sz="36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7283" y="3706901"/>
            <a:ext cx="641350" cy="621030"/>
          </a:xfrm>
          <a:prstGeom prst="rect">
            <a:avLst/>
          </a:prstGeom>
          <a:solidFill>
            <a:srgbClr val="EEEEAE"/>
          </a:solidFill>
        </p:spPr>
        <p:txBody>
          <a:bodyPr vert="horz" wrap="square" lIns="0" tIns="34290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270"/>
              </a:spcBef>
            </a:pPr>
            <a:r>
              <a:rPr sz="3600" dirty="0">
                <a:latin typeface="Symbol"/>
                <a:cs typeface="Symbol"/>
              </a:rPr>
              <a:t></a:t>
            </a:r>
            <a:endParaRPr sz="36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7283" y="4941468"/>
            <a:ext cx="641350" cy="621030"/>
          </a:xfrm>
          <a:prstGeom prst="rect">
            <a:avLst/>
          </a:prstGeom>
          <a:solidFill>
            <a:srgbClr val="EEEEAE"/>
          </a:solidFill>
        </p:spPr>
        <p:txBody>
          <a:bodyPr vert="horz" wrap="square" lIns="0" tIns="34290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270"/>
              </a:spcBef>
            </a:pPr>
            <a:r>
              <a:rPr sz="3600" dirty="0">
                <a:latin typeface="Symbol"/>
                <a:cs typeface="Symbol"/>
              </a:rPr>
              <a:t></a:t>
            </a:r>
            <a:endParaRPr sz="36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5207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Spektrum</a:t>
            </a:r>
            <a:r>
              <a:rPr sz="3600" spc="-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Frekuensi </a:t>
            </a:r>
            <a:r>
              <a:rPr sz="3600" spc="-10" dirty="0">
                <a:solidFill>
                  <a:srgbClr val="000000"/>
                </a:solidFill>
              </a:rPr>
              <a:t>FM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33246" y="1501479"/>
          <a:ext cx="6643370" cy="4483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9450"/>
                <a:gridCol w="2389504"/>
                <a:gridCol w="2288539"/>
              </a:tblGrid>
              <a:tr h="805054">
                <a:tc>
                  <a:txBody>
                    <a:bodyPr/>
                    <a:lstStyle/>
                    <a:p>
                      <a:pPr marL="227329" marR="220979" indent="297180">
                        <a:lnSpc>
                          <a:spcPts val="312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Index </a:t>
                      </a:r>
                      <a:r>
                        <a:rPr sz="2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2700" b="1" spc="-1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70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7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700" b="1" dirty="0">
                          <a:latin typeface="Arial"/>
                          <a:cs typeface="Arial"/>
                        </a:rPr>
                        <a:t>asi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 marR="115570" indent="-75565">
                        <a:lnSpc>
                          <a:spcPts val="2350"/>
                        </a:lnSpc>
                        <a:spcBef>
                          <a:spcPts val="35"/>
                        </a:spcBef>
                      </a:pPr>
                      <a:r>
                        <a:rPr sz="2000" b="1" spc="20" dirty="0">
                          <a:latin typeface="Arial"/>
                          <a:cs typeface="Arial"/>
                        </a:rPr>
                        <a:t>Jumlah</a:t>
                      </a:r>
                      <a:r>
                        <a:rPr sz="2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15" dirty="0">
                          <a:latin typeface="Arial"/>
                          <a:cs typeface="Arial"/>
                        </a:rPr>
                        <a:t>Sideband </a:t>
                      </a:r>
                      <a:r>
                        <a:rPr sz="2000" b="1" spc="-5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10" dirty="0">
                          <a:latin typeface="Arial"/>
                          <a:cs typeface="Arial"/>
                        </a:rPr>
                        <a:t>yang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15" dirty="0">
                          <a:latin typeface="Arial"/>
                          <a:cs typeface="Arial"/>
                        </a:rPr>
                        <a:t>Significant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9420" marR="253365" indent="-176530">
                        <a:lnSpc>
                          <a:spcPts val="312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Ba</a:t>
                      </a:r>
                      <a:r>
                        <a:rPr sz="2700" b="1" spc="-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700" b="1" spc="-3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700" b="1" spc="6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2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700" b="1" dirty="0">
                          <a:latin typeface="Arial"/>
                          <a:cs typeface="Arial"/>
                        </a:rPr>
                        <a:t>th  </a:t>
                      </a:r>
                      <a:r>
                        <a:rPr sz="2700" b="1" spc="5" dirty="0">
                          <a:latin typeface="Arial"/>
                          <a:cs typeface="Arial"/>
                        </a:rPr>
                        <a:t>dalam</a:t>
                      </a:r>
                      <a:r>
                        <a:rPr sz="2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700" b="1" spc="-7" baseline="-10802" dirty="0">
                          <a:latin typeface="Arial"/>
                          <a:cs typeface="Arial"/>
                        </a:rPr>
                        <a:t>m</a:t>
                      </a:r>
                      <a:endParaRPr sz="2700" baseline="-10802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514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0.1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8670"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0.3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514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0.5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316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1.0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040"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6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6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187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5.0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12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12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083"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10.0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85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187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20.0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42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30.0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62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90"/>
                        </a:lnSpc>
                      </a:pPr>
                      <a:r>
                        <a:rPr sz="2700" b="1" dirty="0">
                          <a:latin typeface="Arial"/>
                          <a:cs typeface="Arial"/>
                        </a:rPr>
                        <a:t>62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110744"/>
            <a:ext cx="25279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Latihan</a:t>
            </a:r>
            <a:r>
              <a:rPr spc="-10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soal: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9992" y="874903"/>
            <a:ext cx="8633460" cy="54063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697865" marR="55880" indent="-609600" algn="just">
              <a:lnSpc>
                <a:spcPct val="89700"/>
              </a:lnSpc>
              <a:spcBef>
                <a:spcPts val="305"/>
              </a:spcBef>
              <a:buClr>
                <a:srgbClr val="9900CC"/>
              </a:buClr>
              <a:buSzPct val="104166"/>
              <a:buAutoNum type="arabicPeriod"/>
              <a:tabLst>
                <a:tab pos="6985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Hitung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index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modulasi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bandwidth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sinyal</a:t>
            </a:r>
            <a:r>
              <a:rPr sz="2400" dirty="0">
                <a:latin typeface="Microsoft Sans Serif"/>
                <a:cs typeface="Microsoft Sans Serif"/>
              </a:rPr>
              <a:t> FM,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jika </a:t>
            </a:r>
            <a:r>
              <a:rPr sz="2400" spc="-5" dirty="0">
                <a:latin typeface="Microsoft Sans Serif"/>
                <a:cs typeface="Microsoft Sans Serif"/>
              </a:rPr>
              <a:t> deviasi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FM</a:t>
            </a:r>
            <a:r>
              <a:rPr sz="2400" dirty="0">
                <a:latin typeface="Microsoft Sans Serif"/>
                <a:cs typeface="Microsoft Sans Serif"/>
              </a:rPr>
              <a:t> =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75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KHz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-5" dirty="0">
                <a:latin typeface="Microsoft Sans Serif"/>
                <a:cs typeface="Microsoft Sans Serif"/>
              </a:rPr>
              <a:t> pemodulasi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ber-frekuensi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15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khz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900CC"/>
              </a:buClr>
              <a:buFont typeface="Microsoft Sans Serif"/>
              <a:buAutoNum type="arabicPeriod"/>
            </a:pPr>
            <a:endParaRPr sz="3200">
              <a:latin typeface="Microsoft Sans Serif"/>
              <a:cs typeface="Microsoft Sans Serif"/>
            </a:endParaRPr>
          </a:p>
          <a:p>
            <a:pPr marL="697865" marR="203835" indent="-609600">
              <a:lnSpc>
                <a:spcPct val="89800"/>
              </a:lnSpc>
              <a:spcBef>
                <a:spcPts val="5"/>
              </a:spcBef>
              <a:buClr>
                <a:srgbClr val="9900CC"/>
              </a:buClr>
              <a:buSzPct val="104166"/>
              <a:buAutoNum type="arabicPeriod"/>
              <a:tabLst>
                <a:tab pos="697865" algn="l"/>
                <a:tab pos="6985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Suatu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modulator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mempunyai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pembawa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b="1" spc="-5" dirty="0">
                <a:latin typeface="Arial"/>
                <a:cs typeface="Arial"/>
              </a:rPr>
              <a:t>Vc(t)</a:t>
            </a:r>
            <a:r>
              <a:rPr sz="2400" b="1" dirty="0">
                <a:latin typeface="Arial"/>
                <a:cs typeface="Arial"/>
              </a:rPr>
              <a:t> =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20 Cos(2</a:t>
            </a:r>
            <a:r>
              <a:rPr sz="2400" spc="-5" dirty="0">
                <a:latin typeface="Symbol"/>
                <a:cs typeface="Symbol"/>
              </a:rPr>
              <a:t></a:t>
            </a:r>
            <a:r>
              <a:rPr sz="2400" b="1" spc="-5" dirty="0">
                <a:latin typeface="Arial"/>
                <a:cs typeface="Arial"/>
              </a:rPr>
              <a:t>.10</a:t>
            </a:r>
            <a:r>
              <a:rPr sz="2400" b="1" spc="-7" baseline="24305" dirty="0">
                <a:latin typeface="Arial"/>
                <a:cs typeface="Arial"/>
              </a:rPr>
              <a:t>8</a:t>
            </a:r>
            <a:r>
              <a:rPr sz="2400" b="1" spc="-5" dirty="0">
                <a:latin typeface="Arial"/>
                <a:cs typeface="Arial"/>
              </a:rPr>
              <a:t>t)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volt.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yang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terjadi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akan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mengalami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“</a:t>
            </a:r>
            <a:r>
              <a:rPr sz="2400" b="1" i="1" dirty="0">
                <a:latin typeface="Arial"/>
                <a:cs typeface="Arial"/>
              </a:rPr>
              <a:t>Null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Carrier</a:t>
            </a:r>
            <a:r>
              <a:rPr sz="2400" b="1" i="1" spc="2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pertama</a:t>
            </a:r>
            <a:r>
              <a:rPr sz="2400" b="1" i="1" spc="10" dirty="0">
                <a:latin typeface="Arial"/>
                <a:cs typeface="Arial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“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jika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diberi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informasi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b="1" spc="-5" dirty="0">
                <a:latin typeface="Arial"/>
                <a:cs typeface="Arial"/>
              </a:rPr>
              <a:t>Vs(t) </a:t>
            </a:r>
            <a:r>
              <a:rPr sz="2400" b="1" dirty="0">
                <a:latin typeface="Arial"/>
                <a:cs typeface="Arial"/>
              </a:rPr>
              <a:t>= </a:t>
            </a:r>
            <a:r>
              <a:rPr sz="2400" b="1" spc="-5" dirty="0">
                <a:latin typeface="Arial"/>
                <a:cs typeface="Arial"/>
              </a:rPr>
              <a:t>2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Cos(</a:t>
            </a:r>
            <a:r>
              <a:rPr sz="2400" spc="-5" dirty="0">
                <a:latin typeface="Symbol"/>
                <a:cs typeface="Symbol"/>
              </a:rPr>
              <a:t></a:t>
            </a:r>
            <a:r>
              <a:rPr sz="2400" b="1" spc="-5" dirty="0">
                <a:latin typeface="Arial"/>
                <a:cs typeface="Arial"/>
              </a:rPr>
              <a:t>.10</a:t>
            </a:r>
            <a:r>
              <a:rPr sz="2400" b="1" spc="-7" baseline="24305" dirty="0">
                <a:latin typeface="Arial"/>
                <a:cs typeface="Arial"/>
              </a:rPr>
              <a:t>4</a:t>
            </a:r>
            <a:r>
              <a:rPr sz="2400" b="1" spc="-5" dirty="0">
                <a:latin typeface="Arial"/>
                <a:cs typeface="Arial"/>
              </a:rPr>
              <a:t>t) </a:t>
            </a:r>
            <a:r>
              <a:rPr sz="2400" spc="-5" dirty="0">
                <a:latin typeface="Microsoft Sans Serif"/>
                <a:cs typeface="Microsoft Sans Serif"/>
              </a:rPr>
              <a:t>volt.</a:t>
            </a:r>
            <a:endParaRPr sz="2400">
              <a:latin typeface="Microsoft Sans Serif"/>
              <a:cs typeface="Microsoft Sans Serif"/>
            </a:endParaRPr>
          </a:p>
          <a:p>
            <a:pPr marL="1079500" marR="177165" lvl="1" indent="-533400">
              <a:lnSpc>
                <a:spcPts val="2160"/>
              </a:lnSpc>
              <a:spcBef>
                <a:spcPts val="515"/>
              </a:spcBef>
              <a:buClr>
                <a:srgbClr val="993300"/>
              </a:buClr>
              <a:buSzPct val="105000"/>
              <a:buAutoNum type="alphaLcPeriod"/>
              <a:tabLst>
                <a:tab pos="1078865" algn="l"/>
                <a:tab pos="10795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Hitung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deviasi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frekuensi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dirty="0">
                <a:latin typeface="Symbol"/>
                <a:cs typeface="Symbol"/>
              </a:rPr>
              <a:t></a:t>
            </a:r>
            <a:r>
              <a:rPr sz="2000" b="1" dirty="0">
                <a:latin typeface="Arial"/>
                <a:cs typeface="Arial"/>
              </a:rPr>
              <a:t>f)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Bandwidth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Carlson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(BWc)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daya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FM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pada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kondisi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tersebut!</a:t>
            </a:r>
            <a:endParaRPr sz="2000">
              <a:latin typeface="Microsoft Sans Serif"/>
              <a:cs typeface="Microsoft Sans Serif"/>
            </a:endParaRPr>
          </a:p>
          <a:p>
            <a:pPr marL="1079500" lvl="1" indent="-533400">
              <a:lnSpc>
                <a:spcPct val="100000"/>
              </a:lnSpc>
              <a:spcBef>
                <a:spcPts val="105"/>
              </a:spcBef>
              <a:buClr>
                <a:srgbClr val="993300"/>
              </a:buClr>
              <a:buSzPct val="105000"/>
              <a:buAutoNum type="alphaLcPeriod"/>
              <a:tabLst>
                <a:tab pos="1078865" algn="l"/>
                <a:tab pos="1079500" algn="l"/>
              </a:tabLst>
            </a:pPr>
            <a:r>
              <a:rPr sz="2000" dirty="0">
                <a:latin typeface="Microsoft Sans Serif"/>
                <a:cs typeface="Microsoft Sans Serif"/>
              </a:rPr>
              <a:t>Gambarkan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(sketsalah)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spektrum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frekuensi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FM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atas!</a:t>
            </a:r>
            <a:endParaRPr sz="2000">
              <a:latin typeface="Microsoft Sans Serif"/>
              <a:cs typeface="Microsoft Sans Serif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3300"/>
              </a:buClr>
              <a:buFont typeface="Microsoft Sans Serif"/>
              <a:buAutoNum type="alphaLcPeriod"/>
            </a:pPr>
            <a:endParaRPr sz="2500">
              <a:latin typeface="Microsoft Sans Serif"/>
              <a:cs typeface="Microsoft Sans Serif"/>
            </a:endParaRPr>
          </a:p>
          <a:p>
            <a:pPr marL="546100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Jika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pemodulasi/informasi diubah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menjadi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Vs’(t)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4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Cos(24</a:t>
            </a:r>
            <a:r>
              <a:rPr sz="2000" dirty="0">
                <a:latin typeface="Symbol"/>
                <a:cs typeface="Symbol"/>
              </a:rPr>
              <a:t></a:t>
            </a:r>
            <a:r>
              <a:rPr sz="2000" b="1" dirty="0">
                <a:latin typeface="Arial"/>
                <a:cs typeface="Arial"/>
              </a:rPr>
              <a:t>.10</a:t>
            </a:r>
            <a:r>
              <a:rPr sz="1950" b="1" baseline="25641" dirty="0">
                <a:latin typeface="Arial"/>
                <a:cs typeface="Arial"/>
              </a:rPr>
              <a:t>3</a:t>
            </a:r>
            <a:r>
              <a:rPr sz="2000" b="1" dirty="0">
                <a:latin typeface="Arial"/>
                <a:cs typeface="Arial"/>
              </a:rPr>
              <a:t>t).</a:t>
            </a:r>
            <a:endParaRPr sz="2000">
              <a:latin typeface="Arial"/>
              <a:cs typeface="Arial"/>
            </a:endParaRPr>
          </a:p>
          <a:p>
            <a:pPr marL="1079500" marR="730885" lvl="1" indent="-533400">
              <a:lnSpc>
                <a:spcPts val="2160"/>
              </a:lnSpc>
              <a:spcBef>
                <a:spcPts val="509"/>
              </a:spcBef>
              <a:buClr>
                <a:srgbClr val="993300"/>
              </a:buClr>
              <a:buSzPct val="105000"/>
              <a:buAutoNum type="alphaLcPeriod" startAt="3"/>
              <a:tabLst>
                <a:tab pos="1078865" algn="l"/>
                <a:tab pos="10795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Hitung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deviasi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frekuensi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maksimum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dirty="0">
                <a:latin typeface="Symbol"/>
                <a:cs typeface="Symbol"/>
              </a:rPr>
              <a:t></a:t>
            </a:r>
            <a:r>
              <a:rPr sz="2000" b="1" dirty="0">
                <a:latin typeface="Arial"/>
                <a:cs typeface="Arial"/>
              </a:rPr>
              <a:t>f),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indeks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modulasi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ß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dirty="0">
                <a:latin typeface="Microsoft Sans Serif"/>
                <a:cs typeface="Microsoft Sans Serif"/>
              </a:rPr>
              <a:t>maksimum)</a:t>
            </a:r>
            <a:r>
              <a:rPr sz="2000" b="1" dirty="0">
                <a:latin typeface="Arial"/>
                <a:cs typeface="Arial"/>
              </a:rPr>
              <a:t>,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Bandwidth Carlson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(BWc)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daya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FM!</a:t>
            </a:r>
            <a:endParaRPr sz="2000">
              <a:latin typeface="Microsoft Sans Serif"/>
              <a:cs typeface="Microsoft Sans Serif"/>
            </a:endParaRPr>
          </a:p>
          <a:p>
            <a:pPr marL="1079500" lvl="1" indent="-533400">
              <a:lnSpc>
                <a:spcPct val="100000"/>
              </a:lnSpc>
              <a:spcBef>
                <a:spcPts val="110"/>
              </a:spcBef>
              <a:buClr>
                <a:srgbClr val="993300"/>
              </a:buClr>
              <a:buSzPct val="105000"/>
              <a:buAutoNum type="alphaLcPeriod" startAt="3"/>
              <a:tabLst>
                <a:tab pos="1078865" algn="l"/>
                <a:tab pos="1079500" algn="l"/>
              </a:tabLst>
            </a:pPr>
            <a:r>
              <a:rPr sz="2000" dirty="0">
                <a:latin typeface="Microsoft Sans Serif"/>
                <a:cs typeface="Microsoft Sans Serif"/>
              </a:rPr>
              <a:t>Gambarkan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(sketsalah)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spektrum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frekuensi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FM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pd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point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c.!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6501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Wideband</a:t>
            </a:r>
            <a:r>
              <a:rPr sz="3600" dirty="0"/>
              <a:t> </a:t>
            </a:r>
            <a:r>
              <a:rPr sz="3600" spc="-5" dirty="0"/>
              <a:t>vs.</a:t>
            </a:r>
            <a:r>
              <a:rPr sz="3600" spc="-10" dirty="0"/>
              <a:t> </a:t>
            </a:r>
            <a:r>
              <a:rPr sz="3600" spc="-5" dirty="0"/>
              <a:t>narrowband</a:t>
            </a:r>
            <a:r>
              <a:rPr sz="3600" spc="-10" dirty="0"/>
              <a:t> </a:t>
            </a:r>
            <a:r>
              <a:rPr sz="3600" dirty="0"/>
              <a:t>FM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53491" y="806024"/>
            <a:ext cx="7260590" cy="325056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894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68300" algn="l"/>
              </a:tabLst>
            </a:pPr>
            <a:r>
              <a:rPr sz="3200" dirty="0">
                <a:latin typeface="Microsoft Sans Serif"/>
                <a:cs typeface="Microsoft Sans Serif"/>
              </a:rPr>
              <a:t>NBFM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is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defined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by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the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condition</a:t>
            </a:r>
            <a:endParaRPr sz="3200">
              <a:latin typeface="Microsoft Sans Serif"/>
              <a:cs typeface="Microsoft Sans Serif"/>
            </a:endParaRPr>
          </a:p>
          <a:p>
            <a:pPr marL="768985" lvl="1" indent="-287020">
              <a:lnSpc>
                <a:spcPct val="100000"/>
              </a:lnSpc>
              <a:spcBef>
                <a:spcPts val="69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69620" algn="l"/>
                <a:tab pos="3846829" algn="l"/>
              </a:tabLst>
            </a:pPr>
            <a:r>
              <a:rPr sz="2800" spc="-35" dirty="0">
                <a:latin typeface="Microsoft Sans Serif"/>
                <a:cs typeface="Microsoft Sans Serif"/>
              </a:rPr>
              <a:t>∆f&lt;&lt;W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(fm)	</a:t>
            </a:r>
            <a:r>
              <a:rPr sz="2800" dirty="0">
                <a:latin typeface="Microsoft Sans Serif"/>
                <a:cs typeface="Microsoft Sans Serif"/>
              </a:rPr>
              <a:t>B</a:t>
            </a:r>
            <a:r>
              <a:rPr sz="2775" baseline="-21021" dirty="0">
                <a:latin typeface="Microsoft Sans Serif"/>
                <a:cs typeface="Microsoft Sans Serif"/>
              </a:rPr>
              <a:t>FM</a:t>
            </a:r>
            <a:r>
              <a:rPr sz="2800" dirty="0">
                <a:latin typeface="Microsoft Sans Serif"/>
                <a:cs typeface="Microsoft Sans Serif"/>
              </a:rPr>
              <a:t>=2W=2.fm</a:t>
            </a:r>
            <a:endParaRPr sz="2800">
              <a:latin typeface="Microsoft Sans Serif"/>
              <a:cs typeface="Microsoft Sans Serif"/>
            </a:endParaRPr>
          </a:p>
          <a:p>
            <a:pPr marL="768985" lvl="1" indent="-287020">
              <a:lnSpc>
                <a:spcPct val="100000"/>
              </a:lnSpc>
              <a:spcBef>
                <a:spcPts val="67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69620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This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just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like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AM.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No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advantage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here</a:t>
            </a:r>
            <a:endParaRPr sz="2800">
              <a:latin typeface="Microsoft Sans Serif"/>
              <a:cs typeface="Microsoft Sans Serif"/>
            </a:endParaRPr>
          </a:p>
          <a:p>
            <a:pPr marL="368300" indent="-342900">
              <a:lnSpc>
                <a:spcPct val="100000"/>
              </a:lnSpc>
              <a:spcBef>
                <a:spcPts val="75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68300" algn="l"/>
              </a:tabLst>
            </a:pPr>
            <a:r>
              <a:rPr sz="3200" dirty="0">
                <a:latin typeface="Microsoft Sans Serif"/>
                <a:cs typeface="Microsoft Sans Serif"/>
              </a:rPr>
              <a:t>WBFM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is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defined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by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the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condition</a:t>
            </a:r>
            <a:endParaRPr sz="3200">
              <a:latin typeface="Microsoft Sans Serif"/>
              <a:cs typeface="Microsoft Sans Serif"/>
            </a:endParaRPr>
          </a:p>
          <a:p>
            <a:pPr marL="768985" lvl="1" indent="-287020">
              <a:lnSpc>
                <a:spcPct val="100000"/>
              </a:lnSpc>
              <a:spcBef>
                <a:spcPts val="69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69620" algn="l"/>
                <a:tab pos="4044315" algn="l"/>
              </a:tabLst>
            </a:pPr>
            <a:r>
              <a:rPr sz="2800" spc="-35" dirty="0">
                <a:latin typeface="Microsoft Sans Serif"/>
                <a:cs typeface="Microsoft Sans Serif"/>
              </a:rPr>
              <a:t>∆f&gt;&gt;W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(fm)	</a:t>
            </a:r>
            <a:r>
              <a:rPr sz="2800" dirty="0">
                <a:latin typeface="Microsoft Sans Serif"/>
                <a:cs typeface="Microsoft Sans Serif"/>
              </a:rPr>
              <a:t>B</a:t>
            </a:r>
            <a:r>
              <a:rPr sz="2775" baseline="-21021" dirty="0">
                <a:latin typeface="Microsoft Sans Serif"/>
                <a:cs typeface="Microsoft Sans Serif"/>
              </a:rPr>
              <a:t>FM</a:t>
            </a:r>
            <a:r>
              <a:rPr sz="2800" dirty="0">
                <a:latin typeface="Microsoft Sans Serif"/>
                <a:cs typeface="Microsoft Sans Serif"/>
              </a:rPr>
              <a:t>=2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-80" dirty="0">
                <a:latin typeface="Microsoft Sans Serif"/>
                <a:cs typeface="Microsoft Sans Serif"/>
              </a:rPr>
              <a:t>∆f</a:t>
            </a:r>
            <a:endParaRPr sz="2800">
              <a:latin typeface="Microsoft Sans Serif"/>
              <a:cs typeface="Microsoft Sans Serif"/>
            </a:endParaRPr>
          </a:p>
          <a:p>
            <a:pPr marL="768985" lvl="1" indent="-287020">
              <a:lnSpc>
                <a:spcPct val="100000"/>
              </a:lnSpc>
              <a:spcBef>
                <a:spcPts val="67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69620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This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what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have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true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FM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signal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0760" y="1511300"/>
            <a:ext cx="647700" cy="457200"/>
          </a:xfrm>
          <a:custGeom>
            <a:avLst/>
            <a:gdLst/>
            <a:ahLst/>
            <a:cxnLst/>
            <a:rect l="l" t="t" r="r" b="b"/>
            <a:pathLst>
              <a:path w="647700" h="457200">
                <a:moveTo>
                  <a:pt x="485775" y="0"/>
                </a:moveTo>
                <a:lnTo>
                  <a:pt x="485775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85775" y="342900"/>
                </a:lnTo>
                <a:lnTo>
                  <a:pt x="485775" y="457200"/>
                </a:lnTo>
                <a:lnTo>
                  <a:pt x="647700" y="228600"/>
                </a:lnTo>
                <a:lnTo>
                  <a:pt x="485775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89782" y="3124200"/>
            <a:ext cx="596900" cy="457200"/>
          </a:xfrm>
          <a:custGeom>
            <a:avLst/>
            <a:gdLst/>
            <a:ahLst/>
            <a:cxnLst/>
            <a:rect l="l" t="t" r="r" b="b"/>
            <a:pathLst>
              <a:path w="596900" h="457200">
                <a:moveTo>
                  <a:pt x="447547" y="0"/>
                </a:moveTo>
                <a:lnTo>
                  <a:pt x="447547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47547" y="342900"/>
                </a:lnTo>
                <a:lnTo>
                  <a:pt x="447547" y="457200"/>
                </a:lnTo>
                <a:lnTo>
                  <a:pt x="596900" y="228600"/>
                </a:lnTo>
                <a:lnTo>
                  <a:pt x="447547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0"/>
            <a:ext cx="23901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Bo</a:t>
            </a:r>
            <a:r>
              <a:rPr sz="4000" spc="-25" dirty="0"/>
              <a:t>u</a:t>
            </a:r>
            <a:r>
              <a:rPr sz="4000" spc="-5" dirty="0"/>
              <a:t>nd</a:t>
            </a:r>
            <a:r>
              <a:rPr sz="4000" spc="-20" dirty="0"/>
              <a:t>a</a:t>
            </a:r>
            <a:r>
              <a:rPr sz="4000" spc="-5" dirty="0"/>
              <a:t>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53390" y="601472"/>
            <a:ext cx="7947025" cy="3900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96619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between</a:t>
            </a:r>
            <a:r>
              <a:rPr sz="2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narrowband</a:t>
            </a:r>
            <a:r>
              <a:rPr sz="28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wideband</a:t>
            </a:r>
            <a:r>
              <a:rPr sz="2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FM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This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distinction </a:t>
            </a:r>
            <a:r>
              <a:rPr sz="3200" spc="-10" dirty="0">
                <a:latin typeface="Microsoft Sans Serif"/>
                <a:cs typeface="Microsoft Sans Serif"/>
              </a:rPr>
              <a:t>is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controlled</a:t>
            </a:r>
            <a:r>
              <a:rPr sz="3200" dirty="0">
                <a:latin typeface="Microsoft Sans Serif"/>
                <a:cs typeface="Microsoft Sans Serif"/>
              </a:rPr>
              <a:t> by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Symbol"/>
                <a:cs typeface="Symbol"/>
              </a:rPr>
              <a:t></a:t>
            </a:r>
            <a:endParaRPr sz="3200">
              <a:latin typeface="Symbol"/>
              <a:cs typeface="Symbol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5692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If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Symbol"/>
                <a:cs typeface="Symbol"/>
              </a:rPr>
              <a:t></a:t>
            </a:r>
            <a:r>
              <a:rPr sz="2800" spc="-35" dirty="0">
                <a:latin typeface="Microsoft Sans Serif"/>
                <a:cs typeface="Microsoft Sans Serif"/>
              </a:rPr>
              <a:t>≥1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Wingdings"/>
                <a:cs typeface="Wingdings"/>
              </a:rPr>
              <a:t>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WBFM</a:t>
            </a:r>
            <a:endParaRPr sz="28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5692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If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Symbol"/>
                <a:cs typeface="Symbol"/>
              </a:rPr>
              <a:t></a:t>
            </a:r>
            <a:r>
              <a:rPr sz="2800" spc="-5" dirty="0">
                <a:latin typeface="Microsoft Sans Serif"/>
                <a:cs typeface="Microsoft Sans Serif"/>
              </a:rPr>
              <a:t>&lt;1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Wingdings"/>
                <a:cs typeface="Wingdings"/>
              </a:rPr>
              <a:t>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NBFM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Needless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to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say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there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is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point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for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going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with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NBFM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because the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signal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looks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 </a:t>
            </a:r>
            <a:r>
              <a:rPr sz="3200" dirty="0">
                <a:latin typeface="Microsoft Sans Serif"/>
                <a:cs typeface="Microsoft Sans Serif"/>
              </a:rPr>
              <a:t> sounds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more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like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AM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038" y="128143"/>
            <a:ext cx="494919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0"/>
              </a:spcBef>
            </a:pPr>
            <a:r>
              <a:rPr dirty="0"/>
              <a:t>PEMBANGKITAN</a:t>
            </a:r>
            <a:r>
              <a:rPr spc="-95" dirty="0"/>
              <a:t> </a:t>
            </a:r>
            <a:r>
              <a:rPr dirty="0"/>
              <a:t>SINYAL </a:t>
            </a:r>
            <a:r>
              <a:rPr spc="-869" dirty="0"/>
              <a:t> </a:t>
            </a:r>
            <a:r>
              <a:rPr dirty="0"/>
              <a:t>TERMODULASI</a:t>
            </a:r>
            <a:r>
              <a:rPr spc="-65" dirty="0"/>
              <a:t> </a:t>
            </a:r>
            <a:r>
              <a:rPr dirty="0"/>
              <a:t>SUDUT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28158"/>
            <a:ext cx="5175250" cy="112839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94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6235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Modulasi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sudut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pita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sempit</a:t>
            </a:r>
            <a:endParaRPr sz="32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5692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Narrow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Band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PM</a:t>
            </a:r>
            <a:endParaRPr sz="28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873024" y="2799453"/>
            <a:ext cx="720090" cy="716915"/>
            <a:chOff x="5873024" y="2799453"/>
            <a:chExt cx="720090" cy="716915"/>
          </a:xfrm>
        </p:grpSpPr>
        <p:sp>
          <p:nvSpPr>
            <p:cNvPr id="5" name="object 5"/>
            <p:cNvSpPr/>
            <p:nvPr/>
          </p:nvSpPr>
          <p:spPr>
            <a:xfrm>
              <a:off x="5887629" y="2814058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79" h="687704">
                  <a:moveTo>
                    <a:pt x="345279" y="0"/>
                  </a:moveTo>
                  <a:lnTo>
                    <a:pt x="298405" y="3138"/>
                  </a:lnTo>
                  <a:lnTo>
                    <a:pt x="253455" y="12280"/>
                  </a:lnTo>
                  <a:lnTo>
                    <a:pt x="210838" y="27016"/>
                  </a:lnTo>
                  <a:lnTo>
                    <a:pt x="170965" y="46936"/>
                  </a:lnTo>
                  <a:lnTo>
                    <a:pt x="134246" y="71629"/>
                  </a:lnTo>
                  <a:lnTo>
                    <a:pt x="101092" y="100687"/>
                  </a:lnTo>
                  <a:lnTo>
                    <a:pt x="71912" y="133699"/>
                  </a:lnTo>
                  <a:lnTo>
                    <a:pt x="47118" y="170255"/>
                  </a:lnTo>
                  <a:lnTo>
                    <a:pt x="27119" y="209945"/>
                  </a:lnTo>
                  <a:lnTo>
                    <a:pt x="12326" y="252360"/>
                  </a:lnTo>
                  <a:lnTo>
                    <a:pt x="3150" y="297090"/>
                  </a:lnTo>
                  <a:lnTo>
                    <a:pt x="0" y="343724"/>
                  </a:lnTo>
                  <a:lnTo>
                    <a:pt x="3150" y="390328"/>
                  </a:lnTo>
                  <a:lnTo>
                    <a:pt x="12326" y="435028"/>
                  </a:lnTo>
                  <a:lnTo>
                    <a:pt x="27119" y="477414"/>
                  </a:lnTo>
                  <a:lnTo>
                    <a:pt x="47118" y="517077"/>
                  </a:lnTo>
                  <a:lnTo>
                    <a:pt x="71912" y="553607"/>
                  </a:lnTo>
                  <a:lnTo>
                    <a:pt x="101092" y="586595"/>
                  </a:lnTo>
                  <a:lnTo>
                    <a:pt x="134246" y="615631"/>
                  </a:lnTo>
                  <a:lnTo>
                    <a:pt x="170965" y="640307"/>
                  </a:lnTo>
                  <a:lnTo>
                    <a:pt x="210838" y="660211"/>
                  </a:lnTo>
                  <a:lnTo>
                    <a:pt x="253455" y="674936"/>
                  </a:lnTo>
                  <a:lnTo>
                    <a:pt x="298405" y="684071"/>
                  </a:lnTo>
                  <a:lnTo>
                    <a:pt x="345279" y="687207"/>
                  </a:lnTo>
                  <a:lnTo>
                    <a:pt x="392157" y="684071"/>
                  </a:lnTo>
                  <a:lnTo>
                    <a:pt x="437121" y="674936"/>
                  </a:lnTo>
                  <a:lnTo>
                    <a:pt x="479758" y="660211"/>
                  </a:lnTo>
                  <a:lnTo>
                    <a:pt x="519656" y="640307"/>
                  </a:lnTo>
                  <a:lnTo>
                    <a:pt x="556403" y="615631"/>
                  </a:lnTo>
                  <a:lnTo>
                    <a:pt x="589588" y="586595"/>
                  </a:lnTo>
                  <a:lnTo>
                    <a:pt x="618798" y="553607"/>
                  </a:lnTo>
                  <a:lnTo>
                    <a:pt x="643620" y="517077"/>
                  </a:lnTo>
                  <a:lnTo>
                    <a:pt x="663644" y="477414"/>
                  </a:lnTo>
                  <a:lnTo>
                    <a:pt x="678457" y="435028"/>
                  </a:lnTo>
                  <a:lnTo>
                    <a:pt x="687647" y="390328"/>
                  </a:lnTo>
                  <a:lnTo>
                    <a:pt x="690802" y="343724"/>
                  </a:lnTo>
                  <a:lnTo>
                    <a:pt x="687647" y="297090"/>
                  </a:lnTo>
                  <a:lnTo>
                    <a:pt x="678457" y="252360"/>
                  </a:lnTo>
                  <a:lnTo>
                    <a:pt x="663644" y="209945"/>
                  </a:lnTo>
                  <a:lnTo>
                    <a:pt x="643620" y="170255"/>
                  </a:lnTo>
                  <a:lnTo>
                    <a:pt x="618798" y="133699"/>
                  </a:lnTo>
                  <a:lnTo>
                    <a:pt x="589588" y="100687"/>
                  </a:lnTo>
                  <a:lnTo>
                    <a:pt x="556403" y="71629"/>
                  </a:lnTo>
                  <a:lnTo>
                    <a:pt x="519656" y="46936"/>
                  </a:lnTo>
                  <a:lnTo>
                    <a:pt x="479758" y="27016"/>
                  </a:lnTo>
                  <a:lnTo>
                    <a:pt x="437121" y="12280"/>
                  </a:lnTo>
                  <a:lnTo>
                    <a:pt x="392157" y="3138"/>
                  </a:lnTo>
                  <a:lnTo>
                    <a:pt x="345279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87629" y="2814058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79" h="687704">
                  <a:moveTo>
                    <a:pt x="690802" y="343724"/>
                  </a:moveTo>
                  <a:lnTo>
                    <a:pt x="687647" y="297090"/>
                  </a:lnTo>
                  <a:lnTo>
                    <a:pt x="678457" y="252360"/>
                  </a:lnTo>
                  <a:lnTo>
                    <a:pt x="663644" y="209945"/>
                  </a:lnTo>
                  <a:lnTo>
                    <a:pt x="643620" y="170255"/>
                  </a:lnTo>
                  <a:lnTo>
                    <a:pt x="618798" y="133699"/>
                  </a:lnTo>
                  <a:lnTo>
                    <a:pt x="589588" y="100687"/>
                  </a:lnTo>
                  <a:lnTo>
                    <a:pt x="556403" y="71629"/>
                  </a:lnTo>
                  <a:lnTo>
                    <a:pt x="519656" y="46936"/>
                  </a:lnTo>
                  <a:lnTo>
                    <a:pt x="479758" y="27016"/>
                  </a:lnTo>
                  <a:lnTo>
                    <a:pt x="437121" y="12280"/>
                  </a:lnTo>
                  <a:lnTo>
                    <a:pt x="392157" y="3138"/>
                  </a:lnTo>
                  <a:lnTo>
                    <a:pt x="345279" y="0"/>
                  </a:lnTo>
                  <a:lnTo>
                    <a:pt x="298405" y="3138"/>
                  </a:lnTo>
                  <a:lnTo>
                    <a:pt x="253455" y="12280"/>
                  </a:lnTo>
                  <a:lnTo>
                    <a:pt x="210838" y="27016"/>
                  </a:lnTo>
                  <a:lnTo>
                    <a:pt x="170965" y="46936"/>
                  </a:lnTo>
                  <a:lnTo>
                    <a:pt x="134246" y="71629"/>
                  </a:lnTo>
                  <a:lnTo>
                    <a:pt x="101092" y="100687"/>
                  </a:lnTo>
                  <a:lnTo>
                    <a:pt x="71912" y="133699"/>
                  </a:lnTo>
                  <a:lnTo>
                    <a:pt x="47118" y="170255"/>
                  </a:lnTo>
                  <a:lnTo>
                    <a:pt x="27119" y="209945"/>
                  </a:lnTo>
                  <a:lnTo>
                    <a:pt x="12326" y="252360"/>
                  </a:lnTo>
                  <a:lnTo>
                    <a:pt x="3150" y="297090"/>
                  </a:lnTo>
                  <a:lnTo>
                    <a:pt x="0" y="343724"/>
                  </a:lnTo>
                  <a:lnTo>
                    <a:pt x="3150" y="390328"/>
                  </a:lnTo>
                  <a:lnTo>
                    <a:pt x="12326" y="435028"/>
                  </a:lnTo>
                  <a:lnTo>
                    <a:pt x="27119" y="477414"/>
                  </a:lnTo>
                  <a:lnTo>
                    <a:pt x="47118" y="517077"/>
                  </a:lnTo>
                  <a:lnTo>
                    <a:pt x="71912" y="553607"/>
                  </a:lnTo>
                  <a:lnTo>
                    <a:pt x="101092" y="586595"/>
                  </a:lnTo>
                  <a:lnTo>
                    <a:pt x="134246" y="615631"/>
                  </a:lnTo>
                  <a:lnTo>
                    <a:pt x="170965" y="640307"/>
                  </a:lnTo>
                  <a:lnTo>
                    <a:pt x="210838" y="660211"/>
                  </a:lnTo>
                  <a:lnTo>
                    <a:pt x="253455" y="674936"/>
                  </a:lnTo>
                  <a:lnTo>
                    <a:pt x="298405" y="684071"/>
                  </a:lnTo>
                  <a:lnTo>
                    <a:pt x="345279" y="687207"/>
                  </a:lnTo>
                  <a:lnTo>
                    <a:pt x="392157" y="684071"/>
                  </a:lnTo>
                  <a:lnTo>
                    <a:pt x="437121" y="674936"/>
                  </a:lnTo>
                  <a:lnTo>
                    <a:pt x="479758" y="660211"/>
                  </a:lnTo>
                  <a:lnTo>
                    <a:pt x="519656" y="640307"/>
                  </a:lnTo>
                  <a:lnTo>
                    <a:pt x="556403" y="615631"/>
                  </a:lnTo>
                  <a:lnTo>
                    <a:pt x="589588" y="586595"/>
                  </a:lnTo>
                  <a:lnTo>
                    <a:pt x="618798" y="553607"/>
                  </a:lnTo>
                  <a:lnTo>
                    <a:pt x="643620" y="517077"/>
                  </a:lnTo>
                  <a:lnTo>
                    <a:pt x="663644" y="477414"/>
                  </a:lnTo>
                  <a:lnTo>
                    <a:pt x="678457" y="435028"/>
                  </a:lnTo>
                  <a:lnTo>
                    <a:pt x="687647" y="390328"/>
                  </a:lnTo>
                  <a:lnTo>
                    <a:pt x="690802" y="343724"/>
                  </a:lnTo>
                  <a:close/>
                </a:path>
              </a:pathLst>
            </a:custGeom>
            <a:ln w="2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63195" y="2861449"/>
            <a:ext cx="302260" cy="582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50" spc="15" dirty="0">
                <a:latin typeface="Symbol"/>
                <a:cs typeface="Symbol"/>
              </a:rPr>
              <a:t></a:t>
            </a:r>
            <a:endParaRPr sz="3650">
              <a:latin typeface="Symbol"/>
              <a:cs typeface="Symbo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19426" y="2799453"/>
            <a:ext cx="720090" cy="716915"/>
            <a:chOff x="2419426" y="2799453"/>
            <a:chExt cx="720090" cy="716915"/>
          </a:xfrm>
        </p:grpSpPr>
        <p:sp>
          <p:nvSpPr>
            <p:cNvPr id="9" name="object 9"/>
            <p:cNvSpPr/>
            <p:nvPr/>
          </p:nvSpPr>
          <p:spPr>
            <a:xfrm>
              <a:off x="2434031" y="2814058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80" h="687704">
                  <a:moveTo>
                    <a:pt x="345352" y="0"/>
                  </a:moveTo>
                  <a:lnTo>
                    <a:pt x="298487" y="3138"/>
                  </a:lnTo>
                  <a:lnTo>
                    <a:pt x="253540" y="12280"/>
                  </a:lnTo>
                  <a:lnTo>
                    <a:pt x="210920" y="27016"/>
                  </a:lnTo>
                  <a:lnTo>
                    <a:pt x="171041" y="46936"/>
                  </a:lnTo>
                  <a:lnTo>
                    <a:pt x="134313" y="71629"/>
                  </a:lnTo>
                  <a:lnTo>
                    <a:pt x="101147" y="100687"/>
                  </a:lnTo>
                  <a:lnTo>
                    <a:pt x="71955" y="133699"/>
                  </a:lnTo>
                  <a:lnTo>
                    <a:pt x="47148" y="170255"/>
                  </a:lnTo>
                  <a:lnTo>
                    <a:pt x="27137" y="209945"/>
                  </a:lnTo>
                  <a:lnTo>
                    <a:pt x="12335" y="252360"/>
                  </a:lnTo>
                  <a:lnTo>
                    <a:pt x="3152" y="297090"/>
                  </a:lnTo>
                  <a:lnTo>
                    <a:pt x="0" y="343724"/>
                  </a:lnTo>
                  <a:lnTo>
                    <a:pt x="3152" y="390328"/>
                  </a:lnTo>
                  <a:lnTo>
                    <a:pt x="12335" y="435028"/>
                  </a:lnTo>
                  <a:lnTo>
                    <a:pt x="27137" y="477414"/>
                  </a:lnTo>
                  <a:lnTo>
                    <a:pt x="47148" y="517077"/>
                  </a:lnTo>
                  <a:lnTo>
                    <a:pt x="71955" y="553607"/>
                  </a:lnTo>
                  <a:lnTo>
                    <a:pt x="101147" y="586595"/>
                  </a:lnTo>
                  <a:lnTo>
                    <a:pt x="134313" y="615631"/>
                  </a:lnTo>
                  <a:lnTo>
                    <a:pt x="171041" y="640307"/>
                  </a:lnTo>
                  <a:lnTo>
                    <a:pt x="210920" y="660211"/>
                  </a:lnTo>
                  <a:lnTo>
                    <a:pt x="253540" y="674936"/>
                  </a:lnTo>
                  <a:lnTo>
                    <a:pt x="298487" y="684071"/>
                  </a:lnTo>
                  <a:lnTo>
                    <a:pt x="345352" y="687207"/>
                  </a:lnTo>
                  <a:lnTo>
                    <a:pt x="392217" y="684071"/>
                  </a:lnTo>
                  <a:lnTo>
                    <a:pt x="437164" y="674936"/>
                  </a:lnTo>
                  <a:lnTo>
                    <a:pt x="479784" y="660211"/>
                  </a:lnTo>
                  <a:lnTo>
                    <a:pt x="519663" y="640307"/>
                  </a:lnTo>
                  <a:lnTo>
                    <a:pt x="556391" y="615631"/>
                  </a:lnTo>
                  <a:lnTo>
                    <a:pt x="589557" y="586595"/>
                  </a:lnTo>
                  <a:lnTo>
                    <a:pt x="618749" y="553607"/>
                  </a:lnTo>
                  <a:lnTo>
                    <a:pt x="643556" y="517077"/>
                  </a:lnTo>
                  <a:lnTo>
                    <a:pt x="663567" y="477414"/>
                  </a:lnTo>
                  <a:lnTo>
                    <a:pt x="678369" y="435028"/>
                  </a:lnTo>
                  <a:lnTo>
                    <a:pt x="687552" y="390328"/>
                  </a:lnTo>
                  <a:lnTo>
                    <a:pt x="690704" y="343724"/>
                  </a:lnTo>
                  <a:lnTo>
                    <a:pt x="687552" y="297090"/>
                  </a:lnTo>
                  <a:lnTo>
                    <a:pt x="678369" y="252360"/>
                  </a:lnTo>
                  <a:lnTo>
                    <a:pt x="663567" y="209945"/>
                  </a:lnTo>
                  <a:lnTo>
                    <a:pt x="643556" y="170255"/>
                  </a:lnTo>
                  <a:lnTo>
                    <a:pt x="618749" y="133699"/>
                  </a:lnTo>
                  <a:lnTo>
                    <a:pt x="589557" y="100687"/>
                  </a:lnTo>
                  <a:lnTo>
                    <a:pt x="556391" y="71629"/>
                  </a:lnTo>
                  <a:lnTo>
                    <a:pt x="519663" y="46936"/>
                  </a:lnTo>
                  <a:lnTo>
                    <a:pt x="479784" y="27016"/>
                  </a:lnTo>
                  <a:lnTo>
                    <a:pt x="437164" y="12280"/>
                  </a:lnTo>
                  <a:lnTo>
                    <a:pt x="392217" y="3138"/>
                  </a:lnTo>
                  <a:lnTo>
                    <a:pt x="345352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4031" y="2814058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80" h="687704">
                  <a:moveTo>
                    <a:pt x="690704" y="343724"/>
                  </a:moveTo>
                  <a:lnTo>
                    <a:pt x="687552" y="297090"/>
                  </a:lnTo>
                  <a:lnTo>
                    <a:pt x="678369" y="252360"/>
                  </a:lnTo>
                  <a:lnTo>
                    <a:pt x="663567" y="209945"/>
                  </a:lnTo>
                  <a:lnTo>
                    <a:pt x="643556" y="170255"/>
                  </a:lnTo>
                  <a:lnTo>
                    <a:pt x="618749" y="133699"/>
                  </a:lnTo>
                  <a:lnTo>
                    <a:pt x="589557" y="100687"/>
                  </a:lnTo>
                  <a:lnTo>
                    <a:pt x="556391" y="71629"/>
                  </a:lnTo>
                  <a:lnTo>
                    <a:pt x="519663" y="46936"/>
                  </a:lnTo>
                  <a:lnTo>
                    <a:pt x="479784" y="27016"/>
                  </a:lnTo>
                  <a:lnTo>
                    <a:pt x="437164" y="12280"/>
                  </a:lnTo>
                  <a:lnTo>
                    <a:pt x="392217" y="3138"/>
                  </a:lnTo>
                  <a:lnTo>
                    <a:pt x="345352" y="0"/>
                  </a:lnTo>
                  <a:lnTo>
                    <a:pt x="298487" y="3138"/>
                  </a:lnTo>
                  <a:lnTo>
                    <a:pt x="253540" y="12280"/>
                  </a:lnTo>
                  <a:lnTo>
                    <a:pt x="210920" y="27016"/>
                  </a:lnTo>
                  <a:lnTo>
                    <a:pt x="171041" y="46936"/>
                  </a:lnTo>
                  <a:lnTo>
                    <a:pt x="134313" y="71629"/>
                  </a:lnTo>
                  <a:lnTo>
                    <a:pt x="101147" y="100687"/>
                  </a:lnTo>
                  <a:lnTo>
                    <a:pt x="71955" y="133699"/>
                  </a:lnTo>
                  <a:lnTo>
                    <a:pt x="47148" y="170255"/>
                  </a:lnTo>
                  <a:lnTo>
                    <a:pt x="27137" y="209945"/>
                  </a:lnTo>
                  <a:lnTo>
                    <a:pt x="12335" y="252360"/>
                  </a:lnTo>
                  <a:lnTo>
                    <a:pt x="3152" y="297090"/>
                  </a:lnTo>
                  <a:lnTo>
                    <a:pt x="0" y="343724"/>
                  </a:lnTo>
                  <a:lnTo>
                    <a:pt x="3152" y="390328"/>
                  </a:lnTo>
                  <a:lnTo>
                    <a:pt x="12335" y="435028"/>
                  </a:lnTo>
                  <a:lnTo>
                    <a:pt x="27137" y="477414"/>
                  </a:lnTo>
                  <a:lnTo>
                    <a:pt x="47148" y="517077"/>
                  </a:lnTo>
                  <a:lnTo>
                    <a:pt x="71955" y="553607"/>
                  </a:lnTo>
                  <a:lnTo>
                    <a:pt x="101147" y="586595"/>
                  </a:lnTo>
                  <a:lnTo>
                    <a:pt x="134313" y="615631"/>
                  </a:lnTo>
                  <a:lnTo>
                    <a:pt x="171041" y="640307"/>
                  </a:lnTo>
                  <a:lnTo>
                    <a:pt x="210920" y="660211"/>
                  </a:lnTo>
                  <a:lnTo>
                    <a:pt x="253540" y="674936"/>
                  </a:lnTo>
                  <a:lnTo>
                    <a:pt x="298487" y="684071"/>
                  </a:lnTo>
                  <a:lnTo>
                    <a:pt x="345352" y="687207"/>
                  </a:lnTo>
                  <a:lnTo>
                    <a:pt x="392217" y="684071"/>
                  </a:lnTo>
                  <a:lnTo>
                    <a:pt x="437164" y="674936"/>
                  </a:lnTo>
                  <a:lnTo>
                    <a:pt x="479784" y="660211"/>
                  </a:lnTo>
                  <a:lnTo>
                    <a:pt x="519663" y="640307"/>
                  </a:lnTo>
                  <a:lnTo>
                    <a:pt x="556391" y="615631"/>
                  </a:lnTo>
                  <a:lnTo>
                    <a:pt x="589557" y="586595"/>
                  </a:lnTo>
                  <a:lnTo>
                    <a:pt x="618749" y="553607"/>
                  </a:lnTo>
                  <a:lnTo>
                    <a:pt x="643556" y="517077"/>
                  </a:lnTo>
                  <a:lnTo>
                    <a:pt x="663567" y="477414"/>
                  </a:lnTo>
                  <a:lnTo>
                    <a:pt x="678369" y="435028"/>
                  </a:lnTo>
                  <a:lnTo>
                    <a:pt x="687552" y="390328"/>
                  </a:lnTo>
                  <a:lnTo>
                    <a:pt x="690704" y="343724"/>
                  </a:lnTo>
                  <a:close/>
                </a:path>
                <a:path w="690880" h="687704">
                  <a:moveTo>
                    <a:pt x="101147" y="100838"/>
                  </a:moveTo>
                  <a:lnTo>
                    <a:pt x="589557" y="586586"/>
                  </a:lnTo>
                </a:path>
                <a:path w="690880" h="687704">
                  <a:moveTo>
                    <a:pt x="101147" y="586586"/>
                  </a:moveTo>
                  <a:lnTo>
                    <a:pt x="589557" y="100838"/>
                  </a:lnTo>
                </a:path>
              </a:pathLst>
            </a:custGeom>
            <a:ln w="291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160745" y="2882876"/>
            <a:ext cx="690880" cy="549910"/>
          </a:xfrm>
          <a:prstGeom prst="rect">
            <a:avLst/>
          </a:prstGeom>
          <a:solidFill>
            <a:srgbClr val="C0C0C0"/>
          </a:solidFill>
          <a:ln w="29147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210185">
              <a:lnSpc>
                <a:spcPct val="100000"/>
              </a:lnSpc>
              <a:spcBef>
                <a:spcPts val="550"/>
              </a:spcBef>
            </a:pPr>
            <a:r>
              <a:rPr sz="2300" dirty="0">
                <a:latin typeface="Microsoft Sans Serif"/>
                <a:cs typeface="Microsoft Sans Serif"/>
              </a:rPr>
              <a:t>kp</a:t>
            </a:r>
            <a:endParaRPr sz="23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60745" y="4669373"/>
            <a:ext cx="690880" cy="549910"/>
            <a:chOff x="4160745" y="4669373"/>
            <a:chExt cx="690880" cy="549910"/>
          </a:xfrm>
        </p:grpSpPr>
        <p:sp>
          <p:nvSpPr>
            <p:cNvPr id="13" name="object 13"/>
            <p:cNvSpPr/>
            <p:nvPr/>
          </p:nvSpPr>
          <p:spPr>
            <a:xfrm>
              <a:off x="4160745" y="4669373"/>
              <a:ext cx="690880" cy="549910"/>
            </a:xfrm>
            <a:custGeom>
              <a:avLst/>
              <a:gdLst/>
              <a:ahLst/>
              <a:cxnLst/>
              <a:rect l="l" t="t" r="r" b="b"/>
              <a:pathLst>
                <a:path w="690879" h="549910">
                  <a:moveTo>
                    <a:pt x="690704" y="0"/>
                  </a:moveTo>
                  <a:lnTo>
                    <a:pt x="0" y="0"/>
                  </a:lnTo>
                  <a:lnTo>
                    <a:pt x="0" y="549693"/>
                  </a:lnTo>
                  <a:lnTo>
                    <a:pt x="690704" y="549693"/>
                  </a:lnTo>
                  <a:lnTo>
                    <a:pt x="690704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85551" y="4920453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0" y="0"/>
                  </a:moveTo>
                  <a:lnTo>
                    <a:pt x="179528" y="0"/>
                  </a:lnTo>
                </a:path>
              </a:pathLst>
            </a:custGeom>
            <a:ln w="99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160745" y="4669373"/>
            <a:ext cx="690880" cy="549910"/>
          </a:xfrm>
          <a:prstGeom prst="rect">
            <a:avLst/>
          </a:prstGeom>
          <a:ln w="29147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7320">
              <a:lnSpc>
                <a:spcPts val="1660"/>
              </a:lnSpc>
            </a:pPr>
            <a:r>
              <a:rPr sz="2775" spc="135" baseline="-36036" dirty="0">
                <a:latin typeface="Symbol"/>
                <a:cs typeface="Symbol"/>
              </a:rPr>
              <a:t></a:t>
            </a:r>
            <a:r>
              <a:rPr sz="2000" spc="90" dirty="0">
                <a:latin typeface="Symbol"/>
                <a:cs typeface="Symbol"/>
              </a:rPr>
              <a:t></a:t>
            </a:r>
            <a:endParaRPr sz="2000">
              <a:latin typeface="Symbol"/>
              <a:cs typeface="Symbol"/>
            </a:endParaRPr>
          </a:p>
          <a:p>
            <a:pPr marL="357505">
              <a:lnSpc>
                <a:spcPct val="100000"/>
              </a:lnSpc>
              <a:spcBef>
                <a:spcPts val="415"/>
              </a:spcBef>
            </a:pPr>
            <a:r>
              <a:rPr sz="1850" spc="20" dirty="0">
                <a:latin typeface="Times New Roman"/>
                <a:cs typeface="Times New Roman"/>
              </a:rPr>
              <a:t>2</a:t>
            </a:r>
            <a:endParaRPr sz="18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873024" y="4586071"/>
            <a:ext cx="720090" cy="716915"/>
            <a:chOff x="5873024" y="4586071"/>
            <a:chExt cx="720090" cy="716915"/>
          </a:xfrm>
        </p:grpSpPr>
        <p:sp>
          <p:nvSpPr>
            <p:cNvPr id="17" name="object 17"/>
            <p:cNvSpPr/>
            <p:nvPr/>
          </p:nvSpPr>
          <p:spPr>
            <a:xfrm>
              <a:off x="5887629" y="4600676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79" h="687704">
                  <a:moveTo>
                    <a:pt x="345279" y="0"/>
                  </a:moveTo>
                  <a:lnTo>
                    <a:pt x="298405" y="3136"/>
                  </a:lnTo>
                  <a:lnTo>
                    <a:pt x="253455" y="12271"/>
                  </a:lnTo>
                  <a:lnTo>
                    <a:pt x="210838" y="26996"/>
                  </a:lnTo>
                  <a:lnTo>
                    <a:pt x="170965" y="46902"/>
                  </a:lnTo>
                  <a:lnTo>
                    <a:pt x="134246" y="71580"/>
                  </a:lnTo>
                  <a:lnTo>
                    <a:pt x="101092" y="100620"/>
                  </a:lnTo>
                  <a:lnTo>
                    <a:pt x="71912" y="133614"/>
                  </a:lnTo>
                  <a:lnTo>
                    <a:pt x="47118" y="170151"/>
                  </a:lnTo>
                  <a:lnTo>
                    <a:pt x="27119" y="209823"/>
                  </a:lnTo>
                  <a:lnTo>
                    <a:pt x="12326" y="252220"/>
                  </a:lnTo>
                  <a:lnTo>
                    <a:pt x="3150" y="296934"/>
                  </a:lnTo>
                  <a:lnTo>
                    <a:pt x="0" y="343555"/>
                  </a:lnTo>
                  <a:lnTo>
                    <a:pt x="3150" y="390175"/>
                  </a:lnTo>
                  <a:lnTo>
                    <a:pt x="12326" y="434889"/>
                  </a:lnTo>
                  <a:lnTo>
                    <a:pt x="27119" y="477287"/>
                  </a:lnTo>
                  <a:lnTo>
                    <a:pt x="47118" y="516959"/>
                  </a:lnTo>
                  <a:lnTo>
                    <a:pt x="71912" y="553496"/>
                  </a:lnTo>
                  <a:lnTo>
                    <a:pt x="101092" y="586489"/>
                  </a:lnTo>
                  <a:lnTo>
                    <a:pt x="134246" y="615529"/>
                  </a:lnTo>
                  <a:lnTo>
                    <a:pt x="170965" y="640207"/>
                  </a:lnTo>
                  <a:lnTo>
                    <a:pt x="210838" y="660113"/>
                  </a:lnTo>
                  <a:lnTo>
                    <a:pt x="253455" y="674838"/>
                  </a:lnTo>
                  <a:lnTo>
                    <a:pt x="298405" y="683974"/>
                  </a:lnTo>
                  <a:lnTo>
                    <a:pt x="345279" y="687110"/>
                  </a:lnTo>
                  <a:lnTo>
                    <a:pt x="392157" y="683974"/>
                  </a:lnTo>
                  <a:lnTo>
                    <a:pt x="437121" y="674838"/>
                  </a:lnTo>
                  <a:lnTo>
                    <a:pt x="479758" y="660113"/>
                  </a:lnTo>
                  <a:lnTo>
                    <a:pt x="519656" y="640207"/>
                  </a:lnTo>
                  <a:lnTo>
                    <a:pt x="556403" y="615529"/>
                  </a:lnTo>
                  <a:lnTo>
                    <a:pt x="589588" y="586489"/>
                  </a:lnTo>
                  <a:lnTo>
                    <a:pt x="618798" y="553496"/>
                  </a:lnTo>
                  <a:lnTo>
                    <a:pt x="643620" y="516959"/>
                  </a:lnTo>
                  <a:lnTo>
                    <a:pt x="663644" y="477287"/>
                  </a:lnTo>
                  <a:lnTo>
                    <a:pt x="678457" y="434889"/>
                  </a:lnTo>
                  <a:lnTo>
                    <a:pt x="687647" y="390175"/>
                  </a:lnTo>
                  <a:lnTo>
                    <a:pt x="690802" y="343555"/>
                  </a:lnTo>
                  <a:lnTo>
                    <a:pt x="687647" y="296934"/>
                  </a:lnTo>
                  <a:lnTo>
                    <a:pt x="678457" y="252220"/>
                  </a:lnTo>
                  <a:lnTo>
                    <a:pt x="663644" y="209823"/>
                  </a:lnTo>
                  <a:lnTo>
                    <a:pt x="643620" y="170151"/>
                  </a:lnTo>
                  <a:lnTo>
                    <a:pt x="618798" y="133614"/>
                  </a:lnTo>
                  <a:lnTo>
                    <a:pt x="589588" y="100620"/>
                  </a:lnTo>
                  <a:lnTo>
                    <a:pt x="556403" y="71580"/>
                  </a:lnTo>
                  <a:lnTo>
                    <a:pt x="519656" y="46902"/>
                  </a:lnTo>
                  <a:lnTo>
                    <a:pt x="479758" y="26996"/>
                  </a:lnTo>
                  <a:lnTo>
                    <a:pt x="437121" y="12271"/>
                  </a:lnTo>
                  <a:lnTo>
                    <a:pt x="392157" y="3136"/>
                  </a:lnTo>
                  <a:lnTo>
                    <a:pt x="345279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87629" y="4600676"/>
              <a:ext cx="690880" cy="687705"/>
            </a:xfrm>
            <a:custGeom>
              <a:avLst/>
              <a:gdLst/>
              <a:ahLst/>
              <a:cxnLst/>
              <a:rect l="l" t="t" r="r" b="b"/>
              <a:pathLst>
                <a:path w="690879" h="687704">
                  <a:moveTo>
                    <a:pt x="0" y="343555"/>
                  </a:moveTo>
                  <a:lnTo>
                    <a:pt x="3150" y="390175"/>
                  </a:lnTo>
                  <a:lnTo>
                    <a:pt x="12326" y="434889"/>
                  </a:lnTo>
                  <a:lnTo>
                    <a:pt x="27119" y="477287"/>
                  </a:lnTo>
                  <a:lnTo>
                    <a:pt x="47118" y="516959"/>
                  </a:lnTo>
                  <a:lnTo>
                    <a:pt x="71912" y="553496"/>
                  </a:lnTo>
                  <a:lnTo>
                    <a:pt x="101092" y="586489"/>
                  </a:lnTo>
                  <a:lnTo>
                    <a:pt x="134246" y="615529"/>
                  </a:lnTo>
                  <a:lnTo>
                    <a:pt x="170965" y="640207"/>
                  </a:lnTo>
                  <a:lnTo>
                    <a:pt x="210838" y="660113"/>
                  </a:lnTo>
                  <a:lnTo>
                    <a:pt x="253455" y="674838"/>
                  </a:lnTo>
                  <a:lnTo>
                    <a:pt x="298405" y="683974"/>
                  </a:lnTo>
                  <a:lnTo>
                    <a:pt x="345279" y="687110"/>
                  </a:lnTo>
                  <a:lnTo>
                    <a:pt x="392157" y="683974"/>
                  </a:lnTo>
                  <a:lnTo>
                    <a:pt x="437121" y="674838"/>
                  </a:lnTo>
                  <a:lnTo>
                    <a:pt x="479758" y="660113"/>
                  </a:lnTo>
                  <a:lnTo>
                    <a:pt x="519656" y="640207"/>
                  </a:lnTo>
                  <a:lnTo>
                    <a:pt x="556403" y="615529"/>
                  </a:lnTo>
                  <a:lnTo>
                    <a:pt x="589588" y="586489"/>
                  </a:lnTo>
                  <a:lnTo>
                    <a:pt x="618798" y="553496"/>
                  </a:lnTo>
                  <a:lnTo>
                    <a:pt x="643620" y="516959"/>
                  </a:lnTo>
                  <a:lnTo>
                    <a:pt x="663644" y="477287"/>
                  </a:lnTo>
                  <a:lnTo>
                    <a:pt x="678457" y="434889"/>
                  </a:lnTo>
                  <a:lnTo>
                    <a:pt x="687647" y="390175"/>
                  </a:lnTo>
                  <a:lnTo>
                    <a:pt x="690802" y="343555"/>
                  </a:lnTo>
                  <a:lnTo>
                    <a:pt x="687647" y="296934"/>
                  </a:lnTo>
                  <a:lnTo>
                    <a:pt x="678457" y="252220"/>
                  </a:lnTo>
                  <a:lnTo>
                    <a:pt x="663644" y="209823"/>
                  </a:lnTo>
                  <a:lnTo>
                    <a:pt x="643620" y="170151"/>
                  </a:lnTo>
                  <a:lnTo>
                    <a:pt x="618798" y="133614"/>
                  </a:lnTo>
                  <a:lnTo>
                    <a:pt x="589588" y="100620"/>
                  </a:lnTo>
                  <a:lnTo>
                    <a:pt x="556403" y="71580"/>
                  </a:lnTo>
                  <a:lnTo>
                    <a:pt x="519656" y="46902"/>
                  </a:lnTo>
                  <a:lnTo>
                    <a:pt x="479758" y="26996"/>
                  </a:lnTo>
                  <a:lnTo>
                    <a:pt x="437121" y="12271"/>
                  </a:lnTo>
                  <a:lnTo>
                    <a:pt x="392157" y="3136"/>
                  </a:lnTo>
                  <a:lnTo>
                    <a:pt x="345279" y="0"/>
                  </a:lnTo>
                  <a:lnTo>
                    <a:pt x="298405" y="3136"/>
                  </a:lnTo>
                  <a:lnTo>
                    <a:pt x="253455" y="12271"/>
                  </a:lnTo>
                  <a:lnTo>
                    <a:pt x="210838" y="26996"/>
                  </a:lnTo>
                  <a:lnTo>
                    <a:pt x="170965" y="46902"/>
                  </a:lnTo>
                  <a:lnTo>
                    <a:pt x="134246" y="71580"/>
                  </a:lnTo>
                  <a:lnTo>
                    <a:pt x="101092" y="100620"/>
                  </a:lnTo>
                  <a:lnTo>
                    <a:pt x="71912" y="133614"/>
                  </a:lnTo>
                  <a:lnTo>
                    <a:pt x="47118" y="170151"/>
                  </a:lnTo>
                  <a:lnTo>
                    <a:pt x="27119" y="209823"/>
                  </a:lnTo>
                  <a:lnTo>
                    <a:pt x="12326" y="252220"/>
                  </a:lnTo>
                  <a:lnTo>
                    <a:pt x="3150" y="296934"/>
                  </a:lnTo>
                  <a:lnTo>
                    <a:pt x="0" y="343555"/>
                  </a:lnTo>
                  <a:close/>
                </a:path>
                <a:path w="690879" h="687704">
                  <a:moveTo>
                    <a:pt x="138160" y="480972"/>
                  </a:moveTo>
                  <a:lnTo>
                    <a:pt x="138160" y="206137"/>
                  </a:lnTo>
                  <a:lnTo>
                    <a:pt x="276320" y="206137"/>
                  </a:lnTo>
                  <a:lnTo>
                    <a:pt x="276320" y="480972"/>
                  </a:lnTo>
                  <a:lnTo>
                    <a:pt x="414481" y="480972"/>
                  </a:lnTo>
                  <a:lnTo>
                    <a:pt x="414481" y="206137"/>
                  </a:lnTo>
                  <a:lnTo>
                    <a:pt x="552641" y="206137"/>
                  </a:lnTo>
                  <a:lnTo>
                    <a:pt x="552641" y="480972"/>
                  </a:lnTo>
                </a:path>
              </a:pathLst>
            </a:custGeom>
            <a:ln w="291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778454" y="5178407"/>
            <a:ext cx="106489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250" i="1" spc="30" dirty="0">
                <a:latin typeface="Times New Roman"/>
                <a:cs typeface="Times New Roman"/>
              </a:rPr>
              <a:t>A</a:t>
            </a:r>
            <a:r>
              <a:rPr sz="2250" i="1" spc="-350" dirty="0">
                <a:latin typeface="Times New Roman"/>
                <a:cs typeface="Times New Roman"/>
              </a:rPr>
              <a:t> </a:t>
            </a:r>
            <a:r>
              <a:rPr sz="2250" spc="20" dirty="0">
                <a:latin typeface="Times New Roman"/>
                <a:cs typeface="Times New Roman"/>
              </a:rPr>
              <a:t>co</a:t>
            </a:r>
            <a:r>
              <a:rPr sz="2250" spc="175" dirty="0">
                <a:latin typeface="Times New Roman"/>
                <a:cs typeface="Times New Roman"/>
              </a:rPr>
              <a:t>s</a:t>
            </a:r>
            <a:r>
              <a:rPr sz="2400" spc="-35" dirty="0">
                <a:latin typeface="Symbol"/>
                <a:cs typeface="Symbol"/>
              </a:rPr>
              <a:t></a:t>
            </a:r>
            <a:r>
              <a:rPr sz="1950" i="1" spc="135" baseline="-23504" dirty="0">
                <a:latin typeface="Times New Roman"/>
                <a:cs typeface="Times New Roman"/>
              </a:rPr>
              <a:t>c</a:t>
            </a:r>
            <a:r>
              <a:rPr sz="2250" i="1" spc="10" dirty="0">
                <a:latin typeface="Times New Roman"/>
                <a:cs typeface="Times New Roman"/>
              </a:rPr>
              <a:t>t</a:t>
            </a:r>
            <a:endParaRPr sz="22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329968" y="3053005"/>
            <a:ext cx="6299200" cy="1996439"/>
            <a:chOff x="1329968" y="3053005"/>
            <a:chExt cx="6299200" cy="1996439"/>
          </a:xfrm>
        </p:grpSpPr>
        <p:sp>
          <p:nvSpPr>
            <p:cNvPr id="21" name="object 21"/>
            <p:cNvSpPr/>
            <p:nvPr/>
          </p:nvSpPr>
          <p:spPr>
            <a:xfrm>
              <a:off x="1397951" y="3067610"/>
              <a:ext cx="4490085" cy="1967230"/>
            </a:xfrm>
            <a:custGeom>
              <a:avLst/>
              <a:gdLst/>
              <a:ahLst/>
              <a:cxnLst/>
              <a:rect l="l" t="t" r="r" b="b"/>
              <a:pathLst>
                <a:path w="4490085" h="1967229">
                  <a:moveTo>
                    <a:pt x="3453595" y="90173"/>
                  </a:moveTo>
                  <a:lnTo>
                    <a:pt x="4489677" y="90173"/>
                  </a:lnTo>
                </a:path>
                <a:path w="4490085" h="1967229">
                  <a:moveTo>
                    <a:pt x="4399032" y="180346"/>
                  </a:moveTo>
                  <a:lnTo>
                    <a:pt x="4489677" y="90173"/>
                  </a:lnTo>
                  <a:lnTo>
                    <a:pt x="4399032" y="0"/>
                  </a:lnTo>
                </a:path>
                <a:path w="4490085" h="1967229">
                  <a:moveTo>
                    <a:pt x="1726784" y="90173"/>
                  </a:moveTo>
                  <a:lnTo>
                    <a:pt x="2762793" y="90173"/>
                  </a:lnTo>
                </a:path>
                <a:path w="4490085" h="1967229">
                  <a:moveTo>
                    <a:pt x="2672148" y="180346"/>
                  </a:moveTo>
                  <a:lnTo>
                    <a:pt x="2762793" y="90173"/>
                  </a:lnTo>
                  <a:lnTo>
                    <a:pt x="2672148" y="0"/>
                  </a:lnTo>
                </a:path>
                <a:path w="4490085" h="1967229">
                  <a:moveTo>
                    <a:pt x="4489677" y="1876621"/>
                  </a:moveTo>
                  <a:lnTo>
                    <a:pt x="3453595" y="1876621"/>
                  </a:lnTo>
                </a:path>
                <a:path w="4490085" h="1967229">
                  <a:moveTo>
                    <a:pt x="3544240" y="1966794"/>
                  </a:moveTo>
                  <a:lnTo>
                    <a:pt x="3453595" y="1876621"/>
                  </a:lnTo>
                  <a:lnTo>
                    <a:pt x="3544240" y="1786448"/>
                  </a:lnTo>
                </a:path>
                <a:path w="4490085" h="1967229">
                  <a:moveTo>
                    <a:pt x="1358965" y="432928"/>
                  </a:moveTo>
                  <a:lnTo>
                    <a:pt x="1358965" y="1876621"/>
                  </a:lnTo>
                  <a:lnTo>
                    <a:pt x="2762793" y="1876621"/>
                  </a:lnTo>
                </a:path>
                <a:path w="4490085" h="1967229">
                  <a:moveTo>
                    <a:pt x="1449610" y="523101"/>
                  </a:moveTo>
                  <a:lnTo>
                    <a:pt x="1358965" y="432928"/>
                  </a:lnTo>
                  <a:lnTo>
                    <a:pt x="1268320" y="523101"/>
                  </a:lnTo>
                </a:path>
                <a:path w="4490085" h="1967229">
                  <a:moveTo>
                    <a:pt x="0" y="90173"/>
                  </a:moveTo>
                  <a:lnTo>
                    <a:pt x="1036079" y="90173"/>
                  </a:lnTo>
                </a:path>
              </a:pathLst>
            </a:custGeom>
            <a:ln w="291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29968" y="3090153"/>
              <a:ext cx="135967" cy="13525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343386" y="3067610"/>
              <a:ext cx="5271135" cy="1533525"/>
            </a:xfrm>
            <a:custGeom>
              <a:avLst/>
              <a:gdLst/>
              <a:ahLst/>
              <a:cxnLst/>
              <a:rect l="l" t="t" r="r" b="b"/>
              <a:pathLst>
                <a:path w="5271134" h="1533525">
                  <a:moveTo>
                    <a:pt x="0" y="180346"/>
                  </a:moveTo>
                  <a:lnTo>
                    <a:pt x="90644" y="90173"/>
                  </a:lnTo>
                  <a:lnTo>
                    <a:pt x="0" y="0"/>
                  </a:lnTo>
                </a:path>
                <a:path w="5271134" h="1533525">
                  <a:moveTo>
                    <a:pt x="3889522" y="1533066"/>
                  </a:moveTo>
                  <a:lnTo>
                    <a:pt x="3889522" y="433655"/>
                  </a:lnTo>
                </a:path>
                <a:path w="5271134" h="1533525">
                  <a:moveTo>
                    <a:pt x="3980167" y="523828"/>
                  </a:moveTo>
                  <a:lnTo>
                    <a:pt x="3889522" y="433655"/>
                  </a:lnTo>
                  <a:lnTo>
                    <a:pt x="3798877" y="523828"/>
                  </a:lnTo>
                </a:path>
                <a:path w="5271134" h="1533525">
                  <a:moveTo>
                    <a:pt x="4234801" y="100596"/>
                  </a:moveTo>
                  <a:lnTo>
                    <a:pt x="5270883" y="100596"/>
                  </a:lnTo>
                </a:path>
                <a:path w="5271134" h="1533525">
                  <a:moveTo>
                    <a:pt x="5180238" y="190769"/>
                  </a:moveTo>
                  <a:lnTo>
                    <a:pt x="5270883" y="100596"/>
                  </a:lnTo>
                  <a:lnTo>
                    <a:pt x="5180238" y="10423"/>
                  </a:lnTo>
                </a:path>
              </a:pathLst>
            </a:custGeom>
            <a:ln w="291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578283" y="3740173"/>
            <a:ext cx="102235" cy="2305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i="1" dirty="0">
                <a:latin typeface="Times New Roman"/>
                <a:cs typeface="Times New Roman"/>
              </a:rPr>
              <a:t>c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97908" y="3529173"/>
            <a:ext cx="973455" cy="3956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300" i="1" spc="175" dirty="0">
                <a:latin typeface="Times New Roman"/>
                <a:cs typeface="Times New Roman"/>
              </a:rPr>
              <a:t>A</a:t>
            </a:r>
            <a:r>
              <a:rPr sz="2300" spc="5" dirty="0">
                <a:latin typeface="Times New Roman"/>
                <a:cs typeface="Times New Roman"/>
              </a:rPr>
              <a:t>sin</a:t>
            </a:r>
            <a:r>
              <a:rPr sz="2300" spc="-34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Symbol"/>
                <a:cs typeface="Symbol"/>
              </a:rPr>
              <a:t>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300" i="1" spc="5" dirty="0">
                <a:latin typeface="Times New Roman"/>
                <a:cs typeface="Times New Roman"/>
              </a:rPr>
              <a:t>t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2576" y="2720987"/>
            <a:ext cx="534035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i="1" spc="60" dirty="0">
                <a:latin typeface="Times New Roman"/>
                <a:cs typeface="Times New Roman"/>
              </a:rPr>
              <a:t>m</a:t>
            </a:r>
            <a:r>
              <a:rPr sz="2250" spc="5" dirty="0">
                <a:latin typeface="Times New Roman"/>
                <a:cs typeface="Times New Roman"/>
              </a:rPr>
              <a:t>(</a:t>
            </a:r>
            <a:r>
              <a:rPr sz="2250" i="1" spc="160" dirty="0">
                <a:latin typeface="Times New Roman"/>
                <a:cs typeface="Times New Roman"/>
              </a:rPr>
              <a:t>t</a:t>
            </a:r>
            <a:r>
              <a:rPr sz="2250" spc="15" dirty="0">
                <a:latin typeface="Times New Roman"/>
                <a:cs typeface="Times New Roman"/>
              </a:rPr>
              <a:t>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54333" y="2926764"/>
            <a:ext cx="51943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i="1" spc="20" dirty="0">
                <a:latin typeface="Times New Roman"/>
                <a:cs typeface="Times New Roman"/>
              </a:rPr>
              <a:t>N</a:t>
            </a:r>
            <a:r>
              <a:rPr sz="1300" b="1" i="1" spc="35" dirty="0">
                <a:latin typeface="Times New Roman"/>
                <a:cs typeface="Times New Roman"/>
              </a:rPr>
              <a:t>B</a:t>
            </a:r>
            <a:r>
              <a:rPr sz="1300" b="1" i="1" spc="15" dirty="0">
                <a:latin typeface="Times New Roman"/>
                <a:cs typeface="Times New Roman"/>
              </a:rPr>
              <a:t>P</a:t>
            </a:r>
            <a:r>
              <a:rPr sz="1300" b="1" i="1" spc="40" dirty="0">
                <a:latin typeface="Times New Roman"/>
                <a:cs typeface="Times New Roman"/>
              </a:rPr>
              <a:t>M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09234" y="2735177"/>
            <a:ext cx="2131695" cy="374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71245" algn="l"/>
                <a:tab pos="1800860" algn="l"/>
              </a:tabLst>
            </a:pPr>
            <a:r>
              <a:rPr sz="2300" dirty="0">
                <a:latin typeface="Microsoft Sans Serif"/>
                <a:cs typeface="Microsoft Sans Serif"/>
              </a:rPr>
              <a:t>+	</a:t>
            </a:r>
            <a:r>
              <a:rPr sz="2250" b="1" i="1" spc="30" dirty="0">
                <a:latin typeface="Times New Roman"/>
                <a:cs typeface="Times New Roman"/>
              </a:rPr>
              <a:t>S	</a:t>
            </a:r>
            <a:r>
              <a:rPr sz="2250" b="1" spc="114" dirty="0">
                <a:latin typeface="Times New Roman"/>
                <a:cs typeface="Times New Roman"/>
              </a:rPr>
              <a:t>(</a:t>
            </a:r>
            <a:r>
              <a:rPr sz="2250" b="1" i="1" spc="15" dirty="0">
                <a:latin typeface="Times New Roman"/>
                <a:cs typeface="Times New Roman"/>
              </a:rPr>
              <a:t>t</a:t>
            </a:r>
            <a:r>
              <a:rPr sz="2250" b="1" i="1" spc="-340" dirty="0">
                <a:latin typeface="Times New Roman"/>
                <a:cs typeface="Times New Roman"/>
              </a:rPr>
              <a:t> </a:t>
            </a:r>
            <a:r>
              <a:rPr sz="2250" b="1" spc="20" dirty="0">
                <a:latin typeface="Times New Roman"/>
                <a:cs typeface="Times New Roman"/>
              </a:rPr>
              <a:t>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16353" y="3422384"/>
            <a:ext cx="196215" cy="374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00" dirty="0">
                <a:latin typeface="Microsoft Sans Serif"/>
                <a:cs typeface="Microsoft Sans Serif"/>
              </a:rPr>
              <a:t>+</a:t>
            </a:r>
            <a:endParaRPr sz="23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59482" y="3988689"/>
            <a:ext cx="262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82876" y="3298901"/>
            <a:ext cx="2292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15278" y="4039311"/>
            <a:ext cx="2628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81247" y="2631135"/>
            <a:ext cx="2457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50663" y="2486025"/>
            <a:ext cx="329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R’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94321" y="3255645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7919" y="80264"/>
            <a:ext cx="5485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Apa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itu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modulasi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sudut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?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191" y="911478"/>
            <a:ext cx="3913504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Pada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modulasi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sudut,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informasi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terkandung pada </a:t>
            </a:r>
            <a:r>
              <a:rPr sz="2000" spc="-5" dirty="0">
                <a:latin typeface="Microsoft Sans Serif"/>
                <a:cs typeface="Microsoft Sans Serif"/>
              </a:rPr>
              <a:t>bagian </a:t>
            </a:r>
            <a:r>
              <a:rPr sz="2000" dirty="0">
                <a:latin typeface="Microsoft Sans Serif"/>
                <a:cs typeface="Microsoft Sans Serif"/>
              </a:rPr>
              <a:t>sudut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dari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pembawa </a:t>
            </a:r>
            <a:r>
              <a:rPr sz="2000" spc="-5" dirty="0">
                <a:latin typeface="Microsoft Sans Serif"/>
                <a:cs typeface="Microsoft Sans Serif"/>
              </a:rPr>
              <a:t>(carrier).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191" y="2252852"/>
            <a:ext cx="397382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Kita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definisikan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pembawa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yang </a:t>
            </a:r>
            <a:r>
              <a:rPr sz="2000" spc="-5" dirty="0">
                <a:latin typeface="Microsoft Sans Serif"/>
                <a:cs typeface="Microsoft Sans Serif"/>
              </a:rPr>
              <a:t>telah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termodulasi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: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191" y="4021073"/>
            <a:ext cx="38811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Pada</a:t>
            </a:r>
            <a:r>
              <a:rPr sz="2000" spc="-5" dirty="0">
                <a:latin typeface="Microsoft Sans Serif"/>
                <a:cs typeface="Microsoft Sans Serif"/>
              </a:rPr>
              <a:t> bidang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kompleks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(fasor)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: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96891" y="1595500"/>
            <a:ext cx="3700779" cy="1946275"/>
          </a:xfrm>
          <a:custGeom>
            <a:avLst/>
            <a:gdLst/>
            <a:ahLst/>
            <a:cxnLst/>
            <a:rect l="l" t="t" r="r" b="b"/>
            <a:pathLst>
              <a:path w="3700779" h="1946275">
                <a:moveTo>
                  <a:pt x="3700271" y="0"/>
                </a:moveTo>
                <a:lnTo>
                  <a:pt x="0" y="0"/>
                </a:lnTo>
                <a:lnTo>
                  <a:pt x="0" y="1946021"/>
                </a:lnTo>
                <a:lnTo>
                  <a:pt x="3700271" y="1946021"/>
                </a:lnTo>
                <a:lnTo>
                  <a:pt x="3700271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77174" y="2255361"/>
            <a:ext cx="11430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650" i="1" spc="60" dirty="0">
                <a:latin typeface="Times New Roman"/>
                <a:cs typeface="Times New Roman"/>
              </a:rPr>
              <a:t>c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4511" y="2561352"/>
            <a:ext cx="520700" cy="3568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r>
              <a:rPr sz="1750" spc="75" dirty="0">
                <a:latin typeface="Symbol"/>
                <a:cs typeface="Symbol"/>
              </a:rPr>
              <a:t></a:t>
            </a:r>
            <a:r>
              <a:rPr sz="1725" i="1" spc="52" baseline="-19323" dirty="0">
                <a:latin typeface="Times New Roman"/>
                <a:cs typeface="Times New Roman"/>
              </a:rPr>
              <a:t>i</a:t>
            </a:r>
            <a:r>
              <a:rPr sz="1725" i="1" spc="60" baseline="-19323" dirty="0">
                <a:latin typeface="Times New Roman"/>
                <a:cs typeface="Times New Roman"/>
              </a:rPr>
              <a:t> </a:t>
            </a:r>
            <a:r>
              <a:rPr sz="2150" spc="-135" dirty="0">
                <a:latin typeface="Symbol"/>
                <a:cs typeface="Symbol"/>
              </a:rPr>
              <a:t></a:t>
            </a:r>
            <a:r>
              <a:rPr sz="1650" i="1" spc="35" dirty="0">
                <a:latin typeface="Times New Roman"/>
                <a:cs typeface="Times New Roman"/>
              </a:rPr>
              <a:t>t</a:t>
            </a:r>
            <a:r>
              <a:rPr sz="1650" i="1" spc="-165" dirty="0">
                <a:latin typeface="Times New Roman"/>
                <a:cs typeface="Times New Roman"/>
              </a:rPr>
              <a:t> </a:t>
            </a:r>
            <a:r>
              <a:rPr sz="2150" spc="-130" dirty="0">
                <a:latin typeface="Symbol"/>
                <a:cs typeface="Symbol"/>
              </a:rPr>
              <a:t></a:t>
            </a:r>
            <a:endParaRPr sz="21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4490" y="2891682"/>
            <a:ext cx="2660015" cy="5988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2850" i="1" spc="135" dirty="0">
                <a:latin typeface="Times New Roman"/>
                <a:cs typeface="Times New Roman"/>
              </a:rPr>
              <a:t>s</a:t>
            </a:r>
            <a:r>
              <a:rPr sz="3750" spc="-409" dirty="0">
                <a:latin typeface="Symbol"/>
                <a:cs typeface="Symbol"/>
              </a:rPr>
              <a:t></a:t>
            </a:r>
            <a:r>
              <a:rPr sz="2850" i="1" spc="320" dirty="0">
                <a:latin typeface="Times New Roman"/>
                <a:cs typeface="Times New Roman"/>
              </a:rPr>
              <a:t>t</a:t>
            </a:r>
            <a:r>
              <a:rPr sz="3750" spc="-240" dirty="0">
                <a:latin typeface="Symbol"/>
                <a:cs typeface="Symbol"/>
              </a:rPr>
              <a:t></a:t>
            </a:r>
            <a:r>
              <a:rPr sz="3750" spc="-520" dirty="0">
                <a:latin typeface="Times New Roman"/>
                <a:cs typeface="Times New Roman"/>
              </a:rPr>
              <a:t> </a:t>
            </a:r>
            <a:r>
              <a:rPr sz="2850" spc="125" dirty="0">
                <a:latin typeface="Symbol"/>
                <a:cs typeface="Symbol"/>
              </a:rPr>
              <a:t></a:t>
            </a:r>
            <a:r>
              <a:rPr sz="2850" spc="160" dirty="0">
                <a:latin typeface="Times New Roman"/>
                <a:cs typeface="Times New Roman"/>
              </a:rPr>
              <a:t> </a:t>
            </a:r>
            <a:r>
              <a:rPr sz="2850" i="1" spc="-150" dirty="0">
                <a:latin typeface="Times New Roman"/>
                <a:cs typeface="Times New Roman"/>
              </a:rPr>
              <a:t>A</a:t>
            </a:r>
            <a:r>
              <a:rPr sz="2475" i="1" spc="89" baseline="-23569" dirty="0">
                <a:latin typeface="Times New Roman"/>
                <a:cs typeface="Times New Roman"/>
              </a:rPr>
              <a:t>c</a:t>
            </a:r>
            <a:r>
              <a:rPr sz="2475" i="1" baseline="-23569" dirty="0">
                <a:latin typeface="Times New Roman"/>
                <a:cs typeface="Times New Roman"/>
              </a:rPr>
              <a:t> </a:t>
            </a:r>
            <a:r>
              <a:rPr sz="2475" i="1" spc="-217" baseline="-23569" dirty="0">
                <a:latin typeface="Times New Roman"/>
                <a:cs typeface="Times New Roman"/>
              </a:rPr>
              <a:t> </a:t>
            </a:r>
            <a:r>
              <a:rPr sz="2850" spc="80" dirty="0">
                <a:latin typeface="Times New Roman"/>
                <a:cs typeface="Times New Roman"/>
              </a:rPr>
              <a:t>c</a:t>
            </a:r>
            <a:r>
              <a:rPr sz="2850" spc="70" dirty="0">
                <a:latin typeface="Times New Roman"/>
                <a:cs typeface="Times New Roman"/>
              </a:rPr>
              <a:t>o</a:t>
            </a:r>
            <a:r>
              <a:rPr sz="2850" spc="40" dirty="0">
                <a:latin typeface="Times New Roman"/>
                <a:cs typeface="Times New Roman"/>
              </a:rPr>
              <a:t>s</a:t>
            </a:r>
            <a:r>
              <a:rPr sz="3750" spc="-600" dirty="0">
                <a:latin typeface="Symbol"/>
                <a:cs typeface="Symbol"/>
              </a:rPr>
              <a:t></a:t>
            </a:r>
            <a:r>
              <a:rPr sz="3000" spc="105" dirty="0">
                <a:latin typeface="Symbol"/>
                <a:cs typeface="Symbol"/>
              </a:rPr>
              <a:t></a:t>
            </a:r>
            <a:r>
              <a:rPr sz="2475" i="1" spc="52" baseline="-23569" dirty="0">
                <a:latin typeface="Times New Roman"/>
                <a:cs typeface="Times New Roman"/>
              </a:rPr>
              <a:t>i</a:t>
            </a:r>
            <a:r>
              <a:rPr sz="2475" i="1" spc="-60" baseline="-23569" dirty="0">
                <a:latin typeface="Times New Roman"/>
                <a:cs typeface="Times New Roman"/>
              </a:rPr>
              <a:t> </a:t>
            </a:r>
            <a:r>
              <a:rPr sz="3750" spc="-415" dirty="0">
                <a:latin typeface="Symbol"/>
                <a:cs typeface="Symbol"/>
              </a:rPr>
              <a:t></a:t>
            </a:r>
            <a:r>
              <a:rPr sz="2850" i="1" spc="320" dirty="0">
                <a:latin typeface="Times New Roman"/>
                <a:cs typeface="Times New Roman"/>
              </a:rPr>
              <a:t>t</a:t>
            </a:r>
            <a:r>
              <a:rPr sz="3750" spc="-240" dirty="0">
                <a:latin typeface="Symbol"/>
                <a:cs typeface="Symbol"/>
              </a:rPr>
              <a:t></a:t>
            </a:r>
            <a:endParaRPr sz="37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77734" y="2530827"/>
            <a:ext cx="163195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50" spc="85" dirty="0">
                <a:latin typeface="Symbol"/>
                <a:cs typeface="Symbol"/>
              </a:rPr>
              <a:t></a:t>
            </a:r>
            <a:endParaRPr sz="28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77734" y="1622268"/>
            <a:ext cx="163195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50" spc="85" dirty="0">
                <a:latin typeface="Symbol"/>
                <a:cs typeface="Symbol"/>
              </a:rPr>
              <a:t></a:t>
            </a:r>
            <a:endParaRPr sz="28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67919" y="2530827"/>
            <a:ext cx="163195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50" spc="85" dirty="0">
                <a:latin typeface="Symbol"/>
                <a:cs typeface="Symbol"/>
              </a:rPr>
              <a:t></a:t>
            </a:r>
            <a:endParaRPr sz="28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67919" y="1622268"/>
            <a:ext cx="163195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50" spc="85" dirty="0">
                <a:latin typeface="Symbol"/>
                <a:cs typeface="Symbol"/>
              </a:rPr>
              <a:t></a:t>
            </a:r>
            <a:endParaRPr sz="28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34490" y="1899761"/>
            <a:ext cx="3631565" cy="5988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1329690" algn="l"/>
                <a:tab pos="3442970" algn="l"/>
              </a:tabLst>
            </a:pPr>
            <a:r>
              <a:rPr sz="2850" i="1" spc="-50" dirty="0">
                <a:latin typeface="Times New Roman"/>
                <a:cs typeface="Times New Roman"/>
              </a:rPr>
              <a:t>s</a:t>
            </a:r>
            <a:r>
              <a:rPr sz="3750" spc="-50" dirty="0">
                <a:latin typeface="Symbol"/>
                <a:cs typeface="Symbol"/>
              </a:rPr>
              <a:t></a:t>
            </a:r>
            <a:r>
              <a:rPr sz="2850" i="1" spc="-50" dirty="0">
                <a:latin typeface="Times New Roman"/>
                <a:cs typeface="Times New Roman"/>
              </a:rPr>
              <a:t>t</a:t>
            </a:r>
            <a:r>
              <a:rPr sz="3750" spc="-50" dirty="0">
                <a:latin typeface="Symbol"/>
                <a:cs typeface="Symbol"/>
              </a:rPr>
              <a:t></a:t>
            </a:r>
            <a:r>
              <a:rPr sz="3750" spc="-520" dirty="0">
                <a:latin typeface="Times New Roman"/>
                <a:cs typeface="Times New Roman"/>
              </a:rPr>
              <a:t> </a:t>
            </a:r>
            <a:r>
              <a:rPr sz="2850" spc="125" dirty="0">
                <a:latin typeface="Symbol"/>
                <a:cs typeface="Symbol"/>
              </a:rPr>
              <a:t></a:t>
            </a:r>
            <a:r>
              <a:rPr sz="2850" spc="170" dirty="0">
                <a:latin typeface="Times New Roman"/>
                <a:cs typeface="Times New Roman"/>
              </a:rPr>
              <a:t> </a:t>
            </a:r>
            <a:r>
              <a:rPr sz="2850" i="1" spc="135" dirty="0">
                <a:latin typeface="Times New Roman"/>
                <a:cs typeface="Times New Roman"/>
              </a:rPr>
              <a:t>A	</a:t>
            </a:r>
            <a:r>
              <a:rPr sz="2850" spc="60" dirty="0">
                <a:latin typeface="Times New Roman"/>
                <a:cs typeface="Times New Roman"/>
              </a:rPr>
              <a:t>cos</a:t>
            </a:r>
            <a:r>
              <a:rPr sz="4275" spc="89" baseline="25341" dirty="0">
                <a:latin typeface="Symbol"/>
                <a:cs typeface="Symbol"/>
              </a:rPr>
              <a:t></a:t>
            </a:r>
            <a:r>
              <a:rPr sz="4275" spc="-600" baseline="25341" dirty="0">
                <a:latin typeface="Times New Roman"/>
                <a:cs typeface="Times New Roman"/>
              </a:rPr>
              <a:t> </a:t>
            </a:r>
            <a:r>
              <a:rPr sz="2850" spc="-30" dirty="0">
                <a:latin typeface="Times New Roman"/>
                <a:cs typeface="Times New Roman"/>
              </a:rPr>
              <a:t>2</a:t>
            </a:r>
            <a:r>
              <a:rPr sz="3000" spc="-30" dirty="0">
                <a:latin typeface="Symbol"/>
                <a:cs typeface="Symbol"/>
              </a:rPr>
              <a:t></a:t>
            </a:r>
            <a:r>
              <a:rPr sz="2850" i="1" spc="-30" dirty="0">
                <a:latin typeface="Times New Roman"/>
                <a:cs typeface="Times New Roman"/>
              </a:rPr>
              <a:t>f</a:t>
            </a:r>
            <a:r>
              <a:rPr sz="2850" i="1" spc="290" dirty="0">
                <a:latin typeface="Times New Roman"/>
                <a:cs typeface="Times New Roman"/>
              </a:rPr>
              <a:t> </a:t>
            </a:r>
            <a:r>
              <a:rPr sz="2850" i="1" spc="60" dirty="0">
                <a:latin typeface="Times New Roman"/>
                <a:cs typeface="Times New Roman"/>
              </a:rPr>
              <a:t>t</a:t>
            </a:r>
            <a:r>
              <a:rPr sz="2850" i="1" spc="-70" dirty="0">
                <a:latin typeface="Times New Roman"/>
                <a:cs typeface="Times New Roman"/>
              </a:rPr>
              <a:t> </a:t>
            </a:r>
            <a:r>
              <a:rPr sz="2850" spc="125" dirty="0">
                <a:latin typeface="Symbol"/>
                <a:cs typeface="Symbol"/>
              </a:rPr>
              <a:t></a:t>
            </a:r>
            <a:r>
              <a:rPr sz="2850" spc="-450" dirty="0">
                <a:latin typeface="Times New Roman"/>
                <a:cs typeface="Times New Roman"/>
              </a:rPr>
              <a:t> </a:t>
            </a:r>
            <a:r>
              <a:rPr sz="3000" spc="40" dirty="0">
                <a:latin typeface="Symbol"/>
                <a:cs typeface="Symbol"/>
              </a:rPr>
              <a:t></a:t>
            </a:r>
            <a:r>
              <a:rPr sz="3000" spc="40" dirty="0">
                <a:latin typeface="Times New Roman"/>
                <a:cs typeface="Times New Roman"/>
              </a:rPr>
              <a:t>	</a:t>
            </a:r>
            <a:r>
              <a:rPr sz="4275" spc="127" baseline="25341" dirty="0">
                <a:latin typeface="Symbol"/>
                <a:cs typeface="Symbol"/>
              </a:rPr>
              <a:t></a:t>
            </a:r>
            <a:endParaRPr sz="4275" baseline="25341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42519" y="2212597"/>
            <a:ext cx="1823720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080135" algn="l"/>
              </a:tabLst>
            </a:pPr>
            <a:r>
              <a:rPr sz="4275" spc="127" baseline="3898" dirty="0">
                <a:latin typeface="Symbol"/>
                <a:cs typeface="Symbol"/>
              </a:rPr>
              <a:t></a:t>
            </a:r>
            <a:r>
              <a:rPr sz="4275" spc="-540" baseline="3898" dirty="0">
                <a:latin typeface="Times New Roman"/>
                <a:cs typeface="Times New Roman"/>
              </a:rPr>
              <a:t> </a:t>
            </a:r>
            <a:r>
              <a:rPr sz="2850" spc="-1260" dirty="0">
                <a:latin typeface="Cambria"/>
                <a:cs typeface="Cambria"/>
              </a:rPr>
              <a:t></a:t>
            </a:r>
            <a:r>
              <a:rPr sz="2850" spc="-695" dirty="0">
                <a:latin typeface="Cambria"/>
                <a:cs typeface="Cambria"/>
              </a:rPr>
              <a:t>–</a:t>
            </a:r>
            <a:r>
              <a:rPr sz="2850" spc="-2845" dirty="0">
                <a:latin typeface="Cambria"/>
                <a:cs typeface="Cambria"/>
              </a:rPr>
              <a:t></a:t>
            </a:r>
            <a:r>
              <a:rPr sz="2475" i="1" spc="89" baseline="28619" dirty="0">
                <a:latin typeface="Times New Roman"/>
                <a:cs typeface="Times New Roman"/>
              </a:rPr>
              <a:t>c</a:t>
            </a:r>
            <a:r>
              <a:rPr sz="2475" i="1" baseline="28619" dirty="0">
                <a:latin typeface="Times New Roman"/>
                <a:cs typeface="Times New Roman"/>
              </a:rPr>
              <a:t>	</a:t>
            </a:r>
            <a:r>
              <a:rPr sz="2850" spc="-1960" dirty="0">
                <a:latin typeface="Cambria"/>
                <a:cs typeface="Cambria"/>
              </a:rPr>
              <a:t>–</a:t>
            </a:r>
            <a:r>
              <a:rPr sz="2850" spc="-880" dirty="0">
                <a:latin typeface="Cambria"/>
                <a:cs typeface="Cambria"/>
              </a:rPr>
              <a:t></a:t>
            </a:r>
            <a:r>
              <a:rPr sz="2475" i="1" spc="89" baseline="28619" dirty="0">
                <a:latin typeface="Times New Roman"/>
                <a:cs typeface="Times New Roman"/>
              </a:rPr>
              <a:t>c</a:t>
            </a:r>
            <a:r>
              <a:rPr sz="2475" i="1" spc="262" baseline="28619" dirty="0">
                <a:latin typeface="Times New Roman"/>
                <a:cs typeface="Times New Roman"/>
              </a:rPr>
              <a:t> </a:t>
            </a:r>
            <a:r>
              <a:rPr sz="4275" spc="127" baseline="3898" dirty="0">
                <a:latin typeface="Symbol"/>
                <a:cs typeface="Symbol"/>
              </a:rPr>
              <a:t></a:t>
            </a:r>
            <a:endParaRPr sz="4275" baseline="3898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7748" y="5044566"/>
            <a:ext cx="2183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Phasor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berputar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dengan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kecepatan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uniform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5175" y="931862"/>
            <a:ext cx="2752725" cy="538480"/>
          </a:xfrm>
          <a:custGeom>
            <a:avLst/>
            <a:gdLst/>
            <a:ahLst/>
            <a:cxnLst/>
            <a:rect l="l" t="t" r="r" b="b"/>
            <a:pathLst>
              <a:path w="2752725" h="538480">
                <a:moveTo>
                  <a:pt x="2752725" y="0"/>
                </a:moveTo>
                <a:lnTo>
                  <a:pt x="0" y="0"/>
                </a:lnTo>
                <a:lnTo>
                  <a:pt x="0" y="538162"/>
                </a:lnTo>
                <a:lnTo>
                  <a:pt x="2752725" y="538162"/>
                </a:lnTo>
                <a:lnTo>
                  <a:pt x="275272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557809" y="797804"/>
            <a:ext cx="2717165" cy="5956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800" b="0" i="1" spc="-65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sz="2475" b="0" i="1" spc="7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2475" b="0" i="1" spc="-112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00" b="0" spc="-434" dirty="0">
                <a:solidFill>
                  <a:srgbClr val="000000"/>
                </a:solidFill>
                <a:latin typeface="Symbol"/>
                <a:cs typeface="Symbol"/>
              </a:rPr>
              <a:t></a:t>
            </a:r>
            <a:r>
              <a:rPr sz="2800" b="0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2800" b="0" i="1" spc="-4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00" b="0" spc="-295" dirty="0">
                <a:solidFill>
                  <a:srgbClr val="000000"/>
                </a:solidFill>
                <a:latin typeface="Symbol"/>
                <a:cs typeface="Symbol"/>
              </a:rPr>
              <a:t></a:t>
            </a:r>
            <a:r>
              <a:rPr sz="3700" b="0" spc="-5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0" spc="35" dirty="0">
                <a:solidFill>
                  <a:srgbClr val="000000"/>
                </a:solidFill>
                <a:latin typeface="Symbol"/>
                <a:cs typeface="Symbol"/>
              </a:rPr>
              <a:t></a:t>
            </a:r>
            <a:r>
              <a:rPr sz="2800" b="0" spc="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0" i="1" spc="-195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475" b="0" i="1" spc="7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2475" b="0" i="1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75" b="0" i="1" spc="-254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0" spc="25" dirty="0">
                <a:solidFill>
                  <a:srgbClr val="000000"/>
                </a:solidFill>
                <a:latin typeface="Times New Roman"/>
                <a:cs typeface="Times New Roman"/>
              </a:rPr>
              <a:t>cos</a:t>
            </a:r>
            <a:r>
              <a:rPr sz="2800" b="0" spc="-3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0" spc="-12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3000" b="0" spc="-145" dirty="0">
                <a:solidFill>
                  <a:srgbClr val="000000"/>
                </a:solidFill>
                <a:latin typeface="Symbol"/>
                <a:cs typeface="Symbol"/>
              </a:rPr>
              <a:t></a:t>
            </a:r>
            <a:r>
              <a:rPr sz="2800" b="0" i="1" spc="150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2475" b="0" i="1" spc="120" baseline="-23569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2800" b="0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124450" y="3981450"/>
            <a:ext cx="2146300" cy="2146300"/>
            <a:chOff x="5124450" y="3981450"/>
            <a:chExt cx="2146300" cy="2146300"/>
          </a:xfrm>
        </p:grpSpPr>
        <p:sp>
          <p:nvSpPr>
            <p:cNvPr id="20" name="object 20"/>
            <p:cNvSpPr/>
            <p:nvPr/>
          </p:nvSpPr>
          <p:spPr>
            <a:xfrm>
              <a:off x="5130800" y="3987800"/>
              <a:ext cx="2133600" cy="2133600"/>
            </a:xfrm>
            <a:custGeom>
              <a:avLst/>
              <a:gdLst/>
              <a:ahLst/>
              <a:cxnLst/>
              <a:rect l="l" t="t" r="r" b="b"/>
              <a:pathLst>
                <a:path w="2133600" h="2133600">
                  <a:moveTo>
                    <a:pt x="1066800" y="0"/>
                  </a:moveTo>
                  <a:lnTo>
                    <a:pt x="1017969" y="1097"/>
                  </a:lnTo>
                  <a:lnTo>
                    <a:pt x="969703" y="4359"/>
                  </a:lnTo>
                  <a:lnTo>
                    <a:pt x="922046" y="9739"/>
                  </a:lnTo>
                  <a:lnTo>
                    <a:pt x="875047" y="17188"/>
                  </a:lnTo>
                  <a:lnTo>
                    <a:pt x="828753" y="26660"/>
                  </a:lnTo>
                  <a:lnTo>
                    <a:pt x="783210" y="38108"/>
                  </a:lnTo>
                  <a:lnTo>
                    <a:pt x="738466" y="51485"/>
                  </a:lnTo>
                  <a:lnTo>
                    <a:pt x="694568" y="66744"/>
                  </a:lnTo>
                  <a:lnTo>
                    <a:pt x="651563" y="83837"/>
                  </a:lnTo>
                  <a:lnTo>
                    <a:pt x="609498" y="102718"/>
                  </a:lnTo>
                  <a:lnTo>
                    <a:pt x="568420" y="123340"/>
                  </a:lnTo>
                  <a:lnTo>
                    <a:pt x="528376" y="145654"/>
                  </a:lnTo>
                  <a:lnTo>
                    <a:pt x="489413" y="169615"/>
                  </a:lnTo>
                  <a:lnTo>
                    <a:pt x="451579" y="195176"/>
                  </a:lnTo>
                  <a:lnTo>
                    <a:pt x="414920" y="222288"/>
                  </a:lnTo>
                  <a:lnTo>
                    <a:pt x="379484" y="250906"/>
                  </a:lnTo>
                  <a:lnTo>
                    <a:pt x="345317" y="280981"/>
                  </a:lnTo>
                  <a:lnTo>
                    <a:pt x="312467" y="312467"/>
                  </a:lnTo>
                  <a:lnTo>
                    <a:pt x="280981" y="345317"/>
                  </a:lnTo>
                  <a:lnTo>
                    <a:pt x="250906" y="379484"/>
                  </a:lnTo>
                  <a:lnTo>
                    <a:pt x="222288" y="414920"/>
                  </a:lnTo>
                  <a:lnTo>
                    <a:pt x="195176" y="451579"/>
                  </a:lnTo>
                  <a:lnTo>
                    <a:pt x="169615" y="489413"/>
                  </a:lnTo>
                  <a:lnTo>
                    <a:pt x="145654" y="528376"/>
                  </a:lnTo>
                  <a:lnTo>
                    <a:pt x="123340" y="568420"/>
                  </a:lnTo>
                  <a:lnTo>
                    <a:pt x="102718" y="609498"/>
                  </a:lnTo>
                  <a:lnTo>
                    <a:pt x="83837" y="651563"/>
                  </a:lnTo>
                  <a:lnTo>
                    <a:pt x="66744" y="694568"/>
                  </a:lnTo>
                  <a:lnTo>
                    <a:pt x="51485" y="738466"/>
                  </a:lnTo>
                  <a:lnTo>
                    <a:pt x="38108" y="783210"/>
                  </a:lnTo>
                  <a:lnTo>
                    <a:pt x="26660" y="828753"/>
                  </a:lnTo>
                  <a:lnTo>
                    <a:pt x="17188" y="875047"/>
                  </a:lnTo>
                  <a:lnTo>
                    <a:pt x="9739" y="922046"/>
                  </a:lnTo>
                  <a:lnTo>
                    <a:pt x="4359" y="969703"/>
                  </a:lnTo>
                  <a:lnTo>
                    <a:pt x="1097" y="1017969"/>
                  </a:lnTo>
                  <a:lnTo>
                    <a:pt x="0" y="1066800"/>
                  </a:lnTo>
                  <a:lnTo>
                    <a:pt x="1097" y="1115632"/>
                  </a:lnTo>
                  <a:lnTo>
                    <a:pt x="4359" y="1163900"/>
                  </a:lnTo>
                  <a:lnTo>
                    <a:pt x="9739" y="1211558"/>
                  </a:lnTo>
                  <a:lnTo>
                    <a:pt x="17188" y="1258558"/>
                  </a:lnTo>
                  <a:lnTo>
                    <a:pt x="26660" y="1304854"/>
                  </a:lnTo>
                  <a:lnTo>
                    <a:pt x="38108" y="1350398"/>
                  </a:lnTo>
                  <a:lnTo>
                    <a:pt x="51485" y="1395142"/>
                  </a:lnTo>
                  <a:lnTo>
                    <a:pt x="66744" y="1439041"/>
                  </a:lnTo>
                  <a:lnTo>
                    <a:pt x="83837" y="1482047"/>
                  </a:lnTo>
                  <a:lnTo>
                    <a:pt x="102718" y="1524112"/>
                  </a:lnTo>
                  <a:lnTo>
                    <a:pt x="123340" y="1565190"/>
                  </a:lnTo>
                  <a:lnTo>
                    <a:pt x="145654" y="1605234"/>
                  </a:lnTo>
                  <a:lnTo>
                    <a:pt x="169615" y="1644197"/>
                  </a:lnTo>
                  <a:lnTo>
                    <a:pt x="195176" y="1682031"/>
                  </a:lnTo>
                  <a:lnTo>
                    <a:pt x="222288" y="1718690"/>
                  </a:lnTo>
                  <a:lnTo>
                    <a:pt x="250906" y="1754126"/>
                  </a:lnTo>
                  <a:lnTo>
                    <a:pt x="280981" y="1788292"/>
                  </a:lnTo>
                  <a:lnTo>
                    <a:pt x="312467" y="1821141"/>
                  </a:lnTo>
                  <a:lnTo>
                    <a:pt x="345317" y="1852627"/>
                  </a:lnTo>
                  <a:lnTo>
                    <a:pt x="379484" y="1882702"/>
                  </a:lnTo>
                  <a:lnTo>
                    <a:pt x="414920" y="1911319"/>
                  </a:lnTo>
                  <a:lnTo>
                    <a:pt x="451579" y="1938430"/>
                  </a:lnTo>
                  <a:lnTo>
                    <a:pt x="489413" y="1963990"/>
                  </a:lnTo>
                  <a:lnTo>
                    <a:pt x="528376" y="1987950"/>
                  </a:lnTo>
                  <a:lnTo>
                    <a:pt x="568420" y="2010264"/>
                  </a:lnTo>
                  <a:lnTo>
                    <a:pt x="609498" y="2030885"/>
                  </a:lnTo>
                  <a:lnTo>
                    <a:pt x="651563" y="2049765"/>
                  </a:lnTo>
                  <a:lnTo>
                    <a:pt x="694568" y="2066858"/>
                  </a:lnTo>
                  <a:lnTo>
                    <a:pt x="738466" y="2082116"/>
                  </a:lnTo>
                  <a:lnTo>
                    <a:pt x="783210" y="2095492"/>
                  </a:lnTo>
                  <a:lnTo>
                    <a:pt x="828753" y="2106940"/>
                  </a:lnTo>
                  <a:lnTo>
                    <a:pt x="875047" y="2116412"/>
                  </a:lnTo>
                  <a:lnTo>
                    <a:pt x="922046" y="2123861"/>
                  </a:lnTo>
                  <a:lnTo>
                    <a:pt x="969703" y="2129240"/>
                  </a:lnTo>
                  <a:lnTo>
                    <a:pt x="1017969" y="2132502"/>
                  </a:lnTo>
                  <a:lnTo>
                    <a:pt x="1066800" y="2133600"/>
                  </a:lnTo>
                  <a:lnTo>
                    <a:pt x="1115630" y="2132502"/>
                  </a:lnTo>
                  <a:lnTo>
                    <a:pt x="1163896" y="2129240"/>
                  </a:lnTo>
                  <a:lnTo>
                    <a:pt x="1211553" y="2123861"/>
                  </a:lnTo>
                  <a:lnTo>
                    <a:pt x="1258552" y="2116412"/>
                  </a:lnTo>
                  <a:lnTo>
                    <a:pt x="1304846" y="2106940"/>
                  </a:lnTo>
                  <a:lnTo>
                    <a:pt x="1350389" y="2095492"/>
                  </a:lnTo>
                  <a:lnTo>
                    <a:pt x="1395133" y="2082116"/>
                  </a:lnTo>
                  <a:lnTo>
                    <a:pt x="1439031" y="2066858"/>
                  </a:lnTo>
                  <a:lnTo>
                    <a:pt x="1482036" y="2049765"/>
                  </a:lnTo>
                  <a:lnTo>
                    <a:pt x="1524101" y="2030885"/>
                  </a:lnTo>
                  <a:lnTo>
                    <a:pt x="1565179" y="2010264"/>
                  </a:lnTo>
                  <a:lnTo>
                    <a:pt x="1605223" y="1987950"/>
                  </a:lnTo>
                  <a:lnTo>
                    <a:pt x="1644186" y="1963990"/>
                  </a:lnTo>
                  <a:lnTo>
                    <a:pt x="1682020" y="1938430"/>
                  </a:lnTo>
                  <a:lnTo>
                    <a:pt x="1718679" y="1911319"/>
                  </a:lnTo>
                  <a:lnTo>
                    <a:pt x="1754115" y="1882702"/>
                  </a:lnTo>
                  <a:lnTo>
                    <a:pt x="1788282" y="1852627"/>
                  </a:lnTo>
                  <a:lnTo>
                    <a:pt x="1821132" y="1821141"/>
                  </a:lnTo>
                  <a:lnTo>
                    <a:pt x="1852618" y="1788292"/>
                  </a:lnTo>
                  <a:lnTo>
                    <a:pt x="1882693" y="1754126"/>
                  </a:lnTo>
                  <a:lnTo>
                    <a:pt x="1911311" y="1718690"/>
                  </a:lnTo>
                  <a:lnTo>
                    <a:pt x="1938423" y="1682031"/>
                  </a:lnTo>
                  <a:lnTo>
                    <a:pt x="1963984" y="1644197"/>
                  </a:lnTo>
                  <a:lnTo>
                    <a:pt x="1987945" y="1605234"/>
                  </a:lnTo>
                  <a:lnTo>
                    <a:pt x="2010259" y="1565190"/>
                  </a:lnTo>
                  <a:lnTo>
                    <a:pt x="2030881" y="1524112"/>
                  </a:lnTo>
                  <a:lnTo>
                    <a:pt x="2049762" y="1482047"/>
                  </a:lnTo>
                  <a:lnTo>
                    <a:pt x="2066855" y="1439041"/>
                  </a:lnTo>
                  <a:lnTo>
                    <a:pt x="2082114" y="1395142"/>
                  </a:lnTo>
                  <a:lnTo>
                    <a:pt x="2095491" y="1350398"/>
                  </a:lnTo>
                  <a:lnTo>
                    <a:pt x="2106939" y="1304854"/>
                  </a:lnTo>
                  <a:lnTo>
                    <a:pt x="2116411" y="1258558"/>
                  </a:lnTo>
                  <a:lnTo>
                    <a:pt x="2123860" y="1211558"/>
                  </a:lnTo>
                  <a:lnTo>
                    <a:pt x="2129240" y="1163900"/>
                  </a:lnTo>
                  <a:lnTo>
                    <a:pt x="2132502" y="1115632"/>
                  </a:lnTo>
                  <a:lnTo>
                    <a:pt x="2133600" y="1066800"/>
                  </a:lnTo>
                  <a:lnTo>
                    <a:pt x="2132502" y="1017969"/>
                  </a:lnTo>
                  <a:lnTo>
                    <a:pt x="2129240" y="969703"/>
                  </a:lnTo>
                  <a:lnTo>
                    <a:pt x="2123860" y="922046"/>
                  </a:lnTo>
                  <a:lnTo>
                    <a:pt x="2116411" y="875047"/>
                  </a:lnTo>
                  <a:lnTo>
                    <a:pt x="2106939" y="828753"/>
                  </a:lnTo>
                  <a:lnTo>
                    <a:pt x="2095491" y="783210"/>
                  </a:lnTo>
                  <a:lnTo>
                    <a:pt x="2082114" y="738466"/>
                  </a:lnTo>
                  <a:lnTo>
                    <a:pt x="2066855" y="694568"/>
                  </a:lnTo>
                  <a:lnTo>
                    <a:pt x="2049762" y="651563"/>
                  </a:lnTo>
                  <a:lnTo>
                    <a:pt x="2030881" y="609498"/>
                  </a:lnTo>
                  <a:lnTo>
                    <a:pt x="2010259" y="568420"/>
                  </a:lnTo>
                  <a:lnTo>
                    <a:pt x="1987945" y="528376"/>
                  </a:lnTo>
                  <a:lnTo>
                    <a:pt x="1963984" y="489413"/>
                  </a:lnTo>
                  <a:lnTo>
                    <a:pt x="1938423" y="451579"/>
                  </a:lnTo>
                  <a:lnTo>
                    <a:pt x="1911311" y="414920"/>
                  </a:lnTo>
                  <a:lnTo>
                    <a:pt x="1882693" y="379484"/>
                  </a:lnTo>
                  <a:lnTo>
                    <a:pt x="1852618" y="345317"/>
                  </a:lnTo>
                  <a:lnTo>
                    <a:pt x="1821132" y="312467"/>
                  </a:lnTo>
                  <a:lnTo>
                    <a:pt x="1788282" y="280981"/>
                  </a:lnTo>
                  <a:lnTo>
                    <a:pt x="1754115" y="250906"/>
                  </a:lnTo>
                  <a:lnTo>
                    <a:pt x="1718679" y="222288"/>
                  </a:lnTo>
                  <a:lnTo>
                    <a:pt x="1682020" y="195176"/>
                  </a:lnTo>
                  <a:lnTo>
                    <a:pt x="1644186" y="169615"/>
                  </a:lnTo>
                  <a:lnTo>
                    <a:pt x="1605223" y="145654"/>
                  </a:lnTo>
                  <a:lnTo>
                    <a:pt x="1565179" y="123340"/>
                  </a:lnTo>
                  <a:lnTo>
                    <a:pt x="1524101" y="102718"/>
                  </a:lnTo>
                  <a:lnTo>
                    <a:pt x="1482036" y="83837"/>
                  </a:lnTo>
                  <a:lnTo>
                    <a:pt x="1439031" y="66744"/>
                  </a:lnTo>
                  <a:lnTo>
                    <a:pt x="1395133" y="51485"/>
                  </a:lnTo>
                  <a:lnTo>
                    <a:pt x="1350389" y="38108"/>
                  </a:lnTo>
                  <a:lnTo>
                    <a:pt x="1304846" y="26660"/>
                  </a:lnTo>
                  <a:lnTo>
                    <a:pt x="1258552" y="17188"/>
                  </a:lnTo>
                  <a:lnTo>
                    <a:pt x="1211553" y="9739"/>
                  </a:lnTo>
                  <a:lnTo>
                    <a:pt x="1163896" y="4359"/>
                  </a:lnTo>
                  <a:lnTo>
                    <a:pt x="1115630" y="1097"/>
                  </a:lnTo>
                  <a:lnTo>
                    <a:pt x="10668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30800" y="3987800"/>
              <a:ext cx="2133600" cy="2133600"/>
            </a:xfrm>
            <a:custGeom>
              <a:avLst/>
              <a:gdLst/>
              <a:ahLst/>
              <a:cxnLst/>
              <a:rect l="l" t="t" r="r" b="b"/>
              <a:pathLst>
                <a:path w="2133600" h="2133600">
                  <a:moveTo>
                    <a:pt x="0" y="1066800"/>
                  </a:moveTo>
                  <a:lnTo>
                    <a:pt x="1097" y="1017969"/>
                  </a:lnTo>
                  <a:lnTo>
                    <a:pt x="4359" y="969703"/>
                  </a:lnTo>
                  <a:lnTo>
                    <a:pt x="9739" y="922046"/>
                  </a:lnTo>
                  <a:lnTo>
                    <a:pt x="17188" y="875047"/>
                  </a:lnTo>
                  <a:lnTo>
                    <a:pt x="26660" y="828753"/>
                  </a:lnTo>
                  <a:lnTo>
                    <a:pt x="38108" y="783210"/>
                  </a:lnTo>
                  <a:lnTo>
                    <a:pt x="51485" y="738466"/>
                  </a:lnTo>
                  <a:lnTo>
                    <a:pt x="66744" y="694568"/>
                  </a:lnTo>
                  <a:lnTo>
                    <a:pt x="83837" y="651563"/>
                  </a:lnTo>
                  <a:lnTo>
                    <a:pt x="102718" y="609498"/>
                  </a:lnTo>
                  <a:lnTo>
                    <a:pt x="123340" y="568420"/>
                  </a:lnTo>
                  <a:lnTo>
                    <a:pt x="145654" y="528376"/>
                  </a:lnTo>
                  <a:lnTo>
                    <a:pt x="169615" y="489413"/>
                  </a:lnTo>
                  <a:lnTo>
                    <a:pt x="195176" y="451579"/>
                  </a:lnTo>
                  <a:lnTo>
                    <a:pt x="222288" y="414920"/>
                  </a:lnTo>
                  <a:lnTo>
                    <a:pt x="250906" y="379484"/>
                  </a:lnTo>
                  <a:lnTo>
                    <a:pt x="280981" y="345317"/>
                  </a:lnTo>
                  <a:lnTo>
                    <a:pt x="312467" y="312467"/>
                  </a:lnTo>
                  <a:lnTo>
                    <a:pt x="345317" y="280981"/>
                  </a:lnTo>
                  <a:lnTo>
                    <a:pt x="379484" y="250906"/>
                  </a:lnTo>
                  <a:lnTo>
                    <a:pt x="414920" y="222288"/>
                  </a:lnTo>
                  <a:lnTo>
                    <a:pt x="451579" y="195176"/>
                  </a:lnTo>
                  <a:lnTo>
                    <a:pt x="489413" y="169615"/>
                  </a:lnTo>
                  <a:lnTo>
                    <a:pt x="528376" y="145654"/>
                  </a:lnTo>
                  <a:lnTo>
                    <a:pt x="568420" y="123340"/>
                  </a:lnTo>
                  <a:lnTo>
                    <a:pt x="609498" y="102718"/>
                  </a:lnTo>
                  <a:lnTo>
                    <a:pt x="651563" y="83837"/>
                  </a:lnTo>
                  <a:lnTo>
                    <a:pt x="694568" y="66744"/>
                  </a:lnTo>
                  <a:lnTo>
                    <a:pt x="738466" y="51485"/>
                  </a:lnTo>
                  <a:lnTo>
                    <a:pt x="783210" y="38108"/>
                  </a:lnTo>
                  <a:lnTo>
                    <a:pt x="828753" y="26660"/>
                  </a:lnTo>
                  <a:lnTo>
                    <a:pt x="875047" y="17188"/>
                  </a:lnTo>
                  <a:lnTo>
                    <a:pt x="922046" y="9739"/>
                  </a:lnTo>
                  <a:lnTo>
                    <a:pt x="969703" y="4359"/>
                  </a:lnTo>
                  <a:lnTo>
                    <a:pt x="1017969" y="1097"/>
                  </a:lnTo>
                  <a:lnTo>
                    <a:pt x="1066800" y="0"/>
                  </a:lnTo>
                  <a:lnTo>
                    <a:pt x="1115630" y="1097"/>
                  </a:lnTo>
                  <a:lnTo>
                    <a:pt x="1163896" y="4359"/>
                  </a:lnTo>
                  <a:lnTo>
                    <a:pt x="1211553" y="9739"/>
                  </a:lnTo>
                  <a:lnTo>
                    <a:pt x="1258552" y="17188"/>
                  </a:lnTo>
                  <a:lnTo>
                    <a:pt x="1304846" y="26660"/>
                  </a:lnTo>
                  <a:lnTo>
                    <a:pt x="1350389" y="38108"/>
                  </a:lnTo>
                  <a:lnTo>
                    <a:pt x="1395133" y="51485"/>
                  </a:lnTo>
                  <a:lnTo>
                    <a:pt x="1439031" y="66744"/>
                  </a:lnTo>
                  <a:lnTo>
                    <a:pt x="1482036" y="83837"/>
                  </a:lnTo>
                  <a:lnTo>
                    <a:pt x="1524101" y="102718"/>
                  </a:lnTo>
                  <a:lnTo>
                    <a:pt x="1565179" y="123340"/>
                  </a:lnTo>
                  <a:lnTo>
                    <a:pt x="1605223" y="145654"/>
                  </a:lnTo>
                  <a:lnTo>
                    <a:pt x="1644186" y="169615"/>
                  </a:lnTo>
                  <a:lnTo>
                    <a:pt x="1682020" y="195176"/>
                  </a:lnTo>
                  <a:lnTo>
                    <a:pt x="1718679" y="222288"/>
                  </a:lnTo>
                  <a:lnTo>
                    <a:pt x="1754115" y="250906"/>
                  </a:lnTo>
                  <a:lnTo>
                    <a:pt x="1788282" y="280981"/>
                  </a:lnTo>
                  <a:lnTo>
                    <a:pt x="1821132" y="312467"/>
                  </a:lnTo>
                  <a:lnTo>
                    <a:pt x="1852618" y="345317"/>
                  </a:lnTo>
                  <a:lnTo>
                    <a:pt x="1882693" y="379484"/>
                  </a:lnTo>
                  <a:lnTo>
                    <a:pt x="1911311" y="414920"/>
                  </a:lnTo>
                  <a:lnTo>
                    <a:pt x="1938423" y="451579"/>
                  </a:lnTo>
                  <a:lnTo>
                    <a:pt x="1963984" y="489413"/>
                  </a:lnTo>
                  <a:lnTo>
                    <a:pt x="1987945" y="528376"/>
                  </a:lnTo>
                  <a:lnTo>
                    <a:pt x="2010259" y="568420"/>
                  </a:lnTo>
                  <a:lnTo>
                    <a:pt x="2030881" y="609498"/>
                  </a:lnTo>
                  <a:lnTo>
                    <a:pt x="2049762" y="651563"/>
                  </a:lnTo>
                  <a:lnTo>
                    <a:pt x="2066855" y="694568"/>
                  </a:lnTo>
                  <a:lnTo>
                    <a:pt x="2082114" y="738466"/>
                  </a:lnTo>
                  <a:lnTo>
                    <a:pt x="2095491" y="783210"/>
                  </a:lnTo>
                  <a:lnTo>
                    <a:pt x="2106939" y="828753"/>
                  </a:lnTo>
                  <a:lnTo>
                    <a:pt x="2116411" y="875047"/>
                  </a:lnTo>
                  <a:lnTo>
                    <a:pt x="2123860" y="922046"/>
                  </a:lnTo>
                  <a:lnTo>
                    <a:pt x="2129240" y="969703"/>
                  </a:lnTo>
                  <a:lnTo>
                    <a:pt x="2132502" y="1017969"/>
                  </a:lnTo>
                  <a:lnTo>
                    <a:pt x="2133600" y="1066800"/>
                  </a:lnTo>
                  <a:lnTo>
                    <a:pt x="2132502" y="1115632"/>
                  </a:lnTo>
                  <a:lnTo>
                    <a:pt x="2129240" y="1163900"/>
                  </a:lnTo>
                  <a:lnTo>
                    <a:pt x="2123860" y="1211558"/>
                  </a:lnTo>
                  <a:lnTo>
                    <a:pt x="2116411" y="1258558"/>
                  </a:lnTo>
                  <a:lnTo>
                    <a:pt x="2106939" y="1304854"/>
                  </a:lnTo>
                  <a:lnTo>
                    <a:pt x="2095491" y="1350398"/>
                  </a:lnTo>
                  <a:lnTo>
                    <a:pt x="2082114" y="1395142"/>
                  </a:lnTo>
                  <a:lnTo>
                    <a:pt x="2066855" y="1439041"/>
                  </a:lnTo>
                  <a:lnTo>
                    <a:pt x="2049762" y="1482047"/>
                  </a:lnTo>
                  <a:lnTo>
                    <a:pt x="2030881" y="1524112"/>
                  </a:lnTo>
                  <a:lnTo>
                    <a:pt x="2010259" y="1565190"/>
                  </a:lnTo>
                  <a:lnTo>
                    <a:pt x="1987945" y="1605234"/>
                  </a:lnTo>
                  <a:lnTo>
                    <a:pt x="1963984" y="1644197"/>
                  </a:lnTo>
                  <a:lnTo>
                    <a:pt x="1938423" y="1682031"/>
                  </a:lnTo>
                  <a:lnTo>
                    <a:pt x="1911311" y="1718690"/>
                  </a:lnTo>
                  <a:lnTo>
                    <a:pt x="1882693" y="1754126"/>
                  </a:lnTo>
                  <a:lnTo>
                    <a:pt x="1852618" y="1788292"/>
                  </a:lnTo>
                  <a:lnTo>
                    <a:pt x="1821132" y="1821141"/>
                  </a:lnTo>
                  <a:lnTo>
                    <a:pt x="1788282" y="1852627"/>
                  </a:lnTo>
                  <a:lnTo>
                    <a:pt x="1754115" y="1882702"/>
                  </a:lnTo>
                  <a:lnTo>
                    <a:pt x="1718679" y="1911319"/>
                  </a:lnTo>
                  <a:lnTo>
                    <a:pt x="1682020" y="1938430"/>
                  </a:lnTo>
                  <a:lnTo>
                    <a:pt x="1644186" y="1963990"/>
                  </a:lnTo>
                  <a:lnTo>
                    <a:pt x="1605223" y="1987950"/>
                  </a:lnTo>
                  <a:lnTo>
                    <a:pt x="1565179" y="2010264"/>
                  </a:lnTo>
                  <a:lnTo>
                    <a:pt x="1524101" y="2030885"/>
                  </a:lnTo>
                  <a:lnTo>
                    <a:pt x="1482036" y="2049765"/>
                  </a:lnTo>
                  <a:lnTo>
                    <a:pt x="1439031" y="2066858"/>
                  </a:lnTo>
                  <a:lnTo>
                    <a:pt x="1395133" y="2082116"/>
                  </a:lnTo>
                  <a:lnTo>
                    <a:pt x="1350389" y="2095492"/>
                  </a:lnTo>
                  <a:lnTo>
                    <a:pt x="1304846" y="2106940"/>
                  </a:lnTo>
                  <a:lnTo>
                    <a:pt x="1258552" y="2116412"/>
                  </a:lnTo>
                  <a:lnTo>
                    <a:pt x="1211553" y="2123861"/>
                  </a:lnTo>
                  <a:lnTo>
                    <a:pt x="1163896" y="2129240"/>
                  </a:lnTo>
                  <a:lnTo>
                    <a:pt x="1115630" y="2132502"/>
                  </a:lnTo>
                  <a:lnTo>
                    <a:pt x="1066800" y="2133600"/>
                  </a:lnTo>
                  <a:lnTo>
                    <a:pt x="1017969" y="2132502"/>
                  </a:lnTo>
                  <a:lnTo>
                    <a:pt x="969703" y="2129240"/>
                  </a:lnTo>
                  <a:lnTo>
                    <a:pt x="922046" y="2123861"/>
                  </a:lnTo>
                  <a:lnTo>
                    <a:pt x="875047" y="2116412"/>
                  </a:lnTo>
                  <a:lnTo>
                    <a:pt x="828753" y="2106940"/>
                  </a:lnTo>
                  <a:lnTo>
                    <a:pt x="783210" y="2095492"/>
                  </a:lnTo>
                  <a:lnTo>
                    <a:pt x="738466" y="2082116"/>
                  </a:lnTo>
                  <a:lnTo>
                    <a:pt x="694568" y="2066858"/>
                  </a:lnTo>
                  <a:lnTo>
                    <a:pt x="651563" y="2049765"/>
                  </a:lnTo>
                  <a:lnTo>
                    <a:pt x="609498" y="2030885"/>
                  </a:lnTo>
                  <a:lnTo>
                    <a:pt x="568420" y="2010264"/>
                  </a:lnTo>
                  <a:lnTo>
                    <a:pt x="528376" y="1987950"/>
                  </a:lnTo>
                  <a:lnTo>
                    <a:pt x="489413" y="1963990"/>
                  </a:lnTo>
                  <a:lnTo>
                    <a:pt x="451579" y="1938430"/>
                  </a:lnTo>
                  <a:lnTo>
                    <a:pt x="414920" y="1911319"/>
                  </a:lnTo>
                  <a:lnTo>
                    <a:pt x="379484" y="1882702"/>
                  </a:lnTo>
                  <a:lnTo>
                    <a:pt x="345317" y="1852627"/>
                  </a:lnTo>
                  <a:lnTo>
                    <a:pt x="312467" y="1821141"/>
                  </a:lnTo>
                  <a:lnTo>
                    <a:pt x="280981" y="1788292"/>
                  </a:lnTo>
                  <a:lnTo>
                    <a:pt x="250906" y="1754126"/>
                  </a:lnTo>
                  <a:lnTo>
                    <a:pt x="222288" y="1718690"/>
                  </a:lnTo>
                  <a:lnTo>
                    <a:pt x="195176" y="1682031"/>
                  </a:lnTo>
                  <a:lnTo>
                    <a:pt x="169615" y="1644197"/>
                  </a:lnTo>
                  <a:lnTo>
                    <a:pt x="145654" y="1605234"/>
                  </a:lnTo>
                  <a:lnTo>
                    <a:pt x="123340" y="1565190"/>
                  </a:lnTo>
                  <a:lnTo>
                    <a:pt x="102718" y="1524112"/>
                  </a:lnTo>
                  <a:lnTo>
                    <a:pt x="83837" y="1482047"/>
                  </a:lnTo>
                  <a:lnTo>
                    <a:pt x="66744" y="1439041"/>
                  </a:lnTo>
                  <a:lnTo>
                    <a:pt x="51485" y="1395142"/>
                  </a:lnTo>
                  <a:lnTo>
                    <a:pt x="38108" y="1350398"/>
                  </a:lnTo>
                  <a:lnTo>
                    <a:pt x="26660" y="1304854"/>
                  </a:lnTo>
                  <a:lnTo>
                    <a:pt x="17188" y="1258558"/>
                  </a:lnTo>
                  <a:lnTo>
                    <a:pt x="9739" y="1211558"/>
                  </a:lnTo>
                  <a:lnTo>
                    <a:pt x="4359" y="1163900"/>
                  </a:lnTo>
                  <a:lnTo>
                    <a:pt x="1097" y="1115632"/>
                  </a:lnTo>
                  <a:lnTo>
                    <a:pt x="0" y="1066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189345" y="3987799"/>
              <a:ext cx="1075055" cy="1104900"/>
            </a:xfrm>
            <a:custGeom>
              <a:avLst/>
              <a:gdLst/>
              <a:ahLst/>
              <a:cxnLst/>
              <a:rect l="l" t="t" r="r" b="b"/>
              <a:pathLst>
                <a:path w="1075054" h="1104900">
                  <a:moveTo>
                    <a:pt x="1075055" y="1066800"/>
                  </a:moveTo>
                  <a:lnTo>
                    <a:pt x="1062355" y="1060450"/>
                  </a:lnTo>
                  <a:lnTo>
                    <a:pt x="998855" y="1028700"/>
                  </a:lnTo>
                  <a:lnTo>
                    <a:pt x="998855" y="1060450"/>
                  </a:lnTo>
                  <a:lnTo>
                    <a:pt x="42532" y="1060450"/>
                  </a:lnTo>
                  <a:lnTo>
                    <a:pt x="930021" y="719048"/>
                  </a:lnTo>
                  <a:lnTo>
                    <a:pt x="941451" y="748665"/>
                  </a:lnTo>
                  <a:lnTo>
                    <a:pt x="983424" y="702691"/>
                  </a:lnTo>
                  <a:lnTo>
                    <a:pt x="998855" y="685800"/>
                  </a:lnTo>
                  <a:lnTo>
                    <a:pt x="914019" y="677545"/>
                  </a:lnTo>
                  <a:lnTo>
                    <a:pt x="925461" y="707237"/>
                  </a:lnTo>
                  <a:lnTo>
                    <a:pt x="16865" y="1056640"/>
                  </a:lnTo>
                  <a:lnTo>
                    <a:pt x="232422" y="50990"/>
                  </a:lnTo>
                  <a:lnTo>
                    <a:pt x="251079" y="54991"/>
                  </a:lnTo>
                  <a:lnTo>
                    <a:pt x="246151" y="35941"/>
                  </a:lnTo>
                  <a:lnTo>
                    <a:pt x="236855" y="0"/>
                  </a:lnTo>
                  <a:lnTo>
                    <a:pt x="201422" y="44323"/>
                  </a:lnTo>
                  <a:lnTo>
                    <a:pt x="219976" y="48310"/>
                  </a:lnTo>
                  <a:lnTo>
                    <a:pt x="3149" y="1060450"/>
                  </a:lnTo>
                  <a:lnTo>
                    <a:pt x="1905" y="1060450"/>
                  </a:lnTo>
                  <a:lnTo>
                    <a:pt x="1905" y="1062393"/>
                  </a:lnTo>
                  <a:lnTo>
                    <a:pt x="0" y="1063117"/>
                  </a:lnTo>
                  <a:lnTo>
                    <a:pt x="1651" y="1067447"/>
                  </a:lnTo>
                  <a:lnTo>
                    <a:pt x="762" y="1071626"/>
                  </a:lnTo>
                  <a:lnTo>
                    <a:pt x="1905" y="1071880"/>
                  </a:lnTo>
                  <a:lnTo>
                    <a:pt x="1905" y="1073150"/>
                  </a:lnTo>
                  <a:lnTo>
                    <a:pt x="3835" y="1073150"/>
                  </a:lnTo>
                  <a:lnTo>
                    <a:pt x="4572" y="1075055"/>
                  </a:lnTo>
                  <a:lnTo>
                    <a:pt x="8890" y="1073391"/>
                  </a:lnTo>
                  <a:lnTo>
                    <a:pt x="13081" y="1074293"/>
                  </a:lnTo>
                  <a:lnTo>
                    <a:pt x="13322" y="1073150"/>
                  </a:lnTo>
                  <a:lnTo>
                    <a:pt x="998855" y="1073150"/>
                  </a:lnTo>
                  <a:lnTo>
                    <a:pt x="998855" y="1104900"/>
                  </a:lnTo>
                  <a:lnTo>
                    <a:pt x="1062355" y="1073150"/>
                  </a:lnTo>
                  <a:lnTo>
                    <a:pt x="1075055" y="1066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328661" y="4433061"/>
            <a:ext cx="297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t=1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44536" y="5007990"/>
            <a:ext cx="297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t=0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91783" y="3648836"/>
            <a:ext cx="297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t=3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292600" y="3606800"/>
            <a:ext cx="3962400" cy="2971800"/>
            <a:chOff x="4292600" y="3606800"/>
            <a:chExt cx="3962400" cy="2971800"/>
          </a:xfrm>
        </p:grpSpPr>
        <p:sp>
          <p:nvSpPr>
            <p:cNvPr id="27" name="object 27"/>
            <p:cNvSpPr/>
            <p:nvPr/>
          </p:nvSpPr>
          <p:spPr>
            <a:xfrm>
              <a:off x="4292600" y="3606800"/>
              <a:ext cx="3962400" cy="2971800"/>
            </a:xfrm>
            <a:custGeom>
              <a:avLst/>
              <a:gdLst/>
              <a:ahLst/>
              <a:cxnLst/>
              <a:rect l="l" t="t" r="r" b="b"/>
              <a:pathLst>
                <a:path w="3962400" h="2971800">
                  <a:moveTo>
                    <a:pt x="1905000" y="0"/>
                  </a:moveTo>
                  <a:lnTo>
                    <a:pt x="1905000" y="2971800"/>
                  </a:lnTo>
                </a:path>
                <a:path w="3962400" h="2971800">
                  <a:moveTo>
                    <a:pt x="0" y="1447800"/>
                  </a:moveTo>
                  <a:lnTo>
                    <a:pt x="3962400" y="1447800"/>
                  </a:lnTo>
                </a:path>
              </a:pathLst>
            </a:custGeom>
            <a:ln w="12700">
              <a:solidFill>
                <a:srgbClr val="9900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11900" y="4555997"/>
              <a:ext cx="386080" cy="486409"/>
            </a:xfrm>
            <a:custGeom>
              <a:avLst/>
              <a:gdLst/>
              <a:ahLst/>
              <a:cxnLst/>
              <a:rect l="l" t="t" r="r" b="b"/>
              <a:pathLst>
                <a:path w="386079" h="486410">
                  <a:moveTo>
                    <a:pt x="385197" y="462533"/>
                  </a:moveTo>
                  <a:lnTo>
                    <a:pt x="375666" y="462533"/>
                  </a:lnTo>
                  <a:lnTo>
                    <a:pt x="376300" y="486028"/>
                  </a:lnTo>
                  <a:lnTo>
                    <a:pt x="385825" y="485901"/>
                  </a:lnTo>
                  <a:lnTo>
                    <a:pt x="385197" y="462533"/>
                  </a:lnTo>
                  <a:close/>
                </a:path>
                <a:path w="386079" h="486410">
                  <a:moveTo>
                    <a:pt x="383839" y="439546"/>
                  </a:moveTo>
                  <a:lnTo>
                    <a:pt x="374269" y="439546"/>
                  </a:lnTo>
                  <a:lnTo>
                    <a:pt x="375666" y="462788"/>
                  </a:lnTo>
                  <a:lnTo>
                    <a:pt x="375666" y="462533"/>
                  </a:lnTo>
                  <a:lnTo>
                    <a:pt x="385197" y="462533"/>
                  </a:lnTo>
                  <a:lnTo>
                    <a:pt x="383839" y="439546"/>
                  </a:lnTo>
                  <a:close/>
                </a:path>
                <a:path w="386079" h="486410">
                  <a:moveTo>
                    <a:pt x="374004" y="372618"/>
                  </a:moveTo>
                  <a:lnTo>
                    <a:pt x="364363" y="372618"/>
                  </a:lnTo>
                  <a:lnTo>
                    <a:pt x="368680" y="394715"/>
                  </a:lnTo>
                  <a:lnTo>
                    <a:pt x="371982" y="417068"/>
                  </a:lnTo>
                  <a:lnTo>
                    <a:pt x="374269" y="439674"/>
                  </a:lnTo>
                  <a:lnTo>
                    <a:pt x="374269" y="439546"/>
                  </a:lnTo>
                  <a:lnTo>
                    <a:pt x="383839" y="439546"/>
                  </a:lnTo>
                  <a:lnTo>
                    <a:pt x="383794" y="438784"/>
                  </a:lnTo>
                  <a:lnTo>
                    <a:pt x="381380" y="415797"/>
                  </a:lnTo>
                  <a:lnTo>
                    <a:pt x="377951" y="392938"/>
                  </a:lnTo>
                  <a:lnTo>
                    <a:pt x="374004" y="372618"/>
                  </a:lnTo>
                  <a:close/>
                </a:path>
                <a:path w="386079" h="486410">
                  <a:moveTo>
                    <a:pt x="371855" y="416813"/>
                  </a:moveTo>
                  <a:lnTo>
                    <a:pt x="371882" y="417068"/>
                  </a:lnTo>
                  <a:lnTo>
                    <a:pt x="371855" y="416813"/>
                  </a:lnTo>
                  <a:close/>
                </a:path>
                <a:path w="386079" h="486410">
                  <a:moveTo>
                    <a:pt x="368553" y="394462"/>
                  </a:moveTo>
                  <a:lnTo>
                    <a:pt x="368592" y="394715"/>
                  </a:lnTo>
                  <a:lnTo>
                    <a:pt x="368553" y="394462"/>
                  </a:lnTo>
                  <a:close/>
                </a:path>
                <a:path w="386079" h="486410">
                  <a:moveTo>
                    <a:pt x="369082" y="351027"/>
                  </a:moveTo>
                  <a:lnTo>
                    <a:pt x="359282" y="351027"/>
                  </a:lnTo>
                  <a:lnTo>
                    <a:pt x="364363" y="372744"/>
                  </a:lnTo>
                  <a:lnTo>
                    <a:pt x="374004" y="372618"/>
                  </a:lnTo>
                  <a:lnTo>
                    <a:pt x="373633" y="370713"/>
                  </a:lnTo>
                  <a:lnTo>
                    <a:pt x="369082" y="351027"/>
                  </a:lnTo>
                  <a:close/>
                </a:path>
                <a:path w="386079" h="486410">
                  <a:moveTo>
                    <a:pt x="363215" y="329945"/>
                  </a:moveTo>
                  <a:lnTo>
                    <a:pt x="353314" y="329945"/>
                  </a:lnTo>
                  <a:lnTo>
                    <a:pt x="359282" y="351281"/>
                  </a:lnTo>
                  <a:lnTo>
                    <a:pt x="359282" y="351027"/>
                  </a:lnTo>
                  <a:lnTo>
                    <a:pt x="369082" y="351027"/>
                  </a:lnTo>
                  <a:lnTo>
                    <a:pt x="368553" y="348741"/>
                  </a:lnTo>
                  <a:lnTo>
                    <a:pt x="363215" y="329945"/>
                  </a:lnTo>
                  <a:close/>
                </a:path>
                <a:path w="386079" h="486410">
                  <a:moveTo>
                    <a:pt x="349138" y="289432"/>
                  </a:moveTo>
                  <a:lnTo>
                    <a:pt x="338963" y="289432"/>
                  </a:lnTo>
                  <a:lnTo>
                    <a:pt x="346582" y="309625"/>
                  </a:lnTo>
                  <a:lnTo>
                    <a:pt x="353314" y="330200"/>
                  </a:lnTo>
                  <a:lnTo>
                    <a:pt x="353314" y="329945"/>
                  </a:lnTo>
                  <a:lnTo>
                    <a:pt x="363215" y="329945"/>
                  </a:lnTo>
                  <a:lnTo>
                    <a:pt x="362457" y="327278"/>
                  </a:lnTo>
                  <a:lnTo>
                    <a:pt x="355473" y="306324"/>
                  </a:lnTo>
                  <a:lnTo>
                    <a:pt x="349138" y="289432"/>
                  </a:lnTo>
                  <a:close/>
                </a:path>
                <a:path w="386079" h="486410">
                  <a:moveTo>
                    <a:pt x="346455" y="309499"/>
                  </a:moveTo>
                  <a:close/>
                </a:path>
                <a:path w="386079" h="486410">
                  <a:moveTo>
                    <a:pt x="322576" y="232537"/>
                  </a:moveTo>
                  <a:lnTo>
                    <a:pt x="311784" y="232537"/>
                  </a:lnTo>
                  <a:lnTo>
                    <a:pt x="321691" y="251078"/>
                  </a:lnTo>
                  <a:lnTo>
                    <a:pt x="330707" y="270128"/>
                  </a:lnTo>
                  <a:lnTo>
                    <a:pt x="338963" y="289559"/>
                  </a:lnTo>
                  <a:lnTo>
                    <a:pt x="349138" y="289432"/>
                  </a:lnTo>
                  <a:lnTo>
                    <a:pt x="347852" y="286003"/>
                  </a:lnTo>
                  <a:lnTo>
                    <a:pt x="339344" y="266064"/>
                  </a:lnTo>
                  <a:lnTo>
                    <a:pt x="330073" y="246760"/>
                  </a:lnTo>
                  <a:lnTo>
                    <a:pt x="322576" y="232537"/>
                  </a:lnTo>
                  <a:close/>
                </a:path>
                <a:path w="386079" h="486410">
                  <a:moveTo>
                    <a:pt x="330580" y="269875"/>
                  </a:moveTo>
                  <a:lnTo>
                    <a:pt x="330689" y="270128"/>
                  </a:lnTo>
                  <a:lnTo>
                    <a:pt x="330580" y="269875"/>
                  </a:lnTo>
                  <a:close/>
                </a:path>
                <a:path w="386079" h="486410">
                  <a:moveTo>
                    <a:pt x="321564" y="250951"/>
                  </a:moveTo>
                  <a:close/>
                </a:path>
                <a:path w="386079" h="486410">
                  <a:moveTo>
                    <a:pt x="301420" y="197738"/>
                  </a:moveTo>
                  <a:lnTo>
                    <a:pt x="289941" y="197738"/>
                  </a:lnTo>
                  <a:lnTo>
                    <a:pt x="301371" y="215010"/>
                  </a:lnTo>
                  <a:lnTo>
                    <a:pt x="311911" y="232790"/>
                  </a:lnTo>
                  <a:lnTo>
                    <a:pt x="311784" y="232537"/>
                  </a:lnTo>
                  <a:lnTo>
                    <a:pt x="322576" y="232537"/>
                  </a:lnTo>
                  <a:lnTo>
                    <a:pt x="320167" y="227964"/>
                  </a:lnTo>
                  <a:lnTo>
                    <a:pt x="309372" y="209931"/>
                  </a:lnTo>
                  <a:lnTo>
                    <a:pt x="301420" y="197738"/>
                  </a:lnTo>
                  <a:close/>
                </a:path>
                <a:path w="386079" h="486410">
                  <a:moveTo>
                    <a:pt x="301244" y="214883"/>
                  </a:moveTo>
                  <a:close/>
                </a:path>
                <a:path w="386079" h="486410">
                  <a:moveTo>
                    <a:pt x="289929" y="181356"/>
                  </a:moveTo>
                  <a:lnTo>
                    <a:pt x="278256" y="181356"/>
                  </a:lnTo>
                  <a:lnTo>
                    <a:pt x="290068" y="197993"/>
                  </a:lnTo>
                  <a:lnTo>
                    <a:pt x="289941" y="197738"/>
                  </a:lnTo>
                  <a:lnTo>
                    <a:pt x="301420" y="197738"/>
                  </a:lnTo>
                  <a:lnTo>
                    <a:pt x="297942" y="192404"/>
                  </a:lnTo>
                  <a:lnTo>
                    <a:pt x="289929" y="181356"/>
                  </a:lnTo>
                  <a:close/>
                </a:path>
                <a:path w="386079" h="486410">
                  <a:moveTo>
                    <a:pt x="277796" y="165607"/>
                  </a:moveTo>
                  <a:lnTo>
                    <a:pt x="265683" y="165607"/>
                  </a:lnTo>
                  <a:lnTo>
                    <a:pt x="278383" y="181609"/>
                  </a:lnTo>
                  <a:lnTo>
                    <a:pt x="278256" y="181356"/>
                  </a:lnTo>
                  <a:lnTo>
                    <a:pt x="289929" y="181356"/>
                  </a:lnTo>
                  <a:lnTo>
                    <a:pt x="285876" y="175768"/>
                  </a:lnTo>
                  <a:lnTo>
                    <a:pt x="277796" y="165607"/>
                  </a:lnTo>
                  <a:close/>
                </a:path>
                <a:path w="386079" h="486410">
                  <a:moveTo>
                    <a:pt x="265225" y="150621"/>
                  </a:moveTo>
                  <a:lnTo>
                    <a:pt x="252602" y="150621"/>
                  </a:lnTo>
                  <a:lnTo>
                    <a:pt x="265810" y="165862"/>
                  </a:lnTo>
                  <a:lnTo>
                    <a:pt x="265683" y="165607"/>
                  </a:lnTo>
                  <a:lnTo>
                    <a:pt x="277796" y="165607"/>
                  </a:lnTo>
                  <a:lnTo>
                    <a:pt x="273050" y="159638"/>
                  </a:lnTo>
                  <a:lnTo>
                    <a:pt x="265225" y="150621"/>
                  </a:lnTo>
                  <a:close/>
                </a:path>
                <a:path w="386079" h="486410">
                  <a:moveTo>
                    <a:pt x="252117" y="136397"/>
                  </a:moveTo>
                  <a:lnTo>
                    <a:pt x="238886" y="136397"/>
                  </a:lnTo>
                  <a:lnTo>
                    <a:pt x="239141" y="136651"/>
                  </a:lnTo>
                  <a:lnTo>
                    <a:pt x="252729" y="150875"/>
                  </a:lnTo>
                  <a:lnTo>
                    <a:pt x="252602" y="150621"/>
                  </a:lnTo>
                  <a:lnTo>
                    <a:pt x="265225" y="150621"/>
                  </a:lnTo>
                  <a:lnTo>
                    <a:pt x="259715" y="144271"/>
                  </a:lnTo>
                  <a:lnTo>
                    <a:pt x="252117" y="136397"/>
                  </a:lnTo>
                  <a:close/>
                </a:path>
                <a:path w="386079" h="486410">
                  <a:moveTo>
                    <a:pt x="239032" y="136550"/>
                  </a:moveTo>
                  <a:close/>
                </a:path>
                <a:path w="386079" h="486410">
                  <a:moveTo>
                    <a:pt x="238577" y="123062"/>
                  </a:moveTo>
                  <a:lnTo>
                    <a:pt x="224663" y="123062"/>
                  </a:lnTo>
                  <a:lnTo>
                    <a:pt x="239032" y="136550"/>
                  </a:lnTo>
                  <a:lnTo>
                    <a:pt x="238886" y="136397"/>
                  </a:lnTo>
                  <a:lnTo>
                    <a:pt x="252117" y="136397"/>
                  </a:lnTo>
                  <a:lnTo>
                    <a:pt x="245745" y="129793"/>
                  </a:lnTo>
                  <a:lnTo>
                    <a:pt x="238577" y="123062"/>
                  </a:lnTo>
                  <a:close/>
                </a:path>
                <a:path w="386079" h="486410">
                  <a:moveTo>
                    <a:pt x="224620" y="110489"/>
                  </a:moveTo>
                  <a:lnTo>
                    <a:pt x="209930" y="110489"/>
                  </a:lnTo>
                  <a:lnTo>
                    <a:pt x="224917" y="123316"/>
                  </a:lnTo>
                  <a:lnTo>
                    <a:pt x="224663" y="123062"/>
                  </a:lnTo>
                  <a:lnTo>
                    <a:pt x="238577" y="123062"/>
                  </a:lnTo>
                  <a:lnTo>
                    <a:pt x="231140" y="116077"/>
                  </a:lnTo>
                  <a:lnTo>
                    <a:pt x="224620" y="110489"/>
                  </a:lnTo>
                  <a:close/>
                </a:path>
                <a:path w="386079" h="486410">
                  <a:moveTo>
                    <a:pt x="210271" y="98678"/>
                  </a:moveTo>
                  <a:lnTo>
                    <a:pt x="194691" y="98678"/>
                  </a:lnTo>
                  <a:lnTo>
                    <a:pt x="210057" y="110616"/>
                  </a:lnTo>
                  <a:lnTo>
                    <a:pt x="224620" y="110489"/>
                  </a:lnTo>
                  <a:lnTo>
                    <a:pt x="216026" y="103124"/>
                  </a:lnTo>
                  <a:lnTo>
                    <a:pt x="210271" y="98678"/>
                  </a:lnTo>
                  <a:close/>
                </a:path>
                <a:path w="386079" h="486410">
                  <a:moveTo>
                    <a:pt x="165881" y="68833"/>
                  </a:moveTo>
                  <a:lnTo>
                    <a:pt x="146050" y="68833"/>
                  </a:lnTo>
                  <a:lnTo>
                    <a:pt x="146303" y="68960"/>
                  </a:lnTo>
                  <a:lnTo>
                    <a:pt x="162940" y="77977"/>
                  </a:lnTo>
                  <a:lnTo>
                    <a:pt x="179197" y="88010"/>
                  </a:lnTo>
                  <a:lnTo>
                    <a:pt x="194818" y="98932"/>
                  </a:lnTo>
                  <a:lnTo>
                    <a:pt x="194691" y="98678"/>
                  </a:lnTo>
                  <a:lnTo>
                    <a:pt x="210271" y="98678"/>
                  </a:lnTo>
                  <a:lnTo>
                    <a:pt x="200405" y="91058"/>
                  </a:lnTo>
                  <a:lnTo>
                    <a:pt x="184276" y="79882"/>
                  </a:lnTo>
                  <a:lnTo>
                    <a:pt x="167512" y="69722"/>
                  </a:lnTo>
                  <a:lnTo>
                    <a:pt x="165881" y="68833"/>
                  </a:lnTo>
                  <a:close/>
                </a:path>
                <a:path w="386079" h="486410">
                  <a:moveTo>
                    <a:pt x="178942" y="87883"/>
                  </a:moveTo>
                  <a:lnTo>
                    <a:pt x="179125" y="88010"/>
                  </a:lnTo>
                  <a:lnTo>
                    <a:pt x="178942" y="87883"/>
                  </a:lnTo>
                  <a:close/>
                </a:path>
                <a:path w="386079" h="486410">
                  <a:moveTo>
                    <a:pt x="162687" y="77850"/>
                  </a:moveTo>
                  <a:lnTo>
                    <a:pt x="162893" y="77977"/>
                  </a:lnTo>
                  <a:lnTo>
                    <a:pt x="162687" y="77850"/>
                  </a:lnTo>
                  <a:close/>
                </a:path>
                <a:path w="386079" h="486410">
                  <a:moveTo>
                    <a:pt x="80263" y="0"/>
                  </a:moveTo>
                  <a:lnTo>
                    <a:pt x="0" y="28701"/>
                  </a:lnTo>
                  <a:lnTo>
                    <a:pt x="71120" y="75691"/>
                  </a:lnTo>
                  <a:lnTo>
                    <a:pt x="75110" y="42657"/>
                  </a:lnTo>
                  <a:lnTo>
                    <a:pt x="62484" y="41020"/>
                  </a:lnTo>
                  <a:lnTo>
                    <a:pt x="63626" y="31622"/>
                  </a:lnTo>
                  <a:lnTo>
                    <a:pt x="76443" y="31622"/>
                  </a:lnTo>
                  <a:lnTo>
                    <a:pt x="80263" y="0"/>
                  </a:lnTo>
                  <a:close/>
                </a:path>
                <a:path w="386079" h="486410">
                  <a:moveTo>
                    <a:pt x="146162" y="68894"/>
                  </a:moveTo>
                  <a:lnTo>
                    <a:pt x="146303" y="68960"/>
                  </a:lnTo>
                  <a:lnTo>
                    <a:pt x="146162" y="68894"/>
                  </a:lnTo>
                  <a:close/>
                </a:path>
                <a:path w="386079" h="486410">
                  <a:moveTo>
                    <a:pt x="151194" y="60832"/>
                  </a:moveTo>
                  <a:lnTo>
                    <a:pt x="128904" y="60832"/>
                  </a:lnTo>
                  <a:lnTo>
                    <a:pt x="146162" y="68894"/>
                  </a:lnTo>
                  <a:lnTo>
                    <a:pt x="165881" y="68833"/>
                  </a:lnTo>
                  <a:lnTo>
                    <a:pt x="151194" y="60832"/>
                  </a:lnTo>
                  <a:close/>
                </a:path>
                <a:path w="386079" h="486410">
                  <a:moveTo>
                    <a:pt x="136421" y="53720"/>
                  </a:moveTo>
                  <a:lnTo>
                    <a:pt x="111505" y="53720"/>
                  </a:lnTo>
                  <a:lnTo>
                    <a:pt x="129159" y="60959"/>
                  </a:lnTo>
                  <a:lnTo>
                    <a:pt x="128904" y="60832"/>
                  </a:lnTo>
                  <a:lnTo>
                    <a:pt x="151194" y="60832"/>
                  </a:lnTo>
                  <a:lnTo>
                    <a:pt x="150495" y="60451"/>
                  </a:lnTo>
                  <a:lnTo>
                    <a:pt x="136421" y="53720"/>
                  </a:lnTo>
                  <a:close/>
                </a:path>
                <a:path w="386079" h="486410">
                  <a:moveTo>
                    <a:pt x="121895" y="47625"/>
                  </a:moveTo>
                  <a:lnTo>
                    <a:pt x="93725" y="47625"/>
                  </a:lnTo>
                  <a:lnTo>
                    <a:pt x="111760" y="53847"/>
                  </a:lnTo>
                  <a:lnTo>
                    <a:pt x="111505" y="53720"/>
                  </a:lnTo>
                  <a:lnTo>
                    <a:pt x="136421" y="53720"/>
                  </a:lnTo>
                  <a:lnTo>
                    <a:pt x="132969" y="52069"/>
                  </a:lnTo>
                  <a:lnTo>
                    <a:pt x="121895" y="47625"/>
                  </a:lnTo>
                  <a:close/>
                </a:path>
                <a:path w="386079" h="486410">
                  <a:moveTo>
                    <a:pt x="75870" y="42756"/>
                  </a:moveTo>
                  <a:lnTo>
                    <a:pt x="93979" y="47751"/>
                  </a:lnTo>
                  <a:lnTo>
                    <a:pt x="93725" y="47625"/>
                  </a:lnTo>
                  <a:lnTo>
                    <a:pt x="121895" y="47625"/>
                  </a:lnTo>
                  <a:lnTo>
                    <a:pt x="114935" y="44831"/>
                  </a:lnTo>
                  <a:lnTo>
                    <a:pt x="108963" y="42799"/>
                  </a:lnTo>
                  <a:lnTo>
                    <a:pt x="76200" y="42799"/>
                  </a:lnTo>
                  <a:lnTo>
                    <a:pt x="75870" y="42756"/>
                  </a:lnTo>
                  <a:close/>
                </a:path>
                <a:path w="386079" h="486410">
                  <a:moveTo>
                    <a:pt x="75564" y="42671"/>
                  </a:moveTo>
                  <a:lnTo>
                    <a:pt x="75870" y="42756"/>
                  </a:lnTo>
                  <a:lnTo>
                    <a:pt x="76200" y="42799"/>
                  </a:lnTo>
                  <a:lnTo>
                    <a:pt x="75564" y="42671"/>
                  </a:lnTo>
                  <a:close/>
                </a:path>
                <a:path w="386079" h="486410">
                  <a:moveTo>
                    <a:pt x="108590" y="42671"/>
                  </a:moveTo>
                  <a:lnTo>
                    <a:pt x="75564" y="42671"/>
                  </a:lnTo>
                  <a:lnTo>
                    <a:pt x="76200" y="42799"/>
                  </a:lnTo>
                  <a:lnTo>
                    <a:pt x="108963" y="42799"/>
                  </a:lnTo>
                  <a:lnTo>
                    <a:pt x="108590" y="42671"/>
                  </a:lnTo>
                  <a:close/>
                </a:path>
                <a:path w="386079" h="486410">
                  <a:moveTo>
                    <a:pt x="76251" y="33215"/>
                  </a:moveTo>
                  <a:lnTo>
                    <a:pt x="75308" y="41020"/>
                  </a:lnTo>
                  <a:lnTo>
                    <a:pt x="75220" y="42671"/>
                  </a:lnTo>
                  <a:lnTo>
                    <a:pt x="75870" y="42756"/>
                  </a:lnTo>
                  <a:lnTo>
                    <a:pt x="75564" y="42671"/>
                  </a:lnTo>
                  <a:lnTo>
                    <a:pt x="108590" y="42671"/>
                  </a:lnTo>
                  <a:lnTo>
                    <a:pt x="96647" y="38607"/>
                  </a:lnTo>
                  <a:lnTo>
                    <a:pt x="77724" y="33400"/>
                  </a:lnTo>
                  <a:lnTo>
                    <a:pt x="76251" y="33215"/>
                  </a:lnTo>
                  <a:close/>
                </a:path>
                <a:path w="386079" h="486410">
                  <a:moveTo>
                    <a:pt x="63626" y="31622"/>
                  </a:moveTo>
                  <a:lnTo>
                    <a:pt x="62484" y="41020"/>
                  </a:lnTo>
                  <a:lnTo>
                    <a:pt x="75110" y="42657"/>
                  </a:lnTo>
                  <a:lnTo>
                    <a:pt x="76251" y="33215"/>
                  </a:lnTo>
                  <a:lnTo>
                    <a:pt x="63626" y="31622"/>
                  </a:lnTo>
                  <a:close/>
                </a:path>
                <a:path w="386079" h="486410">
                  <a:moveTo>
                    <a:pt x="76443" y="31622"/>
                  </a:moveTo>
                  <a:lnTo>
                    <a:pt x="63626" y="31622"/>
                  </a:lnTo>
                  <a:lnTo>
                    <a:pt x="76251" y="33215"/>
                  </a:lnTo>
                  <a:lnTo>
                    <a:pt x="76443" y="316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502907" y="4428490"/>
            <a:ext cx="410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ymbol"/>
                <a:cs typeface="Symbol"/>
              </a:rPr>
              <a:t></a:t>
            </a:r>
            <a:r>
              <a:rPr sz="1575" spc="-7" baseline="-21164" dirty="0">
                <a:latin typeface="Times New Roman"/>
                <a:cs typeface="Times New Roman"/>
              </a:rPr>
              <a:t>i</a:t>
            </a:r>
            <a:r>
              <a:rPr sz="1600" spc="-5" dirty="0"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438478"/>
            <a:ext cx="26174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Narrow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Band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FM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313415" y="2607109"/>
            <a:ext cx="685800" cy="683895"/>
            <a:chOff x="6313415" y="2607109"/>
            <a:chExt cx="685800" cy="683895"/>
          </a:xfrm>
        </p:grpSpPr>
        <p:sp>
          <p:nvSpPr>
            <p:cNvPr id="4" name="object 4"/>
            <p:cNvSpPr/>
            <p:nvPr/>
          </p:nvSpPr>
          <p:spPr>
            <a:xfrm>
              <a:off x="6327385" y="2621079"/>
              <a:ext cx="657860" cy="655955"/>
            </a:xfrm>
            <a:custGeom>
              <a:avLst/>
              <a:gdLst/>
              <a:ahLst/>
              <a:cxnLst/>
              <a:rect l="l" t="t" r="r" b="b"/>
              <a:pathLst>
                <a:path w="657859" h="655954">
                  <a:moveTo>
                    <a:pt x="345192" y="0"/>
                  </a:moveTo>
                  <a:lnTo>
                    <a:pt x="310371" y="0"/>
                  </a:lnTo>
                  <a:lnTo>
                    <a:pt x="261157" y="6245"/>
                  </a:lnTo>
                  <a:lnTo>
                    <a:pt x="246764" y="10409"/>
                  </a:lnTo>
                  <a:lnTo>
                    <a:pt x="230282" y="14342"/>
                  </a:lnTo>
                  <a:lnTo>
                    <a:pt x="215890" y="20588"/>
                  </a:lnTo>
                  <a:lnTo>
                    <a:pt x="199408" y="26834"/>
                  </a:lnTo>
                  <a:lnTo>
                    <a:pt x="185015" y="32848"/>
                  </a:lnTo>
                  <a:lnTo>
                    <a:pt x="170622" y="39094"/>
                  </a:lnTo>
                  <a:lnTo>
                    <a:pt x="158319" y="47190"/>
                  </a:lnTo>
                  <a:lnTo>
                    <a:pt x="143926" y="55287"/>
                  </a:lnTo>
                  <a:lnTo>
                    <a:pt x="131623" y="65697"/>
                  </a:lnTo>
                  <a:lnTo>
                    <a:pt x="94480" y="96463"/>
                  </a:lnTo>
                  <a:lnTo>
                    <a:pt x="84266" y="108723"/>
                  </a:lnTo>
                  <a:lnTo>
                    <a:pt x="74052" y="118902"/>
                  </a:lnTo>
                  <a:lnTo>
                    <a:pt x="63838" y="131162"/>
                  </a:lnTo>
                  <a:lnTo>
                    <a:pt x="55481" y="145505"/>
                  </a:lnTo>
                  <a:lnTo>
                    <a:pt x="47356" y="157765"/>
                  </a:lnTo>
                  <a:lnTo>
                    <a:pt x="24606" y="200792"/>
                  </a:lnTo>
                  <a:lnTo>
                    <a:pt x="14392" y="231558"/>
                  </a:lnTo>
                  <a:lnTo>
                    <a:pt x="10446" y="245901"/>
                  </a:lnTo>
                  <a:lnTo>
                    <a:pt x="6267" y="262325"/>
                  </a:lnTo>
                  <a:lnTo>
                    <a:pt x="2089" y="278518"/>
                  </a:lnTo>
                  <a:lnTo>
                    <a:pt x="0" y="294942"/>
                  </a:lnTo>
                  <a:lnTo>
                    <a:pt x="0" y="362490"/>
                  </a:lnTo>
                  <a:lnTo>
                    <a:pt x="2089" y="378914"/>
                  </a:lnTo>
                  <a:lnTo>
                    <a:pt x="6267" y="393256"/>
                  </a:lnTo>
                  <a:lnTo>
                    <a:pt x="10446" y="409681"/>
                  </a:lnTo>
                  <a:lnTo>
                    <a:pt x="14392" y="426105"/>
                  </a:lnTo>
                  <a:lnTo>
                    <a:pt x="18571" y="440355"/>
                  </a:lnTo>
                  <a:lnTo>
                    <a:pt x="24606" y="454697"/>
                  </a:lnTo>
                  <a:lnTo>
                    <a:pt x="30874" y="471075"/>
                  </a:lnTo>
                  <a:lnTo>
                    <a:pt x="38999" y="483359"/>
                  </a:lnTo>
                  <a:lnTo>
                    <a:pt x="47356" y="497701"/>
                  </a:lnTo>
                  <a:lnTo>
                    <a:pt x="55481" y="512043"/>
                  </a:lnTo>
                  <a:lnTo>
                    <a:pt x="63838" y="524327"/>
                  </a:lnTo>
                  <a:lnTo>
                    <a:pt x="94480" y="559142"/>
                  </a:lnTo>
                  <a:lnTo>
                    <a:pt x="131623" y="589839"/>
                  </a:lnTo>
                  <a:lnTo>
                    <a:pt x="143926" y="600087"/>
                  </a:lnTo>
                  <a:lnTo>
                    <a:pt x="158319" y="608276"/>
                  </a:lnTo>
                  <a:lnTo>
                    <a:pt x="170622" y="616465"/>
                  </a:lnTo>
                  <a:lnTo>
                    <a:pt x="185015" y="622618"/>
                  </a:lnTo>
                  <a:lnTo>
                    <a:pt x="199408" y="630807"/>
                  </a:lnTo>
                  <a:lnTo>
                    <a:pt x="213800" y="634901"/>
                  </a:lnTo>
                  <a:lnTo>
                    <a:pt x="230282" y="641032"/>
                  </a:lnTo>
                  <a:lnTo>
                    <a:pt x="246764" y="645126"/>
                  </a:lnTo>
                  <a:lnTo>
                    <a:pt x="261157" y="649221"/>
                  </a:lnTo>
                  <a:lnTo>
                    <a:pt x="310371" y="655374"/>
                  </a:lnTo>
                  <a:lnTo>
                    <a:pt x="345192" y="655374"/>
                  </a:lnTo>
                  <a:lnTo>
                    <a:pt x="394637" y="649221"/>
                  </a:lnTo>
                  <a:lnTo>
                    <a:pt x="411119" y="645126"/>
                  </a:lnTo>
                  <a:lnTo>
                    <a:pt x="425512" y="641032"/>
                  </a:lnTo>
                  <a:lnTo>
                    <a:pt x="441994" y="634901"/>
                  </a:lnTo>
                  <a:lnTo>
                    <a:pt x="456155" y="630807"/>
                  </a:lnTo>
                  <a:lnTo>
                    <a:pt x="470547" y="622618"/>
                  </a:lnTo>
                  <a:lnTo>
                    <a:pt x="484940" y="616465"/>
                  </a:lnTo>
                  <a:lnTo>
                    <a:pt x="497475" y="608276"/>
                  </a:lnTo>
                  <a:lnTo>
                    <a:pt x="511868" y="600087"/>
                  </a:lnTo>
                  <a:lnTo>
                    <a:pt x="524172" y="589839"/>
                  </a:lnTo>
                  <a:lnTo>
                    <a:pt x="536475" y="581650"/>
                  </a:lnTo>
                  <a:lnTo>
                    <a:pt x="571296" y="548894"/>
                  </a:lnTo>
                  <a:lnTo>
                    <a:pt x="600081" y="512043"/>
                  </a:lnTo>
                  <a:lnTo>
                    <a:pt x="616563" y="483359"/>
                  </a:lnTo>
                  <a:lnTo>
                    <a:pt x="624688" y="471075"/>
                  </a:lnTo>
                  <a:lnTo>
                    <a:pt x="630956" y="454697"/>
                  </a:lnTo>
                  <a:lnTo>
                    <a:pt x="637224" y="440355"/>
                  </a:lnTo>
                  <a:lnTo>
                    <a:pt x="641170" y="426105"/>
                  </a:lnTo>
                  <a:lnTo>
                    <a:pt x="649527" y="393256"/>
                  </a:lnTo>
                  <a:lnTo>
                    <a:pt x="653473" y="378914"/>
                  </a:lnTo>
                  <a:lnTo>
                    <a:pt x="655563" y="360408"/>
                  </a:lnTo>
                  <a:lnTo>
                    <a:pt x="655563" y="344215"/>
                  </a:lnTo>
                  <a:lnTo>
                    <a:pt x="657652" y="327791"/>
                  </a:lnTo>
                  <a:lnTo>
                    <a:pt x="655563" y="311367"/>
                  </a:lnTo>
                  <a:lnTo>
                    <a:pt x="655563" y="294942"/>
                  </a:lnTo>
                  <a:lnTo>
                    <a:pt x="653473" y="278518"/>
                  </a:lnTo>
                  <a:lnTo>
                    <a:pt x="649527" y="262325"/>
                  </a:lnTo>
                  <a:lnTo>
                    <a:pt x="645349" y="245901"/>
                  </a:lnTo>
                  <a:lnTo>
                    <a:pt x="641170" y="231558"/>
                  </a:lnTo>
                  <a:lnTo>
                    <a:pt x="637224" y="215134"/>
                  </a:lnTo>
                  <a:lnTo>
                    <a:pt x="624688" y="186450"/>
                  </a:lnTo>
                  <a:lnTo>
                    <a:pt x="608438" y="157765"/>
                  </a:lnTo>
                  <a:lnTo>
                    <a:pt x="600081" y="145505"/>
                  </a:lnTo>
                  <a:lnTo>
                    <a:pt x="591956" y="131162"/>
                  </a:lnTo>
                  <a:lnTo>
                    <a:pt x="581742" y="118902"/>
                  </a:lnTo>
                  <a:lnTo>
                    <a:pt x="571296" y="108723"/>
                  </a:lnTo>
                  <a:lnTo>
                    <a:pt x="561082" y="96463"/>
                  </a:lnTo>
                  <a:lnTo>
                    <a:pt x="548778" y="86053"/>
                  </a:lnTo>
                  <a:lnTo>
                    <a:pt x="524172" y="65697"/>
                  </a:lnTo>
                  <a:lnTo>
                    <a:pt x="511868" y="55287"/>
                  </a:lnTo>
                  <a:lnTo>
                    <a:pt x="497475" y="47190"/>
                  </a:lnTo>
                  <a:lnTo>
                    <a:pt x="484940" y="39094"/>
                  </a:lnTo>
                  <a:lnTo>
                    <a:pt x="470547" y="32848"/>
                  </a:lnTo>
                  <a:lnTo>
                    <a:pt x="456155" y="26834"/>
                  </a:lnTo>
                  <a:lnTo>
                    <a:pt x="441994" y="20588"/>
                  </a:lnTo>
                  <a:lnTo>
                    <a:pt x="425512" y="14342"/>
                  </a:lnTo>
                  <a:lnTo>
                    <a:pt x="411119" y="10409"/>
                  </a:lnTo>
                  <a:lnTo>
                    <a:pt x="394637" y="6245"/>
                  </a:lnTo>
                  <a:lnTo>
                    <a:pt x="345192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27385" y="2621079"/>
              <a:ext cx="657860" cy="655955"/>
            </a:xfrm>
            <a:custGeom>
              <a:avLst/>
              <a:gdLst/>
              <a:ahLst/>
              <a:cxnLst/>
              <a:rect l="l" t="t" r="r" b="b"/>
              <a:pathLst>
                <a:path w="657859" h="655954">
                  <a:moveTo>
                    <a:pt x="657652" y="327791"/>
                  </a:moveTo>
                  <a:lnTo>
                    <a:pt x="655563" y="311366"/>
                  </a:lnTo>
                  <a:lnTo>
                    <a:pt x="655563" y="294942"/>
                  </a:lnTo>
                  <a:lnTo>
                    <a:pt x="653473" y="278518"/>
                  </a:lnTo>
                  <a:lnTo>
                    <a:pt x="649527" y="262325"/>
                  </a:lnTo>
                  <a:lnTo>
                    <a:pt x="645349" y="245901"/>
                  </a:lnTo>
                  <a:lnTo>
                    <a:pt x="641170" y="231558"/>
                  </a:lnTo>
                  <a:lnTo>
                    <a:pt x="637224" y="215134"/>
                  </a:lnTo>
                  <a:lnTo>
                    <a:pt x="630956" y="200792"/>
                  </a:lnTo>
                  <a:lnTo>
                    <a:pt x="624688" y="186450"/>
                  </a:lnTo>
                  <a:lnTo>
                    <a:pt x="616563" y="172107"/>
                  </a:lnTo>
                  <a:lnTo>
                    <a:pt x="608438" y="157765"/>
                  </a:lnTo>
                  <a:lnTo>
                    <a:pt x="600081" y="145505"/>
                  </a:lnTo>
                  <a:lnTo>
                    <a:pt x="591956" y="131162"/>
                  </a:lnTo>
                  <a:lnTo>
                    <a:pt x="581742" y="118902"/>
                  </a:lnTo>
                  <a:lnTo>
                    <a:pt x="571296" y="108723"/>
                  </a:lnTo>
                  <a:lnTo>
                    <a:pt x="561082" y="96463"/>
                  </a:lnTo>
                  <a:lnTo>
                    <a:pt x="548778" y="86053"/>
                  </a:lnTo>
                  <a:lnTo>
                    <a:pt x="536475" y="75875"/>
                  </a:lnTo>
                  <a:lnTo>
                    <a:pt x="524171" y="65697"/>
                  </a:lnTo>
                  <a:lnTo>
                    <a:pt x="511868" y="55287"/>
                  </a:lnTo>
                  <a:lnTo>
                    <a:pt x="497475" y="47190"/>
                  </a:lnTo>
                  <a:lnTo>
                    <a:pt x="484940" y="39094"/>
                  </a:lnTo>
                  <a:lnTo>
                    <a:pt x="470547" y="32848"/>
                  </a:lnTo>
                  <a:lnTo>
                    <a:pt x="456154" y="26834"/>
                  </a:lnTo>
                  <a:lnTo>
                    <a:pt x="441994" y="20588"/>
                  </a:lnTo>
                  <a:lnTo>
                    <a:pt x="425512" y="14342"/>
                  </a:lnTo>
                  <a:lnTo>
                    <a:pt x="411119" y="10409"/>
                  </a:lnTo>
                  <a:lnTo>
                    <a:pt x="394637" y="6245"/>
                  </a:lnTo>
                  <a:lnTo>
                    <a:pt x="378155" y="4163"/>
                  </a:lnTo>
                  <a:lnTo>
                    <a:pt x="361674" y="2081"/>
                  </a:lnTo>
                  <a:lnTo>
                    <a:pt x="345192" y="0"/>
                  </a:lnTo>
                  <a:lnTo>
                    <a:pt x="328942" y="0"/>
                  </a:lnTo>
                  <a:lnTo>
                    <a:pt x="310371" y="0"/>
                  </a:lnTo>
                  <a:lnTo>
                    <a:pt x="293889" y="2081"/>
                  </a:lnTo>
                  <a:lnTo>
                    <a:pt x="277407" y="4163"/>
                  </a:lnTo>
                  <a:lnTo>
                    <a:pt x="261157" y="6245"/>
                  </a:lnTo>
                  <a:lnTo>
                    <a:pt x="246764" y="10409"/>
                  </a:lnTo>
                  <a:lnTo>
                    <a:pt x="230282" y="14342"/>
                  </a:lnTo>
                  <a:lnTo>
                    <a:pt x="215890" y="20588"/>
                  </a:lnTo>
                  <a:lnTo>
                    <a:pt x="199408" y="26834"/>
                  </a:lnTo>
                  <a:lnTo>
                    <a:pt x="185015" y="32848"/>
                  </a:lnTo>
                  <a:lnTo>
                    <a:pt x="170622" y="39094"/>
                  </a:lnTo>
                  <a:lnTo>
                    <a:pt x="158319" y="47190"/>
                  </a:lnTo>
                  <a:lnTo>
                    <a:pt x="143926" y="55287"/>
                  </a:lnTo>
                  <a:lnTo>
                    <a:pt x="131623" y="65697"/>
                  </a:lnTo>
                  <a:lnTo>
                    <a:pt x="119319" y="75875"/>
                  </a:lnTo>
                  <a:lnTo>
                    <a:pt x="107016" y="86053"/>
                  </a:lnTo>
                  <a:lnTo>
                    <a:pt x="94480" y="96463"/>
                  </a:lnTo>
                  <a:lnTo>
                    <a:pt x="84266" y="108723"/>
                  </a:lnTo>
                  <a:lnTo>
                    <a:pt x="74052" y="118902"/>
                  </a:lnTo>
                  <a:lnTo>
                    <a:pt x="63838" y="131162"/>
                  </a:lnTo>
                  <a:lnTo>
                    <a:pt x="55481" y="145505"/>
                  </a:lnTo>
                  <a:lnTo>
                    <a:pt x="47356" y="157765"/>
                  </a:lnTo>
                  <a:lnTo>
                    <a:pt x="38999" y="172107"/>
                  </a:lnTo>
                  <a:lnTo>
                    <a:pt x="30874" y="186450"/>
                  </a:lnTo>
                  <a:lnTo>
                    <a:pt x="24606" y="200792"/>
                  </a:lnTo>
                  <a:lnTo>
                    <a:pt x="18571" y="215134"/>
                  </a:lnTo>
                  <a:lnTo>
                    <a:pt x="14392" y="231558"/>
                  </a:lnTo>
                  <a:lnTo>
                    <a:pt x="10446" y="245901"/>
                  </a:lnTo>
                  <a:lnTo>
                    <a:pt x="6267" y="262325"/>
                  </a:lnTo>
                  <a:lnTo>
                    <a:pt x="2089" y="278518"/>
                  </a:lnTo>
                  <a:lnTo>
                    <a:pt x="0" y="294942"/>
                  </a:lnTo>
                  <a:lnTo>
                    <a:pt x="0" y="311366"/>
                  </a:lnTo>
                  <a:lnTo>
                    <a:pt x="0" y="327791"/>
                  </a:lnTo>
                  <a:lnTo>
                    <a:pt x="0" y="344215"/>
                  </a:lnTo>
                  <a:lnTo>
                    <a:pt x="0" y="362490"/>
                  </a:lnTo>
                  <a:lnTo>
                    <a:pt x="2089" y="378914"/>
                  </a:lnTo>
                  <a:lnTo>
                    <a:pt x="6267" y="393256"/>
                  </a:lnTo>
                  <a:lnTo>
                    <a:pt x="10446" y="409681"/>
                  </a:lnTo>
                  <a:lnTo>
                    <a:pt x="14392" y="426105"/>
                  </a:lnTo>
                  <a:lnTo>
                    <a:pt x="18571" y="440355"/>
                  </a:lnTo>
                  <a:lnTo>
                    <a:pt x="24606" y="454697"/>
                  </a:lnTo>
                  <a:lnTo>
                    <a:pt x="30874" y="471075"/>
                  </a:lnTo>
                  <a:lnTo>
                    <a:pt x="38999" y="483359"/>
                  </a:lnTo>
                  <a:lnTo>
                    <a:pt x="47356" y="497701"/>
                  </a:lnTo>
                  <a:lnTo>
                    <a:pt x="55481" y="512043"/>
                  </a:lnTo>
                  <a:lnTo>
                    <a:pt x="63838" y="524327"/>
                  </a:lnTo>
                  <a:lnTo>
                    <a:pt x="94480" y="559142"/>
                  </a:lnTo>
                  <a:lnTo>
                    <a:pt x="131623" y="589839"/>
                  </a:lnTo>
                  <a:lnTo>
                    <a:pt x="143926" y="600087"/>
                  </a:lnTo>
                  <a:lnTo>
                    <a:pt x="158319" y="608276"/>
                  </a:lnTo>
                  <a:lnTo>
                    <a:pt x="170622" y="616465"/>
                  </a:lnTo>
                  <a:lnTo>
                    <a:pt x="185015" y="622618"/>
                  </a:lnTo>
                  <a:lnTo>
                    <a:pt x="199408" y="630807"/>
                  </a:lnTo>
                  <a:lnTo>
                    <a:pt x="213800" y="634901"/>
                  </a:lnTo>
                  <a:lnTo>
                    <a:pt x="230282" y="641031"/>
                  </a:lnTo>
                  <a:lnTo>
                    <a:pt x="246764" y="645126"/>
                  </a:lnTo>
                  <a:lnTo>
                    <a:pt x="261157" y="649220"/>
                  </a:lnTo>
                  <a:lnTo>
                    <a:pt x="277407" y="651279"/>
                  </a:lnTo>
                  <a:lnTo>
                    <a:pt x="293889" y="653315"/>
                  </a:lnTo>
                  <a:lnTo>
                    <a:pt x="310371" y="655374"/>
                  </a:lnTo>
                  <a:lnTo>
                    <a:pt x="328942" y="655374"/>
                  </a:lnTo>
                  <a:lnTo>
                    <a:pt x="345192" y="655374"/>
                  </a:lnTo>
                  <a:lnTo>
                    <a:pt x="361674" y="653315"/>
                  </a:lnTo>
                  <a:lnTo>
                    <a:pt x="378155" y="651279"/>
                  </a:lnTo>
                  <a:lnTo>
                    <a:pt x="394637" y="649220"/>
                  </a:lnTo>
                  <a:lnTo>
                    <a:pt x="411119" y="645126"/>
                  </a:lnTo>
                  <a:lnTo>
                    <a:pt x="425512" y="641031"/>
                  </a:lnTo>
                  <a:lnTo>
                    <a:pt x="441994" y="634901"/>
                  </a:lnTo>
                  <a:lnTo>
                    <a:pt x="456154" y="630807"/>
                  </a:lnTo>
                  <a:lnTo>
                    <a:pt x="470547" y="622618"/>
                  </a:lnTo>
                  <a:lnTo>
                    <a:pt x="484940" y="616465"/>
                  </a:lnTo>
                  <a:lnTo>
                    <a:pt x="497475" y="608276"/>
                  </a:lnTo>
                  <a:lnTo>
                    <a:pt x="511868" y="600087"/>
                  </a:lnTo>
                  <a:lnTo>
                    <a:pt x="524171" y="589839"/>
                  </a:lnTo>
                  <a:lnTo>
                    <a:pt x="536475" y="581650"/>
                  </a:lnTo>
                  <a:lnTo>
                    <a:pt x="571296" y="548894"/>
                  </a:lnTo>
                  <a:lnTo>
                    <a:pt x="600081" y="512043"/>
                  </a:lnTo>
                  <a:lnTo>
                    <a:pt x="616563" y="483359"/>
                  </a:lnTo>
                  <a:lnTo>
                    <a:pt x="624688" y="471075"/>
                  </a:lnTo>
                  <a:lnTo>
                    <a:pt x="630956" y="454697"/>
                  </a:lnTo>
                  <a:lnTo>
                    <a:pt x="637224" y="440355"/>
                  </a:lnTo>
                  <a:lnTo>
                    <a:pt x="641170" y="426105"/>
                  </a:lnTo>
                  <a:lnTo>
                    <a:pt x="645349" y="409681"/>
                  </a:lnTo>
                  <a:lnTo>
                    <a:pt x="649527" y="393256"/>
                  </a:lnTo>
                  <a:lnTo>
                    <a:pt x="653473" y="378914"/>
                  </a:lnTo>
                  <a:lnTo>
                    <a:pt x="655563" y="360408"/>
                  </a:lnTo>
                  <a:lnTo>
                    <a:pt x="655563" y="344215"/>
                  </a:lnTo>
                  <a:lnTo>
                    <a:pt x="657652" y="327791"/>
                  </a:lnTo>
                  <a:close/>
                </a:path>
              </a:pathLst>
            </a:custGeom>
            <a:ln w="278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493433" y="2669918"/>
            <a:ext cx="287020" cy="5537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50" spc="15" dirty="0">
                <a:latin typeface="Symbol"/>
                <a:cs typeface="Symbol"/>
              </a:rPr>
              <a:t></a:t>
            </a:r>
            <a:endParaRPr sz="3450">
              <a:latin typeface="Symbol"/>
              <a:cs typeface="Symbo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23296" y="2607109"/>
            <a:ext cx="685800" cy="683895"/>
            <a:chOff x="3023296" y="2607109"/>
            <a:chExt cx="685800" cy="683895"/>
          </a:xfrm>
        </p:grpSpPr>
        <p:sp>
          <p:nvSpPr>
            <p:cNvPr id="8" name="object 8"/>
            <p:cNvSpPr/>
            <p:nvPr/>
          </p:nvSpPr>
          <p:spPr>
            <a:xfrm>
              <a:off x="3037266" y="2621079"/>
              <a:ext cx="657860" cy="655955"/>
            </a:xfrm>
            <a:custGeom>
              <a:avLst/>
              <a:gdLst/>
              <a:ahLst/>
              <a:cxnLst/>
              <a:rect l="l" t="t" r="r" b="b"/>
              <a:pathLst>
                <a:path w="657860" h="655954">
                  <a:moveTo>
                    <a:pt x="347281" y="0"/>
                  </a:moveTo>
                  <a:lnTo>
                    <a:pt x="312460" y="0"/>
                  </a:lnTo>
                  <a:lnTo>
                    <a:pt x="263246" y="6245"/>
                  </a:lnTo>
                  <a:lnTo>
                    <a:pt x="232372" y="14342"/>
                  </a:lnTo>
                  <a:lnTo>
                    <a:pt x="215890" y="20588"/>
                  </a:lnTo>
                  <a:lnTo>
                    <a:pt x="172712" y="39094"/>
                  </a:lnTo>
                  <a:lnTo>
                    <a:pt x="160408" y="47190"/>
                  </a:lnTo>
                  <a:lnTo>
                    <a:pt x="146016" y="55287"/>
                  </a:lnTo>
                  <a:lnTo>
                    <a:pt x="96570" y="96463"/>
                  </a:lnTo>
                  <a:lnTo>
                    <a:pt x="86356" y="108723"/>
                  </a:lnTo>
                  <a:lnTo>
                    <a:pt x="76141" y="118902"/>
                  </a:lnTo>
                  <a:lnTo>
                    <a:pt x="65927" y="131162"/>
                  </a:lnTo>
                  <a:lnTo>
                    <a:pt x="57570" y="145505"/>
                  </a:lnTo>
                  <a:lnTo>
                    <a:pt x="49445" y="157765"/>
                  </a:lnTo>
                  <a:lnTo>
                    <a:pt x="32963" y="186450"/>
                  </a:lnTo>
                  <a:lnTo>
                    <a:pt x="20660" y="215134"/>
                  </a:lnTo>
                  <a:lnTo>
                    <a:pt x="4178" y="278518"/>
                  </a:lnTo>
                  <a:lnTo>
                    <a:pt x="2089" y="294942"/>
                  </a:lnTo>
                  <a:lnTo>
                    <a:pt x="2089" y="311366"/>
                  </a:lnTo>
                  <a:lnTo>
                    <a:pt x="0" y="327791"/>
                  </a:lnTo>
                  <a:lnTo>
                    <a:pt x="2089" y="344215"/>
                  </a:lnTo>
                  <a:lnTo>
                    <a:pt x="2089" y="362490"/>
                  </a:lnTo>
                  <a:lnTo>
                    <a:pt x="4178" y="378914"/>
                  </a:lnTo>
                  <a:lnTo>
                    <a:pt x="8357" y="393256"/>
                  </a:lnTo>
                  <a:lnTo>
                    <a:pt x="16481" y="426105"/>
                  </a:lnTo>
                  <a:lnTo>
                    <a:pt x="20660" y="440355"/>
                  </a:lnTo>
                  <a:lnTo>
                    <a:pt x="26928" y="454697"/>
                  </a:lnTo>
                  <a:lnTo>
                    <a:pt x="32963" y="471075"/>
                  </a:lnTo>
                  <a:lnTo>
                    <a:pt x="41088" y="483359"/>
                  </a:lnTo>
                  <a:lnTo>
                    <a:pt x="65927" y="524327"/>
                  </a:lnTo>
                  <a:lnTo>
                    <a:pt x="109105" y="571425"/>
                  </a:lnTo>
                  <a:lnTo>
                    <a:pt x="133712" y="589839"/>
                  </a:lnTo>
                  <a:lnTo>
                    <a:pt x="146016" y="600087"/>
                  </a:lnTo>
                  <a:lnTo>
                    <a:pt x="160408" y="608276"/>
                  </a:lnTo>
                  <a:lnTo>
                    <a:pt x="172712" y="616465"/>
                  </a:lnTo>
                  <a:lnTo>
                    <a:pt x="187104" y="622618"/>
                  </a:lnTo>
                  <a:lnTo>
                    <a:pt x="201497" y="630807"/>
                  </a:lnTo>
                  <a:lnTo>
                    <a:pt x="215890" y="634901"/>
                  </a:lnTo>
                  <a:lnTo>
                    <a:pt x="232372" y="641031"/>
                  </a:lnTo>
                  <a:lnTo>
                    <a:pt x="246764" y="645126"/>
                  </a:lnTo>
                  <a:lnTo>
                    <a:pt x="263246" y="649220"/>
                  </a:lnTo>
                  <a:lnTo>
                    <a:pt x="312460" y="655374"/>
                  </a:lnTo>
                  <a:lnTo>
                    <a:pt x="347281" y="655374"/>
                  </a:lnTo>
                  <a:lnTo>
                    <a:pt x="396727" y="649220"/>
                  </a:lnTo>
                  <a:lnTo>
                    <a:pt x="411119" y="645126"/>
                  </a:lnTo>
                  <a:lnTo>
                    <a:pt x="427601" y="641031"/>
                  </a:lnTo>
                  <a:lnTo>
                    <a:pt x="441994" y="634901"/>
                  </a:lnTo>
                  <a:lnTo>
                    <a:pt x="458476" y="630807"/>
                  </a:lnTo>
                  <a:lnTo>
                    <a:pt x="472636" y="622618"/>
                  </a:lnTo>
                  <a:lnTo>
                    <a:pt x="487029" y="616465"/>
                  </a:lnTo>
                  <a:lnTo>
                    <a:pt x="499565" y="608276"/>
                  </a:lnTo>
                  <a:lnTo>
                    <a:pt x="513957" y="600087"/>
                  </a:lnTo>
                  <a:lnTo>
                    <a:pt x="526261" y="589839"/>
                  </a:lnTo>
                  <a:lnTo>
                    <a:pt x="538564" y="581650"/>
                  </a:lnTo>
                  <a:lnTo>
                    <a:pt x="550868" y="571425"/>
                  </a:lnTo>
                  <a:lnTo>
                    <a:pt x="573385" y="548894"/>
                  </a:lnTo>
                  <a:lnTo>
                    <a:pt x="594046" y="524327"/>
                  </a:lnTo>
                  <a:lnTo>
                    <a:pt x="602171" y="512043"/>
                  </a:lnTo>
                  <a:lnTo>
                    <a:pt x="618652" y="483359"/>
                  </a:lnTo>
                  <a:lnTo>
                    <a:pt x="626777" y="471075"/>
                  </a:lnTo>
                  <a:lnTo>
                    <a:pt x="633045" y="454697"/>
                  </a:lnTo>
                  <a:lnTo>
                    <a:pt x="639313" y="440355"/>
                  </a:lnTo>
                  <a:lnTo>
                    <a:pt x="655563" y="378914"/>
                  </a:lnTo>
                  <a:lnTo>
                    <a:pt x="657652" y="360408"/>
                  </a:lnTo>
                  <a:lnTo>
                    <a:pt x="657652" y="327791"/>
                  </a:lnTo>
                  <a:lnTo>
                    <a:pt x="657652" y="294942"/>
                  </a:lnTo>
                  <a:lnTo>
                    <a:pt x="655563" y="278518"/>
                  </a:lnTo>
                  <a:lnTo>
                    <a:pt x="647438" y="245901"/>
                  </a:lnTo>
                  <a:lnTo>
                    <a:pt x="643259" y="231558"/>
                  </a:lnTo>
                  <a:lnTo>
                    <a:pt x="639313" y="215134"/>
                  </a:lnTo>
                  <a:lnTo>
                    <a:pt x="626777" y="186450"/>
                  </a:lnTo>
                  <a:lnTo>
                    <a:pt x="610528" y="157765"/>
                  </a:lnTo>
                  <a:lnTo>
                    <a:pt x="602171" y="145505"/>
                  </a:lnTo>
                  <a:lnTo>
                    <a:pt x="594046" y="131162"/>
                  </a:lnTo>
                  <a:lnTo>
                    <a:pt x="583831" y="118902"/>
                  </a:lnTo>
                  <a:lnTo>
                    <a:pt x="573385" y="108723"/>
                  </a:lnTo>
                  <a:lnTo>
                    <a:pt x="563171" y="96463"/>
                  </a:lnTo>
                  <a:lnTo>
                    <a:pt x="513957" y="55287"/>
                  </a:lnTo>
                  <a:lnTo>
                    <a:pt x="499565" y="47190"/>
                  </a:lnTo>
                  <a:lnTo>
                    <a:pt x="487029" y="39094"/>
                  </a:lnTo>
                  <a:lnTo>
                    <a:pt x="458476" y="26834"/>
                  </a:lnTo>
                  <a:lnTo>
                    <a:pt x="441994" y="20588"/>
                  </a:lnTo>
                  <a:lnTo>
                    <a:pt x="427601" y="14342"/>
                  </a:lnTo>
                  <a:lnTo>
                    <a:pt x="411119" y="10409"/>
                  </a:lnTo>
                  <a:lnTo>
                    <a:pt x="396727" y="6245"/>
                  </a:lnTo>
                  <a:lnTo>
                    <a:pt x="347281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37266" y="2621079"/>
              <a:ext cx="657860" cy="655955"/>
            </a:xfrm>
            <a:custGeom>
              <a:avLst/>
              <a:gdLst/>
              <a:ahLst/>
              <a:cxnLst/>
              <a:rect l="l" t="t" r="r" b="b"/>
              <a:pathLst>
                <a:path w="657860" h="655954">
                  <a:moveTo>
                    <a:pt x="657652" y="327791"/>
                  </a:moveTo>
                  <a:lnTo>
                    <a:pt x="657652" y="311366"/>
                  </a:lnTo>
                  <a:lnTo>
                    <a:pt x="657652" y="294942"/>
                  </a:lnTo>
                  <a:lnTo>
                    <a:pt x="655563" y="278518"/>
                  </a:lnTo>
                  <a:lnTo>
                    <a:pt x="651616" y="262325"/>
                  </a:lnTo>
                  <a:lnTo>
                    <a:pt x="647438" y="245901"/>
                  </a:lnTo>
                  <a:lnTo>
                    <a:pt x="643259" y="231558"/>
                  </a:lnTo>
                  <a:lnTo>
                    <a:pt x="639313" y="215134"/>
                  </a:lnTo>
                  <a:lnTo>
                    <a:pt x="633045" y="200792"/>
                  </a:lnTo>
                  <a:lnTo>
                    <a:pt x="626777" y="186450"/>
                  </a:lnTo>
                  <a:lnTo>
                    <a:pt x="618652" y="172107"/>
                  </a:lnTo>
                  <a:lnTo>
                    <a:pt x="610528" y="157765"/>
                  </a:lnTo>
                  <a:lnTo>
                    <a:pt x="602171" y="145505"/>
                  </a:lnTo>
                  <a:lnTo>
                    <a:pt x="594046" y="131162"/>
                  </a:lnTo>
                  <a:lnTo>
                    <a:pt x="583831" y="118902"/>
                  </a:lnTo>
                  <a:lnTo>
                    <a:pt x="573385" y="108723"/>
                  </a:lnTo>
                  <a:lnTo>
                    <a:pt x="563171" y="96463"/>
                  </a:lnTo>
                  <a:lnTo>
                    <a:pt x="550868" y="86053"/>
                  </a:lnTo>
                  <a:lnTo>
                    <a:pt x="538564" y="75875"/>
                  </a:lnTo>
                  <a:lnTo>
                    <a:pt x="526261" y="65697"/>
                  </a:lnTo>
                  <a:lnTo>
                    <a:pt x="513957" y="55287"/>
                  </a:lnTo>
                  <a:lnTo>
                    <a:pt x="499565" y="47190"/>
                  </a:lnTo>
                  <a:lnTo>
                    <a:pt x="487029" y="39094"/>
                  </a:lnTo>
                  <a:lnTo>
                    <a:pt x="472636" y="32848"/>
                  </a:lnTo>
                  <a:lnTo>
                    <a:pt x="458476" y="26834"/>
                  </a:lnTo>
                  <a:lnTo>
                    <a:pt x="441994" y="20588"/>
                  </a:lnTo>
                  <a:lnTo>
                    <a:pt x="427601" y="14342"/>
                  </a:lnTo>
                  <a:lnTo>
                    <a:pt x="411119" y="10409"/>
                  </a:lnTo>
                  <a:lnTo>
                    <a:pt x="396727" y="6245"/>
                  </a:lnTo>
                  <a:lnTo>
                    <a:pt x="380245" y="4163"/>
                  </a:lnTo>
                  <a:lnTo>
                    <a:pt x="363763" y="2081"/>
                  </a:lnTo>
                  <a:lnTo>
                    <a:pt x="347281" y="0"/>
                  </a:lnTo>
                  <a:lnTo>
                    <a:pt x="328942" y="0"/>
                  </a:lnTo>
                  <a:lnTo>
                    <a:pt x="312460" y="0"/>
                  </a:lnTo>
                  <a:lnTo>
                    <a:pt x="295978" y="2081"/>
                  </a:lnTo>
                  <a:lnTo>
                    <a:pt x="279496" y="4163"/>
                  </a:lnTo>
                  <a:lnTo>
                    <a:pt x="232372" y="14342"/>
                  </a:lnTo>
                  <a:lnTo>
                    <a:pt x="201497" y="26834"/>
                  </a:lnTo>
                  <a:lnTo>
                    <a:pt x="187104" y="32848"/>
                  </a:lnTo>
                  <a:lnTo>
                    <a:pt x="172712" y="39094"/>
                  </a:lnTo>
                  <a:lnTo>
                    <a:pt x="160408" y="47190"/>
                  </a:lnTo>
                  <a:lnTo>
                    <a:pt x="146016" y="55287"/>
                  </a:lnTo>
                  <a:lnTo>
                    <a:pt x="133712" y="65697"/>
                  </a:lnTo>
                  <a:lnTo>
                    <a:pt x="121409" y="75875"/>
                  </a:lnTo>
                  <a:lnTo>
                    <a:pt x="109105" y="86053"/>
                  </a:lnTo>
                  <a:lnTo>
                    <a:pt x="96570" y="96463"/>
                  </a:lnTo>
                  <a:lnTo>
                    <a:pt x="86356" y="108723"/>
                  </a:lnTo>
                  <a:lnTo>
                    <a:pt x="76141" y="118902"/>
                  </a:lnTo>
                  <a:lnTo>
                    <a:pt x="65927" y="131162"/>
                  </a:lnTo>
                  <a:lnTo>
                    <a:pt x="57570" y="145505"/>
                  </a:lnTo>
                  <a:lnTo>
                    <a:pt x="49445" y="157765"/>
                  </a:lnTo>
                  <a:lnTo>
                    <a:pt x="41088" y="172107"/>
                  </a:lnTo>
                  <a:lnTo>
                    <a:pt x="32963" y="186450"/>
                  </a:lnTo>
                  <a:lnTo>
                    <a:pt x="26928" y="200792"/>
                  </a:lnTo>
                  <a:lnTo>
                    <a:pt x="20660" y="215134"/>
                  </a:lnTo>
                  <a:lnTo>
                    <a:pt x="16481" y="231558"/>
                  </a:lnTo>
                  <a:lnTo>
                    <a:pt x="12535" y="245901"/>
                  </a:lnTo>
                  <a:lnTo>
                    <a:pt x="8357" y="262325"/>
                  </a:lnTo>
                  <a:lnTo>
                    <a:pt x="4178" y="278518"/>
                  </a:lnTo>
                  <a:lnTo>
                    <a:pt x="2089" y="294942"/>
                  </a:lnTo>
                  <a:lnTo>
                    <a:pt x="2089" y="311366"/>
                  </a:lnTo>
                  <a:lnTo>
                    <a:pt x="0" y="327791"/>
                  </a:lnTo>
                  <a:lnTo>
                    <a:pt x="2089" y="344215"/>
                  </a:lnTo>
                  <a:lnTo>
                    <a:pt x="2089" y="362490"/>
                  </a:lnTo>
                  <a:lnTo>
                    <a:pt x="4178" y="378914"/>
                  </a:lnTo>
                  <a:lnTo>
                    <a:pt x="8357" y="393256"/>
                  </a:lnTo>
                  <a:lnTo>
                    <a:pt x="12535" y="409681"/>
                  </a:lnTo>
                  <a:lnTo>
                    <a:pt x="16481" y="426105"/>
                  </a:lnTo>
                  <a:lnTo>
                    <a:pt x="20660" y="440355"/>
                  </a:lnTo>
                  <a:lnTo>
                    <a:pt x="26928" y="454697"/>
                  </a:lnTo>
                  <a:lnTo>
                    <a:pt x="32963" y="471075"/>
                  </a:lnTo>
                  <a:lnTo>
                    <a:pt x="41088" y="483359"/>
                  </a:lnTo>
                  <a:lnTo>
                    <a:pt x="49445" y="497701"/>
                  </a:lnTo>
                  <a:lnTo>
                    <a:pt x="57570" y="512043"/>
                  </a:lnTo>
                  <a:lnTo>
                    <a:pt x="65927" y="524327"/>
                  </a:lnTo>
                  <a:lnTo>
                    <a:pt x="96570" y="559142"/>
                  </a:lnTo>
                  <a:lnTo>
                    <a:pt x="133712" y="589839"/>
                  </a:lnTo>
                  <a:lnTo>
                    <a:pt x="146016" y="600087"/>
                  </a:lnTo>
                  <a:lnTo>
                    <a:pt x="160408" y="608276"/>
                  </a:lnTo>
                  <a:lnTo>
                    <a:pt x="172712" y="616465"/>
                  </a:lnTo>
                  <a:lnTo>
                    <a:pt x="187104" y="622618"/>
                  </a:lnTo>
                  <a:lnTo>
                    <a:pt x="201497" y="630807"/>
                  </a:lnTo>
                  <a:lnTo>
                    <a:pt x="215890" y="634901"/>
                  </a:lnTo>
                  <a:lnTo>
                    <a:pt x="232372" y="641031"/>
                  </a:lnTo>
                  <a:lnTo>
                    <a:pt x="246764" y="645126"/>
                  </a:lnTo>
                  <a:lnTo>
                    <a:pt x="263246" y="649220"/>
                  </a:lnTo>
                  <a:lnTo>
                    <a:pt x="279496" y="651279"/>
                  </a:lnTo>
                  <a:lnTo>
                    <a:pt x="295978" y="653315"/>
                  </a:lnTo>
                  <a:lnTo>
                    <a:pt x="312460" y="655374"/>
                  </a:lnTo>
                  <a:lnTo>
                    <a:pt x="328942" y="655374"/>
                  </a:lnTo>
                  <a:lnTo>
                    <a:pt x="347281" y="655374"/>
                  </a:lnTo>
                  <a:lnTo>
                    <a:pt x="363763" y="653315"/>
                  </a:lnTo>
                  <a:lnTo>
                    <a:pt x="380245" y="651279"/>
                  </a:lnTo>
                  <a:lnTo>
                    <a:pt x="396727" y="649220"/>
                  </a:lnTo>
                  <a:lnTo>
                    <a:pt x="411119" y="645126"/>
                  </a:lnTo>
                  <a:lnTo>
                    <a:pt x="427601" y="641031"/>
                  </a:lnTo>
                  <a:lnTo>
                    <a:pt x="441994" y="634901"/>
                  </a:lnTo>
                  <a:lnTo>
                    <a:pt x="458476" y="630807"/>
                  </a:lnTo>
                  <a:lnTo>
                    <a:pt x="472636" y="622618"/>
                  </a:lnTo>
                  <a:lnTo>
                    <a:pt x="487029" y="616465"/>
                  </a:lnTo>
                  <a:lnTo>
                    <a:pt x="499565" y="608276"/>
                  </a:lnTo>
                  <a:lnTo>
                    <a:pt x="513957" y="600087"/>
                  </a:lnTo>
                  <a:lnTo>
                    <a:pt x="526261" y="589839"/>
                  </a:lnTo>
                  <a:lnTo>
                    <a:pt x="538564" y="581650"/>
                  </a:lnTo>
                  <a:lnTo>
                    <a:pt x="550868" y="571425"/>
                  </a:lnTo>
                  <a:lnTo>
                    <a:pt x="583831" y="536610"/>
                  </a:lnTo>
                  <a:lnTo>
                    <a:pt x="610528" y="497701"/>
                  </a:lnTo>
                  <a:lnTo>
                    <a:pt x="618652" y="483359"/>
                  </a:lnTo>
                  <a:lnTo>
                    <a:pt x="626777" y="471075"/>
                  </a:lnTo>
                  <a:lnTo>
                    <a:pt x="633045" y="454697"/>
                  </a:lnTo>
                  <a:lnTo>
                    <a:pt x="639313" y="440355"/>
                  </a:lnTo>
                  <a:lnTo>
                    <a:pt x="643259" y="426105"/>
                  </a:lnTo>
                  <a:lnTo>
                    <a:pt x="647438" y="409681"/>
                  </a:lnTo>
                  <a:lnTo>
                    <a:pt x="651616" y="393256"/>
                  </a:lnTo>
                  <a:lnTo>
                    <a:pt x="655563" y="378914"/>
                  </a:lnTo>
                  <a:lnTo>
                    <a:pt x="657652" y="360408"/>
                  </a:lnTo>
                  <a:lnTo>
                    <a:pt x="657652" y="344215"/>
                  </a:lnTo>
                  <a:lnTo>
                    <a:pt x="657652" y="327791"/>
                  </a:lnTo>
                  <a:close/>
                </a:path>
                <a:path w="657860" h="655954">
                  <a:moveTo>
                    <a:pt x="96570" y="96463"/>
                  </a:moveTo>
                  <a:lnTo>
                    <a:pt x="563171" y="559142"/>
                  </a:lnTo>
                </a:path>
                <a:path w="657860" h="655954">
                  <a:moveTo>
                    <a:pt x="96570" y="559142"/>
                  </a:moveTo>
                  <a:lnTo>
                    <a:pt x="563171" y="96463"/>
                  </a:lnTo>
                </a:path>
              </a:pathLst>
            </a:custGeom>
            <a:ln w="278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81281" y="2686776"/>
            <a:ext cx="657860" cy="524510"/>
          </a:xfrm>
          <a:prstGeom prst="rect">
            <a:avLst/>
          </a:prstGeom>
          <a:solidFill>
            <a:srgbClr val="C0C0C0"/>
          </a:solidFill>
          <a:ln w="27797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590"/>
              </a:spcBef>
            </a:pPr>
            <a:r>
              <a:rPr sz="2150" spc="15" dirty="0">
                <a:latin typeface="Microsoft Sans Serif"/>
                <a:cs typeface="Microsoft Sans Serif"/>
              </a:rPr>
              <a:t>kp</a:t>
            </a:r>
            <a:endParaRPr sz="215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81281" y="4390388"/>
            <a:ext cx="657860" cy="524510"/>
          </a:xfrm>
          <a:prstGeom prst="rect">
            <a:avLst/>
          </a:prstGeom>
          <a:solidFill>
            <a:srgbClr val="C0C0C0"/>
          </a:solidFill>
          <a:ln w="27797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1605">
              <a:lnSpc>
                <a:spcPts val="1580"/>
              </a:lnSpc>
            </a:pPr>
            <a:r>
              <a:rPr sz="2625" spc="37" baseline="-36507" dirty="0">
                <a:latin typeface="Symbol"/>
                <a:cs typeface="Symbol"/>
              </a:rPr>
              <a:t></a:t>
            </a:r>
            <a:r>
              <a:rPr sz="2625" spc="-150" baseline="-36507" dirty="0">
                <a:latin typeface="Times New Roman"/>
                <a:cs typeface="Times New Roman"/>
              </a:rPr>
              <a:t> </a:t>
            </a:r>
            <a:r>
              <a:rPr sz="1850" u="heavy" spc="-3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endParaRPr sz="1850">
              <a:latin typeface="Symbol"/>
              <a:cs typeface="Symbol"/>
            </a:endParaRPr>
          </a:p>
          <a:p>
            <a:pPr marL="340995">
              <a:lnSpc>
                <a:spcPct val="100000"/>
              </a:lnSpc>
              <a:spcBef>
                <a:spcPts val="409"/>
              </a:spcBef>
            </a:pPr>
            <a:r>
              <a:rPr sz="1750" spc="20" dirty="0">
                <a:latin typeface="Times New Roman"/>
                <a:cs typeface="Times New Roman"/>
              </a:rPr>
              <a:t>2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03077" y="2875077"/>
            <a:ext cx="2378710" cy="1778000"/>
          </a:xfrm>
          <a:custGeom>
            <a:avLst/>
            <a:gdLst/>
            <a:ahLst/>
            <a:cxnLst/>
            <a:rect l="l" t="t" r="r" b="b"/>
            <a:pathLst>
              <a:path w="2378710" h="1778000">
                <a:moveTo>
                  <a:pt x="1391841" y="73793"/>
                </a:moveTo>
                <a:lnTo>
                  <a:pt x="2378204" y="73793"/>
                </a:lnTo>
              </a:path>
              <a:path w="2378710" h="1778000">
                <a:moveTo>
                  <a:pt x="2304383" y="149437"/>
                </a:moveTo>
                <a:lnTo>
                  <a:pt x="2378204" y="73793"/>
                </a:lnTo>
                <a:lnTo>
                  <a:pt x="2304383" y="0"/>
                </a:lnTo>
              </a:path>
              <a:path w="2378710" h="1778000">
                <a:moveTo>
                  <a:pt x="1042470" y="401376"/>
                </a:moveTo>
                <a:lnTo>
                  <a:pt x="1042470" y="1777428"/>
                </a:lnTo>
                <a:lnTo>
                  <a:pt x="2378204" y="1777428"/>
                </a:lnTo>
              </a:path>
              <a:path w="2378710" h="1778000">
                <a:moveTo>
                  <a:pt x="1118612" y="475100"/>
                </a:moveTo>
                <a:lnTo>
                  <a:pt x="1042470" y="401376"/>
                </a:lnTo>
                <a:lnTo>
                  <a:pt x="966561" y="475100"/>
                </a:lnTo>
              </a:path>
              <a:path w="2378710" h="1778000">
                <a:moveTo>
                  <a:pt x="0" y="73793"/>
                </a:moveTo>
                <a:lnTo>
                  <a:pt x="734189" y="73793"/>
                </a:lnTo>
              </a:path>
              <a:path w="2378710" h="1778000">
                <a:moveTo>
                  <a:pt x="660368" y="149437"/>
                </a:moveTo>
                <a:lnTo>
                  <a:pt x="734189" y="73793"/>
                </a:lnTo>
                <a:lnTo>
                  <a:pt x="660368" y="0"/>
                </a:lnTo>
              </a:path>
            </a:pathLst>
          </a:custGeom>
          <a:ln w="2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5325015" y="2861158"/>
            <a:ext cx="2658745" cy="2132965"/>
            <a:chOff x="5325015" y="2861158"/>
            <a:chExt cx="2658745" cy="2132965"/>
          </a:xfrm>
        </p:grpSpPr>
        <p:sp>
          <p:nvSpPr>
            <p:cNvPr id="14" name="object 14"/>
            <p:cNvSpPr/>
            <p:nvPr/>
          </p:nvSpPr>
          <p:spPr>
            <a:xfrm>
              <a:off x="5341023" y="2875077"/>
              <a:ext cx="986790" cy="149860"/>
            </a:xfrm>
            <a:custGeom>
              <a:avLst/>
              <a:gdLst/>
              <a:ahLst/>
              <a:cxnLst/>
              <a:rect l="l" t="t" r="r" b="b"/>
              <a:pathLst>
                <a:path w="986789" h="149860">
                  <a:moveTo>
                    <a:pt x="0" y="73793"/>
                  </a:moveTo>
                  <a:lnTo>
                    <a:pt x="986362" y="73793"/>
                  </a:lnTo>
                </a:path>
                <a:path w="986789" h="149860">
                  <a:moveTo>
                    <a:pt x="910452" y="149437"/>
                  </a:moveTo>
                  <a:lnTo>
                    <a:pt x="986362" y="73793"/>
                  </a:lnTo>
                  <a:lnTo>
                    <a:pt x="910452" y="0"/>
                  </a:lnTo>
                </a:path>
              </a:pathLst>
            </a:custGeom>
            <a:ln w="278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27386" y="4324876"/>
              <a:ext cx="657860" cy="655320"/>
            </a:xfrm>
            <a:custGeom>
              <a:avLst/>
              <a:gdLst/>
              <a:ahLst/>
              <a:cxnLst/>
              <a:rect l="l" t="t" r="r" b="b"/>
              <a:pathLst>
                <a:path w="657859" h="655320">
                  <a:moveTo>
                    <a:pt x="345192" y="0"/>
                  </a:moveTo>
                  <a:lnTo>
                    <a:pt x="310371" y="0"/>
                  </a:lnTo>
                  <a:lnTo>
                    <a:pt x="261157" y="6130"/>
                  </a:lnTo>
                  <a:lnTo>
                    <a:pt x="246764" y="10224"/>
                  </a:lnTo>
                  <a:lnTo>
                    <a:pt x="230282" y="14319"/>
                  </a:lnTo>
                  <a:lnTo>
                    <a:pt x="215890" y="20472"/>
                  </a:lnTo>
                  <a:lnTo>
                    <a:pt x="199408" y="26602"/>
                  </a:lnTo>
                  <a:lnTo>
                    <a:pt x="170622" y="38909"/>
                  </a:lnTo>
                  <a:lnTo>
                    <a:pt x="158319" y="47098"/>
                  </a:lnTo>
                  <a:lnTo>
                    <a:pt x="143926" y="55287"/>
                  </a:lnTo>
                  <a:lnTo>
                    <a:pt x="107016" y="86007"/>
                  </a:lnTo>
                  <a:lnTo>
                    <a:pt x="94480" y="96232"/>
                  </a:lnTo>
                  <a:lnTo>
                    <a:pt x="84266" y="108515"/>
                  </a:lnTo>
                  <a:lnTo>
                    <a:pt x="74052" y="118763"/>
                  </a:lnTo>
                  <a:lnTo>
                    <a:pt x="63838" y="131047"/>
                  </a:lnTo>
                  <a:lnTo>
                    <a:pt x="55481" y="145389"/>
                  </a:lnTo>
                  <a:lnTo>
                    <a:pt x="47356" y="157672"/>
                  </a:lnTo>
                  <a:lnTo>
                    <a:pt x="24606" y="200676"/>
                  </a:lnTo>
                  <a:lnTo>
                    <a:pt x="14392" y="231373"/>
                  </a:lnTo>
                  <a:lnTo>
                    <a:pt x="10446" y="245716"/>
                  </a:lnTo>
                  <a:lnTo>
                    <a:pt x="2089" y="278472"/>
                  </a:lnTo>
                  <a:lnTo>
                    <a:pt x="0" y="294850"/>
                  </a:lnTo>
                  <a:lnTo>
                    <a:pt x="0" y="362444"/>
                  </a:lnTo>
                  <a:lnTo>
                    <a:pt x="2089" y="378822"/>
                  </a:lnTo>
                  <a:lnTo>
                    <a:pt x="6267" y="393141"/>
                  </a:lnTo>
                  <a:lnTo>
                    <a:pt x="10446" y="409542"/>
                  </a:lnTo>
                  <a:lnTo>
                    <a:pt x="14392" y="425920"/>
                  </a:lnTo>
                  <a:lnTo>
                    <a:pt x="18571" y="440239"/>
                  </a:lnTo>
                  <a:lnTo>
                    <a:pt x="24606" y="454581"/>
                  </a:lnTo>
                  <a:lnTo>
                    <a:pt x="30874" y="470959"/>
                  </a:lnTo>
                  <a:lnTo>
                    <a:pt x="38999" y="483243"/>
                  </a:lnTo>
                  <a:lnTo>
                    <a:pt x="47356" y="497585"/>
                  </a:lnTo>
                  <a:lnTo>
                    <a:pt x="55481" y="511904"/>
                  </a:lnTo>
                  <a:lnTo>
                    <a:pt x="63838" y="524211"/>
                  </a:lnTo>
                  <a:lnTo>
                    <a:pt x="94480" y="559003"/>
                  </a:lnTo>
                  <a:lnTo>
                    <a:pt x="131623" y="589723"/>
                  </a:lnTo>
                  <a:lnTo>
                    <a:pt x="143926" y="599971"/>
                  </a:lnTo>
                  <a:lnTo>
                    <a:pt x="158319" y="608160"/>
                  </a:lnTo>
                  <a:lnTo>
                    <a:pt x="170622" y="616349"/>
                  </a:lnTo>
                  <a:lnTo>
                    <a:pt x="185015" y="622479"/>
                  </a:lnTo>
                  <a:lnTo>
                    <a:pt x="199408" y="630691"/>
                  </a:lnTo>
                  <a:lnTo>
                    <a:pt x="213800" y="634786"/>
                  </a:lnTo>
                  <a:lnTo>
                    <a:pt x="230282" y="640916"/>
                  </a:lnTo>
                  <a:lnTo>
                    <a:pt x="246764" y="645010"/>
                  </a:lnTo>
                  <a:lnTo>
                    <a:pt x="261157" y="649105"/>
                  </a:lnTo>
                  <a:lnTo>
                    <a:pt x="310371" y="655258"/>
                  </a:lnTo>
                  <a:lnTo>
                    <a:pt x="345192" y="655258"/>
                  </a:lnTo>
                  <a:lnTo>
                    <a:pt x="394637" y="649105"/>
                  </a:lnTo>
                  <a:lnTo>
                    <a:pt x="411119" y="645010"/>
                  </a:lnTo>
                  <a:lnTo>
                    <a:pt x="425512" y="640916"/>
                  </a:lnTo>
                  <a:lnTo>
                    <a:pt x="441994" y="634786"/>
                  </a:lnTo>
                  <a:lnTo>
                    <a:pt x="456155" y="630691"/>
                  </a:lnTo>
                  <a:lnTo>
                    <a:pt x="470547" y="622479"/>
                  </a:lnTo>
                  <a:lnTo>
                    <a:pt x="484940" y="616349"/>
                  </a:lnTo>
                  <a:lnTo>
                    <a:pt x="497475" y="608160"/>
                  </a:lnTo>
                  <a:lnTo>
                    <a:pt x="511868" y="599971"/>
                  </a:lnTo>
                  <a:lnTo>
                    <a:pt x="524172" y="589723"/>
                  </a:lnTo>
                  <a:lnTo>
                    <a:pt x="536475" y="581534"/>
                  </a:lnTo>
                  <a:lnTo>
                    <a:pt x="571296" y="548778"/>
                  </a:lnTo>
                  <a:lnTo>
                    <a:pt x="600081" y="511904"/>
                  </a:lnTo>
                  <a:lnTo>
                    <a:pt x="616563" y="483243"/>
                  </a:lnTo>
                  <a:lnTo>
                    <a:pt x="624688" y="470959"/>
                  </a:lnTo>
                  <a:lnTo>
                    <a:pt x="630956" y="454581"/>
                  </a:lnTo>
                  <a:lnTo>
                    <a:pt x="637224" y="440239"/>
                  </a:lnTo>
                  <a:lnTo>
                    <a:pt x="641170" y="425920"/>
                  </a:lnTo>
                  <a:lnTo>
                    <a:pt x="649527" y="393141"/>
                  </a:lnTo>
                  <a:lnTo>
                    <a:pt x="653473" y="378822"/>
                  </a:lnTo>
                  <a:lnTo>
                    <a:pt x="655563" y="360385"/>
                  </a:lnTo>
                  <a:lnTo>
                    <a:pt x="655563" y="344007"/>
                  </a:lnTo>
                  <a:lnTo>
                    <a:pt x="657652" y="327629"/>
                  </a:lnTo>
                  <a:lnTo>
                    <a:pt x="655563" y="311251"/>
                  </a:lnTo>
                  <a:lnTo>
                    <a:pt x="655563" y="294850"/>
                  </a:lnTo>
                  <a:lnTo>
                    <a:pt x="653473" y="278472"/>
                  </a:lnTo>
                  <a:lnTo>
                    <a:pt x="649527" y="262094"/>
                  </a:lnTo>
                  <a:lnTo>
                    <a:pt x="645349" y="245716"/>
                  </a:lnTo>
                  <a:lnTo>
                    <a:pt x="641170" y="231373"/>
                  </a:lnTo>
                  <a:lnTo>
                    <a:pt x="637224" y="214995"/>
                  </a:lnTo>
                  <a:lnTo>
                    <a:pt x="624688" y="186334"/>
                  </a:lnTo>
                  <a:lnTo>
                    <a:pt x="608438" y="157672"/>
                  </a:lnTo>
                  <a:lnTo>
                    <a:pt x="600081" y="145389"/>
                  </a:lnTo>
                  <a:lnTo>
                    <a:pt x="591956" y="131047"/>
                  </a:lnTo>
                  <a:lnTo>
                    <a:pt x="581742" y="118763"/>
                  </a:lnTo>
                  <a:lnTo>
                    <a:pt x="571296" y="108515"/>
                  </a:lnTo>
                  <a:lnTo>
                    <a:pt x="561082" y="96232"/>
                  </a:lnTo>
                  <a:lnTo>
                    <a:pt x="511868" y="55287"/>
                  </a:lnTo>
                  <a:lnTo>
                    <a:pt x="497475" y="47098"/>
                  </a:lnTo>
                  <a:lnTo>
                    <a:pt x="484940" y="38909"/>
                  </a:lnTo>
                  <a:lnTo>
                    <a:pt x="441994" y="20472"/>
                  </a:lnTo>
                  <a:lnTo>
                    <a:pt x="425512" y="14319"/>
                  </a:lnTo>
                  <a:lnTo>
                    <a:pt x="411119" y="10224"/>
                  </a:lnTo>
                  <a:lnTo>
                    <a:pt x="394637" y="6130"/>
                  </a:lnTo>
                  <a:lnTo>
                    <a:pt x="345192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38934" y="2885255"/>
              <a:ext cx="2630805" cy="2095500"/>
            </a:xfrm>
            <a:custGeom>
              <a:avLst/>
              <a:gdLst/>
              <a:ahLst/>
              <a:cxnLst/>
              <a:rect l="l" t="t" r="r" b="b"/>
              <a:pathLst>
                <a:path w="2630804" h="2095500">
                  <a:moveTo>
                    <a:pt x="988451" y="1767250"/>
                  </a:moveTo>
                  <a:lnTo>
                    <a:pt x="988451" y="1783628"/>
                  </a:lnTo>
                  <a:lnTo>
                    <a:pt x="988451" y="1802065"/>
                  </a:lnTo>
                  <a:lnTo>
                    <a:pt x="990541" y="1818443"/>
                  </a:lnTo>
                  <a:lnTo>
                    <a:pt x="994719" y="1832762"/>
                  </a:lnTo>
                  <a:lnTo>
                    <a:pt x="998898" y="1849163"/>
                  </a:lnTo>
                  <a:lnTo>
                    <a:pt x="1002844" y="1865541"/>
                  </a:lnTo>
                  <a:lnTo>
                    <a:pt x="1007023" y="1879860"/>
                  </a:lnTo>
                  <a:lnTo>
                    <a:pt x="1013058" y="1894203"/>
                  </a:lnTo>
                  <a:lnTo>
                    <a:pt x="1019326" y="1910581"/>
                  </a:lnTo>
                  <a:lnTo>
                    <a:pt x="1027451" y="1922864"/>
                  </a:lnTo>
                  <a:lnTo>
                    <a:pt x="1035808" y="1937206"/>
                  </a:lnTo>
                  <a:lnTo>
                    <a:pt x="1043933" y="1951526"/>
                  </a:lnTo>
                  <a:lnTo>
                    <a:pt x="1052290" y="1963832"/>
                  </a:lnTo>
                  <a:lnTo>
                    <a:pt x="1062504" y="1976116"/>
                  </a:lnTo>
                  <a:lnTo>
                    <a:pt x="1072718" y="1988399"/>
                  </a:lnTo>
                  <a:lnTo>
                    <a:pt x="1082932" y="1998624"/>
                  </a:lnTo>
                  <a:lnTo>
                    <a:pt x="1095468" y="2010931"/>
                  </a:lnTo>
                  <a:lnTo>
                    <a:pt x="1107771" y="2021155"/>
                  </a:lnTo>
                  <a:lnTo>
                    <a:pt x="1120075" y="2029344"/>
                  </a:lnTo>
                  <a:lnTo>
                    <a:pt x="1132378" y="2039592"/>
                  </a:lnTo>
                  <a:lnTo>
                    <a:pt x="1146771" y="2047781"/>
                  </a:lnTo>
                  <a:lnTo>
                    <a:pt x="1159074" y="2055970"/>
                  </a:lnTo>
                  <a:lnTo>
                    <a:pt x="1173467" y="2062100"/>
                  </a:lnTo>
                  <a:lnTo>
                    <a:pt x="1187860" y="2070312"/>
                  </a:lnTo>
                  <a:lnTo>
                    <a:pt x="1202252" y="2074407"/>
                  </a:lnTo>
                  <a:lnTo>
                    <a:pt x="1218734" y="2080537"/>
                  </a:lnTo>
                  <a:lnTo>
                    <a:pt x="1235216" y="2084632"/>
                  </a:lnTo>
                  <a:lnTo>
                    <a:pt x="1249609" y="2088726"/>
                  </a:lnTo>
                  <a:lnTo>
                    <a:pt x="1265859" y="2090785"/>
                  </a:lnTo>
                  <a:lnTo>
                    <a:pt x="1282341" y="2092821"/>
                  </a:lnTo>
                  <a:lnTo>
                    <a:pt x="1298822" y="2094879"/>
                  </a:lnTo>
                  <a:lnTo>
                    <a:pt x="1317394" y="2094879"/>
                  </a:lnTo>
                  <a:lnTo>
                    <a:pt x="1333643" y="2094879"/>
                  </a:lnTo>
                  <a:lnTo>
                    <a:pt x="1350125" y="2092821"/>
                  </a:lnTo>
                  <a:lnTo>
                    <a:pt x="1366607" y="2090785"/>
                  </a:lnTo>
                  <a:lnTo>
                    <a:pt x="1383089" y="2088726"/>
                  </a:lnTo>
                  <a:lnTo>
                    <a:pt x="1399571" y="2084632"/>
                  </a:lnTo>
                  <a:lnTo>
                    <a:pt x="1413964" y="2080537"/>
                  </a:lnTo>
                  <a:lnTo>
                    <a:pt x="1430446" y="2074407"/>
                  </a:lnTo>
                  <a:lnTo>
                    <a:pt x="1444606" y="2070312"/>
                  </a:lnTo>
                  <a:lnTo>
                    <a:pt x="1458999" y="2062100"/>
                  </a:lnTo>
                  <a:lnTo>
                    <a:pt x="1473392" y="2055970"/>
                  </a:lnTo>
                  <a:lnTo>
                    <a:pt x="1485927" y="2047781"/>
                  </a:lnTo>
                  <a:lnTo>
                    <a:pt x="1500320" y="2039592"/>
                  </a:lnTo>
                  <a:lnTo>
                    <a:pt x="1512623" y="2029344"/>
                  </a:lnTo>
                  <a:lnTo>
                    <a:pt x="1524927" y="2021155"/>
                  </a:lnTo>
                  <a:lnTo>
                    <a:pt x="1559748" y="1988399"/>
                  </a:lnTo>
                  <a:lnTo>
                    <a:pt x="1588533" y="1951526"/>
                  </a:lnTo>
                  <a:lnTo>
                    <a:pt x="1605015" y="1922864"/>
                  </a:lnTo>
                  <a:lnTo>
                    <a:pt x="1613140" y="1910581"/>
                  </a:lnTo>
                  <a:lnTo>
                    <a:pt x="1619408" y="1894203"/>
                  </a:lnTo>
                  <a:lnTo>
                    <a:pt x="1625676" y="1879860"/>
                  </a:lnTo>
                  <a:lnTo>
                    <a:pt x="1629622" y="1865541"/>
                  </a:lnTo>
                  <a:lnTo>
                    <a:pt x="1633800" y="1849163"/>
                  </a:lnTo>
                  <a:lnTo>
                    <a:pt x="1637979" y="1832762"/>
                  </a:lnTo>
                  <a:lnTo>
                    <a:pt x="1641925" y="1818443"/>
                  </a:lnTo>
                  <a:lnTo>
                    <a:pt x="1644015" y="1800006"/>
                  </a:lnTo>
                  <a:lnTo>
                    <a:pt x="1644015" y="1783628"/>
                  </a:lnTo>
                  <a:lnTo>
                    <a:pt x="1646104" y="1767250"/>
                  </a:lnTo>
                  <a:lnTo>
                    <a:pt x="1644015" y="1750872"/>
                  </a:lnTo>
                  <a:lnTo>
                    <a:pt x="1644015" y="1734471"/>
                  </a:lnTo>
                  <a:lnTo>
                    <a:pt x="1641925" y="1718093"/>
                  </a:lnTo>
                  <a:lnTo>
                    <a:pt x="1637979" y="1701715"/>
                  </a:lnTo>
                  <a:lnTo>
                    <a:pt x="1633800" y="1685337"/>
                  </a:lnTo>
                  <a:lnTo>
                    <a:pt x="1629622" y="1670995"/>
                  </a:lnTo>
                  <a:lnTo>
                    <a:pt x="1625676" y="1654617"/>
                  </a:lnTo>
                  <a:lnTo>
                    <a:pt x="1619408" y="1640297"/>
                  </a:lnTo>
                  <a:lnTo>
                    <a:pt x="1613140" y="1625955"/>
                  </a:lnTo>
                  <a:lnTo>
                    <a:pt x="1605015" y="1611613"/>
                  </a:lnTo>
                  <a:lnTo>
                    <a:pt x="1596890" y="1597294"/>
                  </a:lnTo>
                  <a:lnTo>
                    <a:pt x="1588533" y="1585010"/>
                  </a:lnTo>
                  <a:lnTo>
                    <a:pt x="1580408" y="1570668"/>
                  </a:lnTo>
                  <a:lnTo>
                    <a:pt x="1570194" y="1558384"/>
                  </a:lnTo>
                  <a:lnTo>
                    <a:pt x="1559748" y="1548137"/>
                  </a:lnTo>
                  <a:lnTo>
                    <a:pt x="1549534" y="1535853"/>
                  </a:lnTo>
                  <a:lnTo>
                    <a:pt x="1537230" y="1525628"/>
                  </a:lnTo>
                  <a:lnTo>
                    <a:pt x="1524927" y="1515381"/>
                  </a:lnTo>
                  <a:lnTo>
                    <a:pt x="1512623" y="1505133"/>
                  </a:lnTo>
                  <a:lnTo>
                    <a:pt x="1500320" y="1494908"/>
                  </a:lnTo>
                  <a:lnTo>
                    <a:pt x="1485927" y="1486719"/>
                  </a:lnTo>
                  <a:lnTo>
                    <a:pt x="1473392" y="1478530"/>
                  </a:lnTo>
                  <a:lnTo>
                    <a:pt x="1458999" y="1472377"/>
                  </a:lnTo>
                  <a:lnTo>
                    <a:pt x="1444606" y="1466223"/>
                  </a:lnTo>
                  <a:lnTo>
                    <a:pt x="1430446" y="1460093"/>
                  </a:lnTo>
                  <a:lnTo>
                    <a:pt x="1413964" y="1453940"/>
                  </a:lnTo>
                  <a:lnTo>
                    <a:pt x="1399571" y="1449845"/>
                  </a:lnTo>
                  <a:lnTo>
                    <a:pt x="1383089" y="1445751"/>
                  </a:lnTo>
                  <a:lnTo>
                    <a:pt x="1366607" y="1443715"/>
                  </a:lnTo>
                  <a:lnTo>
                    <a:pt x="1350125" y="1441656"/>
                  </a:lnTo>
                  <a:lnTo>
                    <a:pt x="1333643" y="1439621"/>
                  </a:lnTo>
                  <a:lnTo>
                    <a:pt x="1317394" y="1439621"/>
                  </a:lnTo>
                  <a:lnTo>
                    <a:pt x="1298822" y="1439621"/>
                  </a:lnTo>
                  <a:lnTo>
                    <a:pt x="1282341" y="1441656"/>
                  </a:lnTo>
                  <a:lnTo>
                    <a:pt x="1265859" y="1443715"/>
                  </a:lnTo>
                  <a:lnTo>
                    <a:pt x="1249609" y="1445751"/>
                  </a:lnTo>
                  <a:lnTo>
                    <a:pt x="1235216" y="1449845"/>
                  </a:lnTo>
                  <a:lnTo>
                    <a:pt x="1218734" y="1453940"/>
                  </a:lnTo>
                  <a:lnTo>
                    <a:pt x="1204342" y="1460093"/>
                  </a:lnTo>
                  <a:lnTo>
                    <a:pt x="1187860" y="1466223"/>
                  </a:lnTo>
                  <a:lnTo>
                    <a:pt x="1173467" y="1472377"/>
                  </a:lnTo>
                  <a:lnTo>
                    <a:pt x="1159074" y="1478530"/>
                  </a:lnTo>
                  <a:lnTo>
                    <a:pt x="1146771" y="1486719"/>
                  </a:lnTo>
                  <a:lnTo>
                    <a:pt x="1132378" y="1494908"/>
                  </a:lnTo>
                  <a:lnTo>
                    <a:pt x="1120075" y="1505133"/>
                  </a:lnTo>
                  <a:lnTo>
                    <a:pt x="1107771" y="1515381"/>
                  </a:lnTo>
                  <a:lnTo>
                    <a:pt x="1095468" y="1525628"/>
                  </a:lnTo>
                  <a:lnTo>
                    <a:pt x="1082932" y="1535853"/>
                  </a:lnTo>
                  <a:lnTo>
                    <a:pt x="1072718" y="1548137"/>
                  </a:lnTo>
                  <a:lnTo>
                    <a:pt x="1062504" y="1558384"/>
                  </a:lnTo>
                  <a:lnTo>
                    <a:pt x="1052290" y="1570668"/>
                  </a:lnTo>
                  <a:lnTo>
                    <a:pt x="1043933" y="1585010"/>
                  </a:lnTo>
                  <a:lnTo>
                    <a:pt x="1035808" y="1597294"/>
                  </a:lnTo>
                  <a:lnTo>
                    <a:pt x="1013058" y="1640297"/>
                  </a:lnTo>
                  <a:lnTo>
                    <a:pt x="1002844" y="1670995"/>
                  </a:lnTo>
                  <a:lnTo>
                    <a:pt x="998898" y="1685337"/>
                  </a:lnTo>
                  <a:lnTo>
                    <a:pt x="994719" y="1701715"/>
                  </a:lnTo>
                  <a:lnTo>
                    <a:pt x="990541" y="1718093"/>
                  </a:lnTo>
                  <a:lnTo>
                    <a:pt x="988451" y="1734471"/>
                  </a:lnTo>
                  <a:lnTo>
                    <a:pt x="988451" y="1750872"/>
                  </a:lnTo>
                  <a:lnTo>
                    <a:pt x="988451" y="1767250"/>
                  </a:lnTo>
                  <a:close/>
                </a:path>
                <a:path w="2630804" h="2095500">
                  <a:moveTo>
                    <a:pt x="1120075" y="1898297"/>
                  </a:moveTo>
                  <a:lnTo>
                    <a:pt x="1120075" y="1636203"/>
                  </a:lnTo>
                  <a:lnTo>
                    <a:pt x="1251466" y="1636203"/>
                  </a:lnTo>
                  <a:lnTo>
                    <a:pt x="1251466" y="1898297"/>
                  </a:lnTo>
                  <a:lnTo>
                    <a:pt x="1383089" y="1898297"/>
                  </a:lnTo>
                  <a:lnTo>
                    <a:pt x="1383089" y="1636203"/>
                  </a:lnTo>
                  <a:lnTo>
                    <a:pt x="1514481" y="1636203"/>
                  </a:lnTo>
                  <a:lnTo>
                    <a:pt x="1514481" y="1898297"/>
                  </a:lnTo>
                </a:path>
                <a:path w="2630804" h="2095500">
                  <a:moveTo>
                    <a:pt x="988451" y="1767250"/>
                  </a:moveTo>
                  <a:lnTo>
                    <a:pt x="2089" y="1767250"/>
                  </a:lnTo>
                </a:path>
                <a:path w="2630804" h="2095500">
                  <a:moveTo>
                    <a:pt x="76141" y="1843010"/>
                  </a:moveTo>
                  <a:lnTo>
                    <a:pt x="0" y="1767250"/>
                  </a:lnTo>
                  <a:lnTo>
                    <a:pt x="76141" y="1693526"/>
                  </a:lnTo>
                </a:path>
                <a:path w="2630804" h="2095500">
                  <a:moveTo>
                    <a:pt x="1317394" y="1439621"/>
                  </a:moveTo>
                  <a:lnTo>
                    <a:pt x="1317394" y="391198"/>
                  </a:lnTo>
                </a:path>
                <a:path w="2630804" h="2095500">
                  <a:moveTo>
                    <a:pt x="1391214" y="466957"/>
                  </a:moveTo>
                  <a:lnTo>
                    <a:pt x="1317394" y="391198"/>
                  </a:lnTo>
                  <a:lnTo>
                    <a:pt x="1241252" y="466957"/>
                  </a:lnTo>
                </a:path>
                <a:path w="2630804" h="2095500">
                  <a:moveTo>
                    <a:pt x="1644015" y="73793"/>
                  </a:moveTo>
                  <a:lnTo>
                    <a:pt x="2630377" y="73793"/>
                  </a:lnTo>
                </a:path>
                <a:path w="2630804" h="2095500">
                  <a:moveTo>
                    <a:pt x="2556557" y="149668"/>
                  </a:moveTo>
                  <a:lnTo>
                    <a:pt x="2630377" y="73793"/>
                  </a:lnTo>
                  <a:lnTo>
                    <a:pt x="2556557" y="0"/>
                  </a:lnTo>
                </a:path>
              </a:pathLst>
            </a:custGeom>
            <a:ln w="278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156830" y="2549163"/>
            <a:ext cx="118110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50" spc="10" dirty="0">
                <a:latin typeface="Microsoft Sans Serif"/>
                <a:cs typeface="Microsoft Sans Serif"/>
              </a:rPr>
              <a:t>-</a:t>
            </a:r>
            <a:endParaRPr sz="215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53917" y="3204375"/>
            <a:ext cx="187960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50" spc="20" dirty="0">
                <a:latin typeface="Microsoft Sans Serif"/>
                <a:cs typeface="Microsoft Sans Serif"/>
              </a:rPr>
              <a:t>+</a:t>
            </a:r>
            <a:endParaRPr sz="215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60053" y="2473971"/>
            <a:ext cx="1083945" cy="358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150" b="1" i="1" spc="195" dirty="0">
                <a:latin typeface="Times New Roman"/>
                <a:cs typeface="Times New Roman"/>
              </a:rPr>
              <a:t>S</a:t>
            </a:r>
            <a:r>
              <a:rPr sz="1875" b="1" i="1" spc="22" baseline="-24444" dirty="0">
                <a:latin typeface="Times New Roman"/>
                <a:cs typeface="Times New Roman"/>
              </a:rPr>
              <a:t>N</a:t>
            </a:r>
            <a:r>
              <a:rPr sz="1875" b="1" i="1" spc="37" baseline="-24444" dirty="0">
                <a:latin typeface="Times New Roman"/>
                <a:cs typeface="Times New Roman"/>
              </a:rPr>
              <a:t>BFM</a:t>
            </a:r>
            <a:r>
              <a:rPr sz="1875" b="1" i="1" spc="89" baseline="-24444" dirty="0">
                <a:latin typeface="Times New Roman"/>
                <a:cs typeface="Times New Roman"/>
              </a:rPr>
              <a:t> </a:t>
            </a:r>
            <a:r>
              <a:rPr sz="2150" b="1" spc="105" dirty="0">
                <a:latin typeface="Times New Roman"/>
                <a:cs typeface="Times New Roman"/>
              </a:rPr>
              <a:t>(</a:t>
            </a:r>
            <a:r>
              <a:rPr sz="2150" b="1" i="1" spc="10" dirty="0">
                <a:latin typeface="Times New Roman"/>
                <a:cs typeface="Times New Roman"/>
              </a:rPr>
              <a:t>t</a:t>
            </a:r>
            <a:r>
              <a:rPr sz="2150" b="1" i="1" spc="-330" dirty="0">
                <a:latin typeface="Times New Roman"/>
                <a:cs typeface="Times New Roman"/>
              </a:rPr>
              <a:t> </a:t>
            </a:r>
            <a:r>
              <a:rPr sz="2150" b="1" spc="15" dirty="0">
                <a:latin typeface="Times New Roman"/>
                <a:cs typeface="Times New Roman"/>
              </a:rPr>
              <a:t>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45030" y="2694456"/>
            <a:ext cx="658495" cy="525145"/>
          </a:xfrm>
          <a:prstGeom prst="rect">
            <a:avLst/>
          </a:prstGeom>
          <a:solidFill>
            <a:srgbClr val="C0C0C0"/>
          </a:solidFill>
          <a:ln w="27797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3250" spc="10" dirty="0">
                <a:latin typeface="Symbol"/>
                <a:cs typeface="Symbol"/>
              </a:rPr>
              <a:t></a:t>
            </a:r>
            <a:endParaRPr sz="32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7122" y="2488324"/>
            <a:ext cx="508634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50" i="1" spc="40" dirty="0">
                <a:latin typeface="Times New Roman"/>
                <a:cs typeface="Times New Roman"/>
              </a:rPr>
              <a:t>m</a:t>
            </a:r>
            <a:r>
              <a:rPr sz="2150" spc="-10" dirty="0">
                <a:latin typeface="Times New Roman"/>
                <a:cs typeface="Times New Roman"/>
              </a:rPr>
              <a:t>(</a:t>
            </a:r>
            <a:r>
              <a:rPr sz="2150" i="1" spc="160" dirty="0">
                <a:latin typeface="Times New Roman"/>
                <a:cs typeface="Times New Roman"/>
              </a:rPr>
              <a:t>t</a:t>
            </a:r>
            <a:r>
              <a:rPr sz="2150" spc="10" dirty="0">
                <a:latin typeface="Times New Roman"/>
                <a:cs typeface="Times New Roman"/>
              </a:rPr>
              <a:t>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1500" y="4878666"/>
            <a:ext cx="101219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150" i="1" spc="20" dirty="0">
                <a:latin typeface="Times New Roman"/>
                <a:cs typeface="Times New Roman"/>
              </a:rPr>
              <a:t>A</a:t>
            </a:r>
            <a:r>
              <a:rPr sz="2150" i="1" spc="-335" dirty="0">
                <a:latin typeface="Times New Roman"/>
                <a:cs typeface="Times New Roman"/>
              </a:rPr>
              <a:t> </a:t>
            </a:r>
            <a:r>
              <a:rPr sz="2150" spc="15" dirty="0">
                <a:latin typeface="Times New Roman"/>
                <a:cs typeface="Times New Roman"/>
              </a:rPr>
              <a:t>co</a:t>
            </a:r>
            <a:r>
              <a:rPr sz="2150" spc="150" dirty="0">
                <a:latin typeface="Times New Roman"/>
                <a:cs typeface="Times New Roman"/>
              </a:rPr>
              <a:t>s</a:t>
            </a:r>
            <a:r>
              <a:rPr sz="2300" spc="-45" dirty="0">
                <a:latin typeface="Symbol"/>
                <a:cs typeface="Symbol"/>
              </a:rPr>
              <a:t></a:t>
            </a:r>
            <a:r>
              <a:rPr sz="1875" i="1" spc="112" baseline="-22222" dirty="0">
                <a:latin typeface="Times New Roman"/>
                <a:cs typeface="Times New Roman"/>
              </a:rPr>
              <a:t>c</a:t>
            </a:r>
            <a:r>
              <a:rPr sz="2150" i="1" spc="5" dirty="0">
                <a:latin typeface="Times New Roman"/>
                <a:cs typeface="Times New Roman"/>
              </a:rPr>
              <a:t>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58983" y="3306050"/>
            <a:ext cx="97536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150" i="1" spc="190" dirty="0">
                <a:latin typeface="Times New Roman"/>
                <a:cs typeface="Times New Roman"/>
              </a:rPr>
              <a:t>A</a:t>
            </a:r>
            <a:r>
              <a:rPr sz="2150" spc="10" dirty="0">
                <a:latin typeface="Times New Roman"/>
                <a:cs typeface="Times New Roman"/>
              </a:rPr>
              <a:t>sin</a:t>
            </a:r>
            <a:r>
              <a:rPr sz="2150" spc="-305" dirty="0">
                <a:latin typeface="Times New Roman"/>
                <a:cs typeface="Times New Roman"/>
              </a:rPr>
              <a:t> </a:t>
            </a:r>
            <a:r>
              <a:rPr sz="2300" spc="-45" dirty="0">
                <a:latin typeface="Symbol"/>
                <a:cs typeface="Symbol"/>
              </a:rPr>
              <a:t></a:t>
            </a:r>
            <a:r>
              <a:rPr sz="1875" i="1" spc="127" baseline="-24444" dirty="0">
                <a:latin typeface="Times New Roman"/>
                <a:cs typeface="Times New Roman"/>
              </a:rPr>
              <a:t>c</a:t>
            </a:r>
            <a:r>
              <a:rPr sz="2150" i="1" spc="5" dirty="0">
                <a:latin typeface="Times New Roman"/>
                <a:cs typeface="Times New Roman"/>
              </a:rPr>
              <a:t>t</a:t>
            </a:r>
            <a:endParaRPr sz="215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24825" y="2856763"/>
            <a:ext cx="934719" cy="200025"/>
            <a:chOff x="724825" y="2856763"/>
            <a:chExt cx="934719" cy="200025"/>
          </a:xfrm>
        </p:grpSpPr>
        <p:sp>
          <p:nvSpPr>
            <p:cNvPr id="25" name="object 25"/>
            <p:cNvSpPr/>
            <p:nvPr/>
          </p:nvSpPr>
          <p:spPr>
            <a:xfrm>
              <a:off x="789592" y="2956735"/>
              <a:ext cx="855980" cy="0"/>
            </a:xfrm>
            <a:custGeom>
              <a:avLst/>
              <a:gdLst/>
              <a:ahLst/>
              <a:cxnLst/>
              <a:rect l="l" t="t" r="r" b="b"/>
              <a:pathLst>
                <a:path w="855980">
                  <a:moveTo>
                    <a:pt x="0" y="0"/>
                  </a:moveTo>
                  <a:lnTo>
                    <a:pt x="855438" y="0"/>
                  </a:lnTo>
                </a:path>
              </a:pathLst>
            </a:custGeom>
            <a:ln w="277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825" y="2892195"/>
              <a:ext cx="129534" cy="12908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558674" y="2870681"/>
              <a:ext cx="86360" cy="172720"/>
            </a:xfrm>
            <a:custGeom>
              <a:avLst/>
              <a:gdLst/>
              <a:ahLst/>
              <a:cxnLst/>
              <a:rect l="l" t="t" r="r" b="b"/>
              <a:pathLst>
                <a:path w="86360" h="172719">
                  <a:moveTo>
                    <a:pt x="0" y="172107"/>
                  </a:moveTo>
                  <a:lnTo>
                    <a:pt x="86356" y="86053"/>
                  </a:lnTo>
                  <a:lnTo>
                    <a:pt x="0" y="0"/>
                  </a:lnTo>
                </a:path>
              </a:pathLst>
            </a:custGeom>
            <a:ln w="278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175" y="27359"/>
            <a:ext cx="6800342" cy="6813042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Modulasi</a:t>
            </a:r>
            <a:r>
              <a:rPr spc="-40" dirty="0"/>
              <a:t> </a:t>
            </a:r>
            <a:r>
              <a:rPr spc="-5" dirty="0"/>
              <a:t>Sudut</a:t>
            </a:r>
            <a:r>
              <a:rPr spc="-25" dirty="0"/>
              <a:t> </a:t>
            </a:r>
            <a:r>
              <a:rPr dirty="0"/>
              <a:t>Pita</a:t>
            </a:r>
            <a:r>
              <a:rPr spc="-20" dirty="0"/>
              <a:t> </a:t>
            </a:r>
            <a:r>
              <a:rPr spc="-5" dirty="0"/>
              <a:t>Lebar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4417" y="655701"/>
            <a:ext cx="7606030" cy="20008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675"/>
              </a:spcBef>
              <a:buClr>
                <a:srgbClr val="9DC2D6"/>
              </a:buClr>
              <a:buSzPct val="79166"/>
              <a:buFont typeface="Wingdings"/>
              <a:buChar char=""/>
              <a:tabLst>
                <a:tab pos="2997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Indirect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Method</a:t>
            </a:r>
            <a:endParaRPr sz="2400">
              <a:latin typeface="Microsoft Sans Serif"/>
              <a:cs typeface="Microsoft Sans Serif"/>
            </a:endParaRPr>
          </a:p>
          <a:p>
            <a:pPr marL="299085" marR="508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Microsoft Sans Serif"/>
                <a:cs typeface="Microsoft Sans Serif"/>
              </a:rPr>
              <a:t>Pada metode </a:t>
            </a:r>
            <a:r>
              <a:rPr sz="2400" spc="-10" dirty="0">
                <a:latin typeface="Microsoft Sans Serif"/>
                <a:cs typeface="Microsoft Sans Serif"/>
              </a:rPr>
              <a:t>ini, sinyal </a:t>
            </a:r>
            <a:r>
              <a:rPr sz="2400" spc="-5" dirty="0">
                <a:latin typeface="Microsoft Sans Serif"/>
                <a:cs typeface="Microsoft Sans Serif"/>
              </a:rPr>
              <a:t>termodulasi sudut pita sempit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yang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telah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diproduksi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dikalikan</a:t>
            </a:r>
            <a:r>
              <a:rPr sz="2400" dirty="0">
                <a:latin typeface="Microsoft Sans Serif"/>
                <a:cs typeface="Microsoft Sans Serif"/>
              </a:rPr>
              <a:t> 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oleh</a:t>
            </a:r>
            <a:r>
              <a:rPr sz="2400" spc="-5" dirty="0">
                <a:latin typeface="Microsoft Sans Serif"/>
                <a:cs typeface="Microsoft Sans Serif"/>
              </a:rPr>
              <a:t> sebuah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multiplier,</a:t>
            </a:r>
            <a:r>
              <a:rPr sz="2400" spc="-5" dirty="0">
                <a:latin typeface="Microsoft Sans Serif"/>
                <a:cs typeface="Microsoft Sans Serif"/>
              </a:rPr>
              <a:t> sehinngga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diperoleh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sinyal</a:t>
            </a:r>
            <a:r>
              <a:rPr sz="2400" spc="-5" dirty="0">
                <a:latin typeface="Microsoft Sans Serif"/>
                <a:cs typeface="Microsoft Sans Serif"/>
              </a:rPr>
              <a:t> termodulasi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sudut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pita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lebar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8754" y="3818571"/>
            <a:ext cx="1918335" cy="1144270"/>
          </a:xfrm>
          <a:prstGeom prst="rect">
            <a:avLst/>
          </a:prstGeom>
          <a:solidFill>
            <a:srgbClr val="C0C0C0"/>
          </a:solidFill>
          <a:ln w="32330">
            <a:solidFill>
              <a:srgbClr val="000000"/>
            </a:solidFill>
          </a:ln>
        </p:spPr>
        <p:txBody>
          <a:bodyPr vert="horz" wrap="square" lIns="0" tIns="151130" rIns="0" bIns="0" rtlCol="0">
            <a:spAutoFit/>
          </a:bodyPr>
          <a:lstStyle/>
          <a:p>
            <a:pPr marL="308610" marR="184150" indent="-118110">
              <a:lnSpc>
                <a:spcPct val="100000"/>
              </a:lnSpc>
              <a:spcBef>
                <a:spcPts val="1190"/>
              </a:spcBef>
            </a:pPr>
            <a:r>
              <a:rPr sz="2550" dirty="0">
                <a:latin typeface="Microsoft Sans Serif"/>
                <a:cs typeface="Microsoft Sans Serif"/>
              </a:rPr>
              <a:t>Frequency  </a:t>
            </a:r>
            <a:r>
              <a:rPr sz="2550" spc="-5" dirty="0">
                <a:latin typeface="Microsoft Sans Serif"/>
                <a:cs typeface="Microsoft Sans Serif"/>
              </a:rPr>
              <a:t>Multiplier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4993" y="5104848"/>
            <a:ext cx="513080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x</a:t>
            </a:r>
            <a:r>
              <a:rPr sz="2550" spc="-50" dirty="0">
                <a:latin typeface="Microsoft Sans Serif"/>
                <a:cs typeface="Microsoft Sans Serif"/>
              </a:rPr>
              <a:t> </a:t>
            </a:r>
            <a:r>
              <a:rPr sz="2550" dirty="0">
                <a:latin typeface="Microsoft Sans Serif"/>
                <a:cs typeface="Microsoft Sans Serif"/>
              </a:rPr>
              <a:t>N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56845" y="4290357"/>
            <a:ext cx="1918335" cy="200660"/>
          </a:xfrm>
          <a:custGeom>
            <a:avLst/>
            <a:gdLst/>
            <a:ahLst/>
            <a:cxnLst/>
            <a:rect l="l" t="t" r="r" b="b"/>
            <a:pathLst>
              <a:path w="1918334" h="200660">
                <a:moveTo>
                  <a:pt x="0" y="100059"/>
                </a:moveTo>
                <a:lnTo>
                  <a:pt x="1917874" y="100059"/>
                </a:lnTo>
              </a:path>
              <a:path w="1918334" h="200660">
                <a:moveTo>
                  <a:pt x="1817190" y="200118"/>
                </a:moveTo>
                <a:lnTo>
                  <a:pt x="1917874" y="100059"/>
                </a:lnTo>
                <a:lnTo>
                  <a:pt x="1817190" y="0"/>
                </a:lnTo>
              </a:path>
            </a:pathLst>
          </a:custGeom>
          <a:ln w="323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645201" y="4274137"/>
            <a:ext cx="2009775" cy="233045"/>
            <a:chOff x="1645201" y="4274137"/>
            <a:chExt cx="2009775" cy="233045"/>
          </a:xfrm>
        </p:grpSpPr>
        <p:sp>
          <p:nvSpPr>
            <p:cNvPr id="8" name="object 8"/>
            <p:cNvSpPr/>
            <p:nvPr/>
          </p:nvSpPr>
          <p:spPr>
            <a:xfrm>
              <a:off x="1720714" y="4390416"/>
              <a:ext cx="1918335" cy="0"/>
            </a:xfrm>
            <a:custGeom>
              <a:avLst/>
              <a:gdLst/>
              <a:ahLst/>
              <a:cxnLst/>
              <a:rect l="l" t="t" r="r" b="b"/>
              <a:pathLst>
                <a:path w="1918335">
                  <a:moveTo>
                    <a:pt x="0" y="0"/>
                  </a:moveTo>
                  <a:lnTo>
                    <a:pt x="1918039" y="0"/>
                  </a:lnTo>
                </a:path>
              </a:pathLst>
            </a:custGeom>
            <a:ln w="32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5201" y="4315372"/>
              <a:ext cx="151026" cy="15008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538070" y="4290357"/>
              <a:ext cx="100965" cy="200660"/>
            </a:xfrm>
            <a:custGeom>
              <a:avLst/>
              <a:gdLst/>
              <a:ahLst/>
              <a:cxnLst/>
              <a:rect l="l" t="t" r="r" b="b"/>
              <a:pathLst>
                <a:path w="100964" h="200660">
                  <a:moveTo>
                    <a:pt x="0" y="200118"/>
                  </a:moveTo>
                  <a:lnTo>
                    <a:pt x="100684" y="100059"/>
                  </a:lnTo>
                  <a:lnTo>
                    <a:pt x="0" y="0"/>
                  </a:lnTo>
                </a:path>
              </a:pathLst>
            </a:custGeom>
            <a:ln w="324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362070" y="4535196"/>
            <a:ext cx="494665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y(</a:t>
            </a:r>
            <a:r>
              <a:rPr sz="2550" spc="-5" dirty="0">
                <a:latin typeface="Microsoft Sans Serif"/>
                <a:cs typeface="Microsoft Sans Serif"/>
              </a:rPr>
              <a:t>t</a:t>
            </a:r>
            <a:r>
              <a:rPr sz="2550" dirty="0">
                <a:latin typeface="Microsoft Sans Serif"/>
                <a:cs typeface="Microsoft Sans Serif"/>
              </a:rPr>
              <a:t>)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32484" y="4535196"/>
            <a:ext cx="494665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x(</a:t>
            </a:r>
            <a:r>
              <a:rPr sz="2550" spc="-5" dirty="0">
                <a:latin typeface="Microsoft Sans Serif"/>
                <a:cs typeface="Microsoft Sans Serif"/>
              </a:rPr>
              <a:t>t</a:t>
            </a:r>
            <a:r>
              <a:rPr sz="2550" dirty="0">
                <a:latin typeface="Microsoft Sans Serif"/>
                <a:cs typeface="Microsoft Sans Serif"/>
              </a:rPr>
              <a:t>)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497" y="3464641"/>
            <a:ext cx="476884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N</a:t>
            </a:r>
            <a:r>
              <a:rPr sz="2550" spc="5" dirty="0">
                <a:latin typeface="Microsoft Sans Serif"/>
                <a:cs typeface="Microsoft Sans Serif"/>
              </a:rPr>
              <a:t>B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42808" y="3851967"/>
            <a:ext cx="874394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s</a:t>
            </a:r>
            <a:r>
              <a:rPr sz="2550" spc="-15" dirty="0">
                <a:latin typeface="Microsoft Sans Serif"/>
                <a:cs typeface="Microsoft Sans Serif"/>
              </a:rPr>
              <a:t>i</a:t>
            </a:r>
            <a:r>
              <a:rPr sz="2550" dirty="0">
                <a:latin typeface="Microsoft Sans Serif"/>
                <a:cs typeface="Microsoft Sans Serif"/>
              </a:rPr>
              <a:t>gna</a:t>
            </a:r>
            <a:r>
              <a:rPr sz="2550" spc="-15" dirty="0">
                <a:latin typeface="Microsoft Sans Serif"/>
                <a:cs typeface="Microsoft Sans Serif"/>
              </a:rPr>
              <a:t>l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1628" y="3464641"/>
            <a:ext cx="548640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W</a:t>
            </a:r>
            <a:r>
              <a:rPr sz="2550" spc="5" dirty="0">
                <a:latin typeface="Microsoft Sans Serif"/>
                <a:cs typeface="Microsoft Sans Serif"/>
              </a:rPr>
              <a:t>B</a:t>
            </a:r>
            <a:endParaRPr sz="255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78963" y="3851967"/>
            <a:ext cx="874394" cy="412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dirty="0">
                <a:latin typeface="Microsoft Sans Serif"/>
                <a:cs typeface="Microsoft Sans Serif"/>
              </a:rPr>
              <a:t>s</a:t>
            </a:r>
            <a:r>
              <a:rPr sz="2550" spc="-15" dirty="0">
                <a:latin typeface="Microsoft Sans Serif"/>
                <a:cs typeface="Microsoft Sans Serif"/>
              </a:rPr>
              <a:t>i</a:t>
            </a:r>
            <a:r>
              <a:rPr sz="2550" dirty="0">
                <a:latin typeface="Microsoft Sans Serif"/>
                <a:cs typeface="Microsoft Sans Serif"/>
              </a:rPr>
              <a:t>gna</a:t>
            </a:r>
            <a:r>
              <a:rPr sz="2550" spc="-15" dirty="0">
                <a:latin typeface="Microsoft Sans Serif"/>
                <a:cs typeface="Microsoft Sans Serif"/>
              </a:rPr>
              <a:t>l</a:t>
            </a:r>
            <a:endParaRPr sz="25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558825"/>
            <a:ext cx="7614284" cy="23304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77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29972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Direct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Method</a:t>
            </a:r>
            <a:endParaRPr sz="2800">
              <a:latin typeface="Microsoft Sans Serif"/>
              <a:cs typeface="Microsoft Sans Serif"/>
            </a:endParaRPr>
          </a:p>
          <a:p>
            <a:pPr marL="299085" marR="5080" algn="just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-5" dirty="0">
                <a:latin typeface="Microsoft Sans Serif"/>
                <a:cs typeface="Microsoft Sans Serif"/>
              </a:rPr>
              <a:t> pemodulasi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(informasi)</a:t>
            </a:r>
            <a:r>
              <a:rPr sz="2800" spc="7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secara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langsung mengontrol </a:t>
            </a:r>
            <a:r>
              <a:rPr sz="2800" spc="-10" dirty="0">
                <a:latin typeface="Microsoft Sans Serif"/>
                <a:cs typeface="Microsoft Sans Serif"/>
              </a:rPr>
              <a:t>sinyal </a:t>
            </a:r>
            <a:r>
              <a:rPr sz="2800" i="1" dirty="0">
                <a:latin typeface="Arial"/>
                <a:cs typeface="Arial"/>
              </a:rPr>
              <a:t>carrier</a:t>
            </a:r>
            <a:r>
              <a:rPr sz="2800" dirty="0">
                <a:latin typeface="Microsoft Sans Serif"/>
                <a:cs typeface="Microsoft Sans Serif"/>
              </a:rPr>
              <a:t>, </a:t>
            </a:r>
            <a:r>
              <a:rPr sz="2800" spc="-5" dirty="0">
                <a:latin typeface="Microsoft Sans Serif"/>
                <a:cs typeface="Microsoft Sans Serif"/>
              </a:rPr>
              <a:t>contohnya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adalah</a:t>
            </a:r>
            <a:r>
              <a:rPr sz="2800" dirty="0">
                <a:latin typeface="Microsoft Sans Serif"/>
                <a:cs typeface="Microsoft Sans Serif"/>
              </a:rPr>
              <a:t> dengan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menggunakan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i="1" spc="-5" dirty="0">
                <a:latin typeface="Arial"/>
                <a:cs typeface="Arial"/>
              </a:rPr>
              <a:t>Voltage </a:t>
            </a:r>
            <a:r>
              <a:rPr sz="2800" i="1" dirty="0">
                <a:latin typeface="Arial"/>
                <a:cs typeface="Arial"/>
              </a:rPr>
              <a:t> </a:t>
            </a:r>
            <a:r>
              <a:rPr sz="2800" i="1" spc="-5" dirty="0">
                <a:latin typeface="Arial"/>
                <a:cs typeface="Arial"/>
              </a:rPr>
              <a:t>Controlled</a:t>
            </a:r>
            <a:r>
              <a:rPr sz="2800" i="1" spc="2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Oscillator</a:t>
            </a:r>
            <a:r>
              <a:rPr sz="2800" i="1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(VCO)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91" y="80264"/>
            <a:ext cx="8458200" cy="1954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919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Kecepatan</a:t>
            </a:r>
            <a:r>
              <a:rPr sz="3600" b="1" spc="-6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Angular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222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Jika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phasa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berubah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secara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nonuniform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terhadap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waktu,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kita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definisikan</a:t>
            </a:r>
            <a:r>
              <a:rPr sz="2400" spc="7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kecepatan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perubahan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(kecepatan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Angular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=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kecepatan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sudut)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adalah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191" y="3399282"/>
            <a:ext cx="6816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Yang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kita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definisikan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sebagai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frekuensi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adalah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2285" y="2032698"/>
            <a:ext cx="3344545" cy="1262380"/>
          </a:xfrm>
          <a:custGeom>
            <a:avLst/>
            <a:gdLst/>
            <a:ahLst/>
            <a:cxnLst/>
            <a:rect l="l" t="t" r="r" b="b"/>
            <a:pathLst>
              <a:path w="3344545" h="1262379">
                <a:moveTo>
                  <a:pt x="3344164" y="0"/>
                </a:moveTo>
                <a:lnTo>
                  <a:pt x="0" y="0"/>
                </a:lnTo>
                <a:lnTo>
                  <a:pt x="0" y="1262062"/>
                </a:lnTo>
                <a:lnTo>
                  <a:pt x="3344164" y="1262062"/>
                </a:lnTo>
                <a:lnTo>
                  <a:pt x="3344164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15448" y="2671838"/>
            <a:ext cx="407670" cy="617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850" i="1" dirty="0">
                <a:latin typeface="Times New Roman"/>
                <a:cs typeface="Times New Roman"/>
              </a:rPr>
              <a:t>dt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47148" y="2266737"/>
            <a:ext cx="3253740" cy="649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733550" algn="l"/>
              </a:tabLst>
            </a:pPr>
            <a:r>
              <a:rPr sz="4100" spc="-135" dirty="0">
                <a:latin typeface="Symbol"/>
                <a:cs typeface="Symbol"/>
              </a:rPr>
              <a:t></a:t>
            </a:r>
            <a:r>
              <a:rPr sz="4100" spc="20" dirty="0">
                <a:latin typeface="Times New Roman"/>
                <a:cs typeface="Times New Roman"/>
              </a:rPr>
              <a:t> </a:t>
            </a:r>
            <a:r>
              <a:rPr sz="3850" spc="30" dirty="0">
                <a:latin typeface="Symbol"/>
                <a:cs typeface="Symbol"/>
              </a:rPr>
              <a:t></a:t>
            </a:r>
            <a:r>
              <a:rPr sz="3850" spc="-100" dirty="0">
                <a:latin typeface="Times New Roman"/>
                <a:cs typeface="Times New Roman"/>
              </a:rPr>
              <a:t> </a:t>
            </a:r>
            <a:r>
              <a:rPr sz="3850" spc="-185" dirty="0">
                <a:latin typeface="Times New Roman"/>
                <a:cs typeface="Times New Roman"/>
              </a:rPr>
              <a:t>2</a:t>
            </a:r>
            <a:r>
              <a:rPr sz="4100" spc="-210" dirty="0">
                <a:latin typeface="Symbol"/>
                <a:cs typeface="Symbol"/>
              </a:rPr>
              <a:t></a:t>
            </a:r>
            <a:r>
              <a:rPr sz="3850" i="1" spc="15" dirty="0">
                <a:latin typeface="Times New Roman"/>
                <a:cs typeface="Times New Roman"/>
              </a:rPr>
              <a:t>f</a:t>
            </a:r>
            <a:r>
              <a:rPr sz="3850" i="1" dirty="0">
                <a:latin typeface="Times New Roman"/>
                <a:cs typeface="Times New Roman"/>
              </a:rPr>
              <a:t>	</a:t>
            </a:r>
            <a:r>
              <a:rPr sz="3850" spc="30" dirty="0">
                <a:latin typeface="Symbol"/>
                <a:cs typeface="Symbol"/>
              </a:rPr>
              <a:t></a:t>
            </a:r>
            <a:r>
              <a:rPr sz="3850" spc="215" dirty="0">
                <a:latin typeface="Times New Roman"/>
                <a:cs typeface="Times New Roman"/>
              </a:rPr>
              <a:t> </a:t>
            </a:r>
            <a:r>
              <a:rPr sz="5775" i="1" u="heavy" baseline="3463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sz="6150" u="heavy" spc="-157" baseline="3252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</a:t>
            </a:r>
            <a:r>
              <a:rPr sz="6150" u="heavy" spc="-810" baseline="325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5775" u="heavy" spc="-30" baseline="3463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5775" i="1" u="heavy" spc="375" baseline="3463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5775" u="heavy" spc="22" baseline="3463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5775" baseline="3463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58481" y="4084904"/>
            <a:ext cx="7084695" cy="1735455"/>
          </a:xfrm>
          <a:custGeom>
            <a:avLst/>
            <a:gdLst/>
            <a:ahLst/>
            <a:cxnLst/>
            <a:rect l="l" t="t" r="r" b="b"/>
            <a:pathLst>
              <a:path w="7084695" h="1735454">
                <a:moveTo>
                  <a:pt x="7084441" y="0"/>
                </a:moveTo>
                <a:lnTo>
                  <a:pt x="0" y="0"/>
                </a:lnTo>
                <a:lnTo>
                  <a:pt x="0" y="1735327"/>
                </a:lnTo>
                <a:lnTo>
                  <a:pt x="7084441" y="1735327"/>
                </a:lnTo>
                <a:lnTo>
                  <a:pt x="7084441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36842" y="4896127"/>
            <a:ext cx="127635" cy="3340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2000" i="1" spc="10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2121" y="4896127"/>
            <a:ext cx="127635" cy="3340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2000" i="1" spc="10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35101" y="4622706"/>
            <a:ext cx="1089025" cy="8737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25"/>
              </a:spcBef>
              <a:tabLst>
                <a:tab pos="490855" algn="l"/>
                <a:tab pos="1075055" algn="l"/>
              </a:tabLst>
            </a:pPr>
            <a:r>
              <a:rPr sz="2000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i	</a:t>
            </a:r>
            <a:endParaRPr sz="2000">
              <a:latin typeface="Times New Roman"/>
              <a:cs typeface="Times New Roman"/>
            </a:endParaRPr>
          </a:p>
          <a:p>
            <a:pPr marR="20955" algn="ctr">
              <a:lnSpc>
                <a:spcPct val="100000"/>
              </a:lnSpc>
              <a:spcBef>
                <a:spcPts val="105"/>
              </a:spcBef>
            </a:pPr>
            <a:r>
              <a:rPr sz="3450" i="1" spc="-25" dirty="0">
                <a:latin typeface="Times New Roman"/>
                <a:cs typeface="Times New Roman"/>
              </a:rPr>
              <a:t>dt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4937" y="5269653"/>
            <a:ext cx="58737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2100" spc="45" dirty="0">
                <a:latin typeface="Symbol"/>
                <a:cs typeface="Symbol"/>
              </a:rPr>
              <a:t></a:t>
            </a:r>
            <a:r>
              <a:rPr sz="2175" i="1" baseline="-19157" dirty="0">
                <a:latin typeface="Times New Roman"/>
                <a:cs typeface="Times New Roman"/>
              </a:rPr>
              <a:t>i</a:t>
            </a:r>
            <a:r>
              <a:rPr sz="2175" i="1" spc="22" baseline="-19157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Symbol"/>
                <a:cs typeface="Symbol"/>
              </a:rPr>
              <a:t></a:t>
            </a:r>
            <a:r>
              <a:rPr sz="2000" i="1" spc="5" dirty="0">
                <a:latin typeface="Times New Roman"/>
                <a:cs typeface="Times New Roman"/>
              </a:rPr>
              <a:t>t</a:t>
            </a:r>
            <a:r>
              <a:rPr sz="2000" i="1" spc="-210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Symbol"/>
                <a:cs typeface="Symbol"/>
              </a:rPr>
              <a:t>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64621" y="4306575"/>
            <a:ext cx="1042035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450" i="1" spc="-55" dirty="0">
                <a:latin typeface="Times New Roman"/>
                <a:cs typeface="Times New Roman"/>
              </a:rPr>
              <a:t>d</a:t>
            </a:r>
            <a:r>
              <a:rPr sz="3650" spc="-55" dirty="0">
                <a:latin typeface="Symbol"/>
                <a:cs typeface="Symbol"/>
              </a:rPr>
              <a:t></a:t>
            </a:r>
            <a:r>
              <a:rPr sz="3650" spc="125" dirty="0">
                <a:latin typeface="Times New Roman"/>
                <a:cs typeface="Times New Roman"/>
              </a:rPr>
              <a:t> </a:t>
            </a:r>
            <a:r>
              <a:rPr sz="3450" spc="60" dirty="0">
                <a:latin typeface="Times New Roman"/>
                <a:cs typeface="Times New Roman"/>
              </a:rPr>
              <a:t>(</a:t>
            </a:r>
            <a:r>
              <a:rPr sz="3450" i="1" spc="60" dirty="0">
                <a:latin typeface="Times New Roman"/>
                <a:cs typeface="Times New Roman"/>
              </a:rPr>
              <a:t>t</a:t>
            </a:r>
            <a:r>
              <a:rPr sz="3450" spc="60" dirty="0">
                <a:latin typeface="Times New Roman"/>
                <a:cs typeface="Times New Roman"/>
              </a:rPr>
              <a:t>)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26016" y="4579996"/>
            <a:ext cx="902969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450" spc="20" dirty="0">
                <a:latin typeface="Symbol"/>
                <a:cs typeface="Symbol"/>
              </a:rPr>
              <a:t></a:t>
            </a:r>
            <a:r>
              <a:rPr sz="3450" spc="-190" dirty="0">
                <a:latin typeface="Times New Roman"/>
                <a:cs typeface="Times New Roman"/>
              </a:rPr>
              <a:t> </a:t>
            </a:r>
            <a:r>
              <a:rPr sz="3450" spc="-120" dirty="0">
                <a:latin typeface="Times New Roman"/>
                <a:cs typeface="Times New Roman"/>
              </a:rPr>
              <a:t>2</a:t>
            </a:r>
            <a:r>
              <a:rPr sz="3650" spc="-120" dirty="0">
                <a:latin typeface="Symbol"/>
                <a:cs typeface="Symbol"/>
              </a:rPr>
              <a:t></a:t>
            </a:r>
            <a:r>
              <a:rPr sz="3450" i="1" spc="-120" dirty="0">
                <a:latin typeface="Times New Roman"/>
                <a:cs typeface="Times New Roman"/>
              </a:rPr>
              <a:t>f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8478" y="5232979"/>
            <a:ext cx="182880" cy="554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3450" spc="10" dirty="0">
                <a:latin typeface="Symbol"/>
                <a:cs typeface="Symbol"/>
              </a:rPr>
              <a:t></a:t>
            </a:r>
            <a:endParaRPr sz="34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03316" y="4401727"/>
            <a:ext cx="2028189" cy="554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  <a:tabLst>
                <a:tab pos="1844675" algn="l"/>
              </a:tabLst>
            </a:pPr>
            <a:r>
              <a:rPr sz="3450" spc="10" dirty="0">
                <a:latin typeface="Symbol"/>
                <a:cs typeface="Symbol"/>
              </a:rPr>
              <a:t></a:t>
            </a:r>
            <a:r>
              <a:rPr sz="3450" spc="10" dirty="0">
                <a:latin typeface="Times New Roman"/>
                <a:cs typeface="Times New Roman"/>
              </a:rPr>
              <a:t>	</a:t>
            </a:r>
            <a:r>
              <a:rPr sz="3450" spc="10" dirty="0">
                <a:latin typeface="Symbol"/>
                <a:cs typeface="Symbol"/>
              </a:rPr>
              <a:t></a:t>
            </a:r>
            <a:endParaRPr sz="34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316" y="5232979"/>
            <a:ext cx="182880" cy="554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3450" spc="10" dirty="0">
                <a:latin typeface="Symbol"/>
                <a:cs typeface="Symbol"/>
              </a:rPr>
              <a:t></a:t>
            </a:r>
            <a:endParaRPr sz="34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316" y="4124902"/>
            <a:ext cx="2028189" cy="554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  <a:tabLst>
                <a:tab pos="1844675" algn="l"/>
              </a:tabLst>
            </a:pPr>
            <a:r>
              <a:rPr sz="3450" spc="10" dirty="0">
                <a:latin typeface="Symbol"/>
                <a:cs typeface="Symbol"/>
              </a:rPr>
              <a:t></a:t>
            </a:r>
            <a:r>
              <a:rPr sz="3450" spc="10" dirty="0">
                <a:latin typeface="Times New Roman"/>
                <a:cs typeface="Times New Roman"/>
              </a:rPr>
              <a:t>	</a:t>
            </a:r>
            <a:r>
              <a:rPr sz="3450" spc="10" dirty="0">
                <a:latin typeface="Symbol"/>
                <a:cs typeface="Symbol"/>
              </a:rPr>
              <a:t></a:t>
            </a:r>
            <a:endParaRPr sz="34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17580" y="4579996"/>
            <a:ext cx="2132330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1682114" algn="l"/>
              </a:tabLst>
            </a:pPr>
            <a:r>
              <a:rPr sz="3650" spc="-190" dirty="0">
                <a:latin typeface="Symbol"/>
                <a:cs typeface="Symbol"/>
              </a:rPr>
              <a:t></a:t>
            </a:r>
            <a:r>
              <a:rPr sz="3450" i="1" spc="10" dirty="0">
                <a:latin typeface="Times New Roman"/>
                <a:cs typeface="Times New Roman"/>
              </a:rPr>
              <a:t>f</a:t>
            </a:r>
            <a:r>
              <a:rPr sz="3450" i="1" spc="295" dirty="0">
                <a:latin typeface="Times New Roman"/>
                <a:cs typeface="Times New Roman"/>
              </a:rPr>
              <a:t> </a:t>
            </a:r>
            <a:r>
              <a:rPr sz="3450" i="1" spc="10" dirty="0">
                <a:latin typeface="Times New Roman"/>
                <a:cs typeface="Times New Roman"/>
              </a:rPr>
              <a:t>t</a:t>
            </a:r>
            <a:r>
              <a:rPr sz="3450" i="1" spc="-130" dirty="0">
                <a:latin typeface="Times New Roman"/>
                <a:cs typeface="Times New Roman"/>
              </a:rPr>
              <a:t> </a:t>
            </a:r>
            <a:r>
              <a:rPr sz="3450" spc="20" dirty="0">
                <a:latin typeface="Symbol"/>
                <a:cs typeface="Symbol"/>
              </a:rPr>
              <a:t></a:t>
            </a:r>
            <a:r>
              <a:rPr sz="3450" spc="-535" dirty="0">
                <a:latin typeface="Times New Roman"/>
                <a:cs typeface="Times New Roman"/>
              </a:rPr>
              <a:t> </a:t>
            </a:r>
            <a:r>
              <a:rPr sz="3650" spc="-85" dirty="0">
                <a:latin typeface="Symbol"/>
                <a:cs typeface="Symbol"/>
              </a:rPr>
              <a:t></a:t>
            </a:r>
            <a:r>
              <a:rPr sz="3650" dirty="0">
                <a:latin typeface="Times New Roman"/>
                <a:cs typeface="Times New Roman"/>
              </a:rPr>
              <a:t>	</a:t>
            </a:r>
            <a:r>
              <a:rPr sz="3450" spc="35" dirty="0">
                <a:latin typeface="Symbol"/>
                <a:cs typeface="Symbol"/>
              </a:rPr>
              <a:t></a:t>
            </a:r>
            <a:endParaRPr sz="34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1275" y="4463470"/>
            <a:ext cx="2511425" cy="723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1495425" algn="l"/>
                <a:tab pos="2289175" algn="l"/>
              </a:tabLst>
            </a:pPr>
            <a:r>
              <a:rPr sz="3450" i="1" spc="-155" dirty="0">
                <a:latin typeface="Times New Roman"/>
                <a:cs typeface="Times New Roman"/>
              </a:rPr>
              <a:t>s</a:t>
            </a:r>
            <a:r>
              <a:rPr sz="4550" spc="-155" dirty="0">
                <a:latin typeface="Symbol"/>
                <a:cs typeface="Symbol"/>
              </a:rPr>
              <a:t></a:t>
            </a:r>
            <a:r>
              <a:rPr sz="3450" i="1" spc="-155" dirty="0">
                <a:latin typeface="Times New Roman"/>
                <a:cs typeface="Times New Roman"/>
              </a:rPr>
              <a:t>t</a:t>
            </a:r>
            <a:r>
              <a:rPr sz="3450" i="1" spc="-550" dirty="0">
                <a:latin typeface="Times New Roman"/>
                <a:cs typeface="Times New Roman"/>
              </a:rPr>
              <a:t> </a:t>
            </a:r>
            <a:r>
              <a:rPr sz="4550" spc="-375" dirty="0">
                <a:latin typeface="Symbol"/>
                <a:cs typeface="Symbol"/>
              </a:rPr>
              <a:t></a:t>
            </a:r>
            <a:r>
              <a:rPr sz="4550" spc="-645" dirty="0">
                <a:latin typeface="Times New Roman"/>
                <a:cs typeface="Times New Roman"/>
              </a:rPr>
              <a:t> </a:t>
            </a:r>
            <a:r>
              <a:rPr sz="3450" spc="20" dirty="0">
                <a:latin typeface="Symbol"/>
                <a:cs typeface="Symbol"/>
              </a:rPr>
              <a:t></a:t>
            </a:r>
            <a:r>
              <a:rPr sz="3450" spc="165" dirty="0">
                <a:latin typeface="Times New Roman"/>
                <a:cs typeface="Times New Roman"/>
              </a:rPr>
              <a:t> </a:t>
            </a:r>
            <a:r>
              <a:rPr sz="3450" i="1" spc="20" dirty="0">
                <a:latin typeface="Times New Roman"/>
                <a:cs typeface="Times New Roman"/>
              </a:rPr>
              <a:t>A	</a:t>
            </a:r>
            <a:r>
              <a:rPr sz="3450" dirty="0">
                <a:latin typeface="Times New Roman"/>
                <a:cs typeface="Times New Roman"/>
              </a:rPr>
              <a:t>cos	</a:t>
            </a:r>
            <a:r>
              <a:rPr sz="3450" spc="-180" dirty="0">
                <a:latin typeface="Times New Roman"/>
                <a:cs typeface="Times New Roman"/>
              </a:rPr>
              <a:t>2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7916" y="4844432"/>
            <a:ext cx="2078989" cy="554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  <a:tabLst>
                <a:tab pos="1235075" algn="l"/>
              </a:tabLst>
            </a:pPr>
            <a:r>
              <a:rPr sz="5175" spc="15" baseline="4025" dirty="0">
                <a:latin typeface="Symbol"/>
                <a:cs typeface="Symbol"/>
              </a:rPr>
              <a:t></a:t>
            </a:r>
            <a:r>
              <a:rPr sz="5175" spc="-667" baseline="4025" dirty="0">
                <a:latin typeface="Times New Roman"/>
                <a:cs typeface="Times New Roman"/>
              </a:rPr>
              <a:t> </a:t>
            </a:r>
            <a:r>
              <a:rPr sz="3450" spc="-1625" dirty="0">
                <a:latin typeface="Cambria"/>
                <a:cs typeface="Cambria"/>
              </a:rPr>
              <a:t></a:t>
            </a:r>
            <a:r>
              <a:rPr sz="3450" spc="-865" dirty="0">
                <a:latin typeface="Cambria"/>
                <a:cs typeface="Cambria"/>
              </a:rPr>
              <a:t>–</a:t>
            </a:r>
            <a:r>
              <a:rPr sz="3450" spc="-3445" dirty="0">
                <a:latin typeface="Cambria"/>
                <a:cs typeface="Cambria"/>
              </a:rPr>
              <a:t></a:t>
            </a:r>
            <a:r>
              <a:rPr sz="3000" i="1" spc="15" baseline="29166" dirty="0">
                <a:latin typeface="Times New Roman"/>
                <a:cs typeface="Times New Roman"/>
              </a:rPr>
              <a:t>c</a:t>
            </a:r>
            <a:r>
              <a:rPr sz="3000" i="1" baseline="29166" dirty="0">
                <a:latin typeface="Times New Roman"/>
                <a:cs typeface="Times New Roman"/>
              </a:rPr>
              <a:t>	</a:t>
            </a:r>
            <a:r>
              <a:rPr sz="3450" spc="-2315" dirty="0">
                <a:latin typeface="Cambria"/>
                <a:cs typeface="Cambria"/>
              </a:rPr>
              <a:t>–</a:t>
            </a:r>
            <a:r>
              <a:rPr sz="3450" spc="-1195" dirty="0">
                <a:latin typeface="Cambria"/>
                <a:cs typeface="Cambria"/>
              </a:rPr>
              <a:t></a:t>
            </a:r>
            <a:r>
              <a:rPr sz="3000" i="1" spc="15" baseline="29166" dirty="0">
                <a:latin typeface="Times New Roman"/>
                <a:cs typeface="Times New Roman"/>
              </a:rPr>
              <a:t>c</a:t>
            </a:r>
            <a:r>
              <a:rPr sz="3000" i="1" spc="270" baseline="29166" dirty="0">
                <a:latin typeface="Times New Roman"/>
                <a:cs typeface="Times New Roman"/>
              </a:rPr>
              <a:t> </a:t>
            </a:r>
            <a:r>
              <a:rPr sz="5175" spc="15" baseline="4025" dirty="0">
                <a:latin typeface="Symbol"/>
                <a:cs typeface="Symbol"/>
              </a:rPr>
              <a:t></a:t>
            </a:r>
            <a:endParaRPr sz="5175" baseline="4025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91" y="80264"/>
            <a:ext cx="8508365" cy="401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919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Frekuensi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Sesaat</a:t>
            </a:r>
            <a:endParaRPr sz="3600">
              <a:latin typeface="Arial"/>
              <a:cs typeface="Arial"/>
            </a:endParaRPr>
          </a:p>
          <a:p>
            <a:pPr marL="355600" marR="8890" indent="-342900" algn="just">
              <a:lnSpc>
                <a:spcPct val="100000"/>
              </a:lnSpc>
              <a:spcBef>
                <a:spcPts val="22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Frekuensi</a:t>
            </a:r>
            <a:r>
              <a:rPr sz="2800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9900CC"/>
                </a:solidFill>
                <a:latin typeface="Microsoft Sans Serif"/>
                <a:cs typeface="Microsoft Sans Serif"/>
              </a:rPr>
              <a:t>sinyal</a:t>
            </a:r>
            <a:r>
              <a:rPr sz="28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 carrier</a:t>
            </a:r>
            <a:r>
              <a:rPr sz="2800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keluaran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osilator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adalah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tetap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dari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waktu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ke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waktu.</a:t>
            </a:r>
            <a:endParaRPr sz="2800">
              <a:latin typeface="Microsoft Sans Serif"/>
              <a:cs typeface="Microsoft Sans Serif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6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Pada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modulasi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FM</a:t>
            </a:r>
            <a:r>
              <a:rPr sz="2800" spc="-5" dirty="0">
                <a:latin typeface="Microsoft Sans Serif"/>
                <a:cs typeface="Microsoft Sans Serif"/>
              </a:rPr>
              <a:t> frekuensi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-5" dirty="0">
                <a:latin typeface="Microsoft Sans Serif"/>
                <a:cs typeface="Microsoft Sans Serif"/>
              </a:rPr>
              <a:t> termodulasi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(keluaran</a:t>
            </a:r>
            <a:r>
              <a:rPr sz="2800" dirty="0">
                <a:latin typeface="Microsoft Sans Serif"/>
                <a:cs typeface="Microsoft Sans Serif"/>
              </a:rPr>
              <a:t> modulator)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dapat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berubah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terhadap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waktu.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Sehingga kita bisa mendefinisikan frekuensi sesaat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dari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suatu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yaitu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: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72410" y="4506290"/>
            <a:ext cx="3844925" cy="1314450"/>
          </a:xfrm>
          <a:custGeom>
            <a:avLst/>
            <a:gdLst/>
            <a:ahLst/>
            <a:cxnLst/>
            <a:rect l="l" t="t" r="r" b="b"/>
            <a:pathLst>
              <a:path w="3844925" h="1314450">
                <a:moveTo>
                  <a:pt x="3844416" y="0"/>
                </a:moveTo>
                <a:lnTo>
                  <a:pt x="0" y="0"/>
                </a:lnTo>
                <a:lnTo>
                  <a:pt x="0" y="1313941"/>
                </a:lnTo>
                <a:lnTo>
                  <a:pt x="3844416" y="1313941"/>
                </a:lnTo>
                <a:lnTo>
                  <a:pt x="3844416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6052" y="4699700"/>
            <a:ext cx="1425575" cy="766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4650" i="1" spc="-145" dirty="0">
                <a:latin typeface="Times New Roman"/>
                <a:cs typeface="Times New Roman"/>
              </a:rPr>
              <a:t>f</a:t>
            </a:r>
            <a:r>
              <a:rPr sz="4650" i="1" baseline="-20609" dirty="0">
                <a:latin typeface="Times New Roman"/>
                <a:cs typeface="Times New Roman"/>
              </a:rPr>
              <a:t>i</a:t>
            </a:r>
            <a:r>
              <a:rPr sz="4650" i="1" spc="-450" baseline="-20609" dirty="0">
                <a:latin typeface="Times New Roman"/>
                <a:cs typeface="Times New Roman"/>
              </a:rPr>
              <a:t> </a:t>
            </a:r>
            <a:r>
              <a:rPr sz="4850" spc="-85" dirty="0">
                <a:latin typeface="Symbol"/>
                <a:cs typeface="Symbol"/>
              </a:rPr>
              <a:t></a:t>
            </a:r>
            <a:r>
              <a:rPr sz="4650" i="1" spc="240" dirty="0">
                <a:latin typeface="Times New Roman"/>
                <a:cs typeface="Times New Roman"/>
              </a:rPr>
              <a:t>t</a:t>
            </a:r>
            <a:r>
              <a:rPr sz="4850" dirty="0">
                <a:latin typeface="Symbol"/>
                <a:cs typeface="Symbol"/>
              </a:rPr>
              <a:t></a:t>
            </a:r>
            <a:r>
              <a:rPr sz="4850" spc="-340" dirty="0">
                <a:latin typeface="Times New Roman"/>
                <a:cs typeface="Times New Roman"/>
              </a:rPr>
              <a:t> </a:t>
            </a:r>
            <a:r>
              <a:rPr sz="4650" spc="5" dirty="0">
                <a:latin typeface="Symbol"/>
                <a:cs typeface="Symbol"/>
              </a:rPr>
              <a:t></a:t>
            </a:r>
            <a:endParaRPr sz="46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6782" y="4704416"/>
            <a:ext cx="135255" cy="4991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00" i="1" dirty="0">
                <a:latin typeface="Times New Roman"/>
                <a:cs typeface="Times New Roman"/>
              </a:rPr>
              <a:t>i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3034" y="4329324"/>
            <a:ext cx="2205990" cy="7747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650" u="heavy" spc="3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65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4650" spc="80" dirty="0">
                <a:latin typeface="Times New Roman"/>
                <a:cs typeface="Times New Roman"/>
              </a:rPr>
              <a:t> </a:t>
            </a:r>
            <a:r>
              <a:rPr sz="4650" i="1" spc="-80" dirty="0">
                <a:latin typeface="Times New Roman"/>
                <a:cs typeface="Times New Roman"/>
              </a:rPr>
              <a:t>d</a:t>
            </a:r>
            <a:r>
              <a:rPr sz="4900" spc="-80" dirty="0">
                <a:latin typeface="Symbol"/>
                <a:cs typeface="Symbol"/>
              </a:rPr>
              <a:t></a:t>
            </a:r>
            <a:r>
              <a:rPr sz="4900" spc="155" dirty="0">
                <a:latin typeface="Times New Roman"/>
                <a:cs typeface="Times New Roman"/>
              </a:rPr>
              <a:t> </a:t>
            </a:r>
            <a:r>
              <a:rPr sz="4850" spc="50" dirty="0">
                <a:latin typeface="Symbol"/>
                <a:cs typeface="Symbol"/>
              </a:rPr>
              <a:t></a:t>
            </a:r>
            <a:r>
              <a:rPr sz="4650" i="1" spc="50" dirty="0">
                <a:latin typeface="Times New Roman"/>
                <a:cs typeface="Times New Roman"/>
              </a:rPr>
              <a:t>t</a:t>
            </a:r>
            <a:r>
              <a:rPr sz="4850" spc="50" dirty="0">
                <a:latin typeface="Symbol"/>
                <a:cs typeface="Symbol"/>
              </a:rPr>
              <a:t></a:t>
            </a:r>
            <a:endParaRPr sz="48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7499" y="5128565"/>
            <a:ext cx="1697355" cy="7747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1231265" algn="l"/>
              </a:tabLst>
            </a:pPr>
            <a:r>
              <a:rPr sz="4650" spc="-220" dirty="0">
                <a:latin typeface="Times New Roman"/>
                <a:cs typeface="Times New Roman"/>
              </a:rPr>
              <a:t>2</a:t>
            </a:r>
            <a:r>
              <a:rPr sz="4900" spc="-130" dirty="0">
                <a:latin typeface="Symbol"/>
                <a:cs typeface="Symbol"/>
              </a:rPr>
              <a:t></a:t>
            </a:r>
            <a:r>
              <a:rPr sz="4900" dirty="0">
                <a:latin typeface="Times New Roman"/>
                <a:cs typeface="Times New Roman"/>
              </a:rPr>
              <a:t>	</a:t>
            </a:r>
            <a:r>
              <a:rPr sz="4650" i="1" spc="-25" dirty="0">
                <a:latin typeface="Times New Roman"/>
                <a:cs typeface="Times New Roman"/>
              </a:rPr>
              <a:t>dt</a:t>
            </a:r>
            <a:endParaRPr sz="4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85700" y="5159818"/>
            <a:ext cx="1365885" cy="0"/>
          </a:xfrm>
          <a:custGeom>
            <a:avLst/>
            <a:gdLst/>
            <a:ahLst/>
            <a:cxnLst/>
            <a:rect l="l" t="t" r="r" b="b"/>
            <a:pathLst>
              <a:path w="1365884">
                <a:moveTo>
                  <a:pt x="0" y="0"/>
                </a:moveTo>
                <a:lnTo>
                  <a:pt x="1365302" y="0"/>
                </a:lnTo>
              </a:path>
            </a:pathLst>
          </a:custGeom>
          <a:ln w="244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7919" y="80264"/>
            <a:ext cx="5742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Contoh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: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Frekuensi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sesaat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191" y="880999"/>
            <a:ext cx="16535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AM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: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191" y="2222373"/>
            <a:ext cx="8265795" cy="26485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129539" indent="-342900">
              <a:lnSpc>
                <a:spcPct val="90000"/>
              </a:lnSpc>
              <a:spcBef>
                <a:spcPts val="34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Pada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kasus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AM</a:t>
            </a:r>
            <a:r>
              <a:rPr sz="2000" spc="-5" dirty="0">
                <a:latin typeface="Microsoft Sans Serif"/>
                <a:cs typeface="Microsoft Sans Serif"/>
              </a:rPr>
              <a:t>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amplitudo</a:t>
            </a:r>
            <a:r>
              <a:rPr sz="2000" spc="15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sesaat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dari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AM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adalah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9900CC"/>
                </a:solidFill>
                <a:latin typeface="Microsoft Sans Serif"/>
                <a:cs typeface="Microsoft Sans Serif"/>
              </a:rPr>
              <a:t>berubah</a:t>
            </a:r>
            <a:r>
              <a:rPr sz="2000" spc="-15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dari</a:t>
            </a:r>
            <a:r>
              <a:rPr sz="2000" spc="5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9900CC"/>
                </a:solidFill>
                <a:latin typeface="Microsoft Sans Serif"/>
                <a:cs typeface="Microsoft Sans Serif"/>
              </a:rPr>
              <a:t>waktu</a:t>
            </a:r>
            <a:r>
              <a:rPr sz="2000" spc="15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9900CC"/>
                </a:solidFill>
                <a:latin typeface="Microsoft Sans Serif"/>
                <a:cs typeface="Microsoft Sans Serif"/>
              </a:rPr>
              <a:t>ke waktu</a:t>
            </a:r>
            <a:r>
              <a:rPr sz="2000" spc="10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9900CC"/>
                </a:solidFill>
                <a:latin typeface="Microsoft Sans Serif"/>
                <a:cs typeface="Microsoft Sans Serif"/>
              </a:rPr>
              <a:t>sesuai dengan</a:t>
            </a:r>
            <a:r>
              <a:rPr sz="20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 sinyal</a:t>
            </a:r>
            <a:r>
              <a:rPr sz="2000" spc="15" dirty="0">
                <a:solidFill>
                  <a:srgbClr val="9900CC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9900CC"/>
                </a:solidFill>
                <a:latin typeface="Microsoft Sans Serif"/>
                <a:cs typeface="Microsoft Sans Serif"/>
              </a:rPr>
              <a:t>informasi </a:t>
            </a:r>
            <a:r>
              <a:rPr sz="2000" dirty="0">
                <a:solidFill>
                  <a:srgbClr val="9900CC"/>
                </a:solidFill>
                <a:latin typeface="Microsoft Sans Serif"/>
                <a:cs typeface="Microsoft Sans Serif"/>
              </a:rPr>
              <a:t> (pemodulasi)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tetapi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frekuensi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sesaat </a:t>
            </a:r>
            <a:r>
              <a:rPr sz="2000" spc="-5" dirty="0">
                <a:latin typeface="Microsoft Sans Serif"/>
                <a:cs typeface="Microsoft Sans Serif"/>
              </a:rPr>
              <a:t>dari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AM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adalah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tetap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dari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waktu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ke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waktu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sama dengan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frekuensi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itu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sendiri.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779F92"/>
              </a:buClr>
              <a:buFont typeface="Wingdings"/>
              <a:buChar char=""/>
            </a:pPr>
            <a:endParaRPr sz="275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90000"/>
              </a:lnSpc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Pada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kasus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FM,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frekuensi</a:t>
            </a:r>
            <a:r>
              <a:rPr sz="2000" dirty="0">
                <a:latin typeface="Microsoft Sans Serif"/>
                <a:cs typeface="Microsoft Sans Serif"/>
              </a:rPr>
              <a:t> sesaat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dari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dirty="0">
                <a:latin typeface="Microsoft Sans Serif"/>
                <a:cs typeface="Microsoft Sans Serif"/>
              </a:rPr>
              <a:t> FM</a:t>
            </a:r>
            <a:r>
              <a:rPr sz="2000" spc="5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adalah </a:t>
            </a:r>
            <a:r>
              <a:rPr sz="2000" dirty="0">
                <a:latin typeface="Microsoft Sans Serif"/>
                <a:cs typeface="Microsoft Sans Serif"/>
              </a:rPr>
              <a:t> berubah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dari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waktu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ke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waktu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sesuai</a:t>
            </a:r>
            <a:r>
              <a:rPr sz="2000" dirty="0">
                <a:latin typeface="Microsoft Sans Serif"/>
                <a:cs typeface="Microsoft Sans Serif"/>
              </a:rPr>
              <a:t> dengan</a:t>
            </a:r>
            <a:r>
              <a:rPr sz="2000" spc="5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amplitudo</a:t>
            </a:r>
            <a:r>
              <a:rPr sz="2000" spc="5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informasi (pemodulasi), tetapi mempunyai amplitudo </a:t>
            </a:r>
            <a:r>
              <a:rPr sz="2000" dirty="0">
                <a:latin typeface="Microsoft Sans Serif"/>
                <a:cs typeface="Microsoft Sans Serif"/>
              </a:rPr>
              <a:t>yang </a:t>
            </a:r>
            <a:r>
              <a:rPr sz="2000" spc="-5" dirty="0">
                <a:latin typeface="Microsoft Sans Serif"/>
                <a:cs typeface="Microsoft Sans Serif"/>
              </a:rPr>
              <a:t>tetap dari </a:t>
            </a:r>
            <a:r>
              <a:rPr sz="2000" dirty="0">
                <a:latin typeface="Microsoft Sans Serif"/>
                <a:cs typeface="Microsoft Sans Serif"/>
              </a:rPr>
              <a:t> waktu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ke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waktu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sama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dengan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amplitudo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sinyal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FM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itu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sendiri.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9411" y="1277315"/>
            <a:ext cx="6768465" cy="652145"/>
          </a:xfrm>
          <a:custGeom>
            <a:avLst/>
            <a:gdLst/>
            <a:ahLst/>
            <a:cxnLst/>
            <a:rect l="l" t="t" r="r" b="b"/>
            <a:pathLst>
              <a:path w="6768465" h="652144">
                <a:moveTo>
                  <a:pt x="6768210" y="0"/>
                </a:moveTo>
                <a:lnTo>
                  <a:pt x="0" y="0"/>
                </a:lnTo>
                <a:lnTo>
                  <a:pt x="0" y="651560"/>
                </a:lnTo>
                <a:lnTo>
                  <a:pt x="6768210" y="651560"/>
                </a:lnTo>
                <a:lnTo>
                  <a:pt x="676821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64198" y="1097118"/>
            <a:ext cx="6685915" cy="7404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3400" b="0" i="1" spc="31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3000" b="0" i="1" spc="-37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3000" b="0" i="1" spc="30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sz="3000" b="0" i="1" spc="-150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b="0" spc="254" baseline="-23611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000" b="0" i="1" spc="142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sz="3000" b="0" i="1" spc="30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3000" b="0" i="1" spc="15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sz="3000" b="0" spc="247" baseline="-23611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000" b="0" i="1" spc="-37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3000" b="0" i="1" spc="22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3000" b="0" i="1" spc="7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500" b="0" spc="-540" dirty="0">
                <a:solidFill>
                  <a:srgbClr val="000000"/>
                </a:solidFill>
                <a:latin typeface="Symbol"/>
                <a:cs typeface="Symbol"/>
              </a:rPr>
              <a:t></a:t>
            </a:r>
            <a:r>
              <a:rPr sz="3400" b="0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3400" b="0" i="1" spc="-5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500" b="0" spc="-360" dirty="0">
                <a:solidFill>
                  <a:srgbClr val="000000"/>
                </a:solidFill>
                <a:latin typeface="Symbol"/>
                <a:cs typeface="Symbol"/>
              </a:rPr>
              <a:t></a:t>
            </a:r>
            <a:r>
              <a:rPr sz="4500" b="0" spc="-6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400" b="0" spc="40" dirty="0">
                <a:solidFill>
                  <a:srgbClr val="000000"/>
                </a:solidFill>
                <a:latin typeface="Symbol"/>
                <a:cs typeface="Symbol"/>
              </a:rPr>
              <a:t></a:t>
            </a:r>
            <a:r>
              <a:rPr sz="3400" b="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400" b="0" i="1" spc="-245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3000" b="0" i="1" spc="15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3000" b="0" i="1" spc="-262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650" b="0" spc="-969" dirty="0">
                <a:solidFill>
                  <a:srgbClr val="000000"/>
                </a:solidFill>
                <a:latin typeface="Symbol"/>
                <a:cs typeface="Symbol"/>
              </a:rPr>
              <a:t></a:t>
            </a:r>
            <a:r>
              <a:rPr sz="3400" b="0" spc="27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3400" b="0" spc="40" dirty="0">
                <a:solidFill>
                  <a:srgbClr val="000000"/>
                </a:solidFill>
                <a:latin typeface="Symbol"/>
                <a:cs typeface="Symbol"/>
              </a:rPr>
              <a:t></a:t>
            </a:r>
            <a:r>
              <a:rPr sz="3400" b="0" spc="-2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400" b="0" i="1" spc="135" dirty="0">
                <a:solidFill>
                  <a:srgbClr val="000000"/>
                </a:solidFill>
                <a:latin typeface="Times New Roman"/>
                <a:cs typeface="Times New Roman"/>
              </a:rPr>
              <a:t>k</a:t>
            </a:r>
            <a:r>
              <a:rPr sz="3000" b="0" i="1" spc="15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3000" b="0" i="1" spc="-345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400" b="0" spc="-114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3400" b="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sz="3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3400" b="0" i="1" spc="225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3400" b="0" spc="75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4650" b="0" spc="-390" dirty="0">
                <a:solidFill>
                  <a:srgbClr val="000000"/>
                </a:solidFill>
                <a:latin typeface="Symbol"/>
                <a:cs typeface="Symbol"/>
              </a:rPr>
              <a:t></a:t>
            </a:r>
            <a:r>
              <a:rPr sz="3400" b="0" spc="3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34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sz="3400" b="0" spc="2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3400" b="0" spc="-4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400" b="0" spc="-155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3600" b="0" spc="-165" dirty="0">
                <a:solidFill>
                  <a:srgbClr val="000000"/>
                </a:solidFill>
                <a:latin typeface="Symbol"/>
                <a:cs typeface="Symbol"/>
              </a:rPr>
              <a:t></a:t>
            </a:r>
            <a:r>
              <a:rPr sz="3400" b="0" i="1" spc="185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3000" b="0" i="1" spc="157" baseline="-2361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3400" b="0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52550" y="5008588"/>
            <a:ext cx="5837555" cy="1276350"/>
          </a:xfrm>
          <a:custGeom>
            <a:avLst/>
            <a:gdLst/>
            <a:ahLst/>
            <a:cxnLst/>
            <a:rect l="l" t="t" r="r" b="b"/>
            <a:pathLst>
              <a:path w="5837555" h="1276350">
                <a:moveTo>
                  <a:pt x="5837174" y="0"/>
                </a:moveTo>
                <a:lnTo>
                  <a:pt x="0" y="0"/>
                </a:lnTo>
                <a:lnTo>
                  <a:pt x="0" y="1276095"/>
                </a:lnTo>
                <a:lnTo>
                  <a:pt x="5837174" y="1276095"/>
                </a:lnTo>
                <a:lnTo>
                  <a:pt x="5837174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54878" y="5051375"/>
            <a:ext cx="165735" cy="1207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ts val="3279"/>
              </a:lnSpc>
              <a:spcBef>
                <a:spcPts val="135"/>
              </a:spcBef>
            </a:pPr>
            <a:r>
              <a:rPr sz="3050" spc="30" dirty="0">
                <a:latin typeface="Symbol"/>
                <a:cs typeface="Symbol"/>
              </a:rPr>
              <a:t></a:t>
            </a:r>
            <a:endParaRPr sz="3050">
              <a:latin typeface="Symbol"/>
              <a:cs typeface="Symbol"/>
            </a:endParaRPr>
          </a:p>
          <a:p>
            <a:pPr>
              <a:lnSpc>
                <a:spcPts val="2800"/>
              </a:lnSpc>
            </a:pPr>
            <a:r>
              <a:rPr sz="3050" spc="30" dirty="0">
                <a:latin typeface="Symbol"/>
                <a:cs typeface="Symbol"/>
              </a:rPr>
              <a:t></a:t>
            </a:r>
            <a:endParaRPr sz="3050">
              <a:latin typeface="Symbol"/>
              <a:cs typeface="Symbol"/>
            </a:endParaRPr>
          </a:p>
          <a:p>
            <a:pPr>
              <a:lnSpc>
                <a:spcPts val="3180"/>
              </a:lnSpc>
            </a:pPr>
            <a:r>
              <a:rPr sz="3050" spc="30" dirty="0">
                <a:latin typeface="Symbol"/>
                <a:cs typeface="Symbol"/>
              </a:rPr>
              <a:t>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6525" y="5419807"/>
            <a:ext cx="165735" cy="838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ts val="3180"/>
              </a:lnSpc>
              <a:spcBef>
                <a:spcPts val="135"/>
              </a:spcBef>
            </a:pPr>
            <a:r>
              <a:rPr sz="3050" spc="30" dirty="0">
                <a:latin typeface="Symbol"/>
                <a:cs typeface="Symbol"/>
              </a:rPr>
              <a:t></a:t>
            </a:r>
            <a:endParaRPr sz="3050">
              <a:latin typeface="Symbol"/>
              <a:cs typeface="Symbol"/>
            </a:endParaRPr>
          </a:p>
          <a:p>
            <a:pPr>
              <a:lnSpc>
                <a:spcPts val="3180"/>
              </a:lnSpc>
            </a:pPr>
            <a:r>
              <a:rPr sz="3050" spc="30" dirty="0">
                <a:latin typeface="Symbol"/>
                <a:cs typeface="Symbol"/>
              </a:rPr>
              <a:t>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16525" y="5051375"/>
            <a:ext cx="165735" cy="4959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50" spc="30" dirty="0">
                <a:latin typeface="Symbol"/>
                <a:cs typeface="Symbol"/>
              </a:rPr>
              <a:t></a:t>
            </a:r>
            <a:endParaRPr sz="30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69599" y="5064038"/>
            <a:ext cx="7747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i="1" spc="5" dirty="0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1610" y="5600398"/>
            <a:ext cx="7747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i="1" spc="5" dirty="0">
                <a:latin typeface="Times New Roman"/>
                <a:cs typeface="Times New Roman"/>
              </a:rPr>
              <a:t>f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75663" y="5600398"/>
            <a:ext cx="11620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i="1" spc="1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00746" y="5600398"/>
            <a:ext cx="11620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i="1" spc="1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0688" y="5436813"/>
            <a:ext cx="600710" cy="4959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4575" i="1" spc="44" baseline="13661" dirty="0">
                <a:latin typeface="Times New Roman"/>
                <a:cs typeface="Times New Roman"/>
              </a:rPr>
              <a:t>S</a:t>
            </a:r>
            <a:r>
              <a:rPr sz="1800" i="1" spc="30" dirty="0">
                <a:latin typeface="Times New Roman"/>
                <a:cs typeface="Times New Roman"/>
              </a:rPr>
              <a:t>FM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1436" y="5283727"/>
            <a:ext cx="176530" cy="936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ts val="5255"/>
              </a:lnSpc>
              <a:spcBef>
                <a:spcPts val="125"/>
              </a:spcBef>
            </a:pPr>
            <a:r>
              <a:rPr sz="4600" spc="25" dirty="0">
                <a:latin typeface="Symbol"/>
                <a:cs typeface="Symbol"/>
              </a:rPr>
              <a:t></a:t>
            </a:r>
            <a:endParaRPr sz="4600">
              <a:latin typeface="Symbol"/>
              <a:cs typeface="Symbol"/>
            </a:endParaRPr>
          </a:p>
          <a:p>
            <a:pPr marL="22225">
              <a:lnSpc>
                <a:spcPts val="1895"/>
              </a:lnSpc>
            </a:pPr>
            <a:r>
              <a:rPr sz="1800" spc="10" dirty="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49601" y="5340665"/>
            <a:ext cx="984885" cy="4959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50" i="1" spc="15" dirty="0">
                <a:latin typeface="Times New Roman"/>
                <a:cs typeface="Times New Roman"/>
              </a:rPr>
              <a:t>m</a:t>
            </a:r>
            <a:r>
              <a:rPr sz="3050" spc="-30" dirty="0">
                <a:latin typeface="Times New Roman"/>
                <a:cs typeface="Times New Roman"/>
              </a:rPr>
              <a:t>(</a:t>
            </a:r>
            <a:r>
              <a:rPr sz="3050" i="1" spc="175" dirty="0">
                <a:latin typeface="Times New Roman"/>
                <a:cs typeface="Times New Roman"/>
              </a:rPr>
              <a:t>t</a:t>
            </a:r>
            <a:r>
              <a:rPr sz="3050" spc="65" dirty="0">
                <a:latin typeface="Times New Roman"/>
                <a:cs typeface="Times New Roman"/>
              </a:rPr>
              <a:t>)</a:t>
            </a:r>
            <a:r>
              <a:rPr sz="3050" i="1" spc="-25" dirty="0">
                <a:latin typeface="Times New Roman"/>
                <a:cs typeface="Times New Roman"/>
              </a:rPr>
              <a:t>dt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32360" y="5215516"/>
            <a:ext cx="2038985" cy="6464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  <a:tabLst>
                <a:tab pos="1157605" algn="l"/>
                <a:tab pos="1838960" algn="l"/>
              </a:tabLst>
            </a:pPr>
            <a:r>
              <a:rPr sz="4050" spc="-185" dirty="0">
                <a:latin typeface="Symbol"/>
                <a:cs typeface="Symbol"/>
              </a:rPr>
              <a:t></a:t>
            </a:r>
            <a:r>
              <a:rPr sz="3050" i="1" spc="-185" dirty="0">
                <a:latin typeface="Times New Roman"/>
                <a:cs typeface="Times New Roman"/>
              </a:rPr>
              <a:t>t</a:t>
            </a:r>
            <a:r>
              <a:rPr sz="4050" spc="-185" dirty="0">
                <a:latin typeface="Symbol"/>
                <a:cs typeface="Symbol"/>
              </a:rPr>
              <a:t></a:t>
            </a:r>
            <a:r>
              <a:rPr sz="4050" spc="-605" dirty="0">
                <a:latin typeface="Times New Roman"/>
                <a:cs typeface="Times New Roman"/>
              </a:rPr>
              <a:t> </a:t>
            </a:r>
            <a:r>
              <a:rPr sz="3050" spc="45" dirty="0">
                <a:latin typeface="Symbol"/>
                <a:cs typeface="Symbol"/>
              </a:rPr>
              <a:t></a:t>
            </a:r>
            <a:r>
              <a:rPr sz="3050" spc="110" dirty="0">
                <a:latin typeface="Times New Roman"/>
                <a:cs typeface="Times New Roman"/>
              </a:rPr>
              <a:t> </a:t>
            </a:r>
            <a:r>
              <a:rPr sz="3050" i="1" spc="50" dirty="0">
                <a:latin typeface="Times New Roman"/>
                <a:cs typeface="Times New Roman"/>
              </a:rPr>
              <a:t>A	</a:t>
            </a:r>
            <a:r>
              <a:rPr sz="3050" spc="5" dirty="0">
                <a:latin typeface="Times New Roman"/>
                <a:cs typeface="Times New Roman"/>
              </a:rPr>
              <a:t>cos	</a:t>
            </a:r>
            <a:r>
              <a:rPr sz="3050" spc="-160" dirty="0">
                <a:latin typeface="Times New Roman"/>
                <a:cs typeface="Times New Roman"/>
              </a:rPr>
              <a:t>2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45713" y="5318821"/>
            <a:ext cx="1480185" cy="522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50" spc="-190" dirty="0">
                <a:latin typeface="Symbol"/>
                <a:cs typeface="Symbol"/>
              </a:rPr>
              <a:t></a:t>
            </a:r>
            <a:r>
              <a:rPr sz="3050" i="1" spc="20" dirty="0">
                <a:latin typeface="Times New Roman"/>
                <a:cs typeface="Times New Roman"/>
              </a:rPr>
              <a:t>f</a:t>
            </a:r>
            <a:r>
              <a:rPr sz="3050" i="1" spc="240" dirty="0">
                <a:latin typeface="Times New Roman"/>
                <a:cs typeface="Times New Roman"/>
              </a:rPr>
              <a:t> </a:t>
            </a:r>
            <a:r>
              <a:rPr sz="3050" i="1" spc="20" dirty="0">
                <a:latin typeface="Times New Roman"/>
                <a:cs typeface="Times New Roman"/>
              </a:rPr>
              <a:t>t</a:t>
            </a:r>
            <a:r>
              <a:rPr sz="3050" i="1" spc="-130" dirty="0">
                <a:latin typeface="Times New Roman"/>
                <a:cs typeface="Times New Roman"/>
              </a:rPr>
              <a:t> </a:t>
            </a:r>
            <a:r>
              <a:rPr sz="3050" spc="45" dirty="0">
                <a:latin typeface="Symbol"/>
                <a:cs typeface="Symbol"/>
              </a:rPr>
              <a:t></a:t>
            </a:r>
            <a:r>
              <a:rPr sz="3050" spc="-275" dirty="0">
                <a:latin typeface="Times New Roman"/>
                <a:cs typeface="Times New Roman"/>
              </a:rPr>
              <a:t> </a:t>
            </a:r>
            <a:r>
              <a:rPr sz="3050" spc="-160" dirty="0">
                <a:latin typeface="Times New Roman"/>
                <a:cs typeface="Times New Roman"/>
              </a:rPr>
              <a:t>2</a:t>
            </a:r>
            <a:r>
              <a:rPr sz="3250" spc="-185" dirty="0">
                <a:latin typeface="Symbol"/>
                <a:cs typeface="Symbol"/>
              </a:rPr>
              <a:t></a:t>
            </a:r>
            <a:r>
              <a:rPr sz="3050" i="1" spc="35" dirty="0">
                <a:latin typeface="Times New Roman"/>
                <a:cs typeface="Times New Roman"/>
              </a:rPr>
              <a:t>k</a:t>
            </a:r>
            <a:endParaRPr sz="3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144272"/>
            <a:ext cx="68649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00"/>
                </a:solidFill>
              </a:rPr>
              <a:t>Modulasi</a:t>
            </a:r>
            <a:r>
              <a:rPr sz="2800" spc="15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Phasa</a:t>
            </a:r>
            <a:r>
              <a:rPr sz="2800" spc="1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dan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Modulasi</a:t>
            </a:r>
            <a:r>
              <a:rPr sz="2800" spc="3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Frekuensi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6191" y="906907"/>
            <a:ext cx="8376284" cy="1942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7458709" algn="l"/>
              </a:tabLst>
            </a:pPr>
            <a:r>
              <a:rPr sz="3200" dirty="0">
                <a:latin typeface="Microsoft Sans Serif"/>
                <a:cs typeface="Microsoft Sans Serif"/>
              </a:rPr>
              <a:t>Proses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</a:t>
            </a:r>
            <a:r>
              <a:rPr sz="3200" spc="-10" dirty="0">
                <a:latin typeface="Microsoft Sans Serif"/>
                <a:cs typeface="Microsoft Sans Serif"/>
              </a:rPr>
              <a:t>e</a:t>
            </a:r>
            <a:r>
              <a:rPr sz="3200" dirty="0">
                <a:latin typeface="Microsoft Sans Serif"/>
                <a:cs typeface="Microsoft Sans Serif"/>
              </a:rPr>
              <a:t>n</a:t>
            </a:r>
            <a:r>
              <a:rPr sz="3200" spc="-10" dirty="0">
                <a:latin typeface="Microsoft Sans Serif"/>
                <a:cs typeface="Microsoft Sans Serif"/>
              </a:rPr>
              <a:t>u</a:t>
            </a:r>
            <a:r>
              <a:rPr sz="3200" dirty="0">
                <a:latin typeface="Microsoft Sans Serif"/>
                <a:cs typeface="Microsoft Sans Serif"/>
              </a:rPr>
              <a:t>m</a:t>
            </a:r>
            <a:r>
              <a:rPr sz="3200" spc="-10" dirty="0">
                <a:latin typeface="Microsoft Sans Serif"/>
                <a:cs typeface="Microsoft Sans Serif"/>
              </a:rPr>
              <a:t>p</a:t>
            </a:r>
            <a:r>
              <a:rPr sz="3200" dirty="0">
                <a:latin typeface="Microsoft Sans Serif"/>
                <a:cs typeface="Microsoft Sans Serif"/>
              </a:rPr>
              <a:t>a</a:t>
            </a:r>
            <a:r>
              <a:rPr sz="3200" spc="-10" dirty="0">
                <a:latin typeface="Microsoft Sans Serif"/>
                <a:cs typeface="Microsoft Sans Serif"/>
              </a:rPr>
              <a:t>n</a:t>
            </a:r>
            <a:r>
              <a:rPr sz="3200" dirty="0">
                <a:latin typeface="Microsoft Sans Serif"/>
                <a:cs typeface="Microsoft Sans Serif"/>
              </a:rPr>
              <a:t>g</a:t>
            </a:r>
            <a:r>
              <a:rPr sz="3200" spc="-10" dirty="0">
                <a:latin typeface="Microsoft Sans Serif"/>
                <a:cs typeface="Microsoft Sans Serif"/>
              </a:rPr>
              <a:t>a</a:t>
            </a:r>
            <a:r>
              <a:rPr sz="3200" dirty="0">
                <a:latin typeface="Microsoft Sans Serif"/>
                <a:cs typeface="Microsoft Sans Serif"/>
              </a:rPr>
              <a:t>n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sinyal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in</a:t>
            </a:r>
            <a:r>
              <a:rPr sz="3200" spc="-20" dirty="0">
                <a:latin typeface="Microsoft Sans Serif"/>
                <a:cs typeface="Microsoft Sans Serif"/>
              </a:rPr>
              <a:t>f</a:t>
            </a:r>
            <a:r>
              <a:rPr sz="3200" dirty="0">
                <a:latin typeface="Microsoft Sans Serif"/>
                <a:cs typeface="Microsoft Sans Serif"/>
              </a:rPr>
              <a:t>orm</a:t>
            </a:r>
            <a:r>
              <a:rPr sz="3200" spc="-20" dirty="0">
                <a:latin typeface="Microsoft Sans Serif"/>
                <a:cs typeface="Microsoft Sans Serif"/>
              </a:rPr>
              <a:t>a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dirty="0">
                <a:latin typeface="Microsoft Sans Serif"/>
                <a:cs typeface="Microsoft Sans Serif"/>
              </a:rPr>
              <a:t>	p</a:t>
            </a:r>
            <a:r>
              <a:rPr sz="3200" spc="-10" dirty="0">
                <a:latin typeface="Microsoft Sans Serif"/>
                <a:cs typeface="Microsoft Sans Serif"/>
              </a:rPr>
              <a:t>a</a:t>
            </a:r>
            <a:r>
              <a:rPr sz="3200" dirty="0">
                <a:latin typeface="Microsoft Sans Serif"/>
                <a:cs typeface="Microsoft Sans Serif"/>
              </a:rPr>
              <a:t>da  </a:t>
            </a:r>
            <a:r>
              <a:rPr sz="3200" spc="-5" dirty="0">
                <a:latin typeface="Microsoft Sans Serif"/>
                <a:cs typeface="Microsoft Sans Serif"/>
              </a:rPr>
              <a:t>sinyal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carrier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:</a:t>
            </a:r>
            <a:endParaRPr sz="3200">
              <a:latin typeface="Microsoft Sans Serif"/>
              <a:cs typeface="Microsoft Sans Serif"/>
            </a:endParaRPr>
          </a:p>
          <a:p>
            <a:pPr marL="756285" marR="201295" lvl="1" indent="-287020">
              <a:lnSpc>
                <a:spcPct val="100000"/>
              </a:lnSpc>
              <a:spcBef>
                <a:spcPts val="68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56920" algn="l"/>
                <a:tab pos="42545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Menumpangkan</a:t>
            </a:r>
            <a:r>
              <a:rPr sz="2800" spc="7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Info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ke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komponen</a:t>
            </a:r>
            <a:r>
              <a:rPr sz="2800" spc="100" dirty="0">
                <a:latin typeface="Microsoft Sans Serif"/>
                <a:cs typeface="Microsoft Sans Serif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phasa</a:t>
            </a:r>
            <a:r>
              <a:rPr sz="2800" b="1" i="1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dari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carrier	</a:t>
            </a:r>
            <a:r>
              <a:rPr sz="2800" b="1" spc="-5" dirty="0">
                <a:solidFill>
                  <a:srgbClr val="9900CC"/>
                </a:solidFill>
                <a:latin typeface="Arial"/>
                <a:cs typeface="Arial"/>
              </a:rPr>
              <a:t>Phase</a:t>
            </a:r>
            <a:r>
              <a:rPr sz="2800" b="1" spc="-15" dirty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CC"/>
                </a:solidFill>
                <a:latin typeface="Arial"/>
                <a:cs typeface="Arial"/>
              </a:rPr>
              <a:t>Modulation</a:t>
            </a:r>
            <a:r>
              <a:rPr sz="2800" b="1" dirty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CC"/>
                </a:solidFill>
                <a:latin typeface="Arial"/>
                <a:cs typeface="Arial"/>
              </a:rPr>
              <a:t>(PM)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391" y="3934205"/>
            <a:ext cx="748030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299720" algn="l"/>
                <a:tab pos="478663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Menumpangkan</a:t>
            </a:r>
            <a:r>
              <a:rPr sz="2800" spc="8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Info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ke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komponen</a:t>
            </a:r>
            <a:r>
              <a:rPr sz="2800" spc="110" dirty="0">
                <a:latin typeface="Microsoft Sans Serif"/>
                <a:cs typeface="Microsoft Sans Serif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frekuensi </a:t>
            </a:r>
            <a:r>
              <a:rPr sz="2800" b="1" i="1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dari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carrier	</a:t>
            </a:r>
            <a:r>
              <a:rPr sz="2800" b="1" spc="-5" dirty="0">
                <a:solidFill>
                  <a:srgbClr val="9900CC"/>
                </a:solidFill>
                <a:latin typeface="Arial"/>
                <a:cs typeface="Arial"/>
              </a:rPr>
              <a:t>Frequency </a:t>
            </a:r>
            <a:r>
              <a:rPr sz="2800" b="1" dirty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CC"/>
                </a:solidFill>
                <a:latin typeface="Arial"/>
                <a:cs typeface="Arial"/>
              </a:rPr>
              <a:t>Modulation(FM)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368675" y="2470150"/>
            <a:ext cx="887730" cy="317500"/>
            <a:chOff x="3368675" y="2470150"/>
            <a:chExt cx="887730" cy="317500"/>
          </a:xfrm>
        </p:grpSpPr>
        <p:sp>
          <p:nvSpPr>
            <p:cNvPr id="6" name="object 6"/>
            <p:cNvSpPr/>
            <p:nvPr/>
          </p:nvSpPr>
          <p:spPr>
            <a:xfrm>
              <a:off x="3375025" y="2476500"/>
              <a:ext cx="875030" cy="304800"/>
            </a:xfrm>
            <a:custGeom>
              <a:avLst/>
              <a:gdLst/>
              <a:ahLst/>
              <a:cxnLst/>
              <a:rect l="l" t="t" r="r" b="b"/>
              <a:pathLst>
                <a:path w="875029" h="304800">
                  <a:moveTo>
                    <a:pt x="656082" y="0"/>
                  </a:moveTo>
                  <a:lnTo>
                    <a:pt x="656082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656082" y="228600"/>
                  </a:lnTo>
                  <a:lnTo>
                    <a:pt x="656082" y="304800"/>
                  </a:lnTo>
                  <a:lnTo>
                    <a:pt x="874776" y="152400"/>
                  </a:lnTo>
                  <a:lnTo>
                    <a:pt x="656082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75025" y="2476500"/>
              <a:ext cx="875030" cy="304800"/>
            </a:xfrm>
            <a:custGeom>
              <a:avLst/>
              <a:gdLst/>
              <a:ahLst/>
              <a:cxnLst/>
              <a:rect l="l" t="t" r="r" b="b"/>
              <a:pathLst>
                <a:path w="875029" h="304800">
                  <a:moveTo>
                    <a:pt x="0" y="76200"/>
                  </a:moveTo>
                  <a:lnTo>
                    <a:pt x="656082" y="76200"/>
                  </a:lnTo>
                  <a:lnTo>
                    <a:pt x="656082" y="0"/>
                  </a:lnTo>
                  <a:lnTo>
                    <a:pt x="874776" y="152400"/>
                  </a:lnTo>
                  <a:lnTo>
                    <a:pt x="656082" y="304800"/>
                  </a:lnTo>
                  <a:lnTo>
                    <a:pt x="656082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175125" y="4502150"/>
            <a:ext cx="967105" cy="317500"/>
            <a:chOff x="4175125" y="4502150"/>
            <a:chExt cx="967105" cy="317500"/>
          </a:xfrm>
        </p:grpSpPr>
        <p:sp>
          <p:nvSpPr>
            <p:cNvPr id="9" name="object 9"/>
            <p:cNvSpPr/>
            <p:nvPr/>
          </p:nvSpPr>
          <p:spPr>
            <a:xfrm>
              <a:off x="4181475" y="4508500"/>
              <a:ext cx="954405" cy="304800"/>
            </a:xfrm>
            <a:custGeom>
              <a:avLst/>
              <a:gdLst/>
              <a:ahLst/>
              <a:cxnLst/>
              <a:rect l="l" t="t" r="r" b="b"/>
              <a:pathLst>
                <a:path w="954404" h="304800">
                  <a:moveTo>
                    <a:pt x="715517" y="0"/>
                  </a:moveTo>
                  <a:lnTo>
                    <a:pt x="715517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715517" y="228600"/>
                  </a:lnTo>
                  <a:lnTo>
                    <a:pt x="715517" y="304800"/>
                  </a:lnTo>
                  <a:lnTo>
                    <a:pt x="954151" y="152400"/>
                  </a:lnTo>
                  <a:lnTo>
                    <a:pt x="715517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81475" y="4508500"/>
              <a:ext cx="954405" cy="304800"/>
            </a:xfrm>
            <a:custGeom>
              <a:avLst/>
              <a:gdLst/>
              <a:ahLst/>
              <a:cxnLst/>
              <a:rect l="l" t="t" r="r" b="b"/>
              <a:pathLst>
                <a:path w="954404" h="304800">
                  <a:moveTo>
                    <a:pt x="0" y="76200"/>
                  </a:moveTo>
                  <a:lnTo>
                    <a:pt x="715517" y="76200"/>
                  </a:lnTo>
                  <a:lnTo>
                    <a:pt x="715517" y="0"/>
                  </a:lnTo>
                  <a:lnTo>
                    <a:pt x="954151" y="152400"/>
                  </a:lnTo>
                  <a:lnTo>
                    <a:pt x="715517" y="304800"/>
                  </a:lnTo>
                  <a:lnTo>
                    <a:pt x="715517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482" y="228727"/>
            <a:ext cx="6797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Berikut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adalah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gambar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sinyal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termodulasi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sudut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650" y="815352"/>
            <a:ext cx="7632700" cy="51672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19" y="80264"/>
            <a:ext cx="505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Modulation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Phasa</a:t>
            </a:r>
            <a:r>
              <a:rPr sz="3600" spc="-1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(PM)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93483" y="1985975"/>
            <a:ext cx="8132445" cy="699770"/>
          </a:xfrm>
          <a:custGeom>
            <a:avLst/>
            <a:gdLst/>
            <a:ahLst/>
            <a:cxnLst/>
            <a:rect l="l" t="t" r="r" b="b"/>
            <a:pathLst>
              <a:path w="8132445" h="699769">
                <a:moveTo>
                  <a:pt x="8132445" y="0"/>
                </a:moveTo>
                <a:lnTo>
                  <a:pt x="0" y="0"/>
                </a:lnTo>
                <a:lnTo>
                  <a:pt x="0" y="699185"/>
                </a:lnTo>
                <a:lnTo>
                  <a:pt x="8132445" y="699185"/>
                </a:lnTo>
                <a:lnTo>
                  <a:pt x="813244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8091" y="858138"/>
            <a:ext cx="8547735" cy="435546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93700" marR="974725" indent="-342900">
              <a:lnSpc>
                <a:spcPts val="3460"/>
              </a:lnSpc>
              <a:spcBef>
                <a:spcPts val="53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937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Pada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PM,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Phasa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sinyal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carrier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berubah </a:t>
            </a:r>
            <a:r>
              <a:rPr sz="3200" dirty="0">
                <a:latin typeface="Microsoft Sans Serif"/>
                <a:cs typeface="Microsoft Sans Serif"/>
              </a:rPr>
              <a:t> secara </a:t>
            </a:r>
            <a:r>
              <a:rPr sz="3200" spc="-10" dirty="0">
                <a:latin typeface="Microsoft Sans Serif"/>
                <a:cs typeface="Microsoft Sans Serif"/>
              </a:rPr>
              <a:t>linear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terhadap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sinyal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informasi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:</a:t>
            </a:r>
            <a:endParaRPr sz="3200">
              <a:latin typeface="Microsoft Sans Serif"/>
              <a:cs typeface="Microsoft Sans Serif"/>
            </a:endParaRPr>
          </a:p>
          <a:p>
            <a:pPr marL="285115">
              <a:lnSpc>
                <a:spcPts val="6275"/>
              </a:lnSpc>
            </a:pPr>
            <a:r>
              <a:rPr sz="3750" i="1" spc="100" dirty="0">
                <a:latin typeface="Times New Roman"/>
                <a:cs typeface="Times New Roman"/>
              </a:rPr>
              <a:t>s</a:t>
            </a:r>
            <a:r>
              <a:rPr sz="3900" spc="-50" dirty="0">
                <a:latin typeface="Symbol"/>
                <a:cs typeface="Symbol"/>
              </a:rPr>
              <a:t></a:t>
            </a:r>
            <a:r>
              <a:rPr sz="3750" i="1" spc="210" dirty="0">
                <a:latin typeface="Times New Roman"/>
                <a:cs typeface="Times New Roman"/>
              </a:rPr>
              <a:t>t</a:t>
            </a:r>
            <a:r>
              <a:rPr sz="3900" spc="50" dirty="0">
                <a:latin typeface="Symbol"/>
                <a:cs typeface="Symbol"/>
              </a:rPr>
              <a:t></a:t>
            </a:r>
            <a:r>
              <a:rPr sz="3900" spc="-290" dirty="0">
                <a:latin typeface="Times New Roman"/>
                <a:cs typeface="Times New Roman"/>
              </a:rPr>
              <a:t> </a:t>
            </a:r>
            <a:r>
              <a:rPr sz="3750" spc="75" dirty="0">
                <a:latin typeface="Symbol"/>
                <a:cs typeface="Symbol"/>
              </a:rPr>
              <a:t></a:t>
            </a:r>
            <a:r>
              <a:rPr sz="3750" spc="215" dirty="0">
                <a:latin typeface="Times New Roman"/>
                <a:cs typeface="Times New Roman"/>
              </a:rPr>
              <a:t> </a:t>
            </a:r>
            <a:r>
              <a:rPr sz="3750" i="1" spc="-260" dirty="0">
                <a:latin typeface="Times New Roman"/>
                <a:cs typeface="Times New Roman"/>
              </a:rPr>
              <a:t>A</a:t>
            </a:r>
            <a:r>
              <a:rPr sz="3750" i="1" spc="60" baseline="-20000" dirty="0">
                <a:latin typeface="Times New Roman"/>
                <a:cs typeface="Times New Roman"/>
              </a:rPr>
              <a:t>c</a:t>
            </a:r>
            <a:r>
              <a:rPr sz="3750" i="1" spc="157" baseline="-20000" dirty="0">
                <a:latin typeface="Times New Roman"/>
                <a:cs typeface="Times New Roman"/>
              </a:rPr>
              <a:t> </a:t>
            </a:r>
            <a:r>
              <a:rPr sz="3750" spc="60" dirty="0">
                <a:latin typeface="Times New Roman"/>
                <a:cs typeface="Times New Roman"/>
              </a:rPr>
              <a:t>c</a:t>
            </a:r>
            <a:r>
              <a:rPr sz="3750" spc="-5" dirty="0">
                <a:latin typeface="Times New Roman"/>
                <a:cs typeface="Times New Roman"/>
              </a:rPr>
              <a:t>o</a:t>
            </a:r>
            <a:r>
              <a:rPr sz="3750" spc="-55" dirty="0">
                <a:latin typeface="Times New Roman"/>
                <a:cs typeface="Times New Roman"/>
              </a:rPr>
              <a:t>s</a:t>
            </a:r>
            <a:r>
              <a:rPr sz="7200" spc="-989" baseline="-1736" dirty="0">
                <a:latin typeface="Symbol"/>
                <a:cs typeface="Symbol"/>
              </a:rPr>
              <a:t></a:t>
            </a:r>
            <a:r>
              <a:rPr sz="3950" spc="130" dirty="0">
                <a:latin typeface="Symbol"/>
                <a:cs typeface="Symbol"/>
              </a:rPr>
              <a:t></a:t>
            </a:r>
            <a:r>
              <a:rPr sz="3750" i="1" spc="367" baseline="-20000" dirty="0">
                <a:latin typeface="Times New Roman"/>
                <a:cs typeface="Times New Roman"/>
              </a:rPr>
              <a:t>i</a:t>
            </a:r>
            <a:r>
              <a:rPr sz="3900" spc="-50" dirty="0">
                <a:latin typeface="Symbol"/>
                <a:cs typeface="Symbol"/>
              </a:rPr>
              <a:t></a:t>
            </a:r>
            <a:r>
              <a:rPr sz="3750" i="1" spc="204" dirty="0">
                <a:latin typeface="Times New Roman"/>
                <a:cs typeface="Times New Roman"/>
              </a:rPr>
              <a:t>t</a:t>
            </a:r>
            <a:r>
              <a:rPr sz="3900" spc="-50" dirty="0">
                <a:latin typeface="Symbol"/>
                <a:cs typeface="Symbol"/>
              </a:rPr>
              <a:t></a:t>
            </a:r>
            <a:r>
              <a:rPr sz="6975" spc="104" baseline="-1792" dirty="0">
                <a:latin typeface="Symbol"/>
                <a:cs typeface="Symbol"/>
              </a:rPr>
              <a:t></a:t>
            </a:r>
            <a:r>
              <a:rPr sz="6975" spc="-885" baseline="-1792" dirty="0">
                <a:latin typeface="Times New Roman"/>
                <a:cs typeface="Times New Roman"/>
              </a:rPr>
              <a:t> </a:t>
            </a:r>
            <a:r>
              <a:rPr sz="3750" spc="75" dirty="0">
                <a:latin typeface="Symbol"/>
                <a:cs typeface="Symbol"/>
              </a:rPr>
              <a:t></a:t>
            </a:r>
            <a:r>
              <a:rPr sz="3750" spc="220" dirty="0">
                <a:latin typeface="Times New Roman"/>
                <a:cs typeface="Times New Roman"/>
              </a:rPr>
              <a:t> </a:t>
            </a:r>
            <a:r>
              <a:rPr sz="3750" i="1" spc="-415" dirty="0">
                <a:latin typeface="Times New Roman"/>
                <a:cs typeface="Times New Roman"/>
              </a:rPr>
              <a:t>A</a:t>
            </a:r>
            <a:r>
              <a:rPr sz="3750" i="1" spc="60" baseline="-20000" dirty="0">
                <a:latin typeface="Times New Roman"/>
                <a:cs typeface="Times New Roman"/>
              </a:rPr>
              <a:t>c</a:t>
            </a:r>
            <a:r>
              <a:rPr sz="3750" i="1" spc="382" baseline="-20000" dirty="0">
                <a:latin typeface="Times New Roman"/>
                <a:cs typeface="Times New Roman"/>
              </a:rPr>
              <a:t> </a:t>
            </a:r>
            <a:r>
              <a:rPr sz="3750" spc="60" dirty="0">
                <a:latin typeface="Times New Roman"/>
                <a:cs typeface="Times New Roman"/>
              </a:rPr>
              <a:t>c</a:t>
            </a:r>
            <a:r>
              <a:rPr sz="3750" spc="-5" dirty="0">
                <a:latin typeface="Times New Roman"/>
                <a:cs typeface="Times New Roman"/>
              </a:rPr>
              <a:t>o</a:t>
            </a:r>
            <a:r>
              <a:rPr sz="3750" spc="-210" dirty="0">
                <a:latin typeface="Times New Roman"/>
                <a:cs typeface="Times New Roman"/>
              </a:rPr>
              <a:t>s</a:t>
            </a:r>
            <a:r>
              <a:rPr sz="8850" spc="-1064" baseline="-4237" dirty="0">
                <a:latin typeface="Symbol"/>
                <a:cs typeface="Symbol"/>
              </a:rPr>
              <a:t></a:t>
            </a:r>
            <a:r>
              <a:rPr sz="3750" spc="-5" dirty="0">
                <a:latin typeface="Times New Roman"/>
                <a:cs typeface="Times New Roman"/>
              </a:rPr>
              <a:t>2</a:t>
            </a:r>
            <a:r>
              <a:rPr sz="3950" spc="-135" dirty="0">
                <a:latin typeface="Symbol"/>
                <a:cs typeface="Symbol"/>
              </a:rPr>
              <a:t></a:t>
            </a:r>
            <a:r>
              <a:rPr sz="3750" i="1" spc="45" dirty="0">
                <a:latin typeface="Times New Roman"/>
                <a:cs typeface="Times New Roman"/>
              </a:rPr>
              <a:t>f</a:t>
            </a:r>
            <a:r>
              <a:rPr sz="3750" i="1" spc="-22" baseline="-20000" dirty="0">
                <a:latin typeface="Times New Roman"/>
                <a:cs typeface="Times New Roman"/>
              </a:rPr>
              <a:t>c</a:t>
            </a:r>
            <a:r>
              <a:rPr sz="3750" i="1" spc="35" dirty="0">
                <a:latin typeface="Times New Roman"/>
                <a:cs typeface="Times New Roman"/>
              </a:rPr>
              <a:t>t</a:t>
            </a:r>
            <a:r>
              <a:rPr sz="3750" i="1" spc="15" dirty="0">
                <a:latin typeface="Times New Roman"/>
                <a:cs typeface="Times New Roman"/>
              </a:rPr>
              <a:t> </a:t>
            </a:r>
            <a:r>
              <a:rPr sz="3750" spc="75" dirty="0">
                <a:latin typeface="Symbol"/>
                <a:cs typeface="Symbol"/>
              </a:rPr>
              <a:t></a:t>
            </a:r>
            <a:r>
              <a:rPr sz="3750" spc="-95" dirty="0">
                <a:latin typeface="Times New Roman"/>
                <a:cs typeface="Times New Roman"/>
              </a:rPr>
              <a:t> </a:t>
            </a:r>
            <a:r>
              <a:rPr sz="3750" i="1" spc="210" dirty="0">
                <a:latin typeface="Times New Roman"/>
                <a:cs typeface="Times New Roman"/>
              </a:rPr>
              <a:t>k</a:t>
            </a:r>
            <a:r>
              <a:rPr sz="3750" i="1" spc="240" baseline="-20000" dirty="0">
                <a:latin typeface="Times New Roman"/>
                <a:cs typeface="Times New Roman"/>
              </a:rPr>
              <a:t>p</a:t>
            </a:r>
            <a:r>
              <a:rPr sz="3750" i="1" spc="-50" dirty="0">
                <a:latin typeface="Times New Roman"/>
                <a:cs typeface="Times New Roman"/>
              </a:rPr>
              <a:t>m</a:t>
            </a:r>
            <a:r>
              <a:rPr sz="3900" spc="-45" dirty="0">
                <a:latin typeface="Symbol"/>
                <a:cs typeface="Symbol"/>
              </a:rPr>
              <a:t></a:t>
            </a:r>
            <a:r>
              <a:rPr sz="3750" i="1" spc="204" dirty="0">
                <a:latin typeface="Times New Roman"/>
                <a:cs typeface="Times New Roman"/>
              </a:rPr>
              <a:t>t</a:t>
            </a:r>
            <a:r>
              <a:rPr sz="3900" spc="-50" dirty="0">
                <a:latin typeface="Symbol"/>
                <a:cs typeface="Symbol"/>
              </a:rPr>
              <a:t></a:t>
            </a:r>
            <a:r>
              <a:rPr sz="8850" spc="127" baseline="-4237" dirty="0">
                <a:latin typeface="Symbol"/>
                <a:cs typeface="Symbol"/>
              </a:rPr>
              <a:t></a:t>
            </a:r>
            <a:endParaRPr sz="8850" baseline="-4237">
              <a:latin typeface="Symbol"/>
              <a:cs typeface="Symbol"/>
            </a:endParaRPr>
          </a:p>
          <a:p>
            <a:pPr marL="393700" indent="-342900">
              <a:lnSpc>
                <a:spcPct val="100000"/>
              </a:lnSpc>
              <a:spcBef>
                <a:spcPts val="25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937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Dimana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:</a:t>
            </a:r>
            <a:endParaRPr sz="3200">
              <a:latin typeface="Microsoft Sans Serif"/>
              <a:cs typeface="Microsoft Sans Serif"/>
            </a:endParaRPr>
          </a:p>
          <a:p>
            <a:pPr marL="794385" lvl="1" indent="-287020">
              <a:lnSpc>
                <a:spcPct val="100000"/>
              </a:lnSpc>
              <a:spcBef>
                <a:spcPts val="34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95020" algn="l"/>
              </a:tabLst>
            </a:pPr>
            <a:r>
              <a:rPr sz="2800" b="1" i="1" dirty="0">
                <a:solidFill>
                  <a:srgbClr val="9900CC"/>
                </a:solidFill>
                <a:latin typeface="Times New Roman"/>
                <a:cs typeface="Times New Roman"/>
              </a:rPr>
              <a:t>2πf</a:t>
            </a:r>
            <a:r>
              <a:rPr sz="2775" b="1" i="1" baseline="-21021" dirty="0">
                <a:solidFill>
                  <a:srgbClr val="9900CC"/>
                </a:solidFill>
                <a:latin typeface="Times New Roman"/>
                <a:cs typeface="Times New Roman"/>
              </a:rPr>
              <a:t>c</a:t>
            </a:r>
            <a:r>
              <a:rPr sz="2800" dirty="0">
                <a:latin typeface="Microsoft Sans Serif"/>
                <a:cs typeface="Microsoft Sans Serif"/>
              </a:rPr>
              <a:t>=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Frekuensi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Angular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dari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carrier</a:t>
            </a:r>
            <a:endParaRPr sz="2800">
              <a:latin typeface="Microsoft Sans Serif"/>
              <a:cs typeface="Microsoft Sans Serif"/>
            </a:endParaRPr>
          </a:p>
          <a:p>
            <a:pPr marL="794385" marR="260350" lvl="1" indent="-287020">
              <a:lnSpc>
                <a:spcPts val="3040"/>
              </a:lnSpc>
              <a:spcBef>
                <a:spcPts val="700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95020" algn="l"/>
              </a:tabLst>
            </a:pPr>
            <a:r>
              <a:rPr sz="2800" b="1" i="1" dirty="0">
                <a:solidFill>
                  <a:srgbClr val="9900CC"/>
                </a:solidFill>
                <a:latin typeface="Times New Roman"/>
                <a:cs typeface="Times New Roman"/>
              </a:rPr>
              <a:t>k</a:t>
            </a:r>
            <a:r>
              <a:rPr sz="2775" b="1" i="1" baseline="-21021" dirty="0">
                <a:solidFill>
                  <a:srgbClr val="9900CC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latin typeface="Microsoft Sans Serif"/>
                <a:cs typeface="Microsoft Sans Serif"/>
              </a:rPr>
              <a:t>=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Sensitivitas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phasa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(phase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sensitivity)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dalam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radians/volt</a:t>
            </a:r>
            <a:endParaRPr sz="2800">
              <a:latin typeface="Microsoft Sans Serif"/>
              <a:cs typeface="Microsoft Sans Serif"/>
            </a:endParaRPr>
          </a:p>
          <a:p>
            <a:pPr marL="794385" lvl="1" indent="-287020">
              <a:lnSpc>
                <a:spcPct val="100000"/>
              </a:lnSpc>
              <a:spcBef>
                <a:spcPts val="275"/>
              </a:spcBef>
              <a:buClr>
                <a:srgbClr val="9DC2D6"/>
              </a:buClr>
              <a:buSzPct val="80357"/>
              <a:buFont typeface="Wingdings"/>
              <a:buChar char=""/>
              <a:tabLst>
                <a:tab pos="795020" algn="l"/>
              </a:tabLst>
            </a:pPr>
            <a:r>
              <a:rPr sz="2800" b="1" i="1" spc="-5" dirty="0">
                <a:solidFill>
                  <a:srgbClr val="9900CC"/>
                </a:solidFill>
                <a:latin typeface="Times New Roman"/>
                <a:cs typeface="Times New Roman"/>
              </a:rPr>
              <a:t>m(t)</a:t>
            </a:r>
            <a:r>
              <a:rPr sz="2800" b="1" i="1" spc="85" dirty="0">
                <a:solidFill>
                  <a:srgbClr val="99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=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Sinyal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informasi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(pemodulasi)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1462</Words>
  <Application>Microsoft Office PowerPoint</Application>
  <PresentationFormat>On-screen Show (4:3)</PresentationFormat>
  <Paragraphs>426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PENDAHULUAN</vt:lpstr>
      <vt:lpstr>Vc t   Ac  cos 2fct</vt:lpstr>
      <vt:lpstr>PowerPoint Presentation</vt:lpstr>
      <vt:lpstr>PowerPoint Presentation</vt:lpstr>
      <vt:lpstr>SAM DSBFC t   Ac 1 ka .m(t)cos 2fct</vt:lpstr>
      <vt:lpstr>Modulasi Phasa dan Modulasi Frekuensi</vt:lpstr>
      <vt:lpstr>PowerPoint Presentation</vt:lpstr>
      <vt:lpstr>Modulation Phasa (PM)</vt:lpstr>
      <vt:lpstr>Modulasi Frekuensi (FM)</vt:lpstr>
      <vt:lpstr>PowerPoint Presentation</vt:lpstr>
      <vt:lpstr>PowerPoint Presentation</vt:lpstr>
      <vt:lpstr>Ilustrasi Sinyal FM Domain Waktu</vt:lpstr>
      <vt:lpstr>Ilustrasi Sinyal FM</vt:lpstr>
      <vt:lpstr>Deviasi Frekuensi Sinyal FM</vt:lpstr>
      <vt:lpstr>PowerPoint Presentation</vt:lpstr>
      <vt:lpstr>PowerPoint Presentation</vt:lpstr>
      <vt:lpstr>PowerPoint Presentation</vt:lpstr>
      <vt:lpstr>Grafik Fungsi Bessel</vt:lpstr>
      <vt:lpstr>Tabel fungsi Bessel:</vt:lpstr>
      <vt:lpstr>Tabel fungsi Bessel:</vt:lpstr>
      <vt:lpstr>Bandwidth FM</vt:lpstr>
      <vt:lpstr>Bandwidth FM</vt:lpstr>
      <vt:lpstr>Spektrum Frekuensi FM</vt:lpstr>
      <vt:lpstr>Spektrum Frekuensi FM</vt:lpstr>
      <vt:lpstr>Latihan soal:</vt:lpstr>
      <vt:lpstr>Wideband vs. narrowband FM</vt:lpstr>
      <vt:lpstr>Boundary</vt:lpstr>
      <vt:lpstr>PEMBANGKITAN SINYAL  TERMODULASI SUDUT</vt:lpstr>
      <vt:lpstr>PowerPoint Presentation</vt:lpstr>
      <vt:lpstr>PowerPoint Presentation</vt:lpstr>
      <vt:lpstr>Modulasi Sudut Pita Lebar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Siskom</dc:title>
  <dc:creator>BPY</dc:creator>
  <cp:lastModifiedBy>Asus</cp:lastModifiedBy>
  <cp:revision>1</cp:revision>
  <dcterms:created xsi:type="dcterms:W3CDTF">2022-07-11T01:05:47Z</dcterms:created>
  <dcterms:modified xsi:type="dcterms:W3CDTF">2022-07-11T01:09:36Z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2016-01-11T00:00:00Z</vt:filetime>
  </property>
  <property fmtid="{D5CDD505-2E9C-101B-9397-08002B2CF9AE}" pid="3" name="Creator">
    <vt:lpwstr>Microsoft® PowerPoint® 2010 Trial</vt:lpwstr>
  </property>
  <property fmtid="{D5CDD505-2E9C-101B-9397-08002B2CF9AE}" pid="4" name="LastSaved">
    <vt:filetime>2022-07-11T00:00:00Z</vt:filetime>
  </property>
</Properties>
</file>