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67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516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 1"/>
          <p:cNvSpPr/>
          <p:nvPr/>
        </p:nvSpPr>
        <p:spPr>
          <a:xfrm>
            <a:off x="833199" y="1845826"/>
            <a:ext cx="7477601" cy="24995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Morfologi Kota: Mengungkap Rahasia Struktur Perkotaan</a:t>
            </a:r>
            <a:endParaRPr lang="en-US" sz="5249" dirty="0"/>
          </a:p>
        </p:txBody>
      </p:sp>
      <p:sp>
        <p:nvSpPr>
          <p:cNvPr id="5" name="Text 2"/>
          <p:cNvSpPr/>
          <p:nvPr/>
        </p:nvSpPr>
        <p:spPr>
          <a:xfrm>
            <a:off x="833199" y="4678680"/>
            <a:ext cx="747760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Menjelajahi makna, faktor, elemen serta pengaruh morfologi kota terhadap kehidupan masyarakat dan penerapannya dalam perencanaan perkotaan.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833199" y="6011466"/>
            <a:ext cx="355402" cy="355402"/>
          </a:xfrm>
          <a:prstGeom prst="roundRect">
            <a:avLst>
              <a:gd name="adj" fmla="val 25726039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 1"/>
          <p:cNvSpPr/>
          <p:nvPr/>
        </p:nvSpPr>
        <p:spPr>
          <a:xfrm>
            <a:off x="6319599" y="3245525"/>
            <a:ext cx="607314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Apa Itu Morfologi Kota?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6319599" y="4273153"/>
            <a:ext cx="7477601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Morfologi kota adalah studi tentang struktur fisik kota,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termasuk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bentuk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ukuran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dan komposisi elemen-elemen di dalamnya.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85000"/>
            </a:srgbClr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Text 2"/>
          <p:cNvSpPr/>
          <p:nvPr/>
        </p:nvSpPr>
        <p:spPr>
          <a:xfrm>
            <a:off x="2037993" y="1951553"/>
            <a:ext cx="937260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Faktor-faktor dalam Morfologi Kota</a:t>
            </a:r>
            <a:endParaRPr lang="en-US" sz="4374" dirty="0"/>
          </a:p>
        </p:txBody>
      </p:sp>
      <p:sp>
        <p:nvSpPr>
          <p:cNvPr id="7" name="Shape 3"/>
          <p:cNvSpPr/>
          <p:nvPr/>
        </p:nvSpPr>
        <p:spPr>
          <a:xfrm>
            <a:off x="2037993" y="315277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2D9F9"/>
          </a:solidFill>
          <a:ln w="13811">
            <a:solidFill>
              <a:srgbClr val="A5B3F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8" name="Text 4"/>
          <p:cNvSpPr/>
          <p:nvPr/>
        </p:nvSpPr>
        <p:spPr>
          <a:xfrm>
            <a:off x="2238375" y="3194447"/>
            <a:ext cx="990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624" dirty="0"/>
          </a:p>
        </p:txBody>
      </p:sp>
      <p:sp>
        <p:nvSpPr>
          <p:cNvPr id="9" name="Text 5"/>
          <p:cNvSpPr/>
          <p:nvPr/>
        </p:nvSpPr>
        <p:spPr>
          <a:xfrm>
            <a:off x="2760107" y="3229094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Topografi</a:t>
            </a:r>
            <a:endParaRPr lang="en-US" sz="2187" dirty="0"/>
          </a:p>
        </p:txBody>
      </p:sp>
      <p:sp>
        <p:nvSpPr>
          <p:cNvPr id="10" name="Text 6"/>
          <p:cNvSpPr/>
          <p:nvPr/>
        </p:nvSpPr>
        <p:spPr>
          <a:xfrm>
            <a:off x="2760107" y="3798451"/>
            <a:ext cx="2647950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Kondisi tanah dan kontur lahan mempengaruhi tata letak dan penyebaran elemen-elemen kota.</a:t>
            </a:r>
            <a:endParaRPr lang="en-US" sz="1750" dirty="0"/>
          </a:p>
        </p:txBody>
      </p:sp>
      <p:sp>
        <p:nvSpPr>
          <p:cNvPr id="11" name="Shape 7"/>
          <p:cNvSpPr/>
          <p:nvPr/>
        </p:nvSpPr>
        <p:spPr>
          <a:xfrm>
            <a:off x="5630228" y="315277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2D9F9"/>
          </a:solidFill>
          <a:ln w="13811">
            <a:solidFill>
              <a:srgbClr val="A5B3F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2" name="Text 8"/>
          <p:cNvSpPr/>
          <p:nvPr/>
        </p:nvSpPr>
        <p:spPr>
          <a:xfrm>
            <a:off x="5792510" y="3194447"/>
            <a:ext cx="1752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624" dirty="0"/>
          </a:p>
        </p:txBody>
      </p:sp>
      <p:sp>
        <p:nvSpPr>
          <p:cNvPr id="13" name="Text 9"/>
          <p:cNvSpPr/>
          <p:nvPr/>
        </p:nvSpPr>
        <p:spPr>
          <a:xfrm>
            <a:off x="6352342" y="3229094"/>
            <a:ext cx="256032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Sejarah dan Budaya</a:t>
            </a:r>
            <a:endParaRPr lang="en-US" sz="2187" dirty="0"/>
          </a:p>
        </p:txBody>
      </p:sp>
      <p:sp>
        <p:nvSpPr>
          <p:cNvPr id="14" name="Text 10"/>
          <p:cNvSpPr/>
          <p:nvPr/>
        </p:nvSpPr>
        <p:spPr>
          <a:xfrm>
            <a:off x="6352342" y="3798451"/>
            <a:ext cx="2647950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Perkembangan kota dipengaruhi oleh faktor historis dan budaya masyarakat di sekitarnya.</a:t>
            </a:r>
            <a:endParaRPr lang="en-US" sz="1750" dirty="0"/>
          </a:p>
        </p:txBody>
      </p:sp>
      <p:sp>
        <p:nvSpPr>
          <p:cNvPr id="15" name="Shape 11"/>
          <p:cNvSpPr/>
          <p:nvPr/>
        </p:nvSpPr>
        <p:spPr>
          <a:xfrm>
            <a:off x="9222462" y="315277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2D9F9"/>
          </a:solidFill>
          <a:ln w="13811">
            <a:solidFill>
              <a:srgbClr val="A5B3F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6" name="Text 12"/>
          <p:cNvSpPr/>
          <p:nvPr/>
        </p:nvSpPr>
        <p:spPr>
          <a:xfrm>
            <a:off x="9377124" y="3194447"/>
            <a:ext cx="19050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624" dirty="0"/>
          </a:p>
        </p:txBody>
      </p:sp>
      <p:sp>
        <p:nvSpPr>
          <p:cNvPr id="17" name="Text 13"/>
          <p:cNvSpPr/>
          <p:nvPr/>
        </p:nvSpPr>
        <p:spPr>
          <a:xfrm>
            <a:off x="9944576" y="3229094"/>
            <a:ext cx="2647950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Infrastruktur dan Kebijakan</a:t>
            </a:r>
            <a:endParaRPr lang="en-US" sz="2187" dirty="0"/>
          </a:p>
        </p:txBody>
      </p:sp>
      <p:sp>
        <p:nvSpPr>
          <p:cNvPr id="18" name="Text 14"/>
          <p:cNvSpPr/>
          <p:nvPr/>
        </p:nvSpPr>
        <p:spPr>
          <a:xfrm>
            <a:off x="9944576" y="4145637"/>
            <a:ext cx="2647950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Ketersediaan jalan, transportasi, dan kebijakan perkotaan memengaruhi tata letak dan perkembangan kota.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 1"/>
          <p:cNvSpPr/>
          <p:nvPr/>
        </p:nvSpPr>
        <p:spPr>
          <a:xfrm>
            <a:off x="2037993" y="2182058"/>
            <a:ext cx="806196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Elemen-elemen Morfologi Kota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2037993" y="3431857"/>
            <a:ext cx="2666286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Jalan Raya</a:t>
            </a:r>
            <a:endParaRPr lang="en-US" sz="2624" dirty="0"/>
          </a:p>
        </p:txBody>
      </p:sp>
      <p:sp>
        <p:nvSpPr>
          <p:cNvPr id="6" name="Text 3"/>
          <p:cNvSpPr/>
          <p:nvPr/>
        </p:nvSpPr>
        <p:spPr>
          <a:xfrm>
            <a:off x="2037993" y="4070509"/>
            <a:ext cx="3156347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Penghubung utama dan jaringan transportasi di kota, mempengaruhi aliran lalu lintas dan tata letak.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743932" y="3431857"/>
            <a:ext cx="2666286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Pusat Kota</a:t>
            </a:r>
            <a:endParaRPr lang="en-US" sz="2624" dirty="0"/>
          </a:p>
        </p:txBody>
      </p:sp>
      <p:sp>
        <p:nvSpPr>
          <p:cNvPr id="8" name="Text 5"/>
          <p:cNvSpPr/>
          <p:nvPr/>
        </p:nvSpPr>
        <p:spPr>
          <a:xfrm>
            <a:off x="5743932" y="4070509"/>
            <a:ext cx="3156347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Area komersial dan administrasi, sering menjadi titik fokus pengembangan dan kegiatan sosial.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9449872" y="3431857"/>
            <a:ext cx="2666286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Perumahan</a:t>
            </a:r>
            <a:endParaRPr lang="en-US" sz="2624" dirty="0"/>
          </a:p>
        </p:txBody>
      </p:sp>
      <p:sp>
        <p:nvSpPr>
          <p:cNvPr id="10" name="Text 7"/>
          <p:cNvSpPr/>
          <p:nvPr/>
        </p:nvSpPr>
        <p:spPr>
          <a:xfrm>
            <a:off x="9449872" y="4070509"/>
            <a:ext cx="315634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Tempat tinggal penduduk dengan beragam jenis dan tipe bangunan, memengaruhi kepadatan penduduk dan struktur sosial.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 1"/>
          <p:cNvSpPr/>
          <p:nvPr/>
        </p:nvSpPr>
        <p:spPr>
          <a:xfrm>
            <a:off x="2037993" y="1176695"/>
            <a:ext cx="610362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Konsep Tata Letak Kota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7293054" y="2315408"/>
            <a:ext cx="44410" cy="4737378"/>
          </a:xfrm>
          <a:prstGeom prst="rect">
            <a:avLst/>
          </a:prstGeom>
          <a:solidFill>
            <a:srgbClr val="A5B3F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Shape 3"/>
          <p:cNvSpPr/>
          <p:nvPr/>
        </p:nvSpPr>
        <p:spPr>
          <a:xfrm>
            <a:off x="7565172" y="2716709"/>
            <a:ext cx="777597" cy="44410"/>
          </a:xfrm>
          <a:prstGeom prst="rect">
            <a:avLst/>
          </a:prstGeom>
          <a:solidFill>
            <a:srgbClr val="A5B3F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7" name="Shape 4"/>
          <p:cNvSpPr/>
          <p:nvPr/>
        </p:nvSpPr>
        <p:spPr>
          <a:xfrm>
            <a:off x="7065228" y="2489002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2D9F9"/>
          </a:solidFill>
          <a:ln w="13811">
            <a:solidFill>
              <a:srgbClr val="A5B3F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8" name="Text 5"/>
          <p:cNvSpPr/>
          <p:nvPr/>
        </p:nvSpPr>
        <p:spPr>
          <a:xfrm>
            <a:off x="7265610" y="2530673"/>
            <a:ext cx="990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624" dirty="0"/>
          </a:p>
        </p:txBody>
      </p:sp>
      <p:sp>
        <p:nvSpPr>
          <p:cNvPr id="9" name="Text 6"/>
          <p:cNvSpPr/>
          <p:nvPr/>
        </p:nvSpPr>
        <p:spPr>
          <a:xfrm>
            <a:off x="8537258" y="2537579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Gridiron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8537258" y="3106936"/>
            <a:ext cx="4055150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Tata letak jalan membentuk pola jala untuk efisiensi arus lalu lintas dan pengembangan kota.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6287631" y="3827562"/>
            <a:ext cx="777597" cy="44410"/>
          </a:xfrm>
          <a:prstGeom prst="rect">
            <a:avLst/>
          </a:prstGeom>
          <a:solidFill>
            <a:srgbClr val="A5B3F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2" name="Shape 9"/>
          <p:cNvSpPr/>
          <p:nvPr/>
        </p:nvSpPr>
        <p:spPr>
          <a:xfrm>
            <a:off x="7065228" y="359985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2D9F9"/>
          </a:solidFill>
          <a:ln w="13811">
            <a:solidFill>
              <a:srgbClr val="A5B3F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3" name="Text 10"/>
          <p:cNvSpPr/>
          <p:nvPr/>
        </p:nvSpPr>
        <p:spPr>
          <a:xfrm>
            <a:off x="7227510" y="3641527"/>
            <a:ext cx="1752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624" dirty="0"/>
          </a:p>
        </p:txBody>
      </p:sp>
      <p:sp>
        <p:nvSpPr>
          <p:cNvPr id="14" name="Text 11"/>
          <p:cNvSpPr/>
          <p:nvPr/>
        </p:nvSpPr>
        <p:spPr>
          <a:xfrm>
            <a:off x="3871198" y="3648432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734"/>
              </a:lnSpc>
              <a:buNone/>
            </a:pPr>
            <a:r>
              <a:rPr lang="en-US" sz="2187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Radial</a:t>
            </a:r>
            <a:endParaRPr lang="en-US" sz="2187" dirty="0"/>
          </a:p>
        </p:txBody>
      </p:sp>
      <p:sp>
        <p:nvSpPr>
          <p:cNvPr id="15" name="Text 12"/>
          <p:cNvSpPr/>
          <p:nvPr/>
        </p:nvSpPr>
        <p:spPr>
          <a:xfrm>
            <a:off x="2037993" y="4217789"/>
            <a:ext cx="4055150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Jalan-jalan utama berkonvergensi di pusat kota, menciptakan titik fokus pusat kegiatan.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7565172" y="5018782"/>
            <a:ext cx="777597" cy="44410"/>
          </a:xfrm>
          <a:prstGeom prst="rect">
            <a:avLst/>
          </a:prstGeom>
          <a:solidFill>
            <a:srgbClr val="A5B3F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7" name="Shape 14"/>
          <p:cNvSpPr/>
          <p:nvPr/>
        </p:nvSpPr>
        <p:spPr>
          <a:xfrm>
            <a:off x="7065228" y="479107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2D9F9"/>
          </a:solidFill>
          <a:ln w="13811">
            <a:solidFill>
              <a:srgbClr val="A5B3F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8" name="Text 15"/>
          <p:cNvSpPr/>
          <p:nvPr/>
        </p:nvSpPr>
        <p:spPr>
          <a:xfrm>
            <a:off x="7219890" y="4832747"/>
            <a:ext cx="19050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624" dirty="0"/>
          </a:p>
        </p:txBody>
      </p:sp>
      <p:sp>
        <p:nvSpPr>
          <p:cNvPr id="19" name="Text 16"/>
          <p:cNvSpPr/>
          <p:nvPr/>
        </p:nvSpPr>
        <p:spPr>
          <a:xfrm>
            <a:off x="8537258" y="4839653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Mixed-Use</a:t>
            </a:r>
            <a:endParaRPr lang="en-US" sz="2187" dirty="0"/>
          </a:p>
        </p:txBody>
      </p:sp>
      <p:sp>
        <p:nvSpPr>
          <p:cNvPr id="20" name="Text 17"/>
          <p:cNvSpPr/>
          <p:nvPr/>
        </p:nvSpPr>
        <p:spPr>
          <a:xfrm>
            <a:off x="8537258" y="5409009"/>
            <a:ext cx="4055150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Gabungan fungsi komersial, perumahan, dan publik untuk memaksimalkan penggunaan lahan dalam kawasan.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 1"/>
          <p:cNvSpPr/>
          <p:nvPr/>
        </p:nvSpPr>
        <p:spPr>
          <a:xfrm>
            <a:off x="2037993" y="1433632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Pengaruh Morfologi Kota terhadap Kehidupan Masyarakat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037993" y="3266718"/>
            <a:ext cx="3370064" cy="3529132"/>
          </a:xfrm>
          <a:prstGeom prst="roundRect">
            <a:avLst>
              <a:gd name="adj" fmla="val 2967"/>
            </a:avLst>
          </a:prstGeom>
          <a:solidFill>
            <a:srgbClr val="D2D9F9"/>
          </a:solidFill>
          <a:ln w="13811">
            <a:solidFill>
              <a:srgbClr val="A5B3F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6" name="Text 3"/>
          <p:cNvSpPr/>
          <p:nvPr/>
        </p:nvSpPr>
        <p:spPr>
          <a:xfrm>
            <a:off x="2273975" y="3502700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Kualitas Hidup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273975" y="4072057"/>
            <a:ext cx="2898100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Tata letak yang baik dapat menciptakan akses mudah ke fasilitas umum dan meningkatkan interaksi sosial.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630228" y="3266718"/>
            <a:ext cx="3370064" cy="3529132"/>
          </a:xfrm>
          <a:prstGeom prst="roundRect">
            <a:avLst>
              <a:gd name="adj" fmla="val 2967"/>
            </a:avLst>
          </a:prstGeom>
          <a:solidFill>
            <a:srgbClr val="D2D9F9"/>
          </a:solidFill>
          <a:ln w="13811">
            <a:solidFill>
              <a:srgbClr val="A5B3F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9" name="Text 6"/>
          <p:cNvSpPr/>
          <p:nvPr/>
        </p:nvSpPr>
        <p:spPr>
          <a:xfrm>
            <a:off x="5866209" y="3502700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Keberlanjutan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5866209" y="4072057"/>
            <a:ext cx="2898100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Perencanaan perkotaan yang baik dapat mengurangi dampak negatif pada lingkungan dan mempromosikan kehidupan yang berkelanjutan.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9222462" y="3266718"/>
            <a:ext cx="3370064" cy="3529132"/>
          </a:xfrm>
          <a:prstGeom prst="roundRect">
            <a:avLst>
              <a:gd name="adj" fmla="val 2967"/>
            </a:avLst>
          </a:prstGeom>
          <a:solidFill>
            <a:srgbClr val="D2D9F9"/>
          </a:solidFill>
          <a:ln w="13811">
            <a:solidFill>
              <a:srgbClr val="A5B3F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2" name="Text 9"/>
          <p:cNvSpPr/>
          <p:nvPr/>
        </p:nvSpPr>
        <p:spPr>
          <a:xfrm>
            <a:off x="9458444" y="3502700"/>
            <a:ext cx="2898100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Identitas</a:t>
            </a:r>
            <a:r>
              <a:rPr lang="en-US" sz="2187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 dan </a:t>
            </a:r>
            <a:r>
              <a:rPr lang="en-US" sz="2187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Keunikan</a:t>
            </a:r>
            <a:endParaRPr lang="en-US" sz="2187" dirty="0"/>
          </a:p>
        </p:txBody>
      </p:sp>
      <p:sp>
        <p:nvSpPr>
          <p:cNvPr id="13" name="Text 10"/>
          <p:cNvSpPr/>
          <p:nvPr/>
        </p:nvSpPr>
        <p:spPr>
          <a:xfrm>
            <a:off x="9458444" y="4419243"/>
            <a:ext cx="2898100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Morfologi kota yang khas mencerminkan keunikan suatu daerah dan membangun identitas lokal.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 1"/>
          <p:cNvSpPr/>
          <p:nvPr/>
        </p:nvSpPr>
        <p:spPr>
          <a:xfrm>
            <a:off x="6319599" y="2373511"/>
            <a:ext cx="7477601" cy="20831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Penerapan Morfologi Kota dalam Perencanaan Perkotaan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6319599" y="4789884"/>
            <a:ext cx="747760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Perencanaan perkotaan yang baik mempertimbangkan morfologi kota untuk menciptakan kota yang fungsional, berkelanjutan, dan mudah dinikmati oleh penduduknya.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 1"/>
          <p:cNvSpPr/>
          <p:nvPr/>
        </p:nvSpPr>
        <p:spPr>
          <a:xfrm>
            <a:off x="2037993" y="1223129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Studi Kasus: Morfologi Kota di Indonesia</a:t>
            </a:r>
            <a:endParaRPr lang="en-US" sz="4374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993" y="3056215"/>
            <a:ext cx="3295888" cy="203692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37993" y="5370790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Yogyakarta</a:t>
            </a:r>
            <a:endParaRPr lang="en-US" sz="2187" dirty="0"/>
          </a:p>
        </p:txBody>
      </p:sp>
      <p:sp>
        <p:nvSpPr>
          <p:cNvPr id="7" name="Text 3"/>
          <p:cNvSpPr/>
          <p:nvPr/>
        </p:nvSpPr>
        <p:spPr>
          <a:xfrm>
            <a:off x="2037993" y="5940147"/>
            <a:ext cx="329588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Kraton sebagai pusat kebudayaan dan Jalan Malioboro sebagai ikonik.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137" y="3056215"/>
            <a:ext cx="3296007" cy="20370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667137" y="5370909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Jakarta</a:t>
            </a:r>
            <a:endParaRPr lang="en-US" sz="2187" dirty="0"/>
          </a:p>
        </p:txBody>
      </p:sp>
      <p:sp>
        <p:nvSpPr>
          <p:cNvPr id="10" name="Text 5"/>
          <p:cNvSpPr/>
          <p:nvPr/>
        </p:nvSpPr>
        <p:spPr>
          <a:xfrm>
            <a:off x="5667137" y="5940266"/>
            <a:ext cx="3296007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Kawasan Kota Tua dengan bangunan kolonial Belanda yang menjaga jejak sejarah.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6400" y="3056215"/>
            <a:ext cx="3296007" cy="203704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296400" y="5370909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Bali</a:t>
            </a:r>
            <a:endParaRPr lang="en-US" sz="2187" dirty="0"/>
          </a:p>
        </p:txBody>
      </p:sp>
      <p:sp>
        <p:nvSpPr>
          <p:cNvPr id="13" name="Text 7"/>
          <p:cNvSpPr/>
          <p:nvPr/>
        </p:nvSpPr>
        <p:spPr>
          <a:xfrm>
            <a:off x="9296400" y="5940266"/>
            <a:ext cx="3296007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Desain arsitektur tradisional dan pasar seni yang berwarna di Ubud.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1583</TotalTime>
  <Words>348</Words>
  <Application>Microsoft Office PowerPoint</Application>
  <PresentationFormat>Custom</PresentationFormat>
  <Paragraphs>55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Corben</vt:lpstr>
      <vt:lpstr>Nobile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Reviewer Comments</cp:lastModifiedBy>
  <cp:revision>3</cp:revision>
  <dcterms:created xsi:type="dcterms:W3CDTF">2023-10-09T02:54:38Z</dcterms:created>
  <dcterms:modified xsi:type="dcterms:W3CDTF">2023-10-19T04:07:57Z</dcterms:modified>
</cp:coreProperties>
</file>