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73" d="100"/>
          <a:sy n="73" d="100"/>
        </p:scale>
        <p:origin x="86" y="38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DDC03A-5D1F-44DC-BE47-05E1F962022E}"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3C99B5DE-83CF-43EC-B8C5-2F3C4397C472}">
      <dgm:prSet/>
      <dgm:spPr/>
      <dgm:t>
        <a:bodyPr/>
        <a:lstStyle/>
        <a:p>
          <a:r>
            <a:rPr lang="en-ID"/>
            <a:t>Perdamaian pada waktu Kepailitan dalam Bab II, Bagian keenam mulai Pasal 144 s/d Pasal 177 Undang2 37/2004</a:t>
          </a:r>
          <a:endParaRPr lang="en-US"/>
        </a:p>
      </dgm:t>
    </dgm:pt>
    <dgm:pt modelId="{7562EE4A-42FA-42F4-8C4E-A3C220AB2098}" type="parTrans" cxnId="{02CC47C0-F8B9-4C68-996F-31546935540B}">
      <dgm:prSet/>
      <dgm:spPr/>
      <dgm:t>
        <a:bodyPr/>
        <a:lstStyle/>
        <a:p>
          <a:endParaRPr lang="en-US"/>
        </a:p>
      </dgm:t>
    </dgm:pt>
    <dgm:pt modelId="{7DC97F36-03C8-4560-8CA9-7B0EC0A761F5}" type="sibTrans" cxnId="{02CC47C0-F8B9-4C68-996F-31546935540B}">
      <dgm:prSet/>
      <dgm:spPr/>
      <dgm:t>
        <a:bodyPr/>
        <a:lstStyle/>
        <a:p>
          <a:endParaRPr lang="en-US"/>
        </a:p>
      </dgm:t>
    </dgm:pt>
    <dgm:pt modelId="{870A6F68-4138-4FF5-9A77-16AE9776D086}">
      <dgm:prSet/>
      <dgm:spPr/>
      <dgm:t>
        <a:bodyPr/>
        <a:lstStyle/>
        <a:p>
          <a:r>
            <a:rPr lang="en-ID"/>
            <a:t>Menurut ketentuan Pasal 144 dan 145, debitor pailit berhak untuk menawarkan suatu perdamaian kepada kreditor. Untuk itu rencana perdamaian harus diajukan paling lambat 8 hari sebelum rapat pencocokan piutang yang kemudian disediakan di kepaniteraan pengadilan agar dapat dilihat oleh semua orang.</a:t>
          </a:r>
          <a:endParaRPr lang="en-US"/>
        </a:p>
      </dgm:t>
    </dgm:pt>
    <dgm:pt modelId="{1DA68F9D-A8F8-4671-94B2-A8CDA0790307}" type="parTrans" cxnId="{58BB7835-CFBA-4DD2-9D9D-C115ED985700}">
      <dgm:prSet/>
      <dgm:spPr/>
      <dgm:t>
        <a:bodyPr/>
        <a:lstStyle/>
        <a:p>
          <a:endParaRPr lang="en-US"/>
        </a:p>
      </dgm:t>
    </dgm:pt>
    <dgm:pt modelId="{9E98FFBA-EF12-41BE-B29C-FD5F386E9BD6}" type="sibTrans" cxnId="{58BB7835-CFBA-4DD2-9D9D-C115ED985700}">
      <dgm:prSet/>
      <dgm:spPr/>
      <dgm:t>
        <a:bodyPr/>
        <a:lstStyle/>
        <a:p>
          <a:endParaRPr lang="en-US"/>
        </a:p>
      </dgm:t>
    </dgm:pt>
    <dgm:pt modelId="{00C14DB5-8FEA-40E6-A4BB-9BA35F8D57D5}">
      <dgm:prSet/>
      <dgm:spPr/>
      <dgm:t>
        <a:bodyPr/>
        <a:lstStyle/>
        <a:p>
          <a:r>
            <a:rPr lang="en-ID"/>
            <a:t>Suatu perdamaian adalah kesepakatan antara Debitor dan (para) Kreditor untuk menyelesaikan hubungan utang-piutang di antara mereka secara damai.</a:t>
          </a:r>
          <a:endParaRPr lang="en-US"/>
        </a:p>
      </dgm:t>
    </dgm:pt>
    <dgm:pt modelId="{8AD84ADE-B116-46C2-B067-5898642B57C7}" type="parTrans" cxnId="{92288B9A-4561-4DFA-A3FB-52DF75086E36}">
      <dgm:prSet/>
      <dgm:spPr/>
      <dgm:t>
        <a:bodyPr/>
        <a:lstStyle/>
        <a:p>
          <a:endParaRPr lang="en-US"/>
        </a:p>
      </dgm:t>
    </dgm:pt>
    <dgm:pt modelId="{2850FA1A-B421-45FD-B5A8-A245001AFE5C}" type="sibTrans" cxnId="{92288B9A-4561-4DFA-A3FB-52DF75086E36}">
      <dgm:prSet/>
      <dgm:spPr/>
      <dgm:t>
        <a:bodyPr/>
        <a:lstStyle/>
        <a:p>
          <a:endParaRPr lang="en-US"/>
        </a:p>
      </dgm:t>
    </dgm:pt>
    <dgm:pt modelId="{1D222A13-9E94-497A-BBC2-359D1F193583}">
      <dgm:prSet/>
      <dgm:spPr/>
      <dgm:t>
        <a:bodyPr/>
        <a:lstStyle/>
        <a:p>
          <a:r>
            <a:rPr lang="en-ID"/>
            <a:t>Dalam hubungan utang-piutang di luar kepailitan, perdamaian dalam penyelesaiaan utang Debitor hanya dapat dicapai jika Kreditor menyetujui syarat dan ketentuan perjanjian perdamaian. Kreditor tidak dapat dipaksa atau diwajibkan menyetujui perdamaian jika ia tidak menyetujui syarat-syaratnya. Sedangkan dalam rangka kepailitan, Undang2 No. 37/2004 memberikan hak kepada Debitor yang sudah dinyatakan pailit (selanjutnya disebut "Debitor Pailit") untuk menawarkan perdamaian.</a:t>
          </a:r>
          <a:endParaRPr lang="en-US"/>
        </a:p>
      </dgm:t>
    </dgm:pt>
    <dgm:pt modelId="{79CF0AA9-089A-4ACA-824E-1BC9AFDBB6BB}" type="parTrans" cxnId="{8695B27E-46D2-4358-A869-DF2B4B6B463D}">
      <dgm:prSet/>
      <dgm:spPr/>
      <dgm:t>
        <a:bodyPr/>
        <a:lstStyle/>
        <a:p>
          <a:endParaRPr lang="en-US"/>
        </a:p>
      </dgm:t>
    </dgm:pt>
    <dgm:pt modelId="{3022EA02-0A9A-49CF-8756-F86B4EDD4736}" type="sibTrans" cxnId="{8695B27E-46D2-4358-A869-DF2B4B6B463D}">
      <dgm:prSet/>
      <dgm:spPr/>
      <dgm:t>
        <a:bodyPr/>
        <a:lstStyle/>
        <a:p>
          <a:endParaRPr lang="en-US"/>
        </a:p>
      </dgm:t>
    </dgm:pt>
    <dgm:pt modelId="{B3A49F90-0EAE-477E-96E4-04F98CC66D6D}">
      <dgm:prSet/>
      <dgm:spPr/>
      <dgm:t>
        <a:bodyPr/>
        <a:lstStyle/>
        <a:p>
          <a:r>
            <a:rPr lang="en-ID"/>
            <a:t>Pasal 151 dan Pasal 162 Undang2 37/2004 memungkinkan agar perdamaian yang diajukan Debitor Pailit yang memenuhi syarat dan ketentuan Undang2 37/2004, mengikat Kreditor yang tidak didahulukan dan yang tidak menyetujui perdamaian tersebut.  </a:t>
          </a:r>
          <a:endParaRPr lang="en-US"/>
        </a:p>
      </dgm:t>
    </dgm:pt>
    <dgm:pt modelId="{9F974A19-D012-4CAE-9CA8-D2731F14D53F}" type="parTrans" cxnId="{629EB628-247C-457F-9BCE-6CD5561D08A1}">
      <dgm:prSet/>
      <dgm:spPr/>
      <dgm:t>
        <a:bodyPr/>
        <a:lstStyle/>
        <a:p>
          <a:endParaRPr lang="en-US"/>
        </a:p>
      </dgm:t>
    </dgm:pt>
    <dgm:pt modelId="{10F92BFC-A8D5-4768-B6C1-6576A88B1F85}" type="sibTrans" cxnId="{629EB628-247C-457F-9BCE-6CD5561D08A1}">
      <dgm:prSet/>
      <dgm:spPr/>
      <dgm:t>
        <a:bodyPr/>
        <a:lstStyle/>
        <a:p>
          <a:endParaRPr lang="en-US"/>
        </a:p>
      </dgm:t>
    </dgm:pt>
    <dgm:pt modelId="{3DD6821C-AABF-4228-8072-613AA67422AE}" type="pres">
      <dgm:prSet presAssocID="{84DDC03A-5D1F-44DC-BE47-05E1F962022E}" presName="linear" presStyleCnt="0">
        <dgm:presLayoutVars>
          <dgm:animLvl val="lvl"/>
          <dgm:resizeHandles val="exact"/>
        </dgm:presLayoutVars>
      </dgm:prSet>
      <dgm:spPr/>
    </dgm:pt>
    <dgm:pt modelId="{AA0F9FA5-0B04-4FDB-88BC-7A9D297E657F}" type="pres">
      <dgm:prSet presAssocID="{3C99B5DE-83CF-43EC-B8C5-2F3C4397C472}" presName="parentText" presStyleLbl="node1" presStyleIdx="0" presStyleCnt="5">
        <dgm:presLayoutVars>
          <dgm:chMax val="0"/>
          <dgm:bulletEnabled val="1"/>
        </dgm:presLayoutVars>
      </dgm:prSet>
      <dgm:spPr/>
    </dgm:pt>
    <dgm:pt modelId="{067FA312-C190-42B0-9DDB-338396549ACA}" type="pres">
      <dgm:prSet presAssocID="{7DC97F36-03C8-4560-8CA9-7B0EC0A761F5}" presName="spacer" presStyleCnt="0"/>
      <dgm:spPr/>
    </dgm:pt>
    <dgm:pt modelId="{A069078E-48A4-4A5D-94CE-17C616CA6A39}" type="pres">
      <dgm:prSet presAssocID="{870A6F68-4138-4FF5-9A77-16AE9776D086}" presName="parentText" presStyleLbl="node1" presStyleIdx="1" presStyleCnt="5">
        <dgm:presLayoutVars>
          <dgm:chMax val="0"/>
          <dgm:bulletEnabled val="1"/>
        </dgm:presLayoutVars>
      </dgm:prSet>
      <dgm:spPr/>
    </dgm:pt>
    <dgm:pt modelId="{524BAA46-CB8F-4DEB-BD10-4BBB269909E8}" type="pres">
      <dgm:prSet presAssocID="{9E98FFBA-EF12-41BE-B29C-FD5F386E9BD6}" presName="spacer" presStyleCnt="0"/>
      <dgm:spPr/>
    </dgm:pt>
    <dgm:pt modelId="{6CAA4700-D524-43F6-BCA7-04985189B000}" type="pres">
      <dgm:prSet presAssocID="{00C14DB5-8FEA-40E6-A4BB-9BA35F8D57D5}" presName="parentText" presStyleLbl="node1" presStyleIdx="2" presStyleCnt="5">
        <dgm:presLayoutVars>
          <dgm:chMax val="0"/>
          <dgm:bulletEnabled val="1"/>
        </dgm:presLayoutVars>
      </dgm:prSet>
      <dgm:spPr/>
    </dgm:pt>
    <dgm:pt modelId="{257D0020-A036-40C1-90F0-06B2F16A9989}" type="pres">
      <dgm:prSet presAssocID="{2850FA1A-B421-45FD-B5A8-A245001AFE5C}" presName="spacer" presStyleCnt="0"/>
      <dgm:spPr/>
    </dgm:pt>
    <dgm:pt modelId="{85336743-FC42-46FA-886F-EA1341A935C4}" type="pres">
      <dgm:prSet presAssocID="{1D222A13-9E94-497A-BBC2-359D1F193583}" presName="parentText" presStyleLbl="node1" presStyleIdx="3" presStyleCnt="5">
        <dgm:presLayoutVars>
          <dgm:chMax val="0"/>
          <dgm:bulletEnabled val="1"/>
        </dgm:presLayoutVars>
      </dgm:prSet>
      <dgm:spPr/>
    </dgm:pt>
    <dgm:pt modelId="{E63501F0-9A3E-4C9B-BB86-DD443671F440}" type="pres">
      <dgm:prSet presAssocID="{3022EA02-0A9A-49CF-8756-F86B4EDD4736}" presName="spacer" presStyleCnt="0"/>
      <dgm:spPr/>
    </dgm:pt>
    <dgm:pt modelId="{7B2B309E-3C75-4014-B873-70AF381E1E7E}" type="pres">
      <dgm:prSet presAssocID="{B3A49F90-0EAE-477E-96E4-04F98CC66D6D}" presName="parentText" presStyleLbl="node1" presStyleIdx="4" presStyleCnt="5">
        <dgm:presLayoutVars>
          <dgm:chMax val="0"/>
          <dgm:bulletEnabled val="1"/>
        </dgm:presLayoutVars>
      </dgm:prSet>
      <dgm:spPr/>
    </dgm:pt>
  </dgm:ptLst>
  <dgm:cxnLst>
    <dgm:cxn modelId="{629EB628-247C-457F-9BCE-6CD5561D08A1}" srcId="{84DDC03A-5D1F-44DC-BE47-05E1F962022E}" destId="{B3A49F90-0EAE-477E-96E4-04F98CC66D6D}" srcOrd="4" destOrd="0" parTransId="{9F974A19-D012-4CAE-9CA8-D2731F14D53F}" sibTransId="{10F92BFC-A8D5-4768-B6C1-6576A88B1F85}"/>
    <dgm:cxn modelId="{EBDF072A-EB1E-4268-9DB0-D5E29CE477D6}" type="presOf" srcId="{B3A49F90-0EAE-477E-96E4-04F98CC66D6D}" destId="{7B2B309E-3C75-4014-B873-70AF381E1E7E}" srcOrd="0" destOrd="0" presId="urn:microsoft.com/office/officeart/2005/8/layout/vList2"/>
    <dgm:cxn modelId="{81B5742D-9949-476F-AA5B-D5DEE5EF6FBF}" type="presOf" srcId="{3C99B5DE-83CF-43EC-B8C5-2F3C4397C472}" destId="{AA0F9FA5-0B04-4FDB-88BC-7A9D297E657F}" srcOrd="0" destOrd="0" presId="urn:microsoft.com/office/officeart/2005/8/layout/vList2"/>
    <dgm:cxn modelId="{58BB7835-CFBA-4DD2-9D9D-C115ED985700}" srcId="{84DDC03A-5D1F-44DC-BE47-05E1F962022E}" destId="{870A6F68-4138-4FF5-9A77-16AE9776D086}" srcOrd="1" destOrd="0" parTransId="{1DA68F9D-A8F8-4671-94B2-A8CDA0790307}" sibTransId="{9E98FFBA-EF12-41BE-B29C-FD5F386E9BD6}"/>
    <dgm:cxn modelId="{98F0B460-736F-4D81-B214-9E8BB2DFBA06}" type="presOf" srcId="{84DDC03A-5D1F-44DC-BE47-05E1F962022E}" destId="{3DD6821C-AABF-4228-8072-613AA67422AE}" srcOrd="0" destOrd="0" presId="urn:microsoft.com/office/officeart/2005/8/layout/vList2"/>
    <dgm:cxn modelId="{FA776167-2968-40FC-934D-7C7AC17B46C1}" type="presOf" srcId="{870A6F68-4138-4FF5-9A77-16AE9776D086}" destId="{A069078E-48A4-4A5D-94CE-17C616CA6A39}" srcOrd="0" destOrd="0" presId="urn:microsoft.com/office/officeart/2005/8/layout/vList2"/>
    <dgm:cxn modelId="{8695B27E-46D2-4358-A869-DF2B4B6B463D}" srcId="{84DDC03A-5D1F-44DC-BE47-05E1F962022E}" destId="{1D222A13-9E94-497A-BBC2-359D1F193583}" srcOrd="3" destOrd="0" parTransId="{79CF0AA9-089A-4ACA-824E-1BC9AFDBB6BB}" sibTransId="{3022EA02-0A9A-49CF-8756-F86B4EDD4736}"/>
    <dgm:cxn modelId="{14BEDC7E-219C-45B2-9C69-4DEC606455F1}" type="presOf" srcId="{1D222A13-9E94-497A-BBC2-359D1F193583}" destId="{85336743-FC42-46FA-886F-EA1341A935C4}" srcOrd="0" destOrd="0" presId="urn:microsoft.com/office/officeart/2005/8/layout/vList2"/>
    <dgm:cxn modelId="{92288B9A-4561-4DFA-A3FB-52DF75086E36}" srcId="{84DDC03A-5D1F-44DC-BE47-05E1F962022E}" destId="{00C14DB5-8FEA-40E6-A4BB-9BA35F8D57D5}" srcOrd="2" destOrd="0" parTransId="{8AD84ADE-B116-46C2-B067-5898642B57C7}" sibTransId="{2850FA1A-B421-45FD-B5A8-A245001AFE5C}"/>
    <dgm:cxn modelId="{02CC47C0-F8B9-4C68-996F-31546935540B}" srcId="{84DDC03A-5D1F-44DC-BE47-05E1F962022E}" destId="{3C99B5DE-83CF-43EC-B8C5-2F3C4397C472}" srcOrd="0" destOrd="0" parTransId="{7562EE4A-42FA-42F4-8C4E-A3C220AB2098}" sibTransId="{7DC97F36-03C8-4560-8CA9-7B0EC0A761F5}"/>
    <dgm:cxn modelId="{8E2B27E5-F35B-46D5-9CA4-085D4B43836F}" type="presOf" srcId="{00C14DB5-8FEA-40E6-A4BB-9BA35F8D57D5}" destId="{6CAA4700-D524-43F6-BCA7-04985189B000}" srcOrd="0" destOrd="0" presId="urn:microsoft.com/office/officeart/2005/8/layout/vList2"/>
    <dgm:cxn modelId="{78CB6CE7-D45B-4499-B99C-404B3274AF03}" type="presParOf" srcId="{3DD6821C-AABF-4228-8072-613AA67422AE}" destId="{AA0F9FA5-0B04-4FDB-88BC-7A9D297E657F}" srcOrd="0" destOrd="0" presId="urn:microsoft.com/office/officeart/2005/8/layout/vList2"/>
    <dgm:cxn modelId="{B4D55118-35BC-4E6B-8452-77D80F4137F8}" type="presParOf" srcId="{3DD6821C-AABF-4228-8072-613AA67422AE}" destId="{067FA312-C190-42B0-9DDB-338396549ACA}" srcOrd="1" destOrd="0" presId="urn:microsoft.com/office/officeart/2005/8/layout/vList2"/>
    <dgm:cxn modelId="{4C7601BD-7590-4E75-B59A-D84BC9533504}" type="presParOf" srcId="{3DD6821C-AABF-4228-8072-613AA67422AE}" destId="{A069078E-48A4-4A5D-94CE-17C616CA6A39}" srcOrd="2" destOrd="0" presId="urn:microsoft.com/office/officeart/2005/8/layout/vList2"/>
    <dgm:cxn modelId="{BE090B33-299E-430D-846A-E8C2D30E7F10}" type="presParOf" srcId="{3DD6821C-AABF-4228-8072-613AA67422AE}" destId="{524BAA46-CB8F-4DEB-BD10-4BBB269909E8}" srcOrd="3" destOrd="0" presId="urn:microsoft.com/office/officeart/2005/8/layout/vList2"/>
    <dgm:cxn modelId="{969E2A7F-E62D-4BB9-8CC8-19C0FE8CCB8A}" type="presParOf" srcId="{3DD6821C-AABF-4228-8072-613AA67422AE}" destId="{6CAA4700-D524-43F6-BCA7-04985189B000}" srcOrd="4" destOrd="0" presId="urn:microsoft.com/office/officeart/2005/8/layout/vList2"/>
    <dgm:cxn modelId="{1535E390-77A6-4436-8E81-424563CC3D73}" type="presParOf" srcId="{3DD6821C-AABF-4228-8072-613AA67422AE}" destId="{257D0020-A036-40C1-90F0-06B2F16A9989}" srcOrd="5" destOrd="0" presId="urn:microsoft.com/office/officeart/2005/8/layout/vList2"/>
    <dgm:cxn modelId="{B5A55593-1905-4C69-AD91-8EF08B43D76C}" type="presParOf" srcId="{3DD6821C-AABF-4228-8072-613AA67422AE}" destId="{85336743-FC42-46FA-886F-EA1341A935C4}" srcOrd="6" destOrd="0" presId="urn:microsoft.com/office/officeart/2005/8/layout/vList2"/>
    <dgm:cxn modelId="{1C0BC96B-691F-45AD-AE6E-7491779E878C}" type="presParOf" srcId="{3DD6821C-AABF-4228-8072-613AA67422AE}" destId="{E63501F0-9A3E-4C9B-BB86-DD443671F440}" srcOrd="7" destOrd="0" presId="urn:microsoft.com/office/officeart/2005/8/layout/vList2"/>
    <dgm:cxn modelId="{5ABAFD90-31E2-42B3-BFD1-F5184A5F68B2}" type="presParOf" srcId="{3DD6821C-AABF-4228-8072-613AA67422AE}" destId="{7B2B309E-3C75-4014-B873-70AF381E1E7E}"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214945-F0FE-44C4-9134-5508005ACC73}"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1B4F1AFC-AEB9-4EC3-B618-01115FF1CD81}">
      <dgm:prSet/>
      <dgm:spPr/>
      <dgm:t>
        <a:bodyPr/>
        <a:lstStyle/>
        <a:p>
          <a:r>
            <a:rPr lang="en-ID"/>
            <a:t>Undang2 37/2004 tidak mengatur mengenai isi perdamaian.</a:t>
          </a:r>
          <a:endParaRPr lang="en-US"/>
        </a:p>
      </dgm:t>
    </dgm:pt>
    <dgm:pt modelId="{467FB095-B6C5-4EFA-8B56-5F1519D991AD}" type="parTrans" cxnId="{81C4CF5E-3275-4314-8E99-B12A4E84710D}">
      <dgm:prSet/>
      <dgm:spPr/>
      <dgm:t>
        <a:bodyPr/>
        <a:lstStyle/>
        <a:p>
          <a:endParaRPr lang="en-US"/>
        </a:p>
      </dgm:t>
    </dgm:pt>
    <dgm:pt modelId="{27C144AD-FF15-48FD-9DE0-928AF9EA99B1}" type="sibTrans" cxnId="{81C4CF5E-3275-4314-8E99-B12A4E84710D}">
      <dgm:prSet/>
      <dgm:spPr/>
      <dgm:t>
        <a:bodyPr/>
        <a:lstStyle/>
        <a:p>
          <a:endParaRPr lang="en-US"/>
        </a:p>
      </dgm:t>
    </dgm:pt>
    <dgm:pt modelId="{0C2430C5-AAAC-4B4B-875E-C0B69A2D186B}">
      <dgm:prSet/>
      <dgm:spPr/>
      <dgm:t>
        <a:bodyPr/>
        <a:lstStyle/>
        <a:p>
          <a:r>
            <a:rPr lang="en-ID"/>
            <a:t>Pada waktu membicarakan perdamaian hendaknya Debitor dan Kreditor memperhatikan hal-hal sebagai berikut:</a:t>
          </a:r>
          <a:endParaRPr lang="en-US"/>
        </a:p>
      </dgm:t>
    </dgm:pt>
    <dgm:pt modelId="{AE06D422-E924-4678-A72F-AF729919FA60}" type="parTrans" cxnId="{89D846EB-18EE-4300-B9EA-FB581248C2D6}">
      <dgm:prSet/>
      <dgm:spPr/>
      <dgm:t>
        <a:bodyPr/>
        <a:lstStyle/>
        <a:p>
          <a:endParaRPr lang="en-US"/>
        </a:p>
      </dgm:t>
    </dgm:pt>
    <dgm:pt modelId="{101B7AE2-8952-463D-9AE9-62539CB5239F}" type="sibTrans" cxnId="{89D846EB-18EE-4300-B9EA-FB581248C2D6}">
      <dgm:prSet/>
      <dgm:spPr/>
      <dgm:t>
        <a:bodyPr/>
        <a:lstStyle/>
        <a:p>
          <a:endParaRPr lang="en-US"/>
        </a:p>
      </dgm:t>
    </dgm:pt>
    <dgm:pt modelId="{D590EE03-19CC-4769-8BFF-A0EA258EFF35}">
      <dgm:prSet/>
      <dgm:spPr/>
      <dgm:t>
        <a:bodyPr/>
        <a:lstStyle/>
        <a:p>
          <a:r>
            <a:rPr lang="en-ID"/>
            <a:t>1. Perlu diperhatikan besarnya harta pailit.Kreditor tidak boleh menerima kurang dari nilai harta pailit. Jika jumlah yang diusulkan Debitor dalam perdamaian kurang dari nilai harta pailit, maka Kreditor akan menerima sejumlah uang yang kurang dari harta pailit, dan harta pailit Debitor lebih besar dari jumlah yang disetujui dalam Rapat perdamaian untuk dibayarkan kepada Kreditor, maka Pengadilan Niaga tidak dapat mensahkan perdamaian dan wajib menolaknya [ Pasal 159 ayat (2) huruf a Undang2 37/2004].</a:t>
          </a:r>
          <a:endParaRPr lang="en-US"/>
        </a:p>
      </dgm:t>
    </dgm:pt>
    <dgm:pt modelId="{9C3E8131-4D82-468B-AE43-F116C91090AC}" type="parTrans" cxnId="{9039EDAD-E15D-4699-9B1A-FBD05C63B2F5}">
      <dgm:prSet/>
      <dgm:spPr/>
      <dgm:t>
        <a:bodyPr/>
        <a:lstStyle/>
        <a:p>
          <a:endParaRPr lang="en-US"/>
        </a:p>
      </dgm:t>
    </dgm:pt>
    <dgm:pt modelId="{7F85CCC9-628A-4472-89D2-B77B66AD2305}" type="sibTrans" cxnId="{9039EDAD-E15D-4699-9B1A-FBD05C63B2F5}">
      <dgm:prSet/>
      <dgm:spPr/>
      <dgm:t>
        <a:bodyPr/>
        <a:lstStyle/>
        <a:p>
          <a:endParaRPr lang="en-US"/>
        </a:p>
      </dgm:t>
    </dgm:pt>
    <dgm:pt modelId="{4C21B034-DE5D-4F6D-8104-B3A10B378969}">
      <dgm:prSet/>
      <dgm:spPr/>
      <dgm:t>
        <a:bodyPr/>
        <a:lstStyle/>
        <a:p>
          <a:r>
            <a:rPr lang="en-ID" dirty="0"/>
            <a:t>2. Jika </a:t>
          </a:r>
          <a:r>
            <a:rPr lang="en-ID" dirty="0" err="1"/>
            <a:t>masih</a:t>
          </a:r>
          <a:r>
            <a:rPr lang="en-ID" dirty="0"/>
            <a:t> </a:t>
          </a:r>
          <a:r>
            <a:rPr lang="en-ID" dirty="0" err="1"/>
            <a:t>mungkin</a:t>
          </a:r>
          <a:r>
            <a:rPr lang="en-ID" dirty="0"/>
            <a:t>, </a:t>
          </a:r>
          <a:r>
            <a:rPr lang="en-ID" dirty="0" err="1"/>
            <a:t>sebelum</a:t>
          </a:r>
          <a:r>
            <a:rPr lang="en-ID" dirty="0"/>
            <a:t> </a:t>
          </a:r>
          <a:r>
            <a:rPr lang="en-ID" dirty="0" err="1"/>
            <a:t>Debitor</a:t>
          </a:r>
          <a:r>
            <a:rPr lang="en-ID" dirty="0"/>
            <a:t> </a:t>
          </a:r>
          <a:r>
            <a:rPr lang="en-ID" dirty="0" err="1"/>
            <a:t>dinyatakan</a:t>
          </a:r>
          <a:r>
            <a:rPr lang="en-ID" dirty="0"/>
            <a:t> </a:t>
          </a:r>
          <a:r>
            <a:rPr lang="en-ID" dirty="0" err="1"/>
            <a:t>pailit</a:t>
          </a:r>
          <a:r>
            <a:rPr lang="en-ID" dirty="0"/>
            <a:t>, </a:t>
          </a:r>
          <a:r>
            <a:rPr lang="en-ID" dirty="0" err="1"/>
            <a:t>dilakukan</a:t>
          </a:r>
          <a:r>
            <a:rPr lang="en-ID" dirty="0"/>
            <a:t> </a:t>
          </a:r>
          <a:r>
            <a:rPr lang="en-ID" dirty="0" err="1"/>
            <a:t>restrukturisasi</a:t>
          </a:r>
          <a:r>
            <a:rPr lang="en-ID" dirty="0"/>
            <a:t> utang </a:t>
          </a:r>
          <a:r>
            <a:rPr lang="en-ID" dirty="0" err="1"/>
            <a:t>Debitor</a:t>
          </a:r>
          <a:r>
            <a:rPr lang="en-ID" dirty="0"/>
            <a:t>, agar </a:t>
          </a:r>
          <a:r>
            <a:rPr lang="en-ID" dirty="0" err="1"/>
            <a:t>Kreditor</a:t>
          </a:r>
          <a:r>
            <a:rPr lang="en-ID" dirty="0"/>
            <a:t> </a:t>
          </a:r>
          <a:r>
            <a:rPr lang="en-ID" dirty="0" err="1"/>
            <a:t>dapat</a:t>
          </a:r>
          <a:r>
            <a:rPr lang="en-ID" dirty="0"/>
            <a:t> </a:t>
          </a:r>
          <a:r>
            <a:rPr lang="en-ID" dirty="0" err="1"/>
            <a:t>menerima</a:t>
          </a:r>
          <a:r>
            <a:rPr lang="en-ID" dirty="0"/>
            <a:t> </a:t>
          </a:r>
          <a:r>
            <a:rPr lang="en-ID" dirty="0" err="1"/>
            <a:t>pembayaran</a:t>
          </a:r>
          <a:r>
            <a:rPr lang="en-ID" dirty="0"/>
            <a:t> </a:t>
          </a:r>
          <a:r>
            <a:rPr lang="en-ID" dirty="0" err="1"/>
            <a:t>tagihan</a:t>
          </a:r>
          <a:r>
            <a:rPr lang="en-ID" dirty="0"/>
            <a:t> yang </a:t>
          </a:r>
          <a:r>
            <a:rPr lang="en-ID" dirty="0" err="1"/>
            <a:t>lebih</a:t>
          </a:r>
          <a:r>
            <a:rPr lang="en-ID" dirty="0"/>
            <a:t> </a:t>
          </a:r>
          <a:r>
            <a:rPr lang="en-ID" dirty="0" err="1"/>
            <a:t>besar</a:t>
          </a:r>
          <a:r>
            <a:rPr lang="en-ID" dirty="0"/>
            <a:t> </a:t>
          </a:r>
          <a:r>
            <a:rPr lang="en-ID" dirty="0" err="1"/>
            <a:t>daripada</a:t>
          </a:r>
          <a:r>
            <a:rPr lang="en-ID" dirty="0"/>
            <a:t> </a:t>
          </a:r>
          <a:r>
            <a:rPr lang="en-ID" dirty="0" err="1"/>
            <a:t>jika</a:t>
          </a:r>
          <a:r>
            <a:rPr lang="en-ID" dirty="0"/>
            <a:t> </a:t>
          </a:r>
          <a:r>
            <a:rPr lang="en-ID" dirty="0" err="1"/>
            <a:t>Debitor</a:t>
          </a:r>
          <a:r>
            <a:rPr lang="en-ID" dirty="0"/>
            <a:t> </a:t>
          </a:r>
          <a:r>
            <a:rPr lang="en-ID" dirty="0" err="1"/>
            <a:t>dinyatakan</a:t>
          </a:r>
          <a:r>
            <a:rPr lang="en-ID" dirty="0"/>
            <a:t> </a:t>
          </a:r>
          <a:r>
            <a:rPr lang="en-ID" dirty="0" err="1"/>
            <a:t>pailit</a:t>
          </a:r>
          <a:r>
            <a:rPr lang="en-ID" dirty="0"/>
            <a:t>. </a:t>
          </a:r>
          <a:r>
            <a:rPr lang="en-ID" dirty="0" err="1"/>
            <a:t>Restrukturisasi</a:t>
          </a:r>
          <a:r>
            <a:rPr lang="en-ID" dirty="0"/>
            <a:t> utang </a:t>
          </a:r>
          <a:r>
            <a:rPr lang="en-ID" dirty="0" err="1"/>
            <a:t>dapat</a:t>
          </a:r>
          <a:r>
            <a:rPr lang="en-ID" dirty="0"/>
            <a:t> </a:t>
          </a:r>
          <a:r>
            <a:rPr lang="en-ID" dirty="0" err="1"/>
            <a:t>dilakukan</a:t>
          </a:r>
          <a:r>
            <a:rPr lang="en-ID" dirty="0"/>
            <a:t> </a:t>
          </a:r>
          <a:r>
            <a:rPr lang="en-ID" dirty="0" err="1"/>
            <a:t>antara</a:t>
          </a:r>
          <a:r>
            <a:rPr lang="en-ID" dirty="0"/>
            <a:t> lain, </a:t>
          </a:r>
          <a:r>
            <a:rPr lang="en-ID" dirty="0" err="1"/>
            <a:t>dengan</a:t>
          </a:r>
          <a:r>
            <a:rPr lang="en-ID" dirty="0"/>
            <a:t> </a:t>
          </a:r>
          <a:r>
            <a:rPr lang="en-ID" dirty="0" err="1"/>
            <a:t>cara</a:t>
          </a:r>
          <a:r>
            <a:rPr lang="en-ID" dirty="0"/>
            <a:t>:</a:t>
          </a:r>
          <a:endParaRPr lang="en-US" dirty="0"/>
        </a:p>
      </dgm:t>
    </dgm:pt>
    <dgm:pt modelId="{DFBE39A3-EFD6-4B33-8DE5-96855ED0D820}" type="parTrans" cxnId="{83D501A8-1EDF-4D18-9ABA-B8B41B52E7FA}">
      <dgm:prSet/>
      <dgm:spPr/>
      <dgm:t>
        <a:bodyPr/>
        <a:lstStyle/>
        <a:p>
          <a:endParaRPr lang="en-US"/>
        </a:p>
      </dgm:t>
    </dgm:pt>
    <dgm:pt modelId="{9CAF53BB-7D3B-4399-B25C-51C71C8577D3}" type="sibTrans" cxnId="{83D501A8-1EDF-4D18-9ABA-B8B41B52E7FA}">
      <dgm:prSet/>
      <dgm:spPr/>
      <dgm:t>
        <a:bodyPr/>
        <a:lstStyle/>
        <a:p>
          <a:endParaRPr lang="en-US"/>
        </a:p>
      </dgm:t>
    </dgm:pt>
    <dgm:pt modelId="{745DD2F1-CA23-4574-B371-740C6CA52A0D}">
      <dgm:prSet/>
      <dgm:spPr/>
      <dgm:t>
        <a:bodyPr/>
        <a:lstStyle/>
        <a:p>
          <a:pPr>
            <a:buFontTx/>
            <a:buNone/>
          </a:pPr>
          <a:r>
            <a:rPr lang="en-ID" dirty="0"/>
            <a:t>a. </a:t>
          </a:r>
          <a:r>
            <a:rPr lang="en-ID" dirty="0" err="1"/>
            <a:t>menjadwalkan</a:t>
          </a:r>
          <a:r>
            <a:rPr lang="en-ID" dirty="0"/>
            <a:t> </a:t>
          </a:r>
          <a:r>
            <a:rPr lang="en-ID" dirty="0" err="1"/>
            <a:t>kembali</a:t>
          </a:r>
          <a:r>
            <a:rPr lang="en-ID" dirty="0"/>
            <a:t> </a:t>
          </a:r>
          <a:r>
            <a:rPr lang="en-ID" dirty="0" err="1"/>
            <a:t>tanggal</a:t>
          </a:r>
          <a:r>
            <a:rPr lang="en-ID" dirty="0"/>
            <a:t> </a:t>
          </a:r>
          <a:r>
            <a:rPr lang="en-ID" dirty="0" err="1"/>
            <a:t>pembayaran</a:t>
          </a:r>
          <a:r>
            <a:rPr lang="en-ID" dirty="0"/>
            <a:t> </a:t>
          </a:r>
          <a:r>
            <a:rPr lang="en-ID" dirty="0" err="1"/>
            <a:t>kewajiban</a:t>
          </a:r>
          <a:r>
            <a:rPr lang="en-ID" dirty="0"/>
            <a:t> </a:t>
          </a:r>
          <a:r>
            <a:rPr lang="en-ID" dirty="0" err="1"/>
            <a:t>Debitor</a:t>
          </a:r>
          <a:r>
            <a:rPr lang="en-ID" dirty="0"/>
            <a:t> (rescheduling);</a:t>
          </a:r>
          <a:endParaRPr lang="en-US" dirty="0"/>
        </a:p>
      </dgm:t>
    </dgm:pt>
    <dgm:pt modelId="{E05A2601-83CC-4762-810D-6C1A34595D54}" type="parTrans" cxnId="{40AEE8AF-6694-44EE-8778-38F2FBF8507E}">
      <dgm:prSet/>
      <dgm:spPr/>
      <dgm:t>
        <a:bodyPr/>
        <a:lstStyle/>
        <a:p>
          <a:endParaRPr lang="en-US"/>
        </a:p>
      </dgm:t>
    </dgm:pt>
    <dgm:pt modelId="{04F38459-D48F-457B-8930-4E9E5AC09EEA}" type="sibTrans" cxnId="{40AEE8AF-6694-44EE-8778-38F2FBF8507E}">
      <dgm:prSet/>
      <dgm:spPr/>
      <dgm:t>
        <a:bodyPr/>
        <a:lstStyle/>
        <a:p>
          <a:endParaRPr lang="en-US"/>
        </a:p>
      </dgm:t>
    </dgm:pt>
    <dgm:pt modelId="{35C6E98D-26AC-4034-9EA4-7A74009CE847}">
      <dgm:prSet/>
      <dgm:spPr/>
      <dgm:t>
        <a:bodyPr/>
        <a:lstStyle/>
        <a:p>
          <a:pPr>
            <a:buFontTx/>
            <a:buNone/>
          </a:pPr>
          <a:r>
            <a:rPr lang="en-ID" dirty="0"/>
            <a:t>b. </a:t>
          </a:r>
          <a:r>
            <a:rPr lang="en-ID" dirty="0" err="1"/>
            <a:t>menurunkan</a:t>
          </a:r>
          <a:r>
            <a:rPr lang="en-ID" dirty="0"/>
            <a:t> </a:t>
          </a:r>
          <a:r>
            <a:rPr lang="en-ID" dirty="0" err="1"/>
            <a:t>suku</a:t>
          </a:r>
          <a:r>
            <a:rPr lang="en-ID" dirty="0"/>
            <a:t> </a:t>
          </a:r>
          <a:r>
            <a:rPr lang="en-ID" dirty="0" err="1"/>
            <a:t>bunga</a:t>
          </a:r>
          <a:r>
            <a:rPr lang="en-ID" dirty="0"/>
            <a:t>, </a:t>
          </a:r>
          <a:r>
            <a:rPr lang="en-ID" dirty="0" err="1"/>
            <a:t>denda</a:t>
          </a:r>
          <a:r>
            <a:rPr lang="en-ID" dirty="0"/>
            <a:t>, </a:t>
          </a:r>
          <a:r>
            <a:rPr lang="en-ID" dirty="0" err="1"/>
            <a:t>ganti</a:t>
          </a:r>
          <a:r>
            <a:rPr lang="en-ID" dirty="0"/>
            <a:t> </a:t>
          </a:r>
          <a:r>
            <a:rPr lang="en-ID" dirty="0" err="1"/>
            <a:t>rugi</a:t>
          </a:r>
          <a:r>
            <a:rPr lang="en-ID" dirty="0"/>
            <a:t>, dan </a:t>
          </a:r>
          <a:r>
            <a:rPr lang="en-ID" dirty="0" err="1"/>
            <a:t>biaya-biaya</a:t>
          </a:r>
          <a:r>
            <a:rPr lang="en-ID" dirty="0"/>
            <a:t> </a:t>
          </a:r>
          <a:r>
            <a:rPr lang="en-ID" dirty="0" err="1"/>
            <a:t>lainnya</a:t>
          </a:r>
          <a:r>
            <a:rPr lang="en-ID" dirty="0"/>
            <a:t>;</a:t>
          </a:r>
          <a:endParaRPr lang="en-US" dirty="0"/>
        </a:p>
      </dgm:t>
    </dgm:pt>
    <dgm:pt modelId="{658C71A5-BEBD-4287-835E-C0EFE83A6714}" type="parTrans" cxnId="{049C5216-F7A1-47BF-8AFC-5FD4041CA019}">
      <dgm:prSet/>
      <dgm:spPr/>
      <dgm:t>
        <a:bodyPr/>
        <a:lstStyle/>
        <a:p>
          <a:endParaRPr lang="en-US"/>
        </a:p>
      </dgm:t>
    </dgm:pt>
    <dgm:pt modelId="{B86A7490-0915-481F-906E-7E14A570250E}" type="sibTrans" cxnId="{049C5216-F7A1-47BF-8AFC-5FD4041CA019}">
      <dgm:prSet/>
      <dgm:spPr/>
      <dgm:t>
        <a:bodyPr/>
        <a:lstStyle/>
        <a:p>
          <a:endParaRPr lang="en-US"/>
        </a:p>
      </dgm:t>
    </dgm:pt>
    <dgm:pt modelId="{673C9E75-4CC9-4AC9-8CD3-0B762048DA17}">
      <dgm:prSet/>
      <dgm:spPr/>
      <dgm:t>
        <a:bodyPr/>
        <a:lstStyle/>
        <a:p>
          <a:pPr>
            <a:buFontTx/>
            <a:buNone/>
          </a:pPr>
          <a:r>
            <a:rPr lang="en-ID" dirty="0"/>
            <a:t>c. </a:t>
          </a:r>
          <a:r>
            <a:rPr lang="en-ID" dirty="0" err="1"/>
            <a:t>pengurangan</a:t>
          </a:r>
          <a:r>
            <a:rPr lang="en-ID" dirty="0"/>
            <a:t> utang </a:t>
          </a:r>
          <a:r>
            <a:rPr lang="en-ID" dirty="0" err="1"/>
            <a:t>pokok</a:t>
          </a:r>
          <a:r>
            <a:rPr lang="en-ID" dirty="0"/>
            <a:t>; dan/</a:t>
          </a:r>
          <a:r>
            <a:rPr lang="en-ID" dirty="0" err="1"/>
            <a:t>atau</a:t>
          </a:r>
          <a:endParaRPr lang="en-US" dirty="0"/>
        </a:p>
      </dgm:t>
    </dgm:pt>
    <dgm:pt modelId="{77B7117E-3AB1-434D-AD63-FD1A0F631F4D}" type="parTrans" cxnId="{7FFCC592-6697-4B3C-94D0-F2BFCBA51965}">
      <dgm:prSet/>
      <dgm:spPr/>
      <dgm:t>
        <a:bodyPr/>
        <a:lstStyle/>
        <a:p>
          <a:endParaRPr lang="en-US"/>
        </a:p>
      </dgm:t>
    </dgm:pt>
    <dgm:pt modelId="{9EDACD2C-64AC-46AA-836D-EA909089348A}" type="sibTrans" cxnId="{7FFCC592-6697-4B3C-94D0-F2BFCBA51965}">
      <dgm:prSet/>
      <dgm:spPr/>
      <dgm:t>
        <a:bodyPr/>
        <a:lstStyle/>
        <a:p>
          <a:endParaRPr lang="en-US"/>
        </a:p>
      </dgm:t>
    </dgm:pt>
    <dgm:pt modelId="{D8D948A7-E80E-4DF7-B507-3BE18A99A74E}">
      <dgm:prSet/>
      <dgm:spPr/>
      <dgm:t>
        <a:bodyPr/>
        <a:lstStyle/>
        <a:p>
          <a:pPr>
            <a:buFontTx/>
            <a:buNone/>
          </a:pPr>
          <a:r>
            <a:rPr lang="en-ID" dirty="0"/>
            <a:t>d. </a:t>
          </a:r>
          <a:r>
            <a:rPr lang="en-ID" dirty="0" err="1"/>
            <a:t>tagihan</a:t>
          </a:r>
          <a:r>
            <a:rPr lang="en-ID" dirty="0"/>
            <a:t> </a:t>
          </a:r>
          <a:r>
            <a:rPr lang="en-ID" dirty="0" err="1"/>
            <a:t>Kreditor</a:t>
          </a:r>
          <a:r>
            <a:rPr lang="en-ID" dirty="0"/>
            <a:t> </a:t>
          </a:r>
          <a:r>
            <a:rPr lang="en-ID" dirty="0" err="1"/>
            <a:t>dijadikan</a:t>
          </a:r>
          <a:r>
            <a:rPr lang="en-ID" dirty="0"/>
            <a:t> (</a:t>
          </a:r>
          <a:r>
            <a:rPr lang="en-ID" dirty="0" err="1"/>
            <a:t>dikonversi</a:t>
          </a:r>
          <a:r>
            <a:rPr lang="en-ID" dirty="0"/>
            <a:t>) modal </a:t>
          </a:r>
          <a:r>
            <a:rPr lang="en-ID" dirty="0" err="1"/>
            <a:t>dalam</a:t>
          </a:r>
          <a:r>
            <a:rPr lang="en-ID" dirty="0"/>
            <a:t> </a:t>
          </a:r>
          <a:r>
            <a:rPr lang="en-ID" dirty="0" err="1"/>
            <a:t>usaha</a:t>
          </a:r>
          <a:r>
            <a:rPr lang="en-ID" dirty="0"/>
            <a:t> </a:t>
          </a:r>
          <a:r>
            <a:rPr lang="en-ID" dirty="0" err="1"/>
            <a:t>Debitor</a:t>
          </a:r>
          <a:r>
            <a:rPr lang="en-ID" dirty="0"/>
            <a:t>.</a:t>
          </a:r>
          <a:endParaRPr lang="en-US" dirty="0"/>
        </a:p>
      </dgm:t>
    </dgm:pt>
    <dgm:pt modelId="{939843D1-01EE-46C2-8313-54E0D74E1E09}" type="parTrans" cxnId="{F82517B9-23E6-4841-9E0F-36ADFF7981C8}">
      <dgm:prSet/>
      <dgm:spPr/>
      <dgm:t>
        <a:bodyPr/>
        <a:lstStyle/>
        <a:p>
          <a:endParaRPr lang="en-US"/>
        </a:p>
      </dgm:t>
    </dgm:pt>
    <dgm:pt modelId="{5817E2AB-626C-4E68-A2A8-E1F21EBCDB31}" type="sibTrans" cxnId="{F82517B9-23E6-4841-9E0F-36ADFF7981C8}">
      <dgm:prSet/>
      <dgm:spPr/>
      <dgm:t>
        <a:bodyPr/>
        <a:lstStyle/>
        <a:p>
          <a:endParaRPr lang="en-US"/>
        </a:p>
      </dgm:t>
    </dgm:pt>
    <dgm:pt modelId="{E69293FE-143E-4927-BE4E-8FA33282FD7C}">
      <dgm:prSet/>
      <dgm:spPr/>
      <dgm:t>
        <a:bodyPr/>
        <a:lstStyle/>
        <a:p>
          <a:r>
            <a:rPr lang="en-ID" dirty="0"/>
            <a:t>3. Jika </a:t>
          </a:r>
          <a:r>
            <a:rPr lang="en-ID" dirty="0" err="1"/>
            <a:t>prospek</a:t>
          </a:r>
          <a:r>
            <a:rPr lang="en-ID" dirty="0"/>
            <a:t> </a:t>
          </a:r>
          <a:r>
            <a:rPr lang="en-ID" dirty="0" err="1"/>
            <a:t>usaha</a:t>
          </a:r>
          <a:r>
            <a:rPr lang="en-ID" dirty="0"/>
            <a:t> </a:t>
          </a:r>
          <a:r>
            <a:rPr lang="en-ID" dirty="0" err="1"/>
            <a:t>Debitor</a:t>
          </a:r>
          <a:r>
            <a:rPr lang="en-ID" dirty="0"/>
            <a:t> </a:t>
          </a:r>
          <a:r>
            <a:rPr lang="en-ID" dirty="0" err="1"/>
            <a:t>masih</a:t>
          </a:r>
          <a:r>
            <a:rPr lang="en-ID" dirty="0"/>
            <a:t> </a:t>
          </a:r>
          <a:r>
            <a:rPr lang="en-ID" dirty="0" err="1"/>
            <a:t>baik</a:t>
          </a:r>
          <a:r>
            <a:rPr lang="en-ID" dirty="0"/>
            <a:t>, </a:t>
          </a:r>
          <a:r>
            <a:rPr lang="en-ID" dirty="0" err="1"/>
            <a:t>maka</a:t>
          </a:r>
          <a:r>
            <a:rPr lang="en-ID" dirty="0"/>
            <a:t> </a:t>
          </a:r>
          <a:r>
            <a:rPr lang="en-ID" dirty="0" err="1"/>
            <a:t>kepada</a:t>
          </a:r>
          <a:r>
            <a:rPr lang="en-ID" dirty="0"/>
            <a:t> </a:t>
          </a:r>
          <a:r>
            <a:rPr lang="en-ID" dirty="0" err="1"/>
            <a:t>Debitor</a:t>
          </a:r>
          <a:r>
            <a:rPr lang="en-ID" dirty="0"/>
            <a:t> </a:t>
          </a:r>
          <a:r>
            <a:rPr lang="en-ID" dirty="0" err="1"/>
            <a:t>dapat</a:t>
          </a:r>
          <a:r>
            <a:rPr lang="en-ID" dirty="0"/>
            <a:t> </a:t>
          </a:r>
          <a:r>
            <a:rPr lang="en-ID" dirty="0" err="1"/>
            <a:t>diberikan</a:t>
          </a:r>
          <a:r>
            <a:rPr lang="en-ID" dirty="0"/>
            <a:t> </a:t>
          </a:r>
          <a:r>
            <a:rPr lang="en-ID" dirty="0" err="1"/>
            <a:t>waktu</a:t>
          </a:r>
          <a:r>
            <a:rPr lang="en-ID" dirty="0"/>
            <a:t> </a:t>
          </a:r>
          <a:r>
            <a:rPr lang="en-ID" dirty="0" err="1"/>
            <a:t>untuk</a:t>
          </a:r>
          <a:r>
            <a:rPr lang="en-ID" dirty="0"/>
            <a:t> </a:t>
          </a:r>
          <a:r>
            <a:rPr lang="en-ID" dirty="0" err="1"/>
            <a:t>meneruskan</a:t>
          </a:r>
          <a:r>
            <a:rPr lang="en-ID" dirty="0"/>
            <a:t> </a:t>
          </a:r>
          <a:r>
            <a:rPr lang="en-ID" dirty="0" err="1"/>
            <a:t>usahanya</a:t>
          </a:r>
          <a:r>
            <a:rPr lang="en-ID" dirty="0"/>
            <a:t> agar </a:t>
          </a:r>
          <a:r>
            <a:rPr lang="en-ID" dirty="0" err="1"/>
            <a:t>Debitor</a:t>
          </a:r>
          <a:r>
            <a:rPr lang="en-ID" dirty="0"/>
            <a:t> </a:t>
          </a:r>
          <a:r>
            <a:rPr lang="en-ID" dirty="0" err="1"/>
            <a:t>dapat</a:t>
          </a:r>
          <a:r>
            <a:rPr lang="en-ID" dirty="0"/>
            <a:t> </a:t>
          </a:r>
          <a:r>
            <a:rPr lang="en-ID" dirty="0" err="1"/>
            <a:t>membayar</a:t>
          </a:r>
          <a:r>
            <a:rPr lang="en-ID" dirty="0"/>
            <a:t> </a:t>
          </a:r>
          <a:r>
            <a:rPr lang="en-ID" dirty="0" err="1"/>
            <a:t>utangnya</a:t>
          </a:r>
          <a:r>
            <a:rPr lang="en-ID" dirty="0"/>
            <a:t>.</a:t>
          </a:r>
          <a:endParaRPr lang="en-US" dirty="0"/>
        </a:p>
      </dgm:t>
    </dgm:pt>
    <dgm:pt modelId="{D46B2122-D626-470C-8A71-28C04A83C516}" type="parTrans" cxnId="{A6B32105-0360-43A3-B91A-4E4F9A80CDA5}">
      <dgm:prSet/>
      <dgm:spPr/>
      <dgm:t>
        <a:bodyPr/>
        <a:lstStyle/>
        <a:p>
          <a:endParaRPr lang="en-US"/>
        </a:p>
      </dgm:t>
    </dgm:pt>
    <dgm:pt modelId="{1CAFB8D8-F0B4-4ECD-869E-BE38356050EA}" type="sibTrans" cxnId="{A6B32105-0360-43A3-B91A-4E4F9A80CDA5}">
      <dgm:prSet/>
      <dgm:spPr/>
      <dgm:t>
        <a:bodyPr/>
        <a:lstStyle/>
        <a:p>
          <a:endParaRPr lang="en-US"/>
        </a:p>
      </dgm:t>
    </dgm:pt>
    <dgm:pt modelId="{2A5FAD3E-9CF7-4054-BAB2-7B7C7B86CD48}" type="pres">
      <dgm:prSet presAssocID="{32214945-F0FE-44C4-9134-5508005ACC73}" presName="linear" presStyleCnt="0">
        <dgm:presLayoutVars>
          <dgm:animLvl val="lvl"/>
          <dgm:resizeHandles val="exact"/>
        </dgm:presLayoutVars>
      </dgm:prSet>
      <dgm:spPr/>
    </dgm:pt>
    <dgm:pt modelId="{E027C9A6-A9C4-4A93-B988-FF59F8396219}" type="pres">
      <dgm:prSet presAssocID="{1B4F1AFC-AEB9-4EC3-B618-01115FF1CD81}" presName="parentText" presStyleLbl="node1" presStyleIdx="0" presStyleCnt="2">
        <dgm:presLayoutVars>
          <dgm:chMax val="0"/>
          <dgm:bulletEnabled val="1"/>
        </dgm:presLayoutVars>
      </dgm:prSet>
      <dgm:spPr/>
    </dgm:pt>
    <dgm:pt modelId="{92EDFD0B-9DC7-4A74-97D2-57EB8B302013}" type="pres">
      <dgm:prSet presAssocID="{27C144AD-FF15-48FD-9DE0-928AF9EA99B1}" presName="spacer" presStyleCnt="0"/>
      <dgm:spPr/>
    </dgm:pt>
    <dgm:pt modelId="{360E222C-D89B-48BE-BC2D-760E39919615}" type="pres">
      <dgm:prSet presAssocID="{0C2430C5-AAAC-4B4B-875E-C0B69A2D186B}" presName="parentText" presStyleLbl="node1" presStyleIdx="1" presStyleCnt="2">
        <dgm:presLayoutVars>
          <dgm:chMax val="0"/>
          <dgm:bulletEnabled val="1"/>
        </dgm:presLayoutVars>
      </dgm:prSet>
      <dgm:spPr/>
    </dgm:pt>
    <dgm:pt modelId="{DAAAD893-05F6-48D7-A02B-40C69D965296}" type="pres">
      <dgm:prSet presAssocID="{0C2430C5-AAAC-4B4B-875E-C0B69A2D186B}" presName="childText" presStyleLbl="revTx" presStyleIdx="0" presStyleCnt="1">
        <dgm:presLayoutVars>
          <dgm:bulletEnabled val="1"/>
        </dgm:presLayoutVars>
      </dgm:prSet>
      <dgm:spPr/>
    </dgm:pt>
  </dgm:ptLst>
  <dgm:cxnLst>
    <dgm:cxn modelId="{A6B32105-0360-43A3-B91A-4E4F9A80CDA5}" srcId="{0C2430C5-AAAC-4B4B-875E-C0B69A2D186B}" destId="{E69293FE-143E-4927-BE4E-8FA33282FD7C}" srcOrd="6" destOrd="0" parTransId="{D46B2122-D626-470C-8A71-28C04A83C516}" sibTransId="{1CAFB8D8-F0B4-4ECD-869E-BE38356050EA}"/>
    <dgm:cxn modelId="{049C5216-F7A1-47BF-8AFC-5FD4041CA019}" srcId="{0C2430C5-AAAC-4B4B-875E-C0B69A2D186B}" destId="{35C6E98D-26AC-4034-9EA4-7A74009CE847}" srcOrd="3" destOrd="0" parTransId="{658C71A5-BEBD-4287-835E-C0EFE83A6714}" sibTransId="{B86A7490-0915-481F-906E-7E14A570250E}"/>
    <dgm:cxn modelId="{4DE6BC2B-A936-4D0B-8981-1C9550E31E55}" type="presOf" srcId="{35C6E98D-26AC-4034-9EA4-7A74009CE847}" destId="{DAAAD893-05F6-48D7-A02B-40C69D965296}" srcOrd="0" destOrd="3" presId="urn:microsoft.com/office/officeart/2005/8/layout/vList2"/>
    <dgm:cxn modelId="{DB71B831-7DEE-4CED-B9F6-850419294C26}" type="presOf" srcId="{4C21B034-DE5D-4F6D-8104-B3A10B378969}" destId="{DAAAD893-05F6-48D7-A02B-40C69D965296}" srcOrd="0" destOrd="1" presId="urn:microsoft.com/office/officeart/2005/8/layout/vList2"/>
    <dgm:cxn modelId="{81C4CF5E-3275-4314-8E99-B12A4E84710D}" srcId="{32214945-F0FE-44C4-9134-5508005ACC73}" destId="{1B4F1AFC-AEB9-4EC3-B618-01115FF1CD81}" srcOrd="0" destOrd="0" parTransId="{467FB095-B6C5-4EFA-8B56-5F1519D991AD}" sibTransId="{27C144AD-FF15-48FD-9DE0-928AF9EA99B1}"/>
    <dgm:cxn modelId="{3F0C4E7B-2443-4420-867D-178342FAFA5E}" type="presOf" srcId="{D590EE03-19CC-4769-8BFF-A0EA258EFF35}" destId="{DAAAD893-05F6-48D7-A02B-40C69D965296}" srcOrd="0" destOrd="0" presId="urn:microsoft.com/office/officeart/2005/8/layout/vList2"/>
    <dgm:cxn modelId="{7A465D8B-BC63-42AD-88C7-83D020D448C9}" type="presOf" srcId="{1B4F1AFC-AEB9-4EC3-B618-01115FF1CD81}" destId="{E027C9A6-A9C4-4A93-B988-FF59F8396219}" srcOrd="0" destOrd="0" presId="urn:microsoft.com/office/officeart/2005/8/layout/vList2"/>
    <dgm:cxn modelId="{7FFCC592-6697-4B3C-94D0-F2BFCBA51965}" srcId="{0C2430C5-AAAC-4B4B-875E-C0B69A2D186B}" destId="{673C9E75-4CC9-4AC9-8CD3-0B762048DA17}" srcOrd="4" destOrd="0" parTransId="{77B7117E-3AB1-434D-AD63-FD1A0F631F4D}" sibTransId="{9EDACD2C-64AC-46AA-836D-EA909089348A}"/>
    <dgm:cxn modelId="{98C7EE92-FE0E-4751-9586-9899111B7D19}" type="presOf" srcId="{673C9E75-4CC9-4AC9-8CD3-0B762048DA17}" destId="{DAAAD893-05F6-48D7-A02B-40C69D965296}" srcOrd="0" destOrd="4" presId="urn:microsoft.com/office/officeart/2005/8/layout/vList2"/>
    <dgm:cxn modelId="{1A2CA6A6-B780-42A4-918E-6D1606061A0B}" type="presOf" srcId="{745DD2F1-CA23-4574-B371-740C6CA52A0D}" destId="{DAAAD893-05F6-48D7-A02B-40C69D965296}" srcOrd="0" destOrd="2" presId="urn:microsoft.com/office/officeart/2005/8/layout/vList2"/>
    <dgm:cxn modelId="{83D501A8-1EDF-4D18-9ABA-B8B41B52E7FA}" srcId="{0C2430C5-AAAC-4B4B-875E-C0B69A2D186B}" destId="{4C21B034-DE5D-4F6D-8104-B3A10B378969}" srcOrd="1" destOrd="0" parTransId="{DFBE39A3-EFD6-4B33-8DE5-96855ED0D820}" sibTransId="{9CAF53BB-7D3B-4399-B25C-51C71C8577D3}"/>
    <dgm:cxn modelId="{9039EDAD-E15D-4699-9B1A-FBD05C63B2F5}" srcId="{0C2430C5-AAAC-4B4B-875E-C0B69A2D186B}" destId="{D590EE03-19CC-4769-8BFF-A0EA258EFF35}" srcOrd="0" destOrd="0" parTransId="{9C3E8131-4D82-468B-AE43-F116C91090AC}" sibTransId="{7F85CCC9-628A-4472-89D2-B77B66AD2305}"/>
    <dgm:cxn modelId="{40AEE8AF-6694-44EE-8778-38F2FBF8507E}" srcId="{0C2430C5-AAAC-4B4B-875E-C0B69A2D186B}" destId="{745DD2F1-CA23-4574-B371-740C6CA52A0D}" srcOrd="2" destOrd="0" parTransId="{E05A2601-83CC-4762-810D-6C1A34595D54}" sibTransId="{04F38459-D48F-457B-8930-4E9E5AC09EEA}"/>
    <dgm:cxn modelId="{F82517B9-23E6-4841-9E0F-36ADFF7981C8}" srcId="{0C2430C5-AAAC-4B4B-875E-C0B69A2D186B}" destId="{D8D948A7-E80E-4DF7-B507-3BE18A99A74E}" srcOrd="5" destOrd="0" parTransId="{939843D1-01EE-46C2-8313-54E0D74E1E09}" sibTransId="{5817E2AB-626C-4E68-A2A8-E1F21EBCDB31}"/>
    <dgm:cxn modelId="{BA825EC5-B6CA-4A12-AB6F-CDFA732CFB3A}" type="presOf" srcId="{E69293FE-143E-4927-BE4E-8FA33282FD7C}" destId="{DAAAD893-05F6-48D7-A02B-40C69D965296}" srcOrd="0" destOrd="6" presId="urn:microsoft.com/office/officeart/2005/8/layout/vList2"/>
    <dgm:cxn modelId="{1C3194DF-9C55-4A51-A454-B2884CD34A8F}" type="presOf" srcId="{0C2430C5-AAAC-4B4B-875E-C0B69A2D186B}" destId="{360E222C-D89B-48BE-BC2D-760E39919615}" srcOrd="0" destOrd="0" presId="urn:microsoft.com/office/officeart/2005/8/layout/vList2"/>
    <dgm:cxn modelId="{89D846EB-18EE-4300-B9EA-FB581248C2D6}" srcId="{32214945-F0FE-44C4-9134-5508005ACC73}" destId="{0C2430C5-AAAC-4B4B-875E-C0B69A2D186B}" srcOrd="1" destOrd="0" parTransId="{AE06D422-E924-4678-A72F-AF729919FA60}" sibTransId="{101B7AE2-8952-463D-9AE9-62539CB5239F}"/>
    <dgm:cxn modelId="{922BD2ED-FAB1-4C29-B752-1E5047F587B9}" type="presOf" srcId="{32214945-F0FE-44C4-9134-5508005ACC73}" destId="{2A5FAD3E-9CF7-4054-BAB2-7B7C7B86CD48}" srcOrd="0" destOrd="0" presId="urn:microsoft.com/office/officeart/2005/8/layout/vList2"/>
    <dgm:cxn modelId="{B86E19F6-06D3-4C57-94D8-D16B6A4EDDBF}" type="presOf" srcId="{D8D948A7-E80E-4DF7-B507-3BE18A99A74E}" destId="{DAAAD893-05F6-48D7-A02B-40C69D965296}" srcOrd="0" destOrd="5" presId="urn:microsoft.com/office/officeart/2005/8/layout/vList2"/>
    <dgm:cxn modelId="{A06DDF27-7BCE-469F-AC50-8D6C6FCF74F8}" type="presParOf" srcId="{2A5FAD3E-9CF7-4054-BAB2-7B7C7B86CD48}" destId="{E027C9A6-A9C4-4A93-B988-FF59F8396219}" srcOrd="0" destOrd="0" presId="urn:microsoft.com/office/officeart/2005/8/layout/vList2"/>
    <dgm:cxn modelId="{4AFF323F-16FD-4DCF-98E2-A63883D2CD1D}" type="presParOf" srcId="{2A5FAD3E-9CF7-4054-BAB2-7B7C7B86CD48}" destId="{92EDFD0B-9DC7-4A74-97D2-57EB8B302013}" srcOrd="1" destOrd="0" presId="urn:microsoft.com/office/officeart/2005/8/layout/vList2"/>
    <dgm:cxn modelId="{76A9CEDC-E641-4BD3-A623-C9251FB87462}" type="presParOf" srcId="{2A5FAD3E-9CF7-4054-BAB2-7B7C7B86CD48}" destId="{360E222C-D89B-48BE-BC2D-760E39919615}" srcOrd="2" destOrd="0" presId="urn:microsoft.com/office/officeart/2005/8/layout/vList2"/>
    <dgm:cxn modelId="{E736D07B-C2B0-4532-9F90-8FD803C8DFDC}" type="presParOf" srcId="{2A5FAD3E-9CF7-4054-BAB2-7B7C7B86CD48}" destId="{DAAAD893-05F6-48D7-A02B-40C69D965296}"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4C47E1C-4C0C-4C2A-9111-800D2A35BE4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046D794B-AFF6-48F8-82A8-501949B5901C}">
      <dgm:prSet/>
      <dgm:spPr/>
      <dgm:t>
        <a:bodyPr/>
        <a:lstStyle/>
        <a:p>
          <a:r>
            <a:rPr lang="en-ID"/>
            <a:t>Kreditor yang berhak mengeluarkan suara dalam Rapat Kreditor yang membicarakan dan memutus perdamaian dalam Kepailitan hanyalah Kreditor Konkuren.</a:t>
          </a:r>
          <a:endParaRPr lang="en-US"/>
        </a:p>
      </dgm:t>
    </dgm:pt>
    <dgm:pt modelId="{F1E2DE49-0903-4137-8C48-884785B015BB}" type="parTrans" cxnId="{952E4C1E-016C-4542-B22E-D73F8D92EC97}">
      <dgm:prSet/>
      <dgm:spPr/>
      <dgm:t>
        <a:bodyPr/>
        <a:lstStyle/>
        <a:p>
          <a:endParaRPr lang="en-US"/>
        </a:p>
      </dgm:t>
    </dgm:pt>
    <dgm:pt modelId="{4C14F9ED-6FA4-43BE-B83A-6F468DFE5929}" type="sibTrans" cxnId="{952E4C1E-016C-4542-B22E-D73F8D92EC97}">
      <dgm:prSet/>
      <dgm:spPr/>
      <dgm:t>
        <a:bodyPr/>
        <a:lstStyle/>
        <a:p>
          <a:endParaRPr lang="en-US"/>
        </a:p>
      </dgm:t>
    </dgm:pt>
    <dgm:pt modelId="{0656529B-2919-4904-9A7C-50CAFA90113E}">
      <dgm:prSet/>
      <dgm:spPr/>
      <dgm:t>
        <a:bodyPr/>
        <a:lstStyle/>
        <a:p>
          <a:r>
            <a:rPr lang="en-ID"/>
            <a:t>Kreditor yang dijamin dan yang diistimewakan tidak berhak mengeluarkan suara dalam Rapat Kreditor yang membicarakan perdamaian, kecuali jika mereka telah melepaskan haknya untuk didahulukan sebelum diadakan pemungutan suara.</a:t>
          </a:r>
          <a:endParaRPr lang="en-US"/>
        </a:p>
      </dgm:t>
    </dgm:pt>
    <dgm:pt modelId="{F8696496-49B4-4644-937A-F6FDB9D78C44}" type="parTrans" cxnId="{09DF2F36-E035-4D8B-A2C9-B89273724187}">
      <dgm:prSet/>
      <dgm:spPr/>
      <dgm:t>
        <a:bodyPr/>
        <a:lstStyle/>
        <a:p>
          <a:endParaRPr lang="en-US"/>
        </a:p>
      </dgm:t>
    </dgm:pt>
    <dgm:pt modelId="{07A2AB9E-999C-45CE-BF18-A9ED3F66024E}" type="sibTrans" cxnId="{09DF2F36-E035-4D8B-A2C9-B89273724187}">
      <dgm:prSet/>
      <dgm:spPr/>
      <dgm:t>
        <a:bodyPr/>
        <a:lstStyle/>
        <a:p>
          <a:endParaRPr lang="en-US"/>
        </a:p>
      </dgm:t>
    </dgm:pt>
    <dgm:pt modelId="{B4E9E69C-42F7-484B-AA36-C425FBD0FDA2}">
      <dgm:prSet/>
      <dgm:spPr/>
      <dgm:t>
        <a:bodyPr/>
        <a:lstStyle/>
        <a:p>
          <a:r>
            <a:rPr lang="en-ID"/>
            <a:t>Dengan pelepasan hak sebagai Kreditor yang didahulukan, mereka menjadi Kreditor Konkuren dan tetap menjadi Kreditor Konkuren meskipun perdamaian tidak diterima (Pasal 149 Undang2 37/2004)</a:t>
          </a:r>
          <a:endParaRPr lang="en-US"/>
        </a:p>
      </dgm:t>
    </dgm:pt>
    <dgm:pt modelId="{0711CC9F-D753-40FF-B6A9-4F66C9BF6314}" type="parTrans" cxnId="{A76B8D6C-7E2C-4EF6-9E7C-EE3D87B14B80}">
      <dgm:prSet/>
      <dgm:spPr/>
      <dgm:t>
        <a:bodyPr/>
        <a:lstStyle/>
        <a:p>
          <a:endParaRPr lang="en-US"/>
        </a:p>
      </dgm:t>
    </dgm:pt>
    <dgm:pt modelId="{E2A3E596-122D-47BC-82B8-FFBC6D994A2D}" type="sibTrans" cxnId="{A76B8D6C-7E2C-4EF6-9E7C-EE3D87B14B80}">
      <dgm:prSet/>
      <dgm:spPr/>
      <dgm:t>
        <a:bodyPr/>
        <a:lstStyle/>
        <a:p>
          <a:endParaRPr lang="en-US"/>
        </a:p>
      </dgm:t>
    </dgm:pt>
    <dgm:pt modelId="{1335B145-4C81-4A8D-B31B-BC4F453F5B14}" type="pres">
      <dgm:prSet presAssocID="{F4C47E1C-4C0C-4C2A-9111-800D2A35BE4E}" presName="linear" presStyleCnt="0">
        <dgm:presLayoutVars>
          <dgm:animLvl val="lvl"/>
          <dgm:resizeHandles val="exact"/>
        </dgm:presLayoutVars>
      </dgm:prSet>
      <dgm:spPr/>
    </dgm:pt>
    <dgm:pt modelId="{53CBFB8D-6230-4060-B5CD-D59F4BAE98A4}" type="pres">
      <dgm:prSet presAssocID="{046D794B-AFF6-48F8-82A8-501949B5901C}" presName="parentText" presStyleLbl="node1" presStyleIdx="0" presStyleCnt="3">
        <dgm:presLayoutVars>
          <dgm:chMax val="0"/>
          <dgm:bulletEnabled val="1"/>
        </dgm:presLayoutVars>
      </dgm:prSet>
      <dgm:spPr/>
    </dgm:pt>
    <dgm:pt modelId="{36BBA646-686F-4D35-B81D-2D217CF18A5E}" type="pres">
      <dgm:prSet presAssocID="{4C14F9ED-6FA4-43BE-B83A-6F468DFE5929}" presName="spacer" presStyleCnt="0"/>
      <dgm:spPr/>
    </dgm:pt>
    <dgm:pt modelId="{A0CF9EA7-62C1-4F72-9CCE-F153B3E1BF3F}" type="pres">
      <dgm:prSet presAssocID="{0656529B-2919-4904-9A7C-50CAFA90113E}" presName="parentText" presStyleLbl="node1" presStyleIdx="1" presStyleCnt="3">
        <dgm:presLayoutVars>
          <dgm:chMax val="0"/>
          <dgm:bulletEnabled val="1"/>
        </dgm:presLayoutVars>
      </dgm:prSet>
      <dgm:spPr/>
    </dgm:pt>
    <dgm:pt modelId="{C58D225D-18BB-423D-8DC0-95C667A63B31}" type="pres">
      <dgm:prSet presAssocID="{07A2AB9E-999C-45CE-BF18-A9ED3F66024E}" presName="spacer" presStyleCnt="0"/>
      <dgm:spPr/>
    </dgm:pt>
    <dgm:pt modelId="{74D18889-F44D-4A62-8136-F7173173F99D}" type="pres">
      <dgm:prSet presAssocID="{B4E9E69C-42F7-484B-AA36-C425FBD0FDA2}" presName="parentText" presStyleLbl="node1" presStyleIdx="2" presStyleCnt="3">
        <dgm:presLayoutVars>
          <dgm:chMax val="0"/>
          <dgm:bulletEnabled val="1"/>
        </dgm:presLayoutVars>
      </dgm:prSet>
      <dgm:spPr/>
    </dgm:pt>
  </dgm:ptLst>
  <dgm:cxnLst>
    <dgm:cxn modelId="{952E4C1E-016C-4542-B22E-D73F8D92EC97}" srcId="{F4C47E1C-4C0C-4C2A-9111-800D2A35BE4E}" destId="{046D794B-AFF6-48F8-82A8-501949B5901C}" srcOrd="0" destOrd="0" parTransId="{F1E2DE49-0903-4137-8C48-884785B015BB}" sibTransId="{4C14F9ED-6FA4-43BE-B83A-6F468DFE5929}"/>
    <dgm:cxn modelId="{4AFCAA34-0A33-4B04-9AB3-9A486505B340}" type="presOf" srcId="{046D794B-AFF6-48F8-82A8-501949B5901C}" destId="{53CBFB8D-6230-4060-B5CD-D59F4BAE98A4}" srcOrd="0" destOrd="0" presId="urn:microsoft.com/office/officeart/2005/8/layout/vList2"/>
    <dgm:cxn modelId="{09DF2F36-E035-4D8B-A2C9-B89273724187}" srcId="{F4C47E1C-4C0C-4C2A-9111-800D2A35BE4E}" destId="{0656529B-2919-4904-9A7C-50CAFA90113E}" srcOrd="1" destOrd="0" parTransId="{F8696496-49B4-4644-937A-F6FDB9D78C44}" sibTransId="{07A2AB9E-999C-45CE-BF18-A9ED3F66024E}"/>
    <dgm:cxn modelId="{EEE0BF68-487A-4B98-AB94-C79FB616F50F}" type="presOf" srcId="{F4C47E1C-4C0C-4C2A-9111-800D2A35BE4E}" destId="{1335B145-4C81-4A8D-B31B-BC4F453F5B14}" srcOrd="0" destOrd="0" presId="urn:microsoft.com/office/officeart/2005/8/layout/vList2"/>
    <dgm:cxn modelId="{A76B8D6C-7E2C-4EF6-9E7C-EE3D87B14B80}" srcId="{F4C47E1C-4C0C-4C2A-9111-800D2A35BE4E}" destId="{B4E9E69C-42F7-484B-AA36-C425FBD0FDA2}" srcOrd="2" destOrd="0" parTransId="{0711CC9F-D753-40FF-B6A9-4F66C9BF6314}" sibTransId="{E2A3E596-122D-47BC-82B8-FFBC6D994A2D}"/>
    <dgm:cxn modelId="{9F291953-FDC1-4A3C-9C1F-5188BB633208}" type="presOf" srcId="{B4E9E69C-42F7-484B-AA36-C425FBD0FDA2}" destId="{74D18889-F44D-4A62-8136-F7173173F99D}" srcOrd="0" destOrd="0" presId="urn:microsoft.com/office/officeart/2005/8/layout/vList2"/>
    <dgm:cxn modelId="{6E2688E4-5513-4B32-9968-4857F0133533}" type="presOf" srcId="{0656529B-2919-4904-9A7C-50CAFA90113E}" destId="{A0CF9EA7-62C1-4F72-9CCE-F153B3E1BF3F}" srcOrd="0" destOrd="0" presId="urn:microsoft.com/office/officeart/2005/8/layout/vList2"/>
    <dgm:cxn modelId="{26022B93-DDB7-4F82-B448-3B7352D94F82}" type="presParOf" srcId="{1335B145-4C81-4A8D-B31B-BC4F453F5B14}" destId="{53CBFB8D-6230-4060-B5CD-D59F4BAE98A4}" srcOrd="0" destOrd="0" presId="urn:microsoft.com/office/officeart/2005/8/layout/vList2"/>
    <dgm:cxn modelId="{967F0C8F-7BBC-4663-BFA3-38AF85A8EF2D}" type="presParOf" srcId="{1335B145-4C81-4A8D-B31B-BC4F453F5B14}" destId="{36BBA646-686F-4D35-B81D-2D217CF18A5E}" srcOrd="1" destOrd="0" presId="urn:microsoft.com/office/officeart/2005/8/layout/vList2"/>
    <dgm:cxn modelId="{2A6D0C05-36C0-49EC-97F2-76B3B80552CC}" type="presParOf" srcId="{1335B145-4C81-4A8D-B31B-BC4F453F5B14}" destId="{A0CF9EA7-62C1-4F72-9CCE-F153B3E1BF3F}" srcOrd="2" destOrd="0" presId="urn:microsoft.com/office/officeart/2005/8/layout/vList2"/>
    <dgm:cxn modelId="{64A17030-928C-4E7F-820D-4372A2B41FC5}" type="presParOf" srcId="{1335B145-4C81-4A8D-B31B-BC4F453F5B14}" destId="{C58D225D-18BB-423D-8DC0-95C667A63B31}" srcOrd="3" destOrd="0" presId="urn:microsoft.com/office/officeart/2005/8/layout/vList2"/>
    <dgm:cxn modelId="{664A734B-5B49-4073-B5A2-BD400073BF2B}" type="presParOf" srcId="{1335B145-4C81-4A8D-B31B-BC4F453F5B14}" destId="{74D18889-F44D-4A62-8136-F7173173F99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731198-5A75-4B9F-AC3C-F0CAC7D686C3}" type="doc">
      <dgm:prSet loTypeId="urn:microsoft.com/office/officeart/2005/8/layout/process1" loCatId="process" qsTypeId="urn:microsoft.com/office/officeart/2005/8/quickstyle/simple1" qsCatId="simple" csTypeId="urn:microsoft.com/office/officeart/2005/8/colors/colorful5" csCatId="colorful"/>
      <dgm:spPr/>
      <dgm:t>
        <a:bodyPr/>
        <a:lstStyle/>
        <a:p>
          <a:endParaRPr lang="en-US"/>
        </a:p>
      </dgm:t>
    </dgm:pt>
    <dgm:pt modelId="{EFAF85EF-B404-48BD-96BD-A59C96FC8DA0}">
      <dgm:prSet/>
      <dgm:spPr/>
      <dgm:t>
        <a:bodyPr/>
        <a:lstStyle/>
        <a:p>
          <a:r>
            <a:rPr lang="en-ID"/>
            <a:t>Menurut Pasal 281 Undang2 37/2004:</a:t>
          </a:r>
          <a:endParaRPr lang="en-US"/>
        </a:p>
      </dgm:t>
    </dgm:pt>
    <dgm:pt modelId="{6F1D3A81-EC02-4246-A88D-D0B8FE8F5DB0}" type="parTrans" cxnId="{2CD13F8D-C492-4167-BD7D-C32B471AF0B0}">
      <dgm:prSet/>
      <dgm:spPr/>
      <dgm:t>
        <a:bodyPr/>
        <a:lstStyle/>
        <a:p>
          <a:endParaRPr lang="en-US"/>
        </a:p>
      </dgm:t>
    </dgm:pt>
    <dgm:pt modelId="{F454811A-559F-444D-B42C-6E797AAE7367}" type="sibTrans" cxnId="{2CD13F8D-C492-4167-BD7D-C32B471AF0B0}">
      <dgm:prSet/>
      <dgm:spPr/>
      <dgm:t>
        <a:bodyPr/>
        <a:lstStyle/>
        <a:p>
          <a:endParaRPr lang="en-US"/>
        </a:p>
      </dgm:t>
    </dgm:pt>
    <dgm:pt modelId="{03321B6F-4467-4A3E-A75C-50B06EF3283C}">
      <dgm:prSet/>
      <dgm:spPr/>
      <dgm:t>
        <a:bodyPr/>
        <a:lstStyle/>
        <a:p>
          <a:r>
            <a:rPr lang="en-ID"/>
            <a:t>Ayat (1) menentukan bahwa rencana perdamaian dalam PKPU dapat diterima berdasarkan:</a:t>
          </a:r>
          <a:endParaRPr lang="en-US"/>
        </a:p>
      </dgm:t>
    </dgm:pt>
    <dgm:pt modelId="{FF918F73-2B6F-43D8-8A44-9E4E906EA57C}" type="parTrans" cxnId="{7A27AD27-0167-4F47-8947-51433586B566}">
      <dgm:prSet/>
      <dgm:spPr/>
      <dgm:t>
        <a:bodyPr/>
        <a:lstStyle/>
        <a:p>
          <a:endParaRPr lang="en-US"/>
        </a:p>
      </dgm:t>
    </dgm:pt>
    <dgm:pt modelId="{4F4A255F-08FB-4F41-B618-F823139C901C}" type="sibTrans" cxnId="{7A27AD27-0167-4F47-8947-51433586B566}">
      <dgm:prSet/>
      <dgm:spPr/>
      <dgm:t>
        <a:bodyPr/>
        <a:lstStyle/>
        <a:p>
          <a:endParaRPr lang="en-US"/>
        </a:p>
      </dgm:t>
    </dgm:pt>
    <dgm:pt modelId="{84C7A24C-99B1-48A7-9EB6-176319E48542}">
      <dgm:prSet/>
      <dgm:spPr/>
      <dgm:t>
        <a:bodyPr/>
        <a:lstStyle/>
        <a:p>
          <a:r>
            <a:rPr lang="en-ID"/>
            <a:t>a. persetujuan lebih dari 1/2 jumlah Kreditor Konkuren yang haknya diakui atau sementara diakui yang hadir pada Rapat Kreditor, yang bersama- sama mewakili paling sedikit 2/3 bagian dari seluruh tagihan yang diakui atau untuk sementara diakui dari Kreditor Konkuren atau kuasanya yang hadir dalam Rapat; dan</a:t>
          </a:r>
          <a:endParaRPr lang="en-US"/>
        </a:p>
      </dgm:t>
    </dgm:pt>
    <dgm:pt modelId="{5D34B543-C0DD-4384-BA23-D86E91364585}" type="parTrans" cxnId="{46C4ED1F-F76C-428D-B542-42CB04F5B551}">
      <dgm:prSet/>
      <dgm:spPr/>
      <dgm:t>
        <a:bodyPr/>
        <a:lstStyle/>
        <a:p>
          <a:endParaRPr lang="en-US"/>
        </a:p>
      </dgm:t>
    </dgm:pt>
    <dgm:pt modelId="{E9FB03B1-71D0-42A4-AE98-F737D56F970C}" type="sibTrans" cxnId="{46C4ED1F-F76C-428D-B542-42CB04F5B551}">
      <dgm:prSet/>
      <dgm:spPr/>
      <dgm:t>
        <a:bodyPr/>
        <a:lstStyle/>
        <a:p>
          <a:endParaRPr lang="en-US"/>
        </a:p>
      </dgm:t>
    </dgm:pt>
    <dgm:pt modelId="{4D0CE0BA-8942-4F4C-B307-68748F68B1FA}">
      <dgm:prSet/>
      <dgm:spPr/>
      <dgm:t>
        <a:bodyPr/>
        <a:lstStyle/>
        <a:p>
          <a:r>
            <a:rPr lang="en-ID"/>
            <a:t>b. persetujuan lebih dari 1/2 jumlah Kreditor yang piutangnya dijamin dengan gadai, jaminan fidusia, hak tanggungan dan hipotik, yang hadir dan mewakili paling sedikit 2/3 bagian dari semua tagihan Kreditor yang dijamin tersebut atau kuasa mereka yang hadir dalam Rapat.</a:t>
          </a:r>
          <a:endParaRPr lang="en-US"/>
        </a:p>
      </dgm:t>
    </dgm:pt>
    <dgm:pt modelId="{0C3548E9-F887-4951-AF4F-84901DCBD252}" type="parTrans" cxnId="{8152AAC0-59AF-4E83-ACEB-CD0B3863DD9E}">
      <dgm:prSet/>
      <dgm:spPr/>
      <dgm:t>
        <a:bodyPr/>
        <a:lstStyle/>
        <a:p>
          <a:endParaRPr lang="en-US"/>
        </a:p>
      </dgm:t>
    </dgm:pt>
    <dgm:pt modelId="{2DDC6206-4AC5-4458-B8FF-044C93D6977E}" type="sibTrans" cxnId="{8152AAC0-59AF-4E83-ACEB-CD0B3863DD9E}">
      <dgm:prSet/>
      <dgm:spPr/>
      <dgm:t>
        <a:bodyPr/>
        <a:lstStyle/>
        <a:p>
          <a:endParaRPr lang="en-US"/>
        </a:p>
      </dgm:t>
    </dgm:pt>
    <dgm:pt modelId="{50DF5871-19BD-4D7C-88DA-2B75A3EAA674}">
      <dgm:prSet/>
      <dgm:spPr/>
      <dgm:t>
        <a:bodyPr/>
        <a:lstStyle/>
        <a:p>
          <a:r>
            <a:rPr lang="en-ID"/>
            <a:t>Ayat (2) menentukan bahwa Kreditor yang dijamin yang tidak menyetujui rencana perdamaian dalam PKPU diberikan kompensasi sebesar nilai terendah di antara nilai jaminan atau nilai aktual pinjaman yang secara langsung dijamin dengan hak agunan atas kebendaan.</a:t>
          </a:r>
          <a:endParaRPr lang="en-US"/>
        </a:p>
      </dgm:t>
    </dgm:pt>
    <dgm:pt modelId="{9E9F7CC7-B0FE-46EC-BEBA-0DA35A38ECCE}" type="parTrans" cxnId="{084D6D7F-769B-40B0-A3A7-473026A88E73}">
      <dgm:prSet/>
      <dgm:spPr/>
      <dgm:t>
        <a:bodyPr/>
        <a:lstStyle/>
        <a:p>
          <a:endParaRPr lang="en-US"/>
        </a:p>
      </dgm:t>
    </dgm:pt>
    <dgm:pt modelId="{9FE681E5-A02C-48B3-ABC1-24AFAD730E3A}" type="sibTrans" cxnId="{084D6D7F-769B-40B0-A3A7-473026A88E73}">
      <dgm:prSet/>
      <dgm:spPr/>
      <dgm:t>
        <a:bodyPr/>
        <a:lstStyle/>
        <a:p>
          <a:endParaRPr lang="en-US"/>
        </a:p>
      </dgm:t>
    </dgm:pt>
    <dgm:pt modelId="{552ABD41-E220-4979-92F9-7DAE27FFE294}">
      <dgm:prSet/>
      <dgm:spPr/>
      <dgm:t>
        <a:bodyPr/>
        <a:lstStyle/>
        <a:p>
          <a:r>
            <a:rPr lang="en-ID"/>
            <a:t>Nilai jaminan adalah nilai jaminan yang dapat dipilih antara nilai jaminan yang ditentukan dalam dokumen jaminan atau nilai obyek jaminan yang ditentukan ahli/penaksir.</a:t>
          </a:r>
          <a:endParaRPr lang="en-US"/>
        </a:p>
      </dgm:t>
    </dgm:pt>
    <dgm:pt modelId="{108E52CD-0274-475E-B16C-252487D11AAF}" type="parTrans" cxnId="{421D3707-B97F-4332-AFFA-1B74F83F7692}">
      <dgm:prSet/>
      <dgm:spPr/>
      <dgm:t>
        <a:bodyPr/>
        <a:lstStyle/>
        <a:p>
          <a:endParaRPr lang="en-US"/>
        </a:p>
      </dgm:t>
    </dgm:pt>
    <dgm:pt modelId="{3B8525DA-5BB2-484A-A4F7-014C1AD697B5}" type="sibTrans" cxnId="{421D3707-B97F-4332-AFFA-1B74F83F7692}">
      <dgm:prSet/>
      <dgm:spPr/>
      <dgm:t>
        <a:bodyPr/>
        <a:lstStyle/>
        <a:p>
          <a:endParaRPr lang="en-US"/>
        </a:p>
      </dgm:t>
    </dgm:pt>
    <dgm:pt modelId="{85C84D98-EF46-4E4A-AAC8-58A3F1A23466}" type="pres">
      <dgm:prSet presAssocID="{2C731198-5A75-4B9F-AC3C-F0CAC7D686C3}" presName="Name0" presStyleCnt="0">
        <dgm:presLayoutVars>
          <dgm:dir/>
          <dgm:resizeHandles val="exact"/>
        </dgm:presLayoutVars>
      </dgm:prSet>
      <dgm:spPr/>
    </dgm:pt>
    <dgm:pt modelId="{0664459C-9FC6-4D65-8B79-91893B321396}" type="pres">
      <dgm:prSet presAssocID="{EFAF85EF-B404-48BD-96BD-A59C96FC8DA0}" presName="node" presStyleLbl="node1" presStyleIdx="0" presStyleCnt="1">
        <dgm:presLayoutVars>
          <dgm:bulletEnabled val="1"/>
        </dgm:presLayoutVars>
      </dgm:prSet>
      <dgm:spPr/>
    </dgm:pt>
  </dgm:ptLst>
  <dgm:cxnLst>
    <dgm:cxn modelId="{421D3707-B97F-4332-AFFA-1B74F83F7692}" srcId="{EFAF85EF-B404-48BD-96BD-A59C96FC8DA0}" destId="{552ABD41-E220-4979-92F9-7DAE27FFE294}" srcOrd="4" destOrd="0" parTransId="{108E52CD-0274-475E-B16C-252487D11AAF}" sibTransId="{3B8525DA-5BB2-484A-A4F7-014C1AD697B5}"/>
    <dgm:cxn modelId="{46C4ED1F-F76C-428D-B542-42CB04F5B551}" srcId="{EFAF85EF-B404-48BD-96BD-A59C96FC8DA0}" destId="{84C7A24C-99B1-48A7-9EB6-176319E48542}" srcOrd="1" destOrd="0" parTransId="{5D34B543-C0DD-4384-BA23-D86E91364585}" sibTransId="{E9FB03B1-71D0-42A4-AE98-F737D56F970C}"/>
    <dgm:cxn modelId="{A3E89026-0003-447B-BED3-5E3F4565692E}" type="presOf" srcId="{EFAF85EF-B404-48BD-96BD-A59C96FC8DA0}" destId="{0664459C-9FC6-4D65-8B79-91893B321396}" srcOrd="0" destOrd="0" presId="urn:microsoft.com/office/officeart/2005/8/layout/process1"/>
    <dgm:cxn modelId="{7A27AD27-0167-4F47-8947-51433586B566}" srcId="{EFAF85EF-B404-48BD-96BD-A59C96FC8DA0}" destId="{03321B6F-4467-4A3E-A75C-50B06EF3283C}" srcOrd="0" destOrd="0" parTransId="{FF918F73-2B6F-43D8-8A44-9E4E906EA57C}" sibTransId="{4F4A255F-08FB-4F41-B618-F823139C901C}"/>
    <dgm:cxn modelId="{F7333B48-4429-48BD-9CB4-32E586AEA546}" type="presOf" srcId="{4D0CE0BA-8942-4F4C-B307-68748F68B1FA}" destId="{0664459C-9FC6-4D65-8B79-91893B321396}" srcOrd="0" destOrd="3" presId="urn:microsoft.com/office/officeart/2005/8/layout/process1"/>
    <dgm:cxn modelId="{084D6D7F-769B-40B0-A3A7-473026A88E73}" srcId="{EFAF85EF-B404-48BD-96BD-A59C96FC8DA0}" destId="{50DF5871-19BD-4D7C-88DA-2B75A3EAA674}" srcOrd="3" destOrd="0" parTransId="{9E9F7CC7-B0FE-46EC-BEBA-0DA35A38ECCE}" sibTransId="{9FE681E5-A02C-48B3-ABC1-24AFAD730E3A}"/>
    <dgm:cxn modelId="{2CD13F8D-C492-4167-BD7D-C32B471AF0B0}" srcId="{2C731198-5A75-4B9F-AC3C-F0CAC7D686C3}" destId="{EFAF85EF-B404-48BD-96BD-A59C96FC8DA0}" srcOrd="0" destOrd="0" parTransId="{6F1D3A81-EC02-4246-A88D-D0B8FE8F5DB0}" sibTransId="{F454811A-559F-444D-B42C-6E797AAE7367}"/>
    <dgm:cxn modelId="{3AF723A1-900E-4D88-8E2D-30171E0BD5E3}" type="presOf" srcId="{50DF5871-19BD-4D7C-88DA-2B75A3EAA674}" destId="{0664459C-9FC6-4D65-8B79-91893B321396}" srcOrd="0" destOrd="4" presId="urn:microsoft.com/office/officeart/2005/8/layout/process1"/>
    <dgm:cxn modelId="{8B75C4AC-E166-46EC-92D3-8B1AEC9D7528}" type="presOf" srcId="{84C7A24C-99B1-48A7-9EB6-176319E48542}" destId="{0664459C-9FC6-4D65-8B79-91893B321396}" srcOrd="0" destOrd="2" presId="urn:microsoft.com/office/officeart/2005/8/layout/process1"/>
    <dgm:cxn modelId="{8152AAC0-59AF-4E83-ACEB-CD0B3863DD9E}" srcId="{EFAF85EF-B404-48BD-96BD-A59C96FC8DA0}" destId="{4D0CE0BA-8942-4F4C-B307-68748F68B1FA}" srcOrd="2" destOrd="0" parTransId="{0C3548E9-F887-4951-AF4F-84901DCBD252}" sibTransId="{2DDC6206-4AC5-4458-B8FF-044C93D6977E}"/>
    <dgm:cxn modelId="{D3FF82DA-49F0-4FE5-94AD-81AD10DC38E6}" type="presOf" srcId="{2C731198-5A75-4B9F-AC3C-F0CAC7D686C3}" destId="{85C84D98-EF46-4E4A-AAC8-58A3F1A23466}" srcOrd="0" destOrd="0" presId="urn:microsoft.com/office/officeart/2005/8/layout/process1"/>
    <dgm:cxn modelId="{12ECC0EC-07BF-4C21-A280-B782F19459B9}" type="presOf" srcId="{552ABD41-E220-4979-92F9-7DAE27FFE294}" destId="{0664459C-9FC6-4D65-8B79-91893B321396}" srcOrd="0" destOrd="5" presId="urn:microsoft.com/office/officeart/2005/8/layout/process1"/>
    <dgm:cxn modelId="{6D639EFE-97EF-437C-B8B1-9532FA3142CB}" type="presOf" srcId="{03321B6F-4467-4A3E-A75C-50B06EF3283C}" destId="{0664459C-9FC6-4D65-8B79-91893B321396}" srcOrd="0" destOrd="1" presId="urn:microsoft.com/office/officeart/2005/8/layout/process1"/>
    <dgm:cxn modelId="{43CB9FC4-723C-4F74-B5A4-13AC2FADFE9E}" type="presParOf" srcId="{85C84D98-EF46-4E4A-AAC8-58A3F1A23466}" destId="{0664459C-9FC6-4D65-8B79-91893B321396}"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A3EE8BA-16A1-433D-8F36-40D51C3F7786}"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88BE8645-9144-4836-A5D5-66C59411543C}">
      <dgm:prSet/>
      <dgm:spPr/>
      <dgm:t>
        <a:bodyPr/>
        <a:lstStyle/>
        <a:p>
          <a:r>
            <a:rPr lang="en-ID"/>
            <a:t>Perdamaian dalam Kepailitan yang telah disahkan oleh putusan Pengadilan yang telah berkekuatan hukum tetap berlaku bagi semua Kreditor yang tidak mempunyai hak untuk didahulukan tanpa pengecualian, baik telah mengajukan diri dalam Kepailitan maupun tidak (Pasal 162 Undang2 37/2004 yang sudah diuraikan di atas).</a:t>
          </a:r>
          <a:endParaRPr lang="en-US"/>
        </a:p>
      </dgm:t>
    </dgm:pt>
    <dgm:pt modelId="{7AB2C17A-BFF7-4881-AA4E-0EEDB97764C9}" type="parTrans" cxnId="{866649B1-8193-4EF4-889E-CC79462C6764}">
      <dgm:prSet/>
      <dgm:spPr/>
      <dgm:t>
        <a:bodyPr/>
        <a:lstStyle/>
        <a:p>
          <a:endParaRPr lang="en-US"/>
        </a:p>
      </dgm:t>
    </dgm:pt>
    <dgm:pt modelId="{29D31CE2-7978-4DB9-8DF8-F4A462833495}" type="sibTrans" cxnId="{866649B1-8193-4EF4-889E-CC79462C6764}">
      <dgm:prSet/>
      <dgm:spPr/>
      <dgm:t>
        <a:bodyPr/>
        <a:lstStyle/>
        <a:p>
          <a:endParaRPr lang="en-US"/>
        </a:p>
      </dgm:t>
    </dgm:pt>
    <dgm:pt modelId="{2774D4F5-4478-43E5-95C7-E7357184F5A4}">
      <dgm:prSet/>
      <dgm:spPr/>
      <dgm:t>
        <a:bodyPr/>
        <a:lstStyle/>
        <a:p>
          <a:r>
            <a:rPr lang="en-ID"/>
            <a:t>Kepailitan berakhir jika putusan pengesahan perdamaian telah berkekuatan hukum tetap [Pasal 166 ayat (1) Undang2 37/2004].</a:t>
          </a:r>
          <a:endParaRPr lang="en-US"/>
        </a:p>
      </dgm:t>
    </dgm:pt>
    <dgm:pt modelId="{906233C5-61F5-4CB3-A32C-D84C5E00E86A}" type="parTrans" cxnId="{D46A95B4-EC36-4A3D-A0FE-960EAFB7F792}">
      <dgm:prSet/>
      <dgm:spPr/>
      <dgm:t>
        <a:bodyPr/>
        <a:lstStyle/>
        <a:p>
          <a:endParaRPr lang="en-US"/>
        </a:p>
      </dgm:t>
    </dgm:pt>
    <dgm:pt modelId="{E2E57630-351E-46A9-B7BD-452EA1B4E8DE}" type="sibTrans" cxnId="{D46A95B4-EC36-4A3D-A0FE-960EAFB7F792}">
      <dgm:prSet/>
      <dgm:spPr/>
      <dgm:t>
        <a:bodyPr/>
        <a:lstStyle/>
        <a:p>
          <a:endParaRPr lang="en-US"/>
        </a:p>
      </dgm:t>
    </dgm:pt>
    <dgm:pt modelId="{3178ED1D-B112-4708-80F0-3CE7B70C91C3}">
      <dgm:prSet/>
      <dgm:spPr/>
      <dgm:t>
        <a:bodyPr/>
        <a:lstStyle/>
        <a:p>
          <a:r>
            <a:rPr lang="en-ID"/>
            <a:t>Kurator wajib mengumumkan perdamaian yang telah berkekuatan hukum tetap dalam Berita Negara RI dan minimum 2 surat kabar harian yang ditetapkan Hakim Pengawas [Pasal 166 ayat (2) Undang2 37/2004].</a:t>
          </a:r>
          <a:endParaRPr lang="en-US"/>
        </a:p>
      </dgm:t>
    </dgm:pt>
    <dgm:pt modelId="{C87F1FCB-C788-4C6F-A9B0-59EF78719FF7}" type="parTrans" cxnId="{312EEDEE-275C-4038-A90A-B38BCF986EC9}">
      <dgm:prSet/>
      <dgm:spPr/>
      <dgm:t>
        <a:bodyPr/>
        <a:lstStyle/>
        <a:p>
          <a:endParaRPr lang="en-US"/>
        </a:p>
      </dgm:t>
    </dgm:pt>
    <dgm:pt modelId="{CD826D61-700E-45D1-8390-A5552F8EAEA8}" type="sibTrans" cxnId="{312EEDEE-275C-4038-A90A-B38BCF986EC9}">
      <dgm:prSet/>
      <dgm:spPr/>
      <dgm:t>
        <a:bodyPr/>
        <a:lstStyle/>
        <a:p>
          <a:endParaRPr lang="en-US"/>
        </a:p>
      </dgm:t>
    </dgm:pt>
    <dgm:pt modelId="{D1A7DBE9-E644-4050-B0B6-8AEC371965C9}">
      <dgm:prSet/>
      <dgm:spPr/>
      <dgm:t>
        <a:bodyPr/>
        <a:lstStyle/>
        <a:p>
          <a:r>
            <a:rPr lang="en-ID"/>
            <a:t>Kurator wajib memberikan pertanggung jawaban kepada Debitor di hadapan Hakim Pengawas dan Kurator wajib mengembalikan kepada Debitor semua benda yang termasuk harta pailit [Pasal 167 ayat (1) dan (2) Undang2 37/2004].</a:t>
          </a:r>
          <a:endParaRPr lang="en-US"/>
        </a:p>
      </dgm:t>
    </dgm:pt>
    <dgm:pt modelId="{0ACF6204-F485-4E0A-B435-A6D8F583CF77}" type="parTrans" cxnId="{3A15DE3C-5D58-480F-8802-909F285A06A5}">
      <dgm:prSet/>
      <dgm:spPr/>
      <dgm:t>
        <a:bodyPr/>
        <a:lstStyle/>
        <a:p>
          <a:endParaRPr lang="en-US"/>
        </a:p>
      </dgm:t>
    </dgm:pt>
    <dgm:pt modelId="{DAEB1299-4E5D-4FBE-A539-1C25D0FE5F36}" type="sibTrans" cxnId="{3A15DE3C-5D58-480F-8802-909F285A06A5}">
      <dgm:prSet/>
      <dgm:spPr/>
      <dgm:t>
        <a:bodyPr/>
        <a:lstStyle/>
        <a:p>
          <a:endParaRPr lang="en-US"/>
        </a:p>
      </dgm:t>
    </dgm:pt>
    <dgm:pt modelId="{6F994FCF-184E-4CC1-8E87-1F140E1E2573}">
      <dgm:prSet/>
      <dgm:spPr/>
      <dgm:t>
        <a:bodyPr/>
        <a:lstStyle/>
        <a:p>
          <a:r>
            <a:rPr lang="en-ID"/>
            <a:t>Debitor wajib menyerahkan langsung kepada Kurator jumlah uang yang menjadi hak Kreditor yang diistimewakan yang telah dicocokan dan diakui, serta biaya Kepailitan [Pasal 168 ayat (1) Undang2 37/2004].</a:t>
          </a:r>
          <a:endParaRPr lang="en-US"/>
        </a:p>
      </dgm:t>
    </dgm:pt>
    <dgm:pt modelId="{CDBA3F3C-AA22-4208-A954-0BEE60290ECA}" type="parTrans" cxnId="{0A2430DC-68E3-456D-AA28-EE0134DC9E36}">
      <dgm:prSet/>
      <dgm:spPr/>
      <dgm:t>
        <a:bodyPr/>
        <a:lstStyle/>
        <a:p>
          <a:endParaRPr lang="en-US"/>
        </a:p>
      </dgm:t>
    </dgm:pt>
    <dgm:pt modelId="{AFFFAABB-081B-4EE7-B6B0-1E1DF217CC78}" type="sibTrans" cxnId="{0A2430DC-68E3-456D-AA28-EE0134DC9E36}">
      <dgm:prSet/>
      <dgm:spPr/>
      <dgm:t>
        <a:bodyPr/>
        <a:lstStyle/>
        <a:p>
          <a:endParaRPr lang="en-US"/>
        </a:p>
      </dgm:t>
    </dgm:pt>
    <dgm:pt modelId="{55C2F46B-3802-45B7-8862-BD479BE7B217}" type="pres">
      <dgm:prSet presAssocID="{7A3EE8BA-16A1-433D-8F36-40D51C3F7786}" presName="linear" presStyleCnt="0">
        <dgm:presLayoutVars>
          <dgm:animLvl val="lvl"/>
          <dgm:resizeHandles val="exact"/>
        </dgm:presLayoutVars>
      </dgm:prSet>
      <dgm:spPr/>
    </dgm:pt>
    <dgm:pt modelId="{F04728C6-80D3-44DF-ABA6-46D2DCF0BCA0}" type="pres">
      <dgm:prSet presAssocID="{88BE8645-9144-4836-A5D5-66C59411543C}" presName="parentText" presStyleLbl="node1" presStyleIdx="0" presStyleCnt="5">
        <dgm:presLayoutVars>
          <dgm:chMax val="0"/>
          <dgm:bulletEnabled val="1"/>
        </dgm:presLayoutVars>
      </dgm:prSet>
      <dgm:spPr/>
    </dgm:pt>
    <dgm:pt modelId="{00D167EF-A9E0-4C70-93D4-12F5913C372F}" type="pres">
      <dgm:prSet presAssocID="{29D31CE2-7978-4DB9-8DF8-F4A462833495}" presName="spacer" presStyleCnt="0"/>
      <dgm:spPr/>
    </dgm:pt>
    <dgm:pt modelId="{43C4109D-069B-433E-A6EE-1699D05CF586}" type="pres">
      <dgm:prSet presAssocID="{2774D4F5-4478-43E5-95C7-E7357184F5A4}" presName="parentText" presStyleLbl="node1" presStyleIdx="1" presStyleCnt="5">
        <dgm:presLayoutVars>
          <dgm:chMax val="0"/>
          <dgm:bulletEnabled val="1"/>
        </dgm:presLayoutVars>
      </dgm:prSet>
      <dgm:spPr/>
    </dgm:pt>
    <dgm:pt modelId="{23677AC7-B8B0-437D-A4DA-884F9E7822D8}" type="pres">
      <dgm:prSet presAssocID="{E2E57630-351E-46A9-B7BD-452EA1B4E8DE}" presName="spacer" presStyleCnt="0"/>
      <dgm:spPr/>
    </dgm:pt>
    <dgm:pt modelId="{627E099B-7DE1-4520-9322-60C2EEB9010D}" type="pres">
      <dgm:prSet presAssocID="{3178ED1D-B112-4708-80F0-3CE7B70C91C3}" presName="parentText" presStyleLbl="node1" presStyleIdx="2" presStyleCnt="5">
        <dgm:presLayoutVars>
          <dgm:chMax val="0"/>
          <dgm:bulletEnabled val="1"/>
        </dgm:presLayoutVars>
      </dgm:prSet>
      <dgm:spPr/>
    </dgm:pt>
    <dgm:pt modelId="{E97BAABF-7A7C-490E-9933-C7DBF732CA8D}" type="pres">
      <dgm:prSet presAssocID="{CD826D61-700E-45D1-8390-A5552F8EAEA8}" presName="spacer" presStyleCnt="0"/>
      <dgm:spPr/>
    </dgm:pt>
    <dgm:pt modelId="{9E6FAF47-F231-4691-A001-6043DD2685A7}" type="pres">
      <dgm:prSet presAssocID="{D1A7DBE9-E644-4050-B0B6-8AEC371965C9}" presName="parentText" presStyleLbl="node1" presStyleIdx="3" presStyleCnt="5">
        <dgm:presLayoutVars>
          <dgm:chMax val="0"/>
          <dgm:bulletEnabled val="1"/>
        </dgm:presLayoutVars>
      </dgm:prSet>
      <dgm:spPr/>
    </dgm:pt>
    <dgm:pt modelId="{8D6C5765-5BA8-46B9-A597-BAA57258D1CE}" type="pres">
      <dgm:prSet presAssocID="{DAEB1299-4E5D-4FBE-A539-1C25D0FE5F36}" presName="spacer" presStyleCnt="0"/>
      <dgm:spPr/>
    </dgm:pt>
    <dgm:pt modelId="{5F4FA9E6-8F62-4FF5-834E-147B22FC763C}" type="pres">
      <dgm:prSet presAssocID="{6F994FCF-184E-4CC1-8E87-1F140E1E2573}" presName="parentText" presStyleLbl="node1" presStyleIdx="4" presStyleCnt="5">
        <dgm:presLayoutVars>
          <dgm:chMax val="0"/>
          <dgm:bulletEnabled val="1"/>
        </dgm:presLayoutVars>
      </dgm:prSet>
      <dgm:spPr/>
    </dgm:pt>
  </dgm:ptLst>
  <dgm:cxnLst>
    <dgm:cxn modelId="{8F26B60D-399C-4D8F-B5BD-F228C17BC269}" type="presOf" srcId="{6F994FCF-184E-4CC1-8E87-1F140E1E2573}" destId="{5F4FA9E6-8F62-4FF5-834E-147B22FC763C}" srcOrd="0" destOrd="0" presId="urn:microsoft.com/office/officeart/2005/8/layout/vList2"/>
    <dgm:cxn modelId="{3477BA12-A255-4898-8B08-E5035275C5D0}" type="presOf" srcId="{88BE8645-9144-4836-A5D5-66C59411543C}" destId="{F04728C6-80D3-44DF-ABA6-46D2DCF0BCA0}" srcOrd="0" destOrd="0" presId="urn:microsoft.com/office/officeart/2005/8/layout/vList2"/>
    <dgm:cxn modelId="{975EBE19-B820-4397-8201-24B81BE74A3E}" type="presOf" srcId="{3178ED1D-B112-4708-80F0-3CE7B70C91C3}" destId="{627E099B-7DE1-4520-9322-60C2EEB9010D}" srcOrd="0" destOrd="0" presId="urn:microsoft.com/office/officeart/2005/8/layout/vList2"/>
    <dgm:cxn modelId="{81022F2C-A965-4175-99AC-289E29F1B5A2}" type="presOf" srcId="{D1A7DBE9-E644-4050-B0B6-8AEC371965C9}" destId="{9E6FAF47-F231-4691-A001-6043DD2685A7}" srcOrd="0" destOrd="0" presId="urn:microsoft.com/office/officeart/2005/8/layout/vList2"/>
    <dgm:cxn modelId="{3A15DE3C-5D58-480F-8802-909F285A06A5}" srcId="{7A3EE8BA-16A1-433D-8F36-40D51C3F7786}" destId="{D1A7DBE9-E644-4050-B0B6-8AEC371965C9}" srcOrd="3" destOrd="0" parTransId="{0ACF6204-F485-4E0A-B435-A6D8F583CF77}" sibTransId="{DAEB1299-4E5D-4FBE-A539-1C25D0FE5F36}"/>
    <dgm:cxn modelId="{CF6DE83C-4FAF-48F5-BC5D-3A1E7676354C}" type="presOf" srcId="{7A3EE8BA-16A1-433D-8F36-40D51C3F7786}" destId="{55C2F46B-3802-45B7-8862-BD479BE7B217}" srcOrd="0" destOrd="0" presId="urn:microsoft.com/office/officeart/2005/8/layout/vList2"/>
    <dgm:cxn modelId="{866649B1-8193-4EF4-889E-CC79462C6764}" srcId="{7A3EE8BA-16A1-433D-8F36-40D51C3F7786}" destId="{88BE8645-9144-4836-A5D5-66C59411543C}" srcOrd="0" destOrd="0" parTransId="{7AB2C17A-BFF7-4881-AA4E-0EEDB97764C9}" sibTransId="{29D31CE2-7978-4DB9-8DF8-F4A462833495}"/>
    <dgm:cxn modelId="{D46A95B4-EC36-4A3D-A0FE-960EAFB7F792}" srcId="{7A3EE8BA-16A1-433D-8F36-40D51C3F7786}" destId="{2774D4F5-4478-43E5-95C7-E7357184F5A4}" srcOrd="1" destOrd="0" parTransId="{906233C5-61F5-4CB3-A32C-D84C5E00E86A}" sibTransId="{E2E57630-351E-46A9-B7BD-452EA1B4E8DE}"/>
    <dgm:cxn modelId="{0A2430DC-68E3-456D-AA28-EE0134DC9E36}" srcId="{7A3EE8BA-16A1-433D-8F36-40D51C3F7786}" destId="{6F994FCF-184E-4CC1-8E87-1F140E1E2573}" srcOrd="4" destOrd="0" parTransId="{CDBA3F3C-AA22-4208-A954-0BEE60290ECA}" sibTransId="{AFFFAABB-081B-4EE7-B6B0-1E1DF217CC78}"/>
    <dgm:cxn modelId="{0076B0E8-8A37-4D53-8BB7-191DBAEDCB2D}" type="presOf" srcId="{2774D4F5-4478-43E5-95C7-E7357184F5A4}" destId="{43C4109D-069B-433E-A6EE-1699D05CF586}" srcOrd="0" destOrd="0" presId="urn:microsoft.com/office/officeart/2005/8/layout/vList2"/>
    <dgm:cxn modelId="{312EEDEE-275C-4038-A90A-B38BCF986EC9}" srcId="{7A3EE8BA-16A1-433D-8F36-40D51C3F7786}" destId="{3178ED1D-B112-4708-80F0-3CE7B70C91C3}" srcOrd="2" destOrd="0" parTransId="{C87F1FCB-C788-4C6F-A9B0-59EF78719FF7}" sibTransId="{CD826D61-700E-45D1-8390-A5552F8EAEA8}"/>
    <dgm:cxn modelId="{35033894-4656-4768-8E99-329CC894675D}" type="presParOf" srcId="{55C2F46B-3802-45B7-8862-BD479BE7B217}" destId="{F04728C6-80D3-44DF-ABA6-46D2DCF0BCA0}" srcOrd="0" destOrd="0" presId="urn:microsoft.com/office/officeart/2005/8/layout/vList2"/>
    <dgm:cxn modelId="{CB8E3E06-7BD3-4219-AC34-8C9CB0A2851A}" type="presParOf" srcId="{55C2F46B-3802-45B7-8862-BD479BE7B217}" destId="{00D167EF-A9E0-4C70-93D4-12F5913C372F}" srcOrd="1" destOrd="0" presId="urn:microsoft.com/office/officeart/2005/8/layout/vList2"/>
    <dgm:cxn modelId="{CBD57CBD-04B3-424A-836B-3640DCD0C21C}" type="presParOf" srcId="{55C2F46B-3802-45B7-8862-BD479BE7B217}" destId="{43C4109D-069B-433E-A6EE-1699D05CF586}" srcOrd="2" destOrd="0" presId="urn:microsoft.com/office/officeart/2005/8/layout/vList2"/>
    <dgm:cxn modelId="{FAF67713-3C35-4A04-8AE2-EE3BAACCDD79}" type="presParOf" srcId="{55C2F46B-3802-45B7-8862-BD479BE7B217}" destId="{23677AC7-B8B0-437D-A4DA-884F9E7822D8}" srcOrd="3" destOrd="0" presId="urn:microsoft.com/office/officeart/2005/8/layout/vList2"/>
    <dgm:cxn modelId="{4F5294C7-B8EA-4A1C-B251-8774A5DD6297}" type="presParOf" srcId="{55C2F46B-3802-45B7-8862-BD479BE7B217}" destId="{627E099B-7DE1-4520-9322-60C2EEB9010D}" srcOrd="4" destOrd="0" presId="urn:microsoft.com/office/officeart/2005/8/layout/vList2"/>
    <dgm:cxn modelId="{61B84CE2-1382-4A52-8EFF-231622343793}" type="presParOf" srcId="{55C2F46B-3802-45B7-8862-BD479BE7B217}" destId="{E97BAABF-7A7C-490E-9933-C7DBF732CA8D}" srcOrd="5" destOrd="0" presId="urn:microsoft.com/office/officeart/2005/8/layout/vList2"/>
    <dgm:cxn modelId="{59423393-2EFE-4CD3-9972-45552B47226E}" type="presParOf" srcId="{55C2F46B-3802-45B7-8862-BD479BE7B217}" destId="{9E6FAF47-F231-4691-A001-6043DD2685A7}" srcOrd="6" destOrd="0" presId="urn:microsoft.com/office/officeart/2005/8/layout/vList2"/>
    <dgm:cxn modelId="{16B31563-4232-441A-BA8D-142BE09DAD54}" type="presParOf" srcId="{55C2F46B-3802-45B7-8862-BD479BE7B217}" destId="{8D6C5765-5BA8-46B9-A597-BAA57258D1CE}" srcOrd="7" destOrd="0" presId="urn:microsoft.com/office/officeart/2005/8/layout/vList2"/>
    <dgm:cxn modelId="{A5A1E34F-97A4-49DC-B371-7EB217B3686D}" type="presParOf" srcId="{55C2F46B-3802-45B7-8862-BD479BE7B217}" destId="{5F4FA9E6-8F62-4FF5-834E-147B22FC763C}"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DB1E3D8-E0D0-41A8-8D92-9A3816318B6B}"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95CE8820-8BDA-4171-856A-9E3AB9827F78}">
      <dgm:prSet/>
      <dgm:spPr/>
      <dgm:t>
        <a:bodyPr/>
        <a:lstStyle/>
        <a:p>
          <a:r>
            <a:rPr lang="en-ID"/>
            <a:t>Sebelum Debitor memenuhi kewajiban tersebut di atas, Kurator wajib menahan uang dan benda lainnya dari harta pailit [Pasal 168 ayat (2) Undang2 37/2004].</a:t>
          </a:r>
          <a:endParaRPr lang="en-US"/>
        </a:p>
      </dgm:t>
    </dgm:pt>
    <dgm:pt modelId="{BA24AD50-1633-4C08-9B61-FF6C06453091}" type="parTrans" cxnId="{8FD52D8D-73C3-4D2B-8881-3C15E1B9CA0F}">
      <dgm:prSet/>
      <dgm:spPr/>
      <dgm:t>
        <a:bodyPr/>
        <a:lstStyle/>
        <a:p>
          <a:endParaRPr lang="en-US"/>
        </a:p>
      </dgm:t>
    </dgm:pt>
    <dgm:pt modelId="{4ED7E1EE-3C08-47CC-A3F1-6B2B88ACC8E6}" type="sibTrans" cxnId="{8FD52D8D-73C3-4D2B-8881-3C15E1B9CA0F}">
      <dgm:prSet/>
      <dgm:spPr/>
      <dgm:t>
        <a:bodyPr/>
        <a:lstStyle/>
        <a:p>
          <a:endParaRPr lang="en-US"/>
        </a:p>
      </dgm:t>
    </dgm:pt>
    <dgm:pt modelId="{60C5177B-D1C8-49AE-98F8-E0C581927A43}">
      <dgm:prSet/>
      <dgm:spPr/>
      <dgm:t>
        <a:bodyPr/>
        <a:lstStyle/>
        <a:p>
          <a:r>
            <a:rPr lang="en-ID"/>
            <a:t>Selanjutnya jika setelah lewat 30 hari sejak putusan pengesahan perdamaian berkekuatan hukum tetap, Debitor tetap tidak membayar kewajibannya sebagaimana dimaksud dalam butir 5 di atas, maka Kurator membayar piutang Kreditor yang diistimewakan serta biaya Kepailitan tersebut [Pasal 168 ayat (3) Undang2 37/2004].</a:t>
          </a:r>
          <a:endParaRPr lang="en-US"/>
        </a:p>
      </dgm:t>
    </dgm:pt>
    <dgm:pt modelId="{8937EF5F-4FEC-47B4-B717-5C08AA6FA884}" type="parTrans" cxnId="{19222A81-0819-453B-AA38-9F9D67A54AA6}">
      <dgm:prSet/>
      <dgm:spPr/>
      <dgm:t>
        <a:bodyPr/>
        <a:lstStyle/>
        <a:p>
          <a:endParaRPr lang="en-US"/>
        </a:p>
      </dgm:t>
    </dgm:pt>
    <dgm:pt modelId="{A9D5D81C-81E7-4383-ABBD-143A70240C50}" type="sibTrans" cxnId="{19222A81-0819-453B-AA38-9F9D67A54AA6}">
      <dgm:prSet/>
      <dgm:spPr/>
      <dgm:t>
        <a:bodyPr/>
        <a:lstStyle/>
        <a:p>
          <a:endParaRPr lang="en-US"/>
        </a:p>
      </dgm:t>
    </dgm:pt>
    <dgm:pt modelId="{EDCA3E87-B4A9-46DE-90D0-751CDA4E14B9}">
      <dgm:prSet/>
      <dgm:spPr/>
      <dgm:t>
        <a:bodyPr/>
        <a:lstStyle/>
        <a:p>
          <a:r>
            <a:rPr lang="en-ID"/>
            <a:t>Besarnya bagian yang wajib diserahkan kepada masing-masing Kreditor berdasarkan hak istimewa dan biaya Kepailitan tersebut ditetapkan Hakim Pengawas dalam hal tidak ada kesepakatan untuk pembagian tersebut antara Debitor, Kurator dan para Kreditor.</a:t>
          </a:r>
          <a:endParaRPr lang="en-US"/>
        </a:p>
      </dgm:t>
    </dgm:pt>
    <dgm:pt modelId="{2EE12106-D47A-4229-9054-4F05C6E5EC6D}" type="parTrans" cxnId="{58B6184E-AFCA-4EB4-B217-7B887A9A8B1A}">
      <dgm:prSet/>
      <dgm:spPr/>
      <dgm:t>
        <a:bodyPr/>
        <a:lstStyle/>
        <a:p>
          <a:endParaRPr lang="en-US"/>
        </a:p>
      </dgm:t>
    </dgm:pt>
    <dgm:pt modelId="{151926AB-1C02-43E3-AB03-63396CD2BD76}" type="sibTrans" cxnId="{58B6184E-AFCA-4EB4-B217-7B887A9A8B1A}">
      <dgm:prSet/>
      <dgm:spPr/>
      <dgm:t>
        <a:bodyPr/>
        <a:lstStyle/>
        <a:p>
          <a:endParaRPr lang="en-US"/>
        </a:p>
      </dgm:t>
    </dgm:pt>
    <dgm:pt modelId="{E339EE22-D639-479B-97D6-0BCE968472F3}">
      <dgm:prSet/>
      <dgm:spPr/>
      <dgm:t>
        <a:bodyPr/>
        <a:lstStyle/>
        <a:p>
          <a:r>
            <a:rPr lang="en-ID"/>
            <a:t>Putusan pengesahan perdamaian yang berkekuatan hukum tetap merupakan alas hak yang dapat dijalankan terhadap Debitor dan pihak yang menanggung (guarantor) dalam pelaksanaan perdamaian atas piutang yang telah diakui.</a:t>
          </a:r>
          <a:endParaRPr lang="en-US"/>
        </a:p>
      </dgm:t>
    </dgm:pt>
    <dgm:pt modelId="{6894197F-41BB-462C-B32F-961B0D572CEA}" type="parTrans" cxnId="{8DCBC01E-2675-4241-A5B1-3B05073C68CF}">
      <dgm:prSet/>
      <dgm:spPr/>
      <dgm:t>
        <a:bodyPr/>
        <a:lstStyle/>
        <a:p>
          <a:endParaRPr lang="en-US"/>
        </a:p>
      </dgm:t>
    </dgm:pt>
    <dgm:pt modelId="{D259D58D-B1CA-4A9E-8CFB-D378B72C39E6}" type="sibTrans" cxnId="{8DCBC01E-2675-4241-A5B1-3B05073C68CF}">
      <dgm:prSet/>
      <dgm:spPr/>
      <dgm:t>
        <a:bodyPr/>
        <a:lstStyle/>
        <a:p>
          <a:endParaRPr lang="en-US"/>
        </a:p>
      </dgm:t>
    </dgm:pt>
    <dgm:pt modelId="{EC5ECDC0-D88B-4172-9416-24BF9B05DCE3}">
      <dgm:prSet/>
      <dgm:spPr/>
      <dgm:t>
        <a:bodyPr/>
        <a:lstStyle/>
        <a:p>
          <a:r>
            <a:rPr lang="en-ID"/>
            <a:t>Meskipun sudah ada perdamaian, Kreditor tetap memiliki hak untuk menagih penanggung dan sesama Debitor.</a:t>
          </a:r>
          <a:endParaRPr lang="en-US"/>
        </a:p>
      </dgm:t>
    </dgm:pt>
    <dgm:pt modelId="{CC582B4B-1442-497A-B711-115626E27BF7}" type="parTrans" cxnId="{ADBF26F1-CA74-4ED9-A86D-C1A61E1C417B}">
      <dgm:prSet/>
      <dgm:spPr/>
      <dgm:t>
        <a:bodyPr/>
        <a:lstStyle/>
        <a:p>
          <a:endParaRPr lang="en-US"/>
        </a:p>
      </dgm:t>
    </dgm:pt>
    <dgm:pt modelId="{423E2386-DA14-4E93-A697-D54C170CE238}" type="sibTrans" cxnId="{ADBF26F1-CA74-4ED9-A86D-C1A61E1C417B}">
      <dgm:prSet/>
      <dgm:spPr/>
      <dgm:t>
        <a:bodyPr/>
        <a:lstStyle/>
        <a:p>
          <a:endParaRPr lang="en-US"/>
        </a:p>
      </dgm:t>
    </dgm:pt>
    <dgm:pt modelId="{759A7BF7-3ECB-4A2E-A42D-7C93722385F5}" type="pres">
      <dgm:prSet presAssocID="{3DB1E3D8-E0D0-41A8-8D92-9A3816318B6B}" presName="linear" presStyleCnt="0">
        <dgm:presLayoutVars>
          <dgm:animLvl val="lvl"/>
          <dgm:resizeHandles val="exact"/>
        </dgm:presLayoutVars>
      </dgm:prSet>
      <dgm:spPr/>
    </dgm:pt>
    <dgm:pt modelId="{9D0FA2B2-95EA-472B-BADE-904F248EDBEA}" type="pres">
      <dgm:prSet presAssocID="{95CE8820-8BDA-4171-856A-9E3AB9827F78}" presName="parentText" presStyleLbl="node1" presStyleIdx="0" presStyleCnt="5">
        <dgm:presLayoutVars>
          <dgm:chMax val="0"/>
          <dgm:bulletEnabled val="1"/>
        </dgm:presLayoutVars>
      </dgm:prSet>
      <dgm:spPr/>
    </dgm:pt>
    <dgm:pt modelId="{CCA18BB1-8D39-4A22-B928-50B8E40DE92D}" type="pres">
      <dgm:prSet presAssocID="{4ED7E1EE-3C08-47CC-A3F1-6B2B88ACC8E6}" presName="spacer" presStyleCnt="0"/>
      <dgm:spPr/>
    </dgm:pt>
    <dgm:pt modelId="{5C02E86A-AEB5-4CFC-BCDB-61DD81009C1C}" type="pres">
      <dgm:prSet presAssocID="{60C5177B-D1C8-49AE-98F8-E0C581927A43}" presName="parentText" presStyleLbl="node1" presStyleIdx="1" presStyleCnt="5">
        <dgm:presLayoutVars>
          <dgm:chMax val="0"/>
          <dgm:bulletEnabled val="1"/>
        </dgm:presLayoutVars>
      </dgm:prSet>
      <dgm:spPr/>
    </dgm:pt>
    <dgm:pt modelId="{F7DB1093-3E4A-49CC-9F2A-E83CA62399EE}" type="pres">
      <dgm:prSet presAssocID="{A9D5D81C-81E7-4383-ABBD-143A70240C50}" presName="spacer" presStyleCnt="0"/>
      <dgm:spPr/>
    </dgm:pt>
    <dgm:pt modelId="{17FC5819-A3E3-4B82-A92D-5F95A2920F29}" type="pres">
      <dgm:prSet presAssocID="{EDCA3E87-B4A9-46DE-90D0-751CDA4E14B9}" presName="parentText" presStyleLbl="node1" presStyleIdx="2" presStyleCnt="5">
        <dgm:presLayoutVars>
          <dgm:chMax val="0"/>
          <dgm:bulletEnabled val="1"/>
        </dgm:presLayoutVars>
      </dgm:prSet>
      <dgm:spPr/>
    </dgm:pt>
    <dgm:pt modelId="{D53BC856-F10E-4DAE-B7DC-41635718FE11}" type="pres">
      <dgm:prSet presAssocID="{151926AB-1C02-43E3-AB03-63396CD2BD76}" presName="spacer" presStyleCnt="0"/>
      <dgm:spPr/>
    </dgm:pt>
    <dgm:pt modelId="{9C25E6F6-2097-437E-BBA5-9E2BF715394E}" type="pres">
      <dgm:prSet presAssocID="{E339EE22-D639-479B-97D6-0BCE968472F3}" presName="parentText" presStyleLbl="node1" presStyleIdx="3" presStyleCnt="5">
        <dgm:presLayoutVars>
          <dgm:chMax val="0"/>
          <dgm:bulletEnabled val="1"/>
        </dgm:presLayoutVars>
      </dgm:prSet>
      <dgm:spPr/>
    </dgm:pt>
    <dgm:pt modelId="{C410F1F2-90EC-4C31-93BF-48A3FE1A55E4}" type="pres">
      <dgm:prSet presAssocID="{D259D58D-B1CA-4A9E-8CFB-D378B72C39E6}" presName="spacer" presStyleCnt="0"/>
      <dgm:spPr/>
    </dgm:pt>
    <dgm:pt modelId="{5FC69033-285E-43B3-99B4-26196B70D9F0}" type="pres">
      <dgm:prSet presAssocID="{EC5ECDC0-D88B-4172-9416-24BF9B05DCE3}" presName="parentText" presStyleLbl="node1" presStyleIdx="4" presStyleCnt="5">
        <dgm:presLayoutVars>
          <dgm:chMax val="0"/>
          <dgm:bulletEnabled val="1"/>
        </dgm:presLayoutVars>
      </dgm:prSet>
      <dgm:spPr/>
    </dgm:pt>
  </dgm:ptLst>
  <dgm:cxnLst>
    <dgm:cxn modelId="{8DCBC01E-2675-4241-A5B1-3B05073C68CF}" srcId="{3DB1E3D8-E0D0-41A8-8D92-9A3816318B6B}" destId="{E339EE22-D639-479B-97D6-0BCE968472F3}" srcOrd="3" destOrd="0" parTransId="{6894197F-41BB-462C-B32F-961B0D572CEA}" sibTransId="{D259D58D-B1CA-4A9E-8CFB-D378B72C39E6}"/>
    <dgm:cxn modelId="{D129E61F-20EE-44CA-BB2F-146600B1E6E5}" type="presOf" srcId="{60C5177B-D1C8-49AE-98F8-E0C581927A43}" destId="{5C02E86A-AEB5-4CFC-BCDB-61DD81009C1C}" srcOrd="0" destOrd="0" presId="urn:microsoft.com/office/officeart/2005/8/layout/vList2"/>
    <dgm:cxn modelId="{40156931-CF6D-4CCD-9EA6-A28D1FFB37BA}" type="presOf" srcId="{EDCA3E87-B4A9-46DE-90D0-751CDA4E14B9}" destId="{17FC5819-A3E3-4B82-A92D-5F95A2920F29}" srcOrd="0" destOrd="0" presId="urn:microsoft.com/office/officeart/2005/8/layout/vList2"/>
    <dgm:cxn modelId="{6F070A3D-B08B-4C28-BE89-1AEC1C9214DD}" type="presOf" srcId="{E339EE22-D639-479B-97D6-0BCE968472F3}" destId="{9C25E6F6-2097-437E-BBA5-9E2BF715394E}" srcOrd="0" destOrd="0" presId="urn:microsoft.com/office/officeart/2005/8/layout/vList2"/>
    <dgm:cxn modelId="{7D5D9963-1127-475D-887C-7D834FD13EFD}" type="presOf" srcId="{3DB1E3D8-E0D0-41A8-8D92-9A3816318B6B}" destId="{759A7BF7-3ECB-4A2E-A42D-7C93722385F5}" srcOrd="0" destOrd="0" presId="urn:microsoft.com/office/officeart/2005/8/layout/vList2"/>
    <dgm:cxn modelId="{58B6184E-AFCA-4EB4-B217-7B887A9A8B1A}" srcId="{3DB1E3D8-E0D0-41A8-8D92-9A3816318B6B}" destId="{EDCA3E87-B4A9-46DE-90D0-751CDA4E14B9}" srcOrd="2" destOrd="0" parTransId="{2EE12106-D47A-4229-9054-4F05C6E5EC6D}" sibTransId="{151926AB-1C02-43E3-AB03-63396CD2BD76}"/>
    <dgm:cxn modelId="{CD8FA680-2795-42FC-83DD-39615AC1E3E7}" type="presOf" srcId="{95CE8820-8BDA-4171-856A-9E3AB9827F78}" destId="{9D0FA2B2-95EA-472B-BADE-904F248EDBEA}" srcOrd="0" destOrd="0" presId="urn:microsoft.com/office/officeart/2005/8/layout/vList2"/>
    <dgm:cxn modelId="{19222A81-0819-453B-AA38-9F9D67A54AA6}" srcId="{3DB1E3D8-E0D0-41A8-8D92-9A3816318B6B}" destId="{60C5177B-D1C8-49AE-98F8-E0C581927A43}" srcOrd="1" destOrd="0" parTransId="{8937EF5F-4FEC-47B4-B717-5C08AA6FA884}" sibTransId="{A9D5D81C-81E7-4383-ABBD-143A70240C50}"/>
    <dgm:cxn modelId="{03890E8D-EBFE-4555-878C-756818E0F29F}" type="presOf" srcId="{EC5ECDC0-D88B-4172-9416-24BF9B05DCE3}" destId="{5FC69033-285E-43B3-99B4-26196B70D9F0}" srcOrd="0" destOrd="0" presId="urn:microsoft.com/office/officeart/2005/8/layout/vList2"/>
    <dgm:cxn modelId="{8FD52D8D-73C3-4D2B-8881-3C15E1B9CA0F}" srcId="{3DB1E3D8-E0D0-41A8-8D92-9A3816318B6B}" destId="{95CE8820-8BDA-4171-856A-9E3AB9827F78}" srcOrd="0" destOrd="0" parTransId="{BA24AD50-1633-4C08-9B61-FF6C06453091}" sibTransId="{4ED7E1EE-3C08-47CC-A3F1-6B2B88ACC8E6}"/>
    <dgm:cxn modelId="{ADBF26F1-CA74-4ED9-A86D-C1A61E1C417B}" srcId="{3DB1E3D8-E0D0-41A8-8D92-9A3816318B6B}" destId="{EC5ECDC0-D88B-4172-9416-24BF9B05DCE3}" srcOrd="4" destOrd="0" parTransId="{CC582B4B-1442-497A-B711-115626E27BF7}" sibTransId="{423E2386-DA14-4E93-A697-D54C170CE238}"/>
    <dgm:cxn modelId="{E5EE783F-AF8C-434A-A55E-8993F3FAD699}" type="presParOf" srcId="{759A7BF7-3ECB-4A2E-A42D-7C93722385F5}" destId="{9D0FA2B2-95EA-472B-BADE-904F248EDBEA}" srcOrd="0" destOrd="0" presId="urn:microsoft.com/office/officeart/2005/8/layout/vList2"/>
    <dgm:cxn modelId="{D4E71877-5721-4CC1-8253-6CE3D7570256}" type="presParOf" srcId="{759A7BF7-3ECB-4A2E-A42D-7C93722385F5}" destId="{CCA18BB1-8D39-4A22-B928-50B8E40DE92D}" srcOrd="1" destOrd="0" presId="urn:microsoft.com/office/officeart/2005/8/layout/vList2"/>
    <dgm:cxn modelId="{89D7C5A6-357E-442B-AAE7-CAF5E57312A6}" type="presParOf" srcId="{759A7BF7-3ECB-4A2E-A42D-7C93722385F5}" destId="{5C02E86A-AEB5-4CFC-BCDB-61DD81009C1C}" srcOrd="2" destOrd="0" presId="urn:microsoft.com/office/officeart/2005/8/layout/vList2"/>
    <dgm:cxn modelId="{311A2234-6E5D-49FA-86C9-C088A5F60559}" type="presParOf" srcId="{759A7BF7-3ECB-4A2E-A42D-7C93722385F5}" destId="{F7DB1093-3E4A-49CC-9F2A-E83CA62399EE}" srcOrd="3" destOrd="0" presId="urn:microsoft.com/office/officeart/2005/8/layout/vList2"/>
    <dgm:cxn modelId="{6E5B22D2-282C-44A5-827B-92ECE4AFB3D5}" type="presParOf" srcId="{759A7BF7-3ECB-4A2E-A42D-7C93722385F5}" destId="{17FC5819-A3E3-4B82-A92D-5F95A2920F29}" srcOrd="4" destOrd="0" presId="urn:microsoft.com/office/officeart/2005/8/layout/vList2"/>
    <dgm:cxn modelId="{4255A473-B8E1-45D4-8612-2D911CCA758D}" type="presParOf" srcId="{759A7BF7-3ECB-4A2E-A42D-7C93722385F5}" destId="{D53BC856-F10E-4DAE-B7DC-41635718FE11}" srcOrd="5" destOrd="0" presId="urn:microsoft.com/office/officeart/2005/8/layout/vList2"/>
    <dgm:cxn modelId="{D1356D62-01CB-4FD1-9F35-9C83915B447E}" type="presParOf" srcId="{759A7BF7-3ECB-4A2E-A42D-7C93722385F5}" destId="{9C25E6F6-2097-437E-BBA5-9E2BF715394E}" srcOrd="6" destOrd="0" presId="urn:microsoft.com/office/officeart/2005/8/layout/vList2"/>
    <dgm:cxn modelId="{D0E47E5F-4C73-4EF9-B3A0-C79FD1DF4CAD}" type="presParOf" srcId="{759A7BF7-3ECB-4A2E-A42D-7C93722385F5}" destId="{C410F1F2-90EC-4C31-93BF-48A3FE1A55E4}" srcOrd="7" destOrd="0" presId="urn:microsoft.com/office/officeart/2005/8/layout/vList2"/>
    <dgm:cxn modelId="{FA290671-8B80-418C-A7CE-7AC59C83E129}" type="presParOf" srcId="{759A7BF7-3ECB-4A2E-A42D-7C93722385F5}" destId="{5FC69033-285E-43B3-99B4-26196B70D9F0}"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0F9FA5-0B04-4FDB-88BC-7A9D297E657F}">
      <dsp:nvSpPr>
        <dsp:cNvPr id="0" name=""/>
        <dsp:cNvSpPr/>
      </dsp:nvSpPr>
      <dsp:spPr>
        <a:xfrm>
          <a:off x="0" y="200466"/>
          <a:ext cx="7812562" cy="112265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ID" sz="1300" kern="1200"/>
            <a:t>Perdamaian pada waktu Kepailitan dalam Bab II, Bagian keenam mulai Pasal 144 s/d Pasal 177 Undang2 37/2004</a:t>
          </a:r>
          <a:endParaRPr lang="en-US" sz="1300" kern="1200"/>
        </a:p>
      </dsp:txBody>
      <dsp:txXfrm>
        <a:off x="54804" y="255270"/>
        <a:ext cx="7702954" cy="1013050"/>
      </dsp:txXfrm>
    </dsp:sp>
    <dsp:sp modelId="{A069078E-48A4-4A5D-94CE-17C616CA6A39}">
      <dsp:nvSpPr>
        <dsp:cNvPr id="0" name=""/>
        <dsp:cNvSpPr/>
      </dsp:nvSpPr>
      <dsp:spPr>
        <a:xfrm>
          <a:off x="0" y="1360565"/>
          <a:ext cx="7812562" cy="1122658"/>
        </a:xfrm>
        <a:prstGeom prst="roundRect">
          <a:avLst/>
        </a:prstGeom>
        <a:solidFill>
          <a:schemeClr val="accent5">
            <a:hueOff val="-382650"/>
            <a:satOff val="74"/>
            <a:lumOff val="-17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ID" sz="1300" kern="1200"/>
            <a:t>Menurut ketentuan Pasal 144 dan 145, debitor pailit berhak untuk menawarkan suatu perdamaian kepada kreditor. Untuk itu rencana perdamaian harus diajukan paling lambat 8 hari sebelum rapat pencocokan piutang yang kemudian disediakan di kepaniteraan pengadilan agar dapat dilihat oleh semua orang.</a:t>
          </a:r>
          <a:endParaRPr lang="en-US" sz="1300" kern="1200"/>
        </a:p>
      </dsp:txBody>
      <dsp:txXfrm>
        <a:off x="54804" y="1415369"/>
        <a:ext cx="7702954" cy="1013050"/>
      </dsp:txXfrm>
    </dsp:sp>
    <dsp:sp modelId="{6CAA4700-D524-43F6-BCA7-04985189B000}">
      <dsp:nvSpPr>
        <dsp:cNvPr id="0" name=""/>
        <dsp:cNvSpPr/>
      </dsp:nvSpPr>
      <dsp:spPr>
        <a:xfrm>
          <a:off x="0" y="2520663"/>
          <a:ext cx="7812562" cy="1122658"/>
        </a:xfrm>
        <a:prstGeom prst="roundRect">
          <a:avLst/>
        </a:prstGeom>
        <a:solidFill>
          <a:schemeClr val="accent5">
            <a:hueOff val="-765299"/>
            <a:satOff val="147"/>
            <a:lumOff val="-343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ID" sz="1300" kern="1200"/>
            <a:t>Suatu perdamaian adalah kesepakatan antara Debitor dan (para) Kreditor untuk menyelesaikan hubungan utang-piutang di antara mereka secara damai.</a:t>
          </a:r>
          <a:endParaRPr lang="en-US" sz="1300" kern="1200"/>
        </a:p>
      </dsp:txBody>
      <dsp:txXfrm>
        <a:off x="54804" y="2575467"/>
        <a:ext cx="7702954" cy="1013050"/>
      </dsp:txXfrm>
    </dsp:sp>
    <dsp:sp modelId="{85336743-FC42-46FA-886F-EA1341A935C4}">
      <dsp:nvSpPr>
        <dsp:cNvPr id="0" name=""/>
        <dsp:cNvSpPr/>
      </dsp:nvSpPr>
      <dsp:spPr>
        <a:xfrm>
          <a:off x="0" y="3680762"/>
          <a:ext cx="7812562" cy="1122658"/>
        </a:xfrm>
        <a:prstGeom prst="roundRect">
          <a:avLst/>
        </a:prstGeom>
        <a:solidFill>
          <a:schemeClr val="accent5">
            <a:hueOff val="-1147949"/>
            <a:satOff val="221"/>
            <a:lumOff val="-514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ID" sz="1300" kern="1200"/>
            <a:t>Dalam hubungan utang-piutang di luar kepailitan, perdamaian dalam penyelesaiaan utang Debitor hanya dapat dicapai jika Kreditor menyetujui syarat dan ketentuan perjanjian perdamaian. Kreditor tidak dapat dipaksa atau diwajibkan menyetujui perdamaian jika ia tidak menyetujui syarat-syaratnya. Sedangkan dalam rangka kepailitan, Undang2 No. 37/2004 memberikan hak kepada Debitor yang sudah dinyatakan pailit (selanjutnya disebut "Debitor Pailit") untuk menawarkan perdamaian.</a:t>
          </a:r>
          <a:endParaRPr lang="en-US" sz="1300" kern="1200"/>
        </a:p>
      </dsp:txBody>
      <dsp:txXfrm>
        <a:off x="54804" y="3735566"/>
        <a:ext cx="7702954" cy="1013050"/>
      </dsp:txXfrm>
    </dsp:sp>
    <dsp:sp modelId="{7B2B309E-3C75-4014-B873-70AF381E1E7E}">
      <dsp:nvSpPr>
        <dsp:cNvPr id="0" name=""/>
        <dsp:cNvSpPr/>
      </dsp:nvSpPr>
      <dsp:spPr>
        <a:xfrm>
          <a:off x="0" y="4840860"/>
          <a:ext cx="7812562" cy="1122658"/>
        </a:xfrm>
        <a:prstGeom prst="roundRect">
          <a:avLst/>
        </a:prstGeom>
        <a:solidFill>
          <a:schemeClr val="accent5">
            <a:hueOff val="-1530599"/>
            <a:satOff val="295"/>
            <a:lumOff val="-68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ID" sz="1300" kern="1200"/>
            <a:t>Pasal 151 dan Pasal 162 Undang2 37/2004 memungkinkan agar perdamaian yang diajukan Debitor Pailit yang memenuhi syarat dan ketentuan Undang2 37/2004, mengikat Kreditor yang tidak didahulukan dan yang tidak menyetujui perdamaian tersebut.  </a:t>
          </a:r>
          <a:endParaRPr lang="en-US" sz="1300" kern="1200"/>
        </a:p>
      </dsp:txBody>
      <dsp:txXfrm>
        <a:off x="54804" y="4895664"/>
        <a:ext cx="7702954" cy="10130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27C9A6-A9C4-4A93-B988-FF59F8396219}">
      <dsp:nvSpPr>
        <dsp:cNvPr id="0" name=""/>
        <dsp:cNvSpPr/>
      </dsp:nvSpPr>
      <dsp:spPr>
        <a:xfrm>
          <a:off x="0" y="276937"/>
          <a:ext cx="6831118" cy="71505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ID" sz="1800" kern="1200"/>
            <a:t>Undang2 37/2004 tidak mengatur mengenai isi perdamaian.</a:t>
          </a:r>
          <a:endParaRPr lang="en-US" sz="1800" kern="1200"/>
        </a:p>
      </dsp:txBody>
      <dsp:txXfrm>
        <a:off x="34906" y="311843"/>
        <a:ext cx="6761306" cy="645240"/>
      </dsp:txXfrm>
    </dsp:sp>
    <dsp:sp modelId="{360E222C-D89B-48BE-BC2D-760E39919615}">
      <dsp:nvSpPr>
        <dsp:cNvPr id="0" name=""/>
        <dsp:cNvSpPr/>
      </dsp:nvSpPr>
      <dsp:spPr>
        <a:xfrm>
          <a:off x="0" y="1043830"/>
          <a:ext cx="6831118" cy="715052"/>
        </a:xfrm>
        <a:prstGeom prst="roundRect">
          <a:avLst/>
        </a:prstGeom>
        <a:solidFill>
          <a:schemeClr val="accent2">
            <a:hueOff val="20114874"/>
            <a:satOff val="-295"/>
            <a:lumOff val="68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ID" sz="1800" kern="1200"/>
            <a:t>Pada waktu membicarakan perdamaian hendaknya Debitor dan Kreditor memperhatikan hal-hal sebagai berikut:</a:t>
          </a:r>
          <a:endParaRPr lang="en-US" sz="1800" kern="1200"/>
        </a:p>
      </dsp:txBody>
      <dsp:txXfrm>
        <a:off x="34906" y="1078736"/>
        <a:ext cx="6761306" cy="645240"/>
      </dsp:txXfrm>
    </dsp:sp>
    <dsp:sp modelId="{DAAAD893-05F6-48D7-A02B-40C69D965296}">
      <dsp:nvSpPr>
        <dsp:cNvPr id="0" name=""/>
        <dsp:cNvSpPr/>
      </dsp:nvSpPr>
      <dsp:spPr>
        <a:xfrm>
          <a:off x="0" y="1758883"/>
          <a:ext cx="6831118" cy="4024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6888"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ID" sz="1400" kern="1200"/>
            <a:t>1. Perlu diperhatikan besarnya harta pailit.Kreditor tidak boleh menerima kurang dari nilai harta pailit. Jika jumlah yang diusulkan Debitor dalam perdamaian kurang dari nilai harta pailit, maka Kreditor akan menerima sejumlah uang yang kurang dari harta pailit, dan harta pailit Debitor lebih besar dari jumlah yang disetujui dalam Rapat perdamaian untuk dibayarkan kepada Kreditor, maka Pengadilan Niaga tidak dapat mensahkan perdamaian dan wajib menolaknya [ Pasal 159 ayat (2) huruf a Undang2 37/2004].</a:t>
          </a:r>
          <a:endParaRPr lang="en-US" sz="1400" kern="1200"/>
        </a:p>
        <a:p>
          <a:pPr marL="114300" lvl="1" indent="-114300" algn="l" defTabSz="622300">
            <a:lnSpc>
              <a:spcPct val="90000"/>
            </a:lnSpc>
            <a:spcBef>
              <a:spcPct val="0"/>
            </a:spcBef>
            <a:spcAft>
              <a:spcPct val="20000"/>
            </a:spcAft>
            <a:buChar char="•"/>
          </a:pPr>
          <a:r>
            <a:rPr lang="en-ID" sz="1400" kern="1200" dirty="0"/>
            <a:t>2. Jika </a:t>
          </a:r>
          <a:r>
            <a:rPr lang="en-ID" sz="1400" kern="1200" dirty="0" err="1"/>
            <a:t>masih</a:t>
          </a:r>
          <a:r>
            <a:rPr lang="en-ID" sz="1400" kern="1200" dirty="0"/>
            <a:t> </a:t>
          </a:r>
          <a:r>
            <a:rPr lang="en-ID" sz="1400" kern="1200" dirty="0" err="1"/>
            <a:t>mungkin</a:t>
          </a:r>
          <a:r>
            <a:rPr lang="en-ID" sz="1400" kern="1200" dirty="0"/>
            <a:t>, </a:t>
          </a:r>
          <a:r>
            <a:rPr lang="en-ID" sz="1400" kern="1200" dirty="0" err="1"/>
            <a:t>sebelum</a:t>
          </a:r>
          <a:r>
            <a:rPr lang="en-ID" sz="1400" kern="1200" dirty="0"/>
            <a:t> </a:t>
          </a:r>
          <a:r>
            <a:rPr lang="en-ID" sz="1400" kern="1200" dirty="0" err="1"/>
            <a:t>Debitor</a:t>
          </a:r>
          <a:r>
            <a:rPr lang="en-ID" sz="1400" kern="1200" dirty="0"/>
            <a:t> </a:t>
          </a:r>
          <a:r>
            <a:rPr lang="en-ID" sz="1400" kern="1200" dirty="0" err="1"/>
            <a:t>dinyatakan</a:t>
          </a:r>
          <a:r>
            <a:rPr lang="en-ID" sz="1400" kern="1200" dirty="0"/>
            <a:t> </a:t>
          </a:r>
          <a:r>
            <a:rPr lang="en-ID" sz="1400" kern="1200" dirty="0" err="1"/>
            <a:t>pailit</a:t>
          </a:r>
          <a:r>
            <a:rPr lang="en-ID" sz="1400" kern="1200" dirty="0"/>
            <a:t>, </a:t>
          </a:r>
          <a:r>
            <a:rPr lang="en-ID" sz="1400" kern="1200" dirty="0" err="1"/>
            <a:t>dilakukan</a:t>
          </a:r>
          <a:r>
            <a:rPr lang="en-ID" sz="1400" kern="1200" dirty="0"/>
            <a:t> </a:t>
          </a:r>
          <a:r>
            <a:rPr lang="en-ID" sz="1400" kern="1200" dirty="0" err="1"/>
            <a:t>restrukturisasi</a:t>
          </a:r>
          <a:r>
            <a:rPr lang="en-ID" sz="1400" kern="1200" dirty="0"/>
            <a:t> utang </a:t>
          </a:r>
          <a:r>
            <a:rPr lang="en-ID" sz="1400" kern="1200" dirty="0" err="1"/>
            <a:t>Debitor</a:t>
          </a:r>
          <a:r>
            <a:rPr lang="en-ID" sz="1400" kern="1200" dirty="0"/>
            <a:t>, agar </a:t>
          </a:r>
          <a:r>
            <a:rPr lang="en-ID" sz="1400" kern="1200" dirty="0" err="1"/>
            <a:t>Kreditor</a:t>
          </a:r>
          <a:r>
            <a:rPr lang="en-ID" sz="1400" kern="1200" dirty="0"/>
            <a:t> </a:t>
          </a:r>
          <a:r>
            <a:rPr lang="en-ID" sz="1400" kern="1200" dirty="0" err="1"/>
            <a:t>dapat</a:t>
          </a:r>
          <a:r>
            <a:rPr lang="en-ID" sz="1400" kern="1200" dirty="0"/>
            <a:t> </a:t>
          </a:r>
          <a:r>
            <a:rPr lang="en-ID" sz="1400" kern="1200" dirty="0" err="1"/>
            <a:t>menerima</a:t>
          </a:r>
          <a:r>
            <a:rPr lang="en-ID" sz="1400" kern="1200" dirty="0"/>
            <a:t> </a:t>
          </a:r>
          <a:r>
            <a:rPr lang="en-ID" sz="1400" kern="1200" dirty="0" err="1"/>
            <a:t>pembayaran</a:t>
          </a:r>
          <a:r>
            <a:rPr lang="en-ID" sz="1400" kern="1200" dirty="0"/>
            <a:t> </a:t>
          </a:r>
          <a:r>
            <a:rPr lang="en-ID" sz="1400" kern="1200" dirty="0" err="1"/>
            <a:t>tagihan</a:t>
          </a:r>
          <a:r>
            <a:rPr lang="en-ID" sz="1400" kern="1200" dirty="0"/>
            <a:t> yang </a:t>
          </a:r>
          <a:r>
            <a:rPr lang="en-ID" sz="1400" kern="1200" dirty="0" err="1"/>
            <a:t>lebih</a:t>
          </a:r>
          <a:r>
            <a:rPr lang="en-ID" sz="1400" kern="1200" dirty="0"/>
            <a:t> </a:t>
          </a:r>
          <a:r>
            <a:rPr lang="en-ID" sz="1400" kern="1200" dirty="0" err="1"/>
            <a:t>besar</a:t>
          </a:r>
          <a:r>
            <a:rPr lang="en-ID" sz="1400" kern="1200" dirty="0"/>
            <a:t> </a:t>
          </a:r>
          <a:r>
            <a:rPr lang="en-ID" sz="1400" kern="1200" dirty="0" err="1"/>
            <a:t>daripada</a:t>
          </a:r>
          <a:r>
            <a:rPr lang="en-ID" sz="1400" kern="1200" dirty="0"/>
            <a:t> </a:t>
          </a:r>
          <a:r>
            <a:rPr lang="en-ID" sz="1400" kern="1200" dirty="0" err="1"/>
            <a:t>jika</a:t>
          </a:r>
          <a:r>
            <a:rPr lang="en-ID" sz="1400" kern="1200" dirty="0"/>
            <a:t> </a:t>
          </a:r>
          <a:r>
            <a:rPr lang="en-ID" sz="1400" kern="1200" dirty="0" err="1"/>
            <a:t>Debitor</a:t>
          </a:r>
          <a:r>
            <a:rPr lang="en-ID" sz="1400" kern="1200" dirty="0"/>
            <a:t> </a:t>
          </a:r>
          <a:r>
            <a:rPr lang="en-ID" sz="1400" kern="1200" dirty="0" err="1"/>
            <a:t>dinyatakan</a:t>
          </a:r>
          <a:r>
            <a:rPr lang="en-ID" sz="1400" kern="1200" dirty="0"/>
            <a:t> </a:t>
          </a:r>
          <a:r>
            <a:rPr lang="en-ID" sz="1400" kern="1200" dirty="0" err="1"/>
            <a:t>pailit</a:t>
          </a:r>
          <a:r>
            <a:rPr lang="en-ID" sz="1400" kern="1200" dirty="0"/>
            <a:t>. </a:t>
          </a:r>
          <a:r>
            <a:rPr lang="en-ID" sz="1400" kern="1200" dirty="0" err="1"/>
            <a:t>Restrukturisasi</a:t>
          </a:r>
          <a:r>
            <a:rPr lang="en-ID" sz="1400" kern="1200" dirty="0"/>
            <a:t> utang </a:t>
          </a:r>
          <a:r>
            <a:rPr lang="en-ID" sz="1400" kern="1200" dirty="0" err="1"/>
            <a:t>dapat</a:t>
          </a:r>
          <a:r>
            <a:rPr lang="en-ID" sz="1400" kern="1200" dirty="0"/>
            <a:t> </a:t>
          </a:r>
          <a:r>
            <a:rPr lang="en-ID" sz="1400" kern="1200" dirty="0" err="1"/>
            <a:t>dilakukan</a:t>
          </a:r>
          <a:r>
            <a:rPr lang="en-ID" sz="1400" kern="1200" dirty="0"/>
            <a:t> </a:t>
          </a:r>
          <a:r>
            <a:rPr lang="en-ID" sz="1400" kern="1200" dirty="0" err="1"/>
            <a:t>antara</a:t>
          </a:r>
          <a:r>
            <a:rPr lang="en-ID" sz="1400" kern="1200" dirty="0"/>
            <a:t> lain, </a:t>
          </a:r>
          <a:r>
            <a:rPr lang="en-ID" sz="1400" kern="1200" dirty="0" err="1"/>
            <a:t>dengan</a:t>
          </a:r>
          <a:r>
            <a:rPr lang="en-ID" sz="1400" kern="1200" dirty="0"/>
            <a:t> </a:t>
          </a:r>
          <a:r>
            <a:rPr lang="en-ID" sz="1400" kern="1200" dirty="0" err="1"/>
            <a:t>cara</a:t>
          </a:r>
          <a:r>
            <a:rPr lang="en-ID" sz="1400" kern="1200" dirty="0"/>
            <a:t>:</a:t>
          </a:r>
          <a:endParaRPr lang="en-US" sz="1400" kern="1200" dirty="0"/>
        </a:p>
        <a:p>
          <a:pPr marL="114300" lvl="1" indent="-114300" algn="l" defTabSz="622300">
            <a:lnSpc>
              <a:spcPct val="90000"/>
            </a:lnSpc>
            <a:spcBef>
              <a:spcPct val="0"/>
            </a:spcBef>
            <a:spcAft>
              <a:spcPct val="20000"/>
            </a:spcAft>
            <a:buFontTx/>
            <a:buNone/>
          </a:pPr>
          <a:r>
            <a:rPr lang="en-ID" sz="1400" kern="1200" dirty="0"/>
            <a:t>a. </a:t>
          </a:r>
          <a:r>
            <a:rPr lang="en-ID" sz="1400" kern="1200" dirty="0" err="1"/>
            <a:t>menjadwalkan</a:t>
          </a:r>
          <a:r>
            <a:rPr lang="en-ID" sz="1400" kern="1200" dirty="0"/>
            <a:t> </a:t>
          </a:r>
          <a:r>
            <a:rPr lang="en-ID" sz="1400" kern="1200" dirty="0" err="1"/>
            <a:t>kembali</a:t>
          </a:r>
          <a:r>
            <a:rPr lang="en-ID" sz="1400" kern="1200" dirty="0"/>
            <a:t> </a:t>
          </a:r>
          <a:r>
            <a:rPr lang="en-ID" sz="1400" kern="1200" dirty="0" err="1"/>
            <a:t>tanggal</a:t>
          </a:r>
          <a:r>
            <a:rPr lang="en-ID" sz="1400" kern="1200" dirty="0"/>
            <a:t> </a:t>
          </a:r>
          <a:r>
            <a:rPr lang="en-ID" sz="1400" kern="1200" dirty="0" err="1"/>
            <a:t>pembayaran</a:t>
          </a:r>
          <a:r>
            <a:rPr lang="en-ID" sz="1400" kern="1200" dirty="0"/>
            <a:t> </a:t>
          </a:r>
          <a:r>
            <a:rPr lang="en-ID" sz="1400" kern="1200" dirty="0" err="1"/>
            <a:t>kewajiban</a:t>
          </a:r>
          <a:r>
            <a:rPr lang="en-ID" sz="1400" kern="1200" dirty="0"/>
            <a:t> </a:t>
          </a:r>
          <a:r>
            <a:rPr lang="en-ID" sz="1400" kern="1200" dirty="0" err="1"/>
            <a:t>Debitor</a:t>
          </a:r>
          <a:r>
            <a:rPr lang="en-ID" sz="1400" kern="1200" dirty="0"/>
            <a:t> (rescheduling);</a:t>
          </a:r>
          <a:endParaRPr lang="en-US" sz="1400" kern="1200" dirty="0"/>
        </a:p>
        <a:p>
          <a:pPr marL="114300" lvl="1" indent="-114300" algn="l" defTabSz="622300">
            <a:lnSpc>
              <a:spcPct val="90000"/>
            </a:lnSpc>
            <a:spcBef>
              <a:spcPct val="0"/>
            </a:spcBef>
            <a:spcAft>
              <a:spcPct val="20000"/>
            </a:spcAft>
            <a:buFontTx/>
            <a:buNone/>
          </a:pPr>
          <a:r>
            <a:rPr lang="en-ID" sz="1400" kern="1200" dirty="0"/>
            <a:t>b. </a:t>
          </a:r>
          <a:r>
            <a:rPr lang="en-ID" sz="1400" kern="1200" dirty="0" err="1"/>
            <a:t>menurunkan</a:t>
          </a:r>
          <a:r>
            <a:rPr lang="en-ID" sz="1400" kern="1200" dirty="0"/>
            <a:t> </a:t>
          </a:r>
          <a:r>
            <a:rPr lang="en-ID" sz="1400" kern="1200" dirty="0" err="1"/>
            <a:t>suku</a:t>
          </a:r>
          <a:r>
            <a:rPr lang="en-ID" sz="1400" kern="1200" dirty="0"/>
            <a:t> </a:t>
          </a:r>
          <a:r>
            <a:rPr lang="en-ID" sz="1400" kern="1200" dirty="0" err="1"/>
            <a:t>bunga</a:t>
          </a:r>
          <a:r>
            <a:rPr lang="en-ID" sz="1400" kern="1200" dirty="0"/>
            <a:t>, </a:t>
          </a:r>
          <a:r>
            <a:rPr lang="en-ID" sz="1400" kern="1200" dirty="0" err="1"/>
            <a:t>denda</a:t>
          </a:r>
          <a:r>
            <a:rPr lang="en-ID" sz="1400" kern="1200" dirty="0"/>
            <a:t>, </a:t>
          </a:r>
          <a:r>
            <a:rPr lang="en-ID" sz="1400" kern="1200" dirty="0" err="1"/>
            <a:t>ganti</a:t>
          </a:r>
          <a:r>
            <a:rPr lang="en-ID" sz="1400" kern="1200" dirty="0"/>
            <a:t> </a:t>
          </a:r>
          <a:r>
            <a:rPr lang="en-ID" sz="1400" kern="1200" dirty="0" err="1"/>
            <a:t>rugi</a:t>
          </a:r>
          <a:r>
            <a:rPr lang="en-ID" sz="1400" kern="1200" dirty="0"/>
            <a:t>, dan </a:t>
          </a:r>
          <a:r>
            <a:rPr lang="en-ID" sz="1400" kern="1200" dirty="0" err="1"/>
            <a:t>biaya-biaya</a:t>
          </a:r>
          <a:r>
            <a:rPr lang="en-ID" sz="1400" kern="1200" dirty="0"/>
            <a:t> </a:t>
          </a:r>
          <a:r>
            <a:rPr lang="en-ID" sz="1400" kern="1200" dirty="0" err="1"/>
            <a:t>lainnya</a:t>
          </a:r>
          <a:r>
            <a:rPr lang="en-ID" sz="1400" kern="1200" dirty="0"/>
            <a:t>;</a:t>
          </a:r>
          <a:endParaRPr lang="en-US" sz="1400" kern="1200" dirty="0"/>
        </a:p>
        <a:p>
          <a:pPr marL="114300" lvl="1" indent="-114300" algn="l" defTabSz="622300">
            <a:lnSpc>
              <a:spcPct val="90000"/>
            </a:lnSpc>
            <a:spcBef>
              <a:spcPct val="0"/>
            </a:spcBef>
            <a:spcAft>
              <a:spcPct val="20000"/>
            </a:spcAft>
            <a:buFontTx/>
            <a:buNone/>
          </a:pPr>
          <a:r>
            <a:rPr lang="en-ID" sz="1400" kern="1200" dirty="0"/>
            <a:t>c. </a:t>
          </a:r>
          <a:r>
            <a:rPr lang="en-ID" sz="1400" kern="1200" dirty="0" err="1"/>
            <a:t>pengurangan</a:t>
          </a:r>
          <a:r>
            <a:rPr lang="en-ID" sz="1400" kern="1200" dirty="0"/>
            <a:t> utang </a:t>
          </a:r>
          <a:r>
            <a:rPr lang="en-ID" sz="1400" kern="1200" dirty="0" err="1"/>
            <a:t>pokok</a:t>
          </a:r>
          <a:r>
            <a:rPr lang="en-ID" sz="1400" kern="1200" dirty="0"/>
            <a:t>; dan/</a:t>
          </a:r>
          <a:r>
            <a:rPr lang="en-ID" sz="1400" kern="1200" dirty="0" err="1"/>
            <a:t>atau</a:t>
          </a:r>
          <a:endParaRPr lang="en-US" sz="1400" kern="1200" dirty="0"/>
        </a:p>
        <a:p>
          <a:pPr marL="114300" lvl="1" indent="-114300" algn="l" defTabSz="622300">
            <a:lnSpc>
              <a:spcPct val="90000"/>
            </a:lnSpc>
            <a:spcBef>
              <a:spcPct val="0"/>
            </a:spcBef>
            <a:spcAft>
              <a:spcPct val="20000"/>
            </a:spcAft>
            <a:buFontTx/>
            <a:buNone/>
          </a:pPr>
          <a:r>
            <a:rPr lang="en-ID" sz="1400" kern="1200" dirty="0"/>
            <a:t>d. </a:t>
          </a:r>
          <a:r>
            <a:rPr lang="en-ID" sz="1400" kern="1200" dirty="0" err="1"/>
            <a:t>tagihan</a:t>
          </a:r>
          <a:r>
            <a:rPr lang="en-ID" sz="1400" kern="1200" dirty="0"/>
            <a:t> </a:t>
          </a:r>
          <a:r>
            <a:rPr lang="en-ID" sz="1400" kern="1200" dirty="0" err="1"/>
            <a:t>Kreditor</a:t>
          </a:r>
          <a:r>
            <a:rPr lang="en-ID" sz="1400" kern="1200" dirty="0"/>
            <a:t> </a:t>
          </a:r>
          <a:r>
            <a:rPr lang="en-ID" sz="1400" kern="1200" dirty="0" err="1"/>
            <a:t>dijadikan</a:t>
          </a:r>
          <a:r>
            <a:rPr lang="en-ID" sz="1400" kern="1200" dirty="0"/>
            <a:t> (</a:t>
          </a:r>
          <a:r>
            <a:rPr lang="en-ID" sz="1400" kern="1200" dirty="0" err="1"/>
            <a:t>dikonversi</a:t>
          </a:r>
          <a:r>
            <a:rPr lang="en-ID" sz="1400" kern="1200" dirty="0"/>
            <a:t>) modal </a:t>
          </a:r>
          <a:r>
            <a:rPr lang="en-ID" sz="1400" kern="1200" dirty="0" err="1"/>
            <a:t>dalam</a:t>
          </a:r>
          <a:r>
            <a:rPr lang="en-ID" sz="1400" kern="1200" dirty="0"/>
            <a:t> </a:t>
          </a:r>
          <a:r>
            <a:rPr lang="en-ID" sz="1400" kern="1200" dirty="0" err="1"/>
            <a:t>usaha</a:t>
          </a:r>
          <a:r>
            <a:rPr lang="en-ID" sz="1400" kern="1200" dirty="0"/>
            <a:t> </a:t>
          </a:r>
          <a:r>
            <a:rPr lang="en-ID" sz="1400" kern="1200" dirty="0" err="1"/>
            <a:t>Debitor</a:t>
          </a:r>
          <a:r>
            <a:rPr lang="en-ID" sz="1400" kern="1200" dirty="0"/>
            <a:t>.</a:t>
          </a:r>
          <a:endParaRPr lang="en-US" sz="1400" kern="1200" dirty="0"/>
        </a:p>
        <a:p>
          <a:pPr marL="114300" lvl="1" indent="-114300" algn="l" defTabSz="622300">
            <a:lnSpc>
              <a:spcPct val="90000"/>
            </a:lnSpc>
            <a:spcBef>
              <a:spcPct val="0"/>
            </a:spcBef>
            <a:spcAft>
              <a:spcPct val="20000"/>
            </a:spcAft>
            <a:buChar char="•"/>
          </a:pPr>
          <a:r>
            <a:rPr lang="en-ID" sz="1400" kern="1200" dirty="0"/>
            <a:t>3. Jika </a:t>
          </a:r>
          <a:r>
            <a:rPr lang="en-ID" sz="1400" kern="1200" dirty="0" err="1"/>
            <a:t>prospek</a:t>
          </a:r>
          <a:r>
            <a:rPr lang="en-ID" sz="1400" kern="1200" dirty="0"/>
            <a:t> </a:t>
          </a:r>
          <a:r>
            <a:rPr lang="en-ID" sz="1400" kern="1200" dirty="0" err="1"/>
            <a:t>usaha</a:t>
          </a:r>
          <a:r>
            <a:rPr lang="en-ID" sz="1400" kern="1200" dirty="0"/>
            <a:t> </a:t>
          </a:r>
          <a:r>
            <a:rPr lang="en-ID" sz="1400" kern="1200" dirty="0" err="1"/>
            <a:t>Debitor</a:t>
          </a:r>
          <a:r>
            <a:rPr lang="en-ID" sz="1400" kern="1200" dirty="0"/>
            <a:t> </a:t>
          </a:r>
          <a:r>
            <a:rPr lang="en-ID" sz="1400" kern="1200" dirty="0" err="1"/>
            <a:t>masih</a:t>
          </a:r>
          <a:r>
            <a:rPr lang="en-ID" sz="1400" kern="1200" dirty="0"/>
            <a:t> </a:t>
          </a:r>
          <a:r>
            <a:rPr lang="en-ID" sz="1400" kern="1200" dirty="0" err="1"/>
            <a:t>baik</a:t>
          </a:r>
          <a:r>
            <a:rPr lang="en-ID" sz="1400" kern="1200" dirty="0"/>
            <a:t>, </a:t>
          </a:r>
          <a:r>
            <a:rPr lang="en-ID" sz="1400" kern="1200" dirty="0" err="1"/>
            <a:t>maka</a:t>
          </a:r>
          <a:r>
            <a:rPr lang="en-ID" sz="1400" kern="1200" dirty="0"/>
            <a:t> </a:t>
          </a:r>
          <a:r>
            <a:rPr lang="en-ID" sz="1400" kern="1200" dirty="0" err="1"/>
            <a:t>kepada</a:t>
          </a:r>
          <a:r>
            <a:rPr lang="en-ID" sz="1400" kern="1200" dirty="0"/>
            <a:t> </a:t>
          </a:r>
          <a:r>
            <a:rPr lang="en-ID" sz="1400" kern="1200" dirty="0" err="1"/>
            <a:t>Debitor</a:t>
          </a:r>
          <a:r>
            <a:rPr lang="en-ID" sz="1400" kern="1200" dirty="0"/>
            <a:t> </a:t>
          </a:r>
          <a:r>
            <a:rPr lang="en-ID" sz="1400" kern="1200" dirty="0" err="1"/>
            <a:t>dapat</a:t>
          </a:r>
          <a:r>
            <a:rPr lang="en-ID" sz="1400" kern="1200" dirty="0"/>
            <a:t> </a:t>
          </a:r>
          <a:r>
            <a:rPr lang="en-ID" sz="1400" kern="1200" dirty="0" err="1"/>
            <a:t>diberikan</a:t>
          </a:r>
          <a:r>
            <a:rPr lang="en-ID" sz="1400" kern="1200" dirty="0"/>
            <a:t> </a:t>
          </a:r>
          <a:r>
            <a:rPr lang="en-ID" sz="1400" kern="1200" dirty="0" err="1"/>
            <a:t>waktu</a:t>
          </a:r>
          <a:r>
            <a:rPr lang="en-ID" sz="1400" kern="1200" dirty="0"/>
            <a:t> </a:t>
          </a:r>
          <a:r>
            <a:rPr lang="en-ID" sz="1400" kern="1200" dirty="0" err="1"/>
            <a:t>untuk</a:t>
          </a:r>
          <a:r>
            <a:rPr lang="en-ID" sz="1400" kern="1200" dirty="0"/>
            <a:t> </a:t>
          </a:r>
          <a:r>
            <a:rPr lang="en-ID" sz="1400" kern="1200" dirty="0" err="1"/>
            <a:t>meneruskan</a:t>
          </a:r>
          <a:r>
            <a:rPr lang="en-ID" sz="1400" kern="1200" dirty="0"/>
            <a:t> </a:t>
          </a:r>
          <a:r>
            <a:rPr lang="en-ID" sz="1400" kern="1200" dirty="0" err="1"/>
            <a:t>usahanya</a:t>
          </a:r>
          <a:r>
            <a:rPr lang="en-ID" sz="1400" kern="1200" dirty="0"/>
            <a:t> agar </a:t>
          </a:r>
          <a:r>
            <a:rPr lang="en-ID" sz="1400" kern="1200" dirty="0" err="1"/>
            <a:t>Debitor</a:t>
          </a:r>
          <a:r>
            <a:rPr lang="en-ID" sz="1400" kern="1200" dirty="0"/>
            <a:t> </a:t>
          </a:r>
          <a:r>
            <a:rPr lang="en-ID" sz="1400" kern="1200" dirty="0" err="1"/>
            <a:t>dapat</a:t>
          </a:r>
          <a:r>
            <a:rPr lang="en-ID" sz="1400" kern="1200" dirty="0"/>
            <a:t> </a:t>
          </a:r>
          <a:r>
            <a:rPr lang="en-ID" sz="1400" kern="1200" dirty="0" err="1"/>
            <a:t>membayar</a:t>
          </a:r>
          <a:r>
            <a:rPr lang="en-ID" sz="1400" kern="1200" dirty="0"/>
            <a:t> </a:t>
          </a:r>
          <a:r>
            <a:rPr lang="en-ID" sz="1400" kern="1200" dirty="0" err="1"/>
            <a:t>utangnya</a:t>
          </a:r>
          <a:r>
            <a:rPr lang="en-ID" sz="1400" kern="1200" dirty="0"/>
            <a:t>.</a:t>
          </a:r>
          <a:endParaRPr lang="en-US" sz="1400" kern="1200" dirty="0"/>
        </a:p>
      </dsp:txBody>
      <dsp:txXfrm>
        <a:off x="0" y="1758883"/>
        <a:ext cx="6831118" cy="40240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CBFB8D-6230-4060-B5CD-D59F4BAE98A4}">
      <dsp:nvSpPr>
        <dsp:cNvPr id="0" name=""/>
        <dsp:cNvSpPr/>
      </dsp:nvSpPr>
      <dsp:spPr>
        <a:xfrm>
          <a:off x="0" y="274448"/>
          <a:ext cx="6831118" cy="179668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ID" sz="2100" kern="1200"/>
            <a:t>Kreditor yang berhak mengeluarkan suara dalam Rapat Kreditor yang membicarakan dan memutus perdamaian dalam Kepailitan hanyalah Kreditor Konkuren.</a:t>
          </a:r>
          <a:endParaRPr lang="en-US" sz="2100" kern="1200"/>
        </a:p>
      </dsp:txBody>
      <dsp:txXfrm>
        <a:off x="87707" y="362155"/>
        <a:ext cx="6655704" cy="1621267"/>
      </dsp:txXfrm>
    </dsp:sp>
    <dsp:sp modelId="{A0CF9EA7-62C1-4F72-9CCE-F153B3E1BF3F}">
      <dsp:nvSpPr>
        <dsp:cNvPr id="0" name=""/>
        <dsp:cNvSpPr/>
      </dsp:nvSpPr>
      <dsp:spPr>
        <a:xfrm>
          <a:off x="0" y="2131609"/>
          <a:ext cx="6831118" cy="1796681"/>
        </a:xfrm>
        <a:prstGeom prst="roundRect">
          <a:avLst/>
        </a:prstGeom>
        <a:solidFill>
          <a:schemeClr val="accent2">
            <a:hueOff val="10057437"/>
            <a:satOff val="-147"/>
            <a:lumOff val="343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ID" sz="2100" kern="1200"/>
            <a:t>Kreditor yang dijamin dan yang diistimewakan tidak berhak mengeluarkan suara dalam Rapat Kreditor yang membicarakan perdamaian, kecuali jika mereka telah melepaskan haknya untuk didahulukan sebelum diadakan pemungutan suara.</a:t>
          </a:r>
          <a:endParaRPr lang="en-US" sz="2100" kern="1200"/>
        </a:p>
      </dsp:txBody>
      <dsp:txXfrm>
        <a:off x="87707" y="2219316"/>
        <a:ext cx="6655704" cy="1621267"/>
      </dsp:txXfrm>
    </dsp:sp>
    <dsp:sp modelId="{74D18889-F44D-4A62-8136-F7173173F99D}">
      <dsp:nvSpPr>
        <dsp:cNvPr id="0" name=""/>
        <dsp:cNvSpPr/>
      </dsp:nvSpPr>
      <dsp:spPr>
        <a:xfrm>
          <a:off x="0" y="3988771"/>
          <a:ext cx="6831118" cy="1796681"/>
        </a:xfrm>
        <a:prstGeom prst="roundRect">
          <a:avLst/>
        </a:prstGeom>
        <a:solidFill>
          <a:schemeClr val="accent2">
            <a:hueOff val="20114874"/>
            <a:satOff val="-295"/>
            <a:lumOff val="68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ID" sz="2100" kern="1200"/>
            <a:t>Dengan pelepasan hak sebagai Kreditor yang didahulukan, mereka menjadi Kreditor Konkuren dan tetap menjadi Kreditor Konkuren meskipun perdamaian tidak diterima (Pasal 149 Undang2 37/2004)</a:t>
          </a:r>
          <a:endParaRPr lang="en-US" sz="2100" kern="1200"/>
        </a:p>
      </dsp:txBody>
      <dsp:txXfrm>
        <a:off x="87707" y="4076478"/>
        <a:ext cx="6655704" cy="16212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64459C-9FC6-4D65-8B79-91893B321396}">
      <dsp:nvSpPr>
        <dsp:cNvPr id="0" name=""/>
        <dsp:cNvSpPr/>
      </dsp:nvSpPr>
      <dsp:spPr>
        <a:xfrm>
          <a:off x="5616" y="0"/>
          <a:ext cx="11490902" cy="3976561"/>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ID" sz="2200" kern="1200"/>
            <a:t>Menurut Pasal 281 Undang2 37/2004:</a:t>
          </a:r>
          <a:endParaRPr lang="en-US" sz="2200" kern="1200"/>
        </a:p>
        <a:p>
          <a:pPr marL="171450" lvl="1" indent="-171450" algn="l" defTabSz="755650">
            <a:lnSpc>
              <a:spcPct val="90000"/>
            </a:lnSpc>
            <a:spcBef>
              <a:spcPct val="0"/>
            </a:spcBef>
            <a:spcAft>
              <a:spcPct val="15000"/>
            </a:spcAft>
            <a:buChar char="•"/>
          </a:pPr>
          <a:r>
            <a:rPr lang="en-ID" sz="1700" kern="1200"/>
            <a:t>Ayat (1) menentukan bahwa rencana perdamaian dalam PKPU dapat diterima berdasarkan:</a:t>
          </a:r>
          <a:endParaRPr lang="en-US" sz="1700" kern="1200"/>
        </a:p>
        <a:p>
          <a:pPr marL="171450" lvl="1" indent="-171450" algn="l" defTabSz="755650">
            <a:lnSpc>
              <a:spcPct val="90000"/>
            </a:lnSpc>
            <a:spcBef>
              <a:spcPct val="0"/>
            </a:spcBef>
            <a:spcAft>
              <a:spcPct val="15000"/>
            </a:spcAft>
            <a:buChar char="•"/>
          </a:pPr>
          <a:r>
            <a:rPr lang="en-ID" sz="1700" kern="1200"/>
            <a:t>a. persetujuan lebih dari 1/2 jumlah Kreditor Konkuren yang haknya diakui atau sementara diakui yang hadir pada Rapat Kreditor, yang bersama- sama mewakili paling sedikit 2/3 bagian dari seluruh tagihan yang diakui atau untuk sementara diakui dari Kreditor Konkuren atau kuasanya yang hadir dalam Rapat; dan</a:t>
          </a:r>
          <a:endParaRPr lang="en-US" sz="1700" kern="1200"/>
        </a:p>
        <a:p>
          <a:pPr marL="171450" lvl="1" indent="-171450" algn="l" defTabSz="755650">
            <a:lnSpc>
              <a:spcPct val="90000"/>
            </a:lnSpc>
            <a:spcBef>
              <a:spcPct val="0"/>
            </a:spcBef>
            <a:spcAft>
              <a:spcPct val="15000"/>
            </a:spcAft>
            <a:buChar char="•"/>
          </a:pPr>
          <a:r>
            <a:rPr lang="en-ID" sz="1700" kern="1200"/>
            <a:t>b. persetujuan lebih dari 1/2 jumlah Kreditor yang piutangnya dijamin dengan gadai, jaminan fidusia, hak tanggungan dan hipotik, yang hadir dan mewakili paling sedikit 2/3 bagian dari semua tagihan Kreditor yang dijamin tersebut atau kuasa mereka yang hadir dalam Rapat.</a:t>
          </a:r>
          <a:endParaRPr lang="en-US" sz="1700" kern="1200"/>
        </a:p>
        <a:p>
          <a:pPr marL="171450" lvl="1" indent="-171450" algn="l" defTabSz="755650">
            <a:lnSpc>
              <a:spcPct val="90000"/>
            </a:lnSpc>
            <a:spcBef>
              <a:spcPct val="0"/>
            </a:spcBef>
            <a:spcAft>
              <a:spcPct val="15000"/>
            </a:spcAft>
            <a:buChar char="•"/>
          </a:pPr>
          <a:r>
            <a:rPr lang="en-ID" sz="1700" kern="1200"/>
            <a:t>Ayat (2) menentukan bahwa Kreditor yang dijamin yang tidak menyetujui rencana perdamaian dalam PKPU diberikan kompensasi sebesar nilai terendah di antara nilai jaminan atau nilai aktual pinjaman yang secara langsung dijamin dengan hak agunan atas kebendaan.</a:t>
          </a:r>
          <a:endParaRPr lang="en-US" sz="1700" kern="1200"/>
        </a:p>
        <a:p>
          <a:pPr marL="171450" lvl="1" indent="-171450" algn="l" defTabSz="755650">
            <a:lnSpc>
              <a:spcPct val="90000"/>
            </a:lnSpc>
            <a:spcBef>
              <a:spcPct val="0"/>
            </a:spcBef>
            <a:spcAft>
              <a:spcPct val="15000"/>
            </a:spcAft>
            <a:buChar char="•"/>
          </a:pPr>
          <a:r>
            <a:rPr lang="en-ID" sz="1700" kern="1200"/>
            <a:t>Nilai jaminan adalah nilai jaminan yang dapat dipilih antara nilai jaminan yang ditentukan dalam dokumen jaminan atau nilai obyek jaminan yang ditentukan ahli/penaksir.</a:t>
          </a:r>
          <a:endParaRPr lang="en-US" sz="1700" kern="1200"/>
        </a:p>
      </dsp:txBody>
      <dsp:txXfrm>
        <a:off x="122085" y="116469"/>
        <a:ext cx="11257964" cy="374362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4728C6-80D3-44DF-ABA6-46D2DCF0BCA0}">
      <dsp:nvSpPr>
        <dsp:cNvPr id="0" name=""/>
        <dsp:cNvSpPr/>
      </dsp:nvSpPr>
      <dsp:spPr>
        <a:xfrm>
          <a:off x="0" y="673570"/>
          <a:ext cx="6831118" cy="9126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ID" sz="1300" kern="1200"/>
            <a:t>Perdamaian dalam Kepailitan yang telah disahkan oleh putusan Pengadilan yang telah berkekuatan hukum tetap berlaku bagi semua Kreditor yang tidak mempunyai hak untuk didahulukan tanpa pengecualian, baik telah mengajukan diri dalam Kepailitan maupun tidak (Pasal 162 Undang2 37/2004 yang sudah diuraikan di atas).</a:t>
          </a:r>
          <a:endParaRPr lang="en-US" sz="1300" kern="1200"/>
        </a:p>
      </dsp:txBody>
      <dsp:txXfrm>
        <a:off x="44549" y="718119"/>
        <a:ext cx="6742020" cy="823502"/>
      </dsp:txXfrm>
    </dsp:sp>
    <dsp:sp modelId="{43C4109D-069B-433E-A6EE-1699D05CF586}">
      <dsp:nvSpPr>
        <dsp:cNvPr id="0" name=""/>
        <dsp:cNvSpPr/>
      </dsp:nvSpPr>
      <dsp:spPr>
        <a:xfrm>
          <a:off x="0" y="1623610"/>
          <a:ext cx="6831118" cy="912600"/>
        </a:xfrm>
        <a:prstGeom prst="roundRect">
          <a:avLst/>
        </a:prstGeom>
        <a:solidFill>
          <a:schemeClr val="accent2">
            <a:hueOff val="5028718"/>
            <a:satOff val="-74"/>
            <a:lumOff val="17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ID" sz="1300" kern="1200"/>
            <a:t>Kepailitan berakhir jika putusan pengesahan perdamaian telah berkekuatan hukum tetap [Pasal 166 ayat (1) Undang2 37/2004].</a:t>
          </a:r>
          <a:endParaRPr lang="en-US" sz="1300" kern="1200"/>
        </a:p>
      </dsp:txBody>
      <dsp:txXfrm>
        <a:off x="44549" y="1668159"/>
        <a:ext cx="6742020" cy="823502"/>
      </dsp:txXfrm>
    </dsp:sp>
    <dsp:sp modelId="{627E099B-7DE1-4520-9322-60C2EEB9010D}">
      <dsp:nvSpPr>
        <dsp:cNvPr id="0" name=""/>
        <dsp:cNvSpPr/>
      </dsp:nvSpPr>
      <dsp:spPr>
        <a:xfrm>
          <a:off x="0" y="2573650"/>
          <a:ext cx="6831118" cy="912600"/>
        </a:xfrm>
        <a:prstGeom prst="roundRect">
          <a:avLst/>
        </a:prstGeom>
        <a:solidFill>
          <a:schemeClr val="accent2">
            <a:hueOff val="10057437"/>
            <a:satOff val="-147"/>
            <a:lumOff val="343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ID" sz="1300" kern="1200"/>
            <a:t>Kurator wajib mengumumkan perdamaian yang telah berkekuatan hukum tetap dalam Berita Negara RI dan minimum 2 surat kabar harian yang ditetapkan Hakim Pengawas [Pasal 166 ayat (2) Undang2 37/2004].</a:t>
          </a:r>
          <a:endParaRPr lang="en-US" sz="1300" kern="1200"/>
        </a:p>
      </dsp:txBody>
      <dsp:txXfrm>
        <a:off x="44549" y="2618199"/>
        <a:ext cx="6742020" cy="823502"/>
      </dsp:txXfrm>
    </dsp:sp>
    <dsp:sp modelId="{9E6FAF47-F231-4691-A001-6043DD2685A7}">
      <dsp:nvSpPr>
        <dsp:cNvPr id="0" name=""/>
        <dsp:cNvSpPr/>
      </dsp:nvSpPr>
      <dsp:spPr>
        <a:xfrm>
          <a:off x="0" y="3523690"/>
          <a:ext cx="6831118" cy="912600"/>
        </a:xfrm>
        <a:prstGeom prst="roundRect">
          <a:avLst/>
        </a:prstGeom>
        <a:solidFill>
          <a:schemeClr val="accent2">
            <a:hueOff val="15086155"/>
            <a:satOff val="-221"/>
            <a:lumOff val="514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ID" sz="1300" kern="1200"/>
            <a:t>Kurator wajib memberikan pertanggung jawaban kepada Debitor di hadapan Hakim Pengawas dan Kurator wajib mengembalikan kepada Debitor semua benda yang termasuk harta pailit [Pasal 167 ayat (1) dan (2) Undang2 37/2004].</a:t>
          </a:r>
          <a:endParaRPr lang="en-US" sz="1300" kern="1200"/>
        </a:p>
      </dsp:txBody>
      <dsp:txXfrm>
        <a:off x="44549" y="3568239"/>
        <a:ext cx="6742020" cy="823502"/>
      </dsp:txXfrm>
    </dsp:sp>
    <dsp:sp modelId="{5F4FA9E6-8F62-4FF5-834E-147B22FC763C}">
      <dsp:nvSpPr>
        <dsp:cNvPr id="0" name=""/>
        <dsp:cNvSpPr/>
      </dsp:nvSpPr>
      <dsp:spPr>
        <a:xfrm>
          <a:off x="0" y="4473730"/>
          <a:ext cx="6831118" cy="912600"/>
        </a:xfrm>
        <a:prstGeom prst="roundRect">
          <a:avLst/>
        </a:prstGeom>
        <a:solidFill>
          <a:schemeClr val="accent2">
            <a:hueOff val="20114874"/>
            <a:satOff val="-295"/>
            <a:lumOff val="68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ID" sz="1300" kern="1200"/>
            <a:t>Debitor wajib menyerahkan langsung kepada Kurator jumlah uang yang menjadi hak Kreditor yang diistimewakan yang telah dicocokan dan diakui, serta biaya Kepailitan [Pasal 168 ayat (1) Undang2 37/2004].</a:t>
          </a:r>
          <a:endParaRPr lang="en-US" sz="1300" kern="1200"/>
        </a:p>
      </dsp:txBody>
      <dsp:txXfrm>
        <a:off x="44549" y="4518279"/>
        <a:ext cx="6742020" cy="8235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0FA2B2-95EA-472B-BADE-904F248EDBEA}">
      <dsp:nvSpPr>
        <dsp:cNvPr id="0" name=""/>
        <dsp:cNvSpPr/>
      </dsp:nvSpPr>
      <dsp:spPr>
        <a:xfrm>
          <a:off x="0" y="652181"/>
          <a:ext cx="6831118" cy="92115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ID" sz="1300" kern="1200"/>
            <a:t>Sebelum Debitor memenuhi kewajiban tersebut di atas, Kurator wajib menahan uang dan benda lainnya dari harta pailit [Pasal 168 ayat (2) Undang2 37/2004].</a:t>
          </a:r>
          <a:endParaRPr lang="en-US" sz="1300" kern="1200"/>
        </a:p>
      </dsp:txBody>
      <dsp:txXfrm>
        <a:off x="44967" y="697148"/>
        <a:ext cx="6741184" cy="831221"/>
      </dsp:txXfrm>
    </dsp:sp>
    <dsp:sp modelId="{5C02E86A-AEB5-4CFC-BCDB-61DD81009C1C}">
      <dsp:nvSpPr>
        <dsp:cNvPr id="0" name=""/>
        <dsp:cNvSpPr/>
      </dsp:nvSpPr>
      <dsp:spPr>
        <a:xfrm>
          <a:off x="0" y="1610777"/>
          <a:ext cx="6831118" cy="921155"/>
        </a:xfrm>
        <a:prstGeom prst="roundRect">
          <a:avLst/>
        </a:prstGeom>
        <a:solidFill>
          <a:schemeClr val="accent2">
            <a:hueOff val="5028718"/>
            <a:satOff val="-74"/>
            <a:lumOff val="17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ID" sz="1300" kern="1200"/>
            <a:t>Selanjutnya jika setelah lewat 30 hari sejak putusan pengesahan perdamaian berkekuatan hukum tetap, Debitor tetap tidak membayar kewajibannya sebagaimana dimaksud dalam butir 5 di atas, maka Kurator membayar piutang Kreditor yang diistimewakan serta biaya Kepailitan tersebut [Pasal 168 ayat (3) Undang2 37/2004].</a:t>
          </a:r>
          <a:endParaRPr lang="en-US" sz="1300" kern="1200"/>
        </a:p>
      </dsp:txBody>
      <dsp:txXfrm>
        <a:off x="44967" y="1655744"/>
        <a:ext cx="6741184" cy="831221"/>
      </dsp:txXfrm>
    </dsp:sp>
    <dsp:sp modelId="{17FC5819-A3E3-4B82-A92D-5F95A2920F29}">
      <dsp:nvSpPr>
        <dsp:cNvPr id="0" name=""/>
        <dsp:cNvSpPr/>
      </dsp:nvSpPr>
      <dsp:spPr>
        <a:xfrm>
          <a:off x="0" y="2569372"/>
          <a:ext cx="6831118" cy="921155"/>
        </a:xfrm>
        <a:prstGeom prst="roundRect">
          <a:avLst/>
        </a:prstGeom>
        <a:solidFill>
          <a:schemeClr val="accent2">
            <a:hueOff val="10057437"/>
            <a:satOff val="-147"/>
            <a:lumOff val="343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ID" sz="1300" kern="1200"/>
            <a:t>Besarnya bagian yang wajib diserahkan kepada masing-masing Kreditor berdasarkan hak istimewa dan biaya Kepailitan tersebut ditetapkan Hakim Pengawas dalam hal tidak ada kesepakatan untuk pembagian tersebut antara Debitor, Kurator dan para Kreditor.</a:t>
          </a:r>
          <a:endParaRPr lang="en-US" sz="1300" kern="1200"/>
        </a:p>
      </dsp:txBody>
      <dsp:txXfrm>
        <a:off x="44967" y="2614339"/>
        <a:ext cx="6741184" cy="831221"/>
      </dsp:txXfrm>
    </dsp:sp>
    <dsp:sp modelId="{9C25E6F6-2097-437E-BBA5-9E2BF715394E}">
      <dsp:nvSpPr>
        <dsp:cNvPr id="0" name=""/>
        <dsp:cNvSpPr/>
      </dsp:nvSpPr>
      <dsp:spPr>
        <a:xfrm>
          <a:off x="0" y="3527968"/>
          <a:ext cx="6831118" cy="921155"/>
        </a:xfrm>
        <a:prstGeom prst="roundRect">
          <a:avLst/>
        </a:prstGeom>
        <a:solidFill>
          <a:schemeClr val="accent2">
            <a:hueOff val="15086155"/>
            <a:satOff val="-221"/>
            <a:lumOff val="514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ID" sz="1300" kern="1200"/>
            <a:t>Putusan pengesahan perdamaian yang berkekuatan hukum tetap merupakan alas hak yang dapat dijalankan terhadap Debitor dan pihak yang menanggung (guarantor) dalam pelaksanaan perdamaian atas piutang yang telah diakui.</a:t>
          </a:r>
          <a:endParaRPr lang="en-US" sz="1300" kern="1200"/>
        </a:p>
      </dsp:txBody>
      <dsp:txXfrm>
        <a:off x="44967" y="3572935"/>
        <a:ext cx="6741184" cy="831221"/>
      </dsp:txXfrm>
    </dsp:sp>
    <dsp:sp modelId="{5FC69033-285E-43B3-99B4-26196B70D9F0}">
      <dsp:nvSpPr>
        <dsp:cNvPr id="0" name=""/>
        <dsp:cNvSpPr/>
      </dsp:nvSpPr>
      <dsp:spPr>
        <a:xfrm>
          <a:off x="0" y="4486563"/>
          <a:ext cx="6831118" cy="921155"/>
        </a:xfrm>
        <a:prstGeom prst="roundRect">
          <a:avLst/>
        </a:prstGeom>
        <a:solidFill>
          <a:schemeClr val="accent2">
            <a:hueOff val="20114874"/>
            <a:satOff val="-295"/>
            <a:lumOff val="68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ID" sz="1300" kern="1200"/>
            <a:t>Meskipun sudah ada perdamaian, Kreditor tetap memiliki hak untuk menagih penanggung dan sesama Debitor.</a:t>
          </a:r>
          <a:endParaRPr lang="en-US" sz="1300" kern="1200"/>
        </a:p>
      </dsp:txBody>
      <dsp:txXfrm>
        <a:off x="44967" y="4531530"/>
        <a:ext cx="6741184" cy="83122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B052-A59B-4AE3-A89A-E7748630C15B}"/>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BDA9EC4-FEA9-41D2-BE8D-F709F01D3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E155CF-52F5-4879-B7F3-D05812AC4A6D}"/>
              </a:ext>
            </a:extLst>
          </p:cNvPr>
          <p:cNvSpPr>
            <a:spLocks noGrp="1"/>
          </p:cNvSpPr>
          <p:nvPr>
            <p:ph type="dt" sz="half" idx="10"/>
          </p:nvPr>
        </p:nvSpPr>
        <p:spPr/>
        <p:txBody>
          <a:bodyPr/>
          <a:lstStyle/>
          <a:p>
            <a:fld id="{073D55F9-11A3-4523-8F38-6BA37933791A}" type="datetime1">
              <a:rPr lang="en-US" smtClean="0"/>
              <a:t>10/18/2021</a:t>
            </a:fld>
            <a:endParaRPr lang="en-US"/>
          </a:p>
        </p:txBody>
      </p:sp>
      <p:sp>
        <p:nvSpPr>
          <p:cNvPr id="5" name="Footer Placeholder 4">
            <a:extLst>
              <a:ext uri="{FF2B5EF4-FFF2-40B4-BE49-F238E27FC236}">
                <a16:creationId xmlns:a16="http://schemas.microsoft.com/office/drawing/2014/main" id="{80D053AC-61ED-4C2F-90BF-D4A916545107}"/>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138B2ED7-A198-4613-B8C9-EE02BAE24FA4}"/>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850676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47DD-81F8-4128-9E50-04A9F2D3DC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564D1-2B83-4C0F-ACBA-E91472C50A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6FA1D7D-D2EC-4ADB-9C65-191DEC82DDF4}"/>
              </a:ext>
            </a:extLst>
          </p:cNvPr>
          <p:cNvSpPr>
            <a:spLocks noGrp="1"/>
          </p:cNvSpPr>
          <p:nvPr>
            <p:ph type="dt" sz="half" idx="10"/>
          </p:nvPr>
        </p:nvSpPr>
        <p:spPr/>
        <p:txBody>
          <a:bodyPr/>
          <a:lstStyle/>
          <a:p>
            <a:fld id="{0B4E757A-3EC2-4683-9080-1A460C37C843}" type="datetime1">
              <a:rPr lang="en-US" smtClean="0"/>
              <a:t>10/18/2021</a:t>
            </a:fld>
            <a:endParaRPr lang="en-US"/>
          </a:p>
        </p:txBody>
      </p:sp>
      <p:sp>
        <p:nvSpPr>
          <p:cNvPr id="5" name="Footer Placeholder 4">
            <a:extLst>
              <a:ext uri="{FF2B5EF4-FFF2-40B4-BE49-F238E27FC236}">
                <a16:creationId xmlns:a16="http://schemas.microsoft.com/office/drawing/2014/main" id="{534CB571-86F9-474A-826A-75CC21C8832B}"/>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1384F5F-50E6-4BB9-B848-EE2302C02ABE}"/>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21076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3F08DF-1C0D-4F53-A3AB-95D7B55FA0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D3BBD-C494-4E94-B189-319802A93E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3C0BD9-4BED-43D3-852F-B74B949A2287}"/>
              </a:ext>
            </a:extLst>
          </p:cNvPr>
          <p:cNvSpPr>
            <a:spLocks noGrp="1"/>
          </p:cNvSpPr>
          <p:nvPr>
            <p:ph type="dt" sz="half" idx="10"/>
          </p:nvPr>
        </p:nvSpPr>
        <p:spPr>
          <a:xfrm>
            <a:off x="523539" y="6324600"/>
            <a:ext cx="2560220" cy="365125"/>
          </a:xfrm>
        </p:spPr>
        <p:txBody>
          <a:bodyPr/>
          <a:lstStyle/>
          <a:p>
            <a:fld id="{5CC8096C-64ED-4153-A483-5C02E44AD5C3}" type="datetime1">
              <a:rPr lang="en-US" smtClean="0"/>
              <a:t>10/18/2021</a:t>
            </a:fld>
            <a:endParaRPr lang="en-US" dirty="0"/>
          </a:p>
        </p:txBody>
      </p:sp>
      <p:sp>
        <p:nvSpPr>
          <p:cNvPr id="5" name="Footer Placeholder 4">
            <a:extLst>
              <a:ext uri="{FF2B5EF4-FFF2-40B4-BE49-F238E27FC236}">
                <a16:creationId xmlns:a16="http://schemas.microsoft.com/office/drawing/2014/main" id="{BB7811DC-C725-4462-B622-DB96A8987673}"/>
              </a:ext>
            </a:extLst>
          </p:cNvPr>
          <p:cNvSpPr>
            <a:spLocks noGrp="1"/>
          </p:cNvSpPr>
          <p:nvPr>
            <p:ph type="ftr" sz="quarter" idx="11"/>
          </p:nvPr>
        </p:nvSpPr>
        <p:spPr>
          <a:xfrm>
            <a:off x="4267200" y="6319838"/>
            <a:ext cx="3982781" cy="365125"/>
          </a:xfrm>
        </p:spPr>
        <p:txBody>
          <a:bodyPr/>
          <a:lstStyle/>
          <a:p>
            <a:r>
              <a:rPr lang="en-US"/>
              <a:t>Sample Footer Text</a:t>
            </a:r>
          </a:p>
        </p:txBody>
      </p:sp>
      <p:sp>
        <p:nvSpPr>
          <p:cNvPr id="6" name="Slide Number Placeholder 5">
            <a:extLst>
              <a:ext uri="{FF2B5EF4-FFF2-40B4-BE49-F238E27FC236}">
                <a16:creationId xmlns:a16="http://schemas.microsoft.com/office/drawing/2014/main" id="{67C42D06-438F-4150-9238-E2FAEE5E28D9}"/>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3982364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8991-AEF1-4F19-AAB8-436EAD58C28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D25B44F-E7DA-40C6-8B44-71EAB6BDFC98}"/>
              </a:ext>
            </a:extLst>
          </p:cNvPr>
          <p:cNvSpPr>
            <a:spLocks noGrp="1"/>
          </p:cNvSpPr>
          <p:nvPr>
            <p:ph idx="1"/>
          </p:nvPr>
        </p:nvSpPr>
        <p:spPr/>
        <p:txBody>
          <a:bodyPr/>
          <a:lstStyle>
            <a:lvl1pPr marL="228600" indent="-228600">
              <a:buFont typeface="Arial" panose="020B0604020202020204" pitchFamily="34" charset="0"/>
              <a:buChar char="•"/>
              <a:defRPr/>
            </a:lvl1pPr>
            <a:lvl2pPr marL="228600" indent="-228600">
              <a:buFont typeface="Arial" panose="020B0604020202020204" pitchFamily="34" charset="0"/>
              <a:buChar char="•"/>
              <a:defRPr/>
            </a:lvl2pPr>
            <a:lvl3pPr marL="228600" indent="-228600">
              <a:buFont typeface="Arial" panose="020B0604020202020204" pitchFamily="34" charset="0"/>
              <a:buChar char="•"/>
              <a:defRPr/>
            </a:lvl3pPr>
            <a:lvl4pPr marL="228600" indent="-228600">
              <a:buFont typeface="Arial" panose="020B0604020202020204" pitchFamily="34" charset="0"/>
              <a:buChar char="•"/>
              <a:defRPr/>
            </a:lvl4pPr>
            <a:lvl5pPr marL="228600" indent="-22860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F71817-A045-48C0-975B-CBEF88E9561E}"/>
              </a:ext>
            </a:extLst>
          </p:cNvPr>
          <p:cNvSpPr>
            <a:spLocks noGrp="1"/>
          </p:cNvSpPr>
          <p:nvPr>
            <p:ph type="dt" sz="half" idx="10"/>
          </p:nvPr>
        </p:nvSpPr>
        <p:spPr/>
        <p:txBody>
          <a:bodyPr/>
          <a:lstStyle/>
          <a:p>
            <a:fld id="{1CB9D56B-6EBE-4E5F-99D9-2A3DBDF37D0A}" type="datetime1">
              <a:rPr lang="en-US" smtClean="0"/>
              <a:t>10/18/2021</a:t>
            </a:fld>
            <a:endParaRPr lang="en-US"/>
          </a:p>
        </p:txBody>
      </p:sp>
      <p:sp>
        <p:nvSpPr>
          <p:cNvPr id="5" name="Footer Placeholder 4">
            <a:extLst>
              <a:ext uri="{FF2B5EF4-FFF2-40B4-BE49-F238E27FC236}">
                <a16:creationId xmlns:a16="http://schemas.microsoft.com/office/drawing/2014/main" id="{B61C39F0-32D4-407C-8BCA-97F2D9E500C9}"/>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9CF4459-37B2-4F87-B508-DB04D4332067}"/>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574809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BD03-9D57-48E9-8B43-688B72997276}"/>
              </a:ext>
            </a:extLst>
          </p:cNvPr>
          <p:cNvSpPr>
            <a:spLocks noGrp="1"/>
          </p:cNvSpPr>
          <p:nvPr>
            <p:ph type="title"/>
          </p:nvPr>
        </p:nvSpPr>
        <p:spPr>
          <a:xfrm>
            <a:off x="457200" y="1709738"/>
            <a:ext cx="10890250" cy="2852737"/>
          </a:xfrm>
        </p:spPr>
        <p:txBody>
          <a:bodyPr anchor="b"/>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83F376C-8A2F-4BE5-9669-4A6DA21B771A}"/>
              </a:ext>
            </a:extLst>
          </p:cNvPr>
          <p:cNvSpPr>
            <a:spLocks noGrp="1"/>
          </p:cNvSpPr>
          <p:nvPr>
            <p:ph type="body" idx="1"/>
          </p:nvPr>
        </p:nvSpPr>
        <p:spPr>
          <a:xfrm>
            <a:off x="457200" y="4589463"/>
            <a:ext cx="10890250" cy="1500187"/>
          </a:xfrm>
        </p:spPr>
        <p:txBody>
          <a:bodyPr/>
          <a:lstStyle>
            <a:lvl1pPr marL="0" indent="0">
              <a:buNone/>
              <a:defRPr sz="2400">
                <a:solidFill>
                  <a:srgbClr val="FFFFF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654893-212E-4450-8F7A-27256B31F9FB}"/>
              </a:ext>
            </a:extLst>
          </p:cNvPr>
          <p:cNvSpPr>
            <a:spLocks noGrp="1"/>
          </p:cNvSpPr>
          <p:nvPr>
            <p:ph type="dt" sz="half" idx="10"/>
          </p:nvPr>
        </p:nvSpPr>
        <p:spPr/>
        <p:txBody>
          <a:bodyPr/>
          <a:lstStyle/>
          <a:p>
            <a:fld id="{8C33F3CA-C7E3-432D-9282-18F13836509A}" type="datetime1">
              <a:rPr lang="en-US" smtClean="0"/>
              <a:t>10/18/2021</a:t>
            </a:fld>
            <a:endParaRPr lang="en-US" dirty="0"/>
          </a:p>
        </p:txBody>
      </p:sp>
      <p:sp>
        <p:nvSpPr>
          <p:cNvPr id="5" name="Footer Placeholder 4">
            <a:extLst>
              <a:ext uri="{FF2B5EF4-FFF2-40B4-BE49-F238E27FC236}">
                <a16:creationId xmlns:a16="http://schemas.microsoft.com/office/drawing/2014/main" id="{600E881A-3958-44A9-9EDB-D86F4E4144C0}"/>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CFEDBC4F-D9B8-4BFA-BE4F-D4B9B739D1BA}"/>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675938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8777-C460-4649-8822-CA943386D06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FDF69E6-1094-437B-AA7E-0E21B7136CCA}"/>
              </a:ext>
            </a:extLst>
          </p:cNvPr>
          <p:cNvSpPr>
            <a:spLocks noGrp="1"/>
          </p:cNvSpPr>
          <p:nvPr>
            <p:ph sz="half" idx="1"/>
          </p:nvPr>
        </p:nvSpPr>
        <p:spPr>
          <a:xfrm>
            <a:off x="457200" y="1825625"/>
            <a:ext cx="5562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20BC963-4591-4BE3-AE63-4999A13C50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4D5BB-DB84-4266-9B4F-E65CCFE5B310}"/>
              </a:ext>
            </a:extLst>
          </p:cNvPr>
          <p:cNvSpPr>
            <a:spLocks noGrp="1"/>
          </p:cNvSpPr>
          <p:nvPr>
            <p:ph type="dt" sz="half" idx="10"/>
          </p:nvPr>
        </p:nvSpPr>
        <p:spPr/>
        <p:txBody>
          <a:bodyPr/>
          <a:lstStyle/>
          <a:p>
            <a:fld id="{75BE9C62-1337-40B8-BA50-E9F4861DB4BC}" type="datetime1">
              <a:rPr lang="en-US" smtClean="0"/>
              <a:t>10/18/2021</a:t>
            </a:fld>
            <a:endParaRPr lang="en-US"/>
          </a:p>
        </p:txBody>
      </p:sp>
      <p:sp>
        <p:nvSpPr>
          <p:cNvPr id="6" name="Footer Placeholder 5">
            <a:extLst>
              <a:ext uri="{FF2B5EF4-FFF2-40B4-BE49-F238E27FC236}">
                <a16:creationId xmlns:a16="http://schemas.microsoft.com/office/drawing/2014/main" id="{891A99B5-D493-4AB1-AF24-6660540D56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FE178D0-5F1E-43FA-B447-53501EDD17C0}"/>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3722751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839788" y="1820863"/>
            <a:ext cx="5157787"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3101975"/>
            <a:ext cx="5157787" cy="308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6172200" y="1820863"/>
            <a:ext cx="5183188"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6172200" y="3101975"/>
            <a:ext cx="5183188" cy="308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fld id="{47C195EB-2DA3-4B24-8725-19BC22A7BE50}" type="datetime1">
              <a:rPr lang="en-US" smtClean="0"/>
              <a:t>10/18/2021</a:t>
            </a:fld>
            <a:endParaRPr lang="en-US"/>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702634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fld id="{F4E237E6-0076-4915-A5A8-B7C11FA4F374}" type="datetime1">
              <a:rPr lang="en-US" smtClean="0"/>
              <a:t>10/18/2021</a:t>
            </a:fld>
            <a:endParaRPr lang="en-US"/>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666669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3505F58F-C0B5-422A-8E5A-6B99E5D80F0A}" type="datetime1">
              <a:rPr lang="en-US" smtClean="0"/>
              <a:t>10/18/2021</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453183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10DAA-DDE3-4C9C-8171-385A3DAC81CF}"/>
              </a:ext>
            </a:extLst>
          </p:cNvPr>
          <p:cNvSpPr>
            <a:spLocks noGrp="1"/>
          </p:cNvSpPr>
          <p:nvPr>
            <p:ph type="title"/>
          </p:nvPr>
        </p:nvSpPr>
        <p:spPr>
          <a:xfrm>
            <a:off x="839788" y="685800"/>
            <a:ext cx="3932237" cy="1981200"/>
          </a:xfrm>
        </p:spPr>
        <p:txBody>
          <a:bodyPr anchor="b"/>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AF73DB2-BD72-4F5E-9CA2-197343A0908A}"/>
              </a:ext>
            </a:extLst>
          </p:cNvPr>
          <p:cNvSpPr>
            <a:spLocks noGrp="1"/>
          </p:cNvSpPr>
          <p:nvPr>
            <p:ph idx="1"/>
          </p:nvPr>
        </p:nvSpPr>
        <p:spPr>
          <a:xfrm>
            <a:off x="5183188" y="685801"/>
            <a:ext cx="6172200" cy="5175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1F01536-2B0A-42A2-827E-2EB2C324A5FE}"/>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22CD09-61EF-4733-831C-5B133DAE1F4C}"/>
              </a:ext>
            </a:extLst>
          </p:cNvPr>
          <p:cNvSpPr>
            <a:spLocks noGrp="1"/>
          </p:cNvSpPr>
          <p:nvPr>
            <p:ph type="dt" sz="half" idx="10"/>
          </p:nvPr>
        </p:nvSpPr>
        <p:spPr/>
        <p:txBody>
          <a:bodyPr/>
          <a:lstStyle/>
          <a:p>
            <a:fld id="{7565E655-9687-48DF-A33F-F8824CCCB5D1}" type="datetime1">
              <a:rPr lang="en-US" smtClean="0"/>
              <a:t>10/18/2021</a:t>
            </a:fld>
            <a:endParaRPr lang="en-US"/>
          </a:p>
        </p:txBody>
      </p:sp>
      <p:sp>
        <p:nvSpPr>
          <p:cNvPr id="6" name="Footer Placeholder 5">
            <a:extLst>
              <a:ext uri="{FF2B5EF4-FFF2-40B4-BE49-F238E27FC236}">
                <a16:creationId xmlns:a16="http://schemas.microsoft.com/office/drawing/2014/main" id="{5B109FCF-96E4-4EBF-AAFB-5E9AD22A68AE}"/>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9E381A6-E580-49A4-989C-EF4A54F83B45}"/>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7080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FA6E-F719-4613-8815-591471E722E5}"/>
              </a:ext>
            </a:extLst>
          </p:cNvPr>
          <p:cNvSpPr>
            <a:spLocks noGrp="1"/>
          </p:cNvSpPr>
          <p:nvPr>
            <p:ph type="title"/>
          </p:nvPr>
        </p:nvSpPr>
        <p:spPr>
          <a:xfrm>
            <a:off x="839788" y="685800"/>
            <a:ext cx="3932237" cy="2209799"/>
          </a:xfrm>
        </p:spPr>
        <p:txBody>
          <a:bodyPr anchor="b"/>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54384F3-CDE0-4329-B76D-45AAC94B04A8}"/>
              </a:ext>
            </a:extLst>
          </p:cNvPr>
          <p:cNvSpPr>
            <a:spLocks noGrp="1"/>
          </p:cNvSpPr>
          <p:nvPr>
            <p:ph type="pic" idx="1"/>
          </p:nvPr>
        </p:nvSpPr>
        <p:spPr>
          <a:xfrm>
            <a:off x="5183188" y="685801"/>
            <a:ext cx="6172200" cy="517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9A9D7EB-40DA-460F-A48A-3E6D5E5612E7}"/>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56944C-E229-457E-868E-C48FF47DA37A}"/>
              </a:ext>
            </a:extLst>
          </p:cNvPr>
          <p:cNvSpPr>
            <a:spLocks noGrp="1"/>
          </p:cNvSpPr>
          <p:nvPr>
            <p:ph type="dt" sz="half" idx="10"/>
          </p:nvPr>
        </p:nvSpPr>
        <p:spPr/>
        <p:txBody>
          <a:bodyPr/>
          <a:lstStyle/>
          <a:p>
            <a:fld id="{B97FD56A-AAB8-4544-A495-D0645413C9E3}" type="datetime1">
              <a:rPr lang="en-US" smtClean="0"/>
              <a:t>10/18/2021</a:t>
            </a:fld>
            <a:endParaRPr lang="en-US"/>
          </a:p>
        </p:txBody>
      </p:sp>
      <p:sp>
        <p:nvSpPr>
          <p:cNvPr id="6" name="Footer Placeholder 5">
            <a:extLst>
              <a:ext uri="{FF2B5EF4-FFF2-40B4-BE49-F238E27FC236}">
                <a16:creationId xmlns:a16="http://schemas.microsoft.com/office/drawing/2014/main" id="{CC7115FE-359F-46EA-A3C8-0D18544E34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5165D17-3010-4FF5-9071-5CCD3E6995D6}"/>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189470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5" name="Rectangle 114">
            <a:extLst>
              <a:ext uri="{FF2B5EF4-FFF2-40B4-BE49-F238E27FC236}">
                <a16:creationId xmlns:a16="http://schemas.microsoft.com/office/drawing/2014/main" id="{A4798C7F-C8CA-4799-BF37-3AB4642CDB66}"/>
              </a:ext>
            </a:extLst>
          </p:cNvPr>
          <p:cNvSpPr/>
          <p:nvPr/>
        </p:nvSpPr>
        <p:spPr>
          <a:xfrm>
            <a:off x="0" y="0"/>
            <a:ext cx="12188952"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80" name="Group 79">
            <a:extLst>
              <a:ext uri="{FF2B5EF4-FFF2-40B4-BE49-F238E27FC236}">
                <a16:creationId xmlns:a16="http://schemas.microsoft.com/office/drawing/2014/main" id="{87F0794B-55D3-4D2D-BDE7-4688ED321E42}"/>
              </a:ext>
            </a:extLst>
          </p:cNvPr>
          <p:cNvGrpSpPr/>
          <p:nvPr/>
        </p:nvGrpSpPr>
        <p:grpSpPr>
          <a:xfrm>
            <a:off x="-11413" y="0"/>
            <a:ext cx="12214827" cy="6858000"/>
            <a:chOff x="-6214" y="-1"/>
            <a:chExt cx="12214827" cy="6858000"/>
          </a:xfrm>
        </p:grpSpPr>
        <p:cxnSp>
          <p:nvCxnSpPr>
            <p:cNvPr id="81" name="Straight Connector 80">
              <a:extLst>
                <a:ext uri="{FF2B5EF4-FFF2-40B4-BE49-F238E27FC236}">
                  <a16:creationId xmlns:a16="http://schemas.microsoft.com/office/drawing/2014/main" id="{BE4C795B-1813-4CC6-B03F-8DD130BEAABD}"/>
                </a:ext>
              </a:extLst>
            </p:cNvPr>
            <p:cNvCxnSpPr>
              <a:cxnSpLocks/>
            </p:cNvCxnSpPr>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E0F4C04D-5CD8-446B-BE3D-257172E6E4CB}"/>
                </a:ext>
              </a:extLst>
            </p:cNvPr>
            <p:cNvCxnSpPr>
              <a:cxnSpLocks/>
            </p:cNvCxnSpPr>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FDDC802E-606F-4F39-84B6-90DF0FE54461}"/>
                </a:ext>
              </a:extLst>
            </p:cNvPr>
            <p:cNvCxnSpPr>
              <a:cxnSpLocks/>
            </p:cNvCxnSpPr>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C5B0C75-0136-4A39-9AB6-0F02C4527810}"/>
                </a:ext>
              </a:extLst>
            </p:cNvPr>
            <p:cNvCxnSpPr>
              <a:cxnSpLocks/>
            </p:cNvCxnSpPr>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C5ED2B52-3D40-46DE-8B54-99A4071578D8}"/>
                </a:ext>
              </a:extLst>
            </p:cNvPr>
            <p:cNvCxnSpPr>
              <a:cxnSpLocks/>
            </p:cNvCxnSpPr>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18BCEC75-1B6B-45B2-8041-8D933FCF60F5}"/>
                </a:ext>
              </a:extLst>
            </p:cNvPr>
            <p:cNvCxnSpPr>
              <a:cxnSpLocks/>
            </p:cNvCxnSpPr>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6A2FC789-056A-43CC-807E-4262CDC3E0F5}"/>
                </a:ext>
              </a:extLst>
            </p:cNvPr>
            <p:cNvCxnSpPr>
              <a:cxnSpLocks/>
            </p:cNvCxnSpPr>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8C32FD3-76B0-40E7-89F2-E9C523210AF4}"/>
                </a:ext>
              </a:extLst>
            </p:cNvPr>
            <p:cNvCxnSpPr>
              <a:cxnSpLocks/>
            </p:cNvCxnSpPr>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82E9447-8362-426C-840A-B6F2231F7BCC}"/>
                </a:ext>
              </a:extLst>
            </p:cNvPr>
            <p:cNvCxnSpPr>
              <a:cxnSpLocks/>
            </p:cNvCxnSpPr>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F141DC8-83CE-4C21-A5BA-E2FFF3D866EF}"/>
                </a:ext>
              </a:extLst>
            </p:cNvPr>
            <p:cNvCxnSpPr>
              <a:cxnSpLocks/>
            </p:cNvCxnSpPr>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512A697C-ECBC-40A9-AC69-BF96A34B91AF}"/>
                </a:ext>
              </a:extLst>
            </p:cNvPr>
            <p:cNvCxnSpPr>
              <a:cxnSpLocks/>
            </p:cNvCxnSpPr>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D2E988AF-5EFB-43D3-B93F-6E4F41A2C90B}"/>
                </a:ext>
              </a:extLst>
            </p:cNvPr>
            <p:cNvCxnSpPr>
              <a:cxnSpLocks/>
            </p:cNvCxnSpPr>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6B312C1B-AAE2-4A6D-ACC7-ABAA75D42854}"/>
                </a:ext>
              </a:extLst>
            </p:cNvPr>
            <p:cNvCxnSpPr>
              <a:cxnSpLocks/>
            </p:cNvCxnSpPr>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57B96146-61DA-44D6-A9DF-6DB41FCF2D80}"/>
                </a:ext>
              </a:extLst>
            </p:cNvPr>
            <p:cNvCxnSpPr>
              <a:cxnSpLocks/>
            </p:cNvCxnSpPr>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6B33F93D-4439-46EE-97C4-9CECAAFDCF60}"/>
                </a:ext>
              </a:extLst>
            </p:cNvPr>
            <p:cNvCxnSpPr>
              <a:cxnSpLocks/>
            </p:cNvCxnSpPr>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5914B275-A3D7-4BA4-B8CB-E7657100F3AD}"/>
                </a:ext>
              </a:extLst>
            </p:cNvPr>
            <p:cNvCxnSpPr>
              <a:cxnSpLocks/>
            </p:cNvCxnSpPr>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BD26EF3B-FBE7-4D57-8E01-553F50734A68}"/>
                </a:ext>
              </a:extLst>
            </p:cNvPr>
            <p:cNvCxnSpPr>
              <a:cxnSpLocks/>
            </p:cNvCxnSpPr>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6CC1E671-BA54-4B31-9A2E-8F50BC57A260}"/>
                </a:ext>
              </a:extLst>
            </p:cNvPr>
            <p:cNvCxnSpPr>
              <a:cxnSpLocks/>
            </p:cNvCxnSpPr>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A836A704-3624-4ABF-9A67-0F52C2F3EFBF}"/>
                </a:ext>
              </a:extLst>
            </p:cNvPr>
            <p:cNvCxnSpPr>
              <a:cxnSpLocks/>
            </p:cNvCxnSpPr>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5FDC385D-BA34-481F-A991-A776E0B19301}"/>
                </a:ext>
              </a:extLst>
            </p:cNvPr>
            <p:cNvCxnSpPr>
              <a:cxnSpLocks/>
            </p:cNvCxnSpPr>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F1EF033A-D8FB-416B-AE51-4E098A27D68C}"/>
                </a:ext>
              </a:extLst>
            </p:cNvPr>
            <p:cNvCxnSpPr>
              <a:cxnSpLocks/>
            </p:cNvCxnSpPr>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7C17B48-F458-4E9B-9331-56FCDC5B6AB2}"/>
                </a:ext>
              </a:extLst>
            </p:cNvPr>
            <p:cNvCxnSpPr>
              <a:cxnSpLocks/>
            </p:cNvCxnSpPr>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07E44A4B-D453-46F0-A83D-AF0B33D5C59F}"/>
                </a:ext>
              </a:extLst>
            </p:cNvPr>
            <p:cNvCxnSpPr>
              <a:cxnSpLocks/>
            </p:cNvCxnSpPr>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346BEA9F-314B-440D-AE8D-21E1252EC5A0}"/>
                </a:ext>
              </a:extLst>
            </p:cNvPr>
            <p:cNvCxnSpPr>
              <a:cxnSpLocks/>
            </p:cNvCxnSpPr>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F15EAFD0-4869-4612-ACDE-ABC703104E88}"/>
                </a:ext>
              </a:extLst>
            </p:cNvPr>
            <p:cNvCxnSpPr>
              <a:cxnSpLocks/>
            </p:cNvCxnSpPr>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A0F26706-7F23-4FF0-9CAF-F3C4F47C119D}"/>
                </a:ext>
              </a:extLst>
            </p:cNvPr>
            <p:cNvCxnSpPr>
              <a:cxnSpLocks/>
            </p:cNvCxnSpPr>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C0195A72-345A-4E88-8D71-14DB3D1B607D}"/>
                </a:ext>
              </a:extLst>
            </p:cNvPr>
            <p:cNvCxnSpPr>
              <a:cxnSpLocks/>
            </p:cNvCxnSpPr>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0DBF51A6-A3BC-49FE-BB01-E8992811774E}"/>
                </a:ext>
              </a:extLst>
            </p:cNvPr>
            <p:cNvCxnSpPr>
              <a:cxnSpLocks/>
            </p:cNvCxnSpPr>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A78DF911-744C-419B-83DC-39F270BBF41F}"/>
                </a:ext>
              </a:extLst>
            </p:cNvPr>
            <p:cNvCxnSpPr>
              <a:cxnSpLocks/>
            </p:cNvCxnSpPr>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149" name="Freeform: Shape 148">
            <a:extLst>
              <a:ext uri="{FF2B5EF4-FFF2-40B4-BE49-F238E27FC236}">
                <a16:creationId xmlns:a16="http://schemas.microsoft.com/office/drawing/2014/main" id="{216BB147-20D5-4D93-BDA5-1BC614D6A4B2}"/>
              </a:ext>
            </a:extLst>
          </p:cNvPr>
          <p:cNvSpPr/>
          <p:nvPr/>
        </p:nvSpPr>
        <p:spPr>
          <a:xfrm>
            <a:off x="-6214" y="5014716"/>
            <a:ext cx="2800124" cy="1843284"/>
          </a:xfrm>
          <a:custGeom>
            <a:avLst/>
            <a:gdLst>
              <a:gd name="connsiteX0" fmla="*/ 375358 w 2800124"/>
              <a:gd name="connsiteY0" fmla="*/ 0 h 1843284"/>
              <a:gd name="connsiteX1" fmla="*/ 2781298 w 2800124"/>
              <a:gd name="connsiteY1" fmla="*/ 1770066 h 1843284"/>
              <a:gd name="connsiteX2" fmla="*/ 2800124 w 2800124"/>
              <a:gd name="connsiteY2" fmla="*/ 1843284 h 1843284"/>
              <a:gd name="connsiteX3" fmla="*/ 1987869 w 2800124"/>
              <a:gd name="connsiteY3" fmla="*/ 1843284 h 1843284"/>
              <a:gd name="connsiteX4" fmla="*/ 1986195 w 2800124"/>
              <a:gd name="connsiteY4" fmla="*/ 1838711 h 1843284"/>
              <a:gd name="connsiteX5" fmla="*/ 375357 w 2800124"/>
              <a:gd name="connsiteY5" fmla="*/ 770976 h 1843284"/>
              <a:gd name="connsiteX6" fmla="*/ 23030 w 2800124"/>
              <a:gd name="connsiteY6" fmla="*/ 806494 h 1843284"/>
              <a:gd name="connsiteX7" fmla="*/ 0 w 2800124"/>
              <a:gd name="connsiteY7" fmla="*/ 812415 h 1843284"/>
              <a:gd name="connsiteX8" fmla="*/ 0 w 2800124"/>
              <a:gd name="connsiteY8" fmla="*/ 30983 h 1843284"/>
              <a:gd name="connsiteX9" fmla="*/ 117785 w 2800124"/>
              <a:gd name="connsiteY9" fmla="*/ 13007 h 1843284"/>
              <a:gd name="connsiteX10" fmla="*/ 375358 w 2800124"/>
              <a:gd name="connsiteY10" fmla="*/ 0 h 1843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00124" h="1843284">
                <a:moveTo>
                  <a:pt x="375358" y="0"/>
                </a:moveTo>
                <a:cubicBezTo>
                  <a:pt x="1505802" y="0"/>
                  <a:pt x="2462339" y="744579"/>
                  <a:pt x="2781298" y="1770066"/>
                </a:cubicBezTo>
                <a:lnTo>
                  <a:pt x="2800124" y="1843284"/>
                </a:lnTo>
                <a:lnTo>
                  <a:pt x="1987869" y="1843284"/>
                </a:lnTo>
                <a:lnTo>
                  <a:pt x="1986195" y="1838711"/>
                </a:lnTo>
                <a:cubicBezTo>
                  <a:pt x="1720801" y="1211248"/>
                  <a:pt x="1099494" y="770976"/>
                  <a:pt x="375357" y="770976"/>
                </a:cubicBezTo>
                <a:cubicBezTo>
                  <a:pt x="254668" y="770976"/>
                  <a:pt x="136835" y="783206"/>
                  <a:pt x="23030" y="806494"/>
                </a:cubicBezTo>
                <a:lnTo>
                  <a:pt x="0" y="812415"/>
                </a:lnTo>
                <a:lnTo>
                  <a:pt x="0" y="30983"/>
                </a:lnTo>
                <a:lnTo>
                  <a:pt x="117785" y="13007"/>
                </a:lnTo>
                <a:cubicBezTo>
                  <a:pt x="202473" y="4406"/>
                  <a:pt x="288401" y="0"/>
                  <a:pt x="375358" y="0"/>
                </a:cubicBezTo>
                <a:close/>
              </a:path>
            </a:pathLst>
          </a:cu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
        <p:nvSpPr>
          <p:cNvPr id="2" name="Title Placeholder 1">
            <a:extLst>
              <a:ext uri="{FF2B5EF4-FFF2-40B4-BE49-F238E27FC236}">
                <a16:creationId xmlns:a16="http://schemas.microsoft.com/office/drawing/2014/main" id="{41447F1F-BFA8-4A56-894B-40120132EE48}"/>
              </a:ext>
            </a:extLst>
          </p:cNvPr>
          <p:cNvSpPr>
            <a:spLocks noGrp="1"/>
          </p:cNvSpPr>
          <p:nvPr>
            <p:ph type="title"/>
          </p:nvPr>
        </p:nvSpPr>
        <p:spPr>
          <a:xfrm>
            <a:off x="457200" y="365125"/>
            <a:ext cx="10722932"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58FB99-0FA3-49F4-99A1-61919F942794}"/>
              </a:ext>
            </a:extLst>
          </p:cNvPr>
          <p:cNvSpPr>
            <a:spLocks noGrp="1"/>
          </p:cNvSpPr>
          <p:nvPr>
            <p:ph type="body" idx="1"/>
          </p:nvPr>
        </p:nvSpPr>
        <p:spPr>
          <a:xfrm>
            <a:off x="457200" y="1825625"/>
            <a:ext cx="10722932"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CDCCAE5-4EB0-4174-BD15-4943899B0A29}"/>
              </a:ext>
            </a:extLst>
          </p:cNvPr>
          <p:cNvSpPr>
            <a:spLocks noGrp="1"/>
          </p:cNvSpPr>
          <p:nvPr>
            <p:ph type="dt" sz="half" idx="2"/>
          </p:nvPr>
        </p:nvSpPr>
        <p:spPr>
          <a:xfrm>
            <a:off x="457200" y="6324600"/>
            <a:ext cx="2560220" cy="365125"/>
          </a:xfrm>
          <a:prstGeom prst="rect">
            <a:avLst/>
          </a:prstGeom>
        </p:spPr>
        <p:txBody>
          <a:bodyPr vert="horz" lIns="91440" tIns="45720" rIns="91440" bIns="45720" rtlCol="0" anchor="ctr"/>
          <a:lstStyle>
            <a:lvl1pPr algn="l">
              <a:defRPr sz="900" cap="all" spc="150" baseline="0">
                <a:solidFill>
                  <a:srgbClr val="FFFFFF"/>
                </a:solidFill>
              </a:defRPr>
            </a:lvl1pPr>
          </a:lstStyle>
          <a:p>
            <a:fld id="{193BAB95-8DA7-460B-B00A-7037C8394FB0}" type="datetime1">
              <a:rPr lang="en-US" smtClean="0"/>
              <a:pPr/>
              <a:t>10/18/2021</a:t>
            </a:fld>
            <a:endParaRPr lang="en-US" dirty="0"/>
          </a:p>
        </p:txBody>
      </p:sp>
      <p:sp>
        <p:nvSpPr>
          <p:cNvPr id="5" name="Footer Placeholder 4">
            <a:extLst>
              <a:ext uri="{FF2B5EF4-FFF2-40B4-BE49-F238E27FC236}">
                <a16:creationId xmlns:a16="http://schemas.microsoft.com/office/drawing/2014/main" id="{26A4189E-43B2-4CEE-B13E-61A1FBBBD25D}"/>
              </a:ext>
            </a:extLst>
          </p:cNvPr>
          <p:cNvSpPr>
            <a:spLocks noGrp="1"/>
          </p:cNvSpPr>
          <p:nvPr>
            <p:ph type="ftr" sz="quarter" idx="3"/>
          </p:nvPr>
        </p:nvSpPr>
        <p:spPr>
          <a:xfrm>
            <a:off x="4200861" y="6319838"/>
            <a:ext cx="3982781" cy="365125"/>
          </a:xfrm>
          <a:prstGeom prst="rect">
            <a:avLst/>
          </a:prstGeom>
        </p:spPr>
        <p:txBody>
          <a:bodyPr vert="horz" lIns="91440" tIns="45720" rIns="91440" bIns="45720" rtlCol="0" anchor="ctr"/>
          <a:lstStyle>
            <a:lvl1pPr algn="ctr">
              <a:defRPr sz="900" cap="all" spc="150" baseline="0">
                <a:solidFill>
                  <a:srgbClr val="FFFFFF"/>
                </a:solidFill>
              </a:defRPr>
            </a:lvl1pPr>
          </a:lstStyle>
          <a:p>
            <a:r>
              <a:rPr lang="en-US"/>
              <a:t>Sample Footer Text</a:t>
            </a:r>
            <a:endParaRPr lang="en-US" dirty="0">
              <a:solidFill>
                <a:srgbClr val="FFFFFF"/>
              </a:solidFill>
            </a:endParaRPr>
          </a:p>
        </p:txBody>
      </p:sp>
      <p:sp>
        <p:nvSpPr>
          <p:cNvPr id="6" name="Slide Number Placeholder 5">
            <a:extLst>
              <a:ext uri="{FF2B5EF4-FFF2-40B4-BE49-F238E27FC236}">
                <a16:creationId xmlns:a16="http://schemas.microsoft.com/office/drawing/2014/main" id="{EAA0530F-0BC8-46EF-A765-DD58B5367528}"/>
              </a:ext>
            </a:extLst>
          </p:cNvPr>
          <p:cNvSpPr>
            <a:spLocks noGrp="1"/>
          </p:cNvSpPr>
          <p:nvPr>
            <p:ph type="sldNum" sz="quarter" idx="4"/>
          </p:nvPr>
        </p:nvSpPr>
        <p:spPr>
          <a:xfrm>
            <a:off x="11190806" y="6324600"/>
            <a:ext cx="799078" cy="365125"/>
          </a:xfrm>
          <a:prstGeom prst="rect">
            <a:avLst/>
          </a:prstGeom>
        </p:spPr>
        <p:txBody>
          <a:bodyPr vert="horz" lIns="91440" tIns="45720" rIns="91440" bIns="45720" rtlCol="0" anchor="ctr"/>
          <a:lstStyle>
            <a:lvl1pPr algn="ctr">
              <a:defRPr sz="900" cap="all" spc="150" baseline="0">
                <a:solidFill>
                  <a:srgbClr val="FFFFFF"/>
                </a:solidFill>
              </a:defRPr>
            </a:lvl1pPr>
          </a:lstStyle>
          <a:p>
            <a:fld id="{11A71338-8BA2-4C79-A6C5-5A8E30081D0C}" type="slidenum">
              <a:rPr lang="en-US" smtClean="0"/>
              <a:pPr/>
              <a:t>‹#›</a:t>
            </a:fld>
            <a:endParaRPr lang="en-US" dirty="0"/>
          </a:p>
        </p:txBody>
      </p:sp>
      <p:sp>
        <p:nvSpPr>
          <p:cNvPr id="77" name="Freeform: Shape 76">
            <a:extLst>
              <a:ext uri="{FF2B5EF4-FFF2-40B4-BE49-F238E27FC236}">
                <a16:creationId xmlns:a16="http://schemas.microsoft.com/office/drawing/2014/main" id="{0A253F60-DE40-4508-A37A-61331DF1DD5D}"/>
              </a:ext>
            </a:extLst>
          </p:cNvPr>
          <p:cNvSpPr/>
          <p:nvPr/>
        </p:nvSpPr>
        <p:spPr>
          <a:xfrm>
            <a:off x="7979728" y="0"/>
            <a:ext cx="4209224" cy="1650549"/>
          </a:xfrm>
          <a:custGeom>
            <a:avLst/>
            <a:gdLst>
              <a:gd name="connsiteX0" fmla="*/ 0 w 4209224"/>
              <a:gd name="connsiteY0" fmla="*/ 0 h 1650549"/>
              <a:gd name="connsiteX1" fmla="*/ 846445 w 4209224"/>
              <a:gd name="connsiteY1" fmla="*/ 0 h 1650549"/>
              <a:gd name="connsiteX2" fmla="*/ 912542 w 4209224"/>
              <a:gd name="connsiteY2" fmla="*/ 108799 h 1650549"/>
              <a:gd name="connsiteX3" fmla="*/ 2362195 w 4209224"/>
              <a:gd name="connsiteY3" fmla="*/ 879573 h 1650549"/>
              <a:gd name="connsiteX4" fmla="*/ 3811848 w 4209224"/>
              <a:gd name="connsiteY4" fmla="*/ 108799 h 1650549"/>
              <a:gd name="connsiteX5" fmla="*/ 3877945 w 4209224"/>
              <a:gd name="connsiteY5" fmla="*/ 0 h 1650549"/>
              <a:gd name="connsiteX6" fmla="*/ 4209224 w 4209224"/>
              <a:gd name="connsiteY6" fmla="*/ 0 h 1650549"/>
              <a:gd name="connsiteX7" fmla="*/ 4209224 w 4209224"/>
              <a:gd name="connsiteY7" fmla="*/ 840421 h 1650549"/>
              <a:gd name="connsiteX8" fmla="*/ 4143538 w 4209224"/>
              <a:gd name="connsiteY8" fmla="*/ 912693 h 1650549"/>
              <a:gd name="connsiteX9" fmla="*/ 2362196 w 4209224"/>
              <a:gd name="connsiteY9" fmla="*/ 1650549 h 1650549"/>
              <a:gd name="connsiteX10" fmla="*/ 40969 w 4209224"/>
              <a:gd name="connsiteY10" fmla="*/ 111937 h 1650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9224" h="1650549">
                <a:moveTo>
                  <a:pt x="0" y="0"/>
                </a:moveTo>
                <a:lnTo>
                  <a:pt x="846445" y="0"/>
                </a:lnTo>
                <a:lnTo>
                  <a:pt x="912542" y="108799"/>
                </a:lnTo>
                <a:cubicBezTo>
                  <a:pt x="1226710" y="573829"/>
                  <a:pt x="1758748" y="879573"/>
                  <a:pt x="2362195" y="879573"/>
                </a:cubicBezTo>
                <a:cubicBezTo>
                  <a:pt x="2965642" y="879573"/>
                  <a:pt x="3497680" y="573829"/>
                  <a:pt x="3811848" y="108799"/>
                </a:cubicBezTo>
                <a:lnTo>
                  <a:pt x="3877945" y="0"/>
                </a:lnTo>
                <a:lnTo>
                  <a:pt x="4209224" y="0"/>
                </a:lnTo>
                <a:lnTo>
                  <a:pt x="4209224" y="840421"/>
                </a:lnTo>
                <a:lnTo>
                  <a:pt x="4143538" y="912693"/>
                </a:lnTo>
                <a:cubicBezTo>
                  <a:pt x="3687653" y="1368578"/>
                  <a:pt x="3057854" y="1650549"/>
                  <a:pt x="2362196" y="1650549"/>
                </a:cubicBezTo>
                <a:cubicBezTo>
                  <a:pt x="1318710" y="1650549"/>
                  <a:pt x="423404" y="1016115"/>
                  <a:pt x="40969" y="111937"/>
                </a:cubicBezTo>
                <a:close/>
              </a:path>
            </a:pathLst>
          </a:custGeom>
          <a:solidFill>
            <a:schemeClr val="accent5">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Tree>
    <p:extLst>
      <p:ext uri="{BB962C8B-B14F-4D97-AF65-F5344CB8AC3E}">
        <p14:creationId xmlns:p14="http://schemas.microsoft.com/office/powerpoint/2010/main" val="125681283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89" r:id="rId6"/>
    <p:sldLayoutId id="2147483685" r:id="rId7"/>
    <p:sldLayoutId id="2147483686" r:id="rId8"/>
    <p:sldLayoutId id="2147483687" r:id="rId9"/>
    <p:sldLayoutId id="2147483688" r:id="rId10"/>
    <p:sldLayoutId id="2147483690" r:id="rId11"/>
  </p:sldLayoutIdLst>
  <p:hf sldNum="0" hdr="0" ftr="0" dt="0"/>
  <p:txStyles>
    <p:titleStyle>
      <a:lvl1pPr algn="l" defTabSz="914400" rtl="0" eaLnBrk="1" latinLnBrk="0" hangingPunct="1">
        <a:lnSpc>
          <a:spcPct val="90000"/>
        </a:lnSpc>
        <a:spcBef>
          <a:spcPct val="0"/>
        </a:spcBef>
        <a:buNone/>
        <a:defRPr sz="4400" kern="1200">
          <a:solidFill>
            <a:srgbClr val="FFFFFF"/>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bg1"/>
        </a:buClr>
        <a:buSzPct val="75000"/>
        <a:buFont typeface="Arial" panose="020B0604020202020204" pitchFamily="34" charset="0"/>
        <a:buChar char="•"/>
        <a:defRPr sz="2800" kern="1200">
          <a:solidFill>
            <a:srgbClr val="FFFFFF"/>
          </a:solidFill>
          <a:latin typeface="+mn-lt"/>
          <a:ea typeface="+mn-ea"/>
          <a:cs typeface="+mn-cs"/>
        </a:defRPr>
      </a:lvl1pPr>
      <a:lvl2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2400" kern="1200">
          <a:solidFill>
            <a:srgbClr val="FFFFFF"/>
          </a:solidFill>
          <a:latin typeface="+mn-lt"/>
          <a:ea typeface="+mn-ea"/>
          <a:cs typeface="+mn-cs"/>
        </a:defRPr>
      </a:lvl2pPr>
      <a:lvl3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2000" kern="1200">
          <a:solidFill>
            <a:srgbClr val="FFFFFF"/>
          </a:solidFill>
          <a:latin typeface="+mn-lt"/>
          <a:ea typeface="+mn-ea"/>
          <a:cs typeface="+mn-cs"/>
        </a:defRPr>
      </a:lvl3pPr>
      <a:lvl4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1800" kern="1200">
          <a:solidFill>
            <a:srgbClr val="FFFFFF"/>
          </a:solidFill>
          <a:latin typeface="+mn-lt"/>
          <a:ea typeface="+mn-ea"/>
          <a:cs typeface="+mn-cs"/>
        </a:defRPr>
      </a:lvl4pPr>
      <a:lvl5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1800"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6285CA-6AFA-4F27-AFB5-1B32CDE09B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AF152BFE-7BA8-4007-AD9C-F4DC95E437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Freeform: Shape 12">
            <a:extLst>
              <a:ext uri="{FF2B5EF4-FFF2-40B4-BE49-F238E27FC236}">
                <a16:creationId xmlns:a16="http://schemas.microsoft.com/office/drawing/2014/main" id="{26796024-DF17-4BB3-BF28-01E168A3C5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661" y="63892"/>
            <a:ext cx="2222198" cy="2133710"/>
          </a:xfrm>
          <a:custGeom>
            <a:avLst/>
            <a:gdLst>
              <a:gd name="connsiteX0" fmla="*/ 0 w 2222198"/>
              <a:gd name="connsiteY0" fmla="*/ 0 h 2133710"/>
              <a:gd name="connsiteX1" fmla="*/ 44227 w 2222198"/>
              <a:gd name="connsiteY1" fmla="*/ 2234 h 2133710"/>
              <a:gd name="connsiteX2" fmla="*/ 2193454 w 2222198"/>
              <a:gd name="connsiteY2" fmla="*/ 1945372 h 2133710"/>
              <a:gd name="connsiteX3" fmla="*/ 2222198 w 2222198"/>
              <a:gd name="connsiteY3" fmla="*/ 2133710 h 2133710"/>
              <a:gd name="connsiteX4" fmla="*/ 1394653 w 2222198"/>
              <a:gd name="connsiteY4" fmla="*/ 2133710 h 2133710"/>
              <a:gd name="connsiteX5" fmla="*/ 1391100 w 2222198"/>
              <a:gd name="connsiteY5" fmla="*/ 2110427 h 2133710"/>
              <a:gd name="connsiteX6" fmla="*/ 122376 w 2222198"/>
              <a:gd name="connsiteY6" fmla="*/ 841704 h 2133710"/>
              <a:gd name="connsiteX7" fmla="*/ 0 w 2222198"/>
              <a:gd name="connsiteY7" fmla="*/ 823027 h 2133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22198" h="2133710">
                <a:moveTo>
                  <a:pt x="0" y="0"/>
                </a:moveTo>
                <a:lnTo>
                  <a:pt x="44227" y="2234"/>
                </a:lnTo>
                <a:cubicBezTo>
                  <a:pt x="1114682" y="110944"/>
                  <a:pt x="1981368" y="908934"/>
                  <a:pt x="2193454" y="1945372"/>
                </a:cubicBezTo>
                <a:lnTo>
                  <a:pt x="2222198" y="2133710"/>
                </a:lnTo>
                <a:lnTo>
                  <a:pt x="1394653" y="2133710"/>
                </a:lnTo>
                <a:lnTo>
                  <a:pt x="1391100" y="2110427"/>
                </a:lnTo>
                <a:cubicBezTo>
                  <a:pt x="1260786" y="1473602"/>
                  <a:pt x="759202" y="972017"/>
                  <a:pt x="122376" y="841704"/>
                </a:cubicBezTo>
                <a:lnTo>
                  <a:pt x="0" y="823027"/>
                </a:lnTo>
                <a:close/>
              </a:path>
            </a:pathLst>
          </a:custGeom>
          <a:solidFill>
            <a:schemeClr val="accent1">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Right Triangle 14">
            <a:extLst>
              <a:ext uri="{FF2B5EF4-FFF2-40B4-BE49-F238E27FC236}">
                <a16:creationId xmlns:a16="http://schemas.microsoft.com/office/drawing/2014/main" id="{7BCC6446-8462-4A63-9B6F-8F57EC40F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65271" y="2673521"/>
            <a:ext cx="568289" cy="568289"/>
          </a:xfrm>
          <a:prstGeom prst="rtTriangl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8118ECEF-CA6A-4CB6-BCA5-59B2DB40C4A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8" name="Straight Connector 17">
              <a:extLst>
                <a:ext uri="{FF2B5EF4-FFF2-40B4-BE49-F238E27FC236}">
                  <a16:creationId xmlns:a16="http://schemas.microsoft.com/office/drawing/2014/main" id="{CDC2A251-C28C-4A72-BAFF-511640FB2E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DDB2429-3E01-4CD5-998D-8F5716A0987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1E26953B-4BE7-4AD0-B471-088DBB23D7D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9D9ED6D-9817-4272-9FEF-E674FBCCCC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718C0DE-4596-4A70-AA4F-E678AC7FBC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8B48095-74C2-4053-872D-D3F70910C3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6224D0B6-A4CB-4D98-A1DC-2770B95F9EA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B39DE9C-23C1-4ABA-BD0D-B76BDC9630D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19DDAAE0-966C-4350-8819-857CF524F34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EE6C021-FBD3-42F3-9A9C-69C4E71989C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02961B9-65E1-4B12-AD98-9845BC3F43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B22ABFE0-D700-4FD9-9CC8-D138B29ABFD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6FFF1A3-B8BF-470C-9436-D5B7818535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198B6551-FF5D-49F5-8D3E-757AEC357AF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0F3BFE5-573C-42C0-94D5-E5513CCC57D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357931AB-4B07-4E0E-B3E4-84E2452E0A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C4789DB-7083-4597-9FC7-6336EA0BE3D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9E0B4F1D-D11A-4023-BE6B-6679ABB2B4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8633D7A-F6FC-418F-AD87-0EE148C1A0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A0FC8FCC-6F69-4802-995C-903AE441629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6ABFCE7-4796-4186-8EDC-DB6CE87BC7E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E1935BF2-A804-46BA-940A-DDAD7888F3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ED012DA9-8D67-483A-8071-2903F2E3B2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109163DC-956E-44BE-B55A-E6C2C851DD2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76CDE9FD-1880-483F-A039-BEB3AB0D374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8DDB23B-71E7-42A3-B055-5740EE14C5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37245B63-D771-461D-A625-4B49966D248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F1DF9FF-1F61-4B4F-8993-6897DE09C9C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4092F139-6734-46F3-B176-11741F1F73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650B880-511E-486F-908A-E24F330C8CEB}"/>
              </a:ext>
            </a:extLst>
          </p:cNvPr>
          <p:cNvSpPr>
            <a:spLocks noGrp="1"/>
          </p:cNvSpPr>
          <p:nvPr>
            <p:ph type="ctrTitle"/>
          </p:nvPr>
        </p:nvSpPr>
        <p:spPr>
          <a:xfrm>
            <a:off x="453142" y="725467"/>
            <a:ext cx="5414255" cy="2784496"/>
          </a:xfrm>
        </p:spPr>
        <p:txBody>
          <a:bodyPr>
            <a:normAutofit/>
          </a:bodyPr>
          <a:lstStyle/>
          <a:p>
            <a:pPr algn="l"/>
            <a:r>
              <a:rPr lang="en-US" dirty="0" err="1">
                <a:solidFill>
                  <a:schemeClr val="tx2">
                    <a:alpha val="80000"/>
                  </a:schemeClr>
                </a:solidFill>
              </a:rPr>
              <a:t>Perdamaian</a:t>
            </a:r>
            <a:r>
              <a:rPr lang="en-US" dirty="0">
                <a:solidFill>
                  <a:schemeClr val="tx2">
                    <a:alpha val="80000"/>
                  </a:schemeClr>
                </a:solidFill>
              </a:rPr>
              <a:t> </a:t>
            </a:r>
            <a:r>
              <a:rPr lang="en-US" dirty="0" err="1">
                <a:solidFill>
                  <a:schemeClr val="tx2">
                    <a:alpha val="80000"/>
                  </a:schemeClr>
                </a:solidFill>
              </a:rPr>
              <a:t>dalam</a:t>
            </a:r>
            <a:r>
              <a:rPr lang="en-US" dirty="0">
                <a:solidFill>
                  <a:schemeClr val="tx2">
                    <a:alpha val="80000"/>
                  </a:schemeClr>
                </a:solidFill>
              </a:rPr>
              <a:t> </a:t>
            </a:r>
            <a:r>
              <a:rPr lang="en-US" dirty="0" err="1">
                <a:solidFill>
                  <a:schemeClr val="tx2">
                    <a:alpha val="80000"/>
                  </a:schemeClr>
                </a:solidFill>
              </a:rPr>
              <a:t>Kepailitan</a:t>
            </a:r>
            <a:endParaRPr lang="en-ID" dirty="0">
              <a:solidFill>
                <a:schemeClr val="tx2">
                  <a:alpha val="80000"/>
                </a:schemeClr>
              </a:solidFill>
            </a:endParaRPr>
          </a:p>
        </p:txBody>
      </p:sp>
      <p:sp>
        <p:nvSpPr>
          <p:cNvPr id="3" name="Subtitle 2">
            <a:extLst>
              <a:ext uri="{FF2B5EF4-FFF2-40B4-BE49-F238E27FC236}">
                <a16:creationId xmlns:a16="http://schemas.microsoft.com/office/drawing/2014/main" id="{B639A8F1-D087-41BB-AE70-B021094455EA}"/>
              </a:ext>
            </a:extLst>
          </p:cNvPr>
          <p:cNvSpPr>
            <a:spLocks noGrp="1"/>
          </p:cNvSpPr>
          <p:nvPr>
            <p:ph type="subTitle" idx="1"/>
          </p:nvPr>
        </p:nvSpPr>
        <p:spPr>
          <a:xfrm>
            <a:off x="453142" y="3602038"/>
            <a:ext cx="5414255" cy="1560594"/>
          </a:xfrm>
        </p:spPr>
        <p:txBody>
          <a:bodyPr>
            <a:normAutofit/>
          </a:bodyPr>
          <a:lstStyle/>
          <a:p>
            <a:pPr algn="l"/>
            <a:endParaRPr lang="en-ID" dirty="0">
              <a:solidFill>
                <a:schemeClr val="tx2">
                  <a:alpha val="80000"/>
                </a:schemeClr>
              </a:solidFill>
            </a:endParaRPr>
          </a:p>
        </p:txBody>
      </p:sp>
      <p:pic>
        <p:nvPicPr>
          <p:cNvPr id="4" name="Picture 3" descr="Top view of a mountain in the sea of clouds">
            <a:extLst>
              <a:ext uri="{FF2B5EF4-FFF2-40B4-BE49-F238E27FC236}">
                <a16:creationId xmlns:a16="http://schemas.microsoft.com/office/drawing/2014/main" id="{2A8CDE85-50A3-42B7-BD6D-D3AC07B3157C}"/>
              </a:ext>
            </a:extLst>
          </p:cNvPr>
          <p:cNvPicPr>
            <a:picLocks noChangeAspect="1"/>
          </p:cNvPicPr>
          <p:nvPr/>
        </p:nvPicPr>
        <p:blipFill rotWithShape="1">
          <a:blip r:embed="rId2"/>
          <a:srcRect l="25198" r="16278" b="-1"/>
          <a:stretch/>
        </p:blipFill>
        <p:spPr>
          <a:xfrm>
            <a:off x="6189156" y="-3440"/>
            <a:ext cx="6015813" cy="6861439"/>
          </a:xfrm>
          <a:prstGeom prst="rect">
            <a:avLst/>
          </a:prstGeom>
        </p:spPr>
      </p:pic>
    </p:spTree>
    <p:extLst>
      <p:ext uri="{BB962C8B-B14F-4D97-AF65-F5344CB8AC3E}">
        <p14:creationId xmlns:p14="http://schemas.microsoft.com/office/powerpoint/2010/main" val="424483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7">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Rectangle 9">
            <a:extLst>
              <a:ext uri="{FF2B5EF4-FFF2-40B4-BE49-F238E27FC236}">
                <a16:creationId xmlns:a16="http://schemas.microsoft.com/office/drawing/2014/main" id="{171D79C9-FD78-4D11-A424-0002509BD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1" name="Freeform: Shape 11">
            <a:extLst>
              <a:ext uri="{FF2B5EF4-FFF2-40B4-BE49-F238E27FC236}">
                <a16:creationId xmlns:a16="http://schemas.microsoft.com/office/drawing/2014/main" id="{FB6DB01C-9C1F-4164-99EC-F0C2A75CD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0" y="10905"/>
            <a:ext cx="2452128" cy="3034118"/>
          </a:xfrm>
          <a:custGeom>
            <a:avLst/>
            <a:gdLst>
              <a:gd name="connsiteX0" fmla="*/ 1346716 w 2452128"/>
              <a:gd name="connsiteY0" fmla="*/ 0 h 3034118"/>
              <a:gd name="connsiteX1" fmla="*/ 2306895 w 2452128"/>
              <a:gd name="connsiteY1" fmla="*/ 0 h 3034118"/>
              <a:gd name="connsiteX2" fmla="*/ 2351179 w 2452128"/>
              <a:gd name="connsiteY2" fmla="*/ 120993 h 3034118"/>
              <a:gd name="connsiteX3" fmla="*/ 2452128 w 2452128"/>
              <a:gd name="connsiteY3" fmla="*/ 788709 h 3034118"/>
              <a:gd name="connsiteX4" fmla="*/ 206719 w 2452128"/>
              <a:gd name="connsiteY4" fmla="*/ 3034118 h 3034118"/>
              <a:gd name="connsiteX5" fmla="*/ 0 w 2452128"/>
              <a:gd name="connsiteY5" fmla="*/ 3023680 h 3034118"/>
              <a:gd name="connsiteX6" fmla="*/ 0 w 2452128"/>
              <a:gd name="connsiteY6" fmla="*/ 2158450 h 3034118"/>
              <a:gd name="connsiteX7" fmla="*/ 64926 w 2452128"/>
              <a:gd name="connsiteY7" fmla="*/ 2168359 h 3034118"/>
              <a:gd name="connsiteX8" fmla="*/ 206719 w 2452128"/>
              <a:gd name="connsiteY8" fmla="*/ 2175519 h 3034118"/>
              <a:gd name="connsiteX9" fmla="*/ 1593529 w 2452128"/>
              <a:gd name="connsiteY9" fmla="*/ 788709 h 3034118"/>
              <a:gd name="connsiteX10" fmla="*/ 1356684 w 2452128"/>
              <a:gd name="connsiteY10" fmla="*/ 13330 h 3034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2128" h="3034118">
                <a:moveTo>
                  <a:pt x="1346716" y="0"/>
                </a:moveTo>
                <a:lnTo>
                  <a:pt x="2306895" y="0"/>
                </a:lnTo>
                <a:lnTo>
                  <a:pt x="2351179" y="120993"/>
                </a:lnTo>
                <a:cubicBezTo>
                  <a:pt x="2416786" y="331924"/>
                  <a:pt x="2452128" y="556189"/>
                  <a:pt x="2452128" y="788709"/>
                </a:cubicBezTo>
                <a:cubicBezTo>
                  <a:pt x="2452128" y="2028814"/>
                  <a:pt x="1446824" y="3034118"/>
                  <a:pt x="206719" y="3034118"/>
                </a:cubicBezTo>
                <a:lnTo>
                  <a:pt x="0" y="3023680"/>
                </a:lnTo>
                <a:lnTo>
                  <a:pt x="0" y="2158450"/>
                </a:lnTo>
                <a:lnTo>
                  <a:pt x="64926" y="2168359"/>
                </a:lnTo>
                <a:cubicBezTo>
                  <a:pt x="111546" y="2173094"/>
                  <a:pt x="158850" y="2175519"/>
                  <a:pt x="206719" y="2175519"/>
                </a:cubicBezTo>
                <a:cubicBezTo>
                  <a:pt x="972633" y="2175519"/>
                  <a:pt x="1593529" y="1554623"/>
                  <a:pt x="1593529" y="788709"/>
                </a:cubicBezTo>
                <a:cubicBezTo>
                  <a:pt x="1593529" y="501491"/>
                  <a:pt x="1506216" y="234667"/>
                  <a:pt x="1356684" y="13330"/>
                </a:cubicBezTo>
                <a:close/>
              </a:path>
            </a:pathLst>
          </a:cu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2" name="Freeform: Shape 13">
            <a:extLst>
              <a:ext uri="{FF2B5EF4-FFF2-40B4-BE49-F238E27FC236}">
                <a16:creationId xmlns:a16="http://schemas.microsoft.com/office/drawing/2014/main" id="{919796AB-81F4-4FC8-8171-F4BECA869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4240" y="0"/>
            <a:ext cx="4893352" cy="2394886"/>
          </a:xfrm>
          <a:custGeom>
            <a:avLst/>
            <a:gdLst>
              <a:gd name="connsiteX0" fmla="*/ 0 w 4893352"/>
              <a:gd name="connsiteY0" fmla="*/ 0 h 2394886"/>
              <a:gd name="connsiteX1" fmla="*/ 818991 w 4893352"/>
              <a:gd name="connsiteY1" fmla="*/ 0 h 2394886"/>
              <a:gd name="connsiteX2" fmla="*/ 824655 w 4893352"/>
              <a:gd name="connsiteY2" fmla="*/ 112159 h 2394886"/>
              <a:gd name="connsiteX3" fmla="*/ 2446675 w 4893352"/>
              <a:gd name="connsiteY3" fmla="*/ 1575894 h 2394886"/>
              <a:gd name="connsiteX4" fmla="*/ 4068695 w 4893352"/>
              <a:gd name="connsiteY4" fmla="*/ 112159 h 2394886"/>
              <a:gd name="connsiteX5" fmla="*/ 4074359 w 4893352"/>
              <a:gd name="connsiteY5" fmla="*/ 0 h 2394886"/>
              <a:gd name="connsiteX6" fmla="*/ 4893352 w 4893352"/>
              <a:gd name="connsiteY6" fmla="*/ 0 h 2394886"/>
              <a:gd name="connsiteX7" fmla="*/ 4883460 w 4893352"/>
              <a:gd name="connsiteY7" fmla="*/ 195896 h 2394886"/>
              <a:gd name="connsiteX8" fmla="*/ 2446676 w 4893352"/>
              <a:gd name="connsiteY8" fmla="*/ 2394886 h 2394886"/>
              <a:gd name="connsiteX9" fmla="*/ 9892 w 4893352"/>
              <a:gd name="connsiteY9" fmla="*/ 195896 h 2394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93352" h="2394886">
                <a:moveTo>
                  <a:pt x="0" y="0"/>
                </a:moveTo>
                <a:lnTo>
                  <a:pt x="818991" y="0"/>
                </a:lnTo>
                <a:lnTo>
                  <a:pt x="824655" y="112159"/>
                </a:lnTo>
                <a:cubicBezTo>
                  <a:pt x="908150" y="934317"/>
                  <a:pt x="1602488" y="1575894"/>
                  <a:pt x="2446675" y="1575894"/>
                </a:cubicBezTo>
                <a:cubicBezTo>
                  <a:pt x="3290862" y="1575894"/>
                  <a:pt x="3985201" y="934317"/>
                  <a:pt x="4068695" y="112159"/>
                </a:cubicBezTo>
                <a:lnTo>
                  <a:pt x="4074359" y="0"/>
                </a:lnTo>
                <a:lnTo>
                  <a:pt x="4893352" y="0"/>
                </a:lnTo>
                <a:lnTo>
                  <a:pt x="4883460" y="195896"/>
                </a:lnTo>
                <a:cubicBezTo>
                  <a:pt x="4758025" y="1431036"/>
                  <a:pt x="3714910" y="2394886"/>
                  <a:pt x="2446676" y="2394886"/>
                </a:cubicBezTo>
                <a:cubicBezTo>
                  <a:pt x="1178442" y="2394886"/>
                  <a:pt x="135328" y="1431036"/>
                  <a:pt x="9892" y="195896"/>
                </a:cubicBezTo>
                <a:close/>
              </a:path>
            </a:pathLst>
          </a:custGeom>
          <a:solidFill>
            <a:schemeClr val="accent1">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3" name="Right Triangle 15">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4145" y="3546697"/>
            <a:ext cx="568289" cy="568289"/>
          </a:xfrm>
          <a:prstGeom prst="rtTriangl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4" name="Group 17">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9" name="Straight Connector 18">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E49008E-91CF-4F9B-8CFC-5299D59E8DCD}"/>
              </a:ext>
            </a:extLst>
          </p:cNvPr>
          <p:cNvSpPr>
            <a:spLocks noGrp="1"/>
          </p:cNvSpPr>
          <p:nvPr>
            <p:ph type="title"/>
          </p:nvPr>
        </p:nvSpPr>
        <p:spPr>
          <a:xfrm>
            <a:off x="457201" y="3511417"/>
            <a:ext cx="4712534" cy="2740908"/>
          </a:xfrm>
        </p:spPr>
        <p:txBody>
          <a:bodyPr anchor="t">
            <a:normAutofit/>
          </a:bodyPr>
          <a:lstStyle/>
          <a:p>
            <a:r>
              <a:rPr lang="en-ID" sz="2400">
                <a:solidFill>
                  <a:schemeClr val="tx2"/>
                </a:solidFill>
              </a:rPr>
              <a:t>KEKUATAN HUKUM PERDAMAIAN YANG SUDAH DISAHKAN (HOMOLOGATIE) OLEH PUTUSAN PENGADILAN YANG SUDAH BERKEKUATAN HUKUM TETAP</a:t>
            </a:r>
          </a:p>
        </p:txBody>
      </p:sp>
      <p:sp>
        <p:nvSpPr>
          <p:cNvPr id="3" name="Content Placeholder 2">
            <a:extLst>
              <a:ext uri="{FF2B5EF4-FFF2-40B4-BE49-F238E27FC236}">
                <a16:creationId xmlns:a16="http://schemas.microsoft.com/office/drawing/2014/main" id="{7B626893-F843-4AF8-A01A-A3A199645BE1}"/>
              </a:ext>
            </a:extLst>
          </p:cNvPr>
          <p:cNvSpPr>
            <a:spLocks noGrp="1"/>
          </p:cNvSpPr>
          <p:nvPr>
            <p:ph idx="1"/>
          </p:nvPr>
        </p:nvSpPr>
        <p:spPr>
          <a:xfrm>
            <a:off x="5388459" y="462455"/>
            <a:ext cx="5813687" cy="5804902"/>
          </a:xfrm>
        </p:spPr>
        <p:txBody>
          <a:bodyPr anchor="t">
            <a:normAutofit/>
          </a:bodyPr>
          <a:lstStyle/>
          <a:p>
            <a:pPr>
              <a:lnSpc>
                <a:spcPct val="100000"/>
              </a:lnSpc>
            </a:pPr>
            <a:r>
              <a:rPr lang="en-ID" sz="1400" dirty="0">
                <a:solidFill>
                  <a:schemeClr val="tx2"/>
                </a:solidFill>
              </a:rPr>
              <a:t>Hal </a:t>
            </a:r>
            <a:r>
              <a:rPr lang="en-ID" sz="1400" dirty="0" err="1">
                <a:solidFill>
                  <a:schemeClr val="tx2"/>
                </a:solidFill>
              </a:rPr>
              <a:t>tersebut</a:t>
            </a:r>
            <a:r>
              <a:rPr lang="en-ID" sz="1400" dirty="0">
                <a:solidFill>
                  <a:schemeClr val="tx2"/>
                </a:solidFill>
              </a:rPr>
              <a:t> </a:t>
            </a:r>
            <a:r>
              <a:rPr lang="en-ID" sz="1400" dirty="0" err="1">
                <a:solidFill>
                  <a:schemeClr val="tx2"/>
                </a:solidFill>
              </a:rPr>
              <a:t>diatur</a:t>
            </a:r>
            <a:r>
              <a:rPr lang="en-ID" sz="1400" dirty="0">
                <a:solidFill>
                  <a:schemeClr val="tx2"/>
                </a:solidFill>
              </a:rPr>
              <a:t> </a:t>
            </a:r>
            <a:r>
              <a:rPr lang="en-ID" sz="1400" dirty="0" err="1">
                <a:solidFill>
                  <a:schemeClr val="tx2"/>
                </a:solidFill>
              </a:rPr>
              <a:t>dalam</a:t>
            </a:r>
            <a:r>
              <a:rPr lang="en-ID" sz="1400" dirty="0">
                <a:solidFill>
                  <a:schemeClr val="tx2"/>
                </a:solidFill>
              </a:rPr>
              <a:t> </a:t>
            </a:r>
            <a:r>
              <a:rPr lang="en-ID" sz="1400" dirty="0" err="1">
                <a:solidFill>
                  <a:schemeClr val="tx2"/>
                </a:solidFill>
              </a:rPr>
              <a:t>Pasal</a:t>
            </a:r>
            <a:r>
              <a:rPr lang="en-ID" sz="1400" dirty="0">
                <a:solidFill>
                  <a:schemeClr val="tx2"/>
                </a:solidFill>
              </a:rPr>
              <a:t> 162 Undang2 37/2004 yang </a:t>
            </a:r>
            <a:r>
              <a:rPr lang="en-ID" sz="1400" dirty="0" err="1">
                <a:solidFill>
                  <a:schemeClr val="tx2"/>
                </a:solidFill>
              </a:rPr>
              <a:t>berbunyi</a:t>
            </a:r>
            <a:r>
              <a:rPr lang="en-ID" sz="1400" dirty="0">
                <a:solidFill>
                  <a:schemeClr val="tx2"/>
                </a:solidFill>
              </a:rPr>
              <a:t> </a:t>
            </a:r>
            <a:r>
              <a:rPr lang="en-ID" sz="1400" dirty="0" err="1">
                <a:solidFill>
                  <a:schemeClr val="tx2"/>
                </a:solidFill>
              </a:rPr>
              <a:t>sebagai</a:t>
            </a:r>
            <a:r>
              <a:rPr lang="en-ID" sz="1400" dirty="0">
                <a:solidFill>
                  <a:schemeClr val="tx2"/>
                </a:solidFill>
              </a:rPr>
              <a:t> </a:t>
            </a:r>
            <a:r>
              <a:rPr lang="en-ID" sz="1400" dirty="0" err="1">
                <a:solidFill>
                  <a:schemeClr val="tx2"/>
                </a:solidFill>
              </a:rPr>
              <a:t>berikut</a:t>
            </a:r>
            <a:r>
              <a:rPr lang="en-ID" sz="1400" dirty="0">
                <a:solidFill>
                  <a:schemeClr val="tx2"/>
                </a:solidFill>
              </a:rPr>
              <a:t>:</a:t>
            </a:r>
          </a:p>
          <a:p>
            <a:pPr>
              <a:lnSpc>
                <a:spcPct val="100000"/>
              </a:lnSpc>
            </a:pPr>
            <a:r>
              <a:rPr lang="en-ID" sz="1400" dirty="0">
                <a:solidFill>
                  <a:schemeClr val="tx2"/>
                </a:solidFill>
              </a:rPr>
              <a:t>"</a:t>
            </a:r>
            <a:r>
              <a:rPr lang="en-ID" sz="1400" dirty="0" err="1">
                <a:solidFill>
                  <a:schemeClr val="tx2"/>
                </a:solidFill>
              </a:rPr>
              <a:t>Perdamaian</a:t>
            </a:r>
            <a:r>
              <a:rPr lang="en-ID" sz="1400" dirty="0">
                <a:solidFill>
                  <a:schemeClr val="tx2"/>
                </a:solidFill>
              </a:rPr>
              <a:t> yang </a:t>
            </a:r>
            <a:r>
              <a:rPr lang="en-ID" sz="1400" dirty="0" err="1">
                <a:solidFill>
                  <a:schemeClr val="tx2"/>
                </a:solidFill>
              </a:rPr>
              <a:t>disahkan</a:t>
            </a:r>
            <a:r>
              <a:rPr lang="en-ID" sz="1400" dirty="0">
                <a:solidFill>
                  <a:schemeClr val="tx2"/>
                </a:solidFill>
              </a:rPr>
              <a:t> </a:t>
            </a:r>
            <a:r>
              <a:rPr lang="en-ID" sz="1400" dirty="0" err="1">
                <a:solidFill>
                  <a:schemeClr val="tx2"/>
                </a:solidFill>
              </a:rPr>
              <a:t>berlaku</a:t>
            </a:r>
            <a:r>
              <a:rPr lang="en-ID" sz="1400" dirty="0">
                <a:solidFill>
                  <a:schemeClr val="tx2"/>
                </a:solidFill>
              </a:rPr>
              <a:t> </a:t>
            </a:r>
            <a:r>
              <a:rPr lang="en-ID" sz="1400" dirty="0" err="1">
                <a:solidFill>
                  <a:schemeClr val="tx2"/>
                </a:solidFill>
              </a:rPr>
              <a:t>bagi</a:t>
            </a:r>
            <a:r>
              <a:rPr lang="en-ID" sz="1400" dirty="0">
                <a:solidFill>
                  <a:schemeClr val="tx2"/>
                </a:solidFill>
              </a:rPr>
              <a:t> </a:t>
            </a:r>
            <a:r>
              <a:rPr lang="en-ID" sz="1400" dirty="0" err="1">
                <a:solidFill>
                  <a:schemeClr val="tx2"/>
                </a:solidFill>
              </a:rPr>
              <a:t>semua</a:t>
            </a:r>
            <a:r>
              <a:rPr lang="en-ID" sz="1400" dirty="0">
                <a:solidFill>
                  <a:schemeClr val="tx2"/>
                </a:solidFill>
              </a:rPr>
              <a:t> </a:t>
            </a:r>
            <a:r>
              <a:rPr lang="en-ID" sz="1400" dirty="0" err="1">
                <a:solidFill>
                  <a:schemeClr val="tx2"/>
                </a:solidFill>
              </a:rPr>
              <a:t>Kreditor</a:t>
            </a:r>
            <a:r>
              <a:rPr lang="en-ID" sz="1400" dirty="0">
                <a:solidFill>
                  <a:schemeClr val="tx2"/>
                </a:solidFill>
              </a:rPr>
              <a:t> yang </a:t>
            </a:r>
            <a:r>
              <a:rPr lang="en-ID" sz="1400" dirty="0" err="1">
                <a:solidFill>
                  <a:schemeClr val="tx2"/>
                </a:solidFill>
              </a:rPr>
              <a:t>tidak</a:t>
            </a:r>
            <a:r>
              <a:rPr lang="en-ID" sz="1400" dirty="0">
                <a:solidFill>
                  <a:schemeClr val="tx2"/>
                </a:solidFill>
              </a:rPr>
              <a:t> </a:t>
            </a:r>
            <a:r>
              <a:rPr lang="en-ID" sz="1400" dirty="0" err="1">
                <a:solidFill>
                  <a:schemeClr val="tx2"/>
                </a:solidFill>
              </a:rPr>
              <a:t>mempunyai</a:t>
            </a:r>
            <a:r>
              <a:rPr lang="en-ID" sz="1400" dirty="0">
                <a:solidFill>
                  <a:schemeClr val="tx2"/>
                </a:solidFill>
              </a:rPr>
              <a:t> </a:t>
            </a:r>
            <a:r>
              <a:rPr lang="en-ID" sz="1400" dirty="0" err="1">
                <a:solidFill>
                  <a:schemeClr val="tx2"/>
                </a:solidFill>
              </a:rPr>
              <a:t>hak</a:t>
            </a:r>
            <a:r>
              <a:rPr lang="en-ID" sz="1400" dirty="0">
                <a:solidFill>
                  <a:schemeClr val="tx2"/>
                </a:solidFill>
              </a:rPr>
              <a:t> </a:t>
            </a:r>
            <a:r>
              <a:rPr lang="en-ID" sz="1400" dirty="0" err="1">
                <a:solidFill>
                  <a:schemeClr val="tx2"/>
                </a:solidFill>
              </a:rPr>
              <a:t>untuk</a:t>
            </a:r>
            <a:r>
              <a:rPr lang="en-ID" sz="1400" dirty="0">
                <a:solidFill>
                  <a:schemeClr val="tx2"/>
                </a:solidFill>
              </a:rPr>
              <a:t> </a:t>
            </a:r>
            <a:r>
              <a:rPr lang="en-ID" sz="1400" dirty="0" err="1">
                <a:solidFill>
                  <a:schemeClr val="tx2"/>
                </a:solidFill>
              </a:rPr>
              <a:t>didahulukan</a:t>
            </a:r>
            <a:r>
              <a:rPr lang="en-ID" sz="1400" dirty="0">
                <a:solidFill>
                  <a:schemeClr val="tx2"/>
                </a:solidFill>
              </a:rPr>
              <a:t>, </a:t>
            </a:r>
            <a:r>
              <a:rPr lang="en-ID" sz="1400" dirty="0" err="1">
                <a:solidFill>
                  <a:schemeClr val="tx2"/>
                </a:solidFill>
              </a:rPr>
              <a:t>dengan</a:t>
            </a:r>
            <a:r>
              <a:rPr lang="en-ID" sz="1400" dirty="0">
                <a:solidFill>
                  <a:schemeClr val="tx2"/>
                </a:solidFill>
              </a:rPr>
              <a:t> </a:t>
            </a:r>
            <a:r>
              <a:rPr lang="en-ID" sz="1400" dirty="0" err="1">
                <a:solidFill>
                  <a:schemeClr val="tx2"/>
                </a:solidFill>
              </a:rPr>
              <a:t>tidak</a:t>
            </a:r>
            <a:r>
              <a:rPr lang="en-ID" sz="1400" dirty="0">
                <a:solidFill>
                  <a:schemeClr val="tx2"/>
                </a:solidFill>
              </a:rPr>
              <a:t> </a:t>
            </a:r>
            <a:r>
              <a:rPr lang="en-ID" sz="1400" dirty="0" err="1">
                <a:solidFill>
                  <a:schemeClr val="tx2"/>
                </a:solidFill>
              </a:rPr>
              <a:t>ada</a:t>
            </a:r>
            <a:r>
              <a:rPr lang="en-ID" sz="1400" dirty="0">
                <a:solidFill>
                  <a:schemeClr val="tx2"/>
                </a:solidFill>
              </a:rPr>
              <a:t> </a:t>
            </a:r>
            <a:r>
              <a:rPr lang="en-ID" sz="1400" dirty="0" err="1">
                <a:solidFill>
                  <a:schemeClr val="tx2"/>
                </a:solidFill>
              </a:rPr>
              <a:t>pengecualian</a:t>
            </a:r>
            <a:r>
              <a:rPr lang="en-ID" sz="1400" dirty="0">
                <a:solidFill>
                  <a:schemeClr val="tx2"/>
                </a:solidFill>
              </a:rPr>
              <a:t>, </a:t>
            </a:r>
            <a:r>
              <a:rPr lang="en-ID" sz="1400" dirty="0" err="1">
                <a:solidFill>
                  <a:schemeClr val="tx2"/>
                </a:solidFill>
              </a:rPr>
              <a:t>baik</a:t>
            </a:r>
            <a:r>
              <a:rPr lang="en-ID" sz="1400" dirty="0">
                <a:solidFill>
                  <a:schemeClr val="tx2"/>
                </a:solidFill>
              </a:rPr>
              <a:t> yang </a:t>
            </a:r>
            <a:r>
              <a:rPr lang="en-ID" sz="1400" dirty="0" err="1">
                <a:solidFill>
                  <a:schemeClr val="tx2"/>
                </a:solidFill>
              </a:rPr>
              <a:t>telah</a:t>
            </a:r>
            <a:r>
              <a:rPr lang="en-ID" sz="1400" dirty="0">
                <a:solidFill>
                  <a:schemeClr val="tx2"/>
                </a:solidFill>
              </a:rPr>
              <a:t> </a:t>
            </a:r>
            <a:r>
              <a:rPr lang="en-ID" sz="1400" dirty="0" err="1">
                <a:solidFill>
                  <a:schemeClr val="tx2"/>
                </a:solidFill>
              </a:rPr>
              <a:t>mengajukan</a:t>
            </a:r>
            <a:r>
              <a:rPr lang="en-ID" sz="1400" dirty="0">
                <a:solidFill>
                  <a:schemeClr val="tx2"/>
                </a:solidFill>
              </a:rPr>
              <a:t> </a:t>
            </a:r>
            <a:r>
              <a:rPr lang="en-ID" sz="1400" dirty="0" err="1">
                <a:solidFill>
                  <a:schemeClr val="tx2"/>
                </a:solidFill>
              </a:rPr>
              <a:t>diri</a:t>
            </a:r>
            <a:r>
              <a:rPr lang="en-ID" sz="1400" dirty="0">
                <a:solidFill>
                  <a:schemeClr val="tx2"/>
                </a:solidFill>
              </a:rPr>
              <a:t> </a:t>
            </a:r>
            <a:r>
              <a:rPr lang="en-ID" sz="1400" dirty="0" err="1">
                <a:solidFill>
                  <a:schemeClr val="tx2"/>
                </a:solidFill>
              </a:rPr>
              <a:t>dalam</a:t>
            </a:r>
            <a:r>
              <a:rPr lang="en-ID" sz="1400" dirty="0">
                <a:solidFill>
                  <a:schemeClr val="tx2"/>
                </a:solidFill>
              </a:rPr>
              <a:t> </a:t>
            </a:r>
            <a:r>
              <a:rPr lang="en-ID" sz="1400" dirty="0" err="1">
                <a:solidFill>
                  <a:schemeClr val="tx2"/>
                </a:solidFill>
              </a:rPr>
              <a:t>Kepailitan</a:t>
            </a:r>
            <a:r>
              <a:rPr lang="en-ID" sz="1400" dirty="0">
                <a:solidFill>
                  <a:schemeClr val="tx2"/>
                </a:solidFill>
              </a:rPr>
              <a:t> </a:t>
            </a:r>
            <a:r>
              <a:rPr lang="en-ID" sz="1400" dirty="0" err="1">
                <a:solidFill>
                  <a:schemeClr val="tx2"/>
                </a:solidFill>
              </a:rPr>
              <a:t>maupun</a:t>
            </a:r>
            <a:r>
              <a:rPr lang="en-ID" sz="1400" dirty="0">
                <a:solidFill>
                  <a:schemeClr val="tx2"/>
                </a:solidFill>
              </a:rPr>
              <a:t> </a:t>
            </a:r>
            <a:r>
              <a:rPr lang="en-ID" sz="1400" dirty="0" err="1">
                <a:solidFill>
                  <a:schemeClr val="tx2"/>
                </a:solidFill>
              </a:rPr>
              <a:t>tidak</a:t>
            </a:r>
            <a:r>
              <a:rPr lang="en-ID" sz="1400" dirty="0">
                <a:solidFill>
                  <a:schemeClr val="tx2"/>
                </a:solidFill>
              </a:rPr>
              <a:t>.“</a:t>
            </a:r>
          </a:p>
          <a:p>
            <a:pPr>
              <a:lnSpc>
                <a:spcPct val="100000"/>
              </a:lnSpc>
            </a:pPr>
            <a:r>
              <a:rPr lang="en-ID" sz="1400" dirty="0">
                <a:solidFill>
                  <a:schemeClr val="tx2"/>
                </a:solidFill>
              </a:rPr>
              <a:t>Jadi </a:t>
            </a:r>
            <a:r>
              <a:rPr lang="en-ID" sz="1400" dirty="0" err="1">
                <a:solidFill>
                  <a:schemeClr val="tx2"/>
                </a:solidFill>
              </a:rPr>
              <a:t>berdasarkan</a:t>
            </a:r>
            <a:r>
              <a:rPr lang="en-ID" sz="1400" dirty="0">
                <a:solidFill>
                  <a:schemeClr val="tx2"/>
                </a:solidFill>
              </a:rPr>
              <a:t> </a:t>
            </a:r>
            <a:r>
              <a:rPr lang="en-ID" sz="1400" dirty="0" err="1">
                <a:solidFill>
                  <a:schemeClr val="tx2"/>
                </a:solidFill>
              </a:rPr>
              <a:t>Pasal</a:t>
            </a:r>
            <a:r>
              <a:rPr lang="en-ID" sz="1400" dirty="0">
                <a:solidFill>
                  <a:schemeClr val="tx2"/>
                </a:solidFill>
              </a:rPr>
              <a:t> 162 Undang2 37/2004 </a:t>
            </a:r>
            <a:r>
              <a:rPr lang="en-ID" sz="1400" dirty="0" err="1">
                <a:solidFill>
                  <a:schemeClr val="tx2"/>
                </a:solidFill>
              </a:rPr>
              <a:t>tersebut</a:t>
            </a:r>
            <a:r>
              <a:rPr lang="en-ID" sz="1400" dirty="0">
                <a:solidFill>
                  <a:schemeClr val="tx2"/>
                </a:solidFill>
              </a:rPr>
              <a:t> di </a:t>
            </a:r>
            <a:r>
              <a:rPr lang="en-ID" sz="1400" dirty="0" err="1">
                <a:solidFill>
                  <a:schemeClr val="tx2"/>
                </a:solidFill>
              </a:rPr>
              <a:t>atas</a:t>
            </a:r>
            <a:r>
              <a:rPr lang="en-ID" sz="1400" dirty="0">
                <a:solidFill>
                  <a:schemeClr val="tx2"/>
                </a:solidFill>
              </a:rPr>
              <a:t>, </a:t>
            </a:r>
            <a:r>
              <a:rPr lang="en-ID" sz="1400" dirty="0" err="1">
                <a:solidFill>
                  <a:schemeClr val="tx2"/>
                </a:solidFill>
              </a:rPr>
              <a:t>semua</a:t>
            </a:r>
            <a:r>
              <a:rPr lang="en-ID" sz="1400" dirty="0">
                <a:solidFill>
                  <a:schemeClr val="tx2"/>
                </a:solidFill>
              </a:rPr>
              <a:t> </a:t>
            </a:r>
            <a:r>
              <a:rPr lang="en-ID" sz="1400" dirty="0" err="1">
                <a:solidFill>
                  <a:schemeClr val="tx2"/>
                </a:solidFill>
              </a:rPr>
              <a:t>Kreditor</a:t>
            </a:r>
            <a:r>
              <a:rPr lang="en-ID" sz="1400" dirty="0">
                <a:solidFill>
                  <a:schemeClr val="tx2"/>
                </a:solidFill>
              </a:rPr>
              <a:t> </a:t>
            </a:r>
            <a:r>
              <a:rPr lang="en-ID" sz="1400" dirty="0" err="1">
                <a:solidFill>
                  <a:schemeClr val="tx2"/>
                </a:solidFill>
              </a:rPr>
              <a:t>Konkuren</a:t>
            </a:r>
            <a:r>
              <a:rPr lang="en-ID" sz="1400" dirty="0">
                <a:solidFill>
                  <a:schemeClr val="tx2"/>
                </a:solidFill>
              </a:rPr>
              <a:t> (yang </a:t>
            </a:r>
            <a:r>
              <a:rPr lang="en-ID" sz="1400" dirty="0" err="1">
                <a:solidFill>
                  <a:schemeClr val="tx2"/>
                </a:solidFill>
              </a:rPr>
              <a:t>tidak</a:t>
            </a:r>
            <a:r>
              <a:rPr lang="en-ID" sz="1400" dirty="0">
                <a:solidFill>
                  <a:schemeClr val="tx2"/>
                </a:solidFill>
              </a:rPr>
              <a:t> </a:t>
            </a:r>
            <a:r>
              <a:rPr lang="en-ID" sz="1400" dirty="0" err="1">
                <a:solidFill>
                  <a:schemeClr val="tx2"/>
                </a:solidFill>
              </a:rPr>
              <a:t>didahulukan</a:t>
            </a:r>
            <a:r>
              <a:rPr lang="en-ID" sz="1400" dirty="0">
                <a:solidFill>
                  <a:schemeClr val="tx2"/>
                </a:solidFill>
              </a:rPr>
              <a:t>) </a:t>
            </a:r>
            <a:r>
              <a:rPr lang="en-ID" sz="1400" dirty="0" err="1">
                <a:solidFill>
                  <a:schemeClr val="tx2"/>
                </a:solidFill>
              </a:rPr>
              <a:t>baik</a:t>
            </a:r>
            <a:r>
              <a:rPr lang="en-ID" sz="1400" dirty="0">
                <a:solidFill>
                  <a:schemeClr val="tx2"/>
                </a:solidFill>
              </a:rPr>
              <a:t> </a:t>
            </a:r>
            <a:r>
              <a:rPr lang="en-ID" sz="1400" dirty="0" err="1">
                <a:solidFill>
                  <a:schemeClr val="tx2"/>
                </a:solidFill>
              </a:rPr>
              <a:t>mereka</a:t>
            </a:r>
            <a:r>
              <a:rPr lang="en-ID" sz="1400" dirty="0">
                <a:solidFill>
                  <a:schemeClr val="tx2"/>
                </a:solidFill>
              </a:rPr>
              <a:t> yang </a:t>
            </a:r>
            <a:r>
              <a:rPr lang="en-ID" sz="1400" dirty="0" err="1">
                <a:solidFill>
                  <a:schemeClr val="tx2"/>
                </a:solidFill>
              </a:rPr>
              <a:t>mengajukan</a:t>
            </a:r>
            <a:r>
              <a:rPr lang="en-ID" sz="1400" dirty="0">
                <a:solidFill>
                  <a:schemeClr val="tx2"/>
                </a:solidFill>
              </a:rPr>
              <a:t> </a:t>
            </a:r>
            <a:r>
              <a:rPr lang="en-ID" sz="1400" dirty="0" err="1">
                <a:solidFill>
                  <a:schemeClr val="tx2"/>
                </a:solidFill>
              </a:rPr>
              <a:t>permohonan</a:t>
            </a:r>
            <a:r>
              <a:rPr lang="en-ID" sz="1400" dirty="0">
                <a:solidFill>
                  <a:schemeClr val="tx2"/>
                </a:solidFill>
              </a:rPr>
              <a:t> </a:t>
            </a:r>
            <a:r>
              <a:rPr lang="en-ID" sz="1400" dirty="0" err="1">
                <a:solidFill>
                  <a:schemeClr val="tx2"/>
                </a:solidFill>
              </a:rPr>
              <a:t>Kepailitan</a:t>
            </a:r>
            <a:r>
              <a:rPr lang="en-ID" sz="1400" dirty="0">
                <a:solidFill>
                  <a:schemeClr val="tx2"/>
                </a:solidFill>
              </a:rPr>
              <a:t> </a:t>
            </a:r>
            <a:r>
              <a:rPr lang="en-ID" sz="1400" dirty="0" err="1">
                <a:solidFill>
                  <a:schemeClr val="tx2"/>
                </a:solidFill>
              </a:rPr>
              <a:t>maupun</a:t>
            </a:r>
            <a:r>
              <a:rPr lang="en-ID" sz="1400" dirty="0">
                <a:solidFill>
                  <a:schemeClr val="tx2"/>
                </a:solidFill>
              </a:rPr>
              <a:t> </a:t>
            </a:r>
            <a:r>
              <a:rPr lang="en-ID" sz="1400" dirty="0" err="1">
                <a:solidFill>
                  <a:schemeClr val="tx2"/>
                </a:solidFill>
              </a:rPr>
              <a:t>tidak</a:t>
            </a:r>
            <a:r>
              <a:rPr lang="en-ID" sz="1400" dirty="0">
                <a:solidFill>
                  <a:schemeClr val="tx2"/>
                </a:solidFill>
              </a:rPr>
              <a:t>, </a:t>
            </a:r>
            <a:r>
              <a:rPr lang="en-ID" sz="1400" dirty="0" err="1">
                <a:solidFill>
                  <a:schemeClr val="tx2"/>
                </a:solidFill>
              </a:rPr>
              <a:t>tetap</a:t>
            </a:r>
            <a:r>
              <a:rPr lang="en-ID" sz="1400" dirty="0">
                <a:solidFill>
                  <a:schemeClr val="tx2"/>
                </a:solidFill>
              </a:rPr>
              <a:t> </a:t>
            </a:r>
            <a:r>
              <a:rPr lang="en-ID" sz="1400" dirty="0" err="1">
                <a:solidFill>
                  <a:schemeClr val="tx2"/>
                </a:solidFill>
              </a:rPr>
              <a:t>terikat</a:t>
            </a:r>
            <a:r>
              <a:rPr lang="en-ID" sz="1400" dirty="0">
                <a:solidFill>
                  <a:schemeClr val="tx2"/>
                </a:solidFill>
              </a:rPr>
              <a:t> oleh </a:t>
            </a:r>
            <a:r>
              <a:rPr lang="en-ID" sz="1400" dirty="0" err="1">
                <a:solidFill>
                  <a:schemeClr val="tx2"/>
                </a:solidFill>
              </a:rPr>
              <a:t>perdamaian</a:t>
            </a:r>
            <a:r>
              <a:rPr lang="en-ID" sz="1400" dirty="0">
                <a:solidFill>
                  <a:schemeClr val="tx2"/>
                </a:solidFill>
              </a:rPr>
              <a:t> </a:t>
            </a:r>
            <a:r>
              <a:rPr lang="en-ID" sz="1400" dirty="0" err="1">
                <a:solidFill>
                  <a:schemeClr val="tx2"/>
                </a:solidFill>
              </a:rPr>
              <a:t>dalam</a:t>
            </a:r>
            <a:r>
              <a:rPr lang="en-ID" sz="1400" dirty="0">
                <a:solidFill>
                  <a:schemeClr val="tx2"/>
                </a:solidFill>
              </a:rPr>
              <a:t> </a:t>
            </a:r>
            <a:r>
              <a:rPr lang="en-ID" sz="1400" dirty="0" err="1">
                <a:solidFill>
                  <a:schemeClr val="tx2"/>
                </a:solidFill>
              </a:rPr>
              <a:t>Kepailitan</a:t>
            </a:r>
            <a:r>
              <a:rPr lang="en-ID" sz="1400" dirty="0">
                <a:solidFill>
                  <a:schemeClr val="tx2"/>
                </a:solidFill>
              </a:rPr>
              <a:t> yang </a:t>
            </a:r>
            <a:r>
              <a:rPr lang="en-ID" sz="1400" dirty="0" err="1">
                <a:solidFill>
                  <a:schemeClr val="tx2"/>
                </a:solidFill>
              </a:rPr>
              <a:t>telah</a:t>
            </a:r>
            <a:r>
              <a:rPr lang="en-ID" sz="1400" dirty="0">
                <a:solidFill>
                  <a:schemeClr val="tx2"/>
                </a:solidFill>
              </a:rPr>
              <a:t> </a:t>
            </a:r>
            <a:r>
              <a:rPr lang="en-ID" sz="1400" dirty="0" err="1">
                <a:solidFill>
                  <a:schemeClr val="tx2"/>
                </a:solidFill>
              </a:rPr>
              <a:t>disahkan</a:t>
            </a:r>
            <a:r>
              <a:rPr lang="en-ID" sz="1400" dirty="0">
                <a:solidFill>
                  <a:schemeClr val="tx2"/>
                </a:solidFill>
              </a:rPr>
              <a:t> oleh </a:t>
            </a:r>
            <a:r>
              <a:rPr lang="en-ID" sz="1400" dirty="0" err="1">
                <a:solidFill>
                  <a:schemeClr val="tx2"/>
                </a:solidFill>
              </a:rPr>
              <a:t>putusan</a:t>
            </a:r>
            <a:r>
              <a:rPr lang="en-ID" sz="1400" dirty="0">
                <a:solidFill>
                  <a:schemeClr val="tx2"/>
                </a:solidFill>
              </a:rPr>
              <a:t> </a:t>
            </a:r>
            <a:r>
              <a:rPr lang="en-ID" sz="1400" dirty="0" err="1">
                <a:solidFill>
                  <a:schemeClr val="tx2"/>
                </a:solidFill>
              </a:rPr>
              <a:t>Pengadilan</a:t>
            </a:r>
            <a:r>
              <a:rPr lang="en-ID" sz="1400" dirty="0">
                <a:solidFill>
                  <a:schemeClr val="tx2"/>
                </a:solidFill>
              </a:rPr>
              <a:t> yang </a:t>
            </a:r>
            <a:r>
              <a:rPr lang="en-ID" sz="1400" dirty="0" err="1">
                <a:solidFill>
                  <a:schemeClr val="tx2"/>
                </a:solidFill>
              </a:rPr>
              <a:t>telah</a:t>
            </a:r>
            <a:r>
              <a:rPr lang="en-ID" sz="1400" dirty="0">
                <a:solidFill>
                  <a:schemeClr val="tx2"/>
                </a:solidFill>
              </a:rPr>
              <a:t> </a:t>
            </a:r>
            <a:r>
              <a:rPr lang="en-ID" sz="1400" dirty="0" err="1">
                <a:solidFill>
                  <a:schemeClr val="tx2"/>
                </a:solidFill>
              </a:rPr>
              <a:t>berkekuatan</a:t>
            </a:r>
            <a:r>
              <a:rPr lang="en-ID" sz="1400" dirty="0">
                <a:solidFill>
                  <a:schemeClr val="tx2"/>
                </a:solidFill>
              </a:rPr>
              <a:t> </a:t>
            </a:r>
            <a:r>
              <a:rPr lang="en-ID" sz="1400" dirty="0" err="1">
                <a:solidFill>
                  <a:schemeClr val="tx2"/>
                </a:solidFill>
              </a:rPr>
              <a:t>hukum</a:t>
            </a:r>
            <a:r>
              <a:rPr lang="en-ID" sz="1400" dirty="0">
                <a:solidFill>
                  <a:schemeClr val="tx2"/>
                </a:solidFill>
              </a:rPr>
              <a:t> </a:t>
            </a:r>
            <a:r>
              <a:rPr lang="en-ID" sz="1400" dirty="0" err="1">
                <a:solidFill>
                  <a:schemeClr val="tx2"/>
                </a:solidFill>
              </a:rPr>
              <a:t>tetap</a:t>
            </a:r>
            <a:r>
              <a:rPr lang="en-ID" sz="1400" dirty="0">
                <a:solidFill>
                  <a:schemeClr val="tx2"/>
                </a:solidFill>
              </a:rPr>
              <a:t>.</a:t>
            </a:r>
          </a:p>
          <a:p>
            <a:pPr>
              <a:lnSpc>
                <a:spcPct val="100000"/>
              </a:lnSpc>
            </a:pPr>
            <a:r>
              <a:rPr lang="en-ID" sz="1400" dirty="0" err="1">
                <a:solidFill>
                  <a:schemeClr val="tx2"/>
                </a:solidFill>
              </a:rPr>
              <a:t>Perlu</a:t>
            </a:r>
            <a:r>
              <a:rPr lang="en-ID" sz="1400" dirty="0">
                <a:solidFill>
                  <a:schemeClr val="tx2"/>
                </a:solidFill>
              </a:rPr>
              <a:t> </a:t>
            </a:r>
            <a:r>
              <a:rPr lang="en-ID" sz="1400" dirty="0" err="1">
                <a:solidFill>
                  <a:schemeClr val="tx2"/>
                </a:solidFill>
              </a:rPr>
              <a:t>diperhatikan</a:t>
            </a:r>
            <a:r>
              <a:rPr lang="en-ID" sz="1400" dirty="0">
                <a:solidFill>
                  <a:schemeClr val="tx2"/>
                </a:solidFill>
              </a:rPr>
              <a:t> </a:t>
            </a:r>
            <a:r>
              <a:rPr lang="en-ID" sz="1400" dirty="0" err="1">
                <a:solidFill>
                  <a:schemeClr val="tx2"/>
                </a:solidFill>
              </a:rPr>
              <a:t>bahwa</a:t>
            </a:r>
            <a:r>
              <a:rPr lang="en-ID" sz="1400" dirty="0">
                <a:solidFill>
                  <a:schemeClr val="tx2"/>
                </a:solidFill>
              </a:rPr>
              <a:t> </a:t>
            </a:r>
            <a:r>
              <a:rPr lang="en-ID" sz="1400" dirty="0" err="1">
                <a:solidFill>
                  <a:schemeClr val="tx2"/>
                </a:solidFill>
              </a:rPr>
              <a:t>ketentuan</a:t>
            </a:r>
            <a:r>
              <a:rPr lang="en-ID" sz="1400" dirty="0">
                <a:solidFill>
                  <a:schemeClr val="tx2"/>
                </a:solidFill>
              </a:rPr>
              <a:t> </a:t>
            </a:r>
            <a:r>
              <a:rPr lang="en-ID" sz="1400" dirty="0" err="1">
                <a:solidFill>
                  <a:schemeClr val="tx2"/>
                </a:solidFill>
              </a:rPr>
              <a:t>Pasal</a:t>
            </a:r>
            <a:r>
              <a:rPr lang="en-ID" sz="1400" dirty="0">
                <a:solidFill>
                  <a:schemeClr val="tx2"/>
                </a:solidFill>
              </a:rPr>
              <a:t> 162 </a:t>
            </a:r>
            <a:r>
              <a:rPr lang="en-ID" sz="1400" dirty="0" err="1">
                <a:solidFill>
                  <a:schemeClr val="tx2"/>
                </a:solidFill>
              </a:rPr>
              <a:t>tersebut</a:t>
            </a:r>
            <a:r>
              <a:rPr lang="en-ID" sz="1400" dirty="0">
                <a:solidFill>
                  <a:schemeClr val="tx2"/>
                </a:solidFill>
              </a:rPr>
              <a:t> di </a:t>
            </a:r>
            <a:r>
              <a:rPr lang="en-ID" sz="1400" dirty="0" err="1">
                <a:solidFill>
                  <a:schemeClr val="tx2"/>
                </a:solidFill>
              </a:rPr>
              <a:t>atas</a:t>
            </a:r>
            <a:r>
              <a:rPr lang="en-ID" sz="1400" dirty="0">
                <a:solidFill>
                  <a:schemeClr val="tx2"/>
                </a:solidFill>
              </a:rPr>
              <a:t> </a:t>
            </a:r>
            <a:r>
              <a:rPr lang="en-ID" sz="1400" dirty="0" err="1">
                <a:solidFill>
                  <a:schemeClr val="tx2"/>
                </a:solidFill>
              </a:rPr>
              <a:t>berbeda</a:t>
            </a:r>
            <a:r>
              <a:rPr lang="en-ID" sz="1400" dirty="0">
                <a:solidFill>
                  <a:schemeClr val="tx2"/>
                </a:solidFill>
              </a:rPr>
              <a:t> </a:t>
            </a:r>
            <a:r>
              <a:rPr lang="en-ID" sz="1400" dirty="0" err="1">
                <a:solidFill>
                  <a:schemeClr val="tx2"/>
                </a:solidFill>
              </a:rPr>
              <a:t>dengan</a:t>
            </a:r>
            <a:r>
              <a:rPr lang="en-ID" sz="1400" dirty="0">
                <a:solidFill>
                  <a:schemeClr val="tx2"/>
                </a:solidFill>
              </a:rPr>
              <a:t> </a:t>
            </a:r>
            <a:r>
              <a:rPr lang="en-ID" sz="1400" dirty="0" err="1">
                <a:solidFill>
                  <a:schemeClr val="tx2"/>
                </a:solidFill>
              </a:rPr>
              <a:t>Pasal</a:t>
            </a:r>
            <a:r>
              <a:rPr lang="en-ID" sz="1400" dirty="0">
                <a:solidFill>
                  <a:schemeClr val="tx2"/>
                </a:solidFill>
              </a:rPr>
              <a:t> 286 Undang2 37/2004, yang </a:t>
            </a:r>
            <a:r>
              <a:rPr lang="en-ID" sz="1400" dirty="0" err="1">
                <a:solidFill>
                  <a:schemeClr val="tx2"/>
                </a:solidFill>
              </a:rPr>
              <a:t>berbunyi</a:t>
            </a:r>
            <a:r>
              <a:rPr lang="en-ID" sz="1400" dirty="0">
                <a:solidFill>
                  <a:schemeClr val="tx2"/>
                </a:solidFill>
              </a:rPr>
              <a:t>:</a:t>
            </a:r>
          </a:p>
          <a:p>
            <a:pPr>
              <a:lnSpc>
                <a:spcPct val="100000"/>
              </a:lnSpc>
            </a:pPr>
            <a:r>
              <a:rPr lang="en-ID" sz="1400" dirty="0">
                <a:solidFill>
                  <a:schemeClr val="tx2"/>
                </a:solidFill>
              </a:rPr>
              <a:t>"</a:t>
            </a:r>
            <a:r>
              <a:rPr lang="en-ID" sz="1400" dirty="0" err="1">
                <a:solidFill>
                  <a:schemeClr val="tx2"/>
                </a:solidFill>
              </a:rPr>
              <a:t>Perdamaian</a:t>
            </a:r>
            <a:r>
              <a:rPr lang="en-ID" sz="1400" dirty="0">
                <a:solidFill>
                  <a:schemeClr val="tx2"/>
                </a:solidFill>
              </a:rPr>
              <a:t> yang </a:t>
            </a:r>
            <a:r>
              <a:rPr lang="en-ID" sz="1400" dirty="0" err="1">
                <a:solidFill>
                  <a:schemeClr val="tx2"/>
                </a:solidFill>
              </a:rPr>
              <a:t>telah</a:t>
            </a:r>
            <a:r>
              <a:rPr lang="en-ID" sz="1400" dirty="0">
                <a:solidFill>
                  <a:schemeClr val="tx2"/>
                </a:solidFill>
              </a:rPr>
              <a:t> </a:t>
            </a:r>
            <a:r>
              <a:rPr lang="en-ID" sz="1400" dirty="0" err="1">
                <a:solidFill>
                  <a:schemeClr val="tx2"/>
                </a:solidFill>
              </a:rPr>
              <a:t>disahkan</a:t>
            </a:r>
            <a:r>
              <a:rPr lang="en-ID" sz="1400" dirty="0">
                <a:solidFill>
                  <a:schemeClr val="tx2"/>
                </a:solidFill>
              </a:rPr>
              <a:t> </a:t>
            </a:r>
            <a:r>
              <a:rPr lang="en-ID" sz="1400" dirty="0" err="1">
                <a:solidFill>
                  <a:schemeClr val="tx2"/>
                </a:solidFill>
              </a:rPr>
              <a:t>mengikat</a:t>
            </a:r>
            <a:r>
              <a:rPr lang="en-ID" sz="1400" dirty="0">
                <a:solidFill>
                  <a:schemeClr val="tx2"/>
                </a:solidFill>
              </a:rPr>
              <a:t> </a:t>
            </a:r>
            <a:r>
              <a:rPr lang="en-ID" sz="1400" dirty="0" err="1">
                <a:solidFill>
                  <a:schemeClr val="tx2"/>
                </a:solidFill>
              </a:rPr>
              <a:t>semua</a:t>
            </a:r>
            <a:r>
              <a:rPr lang="en-ID" sz="1400" dirty="0">
                <a:solidFill>
                  <a:schemeClr val="tx2"/>
                </a:solidFill>
              </a:rPr>
              <a:t> </a:t>
            </a:r>
            <a:r>
              <a:rPr lang="en-ID" sz="1400" dirty="0" err="1">
                <a:solidFill>
                  <a:schemeClr val="tx2"/>
                </a:solidFill>
              </a:rPr>
              <a:t>Kreditor</a:t>
            </a:r>
            <a:r>
              <a:rPr lang="en-ID" sz="1400" dirty="0">
                <a:solidFill>
                  <a:schemeClr val="tx2"/>
                </a:solidFill>
              </a:rPr>
              <a:t>, </a:t>
            </a:r>
            <a:r>
              <a:rPr lang="en-ID" sz="1400" dirty="0" err="1">
                <a:solidFill>
                  <a:schemeClr val="tx2"/>
                </a:solidFill>
              </a:rPr>
              <a:t>kecuali</a:t>
            </a:r>
            <a:r>
              <a:rPr lang="en-ID" sz="1400" dirty="0">
                <a:solidFill>
                  <a:schemeClr val="tx2"/>
                </a:solidFill>
              </a:rPr>
              <a:t> </a:t>
            </a:r>
            <a:r>
              <a:rPr lang="en-ID" sz="1400" dirty="0" err="1">
                <a:solidFill>
                  <a:schemeClr val="tx2"/>
                </a:solidFill>
              </a:rPr>
              <a:t>Kreditor</a:t>
            </a:r>
            <a:r>
              <a:rPr lang="en-ID" sz="1400" dirty="0">
                <a:solidFill>
                  <a:schemeClr val="tx2"/>
                </a:solidFill>
              </a:rPr>
              <a:t> yang </a:t>
            </a:r>
            <a:r>
              <a:rPr lang="en-ID" sz="1400" dirty="0" err="1">
                <a:solidFill>
                  <a:schemeClr val="tx2"/>
                </a:solidFill>
              </a:rPr>
              <a:t>tidak</a:t>
            </a:r>
            <a:r>
              <a:rPr lang="en-ID" sz="1400" dirty="0">
                <a:solidFill>
                  <a:schemeClr val="tx2"/>
                </a:solidFill>
              </a:rPr>
              <a:t> </a:t>
            </a:r>
            <a:r>
              <a:rPr lang="en-ID" sz="1400" dirty="0" err="1">
                <a:solidFill>
                  <a:schemeClr val="tx2"/>
                </a:solidFill>
              </a:rPr>
              <a:t>menyetujui</a:t>
            </a:r>
            <a:r>
              <a:rPr lang="en-ID" sz="1400" dirty="0">
                <a:solidFill>
                  <a:schemeClr val="tx2"/>
                </a:solidFill>
              </a:rPr>
              <a:t> </a:t>
            </a:r>
            <a:r>
              <a:rPr lang="en-ID" sz="1400" dirty="0" err="1">
                <a:solidFill>
                  <a:schemeClr val="tx2"/>
                </a:solidFill>
              </a:rPr>
              <a:t>rencana</a:t>
            </a:r>
            <a:r>
              <a:rPr lang="en-ID" sz="1400" dirty="0">
                <a:solidFill>
                  <a:schemeClr val="tx2"/>
                </a:solidFill>
              </a:rPr>
              <a:t> </a:t>
            </a:r>
            <a:r>
              <a:rPr lang="en-ID" sz="1400" dirty="0" err="1">
                <a:solidFill>
                  <a:schemeClr val="tx2"/>
                </a:solidFill>
              </a:rPr>
              <a:t>perdamaian</a:t>
            </a:r>
            <a:r>
              <a:rPr lang="en-ID" sz="1400" dirty="0">
                <a:solidFill>
                  <a:schemeClr val="tx2"/>
                </a:solidFill>
              </a:rPr>
              <a:t> </a:t>
            </a:r>
            <a:r>
              <a:rPr lang="en-ID" sz="1400" dirty="0" err="1">
                <a:solidFill>
                  <a:schemeClr val="tx2"/>
                </a:solidFill>
              </a:rPr>
              <a:t>sebagaimana</a:t>
            </a:r>
            <a:r>
              <a:rPr lang="en-ID" sz="1400" dirty="0">
                <a:solidFill>
                  <a:schemeClr val="tx2"/>
                </a:solidFill>
              </a:rPr>
              <a:t> </a:t>
            </a:r>
            <a:r>
              <a:rPr lang="en-ID" sz="1400" dirty="0" err="1">
                <a:solidFill>
                  <a:schemeClr val="tx2"/>
                </a:solidFill>
              </a:rPr>
              <a:t>dimaksud</a:t>
            </a:r>
            <a:r>
              <a:rPr lang="en-ID" sz="1400" dirty="0">
                <a:solidFill>
                  <a:schemeClr val="tx2"/>
                </a:solidFill>
              </a:rPr>
              <a:t> </a:t>
            </a:r>
            <a:r>
              <a:rPr lang="en-ID" sz="1400" dirty="0" err="1">
                <a:solidFill>
                  <a:schemeClr val="tx2"/>
                </a:solidFill>
              </a:rPr>
              <a:t>dalam</a:t>
            </a:r>
            <a:r>
              <a:rPr lang="en-ID" sz="1400" dirty="0">
                <a:solidFill>
                  <a:schemeClr val="tx2"/>
                </a:solidFill>
              </a:rPr>
              <a:t> </a:t>
            </a:r>
            <a:r>
              <a:rPr lang="en-ID" sz="1400" dirty="0" err="1">
                <a:solidFill>
                  <a:schemeClr val="tx2"/>
                </a:solidFill>
              </a:rPr>
              <a:t>Pasal</a:t>
            </a:r>
            <a:r>
              <a:rPr lang="en-ID" sz="1400" dirty="0">
                <a:solidFill>
                  <a:schemeClr val="tx2"/>
                </a:solidFill>
              </a:rPr>
              <a:t> 281 </a:t>
            </a:r>
            <a:r>
              <a:rPr lang="en-ID" sz="1400" dirty="0" err="1">
                <a:solidFill>
                  <a:schemeClr val="tx2"/>
                </a:solidFill>
              </a:rPr>
              <a:t>ayat</a:t>
            </a:r>
            <a:r>
              <a:rPr lang="en-ID" sz="1400" dirty="0">
                <a:solidFill>
                  <a:schemeClr val="tx2"/>
                </a:solidFill>
              </a:rPr>
              <a:t> (2) Undang2 37/2004.“</a:t>
            </a:r>
          </a:p>
          <a:p>
            <a:pPr>
              <a:lnSpc>
                <a:spcPct val="100000"/>
              </a:lnSpc>
            </a:pPr>
            <a:r>
              <a:rPr lang="en-ID" sz="1400" dirty="0">
                <a:solidFill>
                  <a:schemeClr val="tx2"/>
                </a:solidFill>
              </a:rPr>
              <a:t>Jadi </a:t>
            </a:r>
            <a:r>
              <a:rPr lang="en-ID" sz="1400" dirty="0" err="1">
                <a:solidFill>
                  <a:schemeClr val="tx2"/>
                </a:solidFill>
              </a:rPr>
              <a:t>berdasarkan</a:t>
            </a:r>
            <a:r>
              <a:rPr lang="en-ID" sz="1400" dirty="0">
                <a:solidFill>
                  <a:schemeClr val="tx2"/>
                </a:solidFill>
              </a:rPr>
              <a:t> </a:t>
            </a:r>
            <a:r>
              <a:rPr lang="en-ID" sz="1400" dirty="0" err="1">
                <a:solidFill>
                  <a:schemeClr val="tx2"/>
                </a:solidFill>
              </a:rPr>
              <a:t>Pasal</a:t>
            </a:r>
            <a:r>
              <a:rPr lang="en-ID" sz="1400" dirty="0">
                <a:solidFill>
                  <a:schemeClr val="tx2"/>
                </a:solidFill>
              </a:rPr>
              <a:t> 286 Undang2 37/2004 </a:t>
            </a:r>
            <a:r>
              <a:rPr lang="en-ID" sz="1400" dirty="0" err="1">
                <a:solidFill>
                  <a:schemeClr val="tx2"/>
                </a:solidFill>
              </a:rPr>
              <a:t>perdamaian</a:t>
            </a:r>
            <a:r>
              <a:rPr lang="en-ID" sz="1400" dirty="0">
                <a:solidFill>
                  <a:schemeClr val="tx2"/>
                </a:solidFill>
              </a:rPr>
              <a:t> </a:t>
            </a:r>
            <a:r>
              <a:rPr lang="en-ID" sz="1400" dirty="0" err="1">
                <a:solidFill>
                  <a:schemeClr val="tx2"/>
                </a:solidFill>
              </a:rPr>
              <a:t>dalam</a:t>
            </a:r>
            <a:r>
              <a:rPr lang="en-ID" sz="1400" dirty="0">
                <a:solidFill>
                  <a:schemeClr val="tx2"/>
                </a:solidFill>
              </a:rPr>
              <a:t> PKPU yang </a:t>
            </a:r>
            <a:r>
              <a:rPr lang="en-ID" sz="1400" dirty="0" err="1">
                <a:solidFill>
                  <a:schemeClr val="tx2"/>
                </a:solidFill>
              </a:rPr>
              <a:t>disahkan</a:t>
            </a:r>
            <a:r>
              <a:rPr lang="en-ID" sz="1400" dirty="0">
                <a:solidFill>
                  <a:schemeClr val="tx2"/>
                </a:solidFill>
              </a:rPr>
              <a:t> oleh </a:t>
            </a:r>
            <a:r>
              <a:rPr lang="en-ID" sz="1400" dirty="0" err="1">
                <a:solidFill>
                  <a:schemeClr val="tx2"/>
                </a:solidFill>
              </a:rPr>
              <a:t>putusan</a:t>
            </a:r>
            <a:r>
              <a:rPr lang="en-ID" sz="1400" dirty="0">
                <a:solidFill>
                  <a:schemeClr val="tx2"/>
                </a:solidFill>
              </a:rPr>
              <a:t> </a:t>
            </a:r>
            <a:r>
              <a:rPr lang="en-ID" sz="1400" dirty="0" err="1">
                <a:solidFill>
                  <a:schemeClr val="tx2"/>
                </a:solidFill>
              </a:rPr>
              <a:t>Pengadilan</a:t>
            </a:r>
            <a:r>
              <a:rPr lang="en-ID" sz="1400" dirty="0">
                <a:solidFill>
                  <a:schemeClr val="tx2"/>
                </a:solidFill>
              </a:rPr>
              <a:t> yang </a:t>
            </a:r>
            <a:r>
              <a:rPr lang="en-ID" sz="1400" dirty="0" err="1">
                <a:solidFill>
                  <a:schemeClr val="tx2"/>
                </a:solidFill>
              </a:rPr>
              <a:t>sudah</a:t>
            </a:r>
            <a:r>
              <a:rPr lang="en-ID" sz="1400" dirty="0">
                <a:solidFill>
                  <a:schemeClr val="tx2"/>
                </a:solidFill>
              </a:rPr>
              <a:t> </a:t>
            </a:r>
            <a:r>
              <a:rPr lang="en-ID" sz="1400" dirty="0" err="1">
                <a:solidFill>
                  <a:schemeClr val="tx2"/>
                </a:solidFill>
              </a:rPr>
              <a:t>berkekuatan</a:t>
            </a:r>
            <a:r>
              <a:rPr lang="en-ID" sz="1400" dirty="0">
                <a:solidFill>
                  <a:schemeClr val="tx2"/>
                </a:solidFill>
              </a:rPr>
              <a:t> </a:t>
            </a:r>
            <a:r>
              <a:rPr lang="en-ID" sz="1400" dirty="0" err="1">
                <a:solidFill>
                  <a:schemeClr val="tx2"/>
                </a:solidFill>
              </a:rPr>
              <a:t>hukum</a:t>
            </a:r>
            <a:r>
              <a:rPr lang="en-ID" sz="1400" dirty="0">
                <a:solidFill>
                  <a:schemeClr val="tx2"/>
                </a:solidFill>
              </a:rPr>
              <a:t> </a:t>
            </a:r>
            <a:r>
              <a:rPr lang="en-ID" sz="1400" dirty="0" err="1">
                <a:solidFill>
                  <a:schemeClr val="tx2"/>
                </a:solidFill>
              </a:rPr>
              <a:t>tetap</a:t>
            </a:r>
            <a:r>
              <a:rPr lang="en-ID" sz="1400" dirty="0">
                <a:solidFill>
                  <a:schemeClr val="tx2"/>
                </a:solidFill>
              </a:rPr>
              <a:t> </a:t>
            </a:r>
            <a:r>
              <a:rPr lang="en-ID" sz="1400" dirty="0" err="1">
                <a:solidFill>
                  <a:schemeClr val="tx2"/>
                </a:solidFill>
              </a:rPr>
              <a:t>mengikat</a:t>
            </a:r>
            <a:r>
              <a:rPr lang="en-ID" sz="1400" dirty="0">
                <a:solidFill>
                  <a:schemeClr val="tx2"/>
                </a:solidFill>
              </a:rPr>
              <a:t> </a:t>
            </a:r>
            <a:r>
              <a:rPr lang="en-ID" sz="1400" dirty="0" err="1">
                <a:solidFill>
                  <a:schemeClr val="tx2"/>
                </a:solidFill>
              </a:rPr>
              <a:t>semua</a:t>
            </a:r>
            <a:r>
              <a:rPr lang="en-ID" sz="1400" dirty="0">
                <a:solidFill>
                  <a:schemeClr val="tx2"/>
                </a:solidFill>
              </a:rPr>
              <a:t> </a:t>
            </a:r>
            <a:r>
              <a:rPr lang="en-ID" sz="1400" dirty="0" err="1">
                <a:solidFill>
                  <a:schemeClr val="tx2"/>
                </a:solidFill>
              </a:rPr>
              <a:t>Kreditor</a:t>
            </a:r>
            <a:r>
              <a:rPr lang="en-ID" sz="1400" dirty="0">
                <a:solidFill>
                  <a:schemeClr val="tx2"/>
                </a:solidFill>
              </a:rPr>
              <a:t>, </a:t>
            </a:r>
            <a:r>
              <a:rPr lang="en-ID" sz="1400" dirty="0" err="1">
                <a:solidFill>
                  <a:schemeClr val="tx2"/>
                </a:solidFill>
              </a:rPr>
              <a:t>tetapi</a:t>
            </a:r>
            <a:r>
              <a:rPr lang="en-ID" sz="1400" dirty="0">
                <a:solidFill>
                  <a:schemeClr val="tx2"/>
                </a:solidFill>
              </a:rPr>
              <a:t> </a:t>
            </a:r>
            <a:r>
              <a:rPr lang="en-ID" sz="1400" dirty="0" err="1">
                <a:solidFill>
                  <a:schemeClr val="tx2"/>
                </a:solidFill>
              </a:rPr>
              <a:t>tidak</a:t>
            </a:r>
            <a:r>
              <a:rPr lang="en-ID" sz="1400" dirty="0">
                <a:solidFill>
                  <a:schemeClr val="tx2"/>
                </a:solidFill>
              </a:rPr>
              <a:t> </a:t>
            </a:r>
            <a:r>
              <a:rPr lang="en-ID" sz="1400" dirty="0" err="1">
                <a:solidFill>
                  <a:schemeClr val="tx2"/>
                </a:solidFill>
              </a:rPr>
              <a:t>mengikat</a:t>
            </a:r>
            <a:r>
              <a:rPr lang="en-ID" sz="1400" dirty="0">
                <a:solidFill>
                  <a:schemeClr val="tx2"/>
                </a:solidFill>
              </a:rPr>
              <a:t> </a:t>
            </a:r>
            <a:r>
              <a:rPr lang="en-ID" sz="1400" dirty="0" err="1">
                <a:solidFill>
                  <a:schemeClr val="tx2"/>
                </a:solidFill>
              </a:rPr>
              <a:t>Kreditor</a:t>
            </a:r>
            <a:r>
              <a:rPr lang="en-ID" sz="1400" dirty="0">
                <a:solidFill>
                  <a:schemeClr val="tx2"/>
                </a:solidFill>
              </a:rPr>
              <a:t> yang </a:t>
            </a:r>
            <a:r>
              <a:rPr lang="en-ID" sz="1400" dirty="0" err="1">
                <a:solidFill>
                  <a:schemeClr val="tx2"/>
                </a:solidFill>
              </a:rPr>
              <a:t>dijamin</a:t>
            </a:r>
            <a:r>
              <a:rPr lang="en-ID" sz="1400" dirty="0">
                <a:solidFill>
                  <a:schemeClr val="tx2"/>
                </a:solidFill>
              </a:rPr>
              <a:t> yang </a:t>
            </a:r>
            <a:r>
              <a:rPr lang="en-ID" sz="1400" dirty="0" err="1">
                <a:solidFill>
                  <a:schemeClr val="tx2"/>
                </a:solidFill>
              </a:rPr>
              <a:t>tidak</a:t>
            </a:r>
            <a:r>
              <a:rPr lang="en-ID" sz="1400" dirty="0">
                <a:solidFill>
                  <a:schemeClr val="tx2"/>
                </a:solidFill>
              </a:rPr>
              <a:t> </a:t>
            </a:r>
            <a:r>
              <a:rPr lang="en-ID" sz="1400" dirty="0" err="1">
                <a:solidFill>
                  <a:schemeClr val="tx2"/>
                </a:solidFill>
              </a:rPr>
              <a:t>menyetujui</a:t>
            </a:r>
            <a:r>
              <a:rPr lang="en-ID" sz="1400" dirty="0">
                <a:solidFill>
                  <a:schemeClr val="tx2"/>
                </a:solidFill>
              </a:rPr>
              <a:t> </a:t>
            </a:r>
            <a:r>
              <a:rPr lang="en-ID" sz="1400" dirty="0" err="1">
                <a:solidFill>
                  <a:schemeClr val="tx2"/>
                </a:solidFill>
              </a:rPr>
              <a:t>rencana</a:t>
            </a:r>
            <a:r>
              <a:rPr lang="en-ID" sz="1400" dirty="0">
                <a:solidFill>
                  <a:schemeClr val="tx2"/>
                </a:solidFill>
              </a:rPr>
              <a:t> </a:t>
            </a:r>
            <a:r>
              <a:rPr lang="en-ID" sz="1400" dirty="0" err="1">
                <a:solidFill>
                  <a:schemeClr val="tx2"/>
                </a:solidFill>
              </a:rPr>
              <a:t>perdamaian</a:t>
            </a:r>
            <a:r>
              <a:rPr lang="en-ID" sz="1400" dirty="0">
                <a:solidFill>
                  <a:schemeClr val="tx2"/>
                </a:solidFill>
              </a:rPr>
              <a:t> </a:t>
            </a:r>
            <a:r>
              <a:rPr lang="en-ID" sz="1400" dirty="0" err="1">
                <a:solidFill>
                  <a:schemeClr val="tx2"/>
                </a:solidFill>
              </a:rPr>
              <a:t>sebagaimana</a:t>
            </a:r>
            <a:r>
              <a:rPr lang="en-ID" sz="1400" dirty="0">
                <a:solidFill>
                  <a:schemeClr val="tx2"/>
                </a:solidFill>
              </a:rPr>
              <a:t> </a:t>
            </a:r>
            <a:r>
              <a:rPr lang="en-ID" sz="1400" dirty="0" err="1">
                <a:solidFill>
                  <a:schemeClr val="tx2"/>
                </a:solidFill>
              </a:rPr>
              <a:t>diatur</a:t>
            </a:r>
            <a:r>
              <a:rPr lang="en-ID" sz="1400" dirty="0">
                <a:solidFill>
                  <a:schemeClr val="tx2"/>
                </a:solidFill>
              </a:rPr>
              <a:t> </a:t>
            </a:r>
            <a:r>
              <a:rPr lang="en-ID" sz="1400" dirty="0" err="1">
                <a:solidFill>
                  <a:schemeClr val="tx2"/>
                </a:solidFill>
              </a:rPr>
              <a:t>dalam</a:t>
            </a:r>
            <a:r>
              <a:rPr lang="en-ID" sz="1400" dirty="0">
                <a:solidFill>
                  <a:schemeClr val="tx2"/>
                </a:solidFill>
              </a:rPr>
              <a:t> </a:t>
            </a:r>
            <a:r>
              <a:rPr lang="en-ID" sz="1400" dirty="0" err="1">
                <a:solidFill>
                  <a:schemeClr val="tx2"/>
                </a:solidFill>
              </a:rPr>
              <a:t>Pasal</a:t>
            </a:r>
            <a:r>
              <a:rPr lang="en-ID" sz="1400" dirty="0">
                <a:solidFill>
                  <a:schemeClr val="tx2"/>
                </a:solidFill>
              </a:rPr>
              <a:t> 281 </a:t>
            </a:r>
            <a:r>
              <a:rPr lang="en-ID" sz="1400" dirty="0" err="1">
                <a:solidFill>
                  <a:schemeClr val="tx2"/>
                </a:solidFill>
              </a:rPr>
              <a:t>ayat</a:t>
            </a:r>
            <a:r>
              <a:rPr lang="en-ID" sz="1400" dirty="0">
                <a:solidFill>
                  <a:schemeClr val="tx2"/>
                </a:solidFill>
              </a:rPr>
              <a:t> (2) Undang2 37/2004.</a:t>
            </a:r>
          </a:p>
        </p:txBody>
      </p:sp>
    </p:spTree>
    <p:extLst>
      <p:ext uri="{BB962C8B-B14F-4D97-AF65-F5344CB8AC3E}">
        <p14:creationId xmlns:p14="http://schemas.microsoft.com/office/powerpoint/2010/main" val="1829417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87A2B-EC74-4DDC-A01B-FF0301344F36}"/>
              </a:ext>
            </a:extLst>
          </p:cNvPr>
          <p:cNvSpPr>
            <a:spLocks noGrp="1"/>
          </p:cNvSpPr>
          <p:nvPr>
            <p:ph type="title"/>
          </p:nvPr>
        </p:nvSpPr>
        <p:spPr/>
        <p:txBody>
          <a:bodyPr/>
          <a:lstStyle/>
          <a:p>
            <a:r>
              <a:rPr lang="en-ID" dirty="0"/>
              <a:t>ISI BERITA ACARA PERDAMAIAN</a:t>
            </a:r>
          </a:p>
        </p:txBody>
      </p:sp>
      <p:sp>
        <p:nvSpPr>
          <p:cNvPr id="3" name="Content Placeholder 2">
            <a:extLst>
              <a:ext uri="{FF2B5EF4-FFF2-40B4-BE49-F238E27FC236}">
                <a16:creationId xmlns:a16="http://schemas.microsoft.com/office/drawing/2014/main" id="{8B50E199-8861-40F4-ADDE-1F527D2EA433}"/>
              </a:ext>
            </a:extLst>
          </p:cNvPr>
          <p:cNvSpPr>
            <a:spLocks noGrp="1"/>
          </p:cNvSpPr>
          <p:nvPr>
            <p:ph idx="1"/>
          </p:nvPr>
        </p:nvSpPr>
        <p:spPr/>
        <p:txBody>
          <a:bodyPr>
            <a:normAutofit fontScale="85000" lnSpcReduction="10000"/>
          </a:bodyPr>
          <a:lstStyle/>
          <a:p>
            <a:r>
              <a:rPr lang="en-ID" dirty="0" err="1"/>
              <a:t>Berita</a:t>
            </a:r>
            <a:r>
              <a:rPr lang="en-ID" dirty="0"/>
              <a:t> acara </a:t>
            </a:r>
            <a:r>
              <a:rPr lang="en-ID" dirty="0" err="1"/>
              <a:t>perdamaian</a:t>
            </a:r>
            <a:r>
              <a:rPr lang="en-ID" dirty="0"/>
              <a:t> </a:t>
            </a:r>
            <a:r>
              <a:rPr lang="en-ID" dirty="0" err="1"/>
              <a:t>wajib</a:t>
            </a:r>
            <a:r>
              <a:rPr lang="en-ID" dirty="0"/>
              <a:t> </a:t>
            </a:r>
            <a:r>
              <a:rPr lang="en-ID" dirty="0" err="1"/>
              <a:t>memuat</a:t>
            </a:r>
            <a:r>
              <a:rPr lang="en-ID" dirty="0"/>
              <a:t>:</a:t>
            </a:r>
          </a:p>
          <a:p>
            <a:r>
              <a:rPr lang="en-ID" dirty="0"/>
              <a:t>a. </a:t>
            </a:r>
            <a:r>
              <a:rPr lang="en-ID" dirty="0" err="1"/>
              <a:t>isi</a:t>
            </a:r>
            <a:r>
              <a:rPr lang="en-ID" dirty="0"/>
              <a:t> </a:t>
            </a:r>
            <a:r>
              <a:rPr lang="en-ID" dirty="0" err="1"/>
              <a:t>perdamaian</a:t>
            </a:r>
            <a:r>
              <a:rPr lang="en-ID" dirty="0"/>
              <a:t>;</a:t>
            </a:r>
          </a:p>
          <a:p>
            <a:r>
              <a:rPr lang="en-ID" dirty="0"/>
              <a:t>b. </a:t>
            </a:r>
            <a:r>
              <a:rPr lang="en-ID" dirty="0" err="1"/>
              <a:t>nama</a:t>
            </a:r>
            <a:r>
              <a:rPr lang="en-ID" dirty="0"/>
              <a:t> </a:t>
            </a:r>
            <a:r>
              <a:rPr lang="en-ID" dirty="0" err="1"/>
              <a:t>Kreditor</a:t>
            </a:r>
            <a:r>
              <a:rPr lang="en-ID" dirty="0"/>
              <a:t> yang </a:t>
            </a:r>
            <a:r>
              <a:rPr lang="en-ID" dirty="0" err="1"/>
              <a:t>hadir</a:t>
            </a:r>
            <a:r>
              <a:rPr lang="en-ID" dirty="0"/>
              <a:t> dan </a:t>
            </a:r>
            <a:r>
              <a:rPr lang="en-ID" dirty="0" err="1"/>
              <a:t>berhak</a:t>
            </a:r>
            <a:r>
              <a:rPr lang="en-ID" dirty="0"/>
              <a:t> </a:t>
            </a:r>
            <a:r>
              <a:rPr lang="en-ID" dirty="0" err="1"/>
              <a:t>mengeluarkan</a:t>
            </a:r>
            <a:r>
              <a:rPr lang="en-ID" dirty="0"/>
              <a:t> </a:t>
            </a:r>
            <a:r>
              <a:rPr lang="en-ID" dirty="0" err="1"/>
              <a:t>suara</a:t>
            </a:r>
            <a:r>
              <a:rPr lang="en-ID" dirty="0"/>
              <a:t>;</a:t>
            </a:r>
          </a:p>
          <a:p>
            <a:r>
              <a:rPr lang="en-ID" dirty="0"/>
              <a:t>c. </a:t>
            </a:r>
            <a:r>
              <a:rPr lang="en-ID" dirty="0" err="1"/>
              <a:t>suara</a:t>
            </a:r>
            <a:r>
              <a:rPr lang="en-ID" dirty="0"/>
              <a:t> yang </a:t>
            </a:r>
            <a:r>
              <a:rPr lang="en-ID" dirty="0" err="1"/>
              <a:t>dikeluarkan</a:t>
            </a:r>
            <a:r>
              <a:rPr lang="en-ID" dirty="0"/>
              <a:t>;</a:t>
            </a:r>
          </a:p>
          <a:p>
            <a:r>
              <a:rPr lang="en-ID" dirty="0"/>
              <a:t>d. </a:t>
            </a:r>
            <a:r>
              <a:rPr lang="en-ID" dirty="0" err="1"/>
              <a:t>hasil</a:t>
            </a:r>
            <a:r>
              <a:rPr lang="en-ID" dirty="0"/>
              <a:t> </a:t>
            </a:r>
            <a:r>
              <a:rPr lang="en-ID" dirty="0" err="1"/>
              <a:t>pemungutan</a:t>
            </a:r>
            <a:r>
              <a:rPr lang="en-ID" dirty="0"/>
              <a:t> </a:t>
            </a:r>
            <a:r>
              <a:rPr lang="en-ID" dirty="0" err="1"/>
              <a:t>suara</a:t>
            </a:r>
            <a:r>
              <a:rPr lang="en-ID" dirty="0"/>
              <a:t>;</a:t>
            </a:r>
          </a:p>
          <a:p>
            <a:r>
              <a:rPr lang="en-ID" dirty="0"/>
              <a:t>e. </a:t>
            </a:r>
            <a:r>
              <a:rPr lang="en-ID" dirty="0" err="1"/>
              <a:t>segala</a:t>
            </a:r>
            <a:r>
              <a:rPr lang="en-ID" dirty="0"/>
              <a:t> </a:t>
            </a:r>
            <a:r>
              <a:rPr lang="en-ID" dirty="0" err="1"/>
              <a:t>sesuatu</a:t>
            </a:r>
            <a:r>
              <a:rPr lang="en-ID" dirty="0"/>
              <a:t> yang </a:t>
            </a:r>
            <a:r>
              <a:rPr lang="en-ID" dirty="0" err="1"/>
              <a:t>terjadi</a:t>
            </a:r>
            <a:r>
              <a:rPr lang="en-ID" dirty="0"/>
              <a:t> </a:t>
            </a:r>
            <a:r>
              <a:rPr lang="en-ID" dirty="0" err="1"/>
              <a:t>dalam</a:t>
            </a:r>
            <a:r>
              <a:rPr lang="en-ID" dirty="0"/>
              <a:t> </a:t>
            </a:r>
            <a:r>
              <a:rPr lang="en-ID" dirty="0" err="1"/>
              <a:t>Rapat</a:t>
            </a:r>
            <a:r>
              <a:rPr lang="en-ID" dirty="0"/>
              <a:t>;</a:t>
            </a:r>
          </a:p>
          <a:p>
            <a:r>
              <a:rPr lang="en-ID" dirty="0"/>
              <a:t>f. </a:t>
            </a:r>
            <a:r>
              <a:rPr lang="en-ID" dirty="0" err="1"/>
              <a:t>tanda</a:t>
            </a:r>
            <a:r>
              <a:rPr lang="en-ID" dirty="0"/>
              <a:t> </a:t>
            </a:r>
            <a:r>
              <a:rPr lang="en-ID" dirty="0" err="1"/>
              <a:t>tangan</a:t>
            </a:r>
            <a:r>
              <a:rPr lang="en-ID" dirty="0"/>
              <a:t> Hakim </a:t>
            </a:r>
            <a:r>
              <a:rPr lang="en-ID" dirty="0" err="1"/>
              <a:t>Pengawas</a:t>
            </a:r>
            <a:r>
              <a:rPr lang="en-ID" dirty="0"/>
              <a:t> dan </a:t>
            </a:r>
            <a:r>
              <a:rPr lang="en-ID" dirty="0" err="1"/>
              <a:t>Panitera</a:t>
            </a:r>
            <a:r>
              <a:rPr lang="en-ID" dirty="0"/>
              <a:t>.</a:t>
            </a:r>
          </a:p>
          <a:p>
            <a:r>
              <a:rPr lang="en-ID" dirty="0" err="1"/>
              <a:t>Setiap</a:t>
            </a:r>
            <a:r>
              <a:rPr lang="en-ID" dirty="0"/>
              <a:t> orang yang </a:t>
            </a:r>
            <a:r>
              <a:rPr lang="en-ID" dirty="0" err="1"/>
              <a:t>berkepentingan</a:t>
            </a:r>
            <a:r>
              <a:rPr lang="en-ID" dirty="0"/>
              <a:t> </a:t>
            </a:r>
            <a:r>
              <a:rPr lang="en-ID" dirty="0" err="1"/>
              <a:t>dapat</a:t>
            </a:r>
            <a:r>
              <a:rPr lang="en-ID" dirty="0"/>
              <a:t> </a:t>
            </a:r>
            <a:r>
              <a:rPr lang="en-ID" dirty="0" err="1"/>
              <a:t>melihat</a:t>
            </a:r>
            <a:r>
              <a:rPr lang="en-ID" dirty="0"/>
              <a:t> </a:t>
            </a:r>
            <a:r>
              <a:rPr lang="en-ID" dirty="0" err="1"/>
              <a:t>berita</a:t>
            </a:r>
            <a:r>
              <a:rPr lang="en-ID" dirty="0"/>
              <a:t> acara </a:t>
            </a:r>
            <a:r>
              <a:rPr lang="en-ID" dirty="0" err="1"/>
              <a:t>Rapat</a:t>
            </a:r>
            <a:r>
              <a:rPr lang="en-ID" dirty="0"/>
              <a:t> di </a:t>
            </a:r>
            <a:r>
              <a:rPr lang="en-ID" dirty="0" err="1"/>
              <a:t>Kepaniteraan</a:t>
            </a:r>
            <a:r>
              <a:rPr lang="en-ID" dirty="0"/>
              <a:t> </a:t>
            </a:r>
            <a:r>
              <a:rPr lang="en-ID" dirty="0" err="1"/>
              <a:t>Pengadilan</a:t>
            </a:r>
            <a:r>
              <a:rPr lang="en-ID" dirty="0"/>
              <a:t>, paling </a:t>
            </a:r>
            <a:r>
              <a:rPr lang="en-ID" dirty="0" err="1"/>
              <a:t>lambat</a:t>
            </a:r>
            <a:r>
              <a:rPr lang="en-ID" dirty="0"/>
              <a:t> 7 </a:t>
            </a:r>
            <a:r>
              <a:rPr lang="en-ID" dirty="0" err="1"/>
              <a:t>hari</a:t>
            </a:r>
            <a:r>
              <a:rPr lang="en-ID" dirty="0"/>
              <a:t> </a:t>
            </a:r>
            <a:r>
              <a:rPr lang="en-ID" dirty="0" err="1"/>
              <a:t>setelah</a:t>
            </a:r>
            <a:r>
              <a:rPr lang="en-ID" dirty="0"/>
              <a:t> </a:t>
            </a:r>
            <a:r>
              <a:rPr lang="en-ID" dirty="0" err="1"/>
              <a:t>Rapat</a:t>
            </a:r>
            <a:r>
              <a:rPr lang="en-ID" dirty="0"/>
              <a:t> </a:t>
            </a:r>
            <a:r>
              <a:rPr lang="en-ID" dirty="0" err="1"/>
              <a:t>berakhir</a:t>
            </a:r>
            <a:r>
              <a:rPr lang="en-ID" dirty="0"/>
              <a:t>.</a:t>
            </a:r>
          </a:p>
        </p:txBody>
      </p:sp>
    </p:spTree>
    <p:extLst>
      <p:ext uri="{BB962C8B-B14F-4D97-AF65-F5344CB8AC3E}">
        <p14:creationId xmlns:p14="http://schemas.microsoft.com/office/powerpoint/2010/main" val="2253182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Rectangle 9">
            <a:extLst>
              <a:ext uri="{FF2B5EF4-FFF2-40B4-BE49-F238E27FC236}">
                <a16:creationId xmlns:a16="http://schemas.microsoft.com/office/drawing/2014/main" id="{181CC2FD-F5D2-4415-8486-46858CC42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ight Triangle 11">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22269" y="-284218"/>
            <a:ext cx="568289" cy="568289"/>
          </a:xfrm>
          <a:prstGeom prst="rtTriangl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E1063619-981B-4E62-A26E-E345BB308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7290211" y="0"/>
            <a:ext cx="4039677" cy="1269438"/>
          </a:xfrm>
          <a:custGeom>
            <a:avLst/>
            <a:gdLst>
              <a:gd name="connsiteX0" fmla="*/ 2019838 w 4039677"/>
              <a:gd name="connsiteY0" fmla="*/ 0 h 1269438"/>
              <a:gd name="connsiteX1" fmla="*/ 3994238 w 4039677"/>
              <a:gd name="connsiteY1" fmla="*/ 1175114 h 1269438"/>
              <a:gd name="connsiteX2" fmla="*/ 4039677 w 4039677"/>
              <a:gd name="connsiteY2" fmla="*/ 1269438 h 1269438"/>
              <a:gd name="connsiteX3" fmla="*/ 3004689 w 4039677"/>
              <a:gd name="connsiteY3" fmla="*/ 1269438 h 1269438"/>
              <a:gd name="connsiteX4" fmla="*/ 3000461 w 4039677"/>
              <a:gd name="connsiteY4" fmla="*/ 1264787 h 1269438"/>
              <a:gd name="connsiteX5" fmla="*/ 2019838 w 4039677"/>
              <a:gd name="connsiteY5" fmla="*/ 858599 h 1269438"/>
              <a:gd name="connsiteX6" fmla="*/ 1039216 w 4039677"/>
              <a:gd name="connsiteY6" fmla="*/ 1264787 h 1269438"/>
              <a:gd name="connsiteX7" fmla="*/ 1034988 w 4039677"/>
              <a:gd name="connsiteY7" fmla="*/ 1269438 h 1269438"/>
              <a:gd name="connsiteX8" fmla="*/ 0 w 4039677"/>
              <a:gd name="connsiteY8" fmla="*/ 1269438 h 1269438"/>
              <a:gd name="connsiteX9" fmla="*/ 45438 w 4039677"/>
              <a:gd name="connsiteY9" fmla="*/ 1175114 h 1269438"/>
              <a:gd name="connsiteX10" fmla="*/ 2019838 w 4039677"/>
              <a:gd name="connsiteY10" fmla="*/ 0 h 1269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39677" h="1269438">
                <a:moveTo>
                  <a:pt x="2019838" y="0"/>
                </a:moveTo>
                <a:cubicBezTo>
                  <a:pt x="2872410" y="0"/>
                  <a:pt x="3614002" y="475164"/>
                  <a:pt x="3994238" y="1175114"/>
                </a:cubicBezTo>
                <a:lnTo>
                  <a:pt x="4039677" y="1269438"/>
                </a:lnTo>
                <a:lnTo>
                  <a:pt x="3004689" y="1269438"/>
                </a:lnTo>
                <a:lnTo>
                  <a:pt x="3000461" y="1264787"/>
                </a:lnTo>
                <a:cubicBezTo>
                  <a:pt x="2749498" y="1013823"/>
                  <a:pt x="2402795" y="858599"/>
                  <a:pt x="2019838" y="858599"/>
                </a:cubicBezTo>
                <a:cubicBezTo>
                  <a:pt x="1636881" y="858599"/>
                  <a:pt x="1290179" y="1013823"/>
                  <a:pt x="1039216" y="1264787"/>
                </a:cubicBezTo>
                <a:lnTo>
                  <a:pt x="1034988" y="1269438"/>
                </a:lnTo>
                <a:lnTo>
                  <a:pt x="0" y="1269438"/>
                </a:lnTo>
                <a:lnTo>
                  <a:pt x="45438" y="1175114"/>
                </a:lnTo>
                <a:cubicBezTo>
                  <a:pt x="425674" y="475164"/>
                  <a:pt x="1167266" y="0"/>
                  <a:pt x="2019838" y="0"/>
                </a:cubicBezTo>
                <a:close/>
              </a:path>
            </a:pathLst>
          </a:cu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6" name="Group 15">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7" name="Straight Connector 16">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C21D18D-66AC-493A-869F-915A82338E05}"/>
              </a:ext>
            </a:extLst>
          </p:cNvPr>
          <p:cNvSpPr>
            <a:spLocks noGrp="1"/>
          </p:cNvSpPr>
          <p:nvPr>
            <p:ph type="title"/>
          </p:nvPr>
        </p:nvSpPr>
        <p:spPr>
          <a:xfrm>
            <a:off x="497100" y="155061"/>
            <a:ext cx="10754527" cy="2228755"/>
          </a:xfrm>
        </p:spPr>
        <p:txBody>
          <a:bodyPr anchor="b">
            <a:normAutofit/>
          </a:bodyPr>
          <a:lstStyle/>
          <a:p>
            <a:r>
              <a:rPr lang="en-ID" sz="3700" dirty="0">
                <a:solidFill>
                  <a:schemeClr val="tx2"/>
                </a:solidFill>
              </a:rPr>
              <a:t>SIDANG PENGADILAN UNTUK MENETAPKAN PENGESAHAN/PENOLAKAN RENCANA PERDAMAIAN PADA WAKTU KEPAILITAN</a:t>
            </a:r>
          </a:p>
        </p:txBody>
      </p:sp>
      <p:sp>
        <p:nvSpPr>
          <p:cNvPr id="3" name="Content Placeholder 2">
            <a:extLst>
              <a:ext uri="{FF2B5EF4-FFF2-40B4-BE49-F238E27FC236}">
                <a16:creationId xmlns:a16="http://schemas.microsoft.com/office/drawing/2014/main" id="{253DD968-570B-48BB-9E71-06F168526CC9}"/>
              </a:ext>
            </a:extLst>
          </p:cNvPr>
          <p:cNvSpPr>
            <a:spLocks noGrp="1"/>
          </p:cNvSpPr>
          <p:nvPr>
            <p:ph idx="1"/>
          </p:nvPr>
        </p:nvSpPr>
        <p:spPr>
          <a:xfrm>
            <a:off x="457201" y="2400472"/>
            <a:ext cx="9745506" cy="3410047"/>
          </a:xfrm>
        </p:spPr>
        <p:txBody>
          <a:bodyPr anchor="t">
            <a:noAutofit/>
          </a:bodyPr>
          <a:lstStyle/>
          <a:p>
            <a:pPr>
              <a:lnSpc>
                <a:spcPct val="100000"/>
              </a:lnSpc>
            </a:pPr>
            <a:r>
              <a:rPr lang="en-ID" sz="1600" dirty="0" err="1">
                <a:solidFill>
                  <a:schemeClr val="tx2"/>
                </a:solidFill>
              </a:rPr>
              <a:t>Dalam</a:t>
            </a:r>
            <a:r>
              <a:rPr lang="en-ID" sz="1600" dirty="0">
                <a:solidFill>
                  <a:schemeClr val="tx2"/>
                </a:solidFill>
              </a:rPr>
              <a:t> </a:t>
            </a:r>
            <a:r>
              <a:rPr lang="en-ID" sz="1600" dirty="0" err="1">
                <a:solidFill>
                  <a:schemeClr val="tx2"/>
                </a:solidFill>
              </a:rPr>
              <a:t>hal</a:t>
            </a:r>
            <a:r>
              <a:rPr lang="en-ID" sz="1600" dirty="0">
                <a:solidFill>
                  <a:schemeClr val="tx2"/>
                </a:solidFill>
              </a:rPr>
              <a:t> </a:t>
            </a:r>
            <a:r>
              <a:rPr lang="en-ID" sz="1600" dirty="0" err="1">
                <a:solidFill>
                  <a:schemeClr val="tx2"/>
                </a:solidFill>
              </a:rPr>
              <a:t>rencana</a:t>
            </a:r>
            <a:r>
              <a:rPr lang="en-ID" sz="1600" dirty="0">
                <a:solidFill>
                  <a:schemeClr val="tx2"/>
                </a:solidFill>
              </a:rPr>
              <a:t> </a:t>
            </a:r>
            <a:r>
              <a:rPr lang="en-ID" sz="1600" dirty="0" err="1">
                <a:solidFill>
                  <a:schemeClr val="tx2"/>
                </a:solidFill>
              </a:rPr>
              <a:t>perdamaian</a:t>
            </a:r>
            <a:r>
              <a:rPr lang="en-ID" sz="1600" dirty="0">
                <a:solidFill>
                  <a:schemeClr val="tx2"/>
                </a:solidFill>
              </a:rPr>
              <a:t> </a:t>
            </a:r>
            <a:r>
              <a:rPr lang="en-ID" sz="1600" dirty="0" err="1">
                <a:solidFill>
                  <a:schemeClr val="tx2"/>
                </a:solidFill>
              </a:rPr>
              <a:t>diterima</a:t>
            </a:r>
            <a:r>
              <a:rPr lang="en-ID" sz="1600" dirty="0">
                <a:solidFill>
                  <a:schemeClr val="tx2"/>
                </a:solidFill>
              </a:rPr>
              <a:t> </a:t>
            </a:r>
            <a:r>
              <a:rPr lang="en-ID" sz="1600" dirty="0" err="1">
                <a:solidFill>
                  <a:schemeClr val="tx2"/>
                </a:solidFill>
              </a:rPr>
              <a:t>sebelum</a:t>
            </a:r>
            <a:r>
              <a:rPr lang="en-ID" sz="1600" dirty="0">
                <a:solidFill>
                  <a:schemeClr val="tx2"/>
                </a:solidFill>
              </a:rPr>
              <a:t> </a:t>
            </a:r>
            <a:r>
              <a:rPr lang="en-ID" sz="1600" dirty="0" err="1">
                <a:solidFill>
                  <a:schemeClr val="tx2"/>
                </a:solidFill>
              </a:rPr>
              <a:t>Rapat</a:t>
            </a:r>
            <a:r>
              <a:rPr lang="en-ID" sz="1600" dirty="0">
                <a:solidFill>
                  <a:schemeClr val="tx2"/>
                </a:solidFill>
              </a:rPr>
              <a:t> </a:t>
            </a:r>
            <a:r>
              <a:rPr lang="en-ID" sz="1600" dirty="0" err="1">
                <a:solidFill>
                  <a:schemeClr val="tx2"/>
                </a:solidFill>
              </a:rPr>
              <a:t>Kreditor</a:t>
            </a:r>
            <a:r>
              <a:rPr lang="en-ID" sz="1600" dirty="0">
                <a:solidFill>
                  <a:schemeClr val="tx2"/>
                </a:solidFill>
              </a:rPr>
              <a:t> </a:t>
            </a:r>
            <a:r>
              <a:rPr lang="en-ID" sz="1600" dirty="0" err="1">
                <a:solidFill>
                  <a:schemeClr val="tx2"/>
                </a:solidFill>
              </a:rPr>
              <a:t>ditutup</a:t>
            </a:r>
            <a:r>
              <a:rPr lang="en-ID" sz="1600" dirty="0">
                <a:solidFill>
                  <a:schemeClr val="tx2"/>
                </a:solidFill>
              </a:rPr>
              <a:t>, Hakim </a:t>
            </a:r>
            <a:r>
              <a:rPr lang="en-ID" sz="1600" dirty="0" err="1">
                <a:solidFill>
                  <a:schemeClr val="tx2"/>
                </a:solidFill>
              </a:rPr>
              <a:t>Pengawas</a:t>
            </a:r>
            <a:r>
              <a:rPr lang="en-ID" sz="1600" dirty="0">
                <a:solidFill>
                  <a:schemeClr val="tx2"/>
                </a:solidFill>
              </a:rPr>
              <a:t> </a:t>
            </a:r>
            <a:r>
              <a:rPr lang="en-ID" sz="1600" dirty="0" err="1">
                <a:solidFill>
                  <a:schemeClr val="tx2"/>
                </a:solidFill>
              </a:rPr>
              <a:t>menetapkan</a:t>
            </a:r>
            <a:r>
              <a:rPr lang="en-ID" sz="1600" dirty="0">
                <a:solidFill>
                  <a:schemeClr val="tx2"/>
                </a:solidFill>
              </a:rPr>
              <a:t> </a:t>
            </a:r>
            <a:r>
              <a:rPr lang="en-ID" sz="1600" dirty="0" err="1">
                <a:solidFill>
                  <a:schemeClr val="tx2"/>
                </a:solidFill>
              </a:rPr>
              <a:t>hari</a:t>
            </a:r>
            <a:r>
              <a:rPr lang="en-ID" sz="1600" dirty="0">
                <a:solidFill>
                  <a:schemeClr val="tx2"/>
                </a:solidFill>
              </a:rPr>
              <a:t> </a:t>
            </a:r>
            <a:r>
              <a:rPr lang="en-ID" sz="1600" dirty="0" err="1">
                <a:solidFill>
                  <a:schemeClr val="tx2"/>
                </a:solidFill>
              </a:rPr>
              <a:t>sidang</a:t>
            </a:r>
            <a:r>
              <a:rPr lang="en-ID" sz="1600" dirty="0">
                <a:solidFill>
                  <a:schemeClr val="tx2"/>
                </a:solidFill>
              </a:rPr>
              <a:t> </a:t>
            </a:r>
            <a:r>
              <a:rPr lang="en-ID" sz="1600" dirty="0" err="1">
                <a:solidFill>
                  <a:schemeClr val="tx2"/>
                </a:solidFill>
              </a:rPr>
              <a:t>Pengadilan</a:t>
            </a:r>
            <a:r>
              <a:rPr lang="en-ID" sz="1600" dirty="0">
                <a:solidFill>
                  <a:schemeClr val="tx2"/>
                </a:solidFill>
              </a:rPr>
              <a:t> yang </a:t>
            </a:r>
            <a:r>
              <a:rPr lang="en-ID" sz="1600" dirty="0" err="1">
                <a:solidFill>
                  <a:schemeClr val="tx2"/>
                </a:solidFill>
              </a:rPr>
              <a:t>akan</a:t>
            </a:r>
            <a:r>
              <a:rPr lang="en-ID" sz="1600" dirty="0">
                <a:solidFill>
                  <a:schemeClr val="tx2"/>
                </a:solidFill>
              </a:rPr>
              <a:t> </a:t>
            </a:r>
            <a:r>
              <a:rPr lang="en-ID" sz="1600" dirty="0" err="1">
                <a:solidFill>
                  <a:schemeClr val="tx2"/>
                </a:solidFill>
              </a:rPr>
              <a:t>memutuskan</a:t>
            </a:r>
            <a:r>
              <a:rPr lang="en-ID" sz="1600" dirty="0">
                <a:solidFill>
                  <a:schemeClr val="tx2"/>
                </a:solidFill>
              </a:rPr>
              <a:t> </a:t>
            </a:r>
            <a:r>
              <a:rPr lang="en-ID" sz="1600" dirty="0" err="1">
                <a:solidFill>
                  <a:schemeClr val="tx2"/>
                </a:solidFill>
              </a:rPr>
              <a:t>mengenai</a:t>
            </a:r>
            <a:r>
              <a:rPr lang="en-ID" sz="1600" dirty="0">
                <a:solidFill>
                  <a:schemeClr val="tx2"/>
                </a:solidFill>
              </a:rPr>
              <a:t> </a:t>
            </a:r>
            <a:r>
              <a:rPr lang="en-ID" sz="1600" dirty="0" err="1">
                <a:solidFill>
                  <a:schemeClr val="tx2"/>
                </a:solidFill>
              </a:rPr>
              <a:t>disahkan</a:t>
            </a:r>
            <a:r>
              <a:rPr lang="en-ID" sz="1600" dirty="0">
                <a:solidFill>
                  <a:schemeClr val="tx2"/>
                </a:solidFill>
              </a:rPr>
              <a:t> </a:t>
            </a:r>
            <a:r>
              <a:rPr lang="en-ID" sz="1600" dirty="0" err="1">
                <a:solidFill>
                  <a:schemeClr val="tx2"/>
                </a:solidFill>
              </a:rPr>
              <a:t>atau</a:t>
            </a:r>
            <a:r>
              <a:rPr lang="en-ID" sz="1600" dirty="0">
                <a:solidFill>
                  <a:schemeClr val="tx2"/>
                </a:solidFill>
              </a:rPr>
              <a:t> </a:t>
            </a:r>
            <a:r>
              <a:rPr lang="en-ID" sz="1600" dirty="0" err="1">
                <a:solidFill>
                  <a:schemeClr val="tx2"/>
                </a:solidFill>
              </a:rPr>
              <a:t>tidaknya</a:t>
            </a:r>
            <a:r>
              <a:rPr lang="en-ID" sz="1600" dirty="0">
                <a:solidFill>
                  <a:schemeClr val="tx2"/>
                </a:solidFill>
              </a:rPr>
              <a:t> </a:t>
            </a:r>
            <a:r>
              <a:rPr lang="en-ID" sz="1600" dirty="0" err="1">
                <a:solidFill>
                  <a:schemeClr val="tx2"/>
                </a:solidFill>
              </a:rPr>
              <a:t>rencana</a:t>
            </a:r>
            <a:r>
              <a:rPr lang="en-ID" sz="1600" dirty="0">
                <a:solidFill>
                  <a:schemeClr val="tx2"/>
                </a:solidFill>
              </a:rPr>
              <a:t> </a:t>
            </a:r>
            <a:r>
              <a:rPr lang="en-ID" sz="1600" dirty="0" err="1">
                <a:solidFill>
                  <a:schemeClr val="tx2"/>
                </a:solidFill>
              </a:rPr>
              <a:t>perdamaian</a:t>
            </a:r>
            <a:r>
              <a:rPr lang="en-ID" sz="1600" dirty="0">
                <a:solidFill>
                  <a:schemeClr val="tx2"/>
                </a:solidFill>
              </a:rPr>
              <a:t> </a:t>
            </a:r>
            <a:r>
              <a:rPr lang="en-ID" sz="1600" dirty="0" err="1">
                <a:solidFill>
                  <a:schemeClr val="tx2"/>
                </a:solidFill>
              </a:rPr>
              <a:t>tersebut</a:t>
            </a:r>
            <a:r>
              <a:rPr lang="en-ID" sz="1600" dirty="0">
                <a:solidFill>
                  <a:schemeClr val="tx2"/>
                </a:solidFill>
              </a:rPr>
              <a:t>.</a:t>
            </a:r>
          </a:p>
          <a:p>
            <a:pPr>
              <a:lnSpc>
                <a:spcPct val="100000"/>
              </a:lnSpc>
            </a:pPr>
            <a:r>
              <a:rPr lang="en-ID" sz="1600" dirty="0" err="1">
                <a:solidFill>
                  <a:schemeClr val="tx2"/>
                </a:solidFill>
              </a:rPr>
              <a:t>Sidang</a:t>
            </a:r>
            <a:r>
              <a:rPr lang="en-ID" sz="1600" dirty="0">
                <a:solidFill>
                  <a:schemeClr val="tx2"/>
                </a:solidFill>
              </a:rPr>
              <a:t> </a:t>
            </a:r>
            <a:r>
              <a:rPr lang="en-ID" sz="1600" dirty="0" err="1">
                <a:solidFill>
                  <a:schemeClr val="tx2"/>
                </a:solidFill>
              </a:rPr>
              <a:t>Pengadilan</a:t>
            </a:r>
            <a:r>
              <a:rPr lang="en-ID" sz="1600" dirty="0">
                <a:solidFill>
                  <a:schemeClr val="tx2"/>
                </a:solidFill>
              </a:rPr>
              <a:t> </a:t>
            </a:r>
            <a:r>
              <a:rPr lang="en-ID" sz="1600" dirty="0" err="1">
                <a:solidFill>
                  <a:schemeClr val="tx2"/>
                </a:solidFill>
              </a:rPr>
              <a:t>tersebut</a:t>
            </a:r>
            <a:r>
              <a:rPr lang="en-ID" sz="1600" dirty="0">
                <a:solidFill>
                  <a:schemeClr val="tx2"/>
                </a:solidFill>
              </a:rPr>
              <a:t> </a:t>
            </a:r>
            <a:r>
              <a:rPr lang="en-ID" sz="1600" dirty="0" err="1">
                <a:solidFill>
                  <a:schemeClr val="tx2"/>
                </a:solidFill>
              </a:rPr>
              <a:t>diadakan</a:t>
            </a:r>
            <a:r>
              <a:rPr lang="en-ID" sz="1600" dirty="0">
                <a:solidFill>
                  <a:schemeClr val="tx2"/>
                </a:solidFill>
              </a:rPr>
              <a:t> paling </a:t>
            </a:r>
            <a:r>
              <a:rPr lang="en-ID" sz="1600" dirty="0" err="1">
                <a:solidFill>
                  <a:schemeClr val="tx2"/>
                </a:solidFill>
              </a:rPr>
              <a:t>singkat</a:t>
            </a:r>
            <a:r>
              <a:rPr lang="en-ID" sz="1600" dirty="0">
                <a:solidFill>
                  <a:schemeClr val="tx2"/>
                </a:solidFill>
              </a:rPr>
              <a:t> 8 </a:t>
            </a:r>
            <a:r>
              <a:rPr lang="en-ID" sz="1600" dirty="0" err="1">
                <a:solidFill>
                  <a:schemeClr val="tx2"/>
                </a:solidFill>
              </a:rPr>
              <a:t>hari</a:t>
            </a:r>
            <a:r>
              <a:rPr lang="en-ID" sz="1600" dirty="0">
                <a:solidFill>
                  <a:schemeClr val="tx2"/>
                </a:solidFill>
              </a:rPr>
              <a:t> dan paling </a:t>
            </a:r>
            <a:r>
              <a:rPr lang="en-ID" sz="1600" dirty="0" err="1">
                <a:solidFill>
                  <a:schemeClr val="tx2"/>
                </a:solidFill>
              </a:rPr>
              <a:t>lambat</a:t>
            </a:r>
            <a:r>
              <a:rPr lang="en-ID" sz="1600" dirty="0">
                <a:solidFill>
                  <a:schemeClr val="tx2"/>
                </a:solidFill>
              </a:rPr>
              <a:t> 14 </a:t>
            </a:r>
            <a:r>
              <a:rPr lang="en-ID" sz="1600" dirty="0" err="1">
                <a:solidFill>
                  <a:schemeClr val="tx2"/>
                </a:solidFill>
              </a:rPr>
              <a:t>hari</a:t>
            </a:r>
            <a:r>
              <a:rPr lang="en-ID" sz="1600" dirty="0">
                <a:solidFill>
                  <a:schemeClr val="tx2"/>
                </a:solidFill>
              </a:rPr>
              <a:t> </a:t>
            </a:r>
            <a:r>
              <a:rPr lang="en-ID" sz="1600" dirty="0" err="1">
                <a:solidFill>
                  <a:schemeClr val="tx2"/>
                </a:solidFill>
              </a:rPr>
              <a:t>setelah</a:t>
            </a:r>
            <a:r>
              <a:rPr lang="en-ID" sz="1600" dirty="0">
                <a:solidFill>
                  <a:schemeClr val="tx2"/>
                </a:solidFill>
              </a:rPr>
              <a:t> </a:t>
            </a:r>
            <a:r>
              <a:rPr lang="en-ID" sz="1600" dirty="0" err="1">
                <a:solidFill>
                  <a:schemeClr val="tx2"/>
                </a:solidFill>
              </a:rPr>
              <a:t>diterimanya</a:t>
            </a:r>
            <a:r>
              <a:rPr lang="en-ID" sz="1600" dirty="0">
                <a:solidFill>
                  <a:schemeClr val="tx2"/>
                </a:solidFill>
              </a:rPr>
              <a:t> </a:t>
            </a:r>
            <a:r>
              <a:rPr lang="en-ID" sz="1600" dirty="0" err="1">
                <a:solidFill>
                  <a:schemeClr val="tx2"/>
                </a:solidFill>
              </a:rPr>
              <a:t>rencana</a:t>
            </a:r>
            <a:r>
              <a:rPr lang="en-ID" sz="1600" dirty="0">
                <a:solidFill>
                  <a:schemeClr val="tx2"/>
                </a:solidFill>
              </a:rPr>
              <a:t> </a:t>
            </a:r>
            <a:r>
              <a:rPr lang="en-ID" sz="1600" dirty="0" err="1">
                <a:solidFill>
                  <a:schemeClr val="tx2"/>
                </a:solidFill>
              </a:rPr>
              <a:t>perdamaian</a:t>
            </a:r>
            <a:r>
              <a:rPr lang="en-ID" sz="1600" dirty="0">
                <a:solidFill>
                  <a:schemeClr val="tx2"/>
                </a:solidFill>
              </a:rPr>
              <a:t> </a:t>
            </a:r>
            <a:r>
              <a:rPr lang="en-ID" sz="1600" dirty="0" err="1">
                <a:solidFill>
                  <a:schemeClr val="tx2"/>
                </a:solidFill>
              </a:rPr>
              <a:t>dalam</a:t>
            </a:r>
            <a:r>
              <a:rPr lang="en-ID" sz="1600" dirty="0">
                <a:solidFill>
                  <a:schemeClr val="tx2"/>
                </a:solidFill>
              </a:rPr>
              <a:t> </a:t>
            </a:r>
            <a:r>
              <a:rPr lang="en-ID" sz="1600" dirty="0" err="1">
                <a:solidFill>
                  <a:schemeClr val="tx2"/>
                </a:solidFill>
              </a:rPr>
              <a:t>Rapat</a:t>
            </a:r>
            <a:r>
              <a:rPr lang="en-ID" sz="1600" dirty="0">
                <a:solidFill>
                  <a:schemeClr val="tx2"/>
                </a:solidFill>
              </a:rPr>
              <a:t> </a:t>
            </a:r>
            <a:r>
              <a:rPr lang="en-ID" sz="1600" dirty="0" err="1">
                <a:solidFill>
                  <a:schemeClr val="tx2"/>
                </a:solidFill>
              </a:rPr>
              <a:t>pemungutan</a:t>
            </a:r>
            <a:r>
              <a:rPr lang="en-ID" sz="1600" dirty="0">
                <a:solidFill>
                  <a:schemeClr val="tx2"/>
                </a:solidFill>
              </a:rPr>
              <a:t> </a:t>
            </a:r>
            <a:r>
              <a:rPr lang="en-ID" sz="1600" dirty="0" err="1">
                <a:solidFill>
                  <a:schemeClr val="tx2"/>
                </a:solidFill>
              </a:rPr>
              <a:t>suara</a:t>
            </a:r>
            <a:r>
              <a:rPr lang="en-ID" sz="1600" dirty="0">
                <a:solidFill>
                  <a:schemeClr val="tx2"/>
                </a:solidFill>
              </a:rPr>
              <a:t>. Jika </a:t>
            </a:r>
            <a:r>
              <a:rPr lang="en-ID" sz="1600" dirty="0" err="1">
                <a:solidFill>
                  <a:schemeClr val="tx2"/>
                </a:solidFill>
              </a:rPr>
              <a:t>rencana</a:t>
            </a:r>
            <a:r>
              <a:rPr lang="en-ID" sz="1600" dirty="0">
                <a:solidFill>
                  <a:schemeClr val="tx2"/>
                </a:solidFill>
              </a:rPr>
              <a:t> </a:t>
            </a:r>
            <a:r>
              <a:rPr lang="en-ID" sz="1600" dirty="0" err="1">
                <a:solidFill>
                  <a:schemeClr val="tx2"/>
                </a:solidFill>
              </a:rPr>
              <a:t>perdamaian</a:t>
            </a:r>
            <a:r>
              <a:rPr lang="en-ID" sz="1600" dirty="0">
                <a:solidFill>
                  <a:schemeClr val="tx2"/>
                </a:solidFill>
              </a:rPr>
              <a:t> </a:t>
            </a:r>
            <a:r>
              <a:rPr lang="en-ID" sz="1600" dirty="0" err="1">
                <a:solidFill>
                  <a:schemeClr val="tx2"/>
                </a:solidFill>
              </a:rPr>
              <a:t>diterima</a:t>
            </a:r>
            <a:r>
              <a:rPr lang="en-ID" sz="1600" dirty="0">
                <a:solidFill>
                  <a:schemeClr val="tx2"/>
                </a:solidFill>
              </a:rPr>
              <a:t> oleh </a:t>
            </a:r>
            <a:r>
              <a:rPr lang="en-ID" sz="1600" dirty="0" err="1">
                <a:solidFill>
                  <a:schemeClr val="tx2"/>
                </a:solidFill>
              </a:rPr>
              <a:t>Rapat</a:t>
            </a:r>
            <a:r>
              <a:rPr lang="en-ID" sz="1600" dirty="0">
                <a:solidFill>
                  <a:schemeClr val="tx2"/>
                </a:solidFill>
              </a:rPr>
              <a:t> </a:t>
            </a:r>
            <a:r>
              <a:rPr lang="en-ID" sz="1600" dirty="0" err="1">
                <a:solidFill>
                  <a:schemeClr val="tx2"/>
                </a:solidFill>
              </a:rPr>
              <a:t>Kreditor</a:t>
            </a:r>
            <a:r>
              <a:rPr lang="en-ID" sz="1600" dirty="0">
                <a:solidFill>
                  <a:schemeClr val="tx2"/>
                </a:solidFill>
              </a:rPr>
              <a:t> </a:t>
            </a:r>
            <a:r>
              <a:rPr lang="en-ID" sz="1600" dirty="0" err="1">
                <a:solidFill>
                  <a:schemeClr val="tx2"/>
                </a:solidFill>
              </a:rPr>
              <a:t>tetapi</a:t>
            </a:r>
            <a:r>
              <a:rPr lang="en-ID" sz="1600" dirty="0">
                <a:solidFill>
                  <a:schemeClr val="tx2"/>
                </a:solidFill>
              </a:rPr>
              <a:t> Hakim </a:t>
            </a:r>
            <a:r>
              <a:rPr lang="en-ID" sz="1600" dirty="0" err="1">
                <a:solidFill>
                  <a:schemeClr val="tx2"/>
                </a:solidFill>
              </a:rPr>
              <a:t>Pengawas</a:t>
            </a:r>
            <a:r>
              <a:rPr lang="en-ID" sz="1600" dirty="0">
                <a:solidFill>
                  <a:schemeClr val="tx2"/>
                </a:solidFill>
              </a:rPr>
              <a:t> </a:t>
            </a:r>
            <a:r>
              <a:rPr lang="en-ID" sz="1600" dirty="0" err="1">
                <a:solidFill>
                  <a:schemeClr val="tx2"/>
                </a:solidFill>
              </a:rPr>
              <a:t>secara</a:t>
            </a:r>
            <a:r>
              <a:rPr lang="en-ID" sz="1600" dirty="0">
                <a:solidFill>
                  <a:schemeClr val="tx2"/>
                </a:solidFill>
              </a:rPr>
              <a:t> </a:t>
            </a:r>
            <a:r>
              <a:rPr lang="en-ID" sz="1600" dirty="0" err="1">
                <a:solidFill>
                  <a:schemeClr val="tx2"/>
                </a:solidFill>
              </a:rPr>
              <a:t>keliru</a:t>
            </a:r>
            <a:r>
              <a:rPr lang="en-ID" sz="1600" dirty="0">
                <a:solidFill>
                  <a:schemeClr val="tx2"/>
                </a:solidFill>
              </a:rPr>
              <a:t> </a:t>
            </a:r>
            <a:r>
              <a:rPr lang="en-ID" sz="1600" dirty="0" err="1">
                <a:solidFill>
                  <a:schemeClr val="tx2"/>
                </a:solidFill>
              </a:rPr>
              <a:t>telah</a:t>
            </a:r>
            <a:r>
              <a:rPr lang="en-ID" sz="1600" dirty="0">
                <a:solidFill>
                  <a:schemeClr val="tx2"/>
                </a:solidFill>
              </a:rPr>
              <a:t> </a:t>
            </a:r>
            <a:r>
              <a:rPr lang="en-ID" sz="1600" dirty="0" err="1">
                <a:solidFill>
                  <a:schemeClr val="tx2"/>
                </a:solidFill>
              </a:rPr>
              <a:t>menganggap</a:t>
            </a:r>
            <a:r>
              <a:rPr lang="en-ID" sz="1600" dirty="0">
                <a:solidFill>
                  <a:schemeClr val="tx2"/>
                </a:solidFill>
              </a:rPr>
              <a:t> </a:t>
            </a:r>
            <a:r>
              <a:rPr lang="en-ID" sz="1600" dirty="0" err="1">
                <a:solidFill>
                  <a:schemeClr val="tx2"/>
                </a:solidFill>
              </a:rPr>
              <a:t>rencana</a:t>
            </a:r>
            <a:r>
              <a:rPr lang="en-ID" sz="1600" dirty="0">
                <a:solidFill>
                  <a:schemeClr val="tx2"/>
                </a:solidFill>
              </a:rPr>
              <a:t> </a:t>
            </a:r>
            <a:r>
              <a:rPr lang="en-ID" sz="1600" dirty="0" err="1">
                <a:solidFill>
                  <a:schemeClr val="tx2"/>
                </a:solidFill>
              </a:rPr>
              <a:t>perdamaian</a:t>
            </a:r>
            <a:r>
              <a:rPr lang="en-ID" sz="1600" dirty="0">
                <a:solidFill>
                  <a:schemeClr val="tx2"/>
                </a:solidFill>
              </a:rPr>
              <a:t> </a:t>
            </a:r>
            <a:r>
              <a:rPr lang="en-ID" sz="1600" dirty="0" err="1">
                <a:solidFill>
                  <a:schemeClr val="tx2"/>
                </a:solidFill>
              </a:rPr>
              <a:t>ditolak</a:t>
            </a:r>
            <a:r>
              <a:rPr lang="en-ID" sz="1600" dirty="0">
                <a:solidFill>
                  <a:schemeClr val="tx2"/>
                </a:solidFill>
              </a:rPr>
              <a:t> oleh </a:t>
            </a:r>
            <a:r>
              <a:rPr lang="en-ID" sz="1600" dirty="0" err="1">
                <a:solidFill>
                  <a:schemeClr val="tx2"/>
                </a:solidFill>
              </a:rPr>
              <a:t>Rapat</a:t>
            </a:r>
            <a:r>
              <a:rPr lang="en-ID" sz="1600" dirty="0">
                <a:solidFill>
                  <a:schemeClr val="tx2"/>
                </a:solidFill>
              </a:rPr>
              <a:t> </a:t>
            </a:r>
            <a:r>
              <a:rPr lang="en-ID" sz="1600" dirty="0" err="1">
                <a:solidFill>
                  <a:schemeClr val="tx2"/>
                </a:solidFill>
              </a:rPr>
              <a:t>Kreditor</a:t>
            </a:r>
            <a:r>
              <a:rPr lang="en-ID" sz="1600" dirty="0">
                <a:solidFill>
                  <a:schemeClr val="tx2"/>
                </a:solidFill>
              </a:rPr>
              <a:t>, </a:t>
            </a:r>
            <a:r>
              <a:rPr lang="en-ID" sz="1600" dirty="0" err="1">
                <a:solidFill>
                  <a:schemeClr val="tx2"/>
                </a:solidFill>
              </a:rPr>
              <a:t>maka</a:t>
            </a:r>
            <a:r>
              <a:rPr lang="en-ID" sz="1600" dirty="0">
                <a:solidFill>
                  <a:schemeClr val="tx2"/>
                </a:solidFill>
              </a:rPr>
              <a:t> </a:t>
            </a:r>
            <a:r>
              <a:rPr lang="en-ID" sz="1600" dirty="0" err="1">
                <a:solidFill>
                  <a:schemeClr val="tx2"/>
                </a:solidFill>
              </a:rPr>
              <a:t>Kreditor</a:t>
            </a:r>
            <a:r>
              <a:rPr lang="en-ID" sz="1600" dirty="0">
                <a:solidFill>
                  <a:schemeClr val="tx2"/>
                </a:solidFill>
              </a:rPr>
              <a:t> yang </a:t>
            </a:r>
            <a:r>
              <a:rPr lang="en-ID" sz="1600" dirty="0" err="1">
                <a:solidFill>
                  <a:schemeClr val="tx2"/>
                </a:solidFill>
              </a:rPr>
              <a:t>telah</a:t>
            </a:r>
            <a:r>
              <a:rPr lang="en-ID" sz="1600" dirty="0">
                <a:solidFill>
                  <a:schemeClr val="tx2"/>
                </a:solidFill>
              </a:rPr>
              <a:t> </a:t>
            </a:r>
            <a:r>
              <a:rPr lang="en-ID" sz="1600" dirty="0" err="1">
                <a:solidFill>
                  <a:schemeClr val="tx2"/>
                </a:solidFill>
              </a:rPr>
              <a:t>mengeluarkan</a:t>
            </a:r>
            <a:r>
              <a:rPr lang="en-ID" sz="1600" dirty="0">
                <a:solidFill>
                  <a:schemeClr val="tx2"/>
                </a:solidFill>
              </a:rPr>
              <a:t> </a:t>
            </a:r>
            <a:r>
              <a:rPr lang="en-ID" sz="1600" dirty="0" err="1">
                <a:solidFill>
                  <a:schemeClr val="tx2"/>
                </a:solidFill>
              </a:rPr>
              <a:t>suara</a:t>
            </a:r>
            <a:r>
              <a:rPr lang="en-ID" sz="1600" dirty="0">
                <a:solidFill>
                  <a:schemeClr val="tx2"/>
                </a:solidFill>
              </a:rPr>
              <a:t> </a:t>
            </a:r>
            <a:r>
              <a:rPr lang="en-ID" sz="1600" dirty="0" err="1">
                <a:solidFill>
                  <a:schemeClr val="tx2"/>
                </a:solidFill>
              </a:rPr>
              <a:t>menyetujui</a:t>
            </a:r>
            <a:r>
              <a:rPr lang="en-ID" sz="1600" dirty="0">
                <a:solidFill>
                  <a:schemeClr val="tx2"/>
                </a:solidFill>
              </a:rPr>
              <a:t> </a:t>
            </a:r>
            <a:r>
              <a:rPr lang="en-ID" sz="1600" dirty="0" err="1">
                <a:solidFill>
                  <a:schemeClr val="tx2"/>
                </a:solidFill>
              </a:rPr>
              <a:t>rencana</a:t>
            </a:r>
            <a:r>
              <a:rPr lang="en-ID" sz="1600" dirty="0">
                <a:solidFill>
                  <a:schemeClr val="tx2"/>
                </a:solidFill>
              </a:rPr>
              <a:t> </a:t>
            </a:r>
            <a:r>
              <a:rPr lang="en-ID" sz="1600" dirty="0" err="1">
                <a:solidFill>
                  <a:schemeClr val="tx2"/>
                </a:solidFill>
              </a:rPr>
              <a:t>perdamaian</a:t>
            </a:r>
            <a:r>
              <a:rPr lang="en-ID" sz="1600" dirty="0">
                <a:solidFill>
                  <a:schemeClr val="tx2"/>
                </a:solidFill>
              </a:rPr>
              <a:t> </a:t>
            </a:r>
            <a:r>
              <a:rPr lang="en-ID" sz="1600" dirty="0" err="1">
                <a:solidFill>
                  <a:schemeClr val="tx2"/>
                </a:solidFill>
              </a:rPr>
              <a:t>atau</a:t>
            </a:r>
            <a:r>
              <a:rPr lang="en-ID" sz="1600" dirty="0">
                <a:solidFill>
                  <a:schemeClr val="tx2"/>
                </a:solidFill>
              </a:rPr>
              <a:t> </a:t>
            </a:r>
            <a:r>
              <a:rPr lang="en-ID" sz="1600" dirty="0" err="1">
                <a:solidFill>
                  <a:schemeClr val="tx2"/>
                </a:solidFill>
              </a:rPr>
              <a:t>Debitor</a:t>
            </a:r>
            <a:r>
              <a:rPr lang="en-ID" sz="1600" dirty="0">
                <a:solidFill>
                  <a:schemeClr val="tx2"/>
                </a:solidFill>
              </a:rPr>
              <a:t> </a:t>
            </a:r>
            <a:r>
              <a:rPr lang="en-ID" sz="1600" dirty="0" err="1">
                <a:solidFill>
                  <a:schemeClr val="tx2"/>
                </a:solidFill>
              </a:rPr>
              <a:t>Pailit</a:t>
            </a:r>
            <a:r>
              <a:rPr lang="en-ID" sz="1600" dirty="0">
                <a:solidFill>
                  <a:schemeClr val="tx2"/>
                </a:solidFill>
              </a:rPr>
              <a:t> </a:t>
            </a:r>
            <a:r>
              <a:rPr lang="en-ID" sz="1600" dirty="0" err="1">
                <a:solidFill>
                  <a:schemeClr val="tx2"/>
                </a:solidFill>
              </a:rPr>
              <a:t>dapat</a:t>
            </a:r>
            <a:r>
              <a:rPr lang="en-ID" sz="1600" dirty="0">
                <a:solidFill>
                  <a:schemeClr val="tx2"/>
                </a:solidFill>
              </a:rPr>
              <a:t> </a:t>
            </a:r>
            <a:r>
              <a:rPr lang="en-ID" sz="1600" dirty="0" err="1">
                <a:solidFill>
                  <a:schemeClr val="tx2"/>
                </a:solidFill>
              </a:rPr>
              <a:t>meminta</a:t>
            </a:r>
            <a:r>
              <a:rPr lang="en-ID" sz="1600" dirty="0">
                <a:solidFill>
                  <a:schemeClr val="tx2"/>
                </a:solidFill>
              </a:rPr>
              <a:t> </a:t>
            </a:r>
            <a:r>
              <a:rPr lang="en-ID" sz="1600" dirty="0" err="1">
                <a:solidFill>
                  <a:schemeClr val="tx2"/>
                </a:solidFill>
              </a:rPr>
              <a:t>kepada</a:t>
            </a:r>
            <a:r>
              <a:rPr lang="en-ID" sz="1600" dirty="0">
                <a:solidFill>
                  <a:schemeClr val="tx2"/>
                </a:solidFill>
              </a:rPr>
              <a:t> </a:t>
            </a:r>
            <a:r>
              <a:rPr lang="en-ID" sz="1600" dirty="0" err="1">
                <a:solidFill>
                  <a:schemeClr val="tx2"/>
                </a:solidFill>
              </a:rPr>
              <a:t>Pengadilan</a:t>
            </a:r>
            <a:r>
              <a:rPr lang="en-ID" sz="1600" dirty="0">
                <a:solidFill>
                  <a:schemeClr val="tx2"/>
                </a:solidFill>
              </a:rPr>
              <a:t> </a:t>
            </a:r>
            <a:r>
              <a:rPr lang="en-ID" sz="1600" dirty="0" err="1">
                <a:solidFill>
                  <a:schemeClr val="tx2"/>
                </a:solidFill>
              </a:rPr>
              <a:t>untuk</a:t>
            </a:r>
            <a:r>
              <a:rPr lang="en-ID" sz="1600" dirty="0">
                <a:solidFill>
                  <a:schemeClr val="tx2"/>
                </a:solidFill>
              </a:rPr>
              <a:t> </a:t>
            </a:r>
            <a:r>
              <a:rPr lang="en-ID" sz="1600" dirty="0" err="1">
                <a:solidFill>
                  <a:schemeClr val="tx2"/>
                </a:solidFill>
              </a:rPr>
              <a:t>memperbaiki</a:t>
            </a:r>
            <a:r>
              <a:rPr lang="en-ID" sz="1600" dirty="0">
                <a:solidFill>
                  <a:schemeClr val="tx2"/>
                </a:solidFill>
              </a:rPr>
              <a:t> </a:t>
            </a:r>
            <a:r>
              <a:rPr lang="en-ID" sz="1600" dirty="0" err="1">
                <a:solidFill>
                  <a:schemeClr val="tx2"/>
                </a:solidFill>
              </a:rPr>
              <a:t>berita</a:t>
            </a:r>
            <a:r>
              <a:rPr lang="en-ID" sz="1600" dirty="0">
                <a:solidFill>
                  <a:schemeClr val="tx2"/>
                </a:solidFill>
              </a:rPr>
              <a:t> acara </a:t>
            </a:r>
            <a:r>
              <a:rPr lang="en-ID" sz="1600" dirty="0" err="1">
                <a:solidFill>
                  <a:schemeClr val="tx2"/>
                </a:solidFill>
              </a:rPr>
              <a:t>Rapat</a:t>
            </a:r>
            <a:r>
              <a:rPr lang="en-ID" sz="1600" dirty="0">
                <a:solidFill>
                  <a:schemeClr val="tx2"/>
                </a:solidFill>
              </a:rPr>
              <a:t> </a:t>
            </a:r>
            <a:r>
              <a:rPr lang="en-ID" sz="1600" dirty="0" err="1">
                <a:solidFill>
                  <a:schemeClr val="tx2"/>
                </a:solidFill>
              </a:rPr>
              <a:t>dalam</a:t>
            </a:r>
            <a:r>
              <a:rPr lang="en-ID" sz="1600" dirty="0">
                <a:solidFill>
                  <a:schemeClr val="tx2"/>
                </a:solidFill>
              </a:rPr>
              <a:t> </a:t>
            </a:r>
            <a:r>
              <a:rPr lang="en-ID" sz="1600" dirty="0" err="1">
                <a:solidFill>
                  <a:schemeClr val="tx2"/>
                </a:solidFill>
              </a:rPr>
              <a:t>jangka</a:t>
            </a:r>
            <a:r>
              <a:rPr lang="en-ID" sz="1600" dirty="0">
                <a:solidFill>
                  <a:schemeClr val="tx2"/>
                </a:solidFill>
              </a:rPr>
              <a:t> </a:t>
            </a:r>
            <a:r>
              <a:rPr lang="en-ID" sz="1600" dirty="0" err="1">
                <a:solidFill>
                  <a:schemeClr val="tx2"/>
                </a:solidFill>
              </a:rPr>
              <a:t>waktu</a:t>
            </a:r>
            <a:r>
              <a:rPr lang="en-ID" sz="1600" dirty="0">
                <a:solidFill>
                  <a:schemeClr val="tx2"/>
                </a:solidFill>
              </a:rPr>
              <a:t> 8 </a:t>
            </a:r>
            <a:r>
              <a:rPr lang="en-ID" sz="1600" dirty="0" err="1">
                <a:solidFill>
                  <a:schemeClr val="tx2"/>
                </a:solidFill>
              </a:rPr>
              <a:t>hari</a:t>
            </a:r>
            <a:r>
              <a:rPr lang="en-ID" sz="1600" dirty="0">
                <a:solidFill>
                  <a:schemeClr val="tx2"/>
                </a:solidFill>
              </a:rPr>
              <a:t> </a:t>
            </a:r>
            <a:r>
              <a:rPr lang="en-ID" sz="1600" dirty="0" err="1">
                <a:solidFill>
                  <a:schemeClr val="tx2"/>
                </a:solidFill>
              </a:rPr>
              <a:t>setelah</a:t>
            </a:r>
            <a:r>
              <a:rPr lang="en-ID" sz="1600" dirty="0">
                <a:solidFill>
                  <a:schemeClr val="tx2"/>
                </a:solidFill>
              </a:rPr>
              <a:t> </a:t>
            </a:r>
            <a:r>
              <a:rPr lang="en-ID" sz="1600" dirty="0" err="1">
                <a:solidFill>
                  <a:schemeClr val="tx2"/>
                </a:solidFill>
              </a:rPr>
              <a:t>berita</a:t>
            </a:r>
            <a:r>
              <a:rPr lang="en-ID" sz="1600" dirty="0">
                <a:solidFill>
                  <a:schemeClr val="tx2"/>
                </a:solidFill>
              </a:rPr>
              <a:t> acara </a:t>
            </a:r>
            <a:r>
              <a:rPr lang="en-ID" sz="1600" dirty="0" err="1">
                <a:solidFill>
                  <a:schemeClr val="tx2"/>
                </a:solidFill>
              </a:rPr>
              <a:t>Rapat</a:t>
            </a:r>
            <a:r>
              <a:rPr lang="en-ID" sz="1600" dirty="0">
                <a:solidFill>
                  <a:schemeClr val="tx2"/>
                </a:solidFill>
              </a:rPr>
              <a:t> </a:t>
            </a:r>
            <a:r>
              <a:rPr lang="en-ID" sz="1600" dirty="0" err="1">
                <a:solidFill>
                  <a:schemeClr val="tx2"/>
                </a:solidFill>
              </a:rPr>
              <a:t>disediakan</a:t>
            </a:r>
            <a:r>
              <a:rPr lang="en-ID" sz="1600" dirty="0">
                <a:solidFill>
                  <a:schemeClr val="tx2"/>
                </a:solidFill>
              </a:rPr>
              <a:t> di </a:t>
            </a:r>
            <a:r>
              <a:rPr lang="en-ID" sz="1600" dirty="0" err="1">
                <a:solidFill>
                  <a:schemeClr val="tx2"/>
                </a:solidFill>
              </a:rPr>
              <a:t>Kepaniteraan</a:t>
            </a:r>
            <a:r>
              <a:rPr lang="en-ID" sz="1600" dirty="0">
                <a:solidFill>
                  <a:schemeClr val="tx2"/>
                </a:solidFill>
              </a:rPr>
              <a:t> </a:t>
            </a:r>
            <a:r>
              <a:rPr lang="en-ID" sz="1600" dirty="0" err="1">
                <a:solidFill>
                  <a:schemeClr val="tx2"/>
                </a:solidFill>
              </a:rPr>
              <a:t>Pengadilan</a:t>
            </a:r>
            <a:r>
              <a:rPr lang="en-ID" sz="1600" dirty="0">
                <a:solidFill>
                  <a:schemeClr val="tx2"/>
                </a:solidFill>
              </a:rPr>
              <a:t> </a:t>
            </a:r>
            <a:r>
              <a:rPr lang="en-ID" sz="1600" dirty="0" err="1">
                <a:solidFill>
                  <a:schemeClr val="tx2"/>
                </a:solidFill>
              </a:rPr>
              <a:t>untuk</a:t>
            </a:r>
            <a:r>
              <a:rPr lang="en-ID" sz="1600" dirty="0">
                <a:solidFill>
                  <a:schemeClr val="tx2"/>
                </a:solidFill>
              </a:rPr>
              <a:t> </a:t>
            </a:r>
            <a:r>
              <a:rPr lang="en-ID" sz="1600" dirty="0" err="1">
                <a:solidFill>
                  <a:schemeClr val="tx2"/>
                </a:solidFill>
              </a:rPr>
              <a:t>dilihat</a:t>
            </a:r>
            <a:r>
              <a:rPr lang="en-ID" sz="1600" dirty="0">
                <a:solidFill>
                  <a:schemeClr val="tx2"/>
                </a:solidFill>
              </a:rPr>
              <a:t> oleh yang </a:t>
            </a:r>
            <a:r>
              <a:rPr lang="en-ID" sz="1600" dirty="0" err="1">
                <a:solidFill>
                  <a:schemeClr val="tx2"/>
                </a:solidFill>
              </a:rPr>
              <a:t>berkepentingan</a:t>
            </a:r>
            <a:r>
              <a:rPr lang="en-ID" sz="1600" dirty="0">
                <a:solidFill>
                  <a:schemeClr val="tx2"/>
                </a:solidFill>
              </a:rPr>
              <a:t>. </a:t>
            </a:r>
            <a:r>
              <a:rPr lang="en-ID" sz="1600" dirty="0" err="1">
                <a:solidFill>
                  <a:schemeClr val="tx2"/>
                </a:solidFill>
              </a:rPr>
              <a:t>Pengadilan</a:t>
            </a:r>
            <a:r>
              <a:rPr lang="en-ID" sz="1600" dirty="0">
                <a:solidFill>
                  <a:schemeClr val="tx2"/>
                </a:solidFill>
              </a:rPr>
              <a:t> </a:t>
            </a:r>
            <a:r>
              <a:rPr lang="en-ID" sz="1600" dirty="0" err="1">
                <a:solidFill>
                  <a:schemeClr val="tx2"/>
                </a:solidFill>
              </a:rPr>
              <a:t>akan</a:t>
            </a:r>
            <a:r>
              <a:rPr lang="en-ID" sz="1600" dirty="0">
                <a:solidFill>
                  <a:schemeClr val="tx2"/>
                </a:solidFill>
              </a:rPr>
              <a:t> </a:t>
            </a:r>
            <a:r>
              <a:rPr lang="en-ID" sz="1600" dirty="0" err="1">
                <a:solidFill>
                  <a:schemeClr val="tx2"/>
                </a:solidFill>
              </a:rPr>
              <a:t>mengeluarkan</a:t>
            </a:r>
            <a:r>
              <a:rPr lang="en-ID" sz="1600" dirty="0">
                <a:solidFill>
                  <a:schemeClr val="tx2"/>
                </a:solidFill>
              </a:rPr>
              <a:t> </a:t>
            </a:r>
            <a:r>
              <a:rPr lang="en-ID" sz="1600" dirty="0" err="1">
                <a:solidFill>
                  <a:schemeClr val="tx2"/>
                </a:solidFill>
              </a:rPr>
              <a:t>penetapan</a:t>
            </a:r>
            <a:r>
              <a:rPr lang="en-ID" sz="1600" dirty="0">
                <a:solidFill>
                  <a:schemeClr val="tx2"/>
                </a:solidFill>
              </a:rPr>
              <a:t> </a:t>
            </a:r>
            <a:r>
              <a:rPr lang="en-ID" sz="1600" dirty="0" err="1">
                <a:solidFill>
                  <a:schemeClr val="tx2"/>
                </a:solidFill>
              </a:rPr>
              <a:t>perbaikan</a:t>
            </a:r>
            <a:r>
              <a:rPr lang="en-ID" sz="1600" dirty="0">
                <a:solidFill>
                  <a:schemeClr val="tx2"/>
                </a:solidFill>
              </a:rPr>
              <a:t> </a:t>
            </a:r>
            <a:r>
              <a:rPr lang="en-ID" sz="1600" dirty="0" err="1">
                <a:solidFill>
                  <a:schemeClr val="tx2"/>
                </a:solidFill>
              </a:rPr>
              <a:t>berita</a:t>
            </a:r>
            <a:r>
              <a:rPr lang="en-ID" sz="1600" dirty="0">
                <a:solidFill>
                  <a:schemeClr val="tx2"/>
                </a:solidFill>
              </a:rPr>
              <a:t> acara </a:t>
            </a:r>
            <a:r>
              <a:rPr lang="en-ID" sz="1600" dirty="0" err="1">
                <a:solidFill>
                  <a:schemeClr val="tx2"/>
                </a:solidFill>
              </a:rPr>
              <a:t>Rapat</a:t>
            </a:r>
            <a:r>
              <a:rPr lang="en-ID" sz="1600" dirty="0">
                <a:solidFill>
                  <a:schemeClr val="tx2"/>
                </a:solidFill>
              </a:rPr>
              <a:t> yang </a:t>
            </a:r>
            <a:r>
              <a:rPr lang="en-ID" sz="1600" dirty="0" err="1">
                <a:solidFill>
                  <a:schemeClr val="tx2"/>
                </a:solidFill>
              </a:rPr>
              <a:t>memuat</a:t>
            </a:r>
            <a:r>
              <a:rPr lang="en-ID" sz="1600" dirty="0">
                <a:solidFill>
                  <a:schemeClr val="tx2"/>
                </a:solidFill>
              </a:rPr>
              <a:t> </a:t>
            </a:r>
            <a:r>
              <a:rPr lang="en-ID" sz="1600" dirty="0" err="1">
                <a:solidFill>
                  <a:schemeClr val="tx2"/>
                </a:solidFill>
              </a:rPr>
              <a:t>kekeliruan</a:t>
            </a:r>
            <a:r>
              <a:rPr lang="en-ID" sz="1600" dirty="0">
                <a:solidFill>
                  <a:schemeClr val="tx2"/>
                </a:solidFill>
              </a:rPr>
              <a:t> </a:t>
            </a:r>
            <a:r>
              <a:rPr lang="en-ID" sz="1600" dirty="0" err="1">
                <a:solidFill>
                  <a:schemeClr val="tx2"/>
                </a:solidFill>
              </a:rPr>
              <a:t>tersebut</a:t>
            </a:r>
            <a:r>
              <a:rPr lang="en-ID" sz="1600" dirty="0">
                <a:solidFill>
                  <a:schemeClr val="tx2"/>
                </a:solidFill>
              </a:rPr>
              <a:t> dan paling </a:t>
            </a:r>
            <a:r>
              <a:rPr lang="en-ID" sz="1600" dirty="0" err="1">
                <a:solidFill>
                  <a:schemeClr val="tx2"/>
                </a:solidFill>
              </a:rPr>
              <a:t>lambat</a:t>
            </a:r>
            <a:r>
              <a:rPr lang="en-ID" sz="1600" dirty="0">
                <a:solidFill>
                  <a:schemeClr val="tx2"/>
                </a:solidFill>
              </a:rPr>
              <a:t> 14 </a:t>
            </a:r>
            <a:r>
              <a:rPr lang="en-ID" sz="1600" dirty="0" err="1">
                <a:solidFill>
                  <a:schemeClr val="tx2"/>
                </a:solidFill>
              </a:rPr>
              <a:t>hari</a:t>
            </a:r>
            <a:r>
              <a:rPr lang="en-ID" sz="1600" dirty="0">
                <a:solidFill>
                  <a:schemeClr val="tx2"/>
                </a:solidFill>
              </a:rPr>
              <a:t> </a:t>
            </a:r>
            <a:r>
              <a:rPr lang="en-ID" sz="1600" dirty="0" err="1">
                <a:solidFill>
                  <a:schemeClr val="tx2"/>
                </a:solidFill>
              </a:rPr>
              <a:t>setelah</a:t>
            </a:r>
            <a:r>
              <a:rPr lang="en-ID" sz="1600" dirty="0">
                <a:solidFill>
                  <a:schemeClr val="tx2"/>
                </a:solidFill>
              </a:rPr>
              <a:t> </a:t>
            </a:r>
            <a:r>
              <a:rPr lang="en-ID" sz="1600" dirty="0" err="1">
                <a:solidFill>
                  <a:schemeClr val="tx2"/>
                </a:solidFill>
              </a:rPr>
              <a:t>itu</a:t>
            </a:r>
            <a:r>
              <a:rPr lang="en-ID" sz="1600" dirty="0">
                <a:solidFill>
                  <a:schemeClr val="tx2"/>
                </a:solidFill>
              </a:rPr>
              <a:t> </a:t>
            </a:r>
            <a:r>
              <a:rPr lang="en-ID" sz="1600" dirty="0" err="1">
                <a:solidFill>
                  <a:schemeClr val="tx2"/>
                </a:solidFill>
              </a:rPr>
              <a:t>Pengadilan</a:t>
            </a:r>
            <a:r>
              <a:rPr lang="en-ID" sz="1600" dirty="0">
                <a:solidFill>
                  <a:schemeClr val="tx2"/>
                </a:solidFill>
              </a:rPr>
              <a:t> </a:t>
            </a:r>
            <a:r>
              <a:rPr lang="en-ID" sz="1600" dirty="0" err="1">
                <a:solidFill>
                  <a:schemeClr val="tx2"/>
                </a:solidFill>
              </a:rPr>
              <a:t>menetapkan</a:t>
            </a:r>
            <a:r>
              <a:rPr lang="en-ID" sz="1600" dirty="0">
                <a:solidFill>
                  <a:schemeClr val="tx2"/>
                </a:solidFill>
              </a:rPr>
              <a:t> </a:t>
            </a:r>
            <a:r>
              <a:rPr lang="en-ID" sz="1600" dirty="0" err="1">
                <a:solidFill>
                  <a:schemeClr val="tx2"/>
                </a:solidFill>
              </a:rPr>
              <a:t>hari</a:t>
            </a:r>
            <a:r>
              <a:rPr lang="en-ID" sz="1600" dirty="0">
                <a:solidFill>
                  <a:schemeClr val="tx2"/>
                </a:solidFill>
              </a:rPr>
              <a:t> </a:t>
            </a:r>
            <a:r>
              <a:rPr lang="en-ID" sz="1600" dirty="0" err="1">
                <a:solidFill>
                  <a:schemeClr val="tx2"/>
                </a:solidFill>
              </a:rPr>
              <a:t>sidang</a:t>
            </a:r>
            <a:r>
              <a:rPr lang="en-ID" sz="1600" dirty="0">
                <a:solidFill>
                  <a:schemeClr val="tx2"/>
                </a:solidFill>
              </a:rPr>
              <a:t> </a:t>
            </a:r>
            <a:r>
              <a:rPr lang="en-ID" sz="1600" dirty="0" err="1">
                <a:solidFill>
                  <a:schemeClr val="tx2"/>
                </a:solidFill>
              </a:rPr>
              <a:t>Pengadilan</a:t>
            </a:r>
            <a:r>
              <a:rPr lang="en-ID" sz="1600" dirty="0">
                <a:solidFill>
                  <a:schemeClr val="tx2"/>
                </a:solidFill>
              </a:rPr>
              <a:t> </a:t>
            </a:r>
            <a:r>
              <a:rPr lang="en-ID" sz="1600" dirty="0" err="1">
                <a:solidFill>
                  <a:schemeClr val="tx2"/>
                </a:solidFill>
              </a:rPr>
              <a:t>untuk</a:t>
            </a:r>
            <a:r>
              <a:rPr lang="en-ID" sz="1600" dirty="0">
                <a:solidFill>
                  <a:schemeClr val="tx2"/>
                </a:solidFill>
              </a:rPr>
              <a:t> </a:t>
            </a:r>
            <a:r>
              <a:rPr lang="en-ID" sz="1600" dirty="0" err="1">
                <a:solidFill>
                  <a:schemeClr val="tx2"/>
                </a:solidFill>
              </a:rPr>
              <a:t>menetapkan</a:t>
            </a:r>
            <a:r>
              <a:rPr lang="en-ID" sz="1600" dirty="0">
                <a:solidFill>
                  <a:schemeClr val="tx2"/>
                </a:solidFill>
              </a:rPr>
              <a:t> </a:t>
            </a:r>
            <a:r>
              <a:rPr lang="en-ID" sz="1600" dirty="0" err="1">
                <a:solidFill>
                  <a:schemeClr val="tx2"/>
                </a:solidFill>
              </a:rPr>
              <a:t>pengesahan</a:t>
            </a:r>
            <a:r>
              <a:rPr lang="en-ID" sz="1600" dirty="0">
                <a:solidFill>
                  <a:schemeClr val="tx2"/>
                </a:solidFill>
              </a:rPr>
              <a:t>/</a:t>
            </a:r>
            <a:r>
              <a:rPr lang="en-ID" sz="1600" dirty="0" err="1">
                <a:solidFill>
                  <a:schemeClr val="tx2"/>
                </a:solidFill>
              </a:rPr>
              <a:t>penolakan</a:t>
            </a:r>
            <a:r>
              <a:rPr lang="en-ID" sz="1600" dirty="0">
                <a:solidFill>
                  <a:schemeClr val="tx2"/>
                </a:solidFill>
              </a:rPr>
              <a:t> </a:t>
            </a:r>
            <a:r>
              <a:rPr lang="en-ID" sz="1600" dirty="0" err="1">
                <a:solidFill>
                  <a:schemeClr val="tx2"/>
                </a:solidFill>
              </a:rPr>
              <a:t>rencana</a:t>
            </a:r>
            <a:r>
              <a:rPr lang="en-ID" sz="1600" dirty="0">
                <a:solidFill>
                  <a:schemeClr val="tx2"/>
                </a:solidFill>
              </a:rPr>
              <a:t> </a:t>
            </a:r>
            <a:r>
              <a:rPr lang="en-ID" sz="1600" dirty="0" err="1">
                <a:solidFill>
                  <a:schemeClr val="tx2"/>
                </a:solidFill>
              </a:rPr>
              <a:t>perdamaian</a:t>
            </a:r>
            <a:r>
              <a:rPr lang="en-ID" sz="1600" dirty="0">
                <a:solidFill>
                  <a:schemeClr val="tx2"/>
                </a:solidFill>
              </a:rPr>
              <a:t>.</a:t>
            </a:r>
          </a:p>
          <a:p>
            <a:pPr>
              <a:lnSpc>
                <a:spcPct val="100000"/>
              </a:lnSpc>
            </a:pPr>
            <a:r>
              <a:rPr lang="en-ID" sz="1600" dirty="0" err="1">
                <a:solidFill>
                  <a:schemeClr val="tx2"/>
                </a:solidFill>
              </a:rPr>
              <a:t>Kurator</a:t>
            </a:r>
            <a:r>
              <a:rPr lang="en-ID" sz="1600" dirty="0">
                <a:solidFill>
                  <a:schemeClr val="tx2"/>
                </a:solidFill>
              </a:rPr>
              <a:t> </a:t>
            </a:r>
            <a:r>
              <a:rPr lang="en-ID" sz="1600" dirty="0" err="1">
                <a:solidFill>
                  <a:schemeClr val="tx2"/>
                </a:solidFill>
              </a:rPr>
              <a:t>memberitahukan</a:t>
            </a:r>
            <a:r>
              <a:rPr lang="en-ID" sz="1600" dirty="0">
                <a:solidFill>
                  <a:schemeClr val="tx2"/>
                </a:solidFill>
              </a:rPr>
              <a:t> </a:t>
            </a:r>
            <a:r>
              <a:rPr lang="en-ID" sz="1600" dirty="0" err="1">
                <a:solidFill>
                  <a:schemeClr val="tx2"/>
                </a:solidFill>
              </a:rPr>
              <a:t>Kreditor</a:t>
            </a:r>
            <a:r>
              <a:rPr lang="en-ID" sz="1600" dirty="0">
                <a:solidFill>
                  <a:schemeClr val="tx2"/>
                </a:solidFill>
              </a:rPr>
              <a:t> </a:t>
            </a:r>
            <a:r>
              <a:rPr lang="en-ID" sz="1600" dirty="0" err="1">
                <a:solidFill>
                  <a:schemeClr val="tx2"/>
                </a:solidFill>
              </a:rPr>
              <a:t>mengenai</a:t>
            </a:r>
            <a:r>
              <a:rPr lang="en-ID" sz="1600" dirty="0">
                <a:solidFill>
                  <a:schemeClr val="tx2"/>
                </a:solidFill>
              </a:rPr>
              <a:t> </a:t>
            </a:r>
            <a:r>
              <a:rPr lang="en-ID" sz="1600" dirty="0" err="1">
                <a:solidFill>
                  <a:schemeClr val="tx2"/>
                </a:solidFill>
              </a:rPr>
              <a:t>penetapan</a:t>
            </a:r>
            <a:r>
              <a:rPr lang="en-ID" sz="1600" dirty="0">
                <a:solidFill>
                  <a:schemeClr val="tx2"/>
                </a:solidFill>
              </a:rPr>
              <a:t> </a:t>
            </a:r>
            <a:r>
              <a:rPr lang="en-ID" sz="1600" dirty="0" err="1">
                <a:solidFill>
                  <a:schemeClr val="tx2"/>
                </a:solidFill>
              </a:rPr>
              <a:t>hari</a:t>
            </a:r>
            <a:r>
              <a:rPr lang="en-ID" sz="1600" dirty="0">
                <a:solidFill>
                  <a:schemeClr val="tx2"/>
                </a:solidFill>
              </a:rPr>
              <a:t> </a:t>
            </a:r>
            <a:r>
              <a:rPr lang="en-ID" sz="1600" dirty="0" err="1">
                <a:solidFill>
                  <a:schemeClr val="tx2"/>
                </a:solidFill>
              </a:rPr>
              <a:t>sidang</a:t>
            </a:r>
            <a:r>
              <a:rPr lang="en-ID" sz="1600" dirty="0">
                <a:solidFill>
                  <a:schemeClr val="tx2"/>
                </a:solidFill>
              </a:rPr>
              <a:t> </a:t>
            </a:r>
            <a:r>
              <a:rPr lang="en-ID" sz="1600" dirty="0" err="1">
                <a:solidFill>
                  <a:schemeClr val="tx2"/>
                </a:solidFill>
              </a:rPr>
              <a:t>tersebut</a:t>
            </a:r>
            <a:r>
              <a:rPr lang="en-ID" sz="1600" dirty="0">
                <a:solidFill>
                  <a:schemeClr val="tx2"/>
                </a:solidFill>
              </a:rPr>
              <a:t>. </a:t>
            </a:r>
            <a:r>
              <a:rPr lang="en-ID" sz="1600" dirty="0" err="1">
                <a:solidFill>
                  <a:schemeClr val="tx2"/>
                </a:solidFill>
              </a:rPr>
              <a:t>Dalam</a:t>
            </a:r>
            <a:r>
              <a:rPr lang="en-ID" sz="1600" dirty="0">
                <a:solidFill>
                  <a:schemeClr val="tx2"/>
                </a:solidFill>
              </a:rPr>
              <a:t> </a:t>
            </a:r>
            <a:r>
              <a:rPr lang="en-ID" sz="1600" dirty="0" err="1">
                <a:solidFill>
                  <a:schemeClr val="tx2"/>
                </a:solidFill>
              </a:rPr>
              <a:t>sidang</a:t>
            </a:r>
            <a:r>
              <a:rPr lang="en-ID" sz="1600" dirty="0">
                <a:solidFill>
                  <a:schemeClr val="tx2"/>
                </a:solidFill>
              </a:rPr>
              <a:t> </a:t>
            </a:r>
            <a:r>
              <a:rPr lang="en-ID" sz="1600" dirty="0" err="1">
                <a:solidFill>
                  <a:schemeClr val="tx2"/>
                </a:solidFill>
              </a:rPr>
              <a:t>Kreditor</a:t>
            </a:r>
            <a:r>
              <a:rPr lang="en-ID" sz="1600" dirty="0">
                <a:solidFill>
                  <a:schemeClr val="tx2"/>
                </a:solidFill>
              </a:rPr>
              <a:t> </a:t>
            </a:r>
            <a:r>
              <a:rPr lang="en-ID" sz="1600" dirty="0" err="1">
                <a:solidFill>
                  <a:schemeClr val="tx2"/>
                </a:solidFill>
              </a:rPr>
              <a:t>memberikan</a:t>
            </a:r>
            <a:r>
              <a:rPr lang="en-ID" sz="1600" dirty="0">
                <a:solidFill>
                  <a:schemeClr val="tx2"/>
                </a:solidFill>
              </a:rPr>
              <a:t> </a:t>
            </a:r>
            <a:r>
              <a:rPr lang="en-ID" sz="1600" dirty="0" err="1">
                <a:solidFill>
                  <a:schemeClr val="tx2"/>
                </a:solidFill>
              </a:rPr>
              <a:t>alasan</a:t>
            </a:r>
            <a:r>
              <a:rPr lang="en-ID" sz="1600" dirty="0">
                <a:solidFill>
                  <a:schemeClr val="tx2"/>
                </a:solidFill>
              </a:rPr>
              <a:t> </a:t>
            </a:r>
            <a:r>
              <a:rPr lang="en-ID" sz="1600" dirty="0" err="1">
                <a:solidFill>
                  <a:schemeClr val="tx2"/>
                </a:solidFill>
              </a:rPr>
              <a:t>mengapa</a:t>
            </a:r>
            <a:r>
              <a:rPr lang="en-ID" sz="1600" dirty="0">
                <a:solidFill>
                  <a:schemeClr val="tx2"/>
                </a:solidFill>
              </a:rPr>
              <a:t> </a:t>
            </a:r>
            <a:r>
              <a:rPr lang="en-ID" sz="1600" dirty="0" err="1">
                <a:solidFill>
                  <a:schemeClr val="tx2"/>
                </a:solidFill>
              </a:rPr>
              <a:t>ia</a:t>
            </a:r>
            <a:r>
              <a:rPr lang="en-ID" sz="1600" dirty="0">
                <a:solidFill>
                  <a:schemeClr val="tx2"/>
                </a:solidFill>
              </a:rPr>
              <a:t> </a:t>
            </a:r>
            <a:r>
              <a:rPr lang="en-ID" sz="1600" dirty="0" err="1">
                <a:solidFill>
                  <a:schemeClr val="tx2"/>
                </a:solidFill>
              </a:rPr>
              <a:t>menghendaki</a:t>
            </a:r>
            <a:r>
              <a:rPr lang="en-ID" sz="1600" dirty="0">
                <a:solidFill>
                  <a:schemeClr val="tx2"/>
                </a:solidFill>
              </a:rPr>
              <a:t> </a:t>
            </a:r>
            <a:r>
              <a:rPr lang="en-ID" sz="1600" dirty="0" err="1">
                <a:solidFill>
                  <a:schemeClr val="tx2"/>
                </a:solidFill>
              </a:rPr>
              <a:t>pengesahan</a:t>
            </a:r>
            <a:r>
              <a:rPr lang="en-ID" sz="1600" dirty="0">
                <a:solidFill>
                  <a:schemeClr val="tx2"/>
                </a:solidFill>
              </a:rPr>
              <a:t>/</a:t>
            </a:r>
            <a:r>
              <a:rPr lang="en-ID" sz="1600" dirty="0" err="1">
                <a:solidFill>
                  <a:schemeClr val="tx2"/>
                </a:solidFill>
              </a:rPr>
              <a:t>penolakan</a:t>
            </a:r>
            <a:r>
              <a:rPr lang="en-ID" sz="1600" dirty="0">
                <a:solidFill>
                  <a:schemeClr val="tx2"/>
                </a:solidFill>
              </a:rPr>
              <a:t> </a:t>
            </a:r>
            <a:r>
              <a:rPr lang="en-ID" sz="1600" dirty="0" err="1">
                <a:solidFill>
                  <a:schemeClr val="tx2"/>
                </a:solidFill>
              </a:rPr>
              <a:t>perdamaian</a:t>
            </a:r>
            <a:r>
              <a:rPr lang="en-ID" sz="1600" dirty="0">
                <a:solidFill>
                  <a:schemeClr val="tx2"/>
                </a:solidFill>
              </a:rPr>
              <a:t> dan Hakim </a:t>
            </a:r>
            <a:r>
              <a:rPr lang="en-ID" sz="1600" dirty="0" err="1">
                <a:solidFill>
                  <a:schemeClr val="tx2"/>
                </a:solidFill>
              </a:rPr>
              <a:t>Pengawas</a:t>
            </a:r>
            <a:r>
              <a:rPr lang="en-ID" sz="1600" dirty="0">
                <a:solidFill>
                  <a:schemeClr val="tx2"/>
                </a:solidFill>
              </a:rPr>
              <a:t> </a:t>
            </a:r>
            <a:r>
              <a:rPr lang="en-ID" sz="1600" dirty="0" err="1">
                <a:solidFill>
                  <a:schemeClr val="tx2"/>
                </a:solidFill>
              </a:rPr>
              <a:t>memberikan</a:t>
            </a:r>
            <a:r>
              <a:rPr lang="en-ID" sz="1600" dirty="0">
                <a:solidFill>
                  <a:schemeClr val="tx2"/>
                </a:solidFill>
              </a:rPr>
              <a:t> </a:t>
            </a:r>
            <a:r>
              <a:rPr lang="en-ID" sz="1600" dirty="0" err="1">
                <a:solidFill>
                  <a:schemeClr val="tx2"/>
                </a:solidFill>
              </a:rPr>
              <a:t>laporan</a:t>
            </a:r>
            <a:r>
              <a:rPr lang="en-ID" sz="1600" dirty="0">
                <a:solidFill>
                  <a:schemeClr val="tx2"/>
                </a:solidFill>
              </a:rPr>
              <a:t> </a:t>
            </a:r>
            <a:r>
              <a:rPr lang="en-ID" sz="1600" dirty="0" err="1">
                <a:solidFill>
                  <a:schemeClr val="tx2"/>
                </a:solidFill>
              </a:rPr>
              <a:t>tertulis</a:t>
            </a:r>
            <a:r>
              <a:rPr lang="en-ID" sz="1600" dirty="0">
                <a:solidFill>
                  <a:schemeClr val="tx2"/>
                </a:solidFill>
              </a:rPr>
              <a:t>. </a:t>
            </a:r>
            <a:r>
              <a:rPr lang="en-ID" sz="1600" dirty="0" err="1">
                <a:solidFill>
                  <a:schemeClr val="tx2"/>
                </a:solidFill>
              </a:rPr>
              <a:t>Debitor</a:t>
            </a:r>
            <a:r>
              <a:rPr lang="en-ID" sz="1600" dirty="0">
                <a:solidFill>
                  <a:schemeClr val="tx2"/>
                </a:solidFill>
              </a:rPr>
              <a:t> </a:t>
            </a:r>
            <a:r>
              <a:rPr lang="en-ID" sz="1600" dirty="0" err="1">
                <a:solidFill>
                  <a:schemeClr val="tx2"/>
                </a:solidFill>
              </a:rPr>
              <a:t>Pailit</a:t>
            </a:r>
            <a:r>
              <a:rPr lang="en-ID" sz="1600" dirty="0">
                <a:solidFill>
                  <a:schemeClr val="tx2"/>
                </a:solidFill>
              </a:rPr>
              <a:t> </a:t>
            </a:r>
            <a:r>
              <a:rPr lang="en-ID" sz="1600" dirty="0" err="1">
                <a:solidFill>
                  <a:schemeClr val="tx2"/>
                </a:solidFill>
              </a:rPr>
              <a:t>berhak</a:t>
            </a:r>
            <a:r>
              <a:rPr lang="en-ID" sz="1600" dirty="0">
                <a:solidFill>
                  <a:schemeClr val="tx2"/>
                </a:solidFill>
              </a:rPr>
              <a:t> </a:t>
            </a:r>
            <a:r>
              <a:rPr lang="en-ID" sz="1600" dirty="0" err="1">
                <a:solidFill>
                  <a:schemeClr val="tx2"/>
                </a:solidFill>
              </a:rPr>
              <a:t>membela</a:t>
            </a:r>
            <a:r>
              <a:rPr lang="en-ID" sz="1600" dirty="0">
                <a:solidFill>
                  <a:schemeClr val="tx2"/>
                </a:solidFill>
              </a:rPr>
              <a:t> </a:t>
            </a:r>
            <a:r>
              <a:rPr lang="en-ID" sz="1600" dirty="0" err="1">
                <a:solidFill>
                  <a:schemeClr val="tx2"/>
                </a:solidFill>
              </a:rPr>
              <a:t>rencana</a:t>
            </a:r>
            <a:r>
              <a:rPr lang="en-ID" sz="1600" dirty="0">
                <a:solidFill>
                  <a:schemeClr val="tx2"/>
                </a:solidFill>
              </a:rPr>
              <a:t> </a:t>
            </a:r>
            <a:r>
              <a:rPr lang="en-ID" sz="1600" dirty="0" err="1">
                <a:solidFill>
                  <a:schemeClr val="tx2"/>
                </a:solidFill>
              </a:rPr>
              <a:t>perdamaian</a:t>
            </a:r>
            <a:r>
              <a:rPr lang="en-ID" sz="1600" dirty="0">
                <a:solidFill>
                  <a:schemeClr val="tx2"/>
                </a:solidFill>
              </a:rPr>
              <a:t>.</a:t>
            </a:r>
          </a:p>
        </p:txBody>
      </p:sp>
    </p:spTree>
    <p:extLst>
      <p:ext uri="{BB962C8B-B14F-4D97-AF65-F5344CB8AC3E}">
        <p14:creationId xmlns:p14="http://schemas.microsoft.com/office/powerpoint/2010/main" val="178410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1F825-CAA1-428D-8D31-EED312083649}"/>
              </a:ext>
            </a:extLst>
          </p:cNvPr>
          <p:cNvSpPr>
            <a:spLocks noGrp="1"/>
          </p:cNvSpPr>
          <p:nvPr>
            <p:ph type="title"/>
          </p:nvPr>
        </p:nvSpPr>
        <p:spPr/>
        <p:txBody>
          <a:bodyPr>
            <a:normAutofit/>
          </a:bodyPr>
          <a:lstStyle/>
          <a:p>
            <a:r>
              <a:rPr lang="en-ID" sz="4000" dirty="0"/>
              <a:t>PENGADILAN MENOLAK PENGESAHAN PERDAMAIAN</a:t>
            </a:r>
          </a:p>
        </p:txBody>
      </p:sp>
      <p:sp>
        <p:nvSpPr>
          <p:cNvPr id="3" name="Content Placeholder 2">
            <a:extLst>
              <a:ext uri="{FF2B5EF4-FFF2-40B4-BE49-F238E27FC236}">
                <a16:creationId xmlns:a16="http://schemas.microsoft.com/office/drawing/2014/main" id="{7FA8347D-E9F5-4625-9321-D73E8FA16D13}"/>
              </a:ext>
            </a:extLst>
          </p:cNvPr>
          <p:cNvSpPr>
            <a:spLocks noGrp="1"/>
          </p:cNvSpPr>
          <p:nvPr>
            <p:ph idx="1"/>
          </p:nvPr>
        </p:nvSpPr>
        <p:spPr/>
        <p:txBody>
          <a:bodyPr>
            <a:normAutofit lnSpcReduction="10000"/>
          </a:bodyPr>
          <a:lstStyle/>
          <a:p>
            <a:r>
              <a:rPr lang="en-ID" dirty="0" err="1"/>
              <a:t>Alasan</a:t>
            </a:r>
            <a:r>
              <a:rPr lang="en-ID" dirty="0"/>
              <a:t> </a:t>
            </a:r>
            <a:r>
              <a:rPr lang="en-ID" dirty="0" err="1"/>
              <a:t>Pengadilan</a:t>
            </a:r>
            <a:r>
              <a:rPr lang="en-ID" dirty="0"/>
              <a:t> </a:t>
            </a:r>
            <a:r>
              <a:rPr lang="en-ID" dirty="0" err="1"/>
              <a:t>untuk</a:t>
            </a:r>
            <a:r>
              <a:rPr lang="en-ID" dirty="0"/>
              <a:t> </a:t>
            </a:r>
            <a:r>
              <a:rPr lang="en-ID" dirty="0" err="1"/>
              <a:t>menolak</a:t>
            </a:r>
            <a:r>
              <a:rPr lang="en-ID" dirty="0"/>
              <a:t> </a:t>
            </a:r>
            <a:r>
              <a:rPr lang="en-ID" dirty="0" err="1"/>
              <a:t>mengesahkan</a:t>
            </a:r>
            <a:r>
              <a:rPr lang="en-ID" dirty="0"/>
              <a:t> </a:t>
            </a:r>
            <a:r>
              <a:rPr lang="en-ID" dirty="0" err="1"/>
              <a:t>perdamaian</a:t>
            </a:r>
            <a:r>
              <a:rPr lang="en-ID" dirty="0"/>
              <a:t> </a:t>
            </a:r>
            <a:r>
              <a:rPr lang="en-ID" dirty="0" err="1"/>
              <a:t>adalah</a:t>
            </a:r>
            <a:r>
              <a:rPr lang="en-ID" dirty="0"/>
              <a:t>:</a:t>
            </a:r>
          </a:p>
          <a:p>
            <a:r>
              <a:rPr lang="en-ID" dirty="0"/>
              <a:t>a. </a:t>
            </a:r>
            <a:r>
              <a:rPr lang="en-ID" dirty="0" err="1"/>
              <a:t>harta</a:t>
            </a:r>
            <a:r>
              <a:rPr lang="en-ID" dirty="0"/>
              <a:t> </a:t>
            </a:r>
            <a:r>
              <a:rPr lang="en-ID" dirty="0" err="1"/>
              <a:t>Debitor</a:t>
            </a:r>
            <a:r>
              <a:rPr lang="en-ID" dirty="0"/>
              <a:t> </a:t>
            </a:r>
            <a:r>
              <a:rPr lang="en-ID" dirty="0" err="1"/>
              <a:t>Pailit</a:t>
            </a:r>
            <a:r>
              <a:rPr lang="en-ID" dirty="0"/>
              <a:t>, </a:t>
            </a:r>
            <a:r>
              <a:rPr lang="en-ID" dirty="0" err="1"/>
              <a:t>termasuk</a:t>
            </a:r>
            <a:r>
              <a:rPr lang="en-ID" dirty="0"/>
              <a:t> </a:t>
            </a:r>
            <a:r>
              <a:rPr lang="en-ID" dirty="0" err="1"/>
              <a:t>benda</a:t>
            </a:r>
            <a:r>
              <a:rPr lang="en-ID" dirty="0"/>
              <a:t> yang </a:t>
            </a:r>
            <a:r>
              <a:rPr lang="en-ID" dirty="0" err="1"/>
              <a:t>berhak</a:t>
            </a:r>
            <a:r>
              <a:rPr lang="en-ID" dirty="0"/>
              <a:t> </a:t>
            </a:r>
            <a:r>
              <a:rPr lang="en-ID" dirty="0" err="1"/>
              <a:t>ditahan</a:t>
            </a:r>
            <a:r>
              <a:rPr lang="en-ID" dirty="0"/>
              <a:t> oleh </a:t>
            </a:r>
            <a:r>
              <a:rPr lang="en-ID" dirty="0" err="1"/>
              <a:t>Debitor</a:t>
            </a:r>
            <a:r>
              <a:rPr lang="en-ID" dirty="0"/>
              <a:t> </a:t>
            </a:r>
            <a:r>
              <a:rPr lang="en-ID" dirty="0" err="1"/>
              <a:t>jauh</a:t>
            </a:r>
            <a:r>
              <a:rPr lang="en-ID" dirty="0"/>
              <a:t> </a:t>
            </a:r>
            <a:r>
              <a:rPr lang="en-ID" dirty="0" err="1"/>
              <a:t>lebih</a:t>
            </a:r>
            <a:r>
              <a:rPr lang="en-ID" dirty="0"/>
              <a:t> </a:t>
            </a:r>
            <a:r>
              <a:rPr lang="en-ID" dirty="0" err="1"/>
              <a:t>besar</a:t>
            </a:r>
            <a:r>
              <a:rPr lang="en-ID" dirty="0"/>
              <a:t> </a:t>
            </a:r>
            <a:r>
              <a:rPr lang="en-ID" dirty="0" err="1"/>
              <a:t>daripada</a:t>
            </a:r>
            <a:r>
              <a:rPr lang="en-ID" dirty="0"/>
              <a:t> </a:t>
            </a:r>
            <a:r>
              <a:rPr lang="en-ID" dirty="0" err="1"/>
              <a:t>jumlah</a:t>
            </a:r>
            <a:r>
              <a:rPr lang="en-ID" dirty="0"/>
              <a:t> yang </a:t>
            </a:r>
            <a:r>
              <a:rPr lang="en-ID" dirty="0" err="1"/>
              <a:t>disetujui</a:t>
            </a:r>
            <a:r>
              <a:rPr lang="en-ID" dirty="0"/>
              <a:t> </a:t>
            </a:r>
            <a:r>
              <a:rPr lang="en-ID" dirty="0" err="1"/>
              <a:t>dalam</a:t>
            </a:r>
            <a:r>
              <a:rPr lang="en-ID" dirty="0"/>
              <a:t> </a:t>
            </a:r>
            <a:r>
              <a:rPr lang="en-ID" dirty="0" err="1"/>
              <a:t>perdamaian</a:t>
            </a:r>
            <a:r>
              <a:rPr lang="en-ID" dirty="0"/>
              <a:t>;</a:t>
            </a:r>
          </a:p>
          <a:p>
            <a:r>
              <a:rPr lang="en-ID" dirty="0"/>
              <a:t>b. </a:t>
            </a:r>
            <a:r>
              <a:rPr lang="en-ID" dirty="0" err="1"/>
              <a:t>pelaksanaan</a:t>
            </a:r>
            <a:r>
              <a:rPr lang="en-ID" dirty="0"/>
              <a:t> </a:t>
            </a:r>
            <a:r>
              <a:rPr lang="en-ID" dirty="0" err="1"/>
              <a:t>perdamaian</a:t>
            </a:r>
            <a:r>
              <a:rPr lang="en-ID" dirty="0"/>
              <a:t> </a:t>
            </a:r>
            <a:r>
              <a:rPr lang="en-ID" dirty="0" err="1"/>
              <a:t>tidak</a:t>
            </a:r>
            <a:r>
              <a:rPr lang="en-ID" dirty="0"/>
              <a:t> </a:t>
            </a:r>
            <a:r>
              <a:rPr lang="en-ID" dirty="0" err="1"/>
              <a:t>cukup</a:t>
            </a:r>
            <a:r>
              <a:rPr lang="en-ID" dirty="0"/>
              <a:t> </a:t>
            </a:r>
            <a:r>
              <a:rPr lang="en-ID" dirty="0" err="1"/>
              <a:t>terjamin</a:t>
            </a:r>
            <a:r>
              <a:rPr lang="en-ID" dirty="0"/>
              <a:t>; dan/</a:t>
            </a:r>
            <a:r>
              <a:rPr lang="en-ID" dirty="0" err="1"/>
              <a:t>atau</a:t>
            </a:r>
            <a:endParaRPr lang="en-ID" dirty="0"/>
          </a:p>
          <a:p>
            <a:r>
              <a:rPr lang="en-ID" dirty="0"/>
              <a:t>c. </a:t>
            </a:r>
            <a:r>
              <a:rPr lang="en-ID" dirty="0" err="1"/>
              <a:t>perdamaian</a:t>
            </a:r>
            <a:r>
              <a:rPr lang="en-ID" dirty="0"/>
              <a:t> </a:t>
            </a:r>
            <a:r>
              <a:rPr lang="en-ID" dirty="0" err="1"/>
              <a:t>dicapai</a:t>
            </a:r>
            <a:r>
              <a:rPr lang="en-ID" dirty="0"/>
              <a:t> </a:t>
            </a:r>
            <a:r>
              <a:rPr lang="en-ID" dirty="0" err="1"/>
              <a:t>karena</a:t>
            </a:r>
            <a:r>
              <a:rPr lang="en-ID" dirty="0"/>
              <a:t> </a:t>
            </a:r>
            <a:r>
              <a:rPr lang="en-ID" dirty="0" err="1"/>
              <a:t>penipuan</a:t>
            </a:r>
            <a:r>
              <a:rPr lang="en-ID" dirty="0"/>
              <a:t>, </a:t>
            </a:r>
            <a:r>
              <a:rPr lang="en-ID" dirty="0" err="1"/>
              <a:t>atau</a:t>
            </a:r>
            <a:r>
              <a:rPr lang="en-ID" dirty="0"/>
              <a:t> </a:t>
            </a:r>
            <a:r>
              <a:rPr lang="en-ID" dirty="0" err="1"/>
              <a:t>karena</a:t>
            </a:r>
            <a:r>
              <a:rPr lang="en-ID" dirty="0"/>
              <a:t> </a:t>
            </a:r>
            <a:r>
              <a:rPr lang="en-ID" dirty="0" err="1"/>
              <a:t>pemakaian</a:t>
            </a:r>
            <a:r>
              <a:rPr lang="en-ID" dirty="0"/>
              <a:t> </a:t>
            </a:r>
            <a:r>
              <a:rPr lang="en-ID" dirty="0" err="1"/>
              <a:t>upaya</a:t>
            </a:r>
            <a:r>
              <a:rPr lang="en-ID" dirty="0"/>
              <a:t> lain yang </a:t>
            </a:r>
            <a:r>
              <a:rPr lang="en-ID" dirty="0" err="1"/>
              <a:t>tidak</a:t>
            </a:r>
            <a:r>
              <a:rPr lang="en-ID" dirty="0"/>
              <a:t> </a:t>
            </a:r>
            <a:r>
              <a:rPr lang="en-ID" dirty="0" err="1"/>
              <a:t>jujur</a:t>
            </a:r>
            <a:r>
              <a:rPr lang="en-ID" dirty="0"/>
              <a:t>, </a:t>
            </a:r>
            <a:r>
              <a:rPr lang="en-ID" dirty="0" err="1"/>
              <a:t>atau</a:t>
            </a:r>
            <a:r>
              <a:rPr lang="en-ID" dirty="0"/>
              <a:t> </a:t>
            </a:r>
            <a:r>
              <a:rPr lang="en-ID" dirty="0" err="1"/>
              <a:t>adanya</a:t>
            </a:r>
            <a:r>
              <a:rPr lang="en-ID" dirty="0"/>
              <a:t> </a:t>
            </a:r>
            <a:r>
              <a:rPr lang="en-ID" dirty="0" err="1"/>
              <a:t>persekongkolan</a:t>
            </a:r>
            <a:r>
              <a:rPr lang="en-ID" dirty="0"/>
              <a:t> </a:t>
            </a:r>
            <a:r>
              <a:rPr lang="en-ID" dirty="0" err="1"/>
              <a:t>antara</a:t>
            </a:r>
            <a:r>
              <a:rPr lang="en-ID" dirty="0"/>
              <a:t> </a:t>
            </a:r>
            <a:r>
              <a:rPr lang="en-ID" dirty="0" err="1"/>
              <a:t>Debitor</a:t>
            </a:r>
            <a:r>
              <a:rPr lang="en-ID" dirty="0"/>
              <a:t> </a:t>
            </a:r>
            <a:r>
              <a:rPr lang="en-ID" dirty="0" err="1"/>
              <a:t>dengan</a:t>
            </a:r>
            <a:r>
              <a:rPr lang="en-ID" dirty="0"/>
              <a:t> </a:t>
            </a:r>
            <a:r>
              <a:rPr lang="en-ID" dirty="0" err="1"/>
              <a:t>Kreditor</a:t>
            </a:r>
            <a:endParaRPr lang="en-ID" dirty="0"/>
          </a:p>
        </p:txBody>
      </p:sp>
    </p:spTree>
    <p:extLst>
      <p:ext uri="{BB962C8B-B14F-4D97-AF65-F5344CB8AC3E}">
        <p14:creationId xmlns:p14="http://schemas.microsoft.com/office/powerpoint/2010/main" val="2647670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3" name="Rectangle 52">
            <a:extLst>
              <a:ext uri="{FF2B5EF4-FFF2-40B4-BE49-F238E27FC236}">
                <a16:creationId xmlns:a16="http://schemas.microsoft.com/office/drawing/2014/main" id="{8E7E1993-6448-42F8-8FB3-76104F45B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5" name="Rectangle 54">
            <a:extLst>
              <a:ext uri="{FF2B5EF4-FFF2-40B4-BE49-F238E27FC236}">
                <a16:creationId xmlns:a16="http://schemas.microsoft.com/office/drawing/2014/main" id="{942B1D20-D329-4285-AED2-DABDCE902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7" name="Rectangle 56">
            <a:extLst>
              <a:ext uri="{FF2B5EF4-FFF2-40B4-BE49-F238E27FC236}">
                <a16:creationId xmlns:a16="http://schemas.microsoft.com/office/drawing/2014/main" id="{B9016B79-9C59-4CEA-A85C-3E4C8877B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20861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9" name="Right Triangle 58">
            <a:extLst>
              <a:ext uri="{FF2B5EF4-FFF2-40B4-BE49-F238E27FC236}">
                <a16:creationId xmlns:a16="http://schemas.microsoft.com/office/drawing/2014/main" id="{2391C84E-C2EA-44FC-A7D1-FAE3E2850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08102" y="-284146"/>
            <a:ext cx="568289" cy="568289"/>
          </a:xfrm>
          <a:prstGeom prst="rtTriangle">
            <a:avLst/>
          </a:prstGeom>
          <a:solidFill>
            <a:schemeClr val="accent5">
              <a:lumMod val="50000"/>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1" name="Group 60">
            <a:extLst>
              <a:ext uri="{FF2B5EF4-FFF2-40B4-BE49-F238E27FC236}">
                <a16:creationId xmlns:a16="http://schemas.microsoft.com/office/drawing/2014/main" id="{47B3131A-B518-43E5-A896-E9D654A486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62" name="Straight Connector 61">
              <a:extLst>
                <a:ext uri="{FF2B5EF4-FFF2-40B4-BE49-F238E27FC236}">
                  <a16:creationId xmlns:a16="http://schemas.microsoft.com/office/drawing/2014/main" id="{476355E6-7A00-4B30-A47B-80EF0D0D6BD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97D0B06C-9FFD-42E8-B19F-062C248CD72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5291278-5FDA-45C6-B93E-1FA6D9130B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FFF95DF7-BFEE-4791-A691-BAF693F38F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C7C504F1-5AA9-45F5-9030-22533885AFA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ED75999E-3496-4713-8046-AC17DB2668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06B91000-D71E-40A8-AA8F-E9BB106A8C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9A9D188E-6FDB-47DE-A5FB-728E56BD044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DD98C242-C677-4CF5-A189-52C3ADAFD7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A9D7CD7F-137F-42DC-AFFA-52D9B8DF59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9E3C1C05-EF55-47B3-B1D8-5491163376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8E6BE961-4385-4384-B028-D57AA88EF5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F98288B9-9DC0-41DF-BDC2-329675E142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A97B8C6-FF63-4B6A-913C-50CB2EB7BD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F3734427-CEE3-45F9-8CDE-7DC2897161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F5443404-2D71-4E54-86D6-DB0D769AA4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5C94E908-A14E-4E7A-B4FC-BB9D82FD0F3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A2E257B4-59EA-43CC-A20C-D2755D26B4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11037FBF-2F84-4578-9624-4E6D107666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526E3BDC-D7FC-4C7E-9F35-1D05C9D545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4E39965B-216F-478B-8653-0F7B877C0B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E2116FC6-1CFC-4E87-8431-E7833BFB7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97829DA6-D97C-490E-BEEF-83832787DE1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9495B6D3-A3B6-4636-A210-AFC128284F3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A2462476-3252-49A1-93CE-4FA22B830C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E3C18803-7708-483D-8CE3-0992784BB5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8B4024AE-5222-4804-AA42-E7A4C0B970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14FBE75-ECC4-4BB7-92B2-74D6CF6864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F7061C60-9F4E-4144-B974-AFB802AF4C0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89E4C528-855C-4328-8E26-E873BC21D3B6}"/>
              </a:ext>
            </a:extLst>
          </p:cNvPr>
          <p:cNvSpPr>
            <a:spLocks noGrp="1"/>
          </p:cNvSpPr>
          <p:nvPr>
            <p:ph type="title"/>
          </p:nvPr>
        </p:nvSpPr>
        <p:spPr>
          <a:xfrm>
            <a:off x="457201" y="720772"/>
            <a:ext cx="3733078" cy="5531079"/>
          </a:xfrm>
        </p:spPr>
        <p:txBody>
          <a:bodyPr>
            <a:normAutofit/>
          </a:bodyPr>
          <a:lstStyle/>
          <a:p>
            <a:r>
              <a:rPr lang="en-ID" sz="3400"/>
              <a:t>AKIBAT HUKUM PUTUSAN PENGADILAN YANG MENSAHKAN PERDAMAIAN DALAM KEPAILITAN YANG TELAH BERKEKUATAN HUKUM TETAP</a:t>
            </a:r>
          </a:p>
        </p:txBody>
      </p:sp>
      <p:sp>
        <p:nvSpPr>
          <p:cNvPr id="92" name="Flowchart: Document 8">
            <a:extLst>
              <a:ext uri="{FF2B5EF4-FFF2-40B4-BE49-F238E27FC236}">
                <a16:creationId xmlns:a16="http://schemas.microsoft.com/office/drawing/2014/main" id="{6B91DA8E-00B5-4214-AFE5-535E47051D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885106" y="-465509"/>
            <a:ext cx="6858001" cy="7789015"/>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26328 h 47652"/>
              <a:gd name="connsiteX1" fmla="*/ 21562 w 21600"/>
              <a:gd name="connsiteY1" fmla="*/ 0 h 47652"/>
              <a:gd name="connsiteX2" fmla="*/ 21600 w 21600"/>
              <a:gd name="connsiteY2" fmla="*/ 43650 h 47652"/>
              <a:gd name="connsiteX3" fmla="*/ 0 w 21600"/>
              <a:gd name="connsiteY3" fmla="*/ 46500 h 47652"/>
              <a:gd name="connsiteX4" fmla="*/ 0 w 21600"/>
              <a:gd name="connsiteY4" fmla="*/ 26328 h 47652"/>
              <a:gd name="connsiteX0" fmla="*/ 56 w 21600"/>
              <a:gd name="connsiteY0" fmla="*/ 98 h 47652"/>
              <a:gd name="connsiteX1" fmla="*/ 21562 w 21600"/>
              <a:gd name="connsiteY1" fmla="*/ 0 h 47652"/>
              <a:gd name="connsiteX2" fmla="*/ 21600 w 21600"/>
              <a:gd name="connsiteY2" fmla="*/ 43650 h 47652"/>
              <a:gd name="connsiteX3" fmla="*/ 0 w 21600"/>
              <a:gd name="connsiteY3" fmla="*/ 46500 h 47652"/>
              <a:gd name="connsiteX4" fmla="*/ 56 w 21600"/>
              <a:gd name="connsiteY4" fmla="*/ 98 h 47652"/>
              <a:gd name="connsiteX0" fmla="*/ 37 w 21600"/>
              <a:gd name="connsiteY0" fmla="*/ 196 h 47652"/>
              <a:gd name="connsiteX1" fmla="*/ 21562 w 21600"/>
              <a:gd name="connsiteY1" fmla="*/ 0 h 47652"/>
              <a:gd name="connsiteX2" fmla="*/ 21600 w 21600"/>
              <a:gd name="connsiteY2" fmla="*/ 43650 h 47652"/>
              <a:gd name="connsiteX3" fmla="*/ 0 w 21600"/>
              <a:gd name="connsiteY3" fmla="*/ 46500 h 47652"/>
              <a:gd name="connsiteX4" fmla="*/ 37 w 21600"/>
              <a:gd name="connsiteY4" fmla="*/ 196 h 47652"/>
              <a:gd name="connsiteX0" fmla="*/ 5 w 21606"/>
              <a:gd name="connsiteY0" fmla="*/ 196 h 47652"/>
              <a:gd name="connsiteX1" fmla="*/ 21568 w 21606"/>
              <a:gd name="connsiteY1" fmla="*/ 0 h 47652"/>
              <a:gd name="connsiteX2" fmla="*/ 21606 w 21606"/>
              <a:gd name="connsiteY2" fmla="*/ 43650 h 47652"/>
              <a:gd name="connsiteX3" fmla="*/ 6 w 21606"/>
              <a:gd name="connsiteY3" fmla="*/ 46500 h 47652"/>
              <a:gd name="connsiteX4" fmla="*/ 5 w 21606"/>
              <a:gd name="connsiteY4" fmla="*/ 196 h 47652"/>
              <a:gd name="connsiteX0" fmla="*/ 3 w 21642"/>
              <a:gd name="connsiteY0" fmla="*/ 1 h 47652"/>
              <a:gd name="connsiteX1" fmla="*/ 21604 w 21642"/>
              <a:gd name="connsiteY1" fmla="*/ 0 h 47652"/>
              <a:gd name="connsiteX2" fmla="*/ 21642 w 21642"/>
              <a:gd name="connsiteY2" fmla="*/ 43650 h 47652"/>
              <a:gd name="connsiteX3" fmla="*/ 42 w 21642"/>
              <a:gd name="connsiteY3" fmla="*/ 46500 h 47652"/>
              <a:gd name="connsiteX4" fmla="*/ 3 w 21642"/>
              <a:gd name="connsiteY4" fmla="*/ 1 h 47652"/>
              <a:gd name="connsiteX0" fmla="*/ 3 w 21642"/>
              <a:gd name="connsiteY0" fmla="*/ 0 h 47651"/>
              <a:gd name="connsiteX1" fmla="*/ 21623 w 21642"/>
              <a:gd name="connsiteY1" fmla="*/ 97 h 47651"/>
              <a:gd name="connsiteX2" fmla="*/ 21642 w 21642"/>
              <a:gd name="connsiteY2" fmla="*/ 43649 h 47651"/>
              <a:gd name="connsiteX3" fmla="*/ 42 w 21642"/>
              <a:gd name="connsiteY3" fmla="*/ 46499 h 47651"/>
              <a:gd name="connsiteX4" fmla="*/ 3 w 21642"/>
              <a:gd name="connsiteY4" fmla="*/ 0 h 47651"/>
              <a:gd name="connsiteX0" fmla="*/ 3 w 21642"/>
              <a:gd name="connsiteY0" fmla="*/ 147 h 47798"/>
              <a:gd name="connsiteX1" fmla="*/ 21623 w 21642"/>
              <a:gd name="connsiteY1" fmla="*/ 0 h 47798"/>
              <a:gd name="connsiteX2" fmla="*/ 21642 w 21642"/>
              <a:gd name="connsiteY2" fmla="*/ 43796 h 47798"/>
              <a:gd name="connsiteX3" fmla="*/ 42 w 21642"/>
              <a:gd name="connsiteY3" fmla="*/ 46646 h 47798"/>
              <a:gd name="connsiteX4" fmla="*/ 3 w 21642"/>
              <a:gd name="connsiteY4" fmla="*/ 147 h 47798"/>
              <a:gd name="connsiteX0" fmla="*/ 17 w 21656"/>
              <a:gd name="connsiteY0" fmla="*/ 147 h 47742"/>
              <a:gd name="connsiteX1" fmla="*/ 21637 w 21656"/>
              <a:gd name="connsiteY1" fmla="*/ 0 h 47742"/>
              <a:gd name="connsiteX2" fmla="*/ 21656 w 21656"/>
              <a:gd name="connsiteY2" fmla="*/ 43796 h 47742"/>
              <a:gd name="connsiteX3" fmla="*/ 0 w 21656"/>
              <a:gd name="connsiteY3" fmla="*/ 46582 h 47742"/>
              <a:gd name="connsiteX4" fmla="*/ 17 w 21656"/>
              <a:gd name="connsiteY4" fmla="*/ 147 h 47742"/>
              <a:gd name="connsiteX0" fmla="*/ 17 w 21663"/>
              <a:gd name="connsiteY0" fmla="*/ 73 h 47668"/>
              <a:gd name="connsiteX1" fmla="*/ 21663 w 21663"/>
              <a:gd name="connsiteY1" fmla="*/ 0 h 47668"/>
              <a:gd name="connsiteX2" fmla="*/ 21656 w 21663"/>
              <a:gd name="connsiteY2" fmla="*/ 43722 h 47668"/>
              <a:gd name="connsiteX3" fmla="*/ 0 w 21663"/>
              <a:gd name="connsiteY3" fmla="*/ 46508 h 47668"/>
              <a:gd name="connsiteX4" fmla="*/ 17 w 21663"/>
              <a:gd name="connsiteY4" fmla="*/ 73 h 47668"/>
              <a:gd name="connsiteX0" fmla="*/ 5 w 21671"/>
              <a:gd name="connsiteY0" fmla="*/ 73 h 47668"/>
              <a:gd name="connsiteX1" fmla="*/ 21671 w 21671"/>
              <a:gd name="connsiteY1" fmla="*/ 0 h 47668"/>
              <a:gd name="connsiteX2" fmla="*/ 21664 w 21671"/>
              <a:gd name="connsiteY2" fmla="*/ 43722 h 47668"/>
              <a:gd name="connsiteX3" fmla="*/ 8 w 21671"/>
              <a:gd name="connsiteY3" fmla="*/ 46508 h 47668"/>
              <a:gd name="connsiteX4" fmla="*/ 5 w 21671"/>
              <a:gd name="connsiteY4" fmla="*/ 73 h 47668"/>
              <a:gd name="connsiteX0" fmla="*/ 5 w 21671"/>
              <a:gd name="connsiteY0" fmla="*/ 73 h 47668"/>
              <a:gd name="connsiteX1" fmla="*/ 21671 w 21671"/>
              <a:gd name="connsiteY1" fmla="*/ 0 h 47668"/>
              <a:gd name="connsiteX2" fmla="*/ 21670 w 21671"/>
              <a:gd name="connsiteY2" fmla="*/ 43722 h 47668"/>
              <a:gd name="connsiteX3" fmla="*/ 8 w 21671"/>
              <a:gd name="connsiteY3" fmla="*/ 46508 h 47668"/>
              <a:gd name="connsiteX4" fmla="*/ 5 w 21671"/>
              <a:gd name="connsiteY4" fmla="*/ 73 h 47668"/>
              <a:gd name="connsiteX0" fmla="*/ 4 w 21676"/>
              <a:gd name="connsiteY0" fmla="*/ 0 h 47722"/>
              <a:gd name="connsiteX1" fmla="*/ 21676 w 21676"/>
              <a:gd name="connsiteY1" fmla="*/ 54 h 47722"/>
              <a:gd name="connsiteX2" fmla="*/ 21675 w 21676"/>
              <a:gd name="connsiteY2" fmla="*/ 43776 h 47722"/>
              <a:gd name="connsiteX3" fmla="*/ 13 w 21676"/>
              <a:gd name="connsiteY3" fmla="*/ 46562 h 47722"/>
              <a:gd name="connsiteX4" fmla="*/ 4 w 21676"/>
              <a:gd name="connsiteY4" fmla="*/ 0 h 47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76" h="47722">
                <a:moveTo>
                  <a:pt x="4" y="0"/>
                </a:moveTo>
                <a:lnTo>
                  <a:pt x="21676" y="54"/>
                </a:lnTo>
                <a:cubicBezTo>
                  <a:pt x="21676" y="5828"/>
                  <a:pt x="21675" y="38002"/>
                  <a:pt x="21675" y="43776"/>
                </a:cubicBezTo>
                <a:cubicBezTo>
                  <a:pt x="10875" y="43776"/>
                  <a:pt x="10813" y="50312"/>
                  <a:pt x="13" y="46562"/>
                </a:cubicBezTo>
                <a:cubicBezTo>
                  <a:pt x="32" y="31095"/>
                  <a:pt x="-15" y="15467"/>
                  <a:pt x="4" y="0"/>
                </a:cubicBez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49" name="Content Placeholder 2">
            <a:extLst>
              <a:ext uri="{FF2B5EF4-FFF2-40B4-BE49-F238E27FC236}">
                <a16:creationId xmlns:a16="http://schemas.microsoft.com/office/drawing/2014/main" id="{E2A5AA17-24B0-4D9B-800B-5E5085A3AA93}"/>
              </a:ext>
            </a:extLst>
          </p:cNvPr>
          <p:cNvGraphicFramePr>
            <a:graphicFrameLocks noGrp="1"/>
          </p:cNvGraphicFramePr>
          <p:nvPr>
            <p:ph idx="1"/>
            <p:extLst>
              <p:ext uri="{D42A27DB-BD31-4B8C-83A1-F6EECF244321}">
                <p14:modId xmlns:p14="http://schemas.microsoft.com/office/powerpoint/2010/main" val="2127912907"/>
              </p:ext>
            </p:extLst>
          </p:nvPr>
        </p:nvGraphicFramePr>
        <p:xfrm>
          <a:off x="5165512" y="185047"/>
          <a:ext cx="6831118" cy="6059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8529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E7E1993-6448-42F8-8FB3-76104F45B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942B1D20-D329-4285-AED2-DABDCE902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ectangle 12">
            <a:extLst>
              <a:ext uri="{FF2B5EF4-FFF2-40B4-BE49-F238E27FC236}">
                <a16:creationId xmlns:a16="http://schemas.microsoft.com/office/drawing/2014/main" id="{B9016B79-9C59-4CEA-A85C-3E4C8877B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20861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5" name="Right Triangle 14">
            <a:extLst>
              <a:ext uri="{FF2B5EF4-FFF2-40B4-BE49-F238E27FC236}">
                <a16:creationId xmlns:a16="http://schemas.microsoft.com/office/drawing/2014/main" id="{2391C84E-C2EA-44FC-A7D1-FAE3E2850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08102" y="-284146"/>
            <a:ext cx="568289" cy="568289"/>
          </a:xfrm>
          <a:prstGeom prst="rtTriangle">
            <a:avLst/>
          </a:prstGeom>
          <a:solidFill>
            <a:schemeClr val="accent5">
              <a:lumMod val="50000"/>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47B3131A-B518-43E5-A896-E9D654A486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8" name="Straight Connector 17">
              <a:extLst>
                <a:ext uri="{FF2B5EF4-FFF2-40B4-BE49-F238E27FC236}">
                  <a16:creationId xmlns:a16="http://schemas.microsoft.com/office/drawing/2014/main" id="{476355E6-7A00-4B30-A47B-80EF0D0D6BD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7D0B06C-9FFD-42E8-B19F-062C248CD72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95291278-5FDA-45C6-B93E-1FA6D9130B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FF95DF7-BFEE-4791-A691-BAF693F38F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7C504F1-5AA9-45F5-9030-22533885AFA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D75999E-3496-4713-8046-AC17DB2668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6B91000-D71E-40A8-AA8F-E9BB106A8C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A9D188E-6FDB-47DE-A5FB-728E56BD044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D98C242-C677-4CF5-A189-52C3ADAFD7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A9D7CD7F-137F-42DC-AFFA-52D9B8DF59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E3C1C05-EF55-47B3-B1D8-5491163376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E6BE961-4385-4384-B028-D57AA88EF5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98288B9-9DC0-41DF-BDC2-329675E142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A97B8C6-FF63-4B6A-913C-50CB2EB7BD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3734427-CEE3-45F9-8CDE-7DC2897161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5443404-2D71-4E54-86D6-DB0D769AA4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C94E908-A14E-4E7A-B4FC-BB9D82FD0F3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A2E257B4-59EA-43CC-A20C-D2755D26B4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11037FBF-2F84-4578-9624-4E6D107666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526E3BDC-D7FC-4C7E-9F35-1D05C9D545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E39965B-216F-478B-8653-0F7B877C0B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E2116FC6-1CFC-4E87-8431-E7833BFB7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97829DA6-D97C-490E-BEEF-83832787DE1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9495B6D3-A3B6-4636-A210-AFC128284F3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A2462476-3252-49A1-93CE-4FA22B830C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E3C18803-7708-483D-8CE3-0992784BB5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B4024AE-5222-4804-AA42-E7A4C0B970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414FBE75-ECC4-4BB7-92B2-74D6CF6864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F7061C60-9F4E-4144-B974-AFB802AF4C0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48" name="Flowchart: Document 8">
            <a:extLst>
              <a:ext uri="{FF2B5EF4-FFF2-40B4-BE49-F238E27FC236}">
                <a16:creationId xmlns:a16="http://schemas.microsoft.com/office/drawing/2014/main" id="{6B91DA8E-00B5-4214-AFE5-535E47051D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885106" y="-465509"/>
            <a:ext cx="6858001" cy="7789015"/>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26328 h 47652"/>
              <a:gd name="connsiteX1" fmla="*/ 21562 w 21600"/>
              <a:gd name="connsiteY1" fmla="*/ 0 h 47652"/>
              <a:gd name="connsiteX2" fmla="*/ 21600 w 21600"/>
              <a:gd name="connsiteY2" fmla="*/ 43650 h 47652"/>
              <a:gd name="connsiteX3" fmla="*/ 0 w 21600"/>
              <a:gd name="connsiteY3" fmla="*/ 46500 h 47652"/>
              <a:gd name="connsiteX4" fmla="*/ 0 w 21600"/>
              <a:gd name="connsiteY4" fmla="*/ 26328 h 47652"/>
              <a:gd name="connsiteX0" fmla="*/ 56 w 21600"/>
              <a:gd name="connsiteY0" fmla="*/ 98 h 47652"/>
              <a:gd name="connsiteX1" fmla="*/ 21562 w 21600"/>
              <a:gd name="connsiteY1" fmla="*/ 0 h 47652"/>
              <a:gd name="connsiteX2" fmla="*/ 21600 w 21600"/>
              <a:gd name="connsiteY2" fmla="*/ 43650 h 47652"/>
              <a:gd name="connsiteX3" fmla="*/ 0 w 21600"/>
              <a:gd name="connsiteY3" fmla="*/ 46500 h 47652"/>
              <a:gd name="connsiteX4" fmla="*/ 56 w 21600"/>
              <a:gd name="connsiteY4" fmla="*/ 98 h 47652"/>
              <a:gd name="connsiteX0" fmla="*/ 37 w 21600"/>
              <a:gd name="connsiteY0" fmla="*/ 196 h 47652"/>
              <a:gd name="connsiteX1" fmla="*/ 21562 w 21600"/>
              <a:gd name="connsiteY1" fmla="*/ 0 h 47652"/>
              <a:gd name="connsiteX2" fmla="*/ 21600 w 21600"/>
              <a:gd name="connsiteY2" fmla="*/ 43650 h 47652"/>
              <a:gd name="connsiteX3" fmla="*/ 0 w 21600"/>
              <a:gd name="connsiteY3" fmla="*/ 46500 h 47652"/>
              <a:gd name="connsiteX4" fmla="*/ 37 w 21600"/>
              <a:gd name="connsiteY4" fmla="*/ 196 h 47652"/>
              <a:gd name="connsiteX0" fmla="*/ 5 w 21606"/>
              <a:gd name="connsiteY0" fmla="*/ 196 h 47652"/>
              <a:gd name="connsiteX1" fmla="*/ 21568 w 21606"/>
              <a:gd name="connsiteY1" fmla="*/ 0 h 47652"/>
              <a:gd name="connsiteX2" fmla="*/ 21606 w 21606"/>
              <a:gd name="connsiteY2" fmla="*/ 43650 h 47652"/>
              <a:gd name="connsiteX3" fmla="*/ 6 w 21606"/>
              <a:gd name="connsiteY3" fmla="*/ 46500 h 47652"/>
              <a:gd name="connsiteX4" fmla="*/ 5 w 21606"/>
              <a:gd name="connsiteY4" fmla="*/ 196 h 47652"/>
              <a:gd name="connsiteX0" fmla="*/ 3 w 21642"/>
              <a:gd name="connsiteY0" fmla="*/ 1 h 47652"/>
              <a:gd name="connsiteX1" fmla="*/ 21604 w 21642"/>
              <a:gd name="connsiteY1" fmla="*/ 0 h 47652"/>
              <a:gd name="connsiteX2" fmla="*/ 21642 w 21642"/>
              <a:gd name="connsiteY2" fmla="*/ 43650 h 47652"/>
              <a:gd name="connsiteX3" fmla="*/ 42 w 21642"/>
              <a:gd name="connsiteY3" fmla="*/ 46500 h 47652"/>
              <a:gd name="connsiteX4" fmla="*/ 3 w 21642"/>
              <a:gd name="connsiteY4" fmla="*/ 1 h 47652"/>
              <a:gd name="connsiteX0" fmla="*/ 3 w 21642"/>
              <a:gd name="connsiteY0" fmla="*/ 0 h 47651"/>
              <a:gd name="connsiteX1" fmla="*/ 21623 w 21642"/>
              <a:gd name="connsiteY1" fmla="*/ 97 h 47651"/>
              <a:gd name="connsiteX2" fmla="*/ 21642 w 21642"/>
              <a:gd name="connsiteY2" fmla="*/ 43649 h 47651"/>
              <a:gd name="connsiteX3" fmla="*/ 42 w 21642"/>
              <a:gd name="connsiteY3" fmla="*/ 46499 h 47651"/>
              <a:gd name="connsiteX4" fmla="*/ 3 w 21642"/>
              <a:gd name="connsiteY4" fmla="*/ 0 h 47651"/>
              <a:gd name="connsiteX0" fmla="*/ 3 w 21642"/>
              <a:gd name="connsiteY0" fmla="*/ 147 h 47798"/>
              <a:gd name="connsiteX1" fmla="*/ 21623 w 21642"/>
              <a:gd name="connsiteY1" fmla="*/ 0 h 47798"/>
              <a:gd name="connsiteX2" fmla="*/ 21642 w 21642"/>
              <a:gd name="connsiteY2" fmla="*/ 43796 h 47798"/>
              <a:gd name="connsiteX3" fmla="*/ 42 w 21642"/>
              <a:gd name="connsiteY3" fmla="*/ 46646 h 47798"/>
              <a:gd name="connsiteX4" fmla="*/ 3 w 21642"/>
              <a:gd name="connsiteY4" fmla="*/ 147 h 47798"/>
              <a:gd name="connsiteX0" fmla="*/ 17 w 21656"/>
              <a:gd name="connsiteY0" fmla="*/ 147 h 47742"/>
              <a:gd name="connsiteX1" fmla="*/ 21637 w 21656"/>
              <a:gd name="connsiteY1" fmla="*/ 0 h 47742"/>
              <a:gd name="connsiteX2" fmla="*/ 21656 w 21656"/>
              <a:gd name="connsiteY2" fmla="*/ 43796 h 47742"/>
              <a:gd name="connsiteX3" fmla="*/ 0 w 21656"/>
              <a:gd name="connsiteY3" fmla="*/ 46582 h 47742"/>
              <a:gd name="connsiteX4" fmla="*/ 17 w 21656"/>
              <a:gd name="connsiteY4" fmla="*/ 147 h 47742"/>
              <a:gd name="connsiteX0" fmla="*/ 17 w 21663"/>
              <a:gd name="connsiteY0" fmla="*/ 73 h 47668"/>
              <a:gd name="connsiteX1" fmla="*/ 21663 w 21663"/>
              <a:gd name="connsiteY1" fmla="*/ 0 h 47668"/>
              <a:gd name="connsiteX2" fmla="*/ 21656 w 21663"/>
              <a:gd name="connsiteY2" fmla="*/ 43722 h 47668"/>
              <a:gd name="connsiteX3" fmla="*/ 0 w 21663"/>
              <a:gd name="connsiteY3" fmla="*/ 46508 h 47668"/>
              <a:gd name="connsiteX4" fmla="*/ 17 w 21663"/>
              <a:gd name="connsiteY4" fmla="*/ 73 h 47668"/>
              <a:gd name="connsiteX0" fmla="*/ 5 w 21671"/>
              <a:gd name="connsiteY0" fmla="*/ 73 h 47668"/>
              <a:gd name="connsiteX1" fmla="*/ 21671 w 21671"/>
              <a:gd name="connsiteY1" fmla="*/ 0 h 47668"/>
              <a:gd name="connsiteX2" fmla="*/ 21664 w 21671"/>
              <a:gd name="connsiteY2" fmla="*/ 43722 h 47668"/>
              <a:gd name="connsiteX3" fmla="*/ 8 w 21671"/>
              <a:gd name="connsiteY3" fmla="*/ 46508 h 47668"/>
              <a:gd name="connsiteX4" fmla="*/ 5 w 21671"/>
              <a:gd name="connsiteY4" fmla="*/ 73 h 47668"/>
              <a:gd name="connsiteX0" fmla="*/ 5 w 21671"/>
              <a:gd name="connsiteY0" fmla="*/ 73 h 47668"/>
              <a:gd name="connsiteX1" fmla="*/ 21671 w 21671"/>
              <a:gd name="connsiteY1" fmla="*/ 0 h 47668"/>
              <a:gd name="connsiteX2" fmla="*/ 21670 w 21671"/>
              <a:gd name="connsiteY2" fmla="*/ 43722 h 47668"/>
              <a:gd name="connsiteX3" fmla="*/ 8 w 21671"/>
              <a:gd name="connsiteY3" fmla="*/ 46508 h 47668"/>
              <a:gd name="connsiteX4" fmla="*/ 5 w 21671"/>
              <a:gd name="connsiteY4" fmla="*/ 73 h 47668"/>
              <a:gd name="connsiteX0" fmla="*/ 4 w 21676"/>
              <a:gd name="connsiteY0" fmla="*/ 0 h 47722"/>
              <a:gd name="connsiteX1" fmla="*/ 21676 w 21676"/>
              <a:gd name="connsiteY1" fmla="*/ 54 h 47722"/>
              <a:gd name="connsiteX2" fmla="*/ 21675 w 21676"/>
              <a:gd name="connsiteY2" fmla="*/ 43776 h 47722"/>
              <a:gd name="connsiteX3" fmla="*/ 13 w 21676"/>
              <a:gd name="connsiteY3" fmla="*/ 46562 h 47722"/>
              <a:gd name="connsiteX4" fmla="*/ 4 w 21676"/>
              <a:gd name="connsiteY4" fmla="*/ 0 h 47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76" h="47722">
                <a:moveTo>
                  <a:pt x="4" y="0"/>
                </a:moveTo>
                <a:lnTo>
                  <a:pt x="21676" y="54"/>
                </a:lnTo>
                <a:cubicBezTo>
                  <a:pt x="21676" y="5828"/>
                  <a:pt x="21675" y="38002"/>
                  <a:pt x="21675" y="43776"/>
                </a:cubicBezTo>
                <a:cubicBezTo>
                  <a:pt x="10875" y="43776"/>
                  <a:pt x="10813" y="50312"/>
                  <a:pt x="13" y="46562"/>
                </a:cubicBezTo>
                <a:cubicBezTo>
                  <a:pt x="32" y="31095"/>
                  <a:pt x="-15" y="15467"/>
                  <a:pt x="4" y="0"/>
                </a:cubicBez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5" name="Content Placeholder 2">
            <a:extLst>
              <a:ext uri="{FF2B5EF4-FFF2-40B4-BE49-F238E27FC236}">
                <a16:creationId xmlns:a16="http://schemas.microsoft.com/office/drawing/2014/main" id="{FDE14F20-560B-4691-B7A9-F86F40DBD2A5}"/>
              </a:ext>
            </a:extLst>
          </p:cNvPr>
          <p:cNvGraphicFramePr>
            <a:graphicFrameLocks noGrp="1"/>
          </p:cNvGraphicFramePr>
          <p:nvPr>
            <p:ph idx="1"/>
            <p:extLst>
              <p:ext uri="{D42A27DB-BD31-4B8C-83A1-F6EECF244321}">
                <p14:modId xmlns:p14="http://schemas.microsoft.com/office/powerpoint/2010/main" val="884179980"/>
              </p:ext>
            </p:extLst>
          </p:nvPr>
        </p:nvGraphicFramePr>
        <p:xfrm>
          <a:off x="5165512" y="185047"/>
          <a:ext cx="6831118" cy="6059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6250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2BE76-2EB3-4D50-8961-6824BEAED095}"/>
              </a:ext>
            </a:extLst>
          </p:cNvPr>
          <p:cNvSpPr>
            <a:spLocks noGrp="1"/>
          </p:cNvSpPr>
          <p:nvPr>
            <p:ph type="title"/>
          </p:nvPr>
        </p:nvSpPr>
        <p:spPr/>
        <p:txBody>
          <a:bodyPr/>
          <a:lstStyle/>
          <a:p>
            <a:r>
              <a:rPr lang="en-ID" dirty="0"/>
              <a:t>PEMBATALAN PERDAMAIAN</a:t>
            </a:r>
          </a:p>
        </p:txBody>
      </p:sp>
      <p:sp>
        <p:nvSpPr>
          <p:cNvPr id="3" name="Content Placeholder 2">
            <a:extLst>
              <a:ext uri="{FF2B5EF4-FFF2-40B4-BE49-F238E27FC236}">
                <a16:creationId xmlns:a16="http://schemas.microsoft.com/office/drawing/2014/main" id="{18AFBA12-FACD-46ED-B585-3BDA52EED095}"/>
              </a:ext>
            </a:extLst>
          </p:cNvPr>
          <p:cNvSpPr>
            <a:spLocks noGrp="1"/>
          </p:cNvSpPr>
          <p:nvPr>
            <p:ph idx="1"/>
          </p:nvPr>
        </p:nvSpPr>
        <p:spPr/>
        <p:txBody>
          <a:bodyPr>
            <a:normAutofit fontScale="92500"/>
          </a:bodyPr>
          <a:lstStyle/>
          <a:p>
            <a:r>
              <a:rPr lang="en-ID" dirty="0"/>
              <a:t>Jika </a:t>
            </a:r>
            <a:r>
              <a:rPr lang="en-ID" dirty="0" err="1"/>
              <a:t>Debitor</a:t>
            </a:r>
            <a:r>
              <a:rPr lang="en-ID" dirty="0"/>
              <a:t> </a:t>
            </a:r>
            <a:r>
              <a:rPr lang="en-ID" dirty="0" err="1"/>
              <a:t>tidak</a:t>
            </a:r>
            <a:r>
              <a:rPr lang="en-ID" dirty="0"/>
              <a:t> </a:t>
            </a:r>
            <a:r>
              <a:rPr lang="en-ID" dirty="0" err="1"/>
              <a:t>melaksanakan</a:t>
            </a:r>
            <a:r>
              <a:rPr lang="en-ID" dirty="0"/>
              <a:t> </a:t>
            </a:r>
            <a:r>
              <a:rPr lang="en-ID" dirty="0" err="1"/>
              <a:t>perdamaian</a:t>
            </a:r>
            <a:r>
              <a:rPr lang="en-ID" dirty="0"/>
              <a:t>, </a:t>
            </a:r>
            <a:r>
              <a:rPr lang="en-ID" dirty="0" err="1"/>
              <a:t>Kreditor</a:t>
            </a:r>
            <a:r>
              <a:rPr lang="en-ID" dirty="0"/>
              <a:t> </a:t>
            </a:r>
            <a:r>
              <a:rPr lang="en-ID" dirty="0" err="1"/>
              <a:t>dapat</a:t>
            </a:r>
            <a:r>
              <a:rPr lang="en-ID" dirty="0"/>
              <a:t> </a:t>
            </a:r>
            <a:r>
              <a:rPr lang="en-ID" dirty="0" err="1"/>
              <a:t>menuntut</a:t>
            </a:r>
            <a:r>
              <a:rPr lang="en-ID" dirty="0"/>
              <a:t> </a:t>
            </a:r>
            <a:r>
              <a:rPr lang="en-ID" dirty="0" err="1"/>
              <a:t>pembatalan</a:t>
            </a:r>
            <a:r>
              <a:rPr lang="en-ID" dirty="0"/>
              <a:t> </a:t>
            </a:r>
            <a:r>
              <a:rPr lang="en-ID" dirty="0" err="1"/>
              <a:t>perdamaian</a:t>
            </a:r>
            <a:r>
              <a:rPr lang="en-ID" dirty="0"/>
              <a:t> yang </a:t>
            </a:r>
            <a:r>
              <a:rPr lang="en-ID" dirty="0" err="1"/>
              <a:t>telah</a:t>
            </a:r>
            <a:r>
              <a:rPr lang="en-ID" dirty="0"/>
              <a:t> </a:t>
            </a:r>
            <a:r>
              <a:rPr lang="en-ID" dirty="0" err="1"/>
              <a:t>disahkan</a:t>
            </a:r>
            <a:r>
              <a:rPr lang="en-ID" dirty="0"/>
              <a:t>. </a:t>
            </a:r>
            <a:r>
              <a:rPr lang="en-ID" dirty="0" err="1"/>
              <a:t>Pengadilan</a:t>
            </a:r>
            <a:r>
              <a:rPr lang="en-ID" dirty="0"/>
              <a:t> </a:t>
            </a:r>
            <a:r>
              <a:rPr lang="en-ID" dirty="0" err="1"/>
              <a:t>berwenang</a:t>
            </a:r>
            <a:r>
              <a:rPr lang="en-ID" dirty="0"/>
              <a:t> </a:t>
            </a:r>
            <a:r>
              <a:rPr lang="en-ID" dirty="0" err="1"/>
              <a:t>untuk</a:t>
            </a:r>
            <a:r>
              <a:rPr lang="en-ID" dirty="0"/>
              <a:t> </a:t>
            </a:r>
            <a:r>
              <a:rPr lang="en-ID" dirty="0" err="1"/>
              <a:t>memberikan</a:t>
            </a:r>
            <a:r>
              <a:rPr lang="en-ID" dirty="0"/>
              <a:t> </a:t>
            </a:r>
            <a:r>
              <a:rPr lang="en-ID" dirty="0" err="1"/>
              <a:t>satu</a:t>
            </a:r>
            <a:r>
              <a:rPr lang="en-ID" dirty="0"/>
              <a:t> kali </a:t>
            </a:r>
            <a:r>
              <a:rPr lang="en-ID" dirty="0" err="1"/>
              <a:t>kelonggaran</a:t>
            </a:r>
            <a:r>
              <a:rPr lang="en-ID" dirty="0"/>
              <a:t> </a:t>
            </a:r>
            <a:r>
              <a:rPr lang="en-ID" dirty="0" err="1"/>
              <a:t>kepada</a:t>
            </a:r>
            <a:r>
              <a:rPr lang="en-ID" dirty="0"/>
              <a:t> </a:t>
            </a:r>
            <a:r>
              <a:rPr lang="en-ID" dirty="0" err="1"/>
              <a:t>Debitor</a:t>
            </a:r>
            <a:r>
              <a:rPr lang="en-ID" dirty="0"/>
              <a:t> </a:t>
            </a:r>
            <a:r>
              <a:rPr lang="en-ID" dirty="0" err="1"/>
              <a:t>untuk</a:t>
            </a:r>
            <a:r>
              <a:rPr lang="en-ID" dirty="0"/>
              <a:t> </a:t>
            </a:r>
            <a:r>
              <a:rPr lang="en-ID" dirty="0" err="1"/>
              <a:t>memenuhi</a:t>
            </a:r>
            <a:r>
              <a:rPr lang="en-ID" dirty="0"/>
              <a:t> </a:t>
            </a:r>
            <a:r>
              <a:rPr lang="en-ID" dirty="0" err="1"/>
              <a:t>kewajibannya</a:t>
            </a:r>
            <a:r>
              <a:rPr lang="en-ID" dirty="0"/>
              <a:t> paling lama 30 </a:t>
            </a:r>
            <a:r>
              <a:rPr lang="en-ID" dirty="0" err="1"/>
              <a:t>hari</a:t>
            </a:r>
            <a:r>
              <a:rPr lang="en-ID" dirty="0"/>
              <a:t> </a:t>
            </a:r>
            <a:r>
              <a:rPr lang="en-ID" dirty="0" err="1"/>
              <a:t>setelah</a:t>
            </a:r>
            <a:r>
              <a:rPr lang="en-ID" dirty="0"/>
              <a:t> </a:t>
            </a:r>
            <a:r>
              <a:rPr lang="en-ID" dirty="0" err="1"/>
              <a:t>putusan</a:t>
            </a:r>
            <a:r>
              <a:rPr lang="en-ID" dirty="0"/>
              <a:t> </a:t>
            </a:r>
            <a:r>
              <a:rPr lang="en-ID" dirty="0" err="1"/>
              <a:t>pemberian</a:t>
            </a:r>
            <a:r>
              <a:rPr lang="en-ID" dirty="0"/>
              <a:t> </a:t>
            </a:r>
            <a:r>
              <a:rPr lang="en-ID" dirty="0" err="1"/>
              <a:t>kelonggaran</a:t>
            </a:r>
            <a:r>
              <a:rPr lang="en-ID" dirty="0"/>
              <a:t> </a:t>
            </a:r>
            <a:r>
              <a:rPr lang="en-ID" dirty="0" err="1"/>
              <a:t>diucapkan</a:t>
            </a:r>
            <a:r>
              <a:rPr lang="en-ID" dirty="0"/>
              <a:t>.</a:t>
            </a:r>
          </a:p>
          <a:p>
            <a:r>
              <a:rPr lang="en-ID" dirty="0" err="1"/>
              <a:t>Pembatalan</a:t>
            </a:r>
            <a:r>
              <a:rPr lang="en-ID" dirty="0"/>
              <a:t> </a:t>
            </a:r>
            <a:r>
              <a:rPr lang="en-ID" dirty="0" err="1"/>
              <a:t>perdamaian</a:t>
            </a:r>
            <a:r>
              <a:rPr lang="en-ID" dirty="0"/>
              <a:t> </a:t>
            </a:r>
            <a:r>
              <a:rPr lang="en-ID" dirty="0" err="1"/>
              <a:t>berakibat</a:t>
            </a:r>
            <a:r>
              <a:rPr lang="en-ID" dirty="0"/>
              <a:t> proses </a:t>
            </a:r>
            <a:r>
              <a:rPr lang="en-ID" dirty="0" err="1"/>
              <a:t>Kepailitan</a:t>
            </a:r>
            <a:r>
              <a:rPr lang="en-ID" dirty="0"/>
              <a:t> </a:t>
            </a:r>
            <a:r>
              <a:rPr lang="en-ID" dirty="0" err="1"/>
              <a:t>dibuka</a:t>
            </a:r>
            <a:r>
              <a:rPr lang="en-ID" dirty="0"/>
              <a:t> </a:t>
            </a:r>
            <a:r>
              <a:rPr lang="en-ID" dirty="0" err="1"/>
              <a:t>kembali</a:t>
            </a:r>
            <a:r>
              <a:rPr lang="en-ID" dirty="0"/>
              <a:t>.</a:t>
            </a:r>
          </a:p>
          <a:p>
            <a:r>
              <a:rPr lang="en-ID" dirty="0"/>
              <a:t>Jika </a:t>
            </a:r>
            <a:r>
              <a:rPr lang="en-ID" dirty="0" err="1"/>
              <a:t>Kepailitan</a:t>
            </a:r>
            <a:r>
              <a:rPr lang="en-ID" dirty="0"/>
              <a:t> </a:t>
            </a:r>
            <a:r>
              <a:rPr lang="en-ID" dirty="0" err="1"/>
              <a:t>dibuka</a:t>
            </a:r>
            <a:r>
              <a:rPr lang="en-ID" dirty="0"/>
              <a:t> </a:t>
            </a:r>
            <a:r>
              <a:rPr lang="en-ID" dirty="0" err="1"/>
              <a:t>kembali</a:t>
            </a:r>
            <a:r>
              <a:rPr lang="en-ID" dirty="0"/>
              <a:t>, </a:t>
            </a:r>
            <a:r>
              <a:rPr lang="en-ID" dirty="0" err="1"/>
              <a:t>tidak</a:t>
            </a:r>
            <a:r>
              <a:rPr lang="en-ID" dirty="0"/>
              <a:t> </a:t>
            </a:r>
            <a:r>
              <a:rPr lang="en-ID" dirty="0" err="1"/>
              <a:t>dapat</a:t>
            </a:r>
            <a:r>
              <a:rPr lang="en-ID" dirty="0"/>
              <a:t> </a:t>
            </a:r>
            <a:r>
              <a:rPr lang="en-ID" dirty="0" err="1"/>
              <a:t>lagi</a:t>
            </a:r>
            <a:r>
              <a:rPr lang="en-ID" dirty="0"/>
              <a:t> </a:t>
            </a:r>
            <a:r>
              <a:rPr lang="en-ID" dirty="0" err="1"/>
              <a:t>ditawarkan</a:t>
            </a:r>
            <a:r>
              <a:rPr lang="en-ID" dirty="0"/>
              <a:t> </a:t>
            </a:r>
            <a:r>
              <a:rPr lang="en-ID" dirty="0" err="1"/>
              <a:t>suatu</a:t>
            </a:r>
            <a:r>
              <a:rPr lang="en-ID" dirty="0"/>
              <a:t> </a:t>
            </a:r>
            <a:r>
              <a:rPr lang="en-ID" dirty="0" err="1"/>
              <a:t>perdamaian</a:t>
            </a:r>
            <a:r>
              <a:rPr lang="en-ID" dirty="0"/>
              <a:t>.</a:t>
            </a:r>
          </a:p>
        </p:txBody>
      </p:sp>
    </p:spTree>
    <p:extLst>
      <p:ext uri="{BB962C8B-B14F-4D97-AF65-F5344CB8AC3E}">
        <p14:creationId xmlns:p14="http://schemas.microsoft.com/office/powerpoint/2010/main" val="104746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0" name="Rectangle 8">
            <a:extLst>
              <a:ext uri="{FF2B5EF4-FFF2-40B4-BE49-F238E27FC236}">
                <a16:creationId xmlns:a16="http://schemas.microsoft.com/office/drawing/2014/main" id="{8E7E1993-6448-42F8-8FB3-76104F45B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1" name="Rectangle 10">
            <a:extLst>
              <a:ext uri="{FF2B5EF4-FFF2-40B4-BE49-F238E27FC236}">
                <a16:creationId xmlns:a16="http://schemas.microsoft.com/office/drawing/2014/main" id="{3CDAD724-AF32-45EC-B0B9-360C73C9D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2" name="Right Triangle 12">
            <a:extLst>
              <a:ext uri="{FF2B5EF4-FFF2-40B4-BE49-F238E27FC236}">
                <a16:creationId xmlns:a16="http://schemas.microsoft.com/office/drawing/2014/main" id="{2391C84E-C2EA-44FC-A7D1-FAE3E2850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08102" y="-284146"/>
            <a:ext cx="568289" cy="568289"/>
          </a:xfrm>
          <a:prstGeom prst="rtTriangle">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47B3131A-B518-43E5-A896-E9D654A486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6" name="Straight Connector 15">
              <a:extLst>
                <a:ext uri="{FF2B5EF4-FFF2-40B4-BE49-F238E27FC236}">
                  <a16:creationId xmlns:a16="http://schemas.microsoft.com/office/drawing/2014/main" id="{476355E6-7A00-4B30-A47B-80EF0D0D6BD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7D0B06C-9FFD-42E8-B19F-062C248CD72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5291278-5FDA-45C6-B93E-1FA6D9130B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FF95DF7-BFEE-4791-A691-BAF693F38F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7C504F1-5AA9-45F5-9030-22533885AFA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75999E-3496-4713-8046-AC17DB2668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6B91000-D71E-40A8-AA8F-E9BB106A8C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A9D188E-6FDB-47DE-A5FB-728E56BD044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D98C242-C677-4CF5-A189-52C3ADAFD7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9D7CD7F-137F-42DC-AFFA-52D9B8DF59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9E3C1C05-EF55-47B3-B1D8-5491163376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E6BE961-4385-4384-B028-D57AA88EF5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98288B9-9DC0-41DF-BDC2-329675E142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A97B8C6-FF63-4B6A-913C-50CB2EB7BD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3734427-CEE3-45F9-8CDE-7DC2897161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5443404-2D71-4E54-86D6-DB0D769AA4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C94E908-A14E-4E7A-B4FC-BB9D82FD0F3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2E257B4-59EA-43CC-A20C-D2755D26B4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1037FBF-2F84-4578-9624-4E6D107666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526E3BDC-D7FC-4C7E-9F35-1D05C9D545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E39965B-216F-478B-8653-0F7B877C0B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E2116FC6-1CFC-4E87-8431-E7833BFB7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97829DA6-D97C-490E-BEEF-83832787DE1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9495B6D3-A3B6-4636-A210-AFC128284F3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A2462476-3252-49A1-93CE-4FA22B830C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E3C18803-7708-483D-8CE3-0992784BB5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B4024AE-5222-4804-AA42-E7A4C0B970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414FBE75-ECC4-4BB7-92B2-74D6CF6864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7061C60-9F4E-4144-B974-AFB802AF4C0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A009DCAE-BFB7-4797-A286-FA9D7DFAD953}"/>
              </a:ext>
            </a:extLst>
          </p:cNvPr>
          <p:cNvSpPr>
            <a:spLocks noGrp="1"/>
          </p:cNvSpPr>
          <p:nvPr>
            <p:ph type="title"/>
          </p:nvPr>
        </p:nvSpPr>
        <p:spPr>
          <a:xfrm>
            <a:off x="457200" y="720772"/>
            <a:ext cx="3718767" cy="5531079"/>
          </a:xfrm>
        </p:spPr>
        <p:txBody>
          <a:bodyPr>
            <a:normAutofit/>
          </a:bodyPr>
          <a:lstStyle/>
          <a:p>
            <a:r>
              <a:rPr lang="en-ID" sz="4100">
                <a:solidFill>
                  <a:schemeClr val="tx2">
                    <a:alpha val="80000"/>
                  </a:schemeClr>
                </a:solidFill>
              </a:rPr>
              <a:t>PENGERTIAN DAN MAKSUD PERDAMAIAN</a:t>
            </a:r>
          </a:p>
        </p:txBody>
      </p:sp>
      <p:sp>
        <p:nvSpPr>
          <p:cNvPr id="63" name="Rectangle 45">
            <a:extLst>
              <a:ext uri="{FF2B5EF4-FFF2-40B4-BE49-F238E27FC236}">
                <a16:creationId xmlns:a16="http://schemas.microsoft.com/office/drawing/2014/main" id="{BA4D4000-2689-4306-BBA6-BF744AB5F8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06893" y="191033"/>
            <a:ext cx="7763540" cy="606558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64" name="Content Placeholder 2">
            <a:extLst>
              <a:ext uri="{FF2B5EF4-FFF2-40B4-BE49-F238E27FC236}">
                <a16:creationId xmlns:a16="http://schemas.microsoft.com/office/drawing/2014/main" id="{EB8E0749-4EFD-4FBB-952F-1693E4D6B68B}"/>
              </a:ext>
            </a:extLst>
          </p:cNvPr>
          <p:cNvGraphicFramePr>
            <a:graphicFrameLocks noGrp="1"/>
          </p:cNvGraphicFramePr>
          <p:nvPr>
            <p:ph idx="1"/>
            <p:extLst>
              <p:ext uri="{D42A27DB-BD31-4B8C-83A1-F6EECF244321}">
                <p14:modId xmlns:p14="http://schemas.microsoft.com/office/powerpoint/2010/main" val="1379069052"/>
              </p:ext>
            </p:extLst>
          </p:nvPr>
        </p:nvGraphicFramePr>
        <p:xfrm>
          <a:off x="4184068" y="152400"/>
          <a:ext cx="7812562" cy="61639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1617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289C2-42E0-4A01-BC0B-D456F9013D0E}"/>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06219E83-92E9-4197-BA53-1C7CE6CD4135}"/>
              </a:ext>
            </a:extLst>
          </p:cNvPr>
          <p:cNvSpPr>
            <a:spLocks noGrp="1"/>
          </p:cNvSpPr>
          <p:nvPr>
            <p:ph idx="1"/>
          </p:nvPr>
        </p:nvSpPr>
        <p:spPr/>
        <p:txBody>
          <a:bodyPr>
            <a:normAutofit fontScale="55000" lnSpcReduction="20000"/>
          </a:bodyPr>
          <a:lstStyle/>
          <a:p>
            <a:r>
              <a:rPr lang="en-ID" dirty="0" err="1"/>
              <a:t>Pasal</a:t>
            </a:r>
            <a:r>
              <a:rPr lang="en-ID" dirty="0"/>
              <a:t> 151 Undang2 37/2004:</a:t>
            </a:r>
          </a:p>
          <a:p>
            <a:r>
              <a:rPr lang="en-ID" dirty="0" err="1"/>
              <a:t>Rencana</a:t>
            </a:r>
            <a:r>
              <a:rPr lang="en-ID" dirty="0"/>
              <a:t> </a:t>
            </a:r>
            <a:r>
              <a:rPr lang="en-ID" dirty="0" err="1"/>
              <a:t>perdamaian</a:t>
            </a:r>
            <a:r>
              <a:rPr lang="en-ID" dirty="0"/>
              <a:t> </a:t>
            </a:r>
            <a:r>
              <a:rPr lang="en-ID" dirty="0" err="1"/>
              <a:t>diterima</a:t>
            </a:r>
            <a:r>
              <a:rPr lang="en-ID" dirty="0"/>
              <a:t> </a:t>
            </a:r>
            <a:r>
              <a:rPr lang="en-ID" dirty="0" err="1"/>
              <a:t>baik</a:t>
            </a:r>
            <a:r>
              <a:rPr lang="en-ID" dirty="0"/>
              <a:t>, </a:t>
            </a:r>
            <a:r>
              <a:rPr lang="en-ID" dirty="0" err="1"/>
              <a:t>jika</a:t>
            </a:r>
            <a:r>
              <a:rPr lang="en-ID" dirty="0"/>
              <a:t> </a:t>
            </a:r>
            <a:r>
              <a:rPr lang="en-ID" dirty="0" err="1"/>
              <a:t>disetujui</a:t>
            </a:r>
            <a:r>
              <a:rPr lang="en-ID" dirty="0"/>
              <a:t> </a:t>
            </a:r>
            <a:r>
              <a:rPr lang="en-ID" dirty="0" err="1"/>
              <a:t>dalam</a:t>
            </a:r>
            <a:r>
              <a:rPr lang="en-ID" dirty="0"/>
              <a:t> </a:t>
            </a:r>
            <a:r>
              <a:rPr lang="en-ID" dirty="0" err="1"/>
              <a:t>Rapat</a:t>
            </a:r>
            <a:r>
              <a:rPr lang="en-ID" dirty="0"/>
              <a:t> </a:t>
            </a:r>
            <a:r>
              <a:rPr lang="en-ID" dirty="0" err="1"/>
              <a:t>Kreditor</a:t>
            </a:r>
            <a:r>
              <a:rPr lang="en-ID" dirty="0"/>
              <a:t> oleh </a:t>
            </a:r>
            <a:r>
              <a:rPr lang="en-ID" dirty="0" err="1"/>
              <a:t>lebih</a:t>
            </a:r>
            <a:r>
              <a:rPr lang="en-ID" dirty="0"/>
              <a:t> </a:t>
            </a:r>
            <a:r>
              <a:rPr lang="en-ID" dirty="0" err="1"/>
              <a:t>dari</a:t>
            </a:r>
            <a:r>
              <a:rPr lang="en-ID" dirty="0"/>
              <a:t> 1/2 (</a:t>
            </a:r>
            <a:r>
              <a:rPr lang="en-ID" dirty="0" err="1"/>
              <a:t>satu</a:t>
            </a:r>
            <a:r>
              <a:rPr lang="en-ID" dirty="0"/>
              <a:t> per </a:t>
            </a:r>
            <a:r>
              <a:rPr lang="en-ID" dirty="0" err="1"/>
              <a:t>dua</a:t>
            </a:r>
            <a:r>
              <a:rPr lang="en-ID" dirty="0"/>
              <a:t>) </a:t>
            </a:r>
            <a:r>
              <a:rPr lang="en-ID" dirty="0" err="1"/>
              <a:t>jumlah</a:t>
            </a:r>
            <a:r>
              <a:rPr lang="en-ID" dirty="0"/>
              <a:t> </a:t>
            </a:r>
            <a:r>
              <a:rPr lang="en-ID" dirty="0" err="1"/>
              <a:t>Kreditor</a:t>
            </a:r>
            <a:r>
              <a:rPr lang="en-ID" dirty="0"/>
              <a:t> </a:t>
            </a:r>
            <a:r>
              <a:rPr lang="en-ID" dirty="0" err="1"/>
              <a:t>Konkuren</a:t>
            </a:r>
            <a:r>
              <a:rPr lang="en-ID" dirty="0"/>
              <a:t> yang </a:t>
            </a:r>
            <a:r>
              <a:rPr lang="en-ID" dirty="0" err="1"/>
              <a:t>hadir</a:t>
            </a:r>
            <a:r>
              <a:rPr lang="en-ID" dirty="0"/>
              <a:t> </a:t>
            </a:r>
            <a:r>
              <a:rPr lang="en-ID" dirty="0" err="1"/>
              <a:t>dalam</a:t>
            </a:r>
            <a:r>
              <a:rPr lang="en-ID" dirty="0"/>
              <a:t> </a:t>
            </a:r>
            <a:r>
              <a:rPr lang="en-ID" dirty="0" err="1"/>
              <a:t>Rapat</a:t>
            </a:r>
            <a:r>
              <a:rPr lang="en-ID" dirty="0"/>
              <a:t> </a:t>
            </a:r>
            <a:r>
              <a:rPr lang="en-ID" dirty="0" err="1"/>
              <a:t>Kreditor</a:t>
            </a:r>
            <a:r>
              <a:rPr lang="en-ID" dirty="0"/>
              <a:t> dan yang </a:t>
            </a:r>
            <a:r>
              <a:rPr lang="en-ID" dirty="0" err="1"/>
              <a:t>haknya</a:t>
            </a:r>
            <a:r>
              <a:rPr lang="en-ID" dirty="0"/>
              <a:t> </a:t>
            </a:r>
            <a:r>
              <a:rPr lang="en-ID" dirty="0" err="1"/>
              <a:t>diakui</a:t>
            </a:r>
            <a:r>
              <a:rPr lang="en-ID" dirty="0"/>
              <a:t> </a:t>
            </a:r>
            <a:r>
              <a:rPr lang="en-ID" dirty="0" err="1"/>
              <a:t>atau</a:t>
            </a:r>
            <a:r>
              <a:rPr lang="en-ID" dirty="0"/>
              <a:t> yang </a:t>
            </a:r>
            <a:r>
              <a:rPr lang="en-ID" dirty="0" err="1"/>
              <a:t>haknya</a:t>
            </a:r>
            <a:r>
              <a:rPr lang="en-ID" dirty="0"/>
              <a:t> </a:t>
            </a:r>
            <a:r>
              <a:rPr lang="en-ID" dirty="0" err="1"/>
              <a:t>untuk</a:t>
            </a:r>
            <a:r>
              <a:rPr lang="en-ID" dirty="0"/>
              <a:t> </a:t>
            </a:r>
            <a:r>
              <a:rPr lang="en-ID" dirty="0" err="1"/>
              <a:t>sementara</a:t>
            </a:r>
            <a:r>
              <a:rPr lang="en-ID" dirty="0"/>
              <a:t> </a:t>
            </a:r>
            <a:r>
              <a:rPr lang="en-ID" dirty="0" err="1"/>
              <a:t>diakui</a:t>
            </a:r>
            <a:r>
              <a:rPr lang="en-ID" dirty="0"/>
              <a:t>, yang </a:t>
            </a:r>
            <a:r>
              <a:rPr lang="en-ID" dirty="0" err="1"/>
              <a:t>mewakili</a:t>
            </a:r>
            <a:r>
              <a:rPr lang="en-ID" dirty="0"/>
              <a:t> paling </a:t>
            </a:r>
            <a:r>
              <a:rPr lang="en-ID" dirty="0" err="1"/>
              <a:t>sedikit</a:t>
            </a:r>
            <a:r>
              <a:rPr lang="en-ID" dirty="0"/>
              <a:t> 2/3 (</a:t>
            </a:r>
            <a:r>
              <a:rPr lang="en-ID" dirty="0" err="1"/>
              <a:t>dua</a:t>
            </a:r>
            <a:r>
              <a:rPr lang="en-ID" dirty="0"/>
              <a:t> per </a:t>
            </a:r>
            <a:r>
              <a:rPr lang="en-ID" dirty="0" err="1"/>
              <a:t>tiga</a:t>
            </a:r>
            <a:r>
              <a:rPr lang="en-ID" dirty="0"/>
              <a:t>) </a:t>
            </a:r>
            <a:r>
              <a:rPr lang="en-ID" dirty="0" err="1"/>
              <a:t>dari</a:t>
            </a:r>
            <a:r>
              <a:rPr lang="en-ID" dirty="0"/>
              <a:t> </a:t>
            </a:r>
            <a:r>
              <a:rPr lang="en-ID" dirty="0" err="1"/>
              <a:t>jumlah</a:t>
            </a:r>
            <a:r>
              <a:rPr lang="en-ID" dirty="0"/>
              <a:t> </a:t>
            </a:r>
            <a:r>
              <a:rPr lang="en-ID" dirty="0" err="1"/>
              <a:t>semua</a:t>
            </a:r>
            <a:r>
              <a:rPr lang="en-ID" dirty="0"/>
              <a:t> </a:t>
            </a:r>
            <a:r>
              <a:rPr lang="en-ID" dirty="0" err="1"/>
              <a:t>piutang</a:t>
            </a:r>
            <a:r>
              <a:rPr lang="en-ID" dirty="0"/>
              <a:t> </a:t>
            </a:r>
            <a:r>
              <a:rPr lang="en-ID" dirty="0" err="1"/>
              <a:t>konkuren</a:t>
            </a:r>
            <a:r>
              <a:rPr lang="en-ID" dirty="0"/>
              <a:t> yang </a:t>
            </a:r>
            <a:r>
              <a:rPr lang="en-ID" dirty="0" err="1"/>
              <a:t>diakui</a:t>
            </a:r>
            <a:r>
              <a:rPr lang="en-ID" dirty="0"/>
              <a:t> </a:t>
            </a:r>
            <a:r>
              <a:rPr lang="en-ID" dirty="0" err="1"/>
              <a:t>atau</a:t>
            </a:r>
            <a:r>
              <a:rPr lang="en-ID" dirty="0"/>
              <a:t> yang </a:t>
            </a:r>
            <a:r>
              <a:rPr lang="en-ID" dirty="0" err="1"/>
              <a:t>untuk</a:t>
            </a:r>
            <a:r>
              <a:rPr lang="en-ID" dirty="0"/>
              <a:t> </a:t>
            </a:r>
            <a:r>
              <a:rPr lang="en-ID" dirty="0" err="1"/>
              <a:t>sementara</a:t>
            </a:r>
            <a:r>
              <a:rPr lang="en-ID" dirty="0"/>
              <a:t> </a:t>
            </a:r>
            <a:r>
              <a:rPr lang="en-ID" dirty="0" err="1"/>
              <a:t>diakui</a:t>
            </a:r>
            <a:r>
              <a:rPr lang="en-ID" dirty="0"/>
              <a:t> </a:t>
            </a:r>
            <a:r>
              <a:rPr lang="en-ID" dirty="0" err="1"/>
              <a:t>dari</a:t>
            </a:r>
            <a:r>
              <a:rPr lang="en-ID" dirty="0"/>
              <a:t> </a:t>
            </a:r>
            <a:r>
              <a:rPr lang="en-ID" dirty="0" err="1"/>
              <a:t>Kreditor</a:t>
            </a:r>
            <a:r>
              <a:rPr lang="en-ID" dirty="0"/>
              <a:t> </a:t>
            </a:r>
            <a:r>
              <a:rPr lang="en-ID" dirty="0" err="1"/>
              <a:t>Konkuren</a:t>
            </a:r>
            <a:r>
              <a:rPr lang="en-ID" dirty="0"/>
              <a:t> </a:t>
            </a:r>
            <a:r>
              <a:rPr lang="en-ID" dirty="0" err="1"/>
              <a:t>atau</a:t>
            </a:r>
            <a:r>
              <a:rPr lang="en-ID" dirty="0"/>
              <a:t> </a:t>
            </a:r>
            <a:r>
              <a:rPr lang="en-ID" dirty="0" err="1"/>
              <a:t>kuasa</a:t>
            </a:r>
            <a:r>
              <a:rPr lang="en-ID" dirty="0"/>
              <a:t> </a:t>
            </a:r>
            <a:r>
              <a:rPr lang="en-ID" dirty="0" err="1"/>
              <a:t>mereka</a:t>
            </a:r>
            <a:r>
              <a:rPr lang="en-ID" dirty="0"/>
              <a:t> yang </a:t>
            </a:r>
            <a:r>
              <a:rPr lang="en-ID" dirty="0" err="1"/>
              <a:t>hadir</a:t>
            </a:r>
            <a:r>
              <a:rPr lang="en-ID" dirty="0"/>
              <a:t> </a:t>
            </a:r>
            <a:r>
              <a:rPr lang="en-ID" dirty="0" err="1"/>
              <a:t>dalam</a:t>
            </a:r>
            <a:r>
              <a:rPr lang="en-ID" dirty="0"/>
              <a:t> </a:t>
            </a:r>
            <a:r>
              <a:rPr lang="en-ID" dirty="0" err="1"/>
              <a:t>Rapat</a:t>
            </a:r>
            <a:r>
              <a:rPr lang="en-ID" dirty="0"/>
              <a:t> </a:t>
            </a:r>
            <a:r>
              <a:rPr lang="en-ID" dirty="0" err="1"/>
              <a:t>tersebut</a:t>
            </a:r>
            <a:r>
              <a:rPr lang="en-ID" dirty="0"/>
              <a:t>.</a:t>
            </a:r>
          </a:p>
          <a:p>
            <a:r>
              <a:rPr lang="en-ID" dirty="0"/>
              <a:t>----- yang </a:t>
            </a:r>
            <a:r>
              <a:rPr lang="en-ID" dirty="0" err="1"/>
              <a:t>dimaksudkan</a:t>
            </a:r>
            <a:r>
              <a:rPr lang="en-ID" dirty="0"/>
              <a:t> </a:t>
            </a:r>
            <a:r>
              <a:rPr lang="en-ID" dirty="0" err="1"/>
              <a:t>dengan</a:t>
            </a:r>
            <a:r>
              <a:rPr lang="en-ID" dirty="0"/>
              <a:t> </a:t>
            </a:r>
            <a:r>
              <a:rPr lang="en-ID" dirty="0" err="1"/>
              <a:t>Kreditor</a:t>
            </a:r>
            <a:r>
              <a:rPr lang="en-ID" dirty="0"/>
              <a:t> yang </a:t>
            </a:r>
            <a:r>
              <a:rPr lang="en-ID" dirty="0" err="1"/>
              <a:t>haknya</a:t>
            </a:r>
            <a:r>
              <a:rPr lang="en-ID" dirty="0"/>
              <a:t> </a:t>
            </a:r>
            <a:r>
              <a:rPr lang="en-ID" dirty="0" err="1"/>
              <a:t>diakui</a:t>
            </a:r>
            <a:r>
              <a:rPr lang="en-ID" dirty="0"/>
              <a:t> </a:t>
            </a:r>
            <a:r>
              <a:rPr lang="en-ID" dirty="0" err="1"/>
              <a:t>atau</a:t>
            </a:r>
            <a:r>
              <a:rPr lang="en-ID" dirty="0"/>
              <a:t> yang </a:t>
            </a:r>
            <a:r>
              <a:rPr lang="en-ID" dirty="0" err="1"/>
              <a:t>haknya</a:t>
            </a:r>
            <a:r>
              <a:rPr lang="en-ID" dirty="0"/>
              <a:t> </a:t>
            </a:r>
            <a:r>
              <a:rPr lang="en-ID" dirty="0" err="1"/>
              <a:t>untuk</a:t>
            </a:r>
            <a:r>
              <a:rPr lang="en-ID" dirty="0"/>
              <a:t> </a:t>
            </a:r>
            <a:r>
              <a:rPr lang="en-ID" dirty="0" err="1"/>
              <a:t>sementara</a:t>
            </a:r>
            <a:r>
              <a:rPr lang="en-ID" dirty="0"/>
              <a:t> </a:t>
            </a:r>
            <a:r>
              <a:rPr lang="en-ID" dirty="0" err="1"/>
              <a:t>diakui</a:t>
            </a:r>
            <a:r>
              <a:rPr lang="en-ID" dirty="0"/>
              <a:t> </a:t>
            </a:r>
            <a:r>
              <a:rPr lang="en-ID" dirty="0" err="1"/>
              <a:t>adalah</a:t>
            </a:r>
            <a:r>
              <a:rPr lang="en-ID" dirty="0"/>
              <a:t> </a:t>
            </a:r>
            <a:r>
              <a:rPr lang="en-ID" dirty="0" err="1"/>
              <a:t>sebagaimana</a:t>
            </a:r>
            <a:r>
              <a:rPr lang="en-ID" dirty="0"/>
              <a:t> yang </a:t>
            </a:r>
            <a:r>
              <a:rPr lang="en-ID" dirty="0" err="1"/>
              <a:t>dimaksud</a:t>
            </a:r>
            <a:r>
              <a:rPr lang="en-ID" dirty="0"/>
              <a:t> </a:t>
            </a:r>
            <a:r>
              <a:rPr lang="en-ID" dirty="0" err="1"/>
              <a:t>dalam</a:t>
            </a:r>
            <a:r>
              <a:rPr lang="en-ID" dirty="0"/>
              <a:t> </a:t>
            </a:r>
            <a:r>
              <a:rPr lang="en-ID" dirty="0" err="1"/>
              <a:t>Pasal</a:t>
            </a:r>
            <a:r>
              <a:rPr lang="en-ID" dirty="0"/>
              <a:t> 118 Undang2 37/2003, yang </a:t>
            </a:r>
            <a:r>
              <a:rPr lang="en-ID" dirty="0" err="1"/>
              <a:t>berbunyi</a:t>
            </a:r>
            <a:r>
              <a:rPr lang="en-ID" dirty="0"/>
              <a:t> </a:t>
            </a:r>
            <a:r>
              <a:rPr lang="en-ID" dirty="0" err="1"/>
              <a:t>sebagai</a:t>
            </a:r>
            <a:r>
              <a:rPr lang="en-ID" dirty="0"/>
              <a:t> </a:t>
            </a:r>
            <a:r>
              <a:rPr lang="en-ID" dirty="0" err="1"/>
              <a:t>berikut</a:t>
            </a:r>
            <a:r>
              <a:rPr lang="en-ID" dirty="0"/>
              <a:t>.</a:t>
            </a:r>
          </a:p>
          <a:p>
            <a:r>
              <a:rPr lang="en-ID" dirty="0"/>
              <a:t>(1) </a:t>
            </a:r>
            <a:r>
              <a:rPr lang="en-ID" dirty="0" err="1"/>
              <a:t>Dalam</a:t>
            </a:r>
            <a:r>
              <a:rPr lang="en-ID" dirty="0"/>
              <a:t> daftar </a:t>
            </a:r>
            <a:r>
              <a:rPr lang="en-ID" dirty="0" err="1"/>
              <a:t>sebagaimana</a:t>
            </a:r>
            <a:r>
              <a:rPr lang="en-ID" dirty="0"/>
              <a:t> </a:t>
            </a:r>
            <a:r>
              <a:rPr lang="en-ID" dirty="0" err="1"/>
              <a:t>dimaksud</a:t>
            </a:r>
            <a:r>
              <a:rPr lang="en-ID" dirty="0"/>
              <a:t> </a:t>
            </a:r>
            <a:r>
              <a:rPr lang="en-ID" dirty="0" err="1"/>
              <a:t>dalam</a:t>
            </a:r>
            <a:r>
              <a:rPr lang="en-ID" dirty="0"/>
              <a:t> </a:t>
            </a:r>
            <a:r>
              <a:rPr lang="en-ID" dirty="0" err="1"/>
              <a:t>Pasal</a:t>
            </a:r>
            <a:r>
              <a:rPr lang="en-ID" dirty="0"/>
              <a:t> 117, </a:t>
            </a:r>
            <a:r>
              <a:rPr lang="en-ID" dirty="0" err="1"/>
              <a:t>Dibubuhkan</a:t>
            </a:r>
            <a:r>
              <a:rPr lang="en-ID" dirty="0"/>
              <a:t> pula </a:t>
            </a:r>
            <a:r>
              <a:rPr lang="en-ID" dirty="0" err="1"/>
              <a:t>catatan</a:t>
            </a:r>
            <a:r>
              <a:rPr lang="en-ID" dirty="0"/>
              <a:t> </a:t>
            </a:r>
            <a:r>
              <a:rPr lang="en-ID" dirty="0" err="1"/>
              <a:t>terhadap</a:t>
            </a:r>
            <a:r>
              <a:rPr lang="en-ID" dirty="0"/>
              <a:t> </a:t>
            </a:r>
            <a:r>
              <a:rPr lang="en-ID" dirty="0" err="1"/>
              <a:t>setiap</a:t>
            </a:r>
            <a:r>
              <a:rPr lang="en-ID" dirty="0"/>
              <a:t> </a:t>
            </a:r>
            <a:r>
              <a:rPr lang="en-ID" dirty="0" err="1"/>
              <a:t>piutang</a:t>
            </a:r>
            <a:r>
              <a:rPr lang="en-ID" dirty="0"/>
              <a:t> </a:t>
            </a:r>
            <a:r>
              <a:rPr lang="en-ID" dirty="0" err="1"/>
              <a:t>apakah</a:t>
            </a:r>
            <a:r>
              <a:rPr lang="en-ID" dirty="0"/>
              <a:t> </a:t>
            </a:r>
            <a:r>
              <a:rPr lang="en-ID" dirty="0" err="1"/>
              <a:t>menurut</a:t>
            </a:r>
            <a:r>
              <a:rPr lang="en-ID" dirty="0"/>
              <a:t> </a:t>
            </a:r>
            <a:r>
              <a:rPr lang="en-ID" dirty="0" err="1"/>
              <a:t>pendapat</a:t>
            </a:r>
            <a:r>
              <a:rPr lang="en-ID" dirty="0"/>
              <a:t> </a:t>
            </a:r>
            <a:r>
              <a:rPr lang="en-ID" dirty="0" err="1"/>
              <a:t>Kurator</a:t>
            </a:r>
            <a:r>
              <a:rPr lang="en-ID" dirty="0"/>
              <a:t> </a:t>
            </a:r>
            <a:r>
              <a:rPr lang="en-ID" dirty="0" err="1"/>
              <a:t>piutang</a:t>
            </a:r>
            <a:r>
              <a:rPr lang="en-ID" dirty="0"/>
              <a:t> yang </a:t>
            </a:r>
            <a:r>
              <a:rPr lang="en-ID" dirty="0" err="1"/>
              <a:t>bersangkutan</a:t>
            </a:r>
            <a:r>
              <a:rPr lang="en-ID" dirty="0"/>
              <a:t> </a:t>
            </a:r>
            <a:r>
              <a:rPr lang="en-ID" dirty="0" err="1"/>
              <a:t>diistimewakan</a:t>
            </a:r>
            <a:r>
              <a:rPr lang="en-ID" dirty="0"/>
              <a:t> </a:t>
            </a:r>
            <a:r>
              <a:rPr lang="en-ID" dirty="0" err="1"/>
              <a:t>atau</a:t>
            </a:r>
            <a:r>
              <a:rPr lang="en-ID" dirty="0"/>
              <a:t> </a:t>
            </a:r>
            <a:r>
              <a:rPr lang="en-ID" dirty="0" err="1"/>
              <a:t>dijamin</a:t>
            </a:r>
            <a:r>
              <a:rPr lang="en-ID" dirty="0"/>
              <a:t> </a:t>
            </a:r>
            <a:r>
              <a:rPr lang="en-ID" dirty="0" err="1"/>
              <a:t>dengan</a:t>
            </a:r>
            <a:r>
              <a:rPr lang="en-ID" dirty="0"/>
              <a:t> </a:t>
            </a:r>
            <a:r>
              <a:rPr lang="en-ID" dirty="0" err="1"/>
              <a:t>gadai</a:t>
            </a:r>
            <a:r>
              <a:rPr lang="en-ID" dirty="0"/>
              <a:t>, </a:t>
            </a:r>
            <a:r>
              <a:rPr lang="en-ID" dirty="0" err="1"/>
              <a:t>jaminan</a:t>
            </a:r>
            <a:r>
              <a:rPr lang="en-ID" dirty="0"/>
              <a:t> </a:t>
            </a:r>
            <a:r>
              <a:rPr lang="en-ID" dirty="0" err="1"/>
              <a:t>fidusia</a:t>
            </a:r>
            <a:r>
              <a:rPr lang="en-ID" dirty="0"/>
              <a:t>, </a:t>
            </a:r>
            <a:r>
              <a:rPr lang="en-ID" dirty="0" err="1"/>
              <a:t>hak</a:t>
            </a:r>
            <a:r>
              <a:rPr lang="en-ID" dirty="0"/>
              <a:t> </a:t>
            </a:r>
            <a:r>
              <a:rPr lang="en-ID" dirty="0" err="1"/>
              <a:t>tanggungan</a:t>
            </a:r>
            <a:r>
              <a:rPr lang="en-ID" dirty="0"/>
              <a:t>, </a:t>
            </a:r>
            <a:r>
              <a:rPr lang="en-ID" dirty="0" err="1"/>
              <a:t>hipotek</a:t>
            </a:r>
            <a:r>
              <a:rPr lang="en-ID" dirty="0"/>
              <a:t>, </a:t>
            </a:r>
            <a:r>
              <a:rPr lang="en-ID" dirty="0" err="1"/>
              <a:t>hak</a:t>
            </a:r>
            <a:r>
              <a:rPr lang="en-ID" dirty="0"/>
              <a:t> </a:t>
            </a:r>
            <a:r>
              <a:rPr lang="en-ID" dirty="0" err="1"/>
              <a:t>Agunan</a:t>
            </a:r>
            <a:r>
              <a:rPr lang="en-ID" dirty="0"/>
              <a:t> </a:t>
            </a:r>
            <a:r>
              <a:rPr lang="en-ID" dirty="0" err="1"/>
              <a:t>atas</a:t>
            </a:r>
            <a:r>
              <a:rPr lang="en-ID" dirty="0"/>
              <a:t> </a:t>
            </a:r>
            <a:r>
              <a:rPr lang="en-ID" dirty="0" err="1"/>
              <a:t>kebendaan</a:t>
            </a:r>
            <a:r>
              <a:rPr lang="en-ID" dirty="0"/>
              <a:t> </a:t>
            </a:r>
            <a:r>
              <a:rPr lang="en-ID" dirty="0" err="1"/>
              <a:t>lainnya</a:t>
            </a:r>
            <a:r>
              <a:rPr lang="en-ID" dirty="0"/>
              <a:t>, </a:t>
            </a:r>
            <a:r>
              <a:rPr lang="en-ID" dirty="0" err="1"/>
              <a:t>atau</a:t>
            </a:r>
            <a:r>
              <a:rPr lang="en-ID" dirty="0"/>
              <a:t> </a:t>
            </a:r>
            <a:r>
              <a:rPr lang="en-ID" dirty="0" err="1"/>
              <a:t>hak</a:t>
            </a:r>
            <a:r>
              <a:rPr lang="en-ID" dirty="0"/>
              <a:t> </a:t>
            </a:r>
            <a:r>
              <a:rPr lang="en-ID" dirty="0" err="1"/>
              <a:t>untuk</a:t>
            </a:r>
            <a:r>
              <a:rPr lang="en-ID" dirty="0"/>
              <a:t> </a:t>
            </a:r>
            <a:r>
              <a:rPr lang="en-ID" dirty="0" err="1"/>
              <a:t>menahan</a:t>
            </a:r>
            <a:r>
              <a:rPr lang="en-ID" dirty="0"/>
              <a:t> </a:t>
            </a:r>
            <a:r>
              <a:rPr lang="en-ID" dirty="0" err="1"/>
              <a:t>benda</a:t>
            </a:r>
            <a:r>
              <a:rPr lang="en-ID" dirty="0"/>
              <a:t> </a:t>
            </a:r>
            <a:r>
              <a:rPr lang="en-ID" dirty="0" err="1"/>
              <a:t>bagi</a:t>
            </a:r>
            <a:r>
              <a:rPr lang="en-ID" dirty="0"/>
              <a:t> </a:t>
            </a:r>
            <a:r>
              <a:rPr lang="en-ID" dirty="0" err="1"/>
              <a:t>tagihan</a:t>
            </a:r>
            <a:r>
              <a:rPr lang="en-ID" dirty="0"/>
              <a:t> yang </a:t>
            </a:r>
            <a:r>
              <a:rPr lang="en-ID" dirty="0" err="1"/>
              <a:t>bersangkutan</a:t>
            </a:r>
            <a:r>
              <a:rPr lang="en-ID" dirty="0"/>
              <a:t> </a:t>
            </a:r>
            <a:r>
              <a:rPr lang="en-ID" dirty="0" err="1"/>
              <a:t>dapat</a:t>
            </a:r>
            <a:r>
              <a:rPr lang="en-ID" dirty="0"/>
              <a:t> </a:t>
            </a:r>
            <a:r>
              <a:rPr lang="en-ID" dirty="0" err="1"/>
              <a:t>dilaksanakan</a:t>
            </a:r>
            <a:r>
              <a:rPr lang="en-ID" dirty="0"/>
              <a:t>.</a:t>
            </a:r>
          </a:p>
          <a:p>
            <a:r>
              <a:rPr lang="en-ID" dirty="0"/>
              <a:t>(2) </a:t>
            </a:r>
            <a:r>
              <a:rPr lang="en-ID" dirty="0" err="1"/>
              <a:t>Apabila</a:t>
            </a:r>
            <a:r>
              <a:rPr lang="en-ID" dirty="0"/>
              <a:t> </a:t>
            </a:r>
            <a:r>
              <a:rPr lang="en-ID" dirty="0" err="1"/>
              <a:t>Kurator</a:t>
            </a:r>
            <a:r>
              <a:rPr lang="en-ID" dirty="0"/>
              <a:t> </a:t>
            </a:r>
            <a:r>
              <a:rPr lang="en-ID" dirty="0" err="1"/>
              <a:t>hanya</a:t>
            </a:r>
            <a:r>
              <a:rPr lang="en-ID" dirty="0"/>
              <a:t> </a:t>
            </a:r>
            <a:r>
              <a:rPr lang="en-ID" dirty="0" err="1"/>
              <a:t>membantah</a:t>
            </a:r>
            <a:r>
              <a:rPr lang="en-ID" dirty="0"/>
              <a:t> </a:t>
            </a:r>
            <a:r>
              <a:rPr lang="en-ID" dirty="0" err="1"/>
              <a:t>adanya</a:t>
            </a:r>
            <a:r>
              <a:rPr lang="en-ID" dirty="0"/>
              <a:t> </a:t>
            </a:r>
            <a:r>
              <a:rPr lang="en-ID" dirty="0" err="1"/>
              <a:t>hak</a:t>
            </a:r>
            <a:r>
              <a:rPr lang="en-ID" dirty="0"/>
              <a:t> </a:t>
            </a:r>
            <a:r>
              <a:rPr lang="en-ID" dirty="0" err="1"/>
              <a:t>untuk</a:t>
            </a:r>
            <a:r>
              <a:rPr lang="en-ID" dirty="0"/>
              <a:t> </a:t>
            </a:r>
            <a:r>
              <a:rPr lang="en-ID" dirty="0" err="1"/>
              <a:t>didahulukan</a:t>
            </a:r>
            <a:r>
              <a:rPr lang="en-ID" dirty="0"/>
              <a:t> </a:t>
            </a:r>
            <a:r>
              <a:rPr lang="en-ID" dirty="0" err="1"/>
              <a:t>atau</a:t>
            </a:r>
            <a:r>
              <a:rPr lang="en-ID" dirty="0"/>
              <a:t> </a:t>
            </a:r>
            <a:r>
              <a:rPr lang="en-ID" dirty="0" err="1"/>
              <a:t>Adanya</a:t>
            </a:r>
            <a:r>
              <a:rPr lang="en-ID" dirty="0"/>
              <a:t> </a:t>
            </a:r>
            <a:r>
              <a:rPr lang="en-ID" dirty="0" err="1"/>
              <a:t>hak</a:t>
            </a:r>
            <a:r>
              <a:rPr lang="en-ID" dirty="0"/>
              <a:t> </a:t>
            </a:r>
            <a:r>
              <a:rPr lang="en-ID" dirty="0" err="1"/>
              <a:t>untuk</a:t>
            </a:r>
            <a:r>
              <a:rPr lang="en-ID" dirty="0"/>
              <a:t> </a:t>
            </a:r>
            <a:r>
              <a:rPr lang="en-ID" dirty="0" err="1"/>
              <a:t>menahan</a:t>
            </a:r>
            <a:r>
              <a:rPr lang="en-ID" dirty="0"/>
              <a:t> </a:t>
            </a:r>
            <a:r>
              <a:rPr lang="en-ID" dirty="0" err="1"/>
              <a:t>benda</a:t>
            </a:r>
            <a:r>
              <a:rPr lang="en-ID" dirty="0"/>
              <a:t>, </a:t>
            </a:r>
            <a:r>
              <a:rPr lang="en-ID" dirty="0" err="1"/>
              <a:t>piutang</a:t>
            </a:r>
            <a:r>
              <a:rPr lang="en-ID" dirty="0"/>
              <a:t> yang </a:t>
            </a:r>
            <a:r>
              <a:rPr lang="en-ID" dirty="0" err="1"/>
              <a:t>bersangkutan</a:t>
            </a:r>
            <a:r>
              <a:rPr lang="en-ID" dirty="0"/>
              <a:t> </a:t>
            </a:r>
            <a:r>
              <a:rPr lang="en-ID" dirty="0" err="1"/>
              <a:t>harus</a:t>
            </a:r>
            <a:r>
              <a:rPr lang="en-ID" dirty="0"/>
              <a:t> </a:t>
            </a:r>
            <a:r>
              <a:rPr lang="en-ID" dirty="0" err="1"/>
              <a:t>dimasukkan</a:t>
            </a:r>
            <a:r>
              <a:rPr lang="en-ID" dirty="0"/>
              <a:t> </a:t>
            </a:r>
            <a:r>
              <a:rPr lang="en-ID" dirty="0" err="1"/>
              <a:t>dalam</a:t>
            </a:r>
            <a:r>
              <a:rPr lang="en-ID" dirty="0"/>
              <a:t> daftar </a:t>
            </a:r>
            <a:r>
              <a:rPr lang="en-ID" dirty="0" err="1"/>
              <a:t>piutang</a:t>
            </a:r>
            <a:r>
              <a:rPr lang="en-ID" dirty="0"/>
              <a:t> yang </a:t>
            </a:r>
            <a:r>
              <a:rPr lang="en-ID" dirty="0" err="1"/>
              <a:t>untuk</a:t>
            </a:r>
            <a:r>
              <a:rPr lang="en-ID" dirty="0"/>
              <a:t> </a:t>
            </a:r>
            <a:r>
              <a:rPr lang="en-ID" dirty="0" err="1"/>
              <a:t>sementara</a:t>
            </a:r>
            <a:r>
              <a:rPr lang="en-ID" dirty="0"/>
              <a:t> </a:t>
            </a:r>
            <a:r>
              <a:rPr lang="en-ID" dirty="0" err="1"/>
              <a:t>diakui</a:t>
            </a:r>
            <a:r>
              <a:rPr lang="en-ID" dirty="0"/>
              <a:t> </a:t>
            </a:r>
            <a:r>
              <a:rPr lang="en-ID" dirty="0" err="1"/>
              <a:t>berikut</a:t>
            </a:r>
            <a:r>
              <a:rPr lang="en-ID" dirty="0"/>
              <a:t> </a:t>
            </a:r>
            <a:r>
              <a:rPr lang="en-ID" dirty="0" err="1"/>
              <a:t>catatan</a:t>
            </a:r>
            <a:r>
              <a:rPr lang="en-ID" dirty="0"/>
              <a:t> </a:t>
            </a:r>
            <a:r>
              <a:rPr lang="en-ID" dirty="0" err="1"/>
              <a:t>Kurator</a:t>
            </a:r>
            <a:r>
              <a:rPr lang="en-ID" dirty="0"/>
              <a:t> </a:t>
            </a:r>
            <a:r>
              <a:rPr lang="en-ID" dirty="0" err="1"/>
              <a:t>tentang</a:t>
            </a:r>
            <a:r>
              <a:rPr lang="en-ID" dirty="0"/>
              <a:t> </a:t>
            </a:r>
            <a:r>
              <a:rPr lang="en-ID" dirty="0" err="1"/>
              <a:t>bantahan</a:t>
            </a:r>
            <a:r>
              <a:rPr lang="en-ID" dirty="0"/>
              <a:t> </a:t>
            </a:r>
            <a:r>
              <a:rPr lang="en-ID" dirty="0" err="1"/>
              <a:t>serta</a:t>
            </a:r>
            <a:r>
              <a:rPr lang="en-ID" dirty="0"/>
              <a:t> </a:t>
            </a:r>
            <a:r>
              <a:rPr lang="en-ID" dirty="0" err="1"/>
              <a:t>alasannya</a:t>
            </a:r>
            <a:r>
              <a:rPr lang="en-ID" dirty="0"/>
              <a:t>.</a:t>
            </a:r>
          </a:p>
        </p:txBody>
      </p:sp>
    </p:spTree>
    <p:extLst>
      <p:ext uri="{BB962C8B-B14F-4D97-AF65-F5344CB8AC3E}">
        <p14:creationId xmlns:p14="http://schemas.microsoft.com/office/powerpoint/2010/main" val="2411808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E7E1993-6448-42F8-8FB3-76104F45B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942B1D20-D329-4285-AED2-DABDCE902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ectangle 12">
            <a:extLst>
              <a:ext uri="{FF2B5EF4-FFF2-40B4-BE49-F238E27FC236}">
                <a16:creationId xmlns:a16="http://schemas.microsoft.com/office/drawing/2014/main" id="{B9016B79-9C59-4CEA-A85C-3E4C8877B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20861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5" name="Right Triangle 14">
            <a:extLst>
              <a:ext uri="{FF2B5EF4-FFF2-40B4-BE49-F238E27FC236}">
                <a16:creationId xmlns:a16="http://schemas.microsoft.com/office/drawing/2014/main" id="{2391C84E-C2EA-44FC-A7D1-FAE3E2850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08102" y="-284146"/>
            <a:ext cx="568289" cy="568289"/>
          </a:xfrm>
          <a:prstGeom prst="rtTriangle">
            <a:avLst/>
          </a:prstGeom>
          <a:solidFill>
            <a:schemeClr val="accent5">
              <a:lumMod val="50000"/>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47B3131A-B518-43E5-A896-E9D654A486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8" name="Straight Connector 17">
              <a:extLst>
                <a:ext uri="{FF2B5EF4-FFF2-40B4-BE49-F238E27FC236}">
                  <a16:creationId xmlns:a16="http://schemas.microsoft.com/office/drawing/2014/main" id="{476355E6-7A00-4B30-A47B-80EF0D0D6BD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7D0B06C-9FFD-42E8-B19F-062C248CD72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95291278-5FDA-45C6-B93E-1FA6D9130B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FF95DF7-BFEE-4791-A691-BAF693F38F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7C504F1-5AA9-45F5-9030-22533885AFA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D75999E-3496-4713-8046-AC17DB2668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6B91000-D71E-40A8-AA8F-E9BB106A8C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A9D188E-6FDB-47DE-A5FB-728E56BD044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D98C242-C677-4CF5-A189-52C3ADAFD7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A9D7CD7F-137F-42DC-AFFA-52D9B8DF59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E3C1C05-EF55-47B3-B1D8-5491163376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E6BE961-4385-4384-B028-D57AA88EF5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98288B9-9DC0-41DF-BDC2-329675E142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A97B8C6-FF63-4B6A-913C-50CB2EB7BD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3734427-CEE3-45F9-8CDE-7DC2897161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5443404-2D71-4E54-86D6-DB0D769AA4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C94E908-A14E-4E7A-B4FC-BB9D82FD0F3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A2E257B4-59EA-43CC-A20C-D2755D26B4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11037FBF-2F84-4578-9624-4E6D107666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526E3BDC-D7FC-4C7E-9F35-1D05C9D545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E39965B-216F-478B-8653-0F7B877C0B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E2116FC6-1CFC-4E87-8431-E7833BFB7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97829DA6-D97C-490E-BEEF-83832787DE1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9495B6D3-A3B6-4636-A210-AFC128284F3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A2462476-3252-49A1-93CE-4FA22B830C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E3C18803-7708-483D-8CE3-0992784BB5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B4024AE-5222-4804-AA42-E7A4C0B970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414FBE75-ECC4-4BB7-92B2-74D6CF6864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F7061C60-9F4E-4144-B974-AFB802AF4C0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1B1DE002-85DA-45E5-849F-61399AB9AB89}"/>
              </a:ext>
            </a:extLst>
          </p:cNvPr>
          <p:cNvSpPr>
            <a:spLocks noGrp="1"/>
          </p:cNvSpPr>
          <p:nvPr>
            <p:ph type="title"/>
          </p:nvPr>
        </p:nvSpPr>
        <p:spPr>
          <a:xfrm>
            <a:off x="457201" y="720772"/>
            <a:ext cx="3733078" cy="5531079"/>
          </a:xfrm>
        </p:spPr>
        <p:txBody>
          <a:bodyPr>
            <a:normAutofit/>
          </a:bodyPr>
          <a:lstStyle/>
          <a:p>
            <a:r>
              <a:rPr lang="en-ID" sz="4100"/>
              <a:t>ISI RENCANA PERDAMAIAN</a:t>
            </a:r>
          </a:p>
        </p:txBody>
      </p:sp>
      <p:sp>
        <p:nvSpPr>
          <p:cNvPr id="48" name="Flowchart: Document 8">
            <a:extLst>
              <a:ext uri="{FF2B5EF4-FFF2-40B4-BE49-F238E27FC236}">
                <a16:creationId xmlns:a16="http://schemas.microsoft.com/office/drawing/2014/main" id="{6B91DA8E-00B5-4214-AFE5-535E47051D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885106" y="-465509"/>
            <a:ext cx="6858001" cy="7789015"/>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26328 h 47652"/>
              <a:gd name="connsiteX1" fmla="*/ 21562 w 21600"/>
              <a:gd name="connsiteY1" fmla="*/ 0 h 47652"/>
              <a:gd name="connsiteX2" fmla="*/ 21600 w 21600"/>
              <a:gd name="connsiteY2" fmla="*/ 43650 h 47652"/>
              <a:gd name="connsiteX3" fmla="*/ 0 w 21600"/>
              <a:gd name="connsiteY3" fmla="*/ 46500 h 47652"/>
              <a:gd name="connsiteX4" fmla="*/ 0 w 21600"/>
              <a:gd name="connsiteY4" fmla="*/ 26328 h 47652"/>
              <a:gd name="connsiteX0" fmla="*/ 56 w 21600"/>
              <a:gd name="connsiteY0" fmla="*/ 98 h 47652"/>
              <a:gd name="connsiteX1" fmla="*/ 21562 w 21600"/>
              <a:gd name="connsiteY1" fmla="*/ 0 h 47652"/>
              <a:gd name="connsiteX2" fmla="*/ 21600 w 21600"/>
              <a:gd name="connsiteY2" fmla="*/ 43650 h 47652"/>
              <a:gd name="connsiteX3" fmla="*/ 0 w 21600"/>
              <a:gd name="connsiteY3" fmla="*/ 46500 h 47652"/>
              <a:gd name="connsiteX4" fmla="*/ 56 w 21600"/>
              <a:gd name="connsiteY4" fmla="*/ 98 h 47652"/>
              <a:gd name="connsiteX0" fmla="*/ 37 w 21600"/>
              <a:gd name="connsiteY0" fmla="*/ 196 h 47652"/>
              <a:gd name="connsiteX1" fmla="*/ 21562 w 21600"/>
              <a:gd name="connsiteY1" fmla="*/ 0 h 47652"/>
              <a:gd name="connsiteX2" fmla="*/ 21600 w 21600"/>
              <a:gd name="connsiteY2" fmla="*/ 43650 h 47652"/>
              <a:gd name="connsiteX3" fmla="*/ 0 w 21600"/>
              <a:gd name="connsiteY3" fmla="*/ 46500 h 47652"/>
              <a:gd name="connsiteX4" fmla="*/ 37 w 21600"/>
              <a:gd name="connsiteY4" fmla="*/ 196 h 47652"/>
              <a:gd name="connsiteX0" fmla="*/ 5 w 21606"/>
              <a:gd name="connsiteY0" fmla="*/ 196 h 47652"/>
              <a:gd name="connsiteX1" fmla="*/ 21568 w 21606"/>
              <a:gd name="connsiteY1" fmla="*/ 0 h 47652"/>
              <a:gd name="connsiteX2" fmla="*/ 21606 w 21606"/>
              <a:gd name="connsiteY2" fmla="*/ 43650 h 47652"/>
              <a:gd name="connsiteX3" fmla="*/ 6 w 21606"/>
              <a:gd name="connsiteY3" fmla="*/ 46500 h 47652"/>
              <a:gd name="connsiteX4" fmla="*/ 5 w 21606"/>
              <a:gd name="connsiteY4" fmla="*/ 196 h 47652"/>
              <a:gd name="connsiteX0" fmla="*/ 3 w 21642"/>
              <a:gd name="connsiteY0" fmla="*/ 1 h 47652"/>
              <a:gd name="connsiteX1" fmla="*/ 21604 w 21642"/>
              <a:gd name="connsiteY1" fmla="*/ 0 h 47652"/>
              <a:gd name="connsiteX2" fmla="*/ 21642 w 21642"/>
              <a:gd name="connsiteY2" fmla="*/ 43650 h 47652"/>
              <a:gd name="connsiteX3" fmla="*/ 42 w 21642"/>
              <a:gd name="connsiteY3" fmla="*/ 46500 h 47652"/>
              <a:gd name="connsiteX4" fmla="*/ 3 w 21642"/>
              <a:gd name="connsiteY4" fmla="*/ 1 h 47652"/>
              <a:gd name="connsiteX0" fmla="*/ 3 w 21642"/>
              <a:gd name="connsiteY0" fmla="*/ 0 h 47651"/>
              <a:gd name="connsiteX1" fmla="*/ 21623 w 21642"/>
              <a:gd name="connsiteY1" fmla="*/ 97 h 47651"/>
              <a:gd name="connsiteX2" fmla="*/ 21642 w 21642"/>
              <a:gd name="connsiteY2" fmla="*/ 43649 h 47651"/>
              <a:gd name="connsiteX3" fmla="*/ 42 w 21642"/>
              <a:gd name="connsiteY3" fmla="*/ 46499 h 47651"/>
              <a:gd name="connsiteX4" fmla="*/ 3 w 21642"/>
              <a:gd name="connsiteY4" fmla="*/ 0 h 47651"/>
              <a:gd name="connsiteX0" fmla="*/ 3 w 21642"/>
              <a:gd name="connsiteY0" fmla="*/ 147 h 47798"/>
              <a:gd name="connsiteX1" fmla="*/ 21623 w 21642"/>
              <a:gd name="connsiteY1" fmla="*/ 0 h 47798"/>
              <a:gd name="connsiteX2" fmla="*/ 21642 w 21642"/>
              <a:gd name="connsiteY2" fmla="*/ 43796 h 47798"/>
              <a:gd name="connsiteX3" fmla="*/ 42 w 21642"/>
              <a:gd name="connsiteY3" fmla="*/ 46646 h 47798"/>
              <a:gd name="connsiteX4" fmla="*/ 3 w 21642"/>
              <a:gd name="connsiteY4" fmla="*/ 147 h 47798"/>
              <a:gd name="connsiteX0" fmla="*/ 17 w 21656"/>
              <a:gd name="connsiteY0" fmla="*/ 147 h 47742"/>
              <a:gd name="connsiteX1" fmla="*/ 21637 w 21656"/>
              <a:gd name="connsiteY1" fmla="*/ 0 h 47742"/>
              <a:gd name="connsiteX2" fmla="*/ 21656 w 21656"/>
              <a:gd name="connsiteY2" fmla="*/ 43796 h 47742"/>
              <a:gd name="connsiteX3" fmla="*/ 0 w 21656"/>
              <a:gd name="connsiteY3" fmla="*/ 46582 h 47742"/>
              <a:gd name="connsiteX4" fmla="*/ 17 w 21656"/>
              <a:gd name="connsiteY4" fmla="*/ 147 h 47742"/>
              <a:gd name="connsiteX0" fmla="*/ 17 w 21663"/>
              <a:gd name="connsiteY0" fmla="*/ 73 h 47668"/>
              <a:gd name="connsiteX1" fmla="*/ 21663 w 21663"/>
              <a:gd name="connsiteY1" fmla="*/ 0 h 47668"/>
              <a:gd name="connsiteX2" fmla="*/ 21656 w 21663"/>
              <a:gd name="connsiteY2" fmla="*/ 43722 h 47668"/>
              <a:gd name="connsiteX3" fmla="*/ 0 w 21663"/>
              <a:gd name="connsiteY3" fmla="*/ 46508 h 47668"/>
              <a:gd name="connsiteX4" fmla="*/ 17 w 21663"/>
              <a:gd name="connsiteY4" fmla="*/ 73 h 47668"/>
              <a:gd name="connsiteX0" fmla="*/ 5 w 21671"/>
              <a:gd name="connsiteY0" fmla="*/ 73 h 47668"/>
              <a:gd name="connsiteX1" fmla="*/ 21671 w 21671"/>
              <a:gd name="connsiteY1" fmla="*/ 0 h 47668"/>
              <a:gd name="connsiteX2" fmla="*/ 21664 w 21671"/>
              <a:gd name="connsiteY2" fmla="*/ 43722 h 47668"/>
              <a:gd name="connsiteX3" fmla="*/ 8 w 21671"/>
              <a:gd name="connsiteY3" fmla="*/ 46508 h 47668"/>
              <a:gd name="connsiteX4" fmla="*/ 5 w 21671"/>
              <a:gd name="connsiteY4" fmla="*/ 73 h 47668"/>
              <a:gd name="connsiteX0" fmla="*/ 5 w 21671"/>
              <a:gd name="connsiteY0" fmla="*/ 73 h 47668"/>
              <a:gd name="connsiteX1" fmla="*/ 21671 w 21671"/>
              <a:gd name="connsiteY1" fmla="*/ 0 h 47668"/>
              <a:gd name="connsiteX2" fmla="*/ 21670 w 21671"/>
              <a:gd name="connsiteY2" fmla="*/ 43722 h 47668"/>
              <a:gd name="connsiteX3" fmla="*/ 8 w 21671"/>
              <a:gd name="connsiteY3" fmla="*/ 46508 h 47668"/>
              <a:gd name="connsiteX4" fmla="*/ 5 w 21671"/>
              <a:gd name="connsiteY4" fmla="*/ 73 h 47668"/>
              <a:gd name="connsiteX0" fmla="*/ 4 w 21676"/>
              <a:gd name="connsiteY0" fmla="*/ 0 h 47722"/>
              <a:gd name="connsiteX1" fmla="*/ 21676 w 21676"/>
              <a:gd name="connsiteY1" fmla="*/ 54 h 47722"/>
              <a:gd name="connsiteX2" fmla="*/ 21675 w 21676"/>
              <a:gd name="connsiteY2" fmla="*/ 43776 h 47722"/>
              <a:gd name="connsiteX3" fmla="*/ 13 w 21676"/>
              <a:gd name="connsiteY3" fmla="*/ 46562 h 47722"/>
              <a:gd name="connsiteX4" fmla="*/ 4 w 21676"/>
              <a:gd name="connsiteY4" fmla="*/ 0 h 47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76" h="47722">
                <a:moveTo>
                  <a:pt x="4" y="0"/>
                </a:moveTo>
                <a:lnTo>
                  <a:pt x="21676" y="54"/>
                </a:lnTo>
                <a:cubicBezTo>
                  <a:pt x="21676" y="5828"/>
                  <a:pt x="21675" y="38002"/>
                  <a:pt x="21675" y="43776"/>
                </a:cubicBezTo>
                <a:cubicBezTo>
                  <a:pt x="10875" y="43776"/>
                  <a:pt x="10813" y="50312"/>
                  <a:pt x="13" y="46562"/>
                </a:cubicBezTo>
                <a:cubicBezTo>
                  <a:pt x="32" y="31095"/>
                  <a:pt x="-15" y="15467"/>
                  <a:pt x="4" y="0"/>
                </a:cubicBez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5" name="Content Placeholder 2">
            <a:extLst>
              <a:ext uri="{FF2B5EF4-FFF2-40B4-BE49-F238E27FC236}">
                <a16:creationId xmlns:a16="http://schemas.microsoft.com/office/drawing/2014/main" id="{65E07C1C-20DD-4BA0-9670-9EB597209561}"/>
              </a:ext>
            </a:extLst>
          </p:cNvPr>
          <p:cNvGraphicFramePr>
            <a:graphicFrameLocks noGrp="1"/>
          </p:cNvGraphicFramePr>
          <p:nvPr>
            <p:ph idx="1"/>
            <p:extLst>
              <p:ext uri="{D42A27DB-BD31-4B8C-83A1-F6EECF244321}">
                <p14:modId xmlns:p14="http://schemas.microsoft.com/office/powerpoint/2010/main" val="1956317148"/>
              </p:ext>
            </p:extLst>
          </p:nvPr>
        </p:nvGraphicFramePr>
        <p:xfrm>
          <a:off x="5165512" y="185047"/>
          <a:ext cx="6831118" cy="6059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1481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2FFCA-E63F-41ED-83E8-ABC51583C6B5}"/>
              </a:ext>
            </a:extLst>
          </p:cNvPr>
          <p:cNvSpPr>
            <a:spLocks noGrp="1"/>
          </p:cNvSpPr>
          <p:nvPr>
            <p:ph type="title"/>
          </p:nvPr>
        </p:nvSpPr>
        <p:spPr/>
        <p:txBody>
          <a:bodyPr>
            <a:normAutofit fontScale="90000"/>
          </a:bodyPr>
          <a:lstStyle/>
          <a:p>
            <a:r>
              <a:rPr lang="es-ES" dirty="0"/>
              <a:t>CARA MENGAJUKAN DAN MEMBICARAKAN RENCANA PERDAMAIAN SERTA MEMUTUSKANNYA</a:t>
            </a:r>
            <a:endParaRPr lang="en-ID" dirty="0"/>
          </a:p>
        </p:txBody>
      </p:sp>
      <p:sp>
        <p:nvSpPr>
          <p:cNvPr id="3" name="Content Placeholder 2">
            <a:extLst>
              <a:ext uri="{FF2B5EF4-FFF2-40B4-BE49-F238E27FC236}">
                <a16:creationId xmlns:a16="http://schemas.microsoft.com/office/drawing/2014/main" id="{D1EE44DD-F7D7-4AC8-9AD2-11E387CE5041}"/>
              </a:ext>
            </a:extLst>
          </p:cNvPr>
          <p:cNvSpPr>
            <a:spLocks noGrp="1"/>
          </p:cNvSpPr>
          <p:nvPr>
            <p:ph idx="1"/>
          </p:nvPr>
        </p:nvSpPr>
        <p:spPr/>
        <p:txBody>
          <a:bodyPr>
            <a:normAutofit fontScale="70000" lnSpcReduction="20000"/>
          </a:bodyPr>
          <a:lstStyle/>
          <a:p>
            <a:r>
              <a:rPr lang="en-ID" dirty="0" err="1"/>
              <a:t>Debitor</a:t>
            </a:r>
            <a:r>
              <a:rPr lang="en-ID" dirty="0"/>
              <a:t> </a:t>
            </a:r>
            <a:r>
              <a:rPr lang="en-ID" dirty="0" err="1"/>
              <a:t>Pailit</a:t>
            </a:r>
            <a:r>
              <a:rPr lang="en-ID" dirty="0"/>
              <a:t> yang </a:t>
            </a:r>
            <a:r>
              <a:rPr lang="en-ID" dirty="0" err="1"/>
              <a:t>mengajukan</a:t>
            </a:r>
            <a:r>
              <a:rPr lang="en-ID" dirty="0"/>
              <a:t> </a:t>
            </a:r>
            <a:r>
              <a:rPr lang="en-ID" dirty="0" err="1"/>
              <a:t>rencana</a:t>
            </a:r>
            <a:r>
              <a:rPr lang="en-ID" dirty="0"/>
              <a:t> </a:t>
            </a:r>
            <a:r>
              <a:rPr lang="en-ID" dirty="0" err="1"/>
              <a:t>perdamaian</a:t>
            </a:r>
            <a:r>
              <a:rPr lang="en-ID" dirty="0"/>
              <a:t> </a:t>
            </a:r>
            <a:r>
              <a:rPr lang="en-ID" dirty="0" err="1"/>
              <a:t>harus</a:t>
            </a:r>
            <a:r>
              <a:rPr lang="en-ID" dirty="0"/>
              <a:t> </a:t>
            </a:r>
            <a:r>
              <a:rPr lang="en-ID" dirty="0" err="1"/>
              <a:t>menyediakan</a:t>
            </a:r>
            <a:r>
              <a:rPr lang="en-ID" dirty="0"/>
              <a:t> </a:t>
            </a:r>
            <a:r>
              <a:rPr lang="en-ID" dirty="0" err="1"/>
              <a:t>rencana</a:t>
            </a:r>
            <a:r>
              <a:rPr lang="en-ID" dirty="0"/>
              <a:t> </a:t>
            </a:r>
            <a:r>
              <a:rPr lang="en-ID" dirty="0" err="1"/>
              <a:t>tersebut</a:t>
            </a:r>
            <a:r>
              <a:rPr lang="en-ID" dirty="0"/>
              <a:t> di </a:t>
            </a:r>
            <a:r>
              <a:rPr lang="en-ID" dirty="0" err="1"/>
              <a:t>Kepaniteraan</a:t>
            </a:r>
            <a:r>
              <a:rPr lang="en-ID" dirty="0"/>
              <a:t> </a:t>
            </a:r>
            <a:r>
              <a:rPr lang="en-ID" dirty="0" err="1"/>
              <a:t>Pengadilan</a:t>
            </a:r>
            <a:r>
              <a:rPr lang="en-ID" dirty="0"/>
              <a:t> </a:t>
            </a:r>
            <a:r>
              <a:rPr lang="en-ID" dirty="0" err="1"/>
              <a:t>Niaga</a:t>
            </a:r>
            <a:r>
              <a:rPr lang="en-ID" dirty="0"/>
              <a:t> agar </a:t>
            </a:r>
            <a:r>
              <a:rPr lang="en-ID" dirty="0" err="1"/>
              <a:t>dapat</a:t>
            </a:r>
            <a:r>
              <a:rPr lang="en-ID" dirty="0"/>
              <a:t> </a:t>
            </a:r>
            <a:r>
              <a:rPr lang="en-ID" dirty="0" err="1"/>
              <a:t>dilihat</a:t>
            </a:r>
            <a:r>
              <a:rPr lang="en-ID" dirty="0"/>
              <a:t> oleh </a:t>
            </a:r>
            <a:r>
              <a:rPr lang="en-ID" dirty="0" err="1"/>
              <a:t>setiap</a:t>
            </a:r>
            <a:r>
              <a:rPr lang="en-ID" dirty="0"/>
              <a:t> orang yang </a:t>
            </a:r>
            <a:r>
              <a:rPr lang="en-ID" dirty="0" err="1"/>
              <a:t>berkepentingan</a:t>
            </a:r>
            <a:r>
              <a:rPr lang="en-ID" dirty="0"/>
              <a:t> paling </a:t>
            </a:r>
            <a:r>
              <a:rPr lang="en-ID" dirty="0" err="1"/>
              <a:t>lambat</a:t>
            </a:r>
            <a:r>
              <a:rPr lang="en-ID" dirty="0"/>
              <a:t> 8 (</a:t>
            </a:r>
            <a:r>
              <a:rPr lang="en-ID" dirty="0" err="1"/>
              <a:t>delapan</a:t>
            </a:r>
            <a:r>
              <a:rPr lang="en-ID" dirty="0"/>
              <a:t>) </a:t>
            </a:r>
            <a:r>
              <a:rPr lang="en-ID" dirty="0" err="1"/>
              <a:t>hari</a:t>
            </a:r>
            <a:r>
              <a:rPr lang="en-ID" dirty="0"/>
              <a:t> </a:t>
            </a:r>
            <a:r>
              <a:rPr lang="en-ID" dirty="0" err="1"/>
              <a:t>sebelum</a:t>
            </a:r>
            <a:r>
              <a:rPr lang="en-ID" dirty="0"/>
              <a:t> </a:t>
            </a:r>
            <a:r>
              <a:rPr lang="en-ID" dirty="0" err="1"/>
              <a:t>Rapat</a:t>
            </a:r>
            <a:r>
              <a:rPr lang="en-ID" dirty="0"/>
              <a:t> </a:t>
            </a:r>
            <a:r>
              <a:rPr lang="en-ID" dirty="0" err="1"/>
              <a:t>Pencocokan</a:t>
            </a:r>
            <a:r>
              <a:rPr lang="en-ID" dirty="0"/>
              <a:t> (</a:t>
            </a:r>
            <a:r>
              <a:rPr lang="en-ID" dirty="0" err="1"/>
              <a:t>verifikasi</a:t>
            </a:r>
            <a:r>
              <a:rPr lang="en-ID" dirty="0"/>
              <a:t>) </a:t>
            </a:r>
            <a:r>
              <a:rPr lang="en-ID" dirty="0" err="1"/>
              <a:t>Piutang</a:t>
            </a:r>
            <a:r>
              <a:rPr lang="en-ID" dirty="0"/>
              <a:t> </a:t>
            </a:r>
            <a:r>
              <a:rPr lang="en-ID" dirty="0" err="1"/>
              <a:t>diselenggarakan</a:t>
            </a:r>
            <a:r>
              <a:rPr lang="en-ID" dirty="0"/>
              <a:t> (</a:t>
            </a:r>
            <a:r>
              <a:rPr lang="en-ID" dirty="0" err="1"/>
              <a:t>Pasal</a:t>
            </a:r>
            <a:r>
              <a:rPr lang="en-ID" dirty="0"/>
              <a:t> 145)</a:t>
            </a:r>
          </a:p>
          <a:p>
            <a:r>
              <a:rPr lang="en-ID" dirty="0"/>
              <a:t>Jika </a:t>
            </a:r>
            <a:r>
              <a:rPr lang="en-ID" dirty="0" err="1"/>
              <a:t>Rapat</a:t>
            </a:r>
            <a:r>
              <a:rPr lang="en-ID" dirty="0"/>
              <a:t> </a:t>
            </a:r>
            <a:r>
              <a:rPr lang="en-ID" dirty="0" err="1"/>
              <a:t>Verifikasi</a:t>
            </a:r>
            <a:r>
              <a:rPr lang="en-ID" dirty="0"/>
              <a:t> </a:t>
            </a:r>
            <a:r>
              <a:rPr lang="en-ID" dirty="0" err="1"/>
              <a:t>sudah</a:t>
            </a:r>
            <a:r>
              <a:rPr lang="en-ID" dirty="0"/>
              <a:t> </a:t>
            </a:r>
            <a:r>
              <a:rPr lang="en-ID" dirty="0" err="1"/>
              <a:t>diselenggarakan</a:t>
            </a:r>
            <a:r>
              <a:rPr lang="en-ID" dirty="0"/>
              <a:t>, dan </a:t>
            </a:r>
            <a:r>
              <a:rPr lang="en-ID" dirty="0" err="1"/>
              <a:t>Debitor</a:t>
            </a:r>
            <a:r>
              <a:rPr lang="en-ID" dirty="0"/>
              <a:t> </a:t>
            </a:r>
            <a:r>
              <a:rPr lang="en-ID" dirty="0" err="1"/>
              <a:t>Pailit</a:t>
            </a:r>
            <a:r>
              <a:rPr lang="en-ID" dirty="0"/>
              <a:t> </a:t>
            </a:r>
            <a:r>
              <a:rPr lang="en-ID" dirty="0" err="1"/>
              <a:t>tidak</a:t>
            </a:r>
            <a:r>
              <a:rPr lang="en-ID" dirty="0"/>
              <a:t> </a:t>
            </a:r>
            <a:r>
              <a:rPr lang="en-ID" dirty="0" err="1"/>
              <a:t>mengajukan</a:t>
            </a:r>
            <a:r>
              <a:rPr lang="en-ID" dirty="0"/>
              <a:t> </a:t>
            </a:r>
            <a:r>
              <a:rPr lang="en-ID" dirty="0" err="1"/>
              <a:t>perdamaian</a:t>
            </a:r>
            <a:r>
              <a:rPr lang="en-ID" dirty="0"/>
              <a:t>, </a:t>
            </a:r>
            <a:r>
              <a:rPr lang="en-ID" dirty="0" err="1"/>
              <a:t>maka</a:t>
            </a:r>
            <a:r>
              <a:rPr lang="en-ID" dirty="0"/>
              <a:t> </a:t>
            </a:r>
            <a:r>
              <a:rPr lang="en-ID" dirty="0" err="1"/>
              <a:t>harta</a:t>
            </a:r>
            <a:r>
              <a:rPr lang="en-ID" dirty="0"/>
              <a:t> </a:t>
            </a:r>
            <a:r>
              <a:rPr lang="en-ID" dirty="0" err="1"/>
              <a:t>pailit</a:t>
            </a:r>
            <a:r>
              <a:rPr lang="en-ID" dirty="0"/>
              <a:t> </a:t>
            </a:r>
            <a:r>
              <a:rPr lang="en-ID" dirty="0" err="1"/>
              <a:t>menjadi</a:t>
            </a:r>
            <a:r>
              <a:rPr lang="en-ID" dirty="0"/>
              <a:t> </a:t>
            </a:r>
            <a:r>
              <a:rPr lang="en-ID" dirty="0" err="1"/>
              <a:t>insolven</a:t>
            </a:r>
            <a:r>
              <a:rPr lang="en-ID" dirty="0"/>
              <a:t> (</a:t>
            </a:r>
            <a:r>
              <a:rPr lang="en-ID" dirty="0" err="1"/>
              <a:t>tidak</a:t>
            </a:r>
            <a:r>
              <a:rPr lang="en-ID" dirty="0"/>
              <a:t> </a:t>
            </a:r>
            <a:r>
              <a:rPr lang="en-ID" dirty="0" err="1"/>
              <a:t>mampu</a:t>
            </a:r>
            <a:r>
              <a:rPr lang="en-ID" dirty="0"/>
              <a:t> </a:t>
            </a:r>
            <a:r>
              <a:rPr lang="en-ID" dirty="0" err="1"/>
              <a:t>membayar</a:t>
            </a:r>
            <a:r>
              <a:rPr lang="en-ID" dirty="0"/>
              <a:t> utang).(</a:t>
            </a:r>
            <a:r>
              <a:rPr lang="en-ID" dirty="0" err="1"/>
              <a:t>pasal</a:t>
            </a:r>
            <a:r>
              <a:rPr lang="en-ID" dirty="0"/>
              <a:t> 178)</a:t>
            </a:r>
          </a:p>
          <a:p>
            <a:r>
              <a:rPr lang="en-ID" dirty="0" err="1"/>
              <a:t>Rencana</a:t>
            </a:r>
            <a:r>
              <a:rPr lang="en-ID" dirty="0"/>
              <a:t> </a:t>
            </a:r>
            <a:r>
              <a:rPr lang="en-ID" dirty="0" err="1"/>
              <a:t>perdamaian</a:t>
            </a:r>
            <a:r>
              <a:rPr lang="en-ID" dirty="0"/>
              <a:t> </a:t>
            </a:r>
            <a:r>
              <a:rPr lang="en-ID" dirty="0" err="1"/>
              <a:t>wajib</a:t>
            </a:r>
            <a:r>
              <a:rPr lang="en-ID" dirty="0"/>
              <a:t> </a:t>
            </a:r>
            <a:r>
              <a:rPr lang="en-ID" dirty="0" err="1"/>
              <a:t>dibicarakan</a:t>
            </a:r>
            <a:r>
              <a:rPr lang="en-ID" dirty="0"/>
              <a:t> dan </a:t>
            </a:r>
            <a:r>
              <a:rPr lang="en-ID" dirty="0" err="1"/>
              <a:t>diputuskan</a:t>
            </a:r>
            <a:r>
              <a:rPr lang="en-ID" dirty="0"/>
              <a:t> </a:t>
            </a:r>
            <a:r>
              <a:rPr lang="en-ID" dirty="0" err="1"/>
              <a:t>segera</a:t>
            </a:r>
            <a:r>
              <a:rPr lang="en-ID" dirty="0"/>
              <a:t> </a:t>
            </a:r>
            <a:r>
              <a:rPr lang="en-ID" dirty="0" err="1"/>
              <a:t>setelah</a:t>
            </a:r>
            <a:r>
              <a:rPr lang="en-ID" dirty="0"/>
              <a:t> </a:t>
            </a:r>
            <a:r>
              <a:rPr lang="en-ID" dirty="0" err="1"/>
              <a:t>selesainya</a:t>
            </a:r>
            <a:r>
              <a:rPr lang="en-ID" dirty="0"/>
              <a:t> </a:t>
            </a:r>
            <a:r>
              <a:rPr lang="en-ID" dirty="0" err="1"/>
              <a:t>verifikasi</a:t>
            </a:r>
            <a:r>
              <a:rPr lang="en-ID" dirty="0"/>
              <a:t> </a:t>
            </a:r>
            <a:r>
              <a:rPr lang="en-ID" dirty="0" err="1"/>
              <a:t>piutang</a:t>
            </a:r>
            <a:r>
              <a:rPr lang="en-ID" dirty="0"/>
              <a:t>, </a:t>
            </a:r>
            <a:r>
              <a:rPr lang="en-ID" dirty="0" err="1"/>
              <a:t>kecuali</a:t>
            </a:r>
            <a:r>
              <a:rPr lang="en-ID" dirty="0"/>
              <a:t> </a:t>
            </a:r>
            <a:r>
              <a:rPr lang="en-ID" dirty="0" err="1"/>
              <a:t>ditunda</a:t>
            </a:r>
            <a:r>
              <a:rPr lang="en-ID" dirty="0"/>
              <a:t> oleh Hakim </a:t>
            </a:r>
            <a:r>
              <a:rPr lang="en-ID" dirty="0" err="1"/>
              <a:t>Pengawas</a:t>
            </a:r>
            <a:r>
              <a:rPr lang="en-ID" dirty="0"/>
              <a:t>, </a:t>
            </a:r>
            <a:r>
              <a:rPr lang="en-ID" dirty="0" err="1"/>
              <a:t>berdasarkan</a:t>
            </a:r>
            <a:r>
              <a:rPr lang="en-ID" dirty="0"/>
              <a:t> </a:t>
            </a:r>
            <a:r>
              <a:rPr lang="en-ID" dirty="0" err="1"/>
              <a:t>alasan</a:t>
            </a:r>
            <a:r>
              <a:rPr lang="en-ID" dirty="0"/>
              <a:t> </a:t>
            </a:r>
            <a:r>
              <a:rPr lang="en-ID" dirty="0" err="1"/>
              <a:t>antara</a:t>
            </a:r>
            <a:r>
              <a:rPr lang="en-ID" dirty="0"/>
              <a:t> lain: </a:t>
            </a:r>
            <a:r>
              <a:rPr lang="en-ID" dirty="0" err="1"/>
              <a:t>mayoritas</a:t>
            </a:r>
            <a:r>
              <a:rPr lang="en-ID" dirty="0"/>
              <a:t> </a:t>
            </a:r>
            <a:r>
              <a:rPr lang="en-ID" dirty="0" err="1"/>
              <a:t>Kreditor</a:t>
            </a:r>
            <a:r>
              <a:rPr lang="en-ID" dirty="0"/>
              <a:t> </a:t>
            </a:r>
            <a:r>
              <a:rPr lang="en-ID" dirty="0" err="1"/>
              <a:t>menghendaki</a:t>
            </a:r>
            <a:r>
              <a:rPr lang="en-ID" dirty="0"/>
              <a:t> </a:t>
            </a:r>
            <a:r>
              <a:rPr lang="en-ID" dirty="0" err="1"/>
              <a:t>penundaan</a:t>
            </a:r>
            <a:r>
              <a:rPr lang="en-ID" dirty="0"/>
              <a:t> </a:t>
            </a:r>
            <a:r>
              <a:rPr lang="en-ID" dirty="0" err="1"/>
              <a:t>Rapat</a:t>
            </a:r>
            <a:r>
              <a:rPr lang="en-ID" dirty="0"/>
              <a:t> </a:t>
            </a:r>
            <a:r>
              <a:rPr lang="en-ID" dirty="0" err="1"/>
              <a:t>atau</a:t>
            </a:r>
            <a:r>
              <a:rPr lang="en-ID" dirty="0"/>
              <a:t> </a:t>
            </a:r>
            <a:r>
              <a:rPr lang="en-ID" dirty="0" err="1"/>
              <a:t>rencana</a:t>
            </a:r>
            <a:r>
              <a:rPr lang="en-ID" dirty="0"/>
              <a:t> </a:t>
            </a:r>
            <a:r>
              <a:rPr lang="en-ID" dirty="0" err="1"/>
              <a:t>perdamaian</a:t>
            </a:r>
            <a:r>
              <a:rPr lang="en-ID" dirty="0"/>
              <a:t> </a:t>
            </a:r>
            <a:r>
              <a:rPr lang="en-ID" dirty="0" err="1"/>
              <a:t>tidak</a:t>
            </a:r>
            <a:r>
              <a:rPr lang="en-ID" dirty="0"/>
              <a:t> </a:t>
            </a:r>
            <a:r>
              <a:rPr lang="en-ID" dirty="0" err="1"/>
              <a:t>disediakan</a:t>
            </a:r>
            <a:r>
              <a:rPr lang="en-ID" dirty="0"/>
              <a:t> di </a:t>
            </a:r>
            <a:r>
              <a:rPr lang="en-ID" dirty="0" err="1"/>
              <a:t>Kepaniteraan</a:t>
            </a:r>
            <a:r>
              <a:rPr lang="en-ID" dirty="0"/>
              <a:t> </a:t>
            </a:r>
            <a:r>
              <a:rPr lang="en-ID" dirty="0" err="1"/>
              <a:t>Pengadilan</a:t>
            </a:r>
            <a:r>
              <a:rPr lang="en-ID" dirty="0"/>
              <a:t> </a:t>
            </a:r>
            <a:r>
              <a:rPr lang="en-ID" dirty="0" err="1"/>
              <a:t>tepat</a:t>
            </a:r>
            <a:r>
              <a:rPr lang="en-ID" dirty="0"/>
              <a:t> pada </a:t>
            </a:r>
            <a:r>
              <a:rPr lang="en-ID" dirty="0" err="1"/>
              <a:t>waktunya</a:t>
            </a:r>
            <a:r>
              <a:rPr lang="en-ID" dirty="0"/>
              <a:t>.</a:t>
            </a:r>
          </a:p>
          <a:p>
            <a:r>
              <a:rPr lang="en-ID" dirty="0" err="1"/>
              <a:t>Dalam</a:t>
            </a:r>
            <a:r>
              <a:rPr lang="en-ID" dirty="0"/>
              <a:t> </a:t>
            </a:r>
            <a:r>
              <a:rPr lang="en-ID" dirty="0" err="1"/>
              <a:t>Rapat</a:t>
            </a:r>
            <a:r>
              <a:rPr lang="en-ID" dirty="0"/>
              <a:t> </a:t>
            </a:r>
            <a:r>
              <a:rPr lang="en-ID" dirty="0" err="1"/>
              <a:t>Kreditor</a:t>
            </a:r>
            <a:r>
              <a:rPr lang="en-ID" dirty="0"/>
              <a:t>, </a:t>
            </a:r>
            <a:r>
              <a:rPr lang="en-ID" dirty="0" err="1"/>
              <a:t>Kurator</a:t>
            </a:r>
            <a:r>
              <a:rPr lang="en-ID" dirty="0"/>
              <a:t> dan </a:t>
            </a:r>
            <a:r>
              <a:rPr lang="en-ID" dirty="0" err="1"/>
              <a:t>Panitia</a:t>
            </a:r>
            <a:r>
              <a:rPr lang="en-ID" dirty="0"/>
              <a:t> </a:t>
            </a:r>
            <a:r>
              <a:rPr lang="en-ID" dirty="0" err="1"/>
              <a:t>Kreditor</a:t>
            </a:r>
            <a:r>
              <a:rPr lang="en-ID" dirty="0"/>
              <a:t> </a:t>
            </a:r>
            <a:r>
              <a:rPr lang="en-ID" dirty="0" err="1"/>
              <a:t>wajib</a:t>
            </a:r>
            <a:r>
              <a:rPr lang="en-ID" dirty="0"/>
              <a:t> </a:t>
            </a:r>
            <a:r>
              <a:rPr lang="en-ID" dirty="0" err="1"/>
              <a:t>memberikan</a:t>
            </a:r>
            <a:r>
              <a:rPr lang="en-ID" dirty="0"/>
              <a:t> </a:t>
            </a:r>
            <a:r>
              <a:rPr lang="en-ID" dirty="0" err="1"/>
              <a:t>pendapat</a:t>
            </a:r>
            <a:r>
              <a:rPr lang="en-ID" dirty="0"/>
              <a:t> </a:t>
            </a:r>
            <a:r>
              <a:rPr lang="en-ID" dirty="0" err="1"/>
              <a:t>tertulis</a:t>
            </a:r>
            <a:r>
              <a:rPr lang="en-ID" dirty="0"/>
              <a:t> </a:t>
            </a:r>
            <a:r>
              <a:rPr lang="en-ID" dirty="0" err="1"/>
              <a:t>atas</a:t>
            </a:r>
            <a:r>
              <a:rPr lang="en-ID" dirty="0"/>
              <a:t> </a:t>
            </a:r>
            <a:r>
              <a:rPr lang="en-ID" dirty="0" err="1"/>
              <a:t>rencana</a:t>
            </a:r>
            <a:r>
              <a:rPr lang="en-ID" dirty="0"/>
              <a:t> </a:t>
            </a:r>
            <a:r>
              <a:rPr lang="en-ID" dirty="0" err="1"/>
              <a:t>perdamaian</a:t>
            </a:r>
            <a:r>
              <a:rPr lang="en-ID" dirty="0"/>
              <a:t> yang </a:t>
            </a:r>
            <a:r>
              <a:rPr lang="en-ID" dirty="0" err="1"/>
              <a:t>diajukan</a:t>
            </a:r>
            <a:r>
              <a:rPr lang="en-ID" dirty="0"/>
              <a:t> </a:t>
            </a:r>
            <a:r>
              <a:rPr lang="en-ID" dirty="0" err="1"/>
              <a:t>Debitor</a:t>
            </a:r>
            <a:r>
              <a:rPr lang="en-ID" dirty="0"/>
              <a:t> </a:t>
            </a:r>
            <a:r>
              <a:rPr lang="en-ID" dirty="0" err="1"/>
              <a:t>Pailit</a:t>
            </a:r>
            <a:r>
              <a:rPr lang="en-ID" dirty="0"/>
              <a:t> </a:t>
            </a:r>
            <a:r>
              <a:rPr lang="en-ID" dirty="0" err="1"/>
              <a:t>tersebut</a:t>
            </a:r>
            <a:r>
              <a:rPr lang="en-ID" dirty="0"/>
              <a:t> (</a:t>
            </a:r>
            <a:r>
              <a:rPr lang="en-ID" dirty="0" err="1"/>
              <a:t>Pasal</a:t>
            </a:r>
            <a:r>
              <a:rPr lang="en-ID" dirty="0"/>
              <a:t> 146)</a:t>
            </a:r>
          </a:p>
        </p:txBody>
      </p:sp>
    </p:spTree>
    <p:extLst>
      <p:ext uri="{BB962C8B-B14F-4D97-AF65-F5344CB8AC3E}">
        <p14:creationId xmlns:p14="http://schemas.microsoft.com/office/powerpoint/2010/main" val="543127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E7E1993-6448-42F8-8FB3-76104F45B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942B1D20-D329-4285-AED2-DABDCE902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ectangle 12">
            <a:extLst>
              <a:ext uri="{FF2B5EF4-FFF2-40B4-BE49-F238E27FC236}">
                <a16:creationId xmlns:a16="http://schemas.microsoft.com/office/drawing/2014/main" id="{B9016B79-9C59-4CEA-A85C-3E4C8877B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20861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5" name="Right Triangle 14">
            <a:extLst>
              <a:ext uri="{FF2B5EF4-FFF2-40B4-BE49-F238E27FC236}">
                <a16:creationId xmlns:a16="http://schemas.microsoft.com/office/drawing/2014/main" id="{2391C84E-C2EA-44FC-A7D1-FAE3E2850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08102" y="-284146"/>
            <a:ext cx="568289" cy="568289"/>
          </a:xfrm>
          <a:prstGeom prst="rtTriangle">
            <a:avLst/>
          </a:prstGeom>
          <a:solidFill>
            <a:schemeClr val="accent5">
              <a:lumMod val="50000"/>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47B3131A-B518-43E5-A896-E9D654A486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8" name="Straight Connector 17">
              <a:extLst>
                <a:ext uri="{FF2B5EF4-FFF2-40B4-BE49-F238E27FC236}">
                  <a16:creationId xmlns:a16="http://schemas.microsoft.com/office/drawing/2014/main" id="{476355E6-7A00-4B30-A47B-80EF0D0D6BD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7D0B06C-9FFD-42E8-B19F-062C248CD72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95291278-5FDA-45C6-B93E-1FA6D9130B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FF95DF7-BFEE-4791-A691-BAF693F38F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7C504F1-5AA9-45F5-9030-22533885AFA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D75999E-3496-4713-8046-AC17DB2668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6B91000-D71E-40A8-AA8F-E9BB106A8C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A9D188E-6FDB-47DE-A5FB-728E56BD044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D98C242-C677-4CF5-A189-52C3ADAFD7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A9D7CD7F-137F-42DC-AFFA-52D9B8DF59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E3C1C05-EF55-47B3-B1D8-5491163376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E6BE961-4385-4384-B028-D57AA88EF5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98288B9-9DC0-41DF-BDC2-329675E142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A97B8C6-FF63-4B6A-913C-50CB2EB7BD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3734427-CEE3-45F9-8CDE-7DC2897161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5443404-2D71-4E54-86D6-DB0D769AA4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C94E908-A14E-4E7A-B4FC-BB9D82FD0F3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A2E257B4-59EA-43CC-A20C-D2755D26B4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11037FBF-2F84-4578-9624-4E6D107666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526E3BDC-D7FC-4C7E-9F35-1D05C9D545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E39965B-216F-478B-8653-0F7B877C0B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E2116FC6-1CFC-4E87-8431-E7833BFB7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97829DA6-D97C-490E-BEEF-83832787DE1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9495B6D3-A3B6-4636-A210-AFC128284F3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A2462476-3252-49A1-93CE-4FA22B830C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E3C18803-7708-483D-8CE3-0992784BB5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B4024AE-5222-4804-AA42-E7A4C0B970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414FBE75-ECC4-4BB7-92B2-74D6CF6864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F7061C60-9F4E-4144-B974-AFB802AF4C0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FE5C4AE-5FA9-4992-9692-1681D81A2D6D}"/>
              </a:ext>
            </a:extLst>
          </p:cNvPr>
          <p:cNvSpPr>
            <a:spLocks noGrp="1"/>
          </p:cNvSpPr>
          <p:nvPr>
            <p:ph type="title"/>
          </p:nvPr>
        </p:nvSpPr>
        <p:spPr>
          <a:xfrm>
            <a:off x="457201" y="720772"/>
            <a:ext cx="3733078" cy="5531079"/>
          </a:xfrm>
        </p:spPr>
        <p:txBody>
          <a:bodyPr>
            <a:normAutofit/>
          </a:bodyPr>
          <a:lstStyle/>
          <a:p>
            <a:r>
              <a:rPr lang="en-ID" sz="3400"/>
              <a:t>KREDITOR MANA YANG BERHAK MENGELUARKAN SUARA DALAM RAPAT KREDITOR YANG MEMBICARAKAN DAN MEMUTUS RENCANA PERDAMAIAN?</a:t>
            </a:r>
          </a:p>
        </p:txBody>
      </p:sp>
      <p:sp>
        <p:nvSpPr>
          <p:cNvPr id="48" name="Flowchart: Document 8">
            <a:extLst>
              <a:ext uri="{FF2B5EF4-FFF2-40B4-BE49-F238E27FC236}">
                <a16:creationId xmlns:a16="http://schemas.microsoft.com/office/drawing/2014/main" id="{6B91DA8E-00B5-4214-AFE5-535E47051D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885106" y="-465509"/>
            <a:ext cx="6858001" cy="7789015"/>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26328 h 47652"/>
              <a:gd name="connsiteX1" fmla="*/ 21562 w 21600"/>
              <a:gd name="connsiteY1" fmla="*/ 0 h 47652"/>
              <a:gd name="connsiteX2" fmla="*/ 21600 w 21600"/>
              <a:gd name="connsiteY2" fmla="*/ 43650 h 47652"/>
              <a:gd name="connsiteX3" fmla="*/ 0 w 21600"/>
              <a:gd name="connsiteY3" fmla="*/ 46500 h 47652"/>
              <a:gd name="connsiteX4" fmla="*/ 0 w 21600"/>
              <a:gd name="connsiteY4" fmla="*/ 26328 h 47652"/>
              <a:gd name="connsiteX0" fmla="*/ 56 w 21600"/>
              <a:gd name="connsiteY0" fmla="*/ 98 h 47652"/>
              <a:gd name="connsiteX1" fmla="*/ 21562 w 21600"/>
              <a:gd name="connsiteY1" fmla="*/ 0 h 47652"/>
              <a:gd name="connsiteX2" fmla="*/ 21600 w 21600"/>
              <a:gd name="connsiteY2" fmla="*/ 43650 h 47652"/>
              <a:gd name="connsiteX3" fmla="*/ 0 w 21600"/>
              <a:gd name="connsiteY3" fmla="*/ 46500 h 47652"/>
              <a:gd name="connsiteX4" fmla="*/ 56 w 21600"/>
              <a:gd name="connsiteY4" fmla="*/ 98 h 47652"/>
              <a:gd name="connsiteX0" fmla="*/ 37 w 21600"/>
              <a:gd name="connsiteY0" fmla="*/ 196 h 47652"/>
              <a:gd name="connsiteX1" fmla="*/ 21562 w 21600"/>
              <a:gd name="connsiteY1" fmla="*/ 0 h 47652"/>
              <a:gd name="connsiteX2" fmla="*/ 21600 w 21600"/>
              <a:gd name="connsiteY2" fmla="*/ 43650 h 47652"/>
              <a:gd name="connsiteX3" fmla="*/ 0 w 21600"/>
              <a:gd name="connsiteY3" fmla="*/ 46500 h 47652"/>
              <a:gd name="connsiteX4" fmla="*/ 37 w 21600"/>
              <a:gd name="connsiteY4" fmla="*/ 196 h 47652"/>
              <a:gd name="connsiteX0" fmla="*/ 5 w 21606"/>
              <a:gd name="connsiteY0" fmla="*/ 196 h 47652"/>
              <a:gd name="connsiteX1" fmla="*/ 21568 w 21606"/>
              <a:gd name="connsiteY1" fmla="*/ 0 h 47652"/>
              <a:gd name="connsiteX2" fmla="*/ 21606 w 21606"/>
              <a:gd name="connsiteY2" fmla="*/ 43650 h 47652"/>
              <a:gd name="connsiteX3" fmla="*/ 6 w 21606"/>
              <a:gd name="connsiteY3" fmla="*/ 46500 h 47652"/>
              <a:gd name="connsiteX4" fmla="*/ 5 w 21606"/>
              <a:gd name="connsiteY4" fmla="*/ 196 h 47652"/>
              <a:gd name="connsiteX0" fmla="*/ 3 w 21642"/>
              <a:gd name="connsiteY0" fmla="*/ 1 h 47652"/>
              <a:gd name="connsiteX1" fmla="*/ 21604 w 21642"/>
              <a:gd name="connsiteY1" fmla="*/ 0 h 47652"/>
              <a:gd name="connsiteX2" fmla="*/ 21642 w 21642"/>
              <a:gd name="connsiteY2" fmla="*/ 43650 h 47652"/>
              <a:gd name="connsiteX3" fmla="*/ 42 w 21642"/>
              <a:gd name="connsiteY3" fmla="*/ 46500 h 47652"/>
              <a:gd name="connsiteX4" fmla="*/ 3 w 21642"/>
              <a:gd name="connsiteY4" fmla="*/ 1 h 47652"/>
              <a:gd name="connsiteX0" fmla="*/ 3 w 21642"/>
              <a:gd name="connsiteY0" fmla="*/ 0 h 47651"/>
              <a:gd name="connsiteX1" fmla="*/ 21623 w 21642"/>
              <a:gd name="connsiteY1" fmla="*/ 97 h 47651"/>
              <a:gd name="connsiteX2" fmla="*/ 21642 w 21642"/>
              <a:gd name="connsiteY2" fmla="*/ 43649 h 47651"/>
              <a:gd name="connsiteX3" fmla="*/ 42 w 21642"/>
              <a:gd name="connsiteY3" fmla="*/ 46499 h 47651"/>
              <a:gd name="connsiteX4" fmla="*/ 3 w 21642"/>
              <a:gd name="connsiteY4" fmla="*/ 0 h 47651"/>
              <a:gd name="connsiteX0" fmla="*/ 3 w 21642"/>
              <a:gd name="connsiteY0" fmla="*/ 147 h 47798"/>
              <a:gd name="connsiteX1" fmla="*/ 21623 w 21642"/>
              <a:gd name="connsiteY1" fmla="*/ 0 h 47798"/>
              <a:gd name="connsiteX2" fmla="*/ 21642 w 21642"/>
              <a:gd name="connsiteY2" fmla="*/ 43796 h 47798"/>
              <a:gd name="connsiteX3" fmla="*/ 42 w 21642"/>
              <a:gd name="connsiteY3" fmla="*/ 46646 h 47798"/>
              <a:gd name="connsiteX4" fmla="*/ 3 w 21642"/>
              <a:gd name="connsiteY4" fmla="*/ 147 h 47798"/>
              <a:gd name="connsiteX0" fmla="*/ 17 w 21656"/>
              <a:gd name="connsiteY0" fmla="*/ 147 h 47742"/>
              <a:gd name="connsiteX1" fmla="*/ 21637 w 21656"/>
              <a:gd name="connsiteY1" fmla="*/ 0 h 47742"/>
              <a:gd name="connsiteX2" fmla="*/ 21656 w 21656"/>
              <a:gd name="connsiteY2" fmla="*/ 43796 h 47742"/>
              <a:gd name="connsiteX3" fmla="*/ 0 w 21656"/>
              <a:gd name="connsiteY3" fmla="*/ 46582 h 47742"/>
              <a:gd name="connsiteX4" fmla="*/ 17 w 21656"/>
              <a:gd name="connsiteY4" fmla="*/ 147 h 47742"/>
              <a:gd name="connsiteX0" fmla="*/ 17 w 21663"/>
              <a:gd name="connsiteY0" fmla="*/ 73 h 47668"/>
              <a:gd name="connsiteX1" fmla="*/ 21663 w 21663"/>
              <a:gd name="connsiteY1" fmla="*/ 0 h 47668"/>
              <a:gd name="connsiteX2" fmla="*/ 21656 w 21663"/>
              <a:gd name="connsiteY2" fmla="*/ 43722 h 47668"/>
              <a:gd name="connsiteX3" fmla="*/ 0 w 21663"/>
              <a:gd name="connsiteY3" fmla="*/ 46508 h 47668"/>
              <a:gd name="connsiteX4" fmla="*/ 17 w 21663"/>
              <a:gd name="connsiteY4" fmla="*/ 73 h 47668"/>
              <a:gd name="connsiteX0" fmla="*/ 5 w 21671"/>
              <a:gd name="connsiteY0" fmla="*/ 73 h 47668"/>
              <a:gd name="connsiteX1" fmla="*/ 21671 w 21671"/>
              <a:gd name="connsiteY1" fmla="*/ 0 h 47668"/>
              <a:gd name="connsiteX2" fmla="*/ 21664 w 21671"/>
              <a:gd name="connsiteY2" fmla="*/ 43722 h 47668"/>
              <a:gd name="connsiteX3" fmla="*/ 8 w 21671"/>
              <a:gd name="connsiteY3" fmla="*/ 46508 h 47668"/>
              <a:gd name="connsiteX4" fmla="*/ 5 w 21671"/>
              <a:gd name="connsiteY4" fmla="*/ 73 h 47668"/>
              <a:gd name="connsiteX0" fmla="*/ 5 w 21671"/>
              <a:gd name="connsiteY0" fmla="*/ 73 h 47668"/>
              <a:gd name="connsiteX1" fmla="*/ 21671 w 21671"/>
              <a:gd name="connsiteY1" fmla="*/ 0 h 47668"/>
              <a:gd name="connsiteX2" fmla="*/ 21670 w 21671"/>
              <a:gd name="connsiteY2" fmla="*/ 43722 h 47668"/>
              <a:gd name="connsiteX3" fmla="*/ 8 w 21671"/>
              <a:gd name="connsiteY3" fmla="*/ 46508 h 47668"/>
              <a:gd name="connsiteX4" fmla="*/ 5 w 21671"/>
              <a:gd name="connsiteY4" fmla="*/ 73 h 47668"/>
              <a:gd name="connsiteX0" fmla="*/ 4 w 21676"/>
              <a:gd name="connsiteY0" fmla="*/ 0 h 47722"/>
              <a:gd name="connsiteX1" fmla="*/ 21676 w 21676"/>
              <a:gd name="connsiteY1" fmla="*/ 54 h 47722"/>
              <a:gd name="connsiteX2" fmla="*/ 21675 w 21676"/>
              <a:gd name="connsiteY2" fmla="*/ 43776 h 47722"/>
              <a:gd name="connsiteX3" fmla="*/ 13 w 21676"/>
              <a:gd name="connsiteY3" fmla="*/ 46562 h 47722"/>
              <a:gd name="connsiteX4" fmla="*/ 4 w 21676"/>
              <a:gd name="connsiteY4" fmla="*/ 0 h 47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76" h="47722">
                <a:moveTo>
                  <a:pt x="4" y="0"/>
                </a:moveTo>
                <a:lnTo>
                  <a:pt x="21676" y="54"/>
                </a:lnTo>
                <a:cubicBezTo>
                  <a:pt x="21676" y="5828"/>
                  <a:pt x="21675" y="38002"/>
                  <a:pt x="21675" y="43776"/>
                </a:cubicBezTo>
                <a:cubicBezTo>
                  <a:pt x="10875" y="43776"/>
                  <a:pt x="10813" y="50312"/>
                  <a:pt x="13" y="46562"/>
                </a:cubicBezTo>
                <a:cubicBezTo>
                  <a:pt x="32" y="31095"/>
                  <a:pt x="-15" y="15467"/>
                  <a:pt x="4" y="0"/>
                </a:cubicBez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5" name="Content Placeholder 2">
            <a:extLst>
              <a:ext uri="{FF2B5EF4-FFF2-40B4-BE49-F238E27FC236}">
                <a16:creationId xmlns:a16="http://schemas.microsoft.com/office/drawing/2014/main" id="{BE0F5CD2-0BB6-4548-AF88-54C2F41E2B39}"/>
              </a:ext>
            </a:extLst>
          </p:cNvPr>
          <p:cNvGraphicFramePr>
            <a:graphicFrameLocks noGrp="1"/>
          </p:cNvGraphicFramePr>
          <p:nvPr>
            <p:ph idx="1"/>
            <p:extLst>
              <p:ext uri="{D42A27DB-BD31-4B8C-83A1-F6EECF244321}">
                <p14:modId xmlns:p14="http://schemas.microsoft.com/office/powerpoint/2010/main" val="1069973414"/>
              </p:ext>
            </p:extLst>
          </p:nvPr>
        </p:nvGraphicFramePr>
        <p:xfrm>
          <a:off x="5165512" y="185047"/>
          <a:ext cx="6831118" cy="6059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6509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99461-C4A5-4CB0-9724-B2177FDDF610}"/>
              </a:ext>
            </a:extLst>
          </p:cNvPr>
          <p:cNvSpPr>
            <a:spLocks noGrp="1"/>
          </p:cNvSpPr>
          <p:nvPr>
            <p:ph type="title"/>
          </p:nvPr>
        </p:nvSpPr>
        <p:spPr/>
        <p:txBody>
          <a:bodyPr>
            <a:normAutofit fontScale="90000"/>
          </a:bodyPr>
          <a:lstStyle/>
          <a:p>
            <a:r>
              <a:rPr lang="en-ID" dirty="0"/>
              <a:t>RENCANA PERDAMAIAN DITERIMA OLEH RAPAT KREDITOR YANG MEMBICARAKAN PERDAMAIAN</a:t>
            </a:r>
          </a:p>
        </p:txBody>
      </p:sp>
      <p:sp>
        <p:nvSpPr>
          <p:cNvPr id="3" name="Content Placeholder 2">
            <a:extLst>
              <a:ext uri="{FF2B5EF4-FFF2-40B4-BE49-F238E27FC236}">
                <a16:creationId xmlns:a16="http://schemas.microsoft.com/office/drawing/2014/main" id="{46FA5D6C-1DDB-4443-B73B-870CC7D9C679}"/>
              </a:ext>
            </a:extLst>
          </p:cNvPr>
          <p:cNvSpPr>
            <a:spLocks noGrp="1"/>
          </p:cNvSpPr>
          <p:nvPr>
            <p:ph idx="1"/>
          </p:nvPr>
        </p:nvSpPr>
        <p:spPr/>
        <p:txBody>
          <a:bodyPr>
            <a:normAutofit fontScale="85000" lnSpcReduction="20000"/>
          </a:bodyPr>
          <a:lstStyle/>
          <a:p>
            <a:r>
              <a:rPr lang="en-ID" dirty="0" err="1"/>
              <a:t>Rencana</a:t>
            </a:r>
            <a:r>
              <a:rPr lang="en-ID" dirty="0"/>
              <a:t> </a:t>
            </a:r>
            <a:r>
              <a:rPr lang="en-ID" dirty="0" err="1"/>
              <a:t>perdamaian</a:t>
            </a:r>
            <a:r>
              <a:rPr lang="en-ID" dirty="0"/>
              <a:t> </a:t>
            </a:r>
            <a:r>
              <a:rPr lang="en-ID" dirty="0" err="1"/>
              <a:t>diterima</a:t>
            </a:r>
            <a:r>
              <a:rPr lang="en-ID" dirty="0"/>
              <a:t> </a:t>
            </a:r>
            <a:r>
              <a:rPr lang="en-ID" dirty="0" err="1"/>
              <a:t>Rapat</a:t>
            </a:r>
            <a:r>
              <a:rPr lang="en-ID" dirty="0"/>
              <a:t> </a:t>
            </a:r>
            <a:r>
              <a:rPr lang="en-ID" dirty="0" err="1"/>
              <a:t>jika</a:t>
            </a:r>
            <a:r>
              <a:rPr lang="en-ID" dirty="0"/>
              <a:t> </a:t>
            </a:r>
            <a:r>
              <a:rPr lang="en-ID" dirty="0" err="1"/>
              <a:t>disetujui</a:t>
            </a:r>
            <a:r>
              <a:rPr lang="en-ID" dirty="0"/>
              <a:t> </a:t>
            </a:r>
            <a:r>
              <a:rPr lang="en-ID" dirty="0" err="1"/>
              <a:t>dalam</a:t>
            </a:r>
            <a:r>
              <a:rPr lang="en-ID" dirty="0"/>
              <a:t> </a:t>
            </a:r>
            <a:r>
              <a:rPr lang="en-ID" dirty="0" err="1"/>
              <a:t>Rapat</a:t>
            </a:r>
            <a:r>
              <a:rPr lang="en-ID" dirty="0"/>
              <a:t> </a:t>
            </a:r>
            <a:r>
              <a:rPr lang="en-ID" dirty="0" err="1"/>
              <a:t>Kreditor</a:t>
            </a:r>
            <a:r>
              <a:rPr lang="en-ID" dirty="0"/>
              <a:t>, oleh </a:t>
            </a:r>
            <a:r>
              <a:rPr lang="en-ID" dirty="0" err="1"/>
              <a:t>lebih</a:t>
            </a:r>
            <a:r>
              <a:rPr lang="en-ID" dirty="0"/>
              <a:t> </a:t>
            </a:r>
            <a:r>
              <a:rPr lang="en-ID" dirty="0" err="1"/>
              <a:t>dari</a:t>
            </a:r>
            <a:r>
              <a:rPr lang="en-ID" dirty="0"/>
              <a:t> 1/2 (</a:t>
            </a:r>
            <a:r>
              <a:rPr lang="en-ID" dirty="0" err="1"/>
              <a:t>satu</a:t>
            </a:r>
            <a:r>
              <a:rPr lang="en-ID" dirty="0"/>
              <a:t> per </a:t>
            </a:r>
            <a:r>
              <a:rPr lang="en-ID" dirty="0" err="1"/>
              <a:t>dua</a:t>
            </a:r>
            <a:r>
              <a:rPr lang="en-ID" dirty="0"/>
              <a:t>) </a:t>
            </a:r>
            <a:r>
              <a:rPr lang="en-ID" dirty="0" err="1"/>
              <a:t>jumlah</a:t>
            </a:r>
            <a:r>
              <a:rPr lang="en-ID" dirty="0"/>
              <a:t> </a:t>
            </a:r>
            <a:r>
              <a:rPr lang="en-ID" dirty="0" err="1"/>
              <a:t>Kreditor</a:t>
            </a:r>
            <a:r>
              <a:rPr lang="en-ID" dirty="0"/>
              <a:t> </a:t>
            </a:r>
            <a:r>
              <a:rPr lang="en-ID" dirty="0" err="1"/>
              <a:t>Konkuren</a:t>
            </a:r>
            <a:r>
              <a:rPr lang="en-ID" dirty="0"/>
              <a:t> yang </a:t>
            </a:r>
            <a:r>
              <a:rPr lang="en-ID" dirty="0" err="1"/>
              <a:t>hadir</a:t>
            </a:r>
            <a:r>
              <a:rPr lang="en-ID" dirty="0"/>
              <a:t> </a:t>
            </a:r>
            <a:r>
              <a:rPr lang="en-ID" dirty="0" err="1"/>
              <a:t>dalam</a:t>
            </a:r>
            <a:r>
              <a:rPr lang="en-ID" dirty="0"/>
              <a:t> </a:t>
            </a:r>
            <a:r>
              <a:rPr lang="en-ID" dirty="0" err="1"/>
              <a:t>Rapat</a:t>
            </a:r>
            <a:r>
              <a:rPr lang="en-ID" dirty="0"/>
              <a:t> dan yang </a:t>
            </a:r>
            <a:r>
              <a:rPr lang="en-ID" dirty="0" err="1"/>
              <a:t>hak</a:t>
            </a:r>
            <a:r>
              <a:rPr lang="en-ID" dirty="0"/>
              <a:t> </a:t>
            </a:r>
            <a:r>
              <a:rPr lang="en-ID" dirty="0" err="1"/>
              <a:t>tagihnya</a:t>
            </a:r>
            <a:r>
              <a:rPr lang="en-ID" dirty="0"/>
              <a:t> </a:t>
            </a:r>
            <a:r>
              <a:rPr lang="en-ID" dirty="0" err="1"/>
              <a:t>diakui</a:t>
            </a:r>
            <a:r>
              <a:rPr lang="en-ID" dirty="0"/>
              <a:t> </a:t>
            </a:r>
            <a:r>
              <a:rPr lang="en-ID" dirty="0" err="1"/>
              <a:t>atau</a:t>
            </a:r>
            <a:r>
              <a:rPr lang="en-ID" dirty="0"/>
              <a:t> yang </a:t>
            </a:r>
            <a:r>
              <a:rPr lang="en-ID" dirty="0" err="1"/>
              <a:t>untuk</a:t>
            </a:r>
            <a:r>
              <a:rPr lang="en-ID" dirty="0"/>
              <a:t> </a:t>
            </a:r>
            <a:r>
              <a:rPr lang="en-ID" dirty="0" err="1"/>
              <a:t>sementara</a:t>
            </a:r>
            <a:r>
              <a:rPr lang="en-ID" dirty="0"/>
              <a:t> </a:t>
            </a:r>
            <a:r>
              <a:rPr lang="en-ID" dirty="0" err="1"/>
              <a:t>diakui</a:t>
            </a:r>
            <a:r>
              <a:rPr lang="en-ID" dirty="0"/>
              <a:t> oleh </a:t>
            </a:r>
            <a:r>
              <a:rPr lang="en-ID" dirty="0" err="1"/>
              <a:t>Rapat</a:t>
            </a:r>
            <a:r>
              <a:rPr lang="en-ID" dirty="0"/>
              <a:t>, yang </a:t>
            </a:r>
            <a:r>
              <a:rPr lang="en-ID" dirty="0" err="1"/>
              <a:t>mewakili</a:t>
            </a:r>
            <a:r>
              <a:rPr lang="en-ID" dirty="0"/>
              <a:t> paling </a:t>
            </a:r>
            <a:r>
              <a:rPr lang="en-ID" dirty="0" err="1"/>
              <a:t>sedikit</a:t>
            </a:r>
            <a:r>
              <a:rPr lang="en-ID" dirty="0"/>
              <a:t> 2/3 (</a:t>
            </a:r>
            <a:r>
              <a:rPr lang="en-ID" dirty="0" err="1"/>
              <a:t>dua</a:t>
            </a:r>
            <a:r>
              <a:rPr lang="en-ID" dirty="0"/>
              <a:t> per </a:t>
            </a:r>
            <a:r>
              <a:rPr lang="en-ID" dirty="0" err="1"/>
              <a:t>tiga</a:t>
            </a:r>
            <a:r>
              <a:rPr lang="en-ID" dirty="0"/>
              <a:t>) </a:t>
            </a:r>
            <a:r>
              <a:rPr lang="en-ID" dirty="0" err="1"/>
              <a:t>dari</a:t>
            </a:r>
            <a:r>
              <a:rPr lang="en-ID" dirty="0"/>
              <a:t> </a:t>
            </a:r>
            <a:r>
              <a:rPr lang="en-ID" dirty="0" err="1"/>
              <a:t>jumlah</a:t>
            </a:r>
            <a:r>
              <a:rPr lang="en-ID" dirty="0"/>
              <a:t> </a:t>
            </a:r>
            <a:r>
              <a:rPr lang="en-ID" dirty="0" err="1"/>
              <a:t>semua</a:t>
            </a:r>
            <a:r>
              <a:rPr lang="en-ID" dirty="0"/>
              <a:t> </a:t>
            </a:r>
            <a:r>
              <a:rPr lang="en-ID" dirty="0" err="1"/>
              <a:t>piutang</a:t>
            </a:r>
            <a:r>
              <a:rPr lang="en-ID" dirty="0"/>
              <a:t> </a:t>
            </a:r>
            <a:r>
              <a:rPr lang="en-ID" dirty="0" err="1"/>
              <a:t>konkuren</a:t>
            </a:r>
            <a:r>
              <a:rPr lang="en-ID" dirty="0"/>
              <a:t> yang </a:t>
            </a:r>
            <a:r>
              <a:rPr lang="en-ID" dirty="0" err="1"/>
              <a:t>diakui</a:t>
            </a:r>
            <a:r>
              <a:rPr lang="en-ID" dirty="0"/>
              <a:t> </a:t>
            </a:r>
            <a:r>
              <a:rPr lang="en-ID" dirty="0" err="1"/>
              <a:t>atau</a:t>
            </a:r>
            <a:r>
              <a:rPr lang="en-ID" dirty="0"/>
              <a:t> yang </a:t>
            </a:r>
            <a:r>
              <a:rPr lang="en-ID" dirty="0" err="1"/>
              <a:t>untuk</a:t>
            </a:r>
            <a:r>
              <a:rPr lang="en-ID" dirty="0"/>
              <a:t> </a:t>
            </a:r>
            <a:r>
              <a:rPr lang="en-ID" dirty="0" err="1"/>
              <a:t>sementara</a:t>
            </a:r>
            <a:r>
              <a:rPr lang="en-ID" dirty="0"/>
              <a:t> </a:t>
            </a:r>
            <a:r>
              <a:rPr lang="en-ID" dirty="0" err="1"/>
              <a:t>diakui</a:t>
            </a:r>
            <a:r>
              <a:rPr lang="en-ID" dirty="0"/>
              <a:t> </a:t>
            </a:r>
            <a:r>
              <a:rPr lang="en-ID" dirty="0" err="1"/>
              <a:t>dari</a:t>
            </a:r>
            <a:r>
              <a:rPr lang="en-ID" dirty="0"/>
              <a:t> </a:t>
            </a:r>
            <a:r>
              <a:rPr lang="en-ID" dirty="0" err="1"/>
              <a:t>Kreditor</a:t>
            </a:r>
            <a:r>
              <a:rPr lang="en-ID" dirty="0"/>
              <a:t> </a:t>
            </a:r>
            <a:r>
              <a:rPr lang="en-ID" dirty="0" err="1"/>
              <a:t>Konkuren</a:t>
            </a:r>
            <a:r>
              <a:rPr lang="en-ID" dirty="0"/>
              <a:t> </a:t>
            </a:r>
            <a:r>
              <a:rPr lang="en-ID" dirty="0" err="1"/>
              <a:t>atau</a:t>
            </a:r>
            <a:r>
              <a:rPr lang="en-ID" dirty="0"/>
              <a:t> </a:t>
            </a:r>
            <a:r>
              <a:rPr lang="en-ID" dirty="0" err="1"/>
              <a:t>kuasanya</a:t>
            </a:r>
            <a:r>
              <a:rPr lang="en-ID" dirty="0"/>
              <a:t> yang </a:t>
            </a:r>
            <a:r>
              <a:rPr lang="en-ID" dirty="0" err="1"/>
              <a:t>hadir</a:t>
            </a:r>
            <a:r>
              <a:rPr lang="en-ID" dirty="0"/>
              <a:t> </a:t>
            </a:r>
            <a:r>
              <a:rPr lang="en-ID" dirty="0" err="1"/>
              <a:t>dalam</a:t>
            </a:r>
            <a:r>
              <a:rPr lang="en-ID" dirty="0"/>
              <a:t> </a:t>
            </a:r>
            <a:r>
              <a:rPr lang="en-ID" dirty="0" err="1"/>
              <a:t>Rapat</a:t>
            </a:r>
            <a:r>
              <a:rPr lang="en-ID" dirty="0"/>
              <a:t> </a:t>
            </a:r>
            <a:r>
              <a:rPr lang="en-ID" dirty="0" err="1"/>
              <a:t>tersebut</a:t>
            </a:r>
            <a:r>
              <a:rPr lang="en-ID" dirty="0"/>
              <a:t> (</a:t>
            </a:r>
            <a:r>
              <a:rPr lang="en-ID" dirty="0" err="1"/>
              <a:t>Pasal</a:t>
            </a:r>
            <a:r>
              <a:rPr lang="en-ID" dirty="0"/>
              <a:t> 151 Undang2 37/2004).</a:t>
            </a:r>
          </a:p>
          <a:p>
            <a:r>
              <a:rPr lang="en-ID" dirty="0" err="1"/>
              <a:t>Kreditor</a:t>
            </a:r>
            <a:r>
              <a:rPr lang="en-ID" dirty="0"/>
              <a:t> </a:t>
            </a:r>
            <a:r>
              <a:rPr lang="en-ID" dirty="0" err="1"/>
              <a:t>Konkuren</a:t>
            </a:r>
            <a:r>
              <a:rPr lang="en-ID" dirty="0"/>
              <a:t> dan </a:t>
            </a:r>
            <a:r>
              <a:rPr lang="en-ID" dirty="0" err="1"/>
              <a:t>kuasa</a:t>
            </a:r>
            <a:r>
              <a:rPr lang="en-ID" dirty="0"/>
              <a:t> </a:t>
            </a:r>
            <a:r>
              <a:rPr lang="en-ID" dirty="0" err="1"/>
              <a:t>Kreditor</a:t>
            </a:r>
            <a:r>
              <a:rPr lang="en-ID" dirty="0"/>
              <a:t> </a:t>
            </a:r>
            <a:r>
              <a:rPr lang="en-ID" dirty="0" err="1"/>
              <a:t>Konkuren</a:t>
            </a:r>
            <a:r>
              <a:rPr lang="en-ID" dirty="0"/>
              <a:t> yang </a:t>
            </a:r>
            <a:r>
              <a:rPr lang="en-ID" dirty="0" err="1"/>
              <a:t>ingin</a:t>
            </a:r>
            <a:r>
              <a:rPr lang="en-ID" dirty="0"/>
              <a:t> </a:t>
            </a:r>
            <a:r>
              <a:rPr lang="en-ID" dirty="0" err="1"/>
              <a:t>menentukan</a:t>
            </a:r>
            <a:r>
              <a:rPr lang="en-ID" dirty="0"/>
              <a:t> </a:t>
            </a:r>
            <a:r>
              <a:rPr lang="en-ID" dirty="0" err="1"/>
              <a:t>diterimanya</a:t>
            </a:r>
            <a:r>
              <a:rPr lang="en-ID" dirty="0"/>
              <a:t>/</a:t>
            </a:r>
            <a:r>
              <a:rPr lang="en-ID" dirty="0" err="1"/>
              <a:t>ditolaknya</a:t>
            </a:r>
            <a:r>
              <a:rPr lang="en-ID" dirty="0"/>
              <a:t> </a:t>
            </a:r>
            <a:r>
              <a:rPr lang="en-ID" dirty="0" err="1"/>
              <a:t>rencana</a:t>
            </a:r>
            <a:r>
              <a:rPr lang="en-ID" dirty="0"/>
              <a:t> </a:t>
            </a:r>
            <a:r>
              <a:rPr lang="en-ID" dirty="0" err="1"/>
              <a:t>perdamaian</a:t>
            </a:r>
            <a:r>
              <a:rPr lang="en-ID" dirty="0"/>
              <a:t> </a:t>
            </a:r>
            <a:r>
              <a:rPr lang="en-ID" dirty="0" err="1"/>
              <a:t>harus</a:t>
            </a:r>
            <a:r>
              <a:rPr lang="en-ID" dirty="0"/>
              <a:t> </a:t>
            </a:r>
            <a:r>
              <a:rPr lang="en-ID" dirty="0" err="1"/>
              <a:t>hadir</a:t>
            </a:r>
            <a:r>
              <a:rPr lang="en-ID" dirty="0"/>
              <a:t> di </a:t>
            </a:r>
            <a:r>
              <a:rPr lang="en-ID" dirty="0" err="1"/>
              <a:t>Rapat</a:t>
            </a:r>
            <a:r>
              <a:rPr lang="en-ID" dirty="0"/>
              <a:t>.</a:t>
            </a:r>
          </a:p>
          <a:p>
            <a:r>
              <a:rPr lang="en-ID" dirty="0"/>
              <a:t>Cara </a:t>
            </a:r>
            <a:r>
              <a:rPr lang="en-ID" dirty="0" err="1"/>
              <a:t>penerimaan</a:t>
            </a:r>
            <a:r>
              <a:rPr lang="en-ID" dirty="0"/>
              <a:t> </a:t>
            </a:r>
            <a:r>
              <a:rPr lang="en-ID" dirty="0" err="1"/>
              <a:t>rencana</a:t>
            </a:r>
            <a:r>
              <a:rPr lang="en-ID" dirty="0"/>
              <a:t> </a:t>
            </a:r>
            <a:r>
              <a:rPr lang="en-ID" dirty="0" err="1"/>
              <a:t>perdamaian</a:t>
            </a:r>
            <a:r>
              <a:rPr lang="en-ID" dirty="0"/>
              <a:t> </a:t>
            </a:r>
            <a:r>
              <a:rPr lang="en-ID" dirty="0" err="1"/>
              <a:t>dalam</a:t>
            </a:r>
            <a:r>
              <a:rPr lang="en-ID" dirty="0"/>
              <a:t> </a:t>
            </a:r>
            <a:r>
              <a:rPr lang="en-ID" dirty="0" err="1"/>
              <a:t>Kepailitan</a:t>
            </a:r>
            <a:r>
              <a:rPr lang="en-ID" dirty="0"/>
              <a:t> </a:t>
            </a:r>
            <a:r>
              <a:rPr lang="en-ID" dirty="0" err="1"/>
              <a:t>berbeda</a:t>
            </a:r>
            <a:r>
              <a:rPr lang="en-ID" dirty="0"/>
              <a:t> </a:t>
            </a:r>
            <a:r>
              <a:rPr lang="en-ID" dirty="0" err="1"/>
              <a:t>dengan</a:t>
            </a:r>
            <a:r>
              <a:rPr lang="en-ID" dirty="0"/>
              <a:t> </a:t>
            </a:r>
            <a:r>
              <a:rPr lang="en-ID" dirty="0" err="1"/>
              <a:t>penerimaan</a:t>
            </a:r>
            <a:r>
              <a:rPr lang="en-ID" dirty="0"/>
              <a:t> </a:t>
            </a:r>
            <a:r>
              <a:rPr lang="en-ID" dirty="0" err="1"/>
              <a:t>rencana</a:t>
            </a:r>
            <a:r>
              <a:rPr lang="en-ID" dirty="0"/>
              <a:t> </a:t>
            </a:r>
            <a:r>
              <a:rPr lang="en-ID" dirty="0" err="1"/>
              <a:t>perdamaian</a:t>
            </a:r>
            <a:r>
              <a:rPr lang="en-ID" dirty="0"/>
              <a:t> </a:t>
            </a:r>
            <a:r>
              <a:rPr lang="en-ID" dirty="0" err="1"/>
              <a:t>dalam</a:t>
            </a:r>
            <a:r>
              <a:rPr lang="en-ID" dirty="0"/>
              <a:t> PKPU.</a:t>
            </a:r>
          </a:p>
        </p:txBody>
      </p:sp>
    </p:spTree>
    <p:extLst>
      <p:ext uri="{BB962C8B-B14F-4D97-AF65-F5344CB8AC3E}">
        <p14:creationId xmlns:p14="http://schemas.microsoft.com/office/powerpoint/2010/main" val="3154935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E7E1993-6448-42F8-8FB3-76104F45B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5B62175A-9061-4508-B024-671E2C3C3A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ight Triangle 12">
            <a:extLst>
              <a:ext uri="{FF2B5EF4-FFF2-40B4-BE49-F238E27FC236}">
                <a16:creationId xmlns:a16="http://schemas.microsoft.com/office/drawing/2014/main" id="{2391C84E-C2EA-44FC-A7D1-FAE3E2850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5901199" y="-284145"/>
            <a:ext cx="568289" cy="568289"/>
          </a:xfrm>
          <a:prstGeom prst="rtTriangle">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47B3131A-B518-43E5-A896-E9D654A486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12214827" cy="6858000"/>
            <a:chOff x="-6214" y="-1"/>
            <a:chExt cx="12214827" cy="6858000"/>
          </a:xfrm>
        </p:grpSpPr>
        <p:cxnSp>
          <p:nvCxnSpPr>
            <p:cNvPr id="16" name="Straight Connector 15">
              <a:extLst>
                <a:ext uri="{FF2B5EF4-FFF2-40B4-BE49-F238E27FC236}">
                  <a16:creationId xmlns:a16="http://schemas.microsoft.com/office/drawing/2014/main" id="{476355E6-7A00-4B30-A47B-80EF0D0D6BD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7D0B06C-9FFD-42E8-B19F-062C248CD72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5291278-5FDA-45C6-B93E-1FA6D9130B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FF95DF7-BFEE-4791-A691-BAF693F38F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7C504F1-5AA9-45F5-9030-22533885AFA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75999E-3496-4713-8046-AC17DB2668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6B91000-D71E-40A8-AA8F-E9BB106A8C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A9D188E-6FDB-47DE-A5FB-728E56BD044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D98C242-C677-4CF5-A189-52C3ADAFD7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9D7CD7F-137F-42DC-AFFA-52D9B8DF59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9E3C1C05-EF55-47B3-B1D8-5491163376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E6BE961-4385-4384-B028-D57AA88EF5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98288B9-9DC0-41DF-BDC2-329675E142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A97B8C6-FF63-4B6A-913C-50CB2EB7BD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3734427-CEE3-45F9-8CDE-7DC2897161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5443404-2D71-4E54-86D6-DB0D769AA4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C94E908-A14E-4E7A-B4FC-BB9D82FD0F3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2E257B4-59EA-43CC-A20C-D2755D26B4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1037FBF-2F84-4578-9624-4E6D107666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526E3BDC-D7FC-4C7E-9F35-1D05C9D545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E39965B-216F-478B-8653-0F7B877C0B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E2116FC6-1CFC-4E87-8431-E7833BFB7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97829DA6-D97C-490E-BEEF-83832787DE1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9495B6D3-A3B6-4636-A210-AFC128284F3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A2462476-3252-49A1-93CE-4FA22B830C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E3C18803-7708-483D-8CE3-0992784BB5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B4024AE-5222-4804-AA42-E7A4C0B970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414FBE75-ECC4-4BB7-92B2-74D6CF6864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7061C60-9F4E-4144-B974-AFB802AF4C0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46" name="Rectangle 45">
            <a:extLst>
              <a:ext uri="{FF2B5EF4-FFF2-40B4-BE49-F238E27FC236}">
                <a16:creationId xmlns:a16="http://schemas.microsoft.com/office/drawing/2014/main" id="{7D7F7755-C305-4B28-8A86-8EA8898124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8742" y="1839842"/>
            <a:ext cx="11791142" cy="440510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2ECE8785-0B90-462F-90AA-D56BAA07DA5C}"/>
              </a:ext>
            </a:extLst>
          </p:cNvPr>
          <p:cNvSpPr>
            <a:spLocks noGrp="1"/>
          </p:cNvSpPr>
          <p:nvPr>
            <p:ph type="title"/>
          </p:nvPr>
        </p:nvSpPr>
        <p:spPr>
          <a:xfrm>
            <a:off x="304804" y="339991"/>
            <a:ext cx="11502142" cy="1499851"/>
          </a:xfrm>
        </p:spPr>
        <p:txBody>
          <a:bodyPr>
            <a:normAutofit/>
          </a:bodyPr>
          <a:lstStyle/>
          <a:p>
            <a:pPr algn="ctr"/>
            <a:r>
              <a:rPr lang="en-ID">
                <a:solidFill>
                  <a:schemeClr val="tx2">
                    <a:alpha val="80000"/>
                  </a:schemeClr>
                </a:solidFill>
              </a:rPr>
              <a:t>RENCANA PERDAMAIAN DITERIMA </a:t>
            </a:r>
          </a:p>
        </p:txBody>
      </p:sp>
      <p:graphicFrame>
        <p:nvGraphicFramePr>
          <p:cNvPr id="5" name="Content Placeholder 2">
            <a:extLst>
              <a:ext uri="{FF2B5EF4-FFF2-40B4-BE49-F238E27FC236}">
                <a16:creationId xmlns:a16="http://schemas.microsoft.com/office/drawing/2014/main" id="{5C944B2C-4EE7-421E-BECF-12DC38AB5940}"/>
              </a:ext>
            </a:extLst>
          </p:cNvPr>
          <p:cNvGraphicFramePr>
            <a:graphicFrameLocks noGrp="1"/>
          </p:cNvGraphicFramePr>
          <p:nvPr>
            <p:ph idx="1"/>
            <p:extLst>
              <p:ext uri="{D42A27DB-BD31-4B8C-83A1-F6EECF244321}">
                <p14:modId xmlns:p14="http://schemas.microsoft.com/office/powerpoint/2010/main" val="1857056613"/>
              </p:ext>
            </p:extLst>
          </p:nvPr>
        </p:nvGraphicFramePr>
        <p:xfrm>
          <a:off x="304804" y="2057416"/>
          <a:ext cx="11502135" cy="39765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7860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66A6-9DCB-4240-9D8D-D49232D3D4B7}"/>
              </a:ext>
            </a:extLst>
          </p:cNvPr>
          <p:cNvSpPr>
            <a:spLocks noGrp="1"/>
          </p:cNvSpPr>
          <p:nvPr>
            <p:ph type="title"/>
          </p:nvPr>
        </p:nvSpPr>
        <p:spPr/>
        <p:txBody>
          <a:bodyPr/>
          <a:lstStyle/>
          <a:p>
            <a:r>
              <a:rPr lang="en-ID" dirty="0"/>
              <a:t>PEMUNGUTAN SUARA KEDUA:</a:t>
            </a:r>
          </a:p>
        </p:txBody>
      </p:sp>
      <p:sp>
        <p:nvSpPr>
          <p:cNvPr id="3" name="Content Placeholder 2">
            <a:extLst>
              <a:ext uri="{FF2B5EF4-FFF2-40B4-BE49-F238E27FC236}">
                <a16:creationId xmlns:a16="http://schemas.microsoft.com/office/drawing/2014/main" id="{4F2B45EA-6995-4A14-9003-104043EF2A21}"/>
              </a:ext>
            </a:extLst>
          </p:cNvPr>
          <p:cNvSpPr>
            <a:spLocks noGrp="1"/>
          </p:cNvSpPr>
          <p:nvPr>
            <p:ph idx="1"/>
          </p:nvPr>
        </p:nvSpPr>
        <p:spPr/>
        <p:txBody>
          <a:bodyPr>
            <a:normAutofit fontScale="92500"/>
          </a:bodyPr>
          <a:lstStyle/>
          <a:p>
            <a:r>
              <a:rPr lang="en-ID" dirty="0"/>
              <a:t>Jika </a:t>
            </a:r>
            <a:r>
              <a:rPr lang="en-ID" dirty="0" err="1"/>
              <a:t>lebih</a:t>
            </a:r>
            <a:r>
              <a:rPr lang="en-ID" dirty="0"/>
              <a:t> </a:t>
            </a:r>
            <a:r>
              <a:rPr lang="en-ID" dirty="0" err="1"/>
              <a:t>dari</a:t>
            </a:r>
            <a:r>
              <a:rPr lang="en-ID" dirty="0"/>
              <a:t> 1/2 </a:t>
            </a:r>
            <a:r>
              <a:rPr lang="en-ID" dirty="0" err="1"/>
              <a:t>Kreditor</a:t>
            </a:r>
            <a:r>
              <a:rPr lang="en-ID" dirty="0"/>
              <a:t> </a:t>
            </a:r>
            <a:r>
              <a:rPr lang="en-ID" dirty="0" err="1"/>
              <a:t>hadir</a:t>
            </a:r>
            <a:r>
              <a:rPr lang="en-ID" dirty="0"/>
              <a:t> </a:t>
            </a:r>
            <a:r>
              <a:rPr lang="en-ID" dirty="0" err="1"/>
              <a:t>dalam</a:t>
            </a:r>
            <a:r>
              <a:rPr lang="en-ID" dirty="0"/>
              <a:t> </a:t>
            </a:r>
            <a:r>
              <a:rPr lang="en-ID" dirty="0" err="1"/>
              <a:t>Rapat</a:t>
            </a:r>
            <a:r>
              <a:rPr lang="en-ID" dirty="0"/>
              <a:t> </a:t>
            </a:r>
            <a:r>
              <a:rPr lang="en-ID" dirty="0" err="1"/>
              <a:t>pembicaraan</a:t>
            </a:r>
            <a:r>
              <a:rPr lang="en-ID" dirty="0"/>
              <a:t> </a:t>
            </a:r>
            <a:r>
              <a:rPr lang="en-ID" dirty="0" err="1"/>
              <a:t>perdamaian</a:t>
            </a:r>
            <a:r>
              <a:rPr lang="en-ID" dirty="0"/>
              <a:t> </a:t>
            </a:r>
            <a:r>
              <a:rPr lang="en-ID" dirty="0" err="1"/>
              <a:t>dalam</a:t>
            </a:r>
            <a:r>
              <a:rPr lang="en-ID" dirty="0"/>
              <a:t> </a:t>
            </a:r>
            <a:r>
              <a:rPr lang="en-ID" dirty="0" err="1"/>
              <a:t>Kepailitan</a:t>
            </a:r>
            <a:r>
              <a:rPr lang="en-ID" dirty="0"/>
              <a:t> </a:t>
            </a:r>
            <a:r>
              <a:rPr lang="en-ID" dirty="0" err="1"/>
              <a:t>tetapi</a:t>
            </a:r>
            <a:r>
              <a:rPr lang="en-ID" dirty="0"/>
              <a:t> </a:t>
            </a:r>
            <a:r>
              <a:rPr lang="en-ID" dirty="0" err="1"/>
              <a:t>hanya</a:t>
            </a:r>
            <a:r>
              <a:rPr lang="en-ID" dirty="0"/>
              <a:t> </a:t>
            </a:r>
            <a:r>
              <a:rPr lang="en-ID" dirty="0" err="1"/>
              <a:t>mewakili</a:t>
            </a:r>
            <a:r>
              <a:rPr lang="en-ID" dirty="0"/>
              <a:t> 1/2 </a:t>
            </a:r>
            <a:r>
              <a:rPr lang="en-ID" dirty="0" err="1"/>
              <a:t>dari</a:t>
            </a:r>
            <a:r>
              <a:rPr lang="en-ID" dirty="0"/>
              <a:t> </a:t>
            </a:r>
            <a:r>
              <a:rPr lang="en-ID" dirty="0" err="1"/>
              <a:t>jumlah</a:t>
            </a:r>
            <a:r>
              <a:rPr lang="en-ID" dirty="0"/>
              <a:t> </a:t>
            </a:r>
            <a:r>
              <a:rPr lang="en-ID" dirty="0" err="1"/>
              <a:t>piutang</a:t>
            </a:r>
            <a:r>
              <a:rPr lang="en-ID" dirty="0"/>
              <a:t> yang </a:t>
            </a:r>
            <a:r>
              <a:rPr lang="en-ID" dirty="0" err="1"/>
              <a:t>hadir</a:t>
            </a:r>
            <a:r>
              <a:rPr lang="en-ID" dirty="0"/>
              <a:t> </a:t>
            </a:r>
            <a:r>
              <a:rPr lang="en-ID" dirty="0" err="1"/>
              <a:t>menyetujui</a:t>
            </a:r>
            <a:r>
              <a:rPr lang="en-ID" dirty="0"/>
              <a:t> </a:t>
            </a:r>
            <a:r>
              <a:rPr lang="en-ID" dirty="0" err="1"/>
              <a:t>rencana</a:t>
            </a:r>
            <a:r>
              <a:rPr lang="en-ID" dirty="0"/>
              <a:t> </a:t>
            </a:r>
            <a:r>
              <a:rPr lang="en-ID" dirty="0" err="1"/>
              <a:t>perdamaian</a:t>
            </a:r>
            <a:r>
              <a:rPr lang="en-ID" dirty="0"/>
              <a:t>, </a:t>
            </a:r>
            <a:r>
              <a:rPr lang="en-ID" dirty="0" err="1"/>
              <a:t>maka</a:t>
            </a:r>
            <a:r>
              <a:rPr lang="en-ID" dirty="0"/>
              <a:t> </a:t>
            </a:r>
            <a:r>
              <a:rPr lang="en-ID" dirty="0" err="1"/>
              <a:t>dalam</a:t>
            </a:r>
            <a:r>
              <a:rPr lang="en-ID" dirty="0"/>
              <a:t> </a:t>
            </a:r>
            <a:r>
              <a:rPr lang="en-ID" dirty="0" err="1"/>
              <a:t>waktu</a:t>
            </a:r>
            <a:r>
              <a:rPr lang="en-ID" dirty="0"/>
              <a:t> paling </a:t>
            </a:r>
            <a:r>
              <a:rPr lang="en-ID" dirty="0" err="1"/>
              <a:t>lambat</a:t>
            </a:r>
            <a:r>
              <a:rPr lang="en-ID" dirty="0"/>
              <a:t> 8 </a:t>
            </a:r>
            <a:r>
              <a:rPr lang="en-ID" dirty="0" err="1"/>
              <a:t>hari</a:t>
            </a:r>
            <a:r>
              <a:rPr lang="en-ID" dirty="0"/>
              <a:t> </a:t>
            </a:r>
            <a:r>
              <a:rPr lang="en-ID" dirty="0" err="1"/>
              <a:t>setelah</a:t>
            </a:r>
            <a:r>
              <a:rPr lang="en-ID" dirty="0"/>
              <a:t> </a:t>
            </a:r>
            <a:r>
              <a:rPr lang="en-ID" dirty="0" err="1"/>
              <a:t>pemungutan</a:t>
            </a:r>
            <a:r>
              <a:rPr lang="en-ID" dirty="0"/>
              <a:t> </a:t>
            </a:r>
            <a:r>
              <a:rPr lang="en-ID" dirty="0" err="1"/>
              <a:t>suara</a:t>
            </a:r>
            <a:r>
              <a:rPr lang="en-ID" dirty="0"/>
              <a:t> yang </a:t>
            </a:r>
            <a:r>
              <a:rPr lang="en-ID" dirty="0" err="1"/>
              <a:t>pertama</a:t>
            </a:r>
            <a:r>
              <a:rPr lang="en-ID" dirty="0"/>
              <a:t>, </a:t>
            </a:r>
            <a:r>
              <a:rPr lang="en-ID" dirty="0" err="1"/>
              <a:t>diadakan</a:t>
            </a:r>
            <a:r>
              <a:rPr lang="en-ID" dirty="0"/>
              <a:t> </a:t>
            </a:r>
            <a:r>
              <a:rPr lang="en-ID" dirty="0" err="1"/>
              <a:t>pemungutan</a:t>
            </a:r>
            <a:r>
              <a:rPr lang="en-ID" dirty="0"/>
              <a:t> </a:t>
            </a:r>
            <a:r>
              <a:rPr lang="en-ID" dirty="0" err="1"/>
              <a:t>suara</a:t>
            </a:r>
            <a:r>
              <a:rPr lang="en-ID" dirty="0"/>
              <a:t> </a:t>
            </a:r>
            <a:r>
              <a:rPr lang="en-ID" dirty="0" err="1"/>
              <a:t>kedua</a:t>
            </a:r>
            <a:r>
              <a:rPr lang="en-ID" dirty="0"/>
              <a:t> </a:t>
            </a:r>
            <a:r>
              <a:rPr lang="en-ID" dirty="0" err="1"/>
              <a:t>dalam</a:t>
            </a:r>
            <a:r>
              <a:rPr lang="en-ID" dirty="0"/>
              <a:t> </a:t>
            </a:r>
            <a:r>
              <a:rPr lang="en-ID" dirty="0" err="1"/>
              <a:t>Rapat</a:t>
            </a:r>
            <a:r>
              <a:rPr lang="en-ID" dirty="0"/>
              <a:t> yang </a:t>
            </a:r>
            <a:r>
              <a:rPr lang="en-ID" dirty="0" err="1"/>
              <a:t>kedua</a:t>
            </a:r>
            <a:r>
              <a:rPr lang="en-ID" dirty="0"/>
              <a:t>.</a:t>
            </a:r>
          </a:p>
          <a:p>
            <a:r>
              <a:rPr lang="en-ID" dirty="0" err="1"/>
              <a:t>Perubahan</a:t>
            </a:r>
            <a:r>
              <a:rPr lang="en-ID" dirty="0"/>
              <a:t> yang </a:t>
            </a:r>
            <a:r>
              <a:rPr lang="en-ID" dirty="0" err="1"/>
              <a:t>terjadi</a:t>
            </a:r>
            <a:r>
              <a:rPr lang="en-ID" dirty="0"/>
              <a:t> </a:t>
            </a:r>
            <a:r>
              <a:rPr lang="en-ID" dirty="0" err="1"/>
              <a:t>kemudian</a:t>
            </a:r>
            <a:r>
              <a:rPr lang="en-ID" dirty="0"/>
              <a:t>, </a:t>
            </a:r>
            <a:r>
              <a:rPr lang="en-ID" dirty="0" err="1"/>
              <a:t>baik</a:t>
            </a:r>
            <a:r>
              <a:rPr lang="en-ID" dirty="0"/>
              <a:t> </a:t>
            </a:r>
            <a:r>
              <a:rPr lang="en-ID" dirty="0" err="1"/>
              <a:t>mengenai</a:t>
            </a:r>
            <a:r>
              <a:rPr lang="en-ID" dirty="0"/>
              <a:t> </a:t>
            </a:r>
            <a:r>
              <a:rPr lang="en-ID" dirty="0" err="1"/>
              <a:t>jumlah</a:t>
            </a:r>
            <a:r>
              <a:rPr lang="en-ID" dirty="0"/>
              <a:t> </a:t>
            </a:r>
            <a:r>
              <a:rPr lang="en-ID" dirty="0" err="1"/>
              <a:t>Kreditor</a:t>
            </a:r>
            <a:r>
              <a:rPr lang="en-ID" dirty="0"/>
              <a:t> </a:t>
            </a:r>
            <a:r>
              <a:rPr lang="en-ID" dirty="0" err="1"/>
              <a:t>maupun</a:t>
            </a:r>
            <a:r>
              <a:rPr lang="en-ID" dirty="0"/>
              <a:t> </a:t>
            </a:r>
            <a:r>
              <a:rPr lang="en-ID" dirty="0" err="1"/>
              <a:t>jumlah</a:t>
            </a:r>
            <a:r>
              <a:rPr lang="en-ID" dirty="0"/>
              <a:t> </a:t>
            </a:r>
            <a:r>
              <a:rPr lang="en-ID" dirty="0" err="1"/>
              <a:t>piutang</a:t>
            </a:r>
            <a:r>
              <a:rPr lang="en-ID" dirty="0"/>
              <a:t>, </a:t>
            </a:r>
            <a:r>
              <a:rPr lang="en-ID" dirty="0" err="1"/>
              <a:t>tidak</a:t>
            </a:r>
            <a:r>
              <a:rPr lang="en-ID" dirty="0"/>
              <a:t> </a:t>
            </a:r>
            <a:r>
              <a:rPr lang="en-ID" dirty="0" err="1"/>
              <a:t>mempengaruhi</a:t>
            </a:r>
            <a:r>
              <a:rPr lang="en-ID" dirty="0"/>
              <a:t> </a:t>
            </a:r>
            <a:r>
              <a:rPr lang="en-ID" dirty="0" err="1"/>
              <a:t>sahnya</a:t>
            </a:r>
            <a:r>
              <a:rPr lang="en-ID" dirty="0"/>
              <a:t> </a:t>
            </a:r>
            <a:r>
              <a:rPr lang="en-ID" dirty="0" err="1"/>
              <a:t>penerimaan</a:t>
            </a:r>
            <a:r>
              <a:rPr lang="en-ID" dirty="0"/>
              <a:t> </a:t>
            </a:r>
            <a:r>
              <a:rPr lang="en-ID" dirty="0" err="1"/>
              <a:t>atau</a:t>
            </a:r>
            <a:r>
              <a:rPr lang="en-ID" dirty="0"/>
              <a:t> </a:t>
            </a:r>
            <a:r>
              <a:rPr lang="en-ID" dirty="0" err="1"/>
              <a:t>penolakan</a:t>
            </a:r>
            <a:r>
              <a:rPr lang="en-ID" dirty="0"/>
              <a:t> </a:t>
            </a:r>
            <a:r>
              <a:rPr lang="en-ID" dirty="0" err="1"/>
              <a:t>perdamaian</a:t>
            </a:r>
            <a:r>
              <a:rPr lang="en-ID" dirty="0"/>
              <a:t> </a:t>
            </a:r>
            <a:r>
              <a:rPr lang="en-ID" dirty="0" err="1"/>
              <a:t>dalam</a:t>
            </a:r>
            <a:r>
              <a:rPr lang="en-ID" dirty="0"/>
              <a:t> </a:t>
            </a:r>
            <a:r>
              <a:rPr lang="en-ID" dirty="0" err="1"/>
              <a:t>Kepailitan</a:t>
            </a:r>
            <a:r>
              <a:rPr lang="en-ID" dirty="0"/>
              <a:t> (</a:t>
            </a:r>
            <a:r>
              <a:rPr lang="en-ID" dirty="0" err="1"/>
              <a:t>Pasal</a:t>
            </a:r>
            <a:r>
              <a:rPr lang="en-ID" dirty="0"/>
              <a:t> 153 Undang2 37/2004).</a:t>
            </a:r>
          </a:p>
        </p:txBody>
      </p:sp>
    </p:spTree>
    <p:extLst>
      <p:ext uri="{BB962C8B-B14F-4D97-AF65-F5344CB8AC3E}">
        <p14:creationId xmlns:p14="http://schemas.microsoft.com/office/powerpoint/2010/main" val="3499642096"/>
      </p:ext>
    </p:extLst>
  </p:cSld>
  <p:clrMapOvr>
    <a:masterClrMapping/>
  </p:clrMapOvr>
</p:sld>
</file>

<file path=ppt/theme/theme1.xml><?xml version="1.0" encoding="utf-8"?>
<a:theme xmlns:a="http://schemas.openxmlformats.org/drawingml/2006/main" name="SineVTI">
  <a:themeElements>
    <a:clrScheme name="AnalogousFromLightSeedLeftStep">
      <a:dk1>
        <a:srgbClr val="000000"/>
      </a:dk1>
      <a:lt1>
        <a:srgbClr val="FFFFFF"/>
      </a:lt1>
      <a:dk2>
        <a:srgbClr val="243141"/>
      </a:dk2>
      <a:lt2>
        <a:srgbClr val="E2E5E8"/>
      </a:lt2>
      <a:accent1>
        <a:srgbClr val="C99A68"/>
      </a:accent1>
      <a:accent2>
        <a:srgbClr val="CB776E"/>
      </a:accent2>
      <a:accent3>
        <a:srgbClr val="D488A0"/>
      </a:accent3>
      <a:accent4>
        <a:srgbClr val="CB6EB2"/>
      </a:accent4>
      <a:accent5>
        <a:srgbClr val="C988D4"/>
      </a:accent5>
      <a:accent6>
        <a:srgbClr val="966ECB"/>
      </a:accent6>
      <a:hlink>
        <a:srgbClr val="6184A9"/>
      </a:hlink>
      <a:folHlink>
        <a:srgbClr val="7F7F7F"/>
      </a:folHlink>
    </a:clrScheme>
    <a:fontScheme name="Custom 49">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ineVTI" id="{8435B2A2-1BD5-4C05-93E5-3C5388B709E3}" vid="{0D704B13-63FE-4848-A298-6B7359B95653}"/>
    </a:ext>
  </a:extLst>
</a:theme>
</file>

<file path=docProps/app.xml><?xml version="1.0" encoding="utf-8"?>
<Properties xmlns="http://schemas.openxmlformats.org/officeDocument/2006/extended-properties" xmlns:vt="http://schemas.openxmlformats.org/officeDocument/2006/docPropsVTypes">
  <TotalTime>435</TotalTime>
  <Words>2156</Words>
  <Application>Microsoft Office PowerPoint</Application>
  <PresentationFormat>Widescreen</PresentationFormat>
  <Paragraphs>85</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Avenir Next LT Pro</vt:lpstr>
      <vt:lpstr>Posterama</vt:lpstr>
      <vt:lpstr>SineVTI</vt:lpstr>
      <vt:lpstr>Perdamaian dalam Kepailitan</vt:lpstr>
      <vt:lpstr>PENGERTIAN DAN MAKSUD PERDAMAIAN</vt:lpstr>
      <vt:lpstr>PowerPoint Presentation</vt:lpstr>
      <vt:lpstr>ISI RENCANA PERDAMAIAN</vt:lpstr>
      <vt:lpstr>CARA MENGAJUKAN DAN MEMBICARAKAN RENCANA PERDAMAIAN SERTA MEMUTUSKANNYA</vt:lpstr>
      <vt:lpstr>KREDITOR MANA YANG BERHAK MENGELUARKAN SUARA DALAM RAPAT KREDITOR YANG MEMBICARAKAN DAN MEMUTUS RENCANA PERDAMAIAN?</vt:lpstr>
      <vt:lpstr>RENCANA PERDAMAIAN DITERIMA OLEH RAPAT KREDITOR YANG MEMBICARAKAN PERDAMAIAN</vt:lpstr>
      <vt:lpstr>RENCANA PERDAMAIAN DITERIMA </vt:lpstr>
      <vt:lpstr>PEMUNGUTAN SUARA KEDUA:</vt:lpstr>
      <vt:lpstr>KEKUATAN HUKUM PERDAMAIAN YANG SUDAH DISAHKAN (HOMOLOGATIE) OLEH PUTUSAN PENGADILAN YANG SUDAH BERKEKUATAN HUKUM TETAP</vt:lpstr>
      <vt:lpstr>ISI BERITA ACARA PERDAMAIAN</vt:lpstr>
      <vt:lpstr>SIDANG PENGADILAN UNTUK MENETAPKAN PENGESAHAN/PENOLAKAN RENCANA PERDAMAIAN PADA WAKTU KEPAILITAN</vt:lpstr>
      <vt:lpstr>PENGADILAN MENOLAK PENGESAHAN PERDAMAIAN</vt:lpstr>
      <vt:lpstr>AKIBAT HUKUM PUTUSAN PENGADILAN YANG MENSAHKAN PERDAMAIAN DALAM KEPAILITAN YANG TELAH BERKEKUATAN HUKUM TETAP</vt:lpstr>
      <vt:lpstr>PowerPoint Presentation</vt:lpstr>
      <vt:lpstr>PEMBATALAN PERDAMAIAN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 </cp:lastModifiedBy>
  <cp:revision>9</cp:revision>
  <dcterms:created xsi:type="dcterms:W3CDTF">2021-10-17T16:18:03Z</dcterms:created>
  <dcterms:modified xsi:type="dcterms:W3CDTF">2021-10-17T23:33:52Z</dcterms:modified>
</cp:coreProperties>
</file>