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0" autoAdjust="0"/>
    <p:restoredTop sz="94660"/>
  </p:normalViewPr>
  <p:slideViewPr>
    <p:cSldViewPr snapToGrid="0">
      <p:cViewPr varScale="1">
        <p:scale>
          <a:sx n="37" d="100"/>
          <a:sy n="37" d="100"/>
        </p:scale>
        <p:origin x="42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1270000"/>
            <a:ext cx="8915399" cy="2262781"/>
          </a:xfrm>
        </p:spPr>
        <p:txBody>
          <a:bodyPr>
            <a:normAutofit/>
          </a:bodyPr>
          <a:lstStyle/>
          <a:p>
            <a:r>
              <a:rPr lang="id-ID" sz="6000" smtClean="0"/>
              <a:t>PARAGRAF (I)</a:t>
            </a:r>
            <a:endParaRPr lang="id-ID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2" y="3989979"/>
            <a:ext cx="8915399" cy="1126283"/>
          </a:xfrm>
        </p:spPr>
        <p:txBody>
          <a:bodyPr>
            <a:normAutofit/>
          </a:bodyPr>
          <a:lstStyle/>
          <a:p>
            <a:r>
              <a:rPr lang="id-ID" sz="2400" dirty="0"/>
              <a:t>Drs. Ansori, M. Si.</a:t>
            </a:r>
          </a:p>
          <a:p>
            <a:r>
              <a:rPr lang="id-ID" sz="2400" dirty="0"/>
              <a:t>196609191994031002</a:t>
            </a:r>
          </a:p>
          <a:p>
            <a:endParaRPr lang="id-ID" sz="2400" dirty="0"/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3359783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1313" indent="-341313">
              <a:spcBef>
                <a:spcPts val="350"/>
              </a:spcBef>
              <a:buClr>
                <a:srgbClr val="FFCC00"/>
              </a:buClr>
              <a:buSzPct val="120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Paragraf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narasi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adalah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paragraf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yang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menceritakan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suatu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peristiwa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atau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kejadian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sedemikian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rupa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sehingga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pembaca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seolah-olah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mengalami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sendiri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kejadian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yang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diceritakan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itu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.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Dalam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paragraf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narasi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terdapat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tiga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unsur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utama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yaitu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tokoh-tokoh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,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kejadian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,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dan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latar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ruang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atau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waktu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.</a:t>
            </a:r>
          </a:p>
          <a:p>
            <a:pPr marL="341313" indent="-341313">
              <a:spcBef>
                <a:spcPts val="350"/>
              </a:spcBef>
              <a:buClr>
                <a:srgbClr val="FFCC00"/>
              </a:buClr>
              <a:buSzPct val="120000"/>
              <a:buFont typeface="Tahoma" pitchFamily="32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Berdasarkan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materi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pengembangannya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,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paragraf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narasi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terbagi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ke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dalam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dua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jenis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,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yakni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narasi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fiksi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dan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narasi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nonfiksi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.</a:t>
            </a:r>
            <a:br>
              <a:rPr lang="en-GB" sz="2800" dirty="0">
                <a:solidFill>
                  <a:srgbClr val="000000"/>
                </a:solidFill>
                <a:latin typeface="Tahoma" pitchFamily="32" charset="0"/>
              </a:rPr>
            </a:b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Narasi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fiksi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adalah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narasi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yang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mengisahkan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peristiwa-peristiwa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imajinatif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.</a:t>
            </a:r>
            <a:br>
              <a:rPr lang="en-GB" sz="2800" dirty="0">
                <a:solidFill>
                  <a:srgbClr val="000000"/>
                </a:solidFill>
                <a:latin typeface="Tahoma" pitchFamily="32" charset="0"/>
              </a:rPr>
            </a:b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Narasi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fiksi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disebut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juga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narasi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sugestif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.</a:t>
            </a:r>
            <a:br>
              <a:rPr lang="en-GB" sz="2800" dirty="0">
                <a:solidFill>
                  <a:srgbClr val="000000"/>
                </a:solidFill>
                <a:latin typeface="Tahoma" pitchFamily="32" charset="0"/>
              </a:rPr>
            </a:b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Contohnya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: novel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dan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cerpen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. </a:t>
            </a:r>
          </a:p>
          <a:p>
            <a:pPr marL="341313" indent="-341313">
              <a:spcBef>
                <a:spcPts val="350"/>
              </a:spcBef>
              <a:buClr>
                <a:srgbClr val="FFCC00"/>
              </a:buClr>
              <a:buSzPct val="120000"/>
              <a:buFont typeface="Tahoma" pitchFamily="32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Narasi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nonfiksi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adalah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narasi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yang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mengisahkan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peristiwa-peristiwa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faktual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,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suatu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yang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ada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dan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benar-benar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terjadi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.</a:t>
            </a:r>
            <a:br>
              <a:rPr lang="en-GB" sz="2800" dirty="0">
                <a:solidFill>
                  <a:srgbClr val="000000"/>
                </a:solidFill>
                <a:latin typeface="Tahoma" pitchFamily="32" charset="0"/>
              </a:rPr>
            </a:b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Narasi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ini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disebut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juga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narasi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ekspositori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.</a:t>
            </a:r>
            <a:br>
              <a:rPr lang="en-GB" sz="2800" dirty="0">
                <a:solidFill>
                  <a:srgbClr val="000000"/>
                </a:solidFill>
                <a:latin typeface="Tahoma" pitchFamily="32" charset="0"/>
              </a:rPr>
            </a:b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Contohnya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biografi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dan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laporan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Tahoma" pitchFamily="32" charset="0"/>
              </a:rPr>
              <a:t>perjalanan</a:t>
            </a:r>
            <a:r>
              <a:rPr lang="en-GB" sz="2800" dirty="0">
                <a:solidFill>
                  <a:srgbClr val="000000"/>
                </a:solidFill>
                <a:latin typeface="Tahoma" pitchFamily="32" charset="0"/>
              </a:rPr>
              <a:t>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6992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Paragraf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d-ID" dirty="0" smtClean="0"/>
              <a:t> </a:t>
            </a:r>
          </a:p>
          <a:p>
            <a:r>
              <a:rPr lang="id-ID" dirty="0" smtClean="0"/>
              <a:t>Paragraf berisi satu kesatuan ide yang terdiri dari beberapa kalimat yang saling berhubungan. </a:t>
            </a:r>
          </a:p>
          <a:p>
            <a:r>
              <a:rPr lang="id-ID" dirty="0" smtClean="0"/>
              <a:t>Paragraf yang baik disebut juga sebagai paragraf yang efektif. Ciri-cirinya:</a:t>
            </a:r>
          </a:p>
          <a:p>
            <a:pPr lvl="0"/>
            <a:r>
              <a:rPr lang="id-ID" dirty="0" smtClean="0"/>
              <a:t>Kesatuan: satu paragraf hanya mengandung satu pokok pikiran. </a:t>
            </a:r>
          </a:p>
          <a:p>
            <a:pPr lvl="0"/>
            <a:r>
              <a:rPr lang="id-ID" dirty="0" smtClean="0"/>
              <a:t>Kepaduan (kohesif): adanya kekompakan hubungan antarkalimat yang satu dengan kalimat lain. </a:t>
            </a:r>
          </a:p>
          <a:p>
            <a:pPr lvl="0"/>
            <a:r>
              <a:rPr lang="id-ID" dirty="0" smtClean="0"/>
              <a:t>Kelengkapan: adanya ketuntasan pembicaraan pada paragraf tersebut.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4151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Huruf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kata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kalimat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paragraf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wacana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/>
          </a:p>
          <a:p>
            <a:r>
              <a:rPr lang="en-US" dirty="0" err="1" smtClean="0"/>
              <a:t>Zdvnk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38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Letak kalimat topik dalam satu paragraf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 smtClean="0"/>
          </a:p>
          <a:p>
            <a:pPr lvl="0"/>
            <a:r>
              <a:rPr lang="id-ID" dirty="0" smtClean="0"/>
              <a:t>Deduktif </a:t>
            </a:r>
          </a:p>
          <a:p>
            <a:pPr lvl="0"/>
            <a:r>
              <a:rPr lang="id-ID" dirty="0" smtClean="0"/>
              <a:t>Induktif</a:t>
            </a:r>
          </a:p>
          <a:p>
            <a:pPr lvl="0"/>
            <a:r>
              <a:rPr lang="id-ID" dirty="0" smtClean="0"/>
              <a:t>Campuran (awal dan akhir)</a:t>
            </a:r>
          </a:p>
          <a:p>
            <a:pPr lvl="0"/>
            <a:r>
              <a:rPr lang="id-ID" dirty="0" smtClean="0"/>
              <a:t>Di tengah</a:t>
            </a:r>
          </a:p>
          <a:p>
            <a:pPr lvl="0"/>
            <a:r>
              <a:rPr lang="id-ID" dirty="0" smtClean="0"/>
              <a:t>Di seluruh kalimat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3527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Paragraf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D: </a:t>
            </a:r>
            <a:r>
              <a:rPr lang="en-US" dirty="0" err="1" smtClean="0"/>
              <a:t>Deskripsi</a:t>
            </a:r>
            <a:endParaRPr lang="en-US" dirty="0" smtClean="0"/>
          </a:p>
          <a:p>
            <a:r>
              <a:rPr lang="en-US" dirty="0" smtClean="0"/>
              <a:t>E: </a:t>
            </a:r>
            <a:r>
              <a:rPr lang="en-US" dirty="0" err="1" smtClean="0"/>
              <a:t>Eksposisi</a:t>
            </a:r>
            <a:endParaRPr lang="en-US" dirty="0" smtClean="0"/>
          </a:p>
          <a:p>
            <a:r>
              <a:rPr lang="en-US" dirty="0" smtClean="0"/>
              <a:t>P: </a:t>
            </a:r>
            <a:r>
              <a:rPr lang="en-US" dirty="0" err="1" smtClean="0"/>
              <a:t>Persuasi</a:t>
            </a:r>
            <a:endParaRPr lang="en-US" dirty="0" smtClean="0"/>
          </a:p>
          <a:p>
            <a:r>
              <a:rPr lang="en-US" dirty="0" smtClean="0"/>
              <a:t>A: </a:t>
            </a:r>
            <a:r>
              <a:rPr lang="en-US" dirty="0" err="1" smtClean="0"/>
              <a:t>Argumentasi</a:t>
            </a:r>
            <a:endParaRPr lang="en-US" dirty="0" smtClean="0"/>
          </a:p>
          <a:p>
            <a:r>
              <a:rPr lang="en-US" dirty="0" smtClean="0"/>
              <a:t>N: </a:t>
            </a:r>
            <a:r>
              <a:rPr lang="en-US" dirty="0" err="1" smtClean="0"/>
              <a:t>Narasi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78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Jenis-jenis Paragraf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dirty="0" smtClean="0"/>
              <a:t>Deskripsi: berusaha menyajikan suatu objek sedemikian rupa sehingga objek tersebut seolah-olah berada di depan mata pembaca sendiri. </a:t>
            </a:r>
          </a:p>
          <a:p>
            <a:r>
              <a:rPr lang="id-ID" dirty="0" smtClean="0"/>
              <a:t>Nabela berwajah cantik. Hidungnya mancung. Kulitnya putih. Bola matanya hitam. Alisnya tebal. Rambutnya panjang dan tergerai sampai ke punggung. Bibirnya tipis dan kemerah-merahan. Ia memiliki lesung pipi yang membuat senyumnya terlihat manis. Tubuhnya juga </a:t>
            </a:r>
            <a:r>
              <a:rPr lang="id-ID" i="1" dirty="0" smtClean="0"/>
              <a:t>semlohai</a:t>
            </a:r>
            <a:r>
              <a:rPr lang="id-ID" dirty="0" smtClean="0"/>
              <a:t> dan tinggi semampai.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8612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dirty="0" smtClean="0"/>
              <a:t>Eksposisi: memberikan informasi kepada pembaca, menyajikan penjelasan yang akurat dan padu. Misalnya identifikasi (ciri-ciri), analisis, klasifikasi, definisi, proses, perbandingan. </a:t>
            </a:r>
          </a:p>
          <a:p>
            <a:r>
              <a:rPr lang="id-ID" dirty="0" smtClean="0"/>
              <a:t>Setidaknya ada lima ciri-ciri Meganthropus Paleojavanicus. Jalannya masih membungkuk. Volume otaknya 300-350cc. Hidup di zaman Paleolitikum. Bertahan hidup dengan berburu dan meramu. Tidak tinggal di satu tempat atau nomaden.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7723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Varian Paragraf Eksposisi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Identifikasi</a:t>
            </a:r>
            <a:r>
              <a:rPr lang="en-US" dirty="0" smtClean="0"/>
              <a:t>: </a:t>
            </a:r>
            <a:r>
              <a:rPr lang="en-US" dirty="0" err="1" smtClean="0"/>
              <a:t>ciri-ciri</a:t>
            </a:r>
            <a:endParaRPr lang="id-ID" dirty="0" smtClean="0"/>
          </a:p>
          <a:p>
            <a:r>
              <a:rPr lang="id-ID" dirty="0" smtClean="0"/>
              <a:t>Klasifikasi</a:t>
            </a:r>
            <a:r>
              <a:rPr lang="en-US" dirty="0" smtClean="0"/>
              <a:t>: </a:t>
            </a:r>
            <a:r>
              <a:rPr lang="en-US" dirty="0" err="1" smtClean="0"/>
              <a:t>pembagian</a:t>
            </a:r>
            <a:endParaRPr lang="id-ID" dirty="0" smtClean="0"/>
          </a:p>
          <a:p>
            <a:r>
              <a:rPr lang="id-ID" dirty="0" smtClean="0"/>
              <a:t>Komparasi</a:t>
            </a:r>
            <a:r>
              <a:rPr lang="en-US" dirty="0" smtClean="0"/>
              <a:t>: </a:t>
            </a:r>
            <a:r>
              <a:rPr lang="en-US" dirty="0" err="1" smtClean="0"/>
              <a:t>perbandingan</a:t>
            </a:r>
            <a:endParaRPr lang="id-ID" dirty="0" smtClean="0"/>
          </a:p>
          <a:p>
            <a:r>
              <a:rPr lang="id-ID" dirty="0" smtClean="0"/>
              <a:t>Proses</a:t>
            </a:r>
          </a:p>
          <a:p>
            <a:r>
              <a:rPr lang="id-ID" dirty="0" smtClean="0"/>
              <a:t>Kausalitas</a:t>
            </a:r>
            <a:r>
              <a:rPr lang="en-US" dirty="0" smtClean="0"/>
              <a:t>: </a:t>
            </a:r>
            <a:r>
              <a:rPr lang="en-US" dirty="0" err="1" smtClean="0"/>
              <a:t>sebab-akibat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5693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Argumentasi</a:t>
            </a:r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bermakna</a:t>
            </a:r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‘</a:t>
            </a:r>
            <a:r>
              <a:rPr lang="en-GB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alasan</a:t>
            </a:r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’. </a:t>
            </a:r>
            <a:r>
              <a:rPr lang="en-GB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Argumentasi</a:t>
            </a:r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berarti</a:t>
            </a:r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pemberian</a:t>
            </a:r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alasan</a:t>
            </a:r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yang </a:t>
            </a:r>
            <a:r>
              <a:rPr lang="en-GB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kuat</a:t>
            </a:r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dan</a:t>
            </a:r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meyakinkan</a:t>
            </a:r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. </a:t>
            </a:r>
            <a:r>
              <a:rPr lang="en-GB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Dengan</a:t>
            </a:r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demikian</a:t>
            </a:r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, </a:t>
            </a:r>
            <a:r>
              <a:rPr lang="en-GB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paragraf</a:t>
            </a:r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argumentasi</a:t>
            </a:r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adalah</a:t>
            </a:r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paragraf</a:t>
            </a:r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yang </a:t>
            </a:r>
            <a:r>
              <a:rPr lang="en-GB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mengemukakan</a:t>
            </a:r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alasan</a:t>
            </a:r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, </a:t>
            </a:r>
            <a:r>
              <a:rPr lang="en-GB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contoh</a:t>
            </a:r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, </a:t>
            </a:r>
            <a:r>
              <a:rPr lang="en-GB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dan</a:t>
            </a:r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bukti-bukti</a:t>
            </a:r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yang </a:t>
            </a:r>
            <a:r>
              <a:rPr lang="en-GB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kuat</a:t>
            </a:r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dan</a:t>
            </a:r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meyakinkan</a:t>
            </a:r>
            <a:endParaRPr lang="id-ID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pPr lvl="0"/>
            <a:r>
              <a:rPr lang="id-ID" sz="2800" dirty="0"/>
              <a:t>Persuasi: berusaha memengaruhi orang lain untuk melakukan atau tidak melakukan sesuatu. </a:t>
            </a:r>
          </a:p>
          <a:p>
            <a:endParaRPr lang="en-GB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8691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</TotalTime>
  <Words>319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Tahoma</vt:lpstr>
      <vt:lpstr>Wingdings</vt:lpstr>
      <vt:lpstr>Wingdings 3</vt:lpstr>
      <vt:lpstr>Wisp</vt:lpstr>
      <vt:lpstr>PARAGRAF (I)</vt:lpstr>
      <vt:lpstr>Paragraf</vt:lpstr>
      <vt:lpstr>PowerPoint Presentation</vt:lpstr>
      <vt:lpstr>Letak kalimat topik dalam satu paragraf</vt:lpstr>
      <vt:lpstr>Jenis Paragraf</vt:lpstr>
      <vt:lpstr>Jenis-jenis Paragraf</vt:lpstr>
      <vt:lpstr>PowerPoint Presentation</vt:lpstr>
      <vt:lpstr>Varian Paragraf Eksposisi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PARAGRAF I</dc:title>
  <dc:creator>Windows 8</dc:creator>
  <cp:lastModifiedBy>Windows 8</cp:lastModifiedBy>
  <cp:revision>2</cp:revision>
  <dcterms:created xsi:type="dcterms:W3CDTF">2020-10-19T11:27:33Z</dcterms:created>
  <dcterms:modified xsi:type="dcterms:W3CDTF">2020-10-19T11:31:52Z</dcterms:modified>
</cp:coreProperties>
</file>