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25"/>
    <a:srgbClr val="FF2549"/>
    <a:srgbClr val="5DD5FF"/>
    <a:srgbClr val="FF0D97"/>
    <a:srgbClr val="0000CC"/>
    <a:srgbClr val="003635"/>
    <a:srgbClr val="9EFF29"/>
    <a:srgbClr val="C80064"/>
    <a:srgbClr val="C33A1F"/>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714" y="-348"/>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12/3/2019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5</a:t>
            </a:fld>
            <a:endParaRPr lang="en-US"/>
          </a:p>
        </p:txBody>
      </p:sp>
    </p:spTree>
    <p:extLst>
      <p:ext uri="{BB962C8B-B14F-4D97-AF65-F5344CB8AC3E}">
        <p14:creationId xmlns:p14="http://schemas.microsoft.com/office/powerpoint/2010/main" val="1284596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89937" y="1799304"/>
            <a:ext cx="8015750" cy="1836174"/>
          </a:xfrm>
          <a:noFill/>
          <a:effectLst>
            <a:outerShdw blurRad="50800" dist="38100" dir="2700000" algn="tl" rotWithShape="0">
              <a:prstClr val="black">
                <a:alpha val="40000"/>
              </a:prstClr>
            </a:outerShdw>
          </a:effectLst>
        </p:spPr>
        <p:txBody>
          <a:bodyPr>
            <a:normAutofit/>
          </a:bodyPr>
          <a:lstStyle>
            <a:lvl1pPr algn="r">
              <a:defRPr sz="3600">
                <a:solidFill>
                  <a:srgbClr val="002060"/>
                </a:solidFill>
              </a:defRPr>
            </a:lvl1pPr>
          </a:lstStyle>
          <a:p>
            <a:r>
              <a:rPr lang="en-US" dirty="0"/>
              <a:t>Click to edit </a:t>
            </a:r>
            <a:r>
              <a:rPr lang="en-US" dirty="0" smtClean="0"/>
              <a:t/>
            </a:r>
            <a:br>
              <a:rPr lang="en-US" dirty="0" smtClean="0"/>
            </a:br>
            <a:r>
              <a:rPr lang="en-US" dirty="0" smtClean="0"/>
              <a:t>Master </a:t>
            </a:r>
            <a:r>
              <a:rPr lang="en-US" dirty="0"/>
              <a:t>title style</a:t>
            </a:r>
          </a:p>
        </p:txBody>
      </p:sp>
      <p:sp>
        <p:nvSpPr>
          <p:cNvPr id="3" name="Subtitle 2"/>
          <p:cNvSpPr>
            <a:spLocks noGrp="1"/>
          </p:cNvSpPr>
          <p:nvPr>
            <p:ph type="subTitle" idx="1"/>
          </p:nvPr>
        </p:nvSpPr>
        <p:spPr>
          <a:xfrm>
            <a:off x="612060" y="3694469"/>
            <a:ext cx="8001000" cy="678426"/>
          </a:xfrm>
        </p:spPr>
        <p:txBody>
          <a:bodyPr>
            <a:normAutofit/>
          </a:bodyPr>
          <a:lstStyle>
            <a:lvl1pPr marL="0" indent="0" algn="r">
              <a:buNone/>
              <a:defRPr sz="2800" b="0" i="0">
                <a:solidFill>
                  <a:srgbClr val="00B0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1442" y="268583"/>
            <a:ext cx="8259098" cy="763526"/>
          </a:xfrm>
        </p:spPr>
        <p:txBody>
          <a:bodyPr>
            <a:normAutofit/>
          </a:bodyPr>
          <a:lstStyle>
            <a:lvl1pPr algn="r">
              <a:defRPr sz="3600" baseline="0">
                <a:solidFill>
                  <a:srgbClr val="00B0F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63714" y="1415846"/>
            <a:ext cx="8246070" cy="3362630"/>
          </a:xfrm>
        </p:spPr>
        <p:txBody>
          <a:bodyPr/>
          <a:lstStyle>
            <a:lvl1pPr algn="l">
              <a:defRPr sz="2800">
                <a:solidFill>
                  <a:srgbClr val="002060"/>
                </a:solidFill>
              </a:defRPr>
            </a:lvl1pPr>
            <a:lvl2pPr algn="l">
              <a:defRPr>
                <a:solidFill>
                  <a:srgbClr val="002060"/>
                </a:solidFill>
              </a:defRPr>
            </a:lvl2pPr>
            <a:lvl3pPr algn="l">
              <a:defRPr>
                <a:solidFill>
                  <a:srgbClr val="002060"/>
                </a:solidFill>
              </a:defRPr>
            </a:lvl3pPr>
            <a:lvl4pPr algn="l">
              <a:defRPr>
                <a:solidFill>
                  <a:srgbClr val="002060"/>
                </a:solidFill>
              </a:defRPr>
            </a:lvl4pPr>
            <a:lvl5pPr algn="l">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84732" y="539273"/>
            <a:ext cx="6283782" cy="725349"/>
          </a:xfrm>
        </p:spPr>
        <p:txBody>
          <a:bodyPr>
            <a:normAutofit/>
          </a:bodyPr>
          <a:lstStyle>
            <a:lvl1pPr algn="l">
              <a:defRPr sz="3600">
                <a:solidFill>
                  <a:srgbClr val="00B0F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396613" y="1312606"/>
            <a:ext cx="6304935" cy="3508626"/>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67" y="249521"/>
            <a:ext cx="8093365" cy="763525"/>
          </a:xfrm>
        </p:spPr>
        <p:txBody>
          <a:bodyPr>
            <a:normAutofit/>
          </a:bodyPr>
          <a:lstStyle>
            <a:lvl1pPr algn="r">
              <a:defRPr sz="3600" baseline="0">
                <a:solidFill>
                  <a:srgbClr val="00B0F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22131" y="1611271"/>
            <a:ext cx="4040188" cy="479822"/>
          </a:xfrm>
        </p:spPr>
        <p:txBody>
          <a:bodyPr anchor="b"/>
          <a:lstStyle>
            <a:lvl1pPr marL="0" indent="0" algn="ctr">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22131" y="2083668"/>
            <a:ext cx="4040188" cy="2276294"/>
          </a:xfrm>
        </p:spPr>
        <p:txBody>
          <a:bodyPr/>
          <a:lstStyle>
            <a:lvl1pPr algn="ctr">
              <a:defRPr sz="2400">
                <a:solidFill>
                  <a:srgbClr val="002060"/>
                </a:solidFill>
              </a:defRPr>
            </a:lvl1pPr>
            <a:lvl2pPr algn="ctr">
              <a:defRPr sz="2000">
                <a:solidFill>
                  <a:srgbClr val="002060"/>
                </a:solidFill>
              </a:defRPr>
            </a:lvl2pPr>
            <a:lvl3pPr algn="ctr">
              <a:defRPr sz="1800">
                <a:solidFill>
                  <a:srgbClr val="002060"/>
                </a:solidFill>
              </a:defRPr>
            </a:lvl3pPr>
            <a:lvl4pPr algn="ctr">
              <a:defRPr sz="1600">
                <a:solidFill>
                  <a:srgbClr val="002060"/>
                </a:solidFill>
              </a:defRPr>
            </a:lvl4pPr>
            <a:lvl5pPr algn="ctr">
              <a:defRPr sz="1600">
                <a:solidFill>
                  <a:srgbClr val="002060"/>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57252" y="1611271"/>
            <a:ext cx="4041775" cy="479822"/>
          </a:xfrm>
        </p:spPr>
        <p:txBody>
          <a:bodyPr anchor="b"/>
          <a:lstStyle>
            <a:lvl1pPr marL="0" indent="0" algn="ctr">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57252" y="2083668"/>
            <a:ext cx="4041775" cy="2276294"/>
          </a:xfrm>
        </p:spPr>
        <p:txBody>
          <a:bodyPr/>
          <a:lstStyle>
            <a:lvl1pPr algn="ctr">
              <a:defRPr sz="2400">
                <a:solidFill>
                  <a:srgbClr val="002060"/>
                </a:solidFill>
              </a:defRPr>
            </a:lvl1pPr>
            <a:lvl2pPr algn="ctr">
              <a:defRPr sz="2000">
                <a:solidFill>
                  <a:srgbClr val="002060"/>
                </a:solidFill>
              </a:defRPr>
            </a:lvl2pPr>
            <a:lvl3pPr algn="ctr">
              <a:defRPr sz="1800">
                <a:solidFill>
                  <a:srgbClr val="002060"/>
                </a:solidFill>
              </a:defRPr>
            </a:lvl3pPr>
            <a:lvl4pPr algn="ctr">
              <a:defRPr sz="1600">
                <a:solidFill>
                  <a:srgbClr val="002060"/>
                </a:solidFill>
              </a:defRPr>
            </a:lvl4pPr>
            <a:lvl5pPr algn="ctr">
              <a:defRPr sz="1600">
                <a:solidFill>
                  <a:srgbClr val="002060"/>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12/3/2019</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488110" y="1611021"/>
            <a:ext cx="4572000" cy="1323439"/>
          </a:xfrm>
          <a:prstGeom prst="rect">
            <a:avLst/>
          </a:prstGeom>
        </p:spPr>
        <p:txBody>
          <a:bodyPr>
            <a:spAutoFit/>
          </a:bodyPr>
          <a:lstStyle/>
          <a:p>
            <a:pPr algn="ctr"/>
            <a:r>
              <a:rPr lang="id-ID" sz="4400" b="1" dirty="0" smtClean="0">
                <a:solidFill>
                  <a:srgbClr val="FF0000"/>
                </a:solidFill>
                <a:latin typeface="Droid Sans"/>
              </a:rPr>
              <a:t>Pengetahuan</a:t>
            </a:r>
          </a:p>
          <a:p>
            <a:pPr algn="ctr"/>
            <a:r>
              <a:rPr lang="id-ID" b="1" dirty="0" smtClean="0">
                <a:solidFill>
                  <a:srgbClr val="000000"/>
                </a:solidFill>
                <a:latin typeface="Droid Sans"/>
              </a:rPr>
              <a:t>Pengertian</a:t>
            </a:r>
            <a:r>
              <a:rPr lang="id-ID" b="1" dirty="0">
                <a:solidFill>
                  <a:srgbClr val="000000"/>
                </a:solidFill>
                <a:latin typeface="Droid Sans"/>
              </a:rPr>
              <a:t>, Definisi, Jenis dan Faktornya</a:t>
            </a:r>
            <a:endParaRPr lang="id-ID" b="1" i="0" dirty="0">
              <a:solidFill>
                <a:srgbClr val="000000"/>
              </a:solidFill>
              <a:effectLst/>
              <a:latin typeface="Droid Sans"/>
            </a:endParaRP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1061" y="1371367"/>
            <a:ext cx="8363823" cy="1477328"/>
          </a:xfrm>
          <a:prstGeom prst="rect">
            <a:avLst/>
          </a:prstGeom>
        </p:spPr>
        <p:txBody>
          <a:bodyPr wrap="square">
            <a:spAutoFit/>
          </a:bodyPr>
          <a:lstStyle/>
          <a:p>
            <a:r>
              <a:rPr lang="id-ID" b="1" dirty="0">
                <a:solidFill>
                  <a:srgbClr val="FF0000"/>
                </a:solidFill>
                <a:latin typeface="Droid Sans"/>
              </a:rPr>
              <a:t>Pengetahuan Eksplisit :</a:t>
            </a:r>
            <a:r>
              <a:rPr lang="id-ID" b="1" dirty="0">
                <a:solidFill>
                  <a:srgbClr val="000000"/>
                </a:solidFill>
                <a:latin typeface="Droid Sans"/>
              </a:rPr>
              <a:t> </a:t>
            </a:r>
            <a:r>
              <a:rPr lang="id-ID" dirty="0">
                <a:solidFill>
                  <a:srgbClr val="000000"/>
                </a:solidFill>
                <a:latin typeface="Droid Sans"/>
              </a:rPr>
              <a:t>Merupakan pengetahuan yang sudah di dokumentasi atau tersimpan dalm bentuk real/nyata yakni berupa media, atau sejenisnya. hasil tersebut sudah di artikulasi ke dalam bentuk yang fromal serta dapat relatif dengan mudah di bagikan secara luas. Contoh informasi yang sudah tersimpan adalah </a:t>
            </a:r>
            <a:r>
              <a:rPr lang="id-ID" b="1" dirty="0">
                <a:solidFill>
                  <a:srgbClr val="FF0000"/>
                </a:solidFill>
                <a:latin typeface="Droid Sans"/>
              </a:rPr>
              <a:t>ensiklopedia atau Wikipedia.</a:t>
            </a:r>
            <a:endParaRPr lang="id-ID" b="1" dirty="0">
              <a:solidFill>
                <a:srgbClr val="FF0000"/>
              </a:solidFill>
            </a:endParaRPr>
          </a:p>
        </p:txBody>
      </p:sp>
    </p:spTree>
    <p:extLst>
      <p:ext uri="{BB962C8B-B14F-4D97-AF65-F5344CB8AC3E}">
        <p14:creationId xmlns:p14="http://schemas.microsoft.com/office/powerpoint/2010/main" val="292420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0451" y="1198988"/>
            <a:ext cx="8086987" cy="2308324"/>
          </a:xfrm>
          <a:prstGeom prst="rect">
            <a:avLst/>
          </a:prstGeom>
        </p:spPr>
        <p:txBody>
          <a:bodyPr wrap="square">
            <a:spAutoFit/>
          </a:bodyPr>
          <a:lstStyle/>
          <a:p>
            <a:r>
              <a:rPr lang="id-ID" b="1" dirty="0">
                <a:solidFill>
                  <a:srgbClr val="FF0000"/>
                </a:solidFill>
                <a:latin typeface="Droid Sans"/>
              </a:rPr>
              <a:t>Pengetahuan empiris :</a:t>
            </a:r>
            <a:r>
              <a:rPr lang="id-ID" b="1" dirty="0">
                <a:solidFill>
                  <a:srgbClr val="000000"/>
                </a:solidFill>
                <a:latin typeface="Droid Sans"/>
              </a:rPr>
              <a:t> </a:t>
            </a:r>
            <a:r>
              <a:rPr lang="id-ID" dirty="0">
                <a:solidFill>
                  <a:srgbClr val="000000"/>
                </a:solidFill>
                <a:latin typeface="Droid Sans"/>
              </a:rPr>
              <a:t>adalah pengetahuan yang lebih mengedepankan pengamatan serta pengalaman atau yang lebih dikenal dengan sebutan </a:t>
            </a:r>
            <a:r>
              <a:rPr lang="id-ID" b="1" dirty="0">
                <a:solidFill>
                  <a:srgbClr val="FF0000"/>
                </a:solidFill>
                <a:latin typeface="Droid Sans"/>
              </a:rPr>
              <a:t>pengetahuan</a:t>
            </a:r>
            <a:r>
              <a:rPr lang="id-ID" dirty="0">
                <a:solidFill>
                  <a:srgbClr val="000000"/>
                </a:solidFill>
                <a:latin typeface="Droid Sans"/>
              </a:rPr>
              <a:t> empiris atau </a:t>
            </a:r>
            <a:r>
              <a:rPr lang="id-ID" b="1" dirty="0">
                <a:solidFill>
                  <a:srgbClr val="FF0000"/>
                </a:solidFill>
                <a:latin typeface="Droid Sans"/>
              </a:rPr>
              <a:t>pengetahuan</a:t>
            </a:r>
            <a:r>
              <a:rPr lang="id-ID" dirty="0">
                <a:solidFill>
                  <a:srgbClr val="000000"/>
                </a:solidFill>
                <a:latin typeface="Droid Sans"/>
              </a:rPr>
              <a:t> posteriori. Untuk mendapatan pengetahuan ini memerlukan pengamatan yang harus di lakukan secara empiris dan rasional. </a:t>
            </a:r>
            <a:r>
              <a:rPr lang="id-ID" b="1" dirty="0">
                <a:solidFill>
                  <a:srgbClr val="FF0000"/>
                </a:solidFill>
                <a:latin typeface="Droid Sans"/>
              </a:rPr>
              <a:t>Pengetahuan</a:t>
            </a:r>
            <a:r>
              <a:rPr lang="id-ID" dirty="0">
                <a:solidFill>
                  <a:srgbClr val="000000"/>
                </a:solidFill>
                <a:latin typeface="Droid Sans"/>
              </a:rPr>
              <a:t> empiris bisa di kembangkan menjadi pengetahuan deskriptif yang mana jika seseorang melukiskan atau menguraikan dengan berbagai penjelasan berkenaan dengan semua ciri-ciri, karakteristik serta efek yang terdapat pada objek empiris.</a:t>
            </a:r>
            <a:endParaRPr lang="id-ID" dirty="0"/>
          </a:p>
        </p:txBody>
      </p:sp>
    </p:spTree>
    <p:extLst>
      <p:ext uri="{BB962C8B-B14F-4D97-AF65-F5344CB8AC3E}">
        <p14:creationId xmlns:p14="http://schemas.microsoft.com/office/powerpoint/2010/main" val="3040345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2671" y="1279089"/>
            <a:ext cx="8330267" cy="1477328"/>
          </a:xfrm>
          <a:prstGeom prst="rect">
            <a:avLst/>
          </a:prstGeom>
        </p:spPr>
        <p:txBody>
          <a:bodyPr wrap="square">
            <a:spAutoFit/>
          </a:bodyPr>
          <a:lstStyle/>
          <a:p>
            <a:r>
              <a:rPr lang="id-ID" b="1" dirty="0">
                <a:solidFill>
                  <a:srgbClr val="FF0000"/>
                </a:solidFill>
                <a:latin typeface="Droid Sans"/>
              </a:rPr>
              <a:t>Pengetahuan empiris </a:t>
            </a:r>
            <a:r>
              <a:rPr lang="id-ID" dirty="0">
                <a:solidFill>
                  <a:srgbClr val="000000"/>
                </a:solidFill>
                <a:latin typeface="Droid Sans"/>
              </a:rPr>
              <a:t>sebenarnya bisa di dapatkan dengan melalui pengalaman pribadi manusia yang terjadi secara berulang-ulang. Contohnya saja, seseorang apabila terpilih untuk menjadi pimpinan pada suatu organisasi maka di pastikan mendapatkan </a:t>
            </a:r>
            <a:r>
              <a:rPr lang="id-ID" b="1" dirty="0">
                <a:solidFill>
                  <a:srgbClr val="FF0000"/>
                </a:solidFill>
                <a:latin typeface="Droid Sans"/>
              </a:rPr>
              <a:t>pengetahuan</a:t>
            </a:r>
            <a:r>
              <a:rPr lang="id-ID" dirty="0">
                <a:solidFill>
                  <a:srgbClr val="000000"/>
                </a:solidFill>
                <a:latin typeface="Droid Sans"/>
              </a:rPr>
              <a:t> mengenai bagaimana manajemen organisasi.</a:t>
            </a:r>
            <a:endParaRPr lang="id-ID" dirty="0"/>
          </a:p>
        </p:txBody>
      </p:sp>
      <p:sp>
        <p:nvSpPr>
          <p:cNvPr id="3" name="Rectangle 2"/>
          <p:cNvSpPr/>
          <p:nvPr/>
        </p:nvSpPr>
        <p:spPr>
          <a:xfrm>
            <a:off x="402671" y="2756417"/>
            <a:ext cx="8330267" cy="1754326"/>
          </a:xfrm>
          <a:prstGeom prst="rect">
            <a:avLst/>
          </a:prstGeom>
        </p:spPr>
        <p:txBody>
          <a:bodyPr wrap="square">
            <a:spAutoFit/>
          </a:bodyPr>
          <a:lstStyle/>
          <a:p>
            <a:r>
              <a:rPr lang="id-ID" b="1" dirty="0">
                <a:solidFill>
                  <a:srgbClr val="FF0000"/>
                </a:solidFill>
                <a:latin typeface="Droid Sans"/>
              </a:rPr>
              <a:t>Pengetahuan rasionalisme : </a:t>
            </a:r>
            <a:r>
              <a:rPr lang="id-ID" dirty="0">
                <a:solidFill>
                  <a:srgbClr val="000000"/>
                </a:solidFill>
                <a:latin typeface="Droid Sans"/>
              </a:rPr>
              <a:t>Merupakan suatu pengetahuan yang di dapatkan dari lewat akal. Rasionalisme lebih menekankan berdasarkan pengetahuan yang tidak ada penekanan berdarkan pengalaman. Contohnya dari pengetahuan matematika yang maka dalam ilmu matematika hasil dari 1 + 1 = 2 tidak di dapatkan dari pengalaman atau pengamatan empiris, tetapi lebih melalui pikiran untuk dapat berpikir logis.</a:t>
            </a:r>
            <a:endParaRPr lang="id-ID" dirty="0"/>
          </a:p>
        </p:txBody>
      </p:sp>
    </p:spTree>
    <p:extLst>
      <p:ext uri="{BB962C8B-B14F-4D97-AF65-F5344CB8AC3E}">
        <p14:creationId xmlns:p14="http://schemas.microsoft.com/office/powerpoint/2010/main" val="3203718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590" y="1573027"/>
            <a:ext cx="7218727" cy="1200329"/>
          </a:xfrm>
          <a:prstGeom prst="rect">
            <a:avLst/>
          </a:prstGeom>
        </p:spPr>
        <p:txBody>
          <a:bodyPr wrap="square">
            <a:spAutoFit/>
          </a:bodyPr>
          <a:lstStyle/>
          <a:p>
            <a:pPr algn="just"/>
            <a:r>
              <a:rPr lang="id-ID" b="1" dirty="0">
                <a:solidFill>
                  <a:srgbClr val="000000"/>
                </a:solidFill>
                <a:latin typeface="Droid Sans"/>
              </a:rPr>
              <a:t>Faktor-faktor yang memengaruhi </a:t>
            </a:r>
            <a:r>
              <a:rPr lang="id-ID" b="1" dirty="0">
                <a:solidFill>
                  <a:srgbClr val="FF0000"/>
                </a:solidFill>
                <a:latin typeface="Droid Sans"/>
              </a:rPr>
              <a:t>pengetahuan</a:t>
            </a:r>
          </a:p>
          <a:p>
            <a:pPr algn="just">
              <a:buFont typeface="Arial" panose="020B0604020202020204" pitchFamily="34" charset="0"/>
              <a:buChar char="•"/>
            </a:pPr>
            <a:r>
              <a:rPr lang="id-ID" dirty="0">
                <a:solidFill>
                  <a:srgbClr val="000000"/>
                </a:solidFill>
                <a:latin typeface="Droid Sans"/>
              </a:rPr>
              <a:t>Pendidikan</a:t>
            </a:r>
          </a:p>
          <a:p>
            <a:pPr algn="just">
              <a:buFont typeface="Arial" panose="020B0604020202020204" pitchFamily="34" charset="0"/>
              <a:buChar char="•"/>
            </a:pPr>
            <a:r>
              <a:rPr lang="id-ID" dirty="0">
                <a:solidFill>
                  <a:srgbClr val="000000"/>
                </a:solidFill>
                <a:latin typeface="Droid Sans"/>
              </a:rPr>
              <a:t>Media</a:t>
            </a:r>
          </a:p>
          <a:p>
            <a:pPr algn="just">
              <a:buFont typeface="Arial" panose="020B0604020202020204" pitchFamily="34" charset="0"/>
              <a:buChar char="•"/>
            </a:pPr>
            <a:r>
              <a:rPr lang="id-ID" dirty="0">
                <a:solidFill>
                  <a:srgbClr val="000000"/>
                </a:solidFill>
                <a:latin typeface="Droid Sans"/>
              </a:rPr>
              <a:t>Informasi</a:t>
            </a:r>
            <a:endParaRPr lang="id-ID" b="0" i="0" dirty="0">
              <a:solidFill>
                <a:srgbClr val="000000"/>
              </a:solidFill>
              <a:effectLst/>
              <a:latin typeface="Droid Sans"/>
            </a:endParaRPr>
          </a:p>
        </p:txBody>
      </p:sp>
      <p:sp>
        <p:nvSpPr>
          <p:cNvPr id="3" name="Rectangle 2"/>
          <p:cNvSpPr/>
          <p:nvPr/>
        </p:nvSpPr>
        <p:spPr>
          <a:xfrm>
            <a:off x="4693640" y="2676099"/>
            <a:ext cx="4572000" cy="1754326"/>
          </a:xfrm>
          <a:prstGeom prst="rect">
            <a:avLst/>
          </a:prstGeom>
        </p:spPr>
        <p:txBody>
          <a:bodyPr>
            <a:spAutoFit/>
          </a:bodyPr>
          <a:lstStyle/>
          <a:p>
            <a:pPr algn="just"/>
            <a:r>
              <a:rPr lang="id-ID" b="1" dirty="0">
                <a:solidFill>
                  <a:srgbClr val="FF0000"/>
                </a:solidFill>
                <a:latin typeface="Droid Sans"/>
              </a:rPr>
              <a:t>Tingkatan Pengetahuan</a:t>
            </a:r>
          </a:p>
          <a:p>
            <a:pPr algn="just">
              <a:buFont typeface="Arial" panose="020B0604020202020204" pitchFamily="34" charset="0"/>
              <a:buChar char="•"/>
            </a:pPr>
            <a:r>
              <a:rPr lang="id-ID" dirty="0">
                <a:solidFill>
                  <a:srgbClr val="000000"/>
                </a:solidFill>
                <a:latin typeface="Droid Sans"/>
              </a:rPr>
              <a:t>Know (tahu)</a:t>
            </a:r>
          </a:p>
          <a:p>
            <a:pPr algn="just">
              <a:buFont typeface="Arial" panose="020B0604020202020204" pitchFamily="34" charset="0"/>
              <a:buChar char="•"/>
            </a:pPr>
            <a:r>
              <a:rPr lang="id-ID" dirty="0">
                <a:solidFill>
                  <a:srgbClr val="000000"/>
                </a:solidFill>
                <a:latin typeface="Droid Sans"/>
              </a:rPr>
              <a:t>Comprehension (memahami)</a:t>
            </a:r>
          </a:p>
          <a:p>
            <a:pPr algn="just">
              <a:buFont typeface="Arial" panose="020B0604020202020204" pitchFamily="34" charset="0"/>
              <a:buChar char="•"/>
            </a:pPr>
            <a:r>
              <a:rPr lang="id-ID" dirty="0">
                <a:solidFill>
                  <a:srgbClr val="000000"/>
                </a:solidFill>
                <a:latin typeface="Droid Sans"/>
              </a:rPr>
              <a:t>Aplication (aplikasi)</a:t>
            </a:r>
          </a:p>
          <a:p>
            <a:pPr algn="just">
              <a:buFont typeface="Arial" panose="020B0604020202020204" pitchFamily="34" charset="0"/>
              <a:buChar char="•"/>
            </a:pPr>
            <a:r>
              <a:rPr lang="id-ID" dirty="0">
                <a:solidFill>
                  <a:srgbClr val="000000"/>
                </a:solidFill>
                <a:latin typeface="Droid Sans"/>
              </a:rPr>
              <a:t>Analysis (analisis)</a:t>
            </a:r>
          </a:p>
          <a:p>
            <a:pPr algn="just">
              <a:buFont typeface="Arial" panose="020B0604020202020204" pitchFamily="34" charset="0"/>
              <a:buChar char="•"/>
            </a:pPr>
            <a:r>
              <a:rPr lang="id-ID" dirty="0">
                <a:solidFill>
                  <a:srgbClr val="000000"/>
                </a:solidFill>
                <a:latin typeface="Droid Sans"/>
              </a:rPr>
              <a:t>Evaluation (evaluasi)</a:t>
            </a:r>
            <a:endParaRPr lang="id-ID" b="0" i="0" dirty="0">
              <a:solidFill>
                <a:srgbClr val="000000"/>
              </a:solidFill>
              <a:effectLst/>
              <a:latin typeface="Droid Sans"/>
            </a:endParaRPr>
          </a:p>
        </p:txBody>
      </p:sp>
    </p:spTree>
    <p:extLst>
      <p:ext uri="{BB962C8B-B14F-4D97-AF65-F5344CB8AC3E}">
        <p14:creationId xmlns:p14="http://schemas.microsoft.com/office/powerpoint/2010/main" val="2722274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3527" y="1516833"/>
            <a:ext cx="5162026" cy="290364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27661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54657" y="1407457"/>
            <a:ext cx="8246070" cy="3362630"/>
          </a:xfrm>
        </p:spPr>
        <p:txBody>
          <a:bodyPr/>
          <a:lstStyle/>
          <a:p>
            <a:pPr marL="0" indent="0">
              <a:buNone/>
            </a:pPr>
            <a:r>
              <a:rPr lang="id-ID" b="1" dirty="0" smtClean="0">
                <a:solidFill>
                  <a:srgbClr val="FF0000"/>
                </a:solidFill>
              </a:rPr>
              <a:t>Pengertian dan Definisi Pengetahuan Menurut Ahli:</a:t>
            </a:r>
          </a:p>
          <a:p>
            <a:pPr marL="0" indent="0">
              <a:buNone/>
            </a:pPr>
            <a:r>
              <a:rPr lang="id-ID" dirty="0"/>
              <a:t>Secara umum </a:t>
            </a:r>
            <a:r>
              <a:rPr lang="id-ID" b="1" dirty="0">
                <a:solidFill>
                  <a:srgbClr val="FF0000"/>
                </a:solidFill>
              </a:rPr>
              <a:t>Pengetahuan </a:t>
            </a:r>
            <a:r>
              <a:rPr lang="id-ID" dirty="0"/>
              <a:t>dapat di artikan suatu Informasi yang telah di ketahui berdasarkan atas seseorang. </a:t>
            </a:r>
            <a:r>
              <a:rPr lang="id-ID" b="1" dirty="0">
                <a:solidFill>
                  <a:srgbClr val="FF0000"/>
                </a:solidFill>
              </a:rPr>
              <a:t>Pengetahuan</a:t>
            </a:r>
            <a:r>
              <a:rPr lang="id-ID" dirty="0"/>
              <a:t> sendiri tidak memiliki batas baik pada segi deskripsi, hipotesis, konsep, teori, prinsip serta prosedur.</a:t>
            </a:r>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47395" y="758484"/>
            <a:ext cx="5725486" cy="3416320"/>
          </a:xfrm>
          <a:prstGeom prst="rect">
            <a:avLst/>
          </a:prstGeom>
        </p:spPr>
        <p:txBody>
          <a:bodyPr wrap="square">
            <a:spAutoFit/>
          </a:bodyPr>
          <a:lstStyle/>
          <a:p>
            <a:pPr algn="just"/>
            <a:r>
              <a:rPr lang="id-ID" dirty="0">
                <a:solidFill>
                  <a:srgbClr val="000000"/>
                </a:solidFill>
                <a:latin typeface="Droid Sans"/>
              </a:rPr>
              <a:t>Jika melihat dari penjelasan lainnya </a:t>
            </a:r>
            <a:r>
              <a:rPr lang="id-ID" b="1" dirty="0">
                <a:solidFill>
                  <a:srgbClr val="FF0000"/>
                </a:solidFill>
                <a:latin typeface="Droid Sans"/>
              </a:rPr>
              <a:t>pengetahuan</a:t>
            </a:r>
            <a:r>
              <a:rPr lang="id-ID" dirty="0">
                <a:solidFill>
                  <a:srgbClr val="000000"/>
                </a:solidFill>
                <a:latin typeface="Droid Sans"/>
              </a:rPr>
              <a:t> memiliki arti berbagi hasil yang dapat di temukan pada seseorang berdasarkan hasil akal dan pengamatan. </a:t>
            </a:r>
            <a:r>
              <a:rPr lang="id-ID" b="1" dirty="0">
                <a:solidFill>
                  <a:srgbClr val="FF0000"/>
                </a:solidFill>
                <a:latin typeface="Droid Sans"/>
              </a:rPr>
              <a:t>Pengetahuan</a:t>
            </a:r>
            <a:r>
              <a:rPr lang="id-ID" dirty="0">
                <a:solidFill>
                  <a:srgbClr val="000000"/>
                </a:solidFill>
                <a:latin typeface="Droid Sans"/>
              </a:rPr>
              <a:t> akan di dapatkan pada seseorang dengan menggunakan kecerdasan dalam mengenali berbagai Objek serta peristiwa tertentu meski sebelumnya tidak pernah di rasakan atau di lihat. Misalkan pada saat seseorang yang sudah biasa untuk mencicipi makanan baru, maka ia akan akan mendapatkan pengetahuan mengenai bentuk, Rasa serta Aroma dari makanan yang baru dicicipinya tersebut.</a:t>
            </a:r>
            <a:endParaRPr lang="id-ID" dirty="0"/>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755009" y="1140265"/>
            <a:ext cx="8061820" cy="3785652"/>
          </a:xfrm>
          <a:prstGeom prst="rect">
            <a:avLst/>
          </a:prstGeom>
        </p:spPr>
        <p:txBody>
          <a:bodyPr wrap="square">
            <a:spAutoFit/>
          </a:bodyPr>
          <a:lstStyle/>
          <a:p>
            <a:r>
              <a:rPr lang="id-ID" sz="2400" dirty="0">
                <a:solidFill>
                  <a:srgbClr val="000000"/>
                </a:solidFill>
                <a:latin typeface="Droid Sans"/>
              </a:rPr>
              <a:t>Dapat di simpulkan bahwasanya </a:t>
            </a:r>
            <a:r>
              <a:rPr lang="id-ID" sz="2400" b="1" dirty="0">
                <a:solidFill>
                  <a:srgbClr val="FF0000"/>
                </a:solidFill>
                <a:latin typeface="Droid Sans"/>
              </a:rPr>
              <a:t>Pengetahuan </a:t>
            </a:r>
            <a:r>
              <a:rPr lang="id-ID" sz="2400" dirty="0">
                <a:solidFill>
                  <a:srgbClr val="000000"/>
                </a:solidFill>
                <a:latin typeface="Droid Sans"/>
              </a:rPr>
              <a:t>merupakan suatu Informasi yang di sudah di padu dengan pemahaman serta potensi untuk memutuskan dan selanjutnya terekam pada pikiran setiap orang. Dengan kata lain </a:t>
            </a:r>
            <a:r>
              <a:rPr lang="id-ID" sz="2400" b="1" dirty="0">
                <a:solidFill>
                  <a:srgbClr val="FF0000"/>
                </a:solidFill>
                <a:latin typeface="Droid Sans"/>
              </a:rPr>
              <a:t>pengetahuan</a:t>
            </a:r>
            <a:r>
              <a:rPr lang="id-ID" sz="2400" dirty="0">
                <a:solidFill>
                  <a:srgbClr val="000000"/>
                </a:solidFill>
                <a:latin typeface="Droid Sans"/>
              </a:rPr>
              <a:t> mempunyai arti sebuah kemampuan prediktif pada sesuatu hasil dari pengenalan pola. Jadi, pada saat informasi dan juga data yang masih dalam kerancuan atau kebigungan, maka </a:t>
            </a:r>
            <a:r>
              <a:rPr lang="id-ID" sz="2400" b="1" dirty="0">
                <a:solidFill>
                  <a:srgbClr val="FF0000"/>
                </a:solidFill>
                <a:latin typeface="Droid Sans"/>
              </a:rPr>
              <a:t>pengetahuan</a:t>
            </a:r>
            <a:r>
              <a:rPr lang="id-ID" sz="2400" dirty="0">
                <a:solidFill>
                  <a:srgbClr val="000000"/>
                </a:solidFill>
                <a:latin typeface="Droid Sans"/>
              </a:rPr>
              <a:t> dalam hal ini mampu menangani hal tersebut. Dan inilah yang di maksud dengan potensial menindaki.</a:t>
            </a:r>
            <a:endParaRPr lang="id-ID" sz="2400" dirty="0"/>
          </a:p>
        </p:txBody>
      </p:sp>
    </p:spTree>
    <p:extLst>
      <p:ext uri="{BB962C8B-B14F-4D97-AF65-F5344CB8AC3E}">
        <p14:creationId xmlns:p14="http://schemas.microsoft.com/office/powerpoint/2010/main" val="4170783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7504" y="1267073"/>
            <a:ext cx="5213758" cy="369332"/>
          </a:xfrm>
          <a:prstGeom prst="rect">
            <a:avLst/>
          </a:prstGeom>
        </p:spPr>
        <p:txBody>
          <a:bodyPr wrap="square">
            <a:spAutoFit/>
          </a:bodyPr>
          <a:lstStyle/>
          <a:p>
            <a:pPr algn="just"/>
            <a:r>
              <a:rPr lang="id-ID" b="1" dirty="0">
                <a:solidFill>
                  <a:srgbClr val="000000"/>
                </a:solidFill>
                <a:latin typeface="Droid Sans"/>
              </a:rPr>
              <a:t>Pengertian Pengetahuan Menurut Para Ahli</a:t>
            </a:r>
            <a:endParaRPr lang="id-ID" b="1" i="0" dirty="0">
              <a:solidFill>
                <a:srgbClr val="000000"/>
              </a:solidFill>
              <a:effectLst/>
              <a:latin typeface="Droid Sans"/>
            </a:endParaRPr>
          </a:p>
        </p:txBody>
      </p:sp>
      <p:sp>
        <p:nvSpPr>
          <p:cNvPr id="4" name="Rectangle 3"/>
          <p:cNvSpPr/>
          <p:nvPr/>
        </p:nvSpPr>
        <p:spPr>
          <a:xfrm>
            <a:off x="444616" y="1715640"/>
            <a:ext cx="4572000" cy="1477328"/>
          </a:xfrm>
          <a:prstGeom prst="rect">
            <a:avLst/>
          </a:prstGeom>
        </p:spPr>
        <p:txBody>
          <a:bodyPr>
            <a:spAutoFit/>
          </a:bodyPr>
          <a:lstStyle/>
          <a:p>
            <a:r>
              <a:rPr lang="id-ID" dirty="0">
                <a:solidFill>
                  <a:srgbClr val="000000"/>
                </a:solidFill>
                <a:latin typeface="Droid Sans"/>
              </a:rPr>
              <a:t>Menurut </a:t>
            </a:r>
            <a:r>
              <a:rPr lang="id-ID" b="1" dirty="0">
                <a:solidFill>
                  <a:srgbClr val="000000"/>
                </a:solidFill>
                <a:latin typeface="Droid Sans"/>
              </a:rPr>
              <a:t>Pudjawidjana</a:t>
            </a:r>
            <a:r>
              <a:rPr lang="id-ID" dirty="0">
                <a:solidFill>
                  <a:srgbClr val="000000"/>
                </a:solidFill>
                <a:latin typeface="Droid Sans"/>
              </a:rPr>
              <a:t>, Pengetahuan memiliki Definisi sebagai reaksi dari setiap orang dan di terima dengan rangsangan terhadap alat terkait kegiatan indera penginderaan jauh di objek tertentu.</a:t>
            </a:r>
            <a:endParaRPr lang="id-ID" dirty="0"/>
          </a:p>
        </p:txBody>
      </p:sp>
      <p:sp>
        <p:nvSpPr>
          <p:cNvPr id="5" name="Rectangle 4"/>
          <p:cNvSpPr/>
          <p:nvPr/>
        </p:nvSpPr>
        <p:spPr>
          <a:xfrm>
            <a:off x="4458749" y="3272203"/>
            <a:ext cx="4572000" cy="1477328"/>
          </a:xfrm>
          <a:prstGeom prst="rect">
            <a:avLst/>
          </a:prstGeom>
        </p:spPr>
        <p:txBody>
          <a:bodyPr>
            <a:spAutoFit/>
          </a:bodyPr>
          <a:lstStyle/>
          <a:p>
            <a:r>
              <a:rPr lang="id-ID" b="1" dirty="0">
                <a:solidFill>
                  <a:srgbClr val="000000"/>
                </a:solidFill>
                <a:latin typeface="Droid Sans"/>
              </a:rPr>
              <a:t>Notoatmodjo, </a:t>
            </a:r>
            <a:r>
              <a:rPr lang="id-ID" dirty="0">
                <a:solidFill>
                  <a:srgbClr val="000000"/>
                </a:solidFill>
                <a:latin typeface="Droid Sans"/>
              </a:rPr>
              <a:t>Menjelaskan bahwasanya Pengetahuan memiliki arti yakni suatu kekuatan yakni berupa yang di dapatkan dari pengetahuan setelah orang tersebut melakukan penginderaan jauh.</a:t>
            </a:r>
            <a:endParaRPr lang="id-ID" dirty="0"/>
          </a:p>
        </p:txBody>
      </p:sp>
    </p:spTree>
    <p:extLst>
      <p:ext uri="{BB962C8B-B14F-4D97-AF65-F5344CB8AC3E}">
        <p14:creationId xmlns:p14="http://schemas.microsoft.com/office/powerpoint/2010/main" val="10910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865" y="1182859"/>
            <a:ext cx="4572000" cy="1754326"/>
          </a:xfrm>
          <a:prstGeom prst="rect">
            <a:avLst/>
          </a:prstGeom>
        </p:spPr>
        <p:txBody>
          <a:bodyPr>
            <a:spAutoFit/>
          </a:bodyPr>
          <a:lstStyle/>
          <a:p>
            <a:r>
              <a:rPr lang="id-ID" dirty="0">
                <a:solidFill>
                  <a:srgbClr val="000000"/>
                </a:solidFill>
                <a:latin typeface="Droid Sans"/>
              </a:rPr>
              <a:t>Sedangkan menurut </a:t>
            </a:r>
            <a:r>
              <a:rPr lang="id-ID" b="1" dirty="0">
                <a:solidFill>
                  <a:srgbClr val="000000"/>
                </a:solidFill>
                <a:latin typeface="Droid Sans"/>
              </a:rPr>
              <a:t>Onny S. Prijono</a:t>
            </a:r>
            <a:r>
              <a:rPr lang="id-ID" dirty="0">
                <a:solidFill>
                  <a:srgbClr val="000000"/>
                </a:solidFill>
                <a:latin typeface="Droid Sans"/>
              </a:rPr>
              <a:t>, Pengetahuan dapat di artikan yang mana  di dapatkan dari nilai karena terbiasa dari orang-orang tersebiut dalam mengembangkan rasa ingin keingin tahuan.</a:t>
            </a:r>
            <a:endParaRPr lang="id-ID" dirty="0"/>
          </a:p>
        </p:txBody>
      </p:sp>
      <p:sp>
        <p:nvSpPr>
          <p:cNvPr id="3" name="Rectangle 2"/>
          <p:cNvSpPr/>
          <p:nvPr/>
        </p:nvSpPr>
        <p:spPr>
          <a:xfrm>
            <a:off x="4332914" y="2475520"/>
            <a:ext cx="4572000" cy="923330"/>
          </a:xfrm>
          <a:prstGeom prst="rect">
            <a:avLst/>
          </a:prstGeom>
        </p:spPr>
        <p:txBody>
          <a:bodyPr>
            <a:spAutoFit/>
          </a:bodyPr>
          <a:lstStyle/>
          <a:p>
            <a:r>
              <a:rPr lang="id-ID" b="1" dirty="0">
                <a:solidFill>
                  <a:srgbClr val="000000"/>
                </a:solidFill>
                <a:latin typeface="Droid Sans"/>
              </a:rPr>
              <a:t>Sumadi  (1996),</a:t>
            </a:r>
            <a:r>
              <a:rPr lang="id-ID" dirty="0">
                <a:solidFill>
                  <a:srgbClr val="000000"/>
                </a:solidFill>
                <a:latin typeface="Droid Sans"/>
              </a:rPr>
              <a:t> Menurutnya pengetahuan merupakan kemampuan seseorang dalam mengingat fakta, simbol, proses, dan teori.</a:t>
            </a:r>
            <a:endParaRPr lang="id-ID" dirty="0"/>
          </a:p>
        </p:txBody>
      </p:sp>
      <p:sp>
        <p:nvSpPr>
          <p:cNvPr id="4" name="Rectangle 3"/>
          <p:cNvSpPr/>
          <p:nvPr/>
        </p:nvSpPr>
        <p:spPr>
          <a:xfrm>
            <a:off x="364921" y="3766668"/>
            <a:ext cx="8074404" cy="923330"/>
          </a:xfrm>
          <a:prstGeom prst="rect">
            <a:avLst/>
          </a:prstGeom>
        </p:spPr>
        <p:txBody>
          <a:bodyPr wrap="square">
            <a:spAutoFit/>
          </a:bodyPr>
          <a:lstStyle/>
          <a:p>
            <a:r>
              <a:rPr lang="id-ID" b="1" dirty="0">
                <a:solidFill>
                  <a:srgbClr val="000000"/>
                </a:solidFill>
                <a:latin typeface="Droid Sans"/>
              </a:rPr>
              <a:t>Notoadmojo (2002),</a:t>
            </a:r>
            <a:r>
              <a:rPr lang="id-ID" dirty="0">
                <a:solidFill>
                  <a:srgbClr val="000000"/>
                </a:solidFill>
                <a:latin typeface="Droid Sans"/>
              </a:rPr>
              <a:t> Mendefinisikan Pengetahuan berupa ide atau hasil dari sebuah aktivitas/Prilaku manusia yang telah terjadi setelah penginderaan dari objek tertentu, teori ini pun sama halnya yang di katakan oleh Locke.</a:t>
            </a:r>
            <a:endParaRPr lang="id-ID" dirty="0"/>
          </a:p>
        </p:txBody>
      </p:sp>
    </p:spTree>
    <p:extLst>
      <p:ext uri="{BB962C8B-B14F-4D97-AF65-F5344CB8AC3E}">
        <p14:creationId xmlns:p14="http://schemas.microsoft.com/office/powerpoint/2010/main" val="1384494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5314" y="1669258"/>
            <a:ext cx="4572000" cy="2308324"/>
          </a:xfrm>
          <a:prstGeom prst="rect">
            <a:avLst/>
          </a:prstGeom>
        </p:spPr>
        <p:txBody>
          <a:bodyPr>
            <a:spAutoFit/>
          </a:bodyPr>
          <a:lstStyle/>
          <a:p>
            <a:r>
              <a:rPr lang="id-ID" b="1" dirty="0">
                <a:solidFill>
                  <a:srgbClr val="000000"/>
                </a:solidFill>
                <a:latin typeface="Droid Sans"/>
              </a:rPr>
              <a:t>Keraf (2001),</a:t>
            </a:r>
            <a:r>
              <a:rPr lang="id-ID" dirty="0">
                <a:solidFill>
                  <a:srgbClr val="000000"/>
                </a:solidFill>
                <a:latin typeface="Droid Sans"/>
              </a:rPr>
              <a:t> Menuturkan bahwasanya Pengetahuan merupakan buah pikir, ide, gagasan, konsep, serta pemahaman manusia, yang kemudian mengambil inisiatif untuk berbagi pengetahuan dengan berbagai metode seperti : (1) pola, dan (2) jenis yang di kukiskan dalam beberapa uraian sebagai berikut :</a:t>
            </a:r>
            <a:endParaRPr lang="id-ID" dirty="0"/>
          </a:p>
        </p:txBody>
      </p:sp>
    </p:spTree>
    <p:extLst>
      <p:ext uri="{BB962C8B-B14F-4D97-AF65-F5344CB8AC3E}">
        <p14:creationId xmlns:p14="http://schemas.microsoft.com/office/powerpoint/2010/main" val="2120711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6015" y="617007"/>
            <a:ext cx="3877985" cy="461665"/>
          </a:xfrm>
          <a:prstGeom prst="rect">
            <a:avLst/>
          </a:prstGeom>
        </p:spPr>
        <p:txBody>
          <a:bodyPr wrap="none">
            <a:spAutoFit/>
          </a:bodyPr>
          <a:lstStyle/>
          <a:p>
            <a:pPr algn="just"/>
            <a:r>
              <a:rPr lang="id-ID" sz="2400" b="1" dirty="0">
                <a:solidFill>
                  <a:srgbClr val="000000"/>
                </a:solidFill>
                <a:latin typeface="Droid Sans"/>
              </a:rPr>
              <a:t>Jenis-Jenis Pengetahuan</a:t>
            </a:r>
            <a:endParaRPr lang="id-ID" sz="2400" b="1" i="0" dirty="0">
              <a:solidFill>
                <a:srgbClr val="000000"/>
              </a:solidFill>
              <a:effectLst/>
              <a:latin typeface="Droid Sans"/>
            </a:endParaRPr>
          </a:p>
        </p:txBody>
      </p:sp>
      <p:sp>
        <p:nvSpPr>
          <p:cNvPr id="3" name="Rectangle 2"/>
          <p:cNvSpPr/>
          <p:nvPr/>
        </p:nvSpPr>
        <p:spPr>
          <a:xfrm>
            <a:off x="629175" y="1333050"/>
            <a:ext cx="8137321" cy="2585323"/>
          </a:xfrm>
          <a:prstGeom prst="rect">
            <a:avLst/>
          </a:prstGeom>
        </p:spPr>
        <p:txBody>
          <a:bodyPr wrap="square">
            <a:spAutoFit/>
          </a:bodyPr>
          <a:lstStyle/>
          <a:p>
            <a:r>
              <a:rPr lang="id-ID" b="1" dirty="0">
                <a:solidFill>
                  <a:srgbClr val="FF0000"/>
                </a:solidFill>
                <a:latin typeface="Droid Sans"/>
              </a:rPr>
              <a:t>Pengetahuan Implisit :</a:t>
            </a:r>
            <a:r>
              <a:rPr lang="id-ID" b="1" dirty="0">
                <a:solidFill>
                  <a:srgbClr val="000000"/>
                </a:solidFill>
                <a:latin typeface="Droid Sans"/>
              </a:rPr>
              <a:t> </a:t>
            </a:r>
            <a:r>
              <a:rPr lang="id-ID" dirty="0">
                <a:solidFill>
                  <a:srgbClr val="000000"/>
                </a:solidFill>
                <a:latin typeface="Droid Sans"/>
              </a:rPr>
              <a:t>adalah suatu pengetahuan yang tertanam pada bentuk dari pengalaman seseorang dan isinya berbagai faktor yang masih belum nyata di antaranya seperti keyakinan pribadi, perspektif, dan prinsip-prinsip. </a:t>
            </a:r>
            <a:r>
              <a:rPr lang="id-ID" b="1" dirty="0">
                <a:solidFill>
                  <a:srgbClr val="FF0000"/>
                </a:solidFill>
                <a:latin typeface="Droid Sans"/>
              </a:rPr>
              <a:t>Pengetahuan</a:t>
            </a:r>
            <a:r>
              <a:rPr lang="id-ID" dirty="0">
                <a:solidFill>
                  <a:srgbClr val="000000"/>
                </a:solidFill>
                <a:latin typeface="Droid Sans"/>
              </a:rPr>
              <a:t> dalam bentuknya yang masih diam umumnya sangat sulit di bagikan ke orang lain baik secara tulisan atau lisan. Keahlian pada bahasa, lalu merancang atau mengoperasikan suatu alat termasuk mesin sehingga memerlukan pengetahuan yang cukup sulit untuk bisa muncul secara eksplisit serta menjadi sulit untuk di transferkan kepada orang lain secara eksplisit.</a:t>
            </a:r>
            <a:endParaRPr lang="id-ID" dirty="0"/>
          </a:p>
        </p:txBody>
      </p:sp>
    </p:spTree>
    <p:extLst>
      <p:ext uri="{BB962C8B-B14F-4D97-AF65-F5344CB8AC3E}">
        <p14:creationId xmlns:p14="http://schemas.microsoft.com/office/powerpoint/2010/main" val="3514719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7505" y="1320547"/>
            <a:ext cx="8388990" cy="2308324"/>
          </a:xfrm>
          <a:prstGeom prst="rect">
            <a:avLst/>
          </a:prstGeom>
        </p:spPr>
        <p:txBody>
          <a:bodyPr wrap="square">
            <a:spAutoFit/>
          </a:bodyPr>
          <a:lstStyle/>
          <a:p>
            <a:r>
              <a:rPr lang="id-ID" dirty="0">
                <a:solidFill>
                  <a:srgbClr val="000000"/>
                </a:solidFill>
                <a:latin typeface="Droid Sans"/>
              </a:rPr>
              <a:t>Sebagai contoh </a:t>
            </a:r>
            <a:r>
              <a:rPr lang="id-ID" b="1" dirty="0">
                <a:solidFill>
                  <a:srgbClr val="FF0000"/>
                </a:solidFill>
                <a:latin typeface="Droid Sans"/>
              </a:rPr>
              <a:t>pengetahuan</a:t>
            </a:r>
            <a:r>
              <a:rPr lang="id-ID" dirty="0">
                <a:solidFill>
                  <a:srgbClr val="000000"/>
                </a:solidFill>
                <a:latin typeface="Droid Sans"/>
              </a:rPr>
              <a:t> implisit yakni kemampuan mendorong Sepeda Motor. Secara umum mengenai bagaimana untuk bisa menaiki sepeda motor adalah badan harus dengan posisi seimbang. yang mana jika kondisi Sepeda Motor ke kiri maka kemudi di arahkan ke kanan. lalu Belok kanan maka yang harus di lakukan adalah dengan mengarahkan roda pertama ke bagian kiri sedikit, sedangkan jika cenderung ke kanan maka </a:t>
            </a:r>
            <a:r>
              <a:rPr lang="id-ID" dirty="0" smtClean="0">
                <a:solidFill>
                  <a:srgbClr val="000000"/>
                </a:solidFill>
                <a:latin typeface="Droid Sans"/>
              </a:rPr>
              <a:t>arahkan </a:t>
            </a:r>
            <a:r>
              <a:rPr lang="id-ID" dirty="0">
                <a:solidFill>
                  <a:srgbClr val="000000"/>
                </a:solidFill>
                <a:latin typeface="Droid Sans"/>
              </a:rPr>
              <a:t>tajam ke kanan. Maka dalam hal ini untuk mengetahuinya tidaklah cukup untuk seorang yang masih pemula agar dapat mendorong sepeda motor tersebut.</a:t>
            </a:r>
            <a:endParaRPr lang="id-ID" dirty="0"/>
          </a:p>
        </p:txBody>
      </p:sp>
    </p:spTree>
    <p:extLst>
      <p:ext uri="{BB962C8B-B14F-4D97-AF65-F5344CB8AC3E}">
        <p14:creationId xmlns:p14="http://schemas.microsoft.com/office/powerpoint/2010/main" val="1074320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398</Words>
  <Application>Microsoft Office PowerPoint</Application>
  <PresentationFormat>On-screen Show (16:9)</PresentationFormat>
  <Paragraphs>31</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Droid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2019-12-03T06:47:10Z</dcterms:modified>
</cp:coreProperties>
</file>