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11" r:id="rId3"/>
    <p:sldId id="316" r:id="rId4"/>
    <p:sldId id="312" r:id="rId5"/>
    <p:sldId id="310" r:id="rId6"/>
    <p:sldId id="293" r:id="rId7"/>
    <p:sldId id="318" r:id="rId8"/>
    <p:sldId id="317" r:id="rId9"/>
    <p:sldId id="292" r:id="rId10"/>
    <p:sldId id="314" r:id="rId11"/>
    <p:sldId id="315" r:id="rId12"/>
    <p:sldId id="309" r:id="rId13"/>
    <p:sldId id="308" r:id="rId14"/>
    <p:sldId id="26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ECDA90"/>
    <a:srgbClr val="E0C348"/>
    <a:srgbClr val="C5A621"/>
    <a:srgbClr val="926E26"/>
    <a:srgbClr val="4A5EF4"/>
    <a:srgbClr val="4762E7"/>
    <a:srgbClr val="9B7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3792" autoAdjust="0"/>
  </p:normalViewPr>
  <p:slideViewPr>
    <p:cSldViewPr>
      <p:cViewPr varScale="1">
        <p:scale>
          <a:sx n="67" d="100"/>
          <a:sy n="67" d="100"/>
        </p:scale>
        <p:origin x="13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5262ED-BEFA-489A-B69C-29844208B76B}" type="datetimeFigureOut">
              <a:rPr lang="en-US" smtClean="0"/>
              <a:t>10/18/2021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EE89B-9A46-4A8A-9C88-E6C0F95D38F6}" type="slidenum">
              <a:rPr lang="en-US" smtClean="0"/>
              <a:t>‹#›</a:t>
            </a:fld>
            <a:endParaRPr lang="en-US"/>
          </a:p>
        </p:txBody>
      </p:sp>
    </p:spTree>
    <p:extLst>
      <p:ext uri="{BB962C8B-B14F-4D97-AF65-F5344CB8AC3E}">
        <p14:creationId xmlns:p14="http://schemas.microsoft.com/office/powerpoint/2010/main" val="164161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C84783-D211-46DB-992E-E90DBF2BC3FB}"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216917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84783-D211-46DB-992E-E90DBF2BC3FB}"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359334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84783-D211-46DB-992E-E90DBF2BC3FB}"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175259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84783-D211-46DB-992E-E90DBF2BC3FB}"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137759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84783-D211-46DB-992E-E90DBF2BC3FB}"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26454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C84783-D211-46DB-992E-E90DBF2BC3FB}"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189843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C84783-D211-46DB-992E-E90DBF2BC3FB}"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285047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C84783-D211-46DB-992E-E90DBF2BC3FB}"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349307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84783-D211-46DB-992E-E90DBF2BC3FB}"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107800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C84783-D211-46DB-992E-E90DBF2BC3FB}"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305155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C84783-D211-46DB-992E-E90DBF2BC3FB}"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9D0FBD-725C-4D13-8E6F-D5873CE17A50}" type="slidenum">
              <a:rPr lang="en-US" smtClean="0"/>
              <a:t>‹#›</a:t>
            </a:fld>
            <a:endParaRPr lang="en-US"/>
          </a:p>
        </p:txBody>
      </p:sp>
    </p:spTree>
    <p:extLst>
      <p:ext uri="{BB962C8B-B14F-4D97-AF65-F5344CB8AC3E}">
        <p14:creationId xmlns:p14="http://schemas.microsoft.com/office/powerpoint/2010/main" val="3807936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84783-D211-46DB-992E-E90DBF2BC3FB}" type="datetimeFigureOut">
              <a:rPr lang="en-US" smtClean="0"/>
              <a:t>10/18/2021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D0FBD-725C-4D13-8E6F-D5873CE17A50}" type="slidenum">
              <a:rPr lang="en-US" smtClean="0"/>
              <a:t>‹#›</a:t>
            </a:fld>
            <a:endParaRPr lang="en-US"/>
          </a:p>
        </p:txBody>
      </p:sp>
    </p:spTree>
    <p:extLst>
      <p:ext uri="{BB962C8B-B14F-4D97-AF65-F5344CB8AC3E}">
        <p14:creationId xmlns:p14="http://schemas.microsoft.com/office/powerpoint/2010/main" val="2459917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2.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388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38228" y="-55084"/>
            <a:ext cx="3505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67552" y="1981200"/>
            <a:ext cx="4903124" cy="2492990"/>
          </a:xfrm>
          <a:prstGeom prst="rect">
            <a:avLst/>
          </a:prstGeom>
          <a:noFill/>
        </p:spPr>
        <p:txBody>
          <a:bodyPr wrap="square" rtlCol="0">
            <a:spAutoFit/>
          </a:bodyPr>
          <a:lstStyle/>
          <a:p>
            <a:pPr marR="0" lvl="0" fontAlgn="base">
              <a:spcBef>
                <a:spcPts val="0"/>
              </a:spcBef>
              <a:spcAft>
                <a:spcPts val="0"/>
              </a:spcAft>
            </a:pPr>
            <a:r>
              <a:rPr lang="en-US" sz="2800" u="none" strike="noStrike" dirty="0">
                <a:solidFill>
                  <a:schemeClr val="bg1"/>
                </a:solidFill>
                <a:effectLst/>
                <a:latin typeface="Georgia" panose="02040502050405020303" pitchFamily="18" charset="0"/>
                <a:ea typeface="Calibri" panose="020F0502020204030204" pitchFamily="34" charset="0"/>
              </a:rPr>
              <a:t>PEJUANG </a:t>
            </a:r>
            <a:r>
              <a:rPr lang="en-US" sz="2800" dirty="0">
                <a:solidFill>
                  <a:schemeClr val="bg1"/>
                </a:solidFill>
                <a:latin typeface="Georgia" panose="02040502050405020303" pitchFamily="18" charset="0"/>
                <a:ea typeface="Calibri" panose="020F0502020204030204" pitchFamily="34" charset="0"/>
              </a:rPr>
              <a:t>MUDA DAN GERAKAN FILANTROPI UNTUK SDGs </a:t>
            </a:r>
            <a:endParaRPr lang="en-US" sz="2800" u="none" strike="noStrike" dirty="0">
              <a:solidFill>
                <a:schemeClr val="bg1"/>
              </a:solidFill>
              <a:effectLst/>
              <a:latin typeface="Georgia" panose="02040502050405020303" pitchFamily="18" charset="0"/>
              <a:ea typeface="Times New Roman" panose="02020603050405020304" pitchFamily="18" charset="0"/>
            </a:endParaRPr>
          </a:p>
          <a:p>
            <a:r>
              <a:rPr lang="en-US" sz="3200" b="1" dirty="0">
                <a:solidFill>
                  <a:schemeClr val="accent6">
                    <a:lumMod val="20000"/>
                    <a:lumOff val="80000"/>
                  </a:schemeClr>
                </a:solidFill>
                <a:highlight>
                  <a:srgbClr val="FFFF00"/>
                </a:highlight>
              </a:rPr>
              <a:t>---------------</a:t>
            </a:r>
          </a:p>
          <a:p>
            <a:r>
              <a:rPr lang="en-US" sz="2000" b="1" dirty="0"/>
              <a:t>Oleh: Abdurrahman Syebubakar</a:t>
            </a:r>
          </a:p>
          <a:p>
            <a:r>
              <a:rPr lang="en-US" sz="2000" b="1" dirty="0"/>
              <a:t>           </a:t>
            </a:r>
            <a:r>
              <a:rPr lang="en-US" sz="2000" b="1" dirty="0" err="1"/>
              <a:t>Ketua</a:t>
            </a:r>
            <a:r>
              <a:rPr lang="en-US" sz="2000" b="1" dirty="0"/>
              <a:t> Dewan </a:t>
            </a:r>
            <a:r>
              <a:rPr lang="en-US" sz="2000" b="1" dirty="0" err="1"/>
              <a:t>Pengurus</a:t>
            </a:r>
            <a:r>
              <a:rPr lang="en-US" sz="2000" b="1" dirty="0"/>
              <a:t> </a:t>
            </a:r>
            <a:r>
              <a:rPr lang="en-US" sz="2000" b="1" dirty="0" err="1"/>
              <a:t>IDe</a:t>
            </a:r>
            <a:endParaRPr lang="en-US" sz="2000" b="1" dirty="0"/>
          </a:p>
        </p:txBody>
      </p:sp>
      <p:sp>
        <p:nvSpPr>
          <p:cNvPr id="14" name="Rectangle 13"/>
          <p:cNvSpPr/>
          <p:nvPr/>
        </p:nvSpPr>
        <p:spPr>
          <a:xfrm>
            <a:off x="4572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56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716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400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544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433C1-C380-4EF2-87F1-00CDC1FD6C02}"/>
              </a:ext>
            </a:extLst>
          </p:cNvPr>
          <p:cNvSpPr/>
          <p:nvPr/>
        </p:nvSpPr>
        <p:spPr>
          <a:xfrm>
            <a:off x="0" y="6324600"/>
            <a:ext cx="9142228"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t>Disampaikan</a:t>
            </a:r>
            <a:r>
              <a:rPr lang="en-US" dirty="0"/>
              <a:t> Pada </a:t>
            </a:r>
            <a:r>
              <a:rPr lang="en-US" dirty="0" err="1"/>
              <a:t>Pembekalan</a:t>
            </a:r>
            <a:r>
              <a:rPr lang="en-US" dirty="0"/>
              <a:t> Program </a:t>
            </a:r>
            <a:r>
              <a:rPr lang="en-US" dirty="0" err="1"/>
              <a:t>Pejuang</a:t>
            </a:r>
            <a:r>
              <a:rPr lang="en-US" dirty="0"/>
              <a:t> Muda </a:t>
            </a:r>
            <a:r>
              <a:rPr lang="en-US" dirty="0" err="1"/>
              <a:t>Kampus</a:t>
            </a:r>
            <a:r>
              <a:rPr lang="en-US" dirty="0"/>
              <a:t> Merdeka, Kementerian </a:t>
            </a:r>
            <a:r>
              <a:rPr lang="en-US" dirty="0" err="1"/>
              <a:t>Sosial</a:t>
            </a:r>
            <a:r>
              <a:rPr lang="en-US" dirty="0"/>
              <a:t> RI</a:t>
            </a:r>
          </a:p>
          <a:p>
            <a:r>
              <a:rPr lang="en-US" dirty="0"/>
              <a:t>15 </a:t>
            </a:r>
            <a:r>
              <a:rPr lang="en-US" dirty="0" err="1"/>
              <a:t>Oktober</a:t>
            </a:r>
            <a:r>
              <a:rPr lang="en-US" dirty="0"/>
              <a:t> 2021</a:t>
            </a:r>
            <a:endParaRPr lang="en-US" b="1" dirty="0">
              <a:solidFill>
                <a:schemeClr val="tx1"/>
              </a:solidFill>
            </a:endParaRPr>
          </a:p>
        </p:txBody>
      </p:sp>
      <p:grpSp>
        <p:nvGrpSpPr>
          <p:cNvPr id="13" name="Group 12">
            <a:extLst>
              <a:ext uri="{FF2B5EF4-FFF2-40B4-BE49-F238E27FC236}">
                <a16:creationId xmlns:a16="http://schemas.microsoft.com/office/drawing/2014/main" id="{33041648-D6B3-47DF-8D66-E85130A9AC32}"/>
              </a:ext>
            </a:extLst>
          </p:cNvPr>
          <p:cNvGrpSpPr/>
          <p:nvPr/>
        </p:nvGrpSpPr>
        <p:grpSpPr>
          <a:xfrm>
            <a:off x="6034927" y="1500926"/>
            <a:ext cx="2604248" cy="2530208"/>
            <a:chOff x="9293317" y="1579431"/>
            <a:chExt cx="2588965" cy="2588965"/>
          </a:xfrm>
        </p:grpSpPr>
        <p:pic>
          <p:nvPicPr>
            <p:cNvPr id="20" name="Picture 19">
              <a:extLst>
                <a:ext uri="{FF2B5EF4-FFF2-40B4-BE49-F238E27FC236}">
                  <a16:creationId xmlns:a16="http://schemas.microsoft.com/office/drawing/2014/main" id="{E935A5A1-ABAD-40E6-86FC-00F20DB74FB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3317" y="1579431"/>
              <a:ext cx="2588965" cy="2588965"/>
            </a:xfrm>
            <a:prstGeom prst="rect">
              <a:avLst/>
            </a:prstGeom>
          </p:spPr>
        </p:pic>
        <p:sp>
          <p:nvSpPr>
            <p:cNvPr id="21" name="Oval 20">
              <a:extLst>
                <a:ext uri="{FF2B5EF4-FFF2-40B4-BE49-F238E27FC236}">
                  <a16:creationId xmlns:a16="http://schemas.microsoft.com/office/drawing/2014/main" id="{7DA93B73-447F-4388-A28B-EE51C299C087}"/>
                </a:ext>
              </a:extLst>
            </p:cNvPr>
            <p:cNvSpPr/>
            <p:nvPr/>
          </p:nvSpPr>
          <p:spPr>
            <a:xfrm>
              <a:off x="9981646" y="2285160"/>
              <a:ext cx="1212305" cy="1212305"/>
            </a:xfrm>
            <a:prstGeom prst="ellipse">
              <a:avLst/>
            </a:prstGeom>
            <a:solidFill>
              <a:srgbClr val="FFFFFF"/>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pic>
          <p:nvPicPr>
            <p:cNvPr id="22" name="Picture 21">
              <a:extLst>
                <a:ext uri="{FF2B5EF4-FFF2-40B4-BE49-F238E27FC236}">
                  <a16:creationId xmlns:a16="http://schemas.microsoft.com/office/drawing/2014/main" id="{74A9C420-C017-40C4-A6BF-A0C5D96179A2}"/>
                </a:ext>
              </a:extLst>
            </p:cNvPr>
            <p:cNvPicPr>
              <a:picLocks noChangeAspect="1"/>
            </p:cNvPicPr>
            <p:nvPr/>
          </p:nvPicPr>
          <p:blipFill>
            <a:blip r:embed="rId3"/>
            <a:stretch>
              <a:fillRect/>
            </a:stretch>
          </p:blipFill>
          <p:spPr>
            <a:xfrm>
              <a:off x="10142919" y="2575163"/>
              <a:ext cx="926918" cy="650226"/>
            </a:xfrm>
            <a:prstGeom prst="rect">
              <a:avLst/>
            </a:prstGeom>
          </p:spPr>
        </p:pic>
      </p:grpSp>
    </p:spTree>
    <p:extLst>
      <p:ext uri="{BB962C8B-B14F-4D97-AF65-F5344CB8AC3E}">
        <p14:creationId xmlns:p14="http://schemas.microsoft.com/office/powerpoint/2010/main" val="2286889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956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38400" y="0"/>
            <a:ext cx="6705600" cy="6858000"/>
          </a:xfrm>
          <a:prstGeom prst="rect">
            <a:avLst/>
          </a:prstGeom>
          <a:solidFill>
            <a:srgbClr val="9B7A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685800"/>
            <a:ext cx="28956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0800" y="76200"/>
            <a:ext cx="6398231" cy="281940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fontAlgn="base">
              <a:buFont typeface="Wingdings" panose="05000000000000000000" pitchFamily="2" charset="2"/>
              <a:buChar char="§"/>
            </a:pPr>
            <a:r>
              <a:rPr lang="en-US" sz="1600" b="1" i="0" dirty="0" err="1">
                <a:solidFill>
                  <a:schemeClr val="tx1"/>
                </a:solidFill>
                <a:effectLst/>
                <a:latin typeface="Georgia" panose="02040502050405020303" pitchFamily="18" charset="0"/>
              </a:rPr>
              <a:t>sosialisasi</a:t>
            </a:r>
            <a:r>
              <a:rPr lang="en-US" sz="1600" b="1" i="0" dirty="0">
                <a:solidFill>
                  <a:schemeClr val="tx1"/>
                </a:solidFill>
                <a:effectLst/>
                <a:latin typeface="Georgia" panose="02040502050405020303" pitchFamily="18" charset="0"/>
              </a:rPr>
              <a:t> dan </a:t>
            </a:r>
            <a:r>
              <a:rPr lang="en-US" sz="1600" b="1" i="0" dirty="0" err="1">
                <a:solidFill>
                  <a:schemeClr val="tx1"/>
                </a:solidFill>
                <a:effectLst/>
                <a:latin typeface="Georgia" panose="02040502050405020303" pitchFamily="18" charset="0"/>
              </a:rPr>
              <a:t>advokasi</a:t>
            </a:r>
            <a:r>
              <a:rPr lang="en-US" sz="1600" b="1" i="0" dirty="0">
                <a:solidFill>
                  <a:schemeClr val="tx1"/>
                </a:solidFill>
                <a:effectLst/>
                <a:latin typeface="Georgia" panose="02040502050405020303" pitchFamily="18" charset="0"/>
              </a:rPr>
              <a:t> SDGs </a:t>
            </a:r>
            <a:r>
              <a:rPr lang="en-US" sz="1600" b="1" i="0" dirty="0" err="1">
                <a:solidFill>
                  <a:schemeClr val="tx1"/>
                </a:solidFill>
                <a:effectLst/>
                <a:latin typeface="Georgia" panose="02040502050405020303" pitchFamily="18" charset="0"/>
              </a:rPr>
              <a:t>kepada</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masyarakat</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luas</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termasuk</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kelompok</a:t>
            </a:r>
            <a:r>
              <a:rPr lang="en-US" sz="1600" b="1" i="0" dirty="0">
                <a:solidFill>
                  <a:schemeClr val="tx1"/>
                </a:solidFill>
                <a:effectLst/>
                <a:latin typeface="Georgia" panose="02040502050405020303" pitchFamily="18" charset="0"/>
              </a:rPr>
              <a:t> miskin dan </a:t>
            </a:r>
            <a:r>
              <a:rPr lang="en-US" sz="1600" b="1" i="0" dirty="0" err="1">
                <a:solidFill>
                  <a:schemeClr val="tx1"/>
                </a:solidFill>
                <a:effectLst/>
                <a:latin typeface="Georgia" panose="02040502050405020303" pitchFamily="18" charset="0"/>
              </a:rPr>
              <a:t>marjinal</a:t>
            </a:r>
            <a:r>
              <a:rPr lang="en-US" sz="1600" b="1" i="0" dirty="0">
                <a:solidFill>
                  <a:schemeClr val="tx1"/>
                </a:solidFill>
                <a:effectLst/>
                <a:latin typeface="Georgia" panose="02040502050405020303" pitchFamily="18" charset="0"/>
              </a:rPr>
              <a:t> </a:t>
            </a:r>
          </a:p>
          <a:p>
            <a:pPr marL="342900" indent="-342900" algn="l" fontAlgn="base">
              <a:buFont typeface="Wingdings" panose="05000000000000000000" pitchFamily="2" charset="2"/>
              <a:buChar char="§"/>
            </a:pPr>
            <a:r>
              <a:rPr lang="en-US" sz="1600" b="1" i="0" dirty="0" err="1">
                <a:solidFill>
                  <a:schemeClr val="tx1"/>
                </a:solidFill>
                <a:effectLst/>
                <a:latin typeface="Georgia" panose="02040502050405020303" pitchFamily="18" charset="0"/>
              </a:rPr>
              <a:t>pengetahuan</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kapasitas</a:t>
            </a:r>
            <a:r>
              <a:rPr lang="en-US" sz="1600" b="1" i="0" dirty="0">
                <a:solidFill>
                  <a:schemeClr val="tx1"/>
                </a:solidFill>
                <a:effectLst/>
                <a:latin typeface="Georgia" panose="02040502050405020303" pitchFamily="18" charset="0"/>
              </a:rPr>
              <a:t>, dan </a:t>
            </a:r>
            <a:r>
              <a:rPr lang="en-US" sz="1600" b="1" i="0" dirty="0" err="1">
                <a:solidFill>
                  <a:schemeClr val="tx1"/>
                </a:solidFill>
                <a:effectLst/>
                <a:latin typeface="Georgia" panose="02040502050405020303" pitchFamily="18" charset="0"/>
              </a:rPr>
              <a:t>kreatifitas</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dalam</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perlindungan</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sosial</a:t>
            </a:r>
            <a:r>
              <a:rPr lang="en-US" sz="1600" b="1" i="0" dirty="0">
                <a:solidFill>
                  <a:schemeClr val="tx1"/>
                </a:solidFill>
                <a:effectLst/>
                <a:latin typeface="Georgia" panose="02040502050405020303" pitchFamily="18" charset="0"/>
              </a:rPr>
              <a:t> dan </a:t>
            </a:r>
            <a:r>
              <a:rPr lang="en-US" sz="1600" b="1" i="0" dirty="0" err="1">
                <a:solidFill>
                  <a:schemeClr val="tx1"/>
                </a:solidFill>
                <a:effectLst/>
                <a:latin typeface="Georgia" panose="02040502050405020303" pitchFamily="18" charset="0"/>
              </a:rPr>
              <a:t>pemberdayaan</a:t>
            </a:r>
            <a:r>
              <a:rPr lang="en-US" sz="1600" b="1" i="0" dirty="0">
                <a:solidFill>
                  <a:schemeClr val="tx1"/>
                </a:solidFill>
                <a:effectLst/>
                <a:latin typeface="Georgia" panose="02040502050405020303" pitchFamily="18" charset="0"/>
              </a:rPr>
              <a:t> </a:t>
            </a:r>
            <a:r>
              <a:rPr lang="en-US" sz="1600" b="1" i="0" dirty="0" err="1">
                <a:solidFill>
                  <a:schemeClr val="tx1"/>
                </a:solidFill>
                <a:effectLst/>
                <a:latin typeface="Georgia" panose="02040502050405020303" pitchFamily="18" charset="0"/>
              </a:rPr>
              <a:t>masyarakat</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termasuk</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menjembatani</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kebutuhan</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masyarakat</a:t>
            </a:r>
            <a:r>
              <a:rPr lang="en-US" sz="1600" b="1" dirty="0">
                <a:solidFill>
                  <a:schemeClr val="tx1"/>
                </a:solidFill>
                <a:latin typeface="Georgia" panose="02040502050405020303" pitchFamily="18" charset="0"/>
              </a:rPr>
              <a:t> dan </a:t>
            </a:r>
            <a:r>
              <a:rPr lang="en-US" sz="1600" b="1" dirty="0" err="1">
                <a:solidFill>
                  <a:schemeClr val="tx1"/>
                </a:solidFill>
                <a:latin typeface="Georgia" panose="02040502050405020303" pitchFamily="18" charset="0"/>
              </a:rPr>
              <a:t>penyedia</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sumberdaya</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seperti</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kelompok</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filantropis</a:t>
            </a:r>
            <a:endParaRPr lang="en-US" sz="1600" b="1" dirty="0">
              <a:solidFill>
                <a:schemeClr val="tx1"/>
              </a:solidFill>
              <a:latin typeface="Georgia" panose="02040502050405020303" pitchFamily="18" charset="0"/>
            </a:endParaRPr>
          </a:p>
          <a:p>
            <a:pPr marL="342900" indent="-342900" algn="l" fontAlgn="base">
              <a:buFont typeface="Wingdings" panose="05000000000000000000" pitchFamily="2" charset="2"/>
              <a:buChar char="§"/>
            </a:pPr>
            <a:r>
              <a:rPr lang="en-US" sz="1600" b="1" dirty="0" err="1">
                <a:solidFill>
                  <a:schemeClr val="tx1"/>
                </a:solidFill>
                <a:latin typeface="Georgia" panose="02040502050405020303" pitchFamily="18" charset="0"/>
              </a:rPr>
              <a:t>pemetaan</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kondisi</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sosial</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ekonomi</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masyarakat</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potensi</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kebutuhan</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tantangan</a:t>
            </a:r>
            <a:r>
              <a:rPr lang="en-US" sz="1600" b="1" dirty="0">
                <a:solidFill>
                  <a:schemeClr val="tx1"/>
                </a:solidFill>
                <a:latin typeface="Georgia" panose="02040502050405020303" pitchFamily="18" charset="0"/>
              </a:rPr>
              <a:t> </a:t>
            </a:r>
            <a:r>
              <a:rPr lang="en-US" sz="1600" b="1" dirty="0" err="1">
                <a:solidFill>
                  <a:schemeClr val="tx1"/>
                </a:solidFill>
                <a:latin typeface="Georgia" panose="02040502050405020303" pitchFamily="18" charset="0"/>
              </a:rPr>
              <a:t>dll</a:t>
            </a:r>
            <a:r>
              <a:rPr lang="en-US" sz="1600" b="1" dirty="0">
                <a:solidFill>
                  <a:schemeClr val="tx1"/>
                </a:solidFill>
                <a:latin typeface="Georgia" panose="02040502050405020303" pitchFamily="18" charset="0"/>
              </a:rPr>
              <a:t>)   </a:t>
            </a:r>
          </a:p>
          <a:p>
            <a:pPr marL="342900" indent="-342900" algn="l" fontAlgn="base">
              <a:buFont typeface="Wingdings" panose="05000000000000000000" pitchFamily="2" charset="2"/>
              <a:buChar char="§"/>
            </a:pPr>
            <a:r>
              <a:rPr lang="en-US" sz="16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m</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onitoring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pelaksanaan</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program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perlindungan</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sosial</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pemberdayaan</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masyarakat</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dari</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pemerintah</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non </a:t>
            </a:r>
            <a:r>
              <a:rPr lang="en-US" sz="16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pemerintah</a:t>
            </a:r>
            <a:r>
              <a:rPr lang="en-US" sz="16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600" b="1" dirty="0">
              <a:solidFill>
                <a:schemeClr val="tx1"/>
              </a:solidFill>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4482" y="1143000"/>
            <a:ext cx="25952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DE3C4A-D89C-449F-9CE3-61AB5916E317}"/>
              </a:ext>
            </a:extLst>
          </p:cNvPr>
          <p:cNvSpPr txBox="1"/>
          <p:nvPr/>
        </p:nvSpPr>
        <p:spPr>
          <a:xfrm>
            <a:off x="154969" y="1543050"/>
            <a:ext cx="2359631" cy="3108543"/>
          </a:xfrm>
          <a:prstGeom prst="rect">
            <a:avLst/>
          </a:prstGeom>
          <a:noFill/>
        </p:spPr>
        <p:txBody>
          <a:bodyPr wrap="square" rtlCol="0">
            <a:spAutoFit/>
          </a:bodyPr>
          <a:lstStyle/>
          <a:p>
            <a:r>
              <a:rPr lang="en-US" sz="2800" b="1" dirty="0">
                <a:solidFill>
                  <a:schemeClr val="bg1"/>
                </a:solidFill>
              </a:rPr>
              <a:t>Peran Teknis </a:t>
            </a:r>
            <a:r>
              <a:rPr lang="en-US" sz="2800" b="1" dirty="0" err="1">
                <a:solidFill>
                  <a:schemeClr val="bg1"/>
                </a:solidFill>
              </a:rPr>
              <a:t>Teknokratis</a:t>
            </a:r>
            <a:r>
              <a:rPr lang="en-US" sz="2800" b="1" dirty="0">
                <a:solidFill>
                  <a:schemeClr val="bg1"/>
                </a:solidFill>
              </a:rPr>
              <a:t>  </a:t>
            </a:r>
            <a:r>
              <a:rPr lang="en-US" sz="2800" b="1" dirty="0" err="1">
                <a:solidFill>
                  <a:schemeClr val="bg1"/>
                </a:solidFill>
              </a:rPr>
              <a:t>Kaum</a:t>
            </a:r>
            <a:r>
              <a:rPr lang="en-US" sz="2800" b="1" dirty="0">
                <a:solidFill>
                  <a:schemeClr val="bg1"/>
                </a:solidFill>
              </a:rPr>
              <a:t> Muda  </a:t>
            </a:r>
            <a:r>
              <a:rPr lang="en-US" sz="2800" b="1" dirty="0" err="1">
                <a:solidFill>
                  <a:schemeClr val="bg1"/>
                </a:solidFill>
              </a:rPr>
              <a:t>Intelektual</a:t>
            </a:r>
            <a:r>
              <a:rPr lang="en-US" sz="2800" b="1" dirty="0">
                <a:solidFill>
                  <a:schemeClr val="bg1"/>
                </a:solidFill>
              </a:rPr>
              <a:t> </a:t>
            </a:r>
            <a:r>
              <a:rPr lang="en-US" sz="2800" b="1" dirty="0" err="1">
                <a:solidFill>
                  <a:schemeClr val="bg1"/>
                </a:solidFill>
              </a:rPr>
              <a:t>dalam</a:t>
            </a:r>
            <a:r>
              <a:rPr lang="en-US" sz="2800" b="1" dirty="0">
                <a:solidFill>
                  <a:schemeClr val="bg1"/>
                </a:solidFill>
              </a:rPr>
              <a:t> </a:t>
            </a:r>
            <a:r>
              <a:rPr lang="en-US" sz="2800" b="1" dirty="0" err="1">
                <a:solidFill>
                  <a:schemeClr val="bg1"/>
                </a:solidFill>
              </a:rPr>
              <a:t>Pencapaian</a:t>
            </a:r>
            <a:r>
              <a:rPr lang="en-US" sz="2800" b="1" dirty="0">
                <a:solidFill>
                  <a:schemeClr val="bg1"/>
                </a:solidFill>
              </a:rPr>
              <a:t> SDGs</a:t>
            </a:r>
            <a:endParaRPr lang="id-ID" sz="2800" b="1" dirty="0">
              <a:solidFill>
                <a:schemeClr val="bg1"/>
              </a:solidFill>
            </a:endParaRPr>
          </a:p>
        </p:txBody>
      </p:sp>
      <p:sp>
        <p:nvSpPr>
          <p:cNvPr id="11" name="TextBox 10">
            <a:extLst>
              <a:ext uri="{FF2B5EF4-FFF2-40B4-BE49-F238E27FC236}">
                <a16:creationId xmlns:a16="http://schemas.microsoft.com/office/drawing/2014/main" id="{CEDB42FF-EA4B-48BC-8976-9330F2273201}"/>
              </a:ext>
            </a:extLst>
          </p:cNvPr>
          <p:cNvSpPr txBox="1"/>
          <p:nvPr/>
        </p:nvSpPr>
        <p:spPr>
          <a:xfrm>
            <a:off x="154968" y="4800600"/>
            <a:ext cx="1445232" cy="1477328"/>
          </a:xfrm>
          <a:prstGeom prst="rect">
            <a:avLst/>
          </a:prstGeom>
          <a:noFill/>
        </p:spPr>
        <p:txBody>
          <a:bodyPr wrap="square" rtlCol="0">
            <a:spAutoFit/>
          </a:bodyPr>
          <a:lstStyle/>
          <a:p>
            <a:r>
              <a:rPr lang="en-US" dirty="0" err="1">
                <a:solidFill>
                  <a:srgbClr val="FFFF00"/>
                </a:solidFill>
              </a:rPr>
              <a:t>Misalnya</a:t>
            </a:r>
            <a:r>
              <a:rPr lang="en-US" dirty="0">
                <a:solidFill>
                  <a:srgbClr val="FFFF00"/>
                </a:solidFill>
              </a:rPr>
              <a:t>, </a:t>
            </a:r>
            <a:r>
              <a:rPr lang="en-US" dirty="0" err="1">
                <a:solidFill>
                  <a:srgbClr val="FFFF00"/>
                </a:solidFill>
              </a:rPr>
              <a:t>melalui</a:t>
            </a:r>
            <a:r>
              <a:rPr lang="en-US" dirty="0">
                <a:solidFill>
                  <a:srgbClr val="FFFF00"/>
                </a:solidFill>
              </a:rPr>
              <a:t> </a:t>
            </a:r>
            <a:r>
              <a:rPr lang="en-US" b="1" dirty="0" err="1">
                <a:solidFill>
                  <a:srgbClr val="FFFF00"/>
                </a:solidFill>
              </a:rPr>
              <a:t>Layanan</a:t>
            </a:r>
            <a:r>
              <a:rPr lang="en-US" b="1" dirty="0">
                <a:solidFill>
                  <a:srgbClr val="FFFF00"/>
                </a:solidFill>
              </a:rPr>
              <a:t> </a:t>
            </a:r>
            <a:r>
              <a:rPr lang="en-US" b="1" dirty="0" err="1">
                <a:solidFill>
                  <a:srgbClr val="FFFF00"/>
                </a:solidFill>
              </a:rPr>
              <a:t>Sosial</a:t>
            </a:r>
            <a:r>
              <a:rPr lang="en-US" b="1" dirty="0">
                <a:solidFill>
                  <a:srgbClr val="FFFF00"/>
                </a:solidFill>
              </a:rPr>
              <a:t> Satu </a:t>
            </a:r>
            <a:r>
              <a:rPr lang="en-US" b="1" dirty="0" err="1">
                <a:solidFill>
                  <a:srgbClr val="FFFF00"/>
                </a:solidFill>
              </a:rPr>
              <a:t>Pintu</a:t>
            </a:r>
            <a:r>
              <a:rPr lang="en-US" b="1" dirty="0">
                <a:solidFill>
                  <a:srgbClr val="FFFF00"/>
                </a:solidFill>
              </a:rPr>
              <a:t> </a:t>
            </a:r>
            <a:endParaRPr lang="id-ID" b="1" dirty="0">
              <a:solidFill>
                <a:srgbClr val="FFFF00"/>
              </a:solidFill>
            </a:endParaRPr>
          </a:p>
        </p:txBody>
      </p:sp>
      <p:pic>
        <p:nvPicPr>
          <p:cNvPr id="7" name="Picture 6">
            <a:extLst>
              <a:ext uri="{FF2B5EF4-FFF2-40B4-BE49-F238E27FC236}">
                <a16:creationId xmlns:a16="http://schemas.microsoft.com/office/drawing/2014/main" id="{C9B1361A-E0D1-44BB-9EA4-A1CDBD01A4FA}"/>
              </a:ext>
            </a:extLst>
          </p:cNvPr>
          <p:cNvPicPr>
            <a:picLocks noChangeAspect="1"/>
          </p:cNvPicPr>
          <p:nvPr/>
        </p:nvPicPr>
        <p:blipFill>
          <a:blip r:embed="rId2"/>
          <a:stretch>
            <a:fillRect/>
          </a:stretch>
        </p:blipFill>
        <p:spPr>
          <a:xfrm>
            <a:off x="2595813" y="2914650"/>
            <a:ext cx="6393217" cy="3828830"/>
          </a:xfrm>
          <a:prstGeom prst="rect">
            <a:avLst/>
          </a:prstGeom>
        </p:spPr>
      </p:pic>
      <p:sp>
        <p:nvSpPr>
          <p:cNvPr id="12" name="Arrow: Right 11">
            <a:extLst>
              <a:ext uri="{FF2B5EF4-FFF2-40B4-BE49-F238E27FC236}">
                <a16:creationId xmlns:a16="http://schemas.microsoft.com/office/drawing/2014/main" id="{AA20B7B4-89B3-4EA4-8C3D-C1185C6AE7F9}"/>
              </a:ext>
            </a:extLst>
          </p:cNvPr>
          <p:cNvSpPr/>
          <p:nvPr/>
        </p:nvSpPr>
        <p:spPr>
          <a:xfrm>
            <a:off x="1188682" y="5371659"/>
            <a:ext cx="1661236" cy="255425"/>
          </a:xfrm>
          <a:prstGeom prst="rightArrow">
            <a:avLst/>
          </a:prstGeom>
          <a:solidFill>
            <a:srgbClr val="FFFF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sz="1350" dirty="0">
              <a:solidFill>
                <a:srgbClr val="FFFF00"/>
              </a:solidFill>
            </a:endParaRPr>
          </a:p>
        </p:txBody>
      </p:sp>
    </p:spTree>
    <p:extLst>
      <p:ext uri="{BB962C8B-B14F-4D97-AF65-F5344CB8AC3E}">
        <p14:creationId xmlns:p14="http://schemas.microsoft.com/office/powerpoint/2010/main" val="352700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956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38399" y="0"/>
            <a:ext cx="6705600" cy="6858000"/>
          </a:xfrm>
          <a:prstGeom prst="rect">
            <a:avLst/>
          </a:prstGeom>
          <a:solidFill>
            <a:srgbClr val="9B7A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85800"/>
            <a:ext cx="28956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239" y="4850353"/>
            <a:ext cx="8992779" cy="188381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nSpc>
                <a:spcPct val="107000"/>
              </a:lnSpc>
              <a:spcBef>
                <a:spcPts val="0"/>
              </a:spcBef>
              <a:spcAft>
                <a:spcPts val="800"/>
              </a:spcAft>
            </a:pPr>
            <a:endPar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kesadaran</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kritis</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peran</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katalis</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dalam</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kehidupan</a:t>
            </a:r>
            <a:r>
              <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masyarakat</a:t>
            </a:r>
            <a:endPar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Melakukan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pemetaan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situasi</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secara</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kritis</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di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tingkat</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masyarakat</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menghubungkan</a:t>
            </a:r>
            <a:r>
              <a:rPr lang="en-US"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nya</a:t>
            </a:r>
            <a:r>
              <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dengan</a:t>
            </a:r>
            <a:r>
              <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kebijakan</a:t>
            </a:r>
            <a:r>
              <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rPr>
              <a:t> dan </a:t>
            </a:r>
            <a:r>
              <a:rPr lang="en-US"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kelembagaan</a:t>
            </a:r>
            <a:endPar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Berkontrbusi</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terhadap</a:t>
            </a:r>
            <a:r>
              <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proses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perumusan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kebijakan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melalui</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dialog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demokratis</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Terhubung</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dengan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jejaring</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agenda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nasional</a:t>
            </a:r>
            <a:r>
              <a:rPr lang="en-US" dirty="0">
                <a:solidFill>
                  <a:schemeClr val="tx1"/>
                </a:solidFill>
                <a:latin typeface="Georgia" panose="02040502050405020303" pitchFamily="18" charset="0"/>
                <a:ea typeface="Calibri" panose="020F0502020204030204" pitchFamily="34" charset="0"/>
                <a:cs typeface="Times New Roman" panose="02020603050405020304" pitchFamily="18" charset="0"/>
              </a:rPr>
              <a:t>,</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regional dan global (SDGs,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manusia</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dsb</a:t>
            </a:r>
            <a:r>
              <a:rPr lang="en-US"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t>
            </a:r>
            <a:endParaRPr lang="en-US"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Font typeface="Wingdings" panose="05000000000000000000" pitchFamily="2" charset="2"/>
              <a:buChar char="§"/>
            </a:pP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482" y="1143000"/>
            <a:ext cx="25952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DE3C4A-D89C-449F-9CE3-61AB5916E317}"/>
              </a:ext>
            </a:extLst>
          </p:cNvPr>
          <p:cNvSpPr txBox="1"/>
          <p:nvPr/>
        </p:nvSpPr>
        <p:spPr>
          <a:xfrm>
            <a:off x="154969" y="1543050"/>
            <a:ext cx="2359631" cy="2677656"/>
          </a:xfrm>
          <a:prstGeom prst="rect">
            <a:avLst/>
          </a:prstGeom>
          <a:noFill/>
        </p:spPr>
        <p:txBody>
          <a:bodyPr wrap="square" rtlCol="0">
            <a:spAutoFit/>
          </a:bodyPr>
          <a:lstStyle/>
          <a:p>
            <a:r>
              <a:rPr lang="en-US" sz="2800" b="1" dirty="0">
                <a:solidFill>
                  <a:schemeClr val="bg1"/>
                </a:solidFill>
              </a:rPr>
              <a:t>Peran </a:t>
            </a:r>
            <a:r>
              <a:rPr lang="en-US" sz="2800" b="1" dirty="0" err="1">
                <a:solidFill>
                  <a:schemeClr val="bg1"/>
                </a:solidFill>
              </a:rPr>
              <a:t>Katalis</a:t>
            </a:r>
            <a:r>
              <a:rPr lang="en-US" sz="2800" b="1" dirty="0">
                <a:solidFill>
                  <a:schemeClr val="bg1"/>
                </a:solidFill>
              </a:rPr>
              <a:t> </a:t>
            </a:r>
            <a:r>
              <a:rPr lang="en-US" sz="2800" b="1" dirty="0" err="1">
                <a:solidFill>
                  <a:schemeClr val="bg1"/>
                </a:solidFill>
              </a:rPr>
              <a:t>Kaum</a:t>
            </a:r>
            <a:r>
              <a:rPr lang="en-US" sz="2800" b="1" dirty="0">
                <a:solidFill>
                  <a:schemeClr val="bg1"/>
                </a:solidFill>
              </a:rPr>
              <a:t> Muda  </a:t>
            </a:r>
            <a:r>
              <a:rPr lang="en-US" sz="2800" b="1" dirty="0" err="1">
                <a:solidFill>
                  <a:schemeClr val="bg1"/>
                </a:solidFill>
              </a:rPr>
              <a:t>Intelektual</a:t>
            </a:r>
            <a:r>
              <a:rPr lang="en-US" sz="2800" b="1" dirty="0">
                <a:solidFill>
                  <a:schemeClr val="bg1"/>
                </a:solidFill>
              </a:rPr>
              <a:t> </a:t>
            </a:r>
            <a:r>
              <a:rPr lang="en-US" sz="2800" b="1" dirty="0" err="1">
                <a:solidFill>
                  <a:schemeClr val="bg1"/>
                </a:solidFill>
              </a:rPr>
              <a:t>dalam</a:t>
            </a:r>
            <a:r>
              <a:rPr lang="en-US" sz="2800" b="1" dirty="0">
                <a:solidFill>
                  <a:schemeClr val="bg1"/>
                </a:solidFill>
              </a:rPr>
              <a:t> </a:t>
            </a:r>
            <a:r>
              <a:rPr lang="en-US" sz="2800" b="1" dirty="0" err="1">
                <a:solidFill>
                  <a:schemeClr val="bg1"/>
                </a:solidFill>
              </a:rPr>
              <a:t>Pencapaian</a:t>
            </a:r>
            <a:r>
              <a:rPr lang="en-US" sz="2800" b="1" dirty="0">
                <a:solidFill>
                  <a:schemeClr val="bg1"/>
                </a:solidFill>
              </a:rPr>
              <a:t> SDGs</a:t>
            </a:r>
            <a:endParaRPr lang="id-ID" sz="2800" b="1" dirty="0">
              <a:solidFill>
                <a:schemeClr val="bg1"/>
              </a:solidFill>
            </a:endParaRPr>
          </a:p>
        </p:txBody>
      </p:sp>
      <p:sp>
        <p:nvSpPr>
          <p:cNvPr id="10" name="TextBox 9">
            <a:extLst>
              <a:ext uri="{FF2B5EF4-FFF2-40B4-BE49-F238E27FC236}">
                <a16:creationId xmlns:a16="http://schemas.microsoft.com/office/drawing/2014/main" id="{A70E9DDB-491A-44B4-B668-58ED35E8FE3F}"/>
              </a:ext>
            </a:extLst>
          </p:cNvPr>
          <p:cNvSpPr txBox="1"/>
          <p:nvPr/>
        </p:nvSpPr>
        <p:spPr>
          <a:xfrm>
            <a:off x="2590800" y="4273795"/>
            <a:ext cx="6105525" cy="470000"/>
          </a:xfrm>
          <a:prstGeom prst="rect">
            <a:avLst/>
          </a:prstGeom>
          <a:noFill/>
        </p:spPr>
        <p:txBody>
          <a:bodyPr wrap="square">
            <a:spAutoFit/>
          </a:bodyPr>
          <a:lstStyle/>
          <a:p>
            <a:pPr marL="457200" marR="0" indent="-457200">
              <a:lnSpc>
                <a:spcPct val="107000"/>
              </a:lnSpc>
              <a:spcBef>
                <a:spcPts val="0"/>
              </a:spcBef>
              <a:spcAft>
                <a:spcPts val="800"/>
              </a:spcAft>
              <a:buFont typeface="Wingdings" panose="05000000000000000000" pitchFamily="2" charset="2"/>
              <a:buChar char="§"/>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A42B89FA-8EB2-42DA-9B7A-4F434637C4B5}"/>
              </a:ext>
            </a:extLst>
          </p:cNvPr>
          <p:cNvSpPr txBox="1">
            <a:spLocks/>
          </p:cNvSpPr>
          <p:nvPr/>
        </p:nvSpPr>
        <p:spPr>
          <a:xfrm>
            <a:off x="2534190" y="123836"/>
            <a:ext cx="3828311" cy="4524363"/>
          </a:xfrm>
          <a:prstGeom prst="rect">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vert="horz" lIns="51435" tIns="25718" rIns="51435" bIns="25718"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000" b="1" i="1" dirty="0">
                <a:solidFill>
                  <a:schemeClr val="bg1"/>
                </a:solidFill>
              </a:rPr>
              <a:t>Negara </a:t>
            </a:r>
            <a:r>
              <a:rPr lang="en-US" sz="2000" b="1" i="1" dirty="0" err="1">
                <a:solidFill>
                  <a:schemeClr val="bg1"/>
                </a:solidFill>
              </a:rPr>
              <a:t>gagal</a:t>
            </a:r>
            <a:r>
              <a:rPr lang="en-US" sz="2000" b="1" i="1" dirty="0">
                <a:solidFill>
                  <a:schemeClr val="bg1"/>
                </a:solidFill>
              </a:rPr>
              <a:t> </a:t>
            </a:r>
            <a:r>
              <a:rPr lang="en-US" sz="2000" b="1" dirty="0" err="1">
                <a:solidFill>
                  <a:schemeClr val="bg1"/>
                </a:solidFill>
              </a:rPr>
              <a:t>adalah</a:t>
            </a:r>
            <a:r>
              <a:rPr lang="en-US" sz="2000" b="1" dirty="0">
                <a:solidFill>
                  <a:schemeClr val="bg1"/>
                </a:solidFill>
              </a:rPr>
              <a:t> negara yang </a:t>
            </a:r>
            <a:r>
              <a:rPr lang="en-US" sz="2000" b="1" dirty="0" err="1">
                <a:solidFill>
                  <a:schemeClr val="bg1"/>
                </a:solidFill>
              </a:rPr>
              <a:t>tidak</a:t>
            </a:r>
            <a:r>
              <a:rPr lang="en-US" sz="2000" b="1" dirty="0">
                <a:solidFill>
                  <a:schemeClr val="bg1"/>
                </a:solidFill>
              </a:rPr>
              <a:t> </a:t>
            </a:r>
            <a:r>
              <a:rPr lang="en-US" sz="2000" b="1" dirty="0" err="1">
                <a:solidFill>
                  <a:schemeClr val="bg1"/>
                </a:solidFill>
              </a:rPr>
              <a:t>mampu</a:t>
            </a:r>
            <a:r>
              <a:rPr lang="en-US" sz="2000" b="1" dirty="0">
                <a:solidFill>
                  <a:schemeClr val="bg1"/>
                </a:solidFill>
              </a:rPr>
              <a:t> </a:t>
            </a:r>
            <a:r>
              <a:rPr lang="en-US" sz="2000" b="1" dirty="0" err="1">
                <a:solidFill>
                  <a:schemeClr val="bg1"/>
                </a:solidFill>
              </a:rPr>
              <a:t>menjamin</a:t>
            </a:r>
            <a:r>
              <a:rPr lang="en-US" sz="2000" b="1" dirty="0">
                <a:solidFill>
                  <a:schemeClr val="bg1"/>
                </a:solidFill>
              </a:rPr>
              <a:t> </a:t>
            </a:r>
            <a:r>
              <a:rPr lang="en-US" sz="2000" b="1" dirty="0" err="1">
                <a:solidFill>
                  <a:schemeClr val="bg1"/>
                </a:solidFill>
              </a:rPr>
              <a:t>kebebasan</a:t>
            </a:r>
            <a:r>
              <a:rPr lang="en-US" sz="2000" b="1" dirty="0">
                <a:solidFill>
                  <a:schemeClr val="bg1"/>
                </a:solidFill>
              </a:rPr>
              <a:t> </a:t>
            </a:r>
            <a:r>
              <a:rPr lang="en-US" sz="2000" b="1" dirty="0" err="1">
                <a:solidFill>
                  <a:schemeClr val="bg1"/>
                </a:solidFill>
              </a:rPr>
              <a:t>warganya</a:t>
            </a:r>
            <a:r>
              <a:rPr lang="en-US" sz="2000" b="1" dirty="0">
                <a:solidFill>
                  <a:schemeClr val="bg1"/>
                </a:solidFill>
              </a:rPr>
              <a:t>. </a:t>
            </a:r>
            <a:r>
              <a:rPr lang="en-US" sz="2000" b="1" dirty="0" err="1">
                <a:solidFill>
                  <a:schemeClr val="bg1"/>
                </a:solidFill>
              </a:rPr>
              <a:t>Bebas</a:t>
            </a:r>
            <a:r>
              <a:rPr lang="en-US" sz="2000" b="1" dirty="0">
                <a:solidFill>
                  <a:schemeClr val="bg1"/>
                </a:solidFill>
              </a:rPr>
              <a:t> </a:t>
            </a:r>
            <a:r>
              <a:rPr lang="en-US" sz="2000" b="1" dirty="0" err="1">
                <a:solidFill>
                  <a:schemeClr val="bg1"/>
                </a:solidFill>
              </a:rPr>
              <a:t>dari</a:t>
            </a:r>
            <a:r>
              <a:rPr lang="en-US" sz="2000" b="1" dirty="0">
                <a:solidFill>
                  <a:schemeClr val="bg1"/>
                </a:solidFill>
              </a:rPr>
              <a:t> </a:t>
            </a:r>
            <a:r>
              <a:rPr lang="en-US" sz="2000" b="1" dirty="0" err="1">
                <a:solidFill>
                  <a:schemeClr val="bg1"/>
                </a:solidFill>
              </a:rPr>
              <a:t>kekerasan</a:t>
            </a:r>
            <a:r>
              <a:rPr lang="en-US" sz="2000" b="1" dirty="0">
                <a:solidFill>
                  <a:schemeClr val="bg1"/>
                </a:solidFill>
              </a:rPr>
              <a:t>, rasa </a:t>
            </a:r>
            <a:r>
              <a:rPr lang="en-US" sz="2000" b="1" dirty="0" err="1">
                <a:solidFill>
                  <a:schemeClr val="bg1"/>
                </a:solidFill>
              </a:rPr>
              <a:t>takut</a:t>
            </a:r>
            <a:r>
              <a:rPr lang="en-US" sz="2000" b="1" dirty="0">
                <a:solidFill>
                  <a:schemeClr val="bg1"/>
                </a:solidFill>
              </a:rPr>
              <a:t>, </a:t>
            </a:r>
            <a:r>
              <a:rPr lang="en-US" sz="2000" b="1" dirty="0" err="1">
                <a:solidFill>
                  <a:schemeClr val="bg1"/>
                </a:solidFill>
              </a:rPr>
              <a:t>kelaparan</a:t>
            </a:r>
            <a:r>
              <a:rPr lang="en-US" sz="2000" b="1" dirty="0">
                <a:solidFill>
                  <a:schemeClr val="bg1"/>
                </a:solidFill>
              </a:rPr>
              <a:t>, </a:t>
            </a:r>
            <a:r>
              <a:rPr lang="en-US" sz="2000" b="1" dirty="0" err="1">
                <a:solidFill>
                  <a:schemeClr val="bg1"/>
                </a:solidFill>
              </a:rPr>
              <a:t>kemiskinan</a:t>
            </a:r>
            <a:r>
              <a:rPr lang="en-US" sz="2000" b="1" dirty="0">
                <a:solidFill>
                  <a:schemeClr val="bg1"/>
                </a:solidFill>
              </a:rPr>
              <a:t> dan </a:t>
            </a:r>
            <a:r>
              <a:rPr lang="en-US" sz="2000" b="1" dirty="0" err="1">
                <a:solidFill>
                  <a:schemeClr val="bg1"/>
                </a:solidFill>
              </a:rPr>
              <a:t>ketimpangan</a:t>
            </a:r>
            <a:r>
              <a:rPr lang="en-US" sz="2000" b="1" dirty="0">
                <a:solidFill>
                  <a:schemeClr val="bg1"/>
                </a:solidFill>
              </a:rPr>
              <a:t> </a:t>
            </a:r>
            <a:r>
              <a:rPr lang="en-US" sz="2000" b="1" dirty="0" err="1">
                <a:solidFill>
                  <a:schemeClr val="bg1"/>
                </a:solidFill>
              </a:rPr>
              <a:t>ekstrim</a:t>
            </a:r>
            <a:r>
              <a:rPr lang="en-US" sz="2000" b="1" dirty="0">
                <a:solidFill>
                  <a:schemeClr val="bg1"/>
                </a:solidFill>
              </a:rPr>
              <a:t>, </a:t>
            </a:r>
            <a:r>
              <a:rPr lang="en-US" sz="2000" b="1" dirty="0" err="1">
                <a:solidFill>
                  <a:schemeClr val="bg1"/>
                </a:solidFill>
              </a:rPr>
              <a:t>serta</a:t>
            </a:r>
            <a:r>
              <a:rPr lang="en-US" sz="2000" b="1" dirty="0">
                <a:solidFill>
                  <a:schemeClr val="bg1"/>
                </a:solidFill>
              </a:rPr>
              <a:t> </a:t>
            </a:r>
            <a:r>
              <a:rPr lang="en-US" sz="2000" b="1" dirty="0" err="1">
                <a:solidFill>
                  <a:schemeClr val="bg1"/>
                </a:solidFill>
              </a:rPr>
              <a:t>bebas</a:t>
            </a:r>
            <a:r>
              <a:rPr lang="en-US" sz="2000" b="1" dirty="0">
                <a:solidFill>
                  <a:schemeClr val="bg1"/>
                </a:solidFill>
              </a:rPr>
              <a:t> </a:t>
            </a:r>
            <a:r>
              <a:rPr lang="en-US" sz="2000" b="1" dirty="0" err="1">
                <a:solidFill>
                  <a:schemeClr val="bg1"/>
                </a:solidFill>
              </a:rPr>
              <a:t>untuk</a:t>
            </a:r>
            <a:r>
              <a:rPr lang="en-US" sz="2000" b="1" dirty="0">
                <a:solidFill>
                  <a:schemeClr val="bg1"/>
                </a:solidFill>
              </a:rPr>
              <a:t> </a:t>
            </a:r>
            <a:r>
              <a:rPr lang="en-US" sz="2000" b="1" dirty="0" err="1">
                <a:solidFill>
                  <a:schemeClr val="bg1"/>
                </a:solidFill>
              </a:rPr>
              <a:t>menjalani</a:t>
            </a:r>
            <a:r>
              <a:rPr lang="en-US" sz="2000" b="1" dirty="0">
                <a:solidFill>
                  <a:schemeClr val="bg1"/>
                </a:solidFill>
              </a:rPr>
              <a:t> </a:t>
            </a:r>
            <a:r>
              <a:rPr lang="en-US" sz="2000" b="1" dirty="0" err="1">
                <a:solidFill>
                  <a:schemeClr val="bg1"/>
                </a:solidFill>
              </a:rPr>
              <a:t>hidup</a:t>
            </a:r>
            <a:r>
              <a:rPr lang="en-US" sz="2000" b="1" dirty="0">
                <a:solidFill>
                  <a:schemeClr val="bg1"/>
                </a:solidFill>
              </a:rPr>
              <a:t> </a:t>
            </a:r>
            <a:r>
              <a:rPr lang="en-US" sz="2000" b="1" dirty="0" err="1">
                <a:solidFill>
                  <a:schemeClr val="bg1"/>
                </a:solidFill>
              </a:rPr>
              <a:t>layak</a:t>
            </a:r>
            <a:r>
              <a:rPr lang="en-US" sz="2000" b="1" dirty="0">
                <a:solidFill>
                  <a:schemeClr val="bg1"/>
                </a:solidFill>
              </a:rPr>
              <a:t>, </a:t>
            </a:r>
            <a:r>
              <a:rPr lang="en-US" sz="2000" b="1" dirty="0" err="1">
                <a:solidFill>
                  <a:schemeClr val="bg1"/>
                </a:solidFill>
              </a:rPr>
              <a:t>mendapatkan</a:t>
            </a:r>
            <a:r>
              <a:rPr lang="en-US" sz="2000" b="1" dirty="0">
                <a:solidFill>
                  <a:schemeClr val="bg1"/>
                </a:solidFill>
              </a:rPr>
              <a:t> </a:t>
            </a:r>
            <a:r>
              <a:rPr lang="en-US" sz="2000" b="1" dirty="0" err="1">
                <a:solidFill>
                  <a:schemeClr val="bg1"/>
                </a:solidFill>
              </a:rPr>
              <a:t>layanan</a:t>
            </a:r>
            <a:r>
              <a:rPr lang="en-US" sz="2000" b="1" dirty="0">
                <a:solidFill>
                  <a:schemeClr val="bg1"/>
                </a:solidFill>
              </a:rPr>
              <a:t> </a:t>
            </a:r>
            <a:r>
              <a:rPr lang="en-US" sz="2000" b="1" dirty="0" err="1">
                <a:solidFill>
                  <a:schemeClr val="bg1"/>
                </a:solidFill>
              </a:rPr>
              <a:t>publik</a:t>
            </a:r>
            <a:r>
              <a:rPr lang="en-US" sz="2000" b="1" dirty="0">
                <a:solidFill>
                  <a:schemeClr val="bg1"/>
                </a:solidFill>
              </a:rPr>
              <a:t>, dan </a:t>
            </a:r>
            <a:r>
              <a:rPr lang="en-US" sz="2000" b="1" dirty="0" err="1">
                <a:solidFill>
                  <a:schemeClr val="bg1"/>
                </a:solidFill>
              </a:rPr>
              <a:t>mengeyam</a:t>
            </a:r>
            <a:r>
              <a:rPr lang="en-US" sz="2000" b="1" dirty="0">
                <a:solidFill>
                  <a:schemeClr val="bg1"/>
                </a:solidFill>
              </a:rPr>
              <a:t> </a:t>
            </a:r>
            <a:r>
              <a:rPr lang="en-US" sz="2000" b="1" dirty="0" err="1">
                <a:solidFill>
                  <a:schemeClr val="bg1"/>
                </a:solidFill>
              </a:rPr>
              <a:t>pelbagai</a:t>
            </a:r>
            <a:r>
              <a:rPr lang="en-US" sz="2000" b="1" dirty="0">
                <a:solidFill>
                  <a:schemeClr val="bg1"/>
                </a:solidFill>
              </a:rPr>
              <a:t> </a:t>
            </a:r>
            <a:r>
              <a:rPr lang="en-US" sz="2000" b="1" dirty="0" err="1">
                <a:solidFill>
                  <a:schemeClr val="bg1"/>
                </a:solidFill>
              </a:rPr>
              <a:t>kebutuhan</a:t>
            </a:r>
            <a:r>
              <a:rPr lang="en-US" sz="2000" b="1" dirty="0">
                <a:solidFill>
                  <a:schemeClr val="bg1"/>
                </a:solidFill>
              </a:rPr>
              <a:t> </a:t>
            </a:r>
            <a:r>
              <a:rPr lang="en-US" sz="2000" b="1" dirty="0" err="1">
                <a:solidFill>
                  <a:schemeClr val="bg1"/>
                </a:solidFill>
              </a:rPr>
              <a:t>dasar</a:t>
            </a:r>
            <a:r>
              <a:rPr lang="en-US" sz="2000" b="1" dirty="0">
                <a:solidFill>
                  <a:schemeClr val="bg1"/>
                </a:solidFill>
              </a:rPr>
              <a:t> </a:t>
            </a:r>
            <a:r>
              <a:rPr lang="en-US" sz="2000" b="1" dirty="0" err="1">
                <a:solidFill>
                  <a:schemeClr val="bg1"/>
                </a:solidFill>
              </a:rPr>
              <a:t>lainnya</a:t>
            </a:r>
            <a:endParaRPr lang="en-US" sz="2000" b="1" dirty="0">
              <a:solidFill>
                <a:schemeClr val="bg1"/>
              </a:solidFill>
            </a:endParaRPr>
          </a:p>
          <a:p>
            <a:r>
              <a:rPr lang="en-US" sz="2000" b="1" i="1" dirty="0" err="1">
                <a:solidFill>
                  <a:srgbClr val="FFFF00"/>
                </a:solidFill>
              </a:rPr>
              <a:t>Penyebab</a:t>
            </a:r>
            <a:r>
              <a:rPr lang="en-US" sz="2000" b="1" i="1" dirty="0">
                <a:solidFill>
                  <a:srgbClr val="FFFF00"/>
                </a:solidFill>
              </a:rPr>
              <a:t> </a:t>
            </a:r>
            <a:r>
              <a:rPr lang="en-US" sz="2000" b="1" i="1" dirty="0" err="1">
                <a:solidFill>
                  <a:srgbClr val="FFFF00"/>
                </a:solidFill>
              </a:rPr>
              <a:t>utama</a:t>
            </a:r>
            <a:r>
              <a:rPr lang="en-US" sz="2000" b="1" i="1" dirty="0">
                <a:solidFill>
                  <a:srgbClr val="FFFF00"/>
                </a:solidFill>
              </a:rPr>
              <a:t>: </a:t>
            </a:r>
            <a:r>
              <a:rPr lang="en-US" sz="2000" b="1" i="1" dirty="0" err="1">
                <a:solidFill>
                  <a:srgbClr val="FFFF00"/>
                </a:solidFill>
              </a:rPr>
              <a:t>sistem</a:t>
            </a:r>
            <a:r>
              <a:rPr lang="en-US" sz="2000" b="1" i="1" dirty="0">
                <a:solidFill>
                  <a:srgbClr val="FFFF00"/>
                </a:solidFill>
              </a:rPr>
              <a:t>/</a:t>
            </a:r>
            <a:r>
              <a:rPr lang="en-US" sz="2000" b="1" i="1" dirty="0" err="1">
                <a:solidFill>
                  <a:srgbClr val="FFFF00"/>
                </a:solidFill>
              </a:rPr>
              <a:t>lembaga</a:t>
            </a:r>
            <a:r>
              <a:rPr lang="en-US" sz="2000" b="1" i="1" dirty="0">
                <a:solidFill>
                  <a:srgbClr val="FFFF00"/>
                </a:solidFill>
              </a:rPr>
              <a:t> </a:t>
            </a:r>
            <a:r>
              <a:rPr lang="en-US" sz="2000" b="1" i="1" dirty="0" err="1">
                <a:solidFill>
                  <a:srgbClr val="FFFF00"/>
                </a:solidFill>
              </a:rPr>
              <a:t>ekstraktif</a:t>
            </a:r>
            <a:r>
              <a:rPr lang="en-US" sz="2000" b="1" i="1" dirty="0">
                <a:solidFill>
                  <a:srgbClr val="FFFF00"/>
                </a:solidFill>
              </a:rPr>
              <a:t> yang </a:t>
            </a:r>
            <a:r>
              <a:rPr lang="en-US" sz="2000" b="1" i="1" dirty="0" err="1">
                <a:solidFill>
                  <a:srgbClr val="FFFF00"/>
                </a:solidFill>
              </a:rPr>
              <a:t>jadi</a:t>
            </a:r>
            <a:r>
              <a:rPr lang="en-US" sz="2000" b="1" i="1" dirty="0">
                <a:solidFill>
                  <a:srgbClr val="FFFF00"/>
                </a:solidFill>
              </a:rPr>
              <a:t> </a:t>
            </a:r>
            <a:r>
              <a:rPr lang="en-US" sz="2000" b="1" i="1" dirty="0" err="1">
                <a:solidFill>
                  <a:srgbClr val="FFFF00"/>
                </a:solidFill>
              </a:rPr>
              <a:t>lahan</a:t>
            </a:r>
            <a:r>
              <a:rPr lang="en-US" sz="2000" b="1" i="1" dirty="0">
                <a:solidFill>
                  <a:srgbClr val="FFFF00"/>
                </a:solidFill>
              </a:rPr>
              <a:t> </a:t>
            </a:r>
            <a:r>
              <a:rPr lang="en-US" sz="2000" b="1" i="1" dirty="0" err="1">
                <a:solidFill>
                  <a:srgbClr val="FFFF00"/>
                </a:solidFill>
              </a:rPr>
              <a:t>subur</a:t>
            </a:r>
            <a:r>
              <a:rPr lang="en-US" sz="2000" b="1" i="1" dirty="0">
                <a:solidFill>
                  <a:srgbClr val="FFFF00"/>
                </a:solidFill>
              </a:rPr>
              <a:t> </a:t>
            </a:r>
            <a:r>
              <a:rPr lang="en-US" sz="2000" b="1" i="1" dirty="0" err="1">
                <a:solidFill>
                  <a:srgbClr val="FFFF00"/>
                </a:solidFill>
              </a:rPr>
              <a:t>oligarki</a:t>
            </a:r>
            <a:r>
              <a:rPr lang="en-US" sz="2000" b="1" i="1" dirty="0">
                <a:solidFill>
                  <a:srgbClr val="FFFF00"/>
                </a:solidFill>
              </a:rPr>
              <a:t>  dan </a:t>
            </a:r>
            <a:r>
              <a:rPr lang="en-US" sz="2000" b="1" i="1" dirty="0" err="1">
                <a:solidFill>
                  <a:srgbClr val="FFFF00"/>
                </a:solidFill>
              </a:rPr>
              <a:t>korupsi</a:t>
            </a:r>
            <a:endParaRPr lang="en-US" sz="2000" i="1" dirty="0">
              <a:solidFill>
                <a:srgbClr val="FFFF00"/>
              </a:solidFill>
            </a:endParaRPr>
          </a:p>
        </p:txBody>
      </p:sp>
      <p:pic>
        <p:nvPicPr>
          <p:cNvPr id="13" name="Picture 12">
            <a:extLst>
              <a:ext uri="{FF2B5EF4-FFF2-40B4-BE49-F238E27FC236}">
                <a16:creationId xmlns:a16="http://schemas.microsoft.com/office/drawing/2014/main" id="{60B33FD6-6409-411D-9368-3A9BFAEC6C4B}"/>
              </a:ext>
            </a:extLst>
          </p:cNvPr>
          <p:cNvPicPr>
            <a:picLocks noChangeAspect="1"/>
          </p:cNvPicPr>
          <p:nvPr/>
        </p:nvPicPr>
        <p:blipFill>
          <a:blip r:embed="rId2"/>
          <a:stretch>
            <a:fillRect/>
          </a:stretch>
        </p:blipFill>
        <p:spPr>
          <a:xfrm rot="4170385">
            <a:off x="5877084" y="1311222"/>
            <a:ext cx="1261430" cy="965081"/>
          </a:xfrm>
          <a:prstGeom prst="rect">
            <a:avLst/>
          </a:prstGeom>
        </p:spPr>
      </p:pic>
      <p:pic>
        <p:nvPicPr>
          <p:cNvPr id="14" name="Picture 13">
            <a:extLst>
              <a:ext uri="{FF2B5EF4-FFF2-40B4-BE49-F238E27FC236}">
                <a16:creationId xmlns:a16="http://schemas.microsoft.com/office/drawing/2014/main" id="{780A1DC1-C0B5-4E0F-B80C-6C5E5CFD9ADE}"/>
              </a:ext>
            </a:extLst>
          </p:cNvPr>
          <p:cNvPicPr>
            <a:picLocks noChangeAspect="1"/>
          </p:cNvPicPr>
          <p:nvPr/>
        </p:nvPicPr>
        <p:blipFill>
          <a:blip r:embed="rId3"/>
          <a:stretch>
            <a:fillRect/>
          </a:stretch>
        </p:blipFill>
        <p:spPr>
          <a:xfrm rot="4630517">
            <a:off x="6503604" y="271108"/>
            <a:ext cx="1050824" cy="938354"/>
          </a:xfrm>
          <a:prstGeom prst="rect">
            <a:avLst/>
          </a:prstGeom>
        </p:spPr>
      </p:pic>
      <p:pic>
        <p:nvPicPr>
          <p:cNvPr id="15" name="Picture 14">
            <a:extLst>
              <a:ext uri="{FF2B5EF4-FFF2-40B4-BE49-F238E27FC236}">
                <a16:creationId xmlns:a16="http://schemas.microsoft.com/office/drawing/2014/main" id="{72955332-1264-4A03-B3AF-6C8C60E57F21}"/>
              </a:ext>
            </a:extLst>
          </p:cNvPr>
          <p:cNvPicPr>
            <a:picLocks noChangeAspect="1"/>
          </p:cNvPicPr>
          <p:nvPr/>
        </p:nvPicPr>
        <p:blipFill>
          <a:blip r:embed="rId4"/>
          <a:stretch>
            <a:fillRect/>
          </a:stretch>
        </p:blipFill>
        <p:spPr>
          <a:xfrm rot="4565733">
            <a:off x="7057513" y="686305"/>
            <a:ext cx="1044337" cy="792388"/>
          </a:xfrm>
          <a:prstGeom prst="rect">
            <a:avLst/>
          </a:prstGeom>
        </p:spPr>
      </p:pic>
      <p:pic>
        <p:nvPicPr>
          <p:cNvPr id="16" name="Picture 15">
            <a:extLst>
              <a:ext uri="{FF2B5EF4-FFF2-40B4-BE49-F238E27FC236}">
                <a16:creationId xmlns:a16="http://schemas.microsoft.com/office/drawing/2014/main" id="{75AD8FAE-4569-40D5-AFFB-4E1F897E5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46889">
            <a:off x="7888650" y="145980"/>
            <a:ext cx="870640" cy="1267589"/>
          </a:xfrm>
          <a:prstGeom prst="rect">
            <a:avLst/>
          </a:prstGeom>
        </p:spPr>
      </p:pic>
      <p:pic>
        <p:nvPicPr>
          <p:cNvPr id="17" name="Picture 16">
            <a:extLst>
              <a:ext uri="{FF2B5EF4-FFF2-40B4-BE49-F238E27FC236}">
                <a16:creationId xmlns:a16="http://schemas.microsoft.com/office/drawing/2014/main" id="{C4FC3C6D-3EE1-4A01-8D33-72785B29EC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6911">
            <a:off x="7315573" y="1576737"/>
            <a:ext cx="834828" cy="1074893"/>
          </a:xfrm>
          <a:prstGeom prst="rect">
            <a:avLst/>
          </a:prstGeom>
        </p:spPr>
      </p:pic>
      <p:pic>
        <p:nvPicPr>
          <p:cNvPr id="18" name="Picture 17">
            <a:extLst>
              <a:ext uri="{FF2B5EF4-FFF2-40B4-BE49-F238E27FC236}">
                <a16:creationId xmlns:a16="http://schemas.microsoft.com/office/drawing/2014/main" id="{88F78BA3-C0B0-4E4E-B8D9-AAF496E4C8D2}"/>
              </a:ext>
            </a:extLst>
          </p:cNvPr>
          <p:cNvPicPr>
            <a:picLocks noChangeAspect="1"/>
          </p:cNvPicPr>
          <p:nvPr/>
        </p:nvPicPr>
        <p:blipFill>
          <a:blip r:embed="rId7"/>
          <a:stretch>
            <a:fillRect/>
          </a:stretch>
        </p:blipFill>
        <p:spPr>
          <a:xfrm rot="594556">
            <a:off x="6803801" y="1108311"/>
            <a:ext cx="753632" cy="905405"/>
          </a:xfrm>
          <a:prstGeom prst="rect">
            <a:avLst/>
          </a:prstGeom>
        </p:spPr>
      </p:pic>
      <p:pic>
        <p:nvPicPr>
          <p:cNvPr id="19" name="Picture 18">
            <a:extLst>
              <a:ext uri="{FF2B5EF4-FFF2-40B4-BE49-F238E27FC236}">
                <a16:creationId xmlns:a16="http://schemas.microsoft.com/office/drawing/2014/main" id="{DAD63036-CA18-4E0F-A46E-36DB3B506E4D}"/>
              </a:ext>
            </a:extLst>
          </p:cNvPr>
          <p:cNvPicPr>
            <a:picLocks noChangeAspect="1"/>
          </p:cNvPicPr>
          <p:nvPr/>
        </p:nvPicPr>
        <p:blipFill>
          <a:blip r:embed="rId8"/>
          <a:stretch>
            <a:fillRect/>
          </a:stretch>
        </p:blipFill>
        <p:spPr>
          <a:xfrm rot="706274">
            <a:off x="8052415" y="905613"/>
            <a:ext cx="914405" cy="1140535"/>
          </a:xfrm>
          <a:prstGeom prst="rect">
            <a:avLst/>
          </a:prstGeom>
        </p:spPr>
      </p:pic>
    </p:spTree>
    <p:extLst>
      <p:ext uri="{BB962C8B-B14F-4D97-AF65-F5344CB8AC3E}">
        <p14:creationId xmlns:p14="http://schemas.microsoft.com/office/powerpoint/2010/main" val="361747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040AD40B-2E2F-4A50-AF9F-17242FEC2398}"/>
              </a:ext>
            </a:extLst>
          </p:cNvPr>
          <p:cNvCxnSpPr/>
          <p:nvPr/>
        </p:nvCxnSpPr>
        <p:spPr>
          <a:xfrm>
            <a:off x="292406" y="4123912"/>
            <a:ext cx="0" cy="157203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795583-30CF-4E58-A2FE-155696084AF7}"/>
              </a:ext>
            </a:extLst>
          </p:cNvPr>
          <p:cNvCxnSpPr>
            <a:cxnSpLocks/>
          </p:cNvCxnSpPr>
          <p:nvPr/>
        </p:nvCxnSpPr>
        <p:spPr>
          <a:xfrm>
            <a:off x="3285102" y="4120768"/>
            <a:ext cx="0" cy="277779"/>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E156A92-36AE-4C21-8986-52AF5E584015}"/>
              </a:ext>
            </a:extLst>
          </p:cNvPr>
          <p:cNvCxnSpPr>
            <a:cxnSpLocks/>
            <a:endCxn id="80" idx="0"/>
          </p:cNvCxnSpPr>
          <p:nvPr/>
        </p:nvCxnSpPr>
        <p:spPr>
          <a:xfrm>
            <a:off x="6349715" y="4120768"/>
            <a:ext cx="0" cy="71131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C78C184-D2B6-4CE6-A14C-C70EA019144F}"/>
              </a:ext>
            </a:extLst>
          </p:cNvPr>
          <p:cNvSpPr/>
          <p:nvPr/>
        </p:nvSpPr>
        <p:spPr>
          <a:xfrm>
            <a:off x="0" y="2174328"/>
            <a:ext cx="9144000" cy="195022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 Placeholder 4">
            <a:extLst>
              <a:ext uri="{FF2B5EF4-FFF2-40B4-BE49-F238E27FC236}">
                <a16:creationId xmlns:a16="http://schemas.microsoft.com/office/drawing/2014/main" id="{39431B4B-7488-43E6-BED7-BBA11CAB65B6}"/>
              </a:ext>
            </a:extLst>
          </p:cNvPr>
          <p:cNvSpPr txBox="1">
            <a:spLocks/>
          </p:cNvSpPr>
          <p:nvPr/>
        </p:nvSpPr>
        <p:spPr>
          <a:xfrm>
            <a:off x="292406" y="3170274"/>
            <a:ext cx="2224889" cy="253523"/>
          </a:xfrm>
          <a:prstGeom prst="rect">
            <a:avLst/>
          </a:prstGeom>
        </p:spPr>
        <p:txBody>
          <a:bodyPr vert="horz" lIns="0" tIns="30378" rIns="0" bIns="30378" anchor="ctr"/>
          <a:lstStyle>
            <a:lvl1pPr marL="0" indent="0" algn="ctr" defTabSz="405037" rtl="0" eaLnBrk="1" latinLnBrk="0" hangingPunct="1">
              <a:lnSpc>
                <a:spcPct val="100000"/>
              </a:lnSpc>
              <a:spcBef>
                <a:spcPts val="0"/>
              </a:spcBef>
              <a:buFont typeface="Arial"/>
              <a:buNone/>
              <a:defRPr sz="1600" b="1" kern="1200" baseline="0">
                <a:solidFill>
                  <a:schemeClr val="bg1"/>
                </a:solidFill>
                <a:latin typeface="Lato Light"/>
                <a:ea typeface="+mn-ea"/>
                <a:cs typeface="Lato Light"/>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2100" dirty="0">
                <a:solidFill>
                  <a:sysClr val="window" lastClr="FFFFFF"/>
                </a:solidFill>
              </a:rPr>
              <a:t>Tujuan Nasional</a:t>
            </a:r>
            <a:endParaRPr lang="en-US" sz="2100" dirty="0">
              <a:solidFill>
                <a:sysClr val="window" lastClr="FFFFFF"/>
              </a:solidFill>
            </a:endParaRPr>
          </a:p>
        </p:txBody>
      </p:sp>
      <p:sp>
        <p:nvSpPr>
          <p:cNvPr id="30" name="Text Placeholder 5">
            <a:extLst>
              <a:ext uri="{FF2B5EF4-FFF2-40B4-BE49-F238E27FC236}">
                <a16:creationId xmlns:a16="http://schemas.microsoft.com/office/drawing/2014/main" id="{D5F6F500-667F-4DF5-B18D-6A13FCC305A9}"/>
              </a:ext>
            </a:extLst>
          </p:cNvPr>
          <p:cNvSpPr txBox="1">
            <a:spLocks/>
          </p:cNvSpPr>
          <p:nvPr/>
        </p:nvSpPr>
        <p:spPr>
          <a:xfrm>
            <a:off x="197322" y="3500940"/>
            <a:ext cx="2364883" cy="487483"/>
          </a:xfrm>
          <a:prstGeom prst="rect">
            <a:avLst/>
          </a:prstGeom>
        </p:spPr>
        <p:txBody>
          <a:bodyPr vert="horz" lIns="0" tIns="0" rIns="0" bIns="0"/>
          <a:lstStyle>
            <a:lvl1pPr marL="0" indent="0" algn="ctr" defTabSz="405037" rtl="0" eaLnBrk="1" latinLnBrk="0" hangingPunct="1">
              <a:lnSpc>
                <a:spcPct val="130000"/>
              </a:lnSpc>
              <a:spcBef>
                <a:spcPct val="20000"/>
              </a:spcBef>
              <a:buFont typeface="Arial"/>
              <a:buNone/>
              <a:defRPr sz="900" kern="1200">
                <a:solidFill>
                  <a:schemeClr val="bg1"/>
                </a:solidFill>
                <a:latin typeface="Lato Regular"/>
                <a:ea typeface="+mn-ea"/>
                <a:cs typeface="Lato Regular"/>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1200" dirty="0">
                <a:solidFill>
                  <a:sysClr val="window" lastClr="FFFFFF"/>
                </a:solidFill>
              </a:rPr>
              <a:t>Tujuan terbentuknya negara Republik Indonesia</a:t>
            </a:r>
            <a:endParaRPr lang="en-US" sz="1200" dirty="0">
              <a:solidFill>
                <a:sysClr val="window" lastClr="FFFFFF"/>
              </a:solidFill>
            </a:endParaRPr>
          </a:p>
        </p:txBody>
      </p:sp>
      <p:sp>
        <p:nvSpPr>
          <p:cNvPr id="32" name="Text Placeholder 7">
            <a:extLst>
              <a:ext uri="{FF2B5EF4-FFF2-40B4-BE49-F238E27FC236}">
                <a16:creationId xmlns:a16="http://schemas.microsoft.com/office/drawing/2014/main" id="{9FB33E65-D78C-4613-B1CE-8FF806104AD0}"/>
              </a:ext>
            </a:extLst>
          </p:cNvPr>
          <p:cNvSpPr txBox="1">
            <a:spLocks/>
          </p:cNvSpPr>
          <p:nvPr/>
        </p:nvSpPr>
        <p:spPr>
          <a:xfrm>
            <a:off x="3438438" y="2800351"/>
            <a:ext cx="2431180" cy="648860"/>
          </a:xfrm>
          <a:prstGeom prst="rect">
            <a:avLst/>
          </a:prstGeom>
        </p:spPr>
        <p:txBody>
          <a:bodyPr vert="horz" lIns="0" tIns="30378" rIns="0" bIns="30378" anchor="ctr"/>
          <a:lstStyle>
            <a:lvl1pPr marL="0" indent="0" algn="ctr" defTabSz="405037" rtl="0" eaLnBrk="1" latinLnBrk="0" hangingPunct="1">
              <a:lnSpc>
                <a:spcPct val="100000"/>
              </a:lnSpc>
              <a:spcBef>
                <a:spcPts val="0"/>
              </a:spcBef>
              <a:buFont typeface="Arial"/>
              <a:buNone/>
              <a:defRPr sz="1600" b="1" kern="1200" baseline="0">
                <a:solidFill>
                  <a:schemeClr val="bg1"/>
                </a:solidFill>
                <a:latin typeface="Lato Light"/>
                <a:ea typeface="+mn-ea"/>
                <a:cs typeface="Lato Light"/>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2100" dirty="0">
                <a:solidFill>
                  <a:sysClr val="window" lastClr="FFFFFF"/>
                </a:solidFill>
              </a:rPr>
              <a:t>Hak Warga</a:t>
            </a:r>
          </a:p>
          <a:p>
            <a:pPr defTabSz="303778">
              <a:defRPr/>
            </a:pPr>
            <a:r>
              <a:rPr lang="id-ID" sz="2100" dirty="0">
                <a:solidFill>
                  <a:sysClr val="window" lastClr="FFFFFF"/>
                </a:solidFill>
              </a:rPr>
              <a:t>Negara</a:t>
            </a:r>
            <a:endParaRPr lang="en-US" sz="2100" dirty="0">
              <a:solidFill>
                <a:sysClr val="window" lastClr="FFFFFF"/>
              </a:solidFill>
            </a:endParaRPr>
          </a:p>
        </p:txBody>
      </p:sp>
      <p:sp>
        <p:nvSpPr>
          <p:cNvPr id="33" name="Text Placeholder 8">
            <a:extLst>
              <a:ext uri="{FF2B5EF4-FFF2-40B4-BE49-F238E27FC236}">
                <a16:creationId xmlns:a16="http://schemas.microsoft.com/office/drawing/2014/main" id="{B1D774D8-C5F0-42AA-9A9D-C061FA1882B0}"/>
              </a:ext>
            </a:extLst>
          </p:cNvPr>
          <p:cNvSpPr txBox="1">
            <a:spLocks/>
          </p:cNvSpPr>
          <p:nvPr/>
        </p:nvSpPr>
        <p:spPr>
          <a:xfrm>
            <a:off x="3408924" y="3500940"/>
            <a:ext cx="2496932" cy="487483"/>
          </a:xfrm>
          <a:prstGeom prst="rect">
            <a:avLst/>
          </a:prstGeom>
        </p:spPr>
        <p:txBody>
          <a:bodyPr vert="horz" lIns="0" tIns="0" rIns="0" bIns="0"/>
          <a:lstStyle>
            <a:lvl1pPr marL="0" indent="0" algn="ctr" defTabSz="405037" rtl="0" eaLnBrk="1" latinLnBrk="0" hangingPunct="1">
              <a:lnSpc>
                <a:spcPct val="130000"/>
              </a:lnSpc>
              <a:spcBef>
                <a:spcPct val="20000"/>
              </a:spcBef>
              <a:buFont typeface="Arial"/>
              <a:buNone/>
              <a:defRPr sz="900" kern="1200">
                <a:solidFill>
                  <a:schemeClr val="bg1"/>
                </a:solidFill>
                <a:latin typeface="Lato Regular"/>
                <a:ea typeface="+mn-ea"/>
                <a:cs typeface="Lato Regular"/>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1200" dirty="0">
                <a:solidFill>
                  <a:sysClr val="window" lastClr="FFFFFF"/>
                </a:solidFill>
              </a:rPr>
              <a:t>Tercantum dalam UUD 45</a:t>
            </a:r>
          </a:p>
          <a:p>
            <a:pPr defTabSz="303778">
              <a:defRPr/>
            </a:pPr>
            <a:r>
              <a:rPr lang="id-ID" sz="1200" dirty="0">
                <a:solidFill>
                  <a:sysClr val="window" lastClr="FFFFFF"/>
                </a:solidFill>
              </a:rPr>
              <a:t>Pasal 27, 28 H, 34</a:t>
            </a:r>
            <a:endParaRPr lang="en-US" sz="1200" dirty="0">
              <a:solidFill>
                <a:sysClr val="window" lastClr="FFFFFF"/>
              </a:solidFill>
            </a:endParaRPr>
          </a:p>
        </p:txBody>
      </p:sp>
      <p:sp>
        <p:nvSpPr>
          <p:cNvPr id="35" name="Text Placeholder 10">
            <a:extLst>
              <a:ext uri="{FF2B5EF4-FFF2-40B4-BE49-F238E27FC236}">
                <a16:creationId xmlns:a16="http://schemas.microsoft.com/office/drawing/2014/main" id="{236F39B9-E254-41D2-BEDD-EDAB72932877}"/>
              </a:ext>
            </a:extLst>
          </p:cNvPr>
          <p:cNvSpPr txBox="1">
            <a:spLocks/>
          </p:cNvSpPr>
          <p:nvPr/>
        </p:nvSpPr>
        <p:spPr>
          <a:xfrm>
            <a:off x="6730004" y="2809232"/>
            <a:ext cx="1998422" cy="592258"/>
          </a:xfrm>
          <a:prstGeom prst="rect">
            <a:avLst/>
          </a:prstGeom>
        </p:spPr>
        <p:txBody>
          <a:bodyPr vert="horz" lIns="0" tIns="30378" rIns="0" bIns="30378" anchor="ctr"/>
          <a:lstStyle>
            <a:lvl1pPr marL="0" indent="0" algn="ctr" defTabSz="405037" rtl="0" eaLnBrk="1" latinLnBrk="0" hangingPunct="1">
              <a:lnSpc>
                <a:spcPct val="100000"/>
              </a:lnSpc>
              <a:spcBef>
                <a:spcPts val="0"/>
              </a:spcBef>
              <a:buFont typeface="Arial"/>
              <a:buNone/>
              <a:defRPr sz="1600" b="1" kern="1200" baseline="0">
                <a:solidFill>
                  <a:schemeClr val="bg1"/>
                </a:solidFill>
                <a:latin typeface="Lato Light"/>
                <a:ea typeface="+mn-ea"/>
                <a:cs typeface="Lato Light"/>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2100" dirty="0">
                <a:solidFill>
                  <a:sysClr val="window" lastClr="FFFFFF"/>
                </a:solidFill>
              </a:rPr>
              <a:t>Kesejahteraan Sosial</a:t>
            </a:r>
            <a:endParaRPr lang="en-US" sz="2100" dirty="0">
              <a:solidFill>
                <a:sysClr val="window" lastClr="FFFFFF"/>
              </a:solidFill>
            </a:endParaRPr>
          </a:p>
        </p:txBody>
      </p:sp>
      <p:sp>
        <p:nvSpPr>
          <p:cNvPr id="36" name="Text Placeholder 11">
            <a:extLst>
              <a:ext uri="{FF2B5EF4-FFF2-40B4-BE49-F238E27FC236}">
                <a16:creationId xmlns:a16="http://schemas.microsoft.com/office/drawing/2014/main" id="{ADB61207-AA24-441A-8F91-35548B62C201}"/>
              </a:ext>
            </a:extLst>
          </p:cNvPr>
          <p:cNvSpPr txBox="1">
            <a:spLocks/>
          </p:cNvSpPr>
          <p:nvPr/>
        </p:nvSpPr>
        <p:spPr>
          <a:xfrm>
            <a:off x="6220938" y="3484600"/>
            <a:ext cx="2959300" cy="487483"/>
          </a:xfrm>
          <a:prstGeom prst="rect">
            <a:avLst/>
          </a:prstGeom>
        </p:spPr>
        <p:txBody>
          <a:bodyPr vert="horz" lIns="0" tIns="0" rIns="0" bIns="0"/>
          <a:lstStyle>
            <a:lvl1pPr marL="0" indent="0" algn="ctr" defTabSz="405037" rtl="0" eaLnBrk="1" latinLnBrk="0" hangingPunct="1">
              <a:lnSpc>
                <a:spcPct val="130000"/>
              </a:lnSpc>
              <a:spcBef>
                <a:spcPct val="20000"/>
              </a:spcBef>
              <a:buFont typeface="Arial"/>
              <a:buNone/>
              <a:defRPr sz="900" kern="1200">
                <a:solidFill>
                  <a:schemeClr val="bg1"/>
                </a:solidFill>
                <a:latin typeface="Lato Regular"/>
                <a:ea typeface="+mn-ea"/>
                <a:cs typeface="Lato Regular"/>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pPr defTabSz="303778">
              <a:defRPr/>
            </a:pPr>
            <a:r>
              <a:rPr lang="id-ID" sz="1200" dirty="0">
                <a:solidFill>
                  <a:sysClr val="window" lastClr="FFFFFF"/>
                </a:solidFill>
              </a:rPr>
              <a:t>Tercantum dalam UUD 45</a:t>
            </a:r>
          </a:p>
          <a:p>
            <a:pPr defTabSz="303778">
              <a:defRPr/>
            </a:pPr>
            <a:r>
              <a:rPr lang="id-ID" sz="1200" dirty="0">
                <a:solidFill>
                  <a:sysClr val="window" lastClr="FFFFFF"/>
                </a:solidFill>
              </a:rPr>
              <a:t>Pasal 34</a:t>
            </a:r>
            <a:endParaRPr lang="en-US" sz="1200" dirty="0">
              <a:solidFill>
                <a:sysClr val="window" lastClr="FFFFFF"/>
              </a:solidFill>
            </a:endParaRPr>
          </a:p>
        </p:txBody>
      </p:sp>
      <p:sp>
        <p:nvSpPr>
          <p:cNvPr id="41" name="TextBox 6">
            <a:extLst>
              <a:ext uri="{FF2B5EF4-FFF2-40B4-BE49-F238E27FC236}">
                <a16:creationId xmlns:a16="http://schemas.microsoft.com/office/drawing/2014/main" id="{F22DB8D7-6609-4399-AE20-19CF67F547D3}"/>
              </a:ext>
            </a:extLst>
          </p:cNvPr>
          <p:cNvSpPr txBox="1">
            <a:spLocks noChangeArrowheads="1"/>
          </p:cNvSpPr>
          <p:nvPr/>
        </p:nvSpPr>
        <p:spPr bwMode="auto">
          <a:xfrm>
            <a:off x="1457324" y="1712462"/>
            <a:ext cx="6229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d-ID" altLang="id-ID" sz="2400" b="1" dirty="0">
                <a:latin typeface="Arial" panose="020B0604020202020204" pitchFamily="34" charset="0"/>
              </a:rPr>
              <a:t>NEGARA MENJAMIN HAK-HAK WARGA</a:t>
            </a:r>
          </a:p>
        </p:txBody>
      </p:sp>
      <p:pic>
        <p:nvPicPr>
          <p:cNvPr id="42" name="Picture 4">
            <a:extLst>
              <a:ext uri="{FF2B5EF4-FFF2-40B4-BE49-F238E27FC236}">
                <a16:creationId xmlns:a16="http://schemas.microsoft.com/office/drawing/2014/main" id="{D36E0053-918A-4CCC-A5BC-B91499D7F6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71" t="36192" r="571" b="61372"/>
          <a:stretch>
            <a:fillRect/>
          </a:stretch>
        </p:blipFill>
        <p:spPr bwMode="auto">
          <a:xfrm>
            <a:off x="853856" y="1386362"/>
            <a:ext cx="7815263" cy="66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id="{093257D5-FE98-45F4-AE0B-FFF3332DB8E8}"/>
              </a:ext>
            </a:extLst>
          </p:cNvPr>
          <p:cNvCxnSpPr/>
          <p:nvPr/>
        </p:nvCxnSpPr>
        <p:spPr>
          <a:xfrm>
            <a:off x="2282967" y="1524000"/>
            <a:ext cx="4578065" cy="0"/>
          </a:xfrm>
          <a:prstGeom prst="line">
            <a:avLst/>
          </a:prstGeom>
          <a:ln w="1270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44" name="Rectangle 43">
            <a:extLst>
              <a:ext uri="{FF2B5EF4-FFF2-40B4-BE49-F238E27FC236}">
                <a16:creationId xmlns:a16="http://schemas.microsoft.com/office/drawing/2014/main" id="{A305C0A3-B602-4803-9266-3686B5B08E6D}"/>
              </a:ext>
            </a:extLst>
          </p:cNvPr>
          <p:cNvSpPr/>
          <p:nvPr/>
        </p:nvSpPr>
        <p:spPr>
          <a:xfrm>
            <a:off x="387492" y="4340173"/>
            <a:ext cx="2458877" cy="1464503"/>
          </a:xfrm>
          <a:prstGeom prst="rect">
            <a:avLst/>
          </a:prstGeom>
        </p:spPr>
        <p:txBody>
          <a:bodyPr wrap="square">
            <a:spAutoFit/>
          </a:bodyPr>
          <a:lstStyle/>
          <a:p>
            <a:pPr algn="just">
              <a:lnSpc>
                <a:spcPts val="1275"/>
              </a:lnSpc>
              <a:spcAft>
                <a:spcPts val="1350"/>
              </a:spcAft>
              <a:defRPr/>
            </a:pPr>
            <a:r>
              <a:rPr lang="en-US" sz="1350" b="1" dirty="0">
                <a:latin typeface="Agency FB" pitchFamily="34" charset="0"/>
              </a:rPr>
              <a:t>M</a:t>
            </a:r>
            <a:r>
              <a:rPr lang="id-ID" sz="1350" b="1" dirty="0" err="1">
                <a:latin typeface="Agency FB" pitchFamily="34" charset="0"/>
              </a:rPr>
              <a:t>elindungi</a:t>
            </a:r>
            <a:r>
              <a:rPr lang="id-ID" sz="1350" b="1" dirty="0">
                <a:latin typeface="Agency FB" pitchFamily="34" charset="0"/>
              </a:rPr>
              <a:t> segenap bangsa dan tumpah darah </a:t>
            </a:r>
            <a:r>
              <a:rPr lang="en-US" sz="1350" b="1" dirty="0">
                <a:latin typeface="Agency FB" pitchFamily="34" charset="0"/>
              </a:rPr>
              <a:t>In</a:t>
            </a:r>
            <a:r>
              <a:rPr lang="id-ID" sz="1350" b="1" dirty="0" err="1">
                <a:latin typeface="Agency FB" pitchFamily="34" charset="0"/>
              </a:rPr>
              <a:t>donesia</a:t>
            </a:r>
            <a:endParaRPr lang="en-US" sz="1350" b="1" dirty="0">
              <a:latin typeface="Agency FB" pitchFamily="34" charset="0"/>
            </a:endParaRPr>
          </a:p>
          <a:p>
            <a:pPr algn="just">
              <a:lnSpc>
                <a:spcPts val="1275"/>
              </a:lnSpc>
              <a:spcAft>
                <a:spcPts val="1350"/>
              </a:spcAft>
              <a:defRPr/>
            </a:pPr>
            <a:r>
              <a:rPr lang="en-US" sz="1350" b="1" dirty="0">
                <a:latin typeface="Agency FB" pitchFamily="34" charset="0"/>
              </a:rPr>
              <a:t>M</a:t>
            </a:r>
            <a:r>
              <a:rPr lang="id-ID" sz="1350" b="1" dirty="0" err="1">
                <a:latin typeface="Agency FB" pitchFamily="34" charset="0"/>
              </a:rPr>
              <a:t>emajukan</a:t>
            </a:r>
            <a:r>
              <a:rPr lang="id-ID" sz="1350" b="1" dirty="0">
                <a:latin typeface="Agency FB" pitchFamily="34" charset="0"/>
              </a:rPr>
              <a:t>  kesejahteraan umum</a:t>
            </a:r>
            <a:endParaRPr lang="en-US" sz="1350" b="1" dirty="0">
              <a:latin typeface="Agency FB" pitchFamily="34" charset="0"/>
            </a:endParaRPr>
          </a:p>
          <a:p>
            <a:pPr algn="just">
              <a:lnSpc>
                <a:spcPts val="1275"/>
              </a:lnSpc>
              <a:spcAft>
                <a:spcPts val="1350"/>
              </a:spcAft>
              <a:defRPr/>
            </a:pPr>
            <a:r>
              <a:rPr lang="en-US" sz="1350" b="1" dirty="0">
                <a:latin typeface="Agency FB" pitchFamily="34" charset="0"/>
              </a:rPr>
              <a:t>M</a:t>
            </a:r>
            <a:r>
              <a:rPr lang="id-ID" sz="1350" b="1" dirty="0" err="1">
                <a:latin typeface="Agency FB" pitchFamily="34" charset="0"/>
              </a:rPr>
              <a:t>encerdaskan</a:t>
            </a:r>
            <a:r>
              <a:rPr lang="id-ID" sz="1350" b="1" dirty="0">
                <a:latin typeface="Agency FB" pitchFamily="34" charset="0"/>
              </a:rPr>
              <a:t> kehidupan bangsa  </a:t>
            </a:r>
            <a:endParaRPr lang="en-US" sz="1350" b="1" dirty="0">
              <a:latin typeface="Agency FB" pitchFamily="34" charset="0"/>
            </a:endParaRPr>
          </a:p>
          <a:p>
            <a:pPr algn="just">
              <a:lnSpc>
                <a:spcPts val="1275"/>
              </a:lnSpc>
              <a:spcAft>
                <a:spcPts val="1350"/>
              </a:spcAft>
              <a:defRPr/>
            </a:pPr>
            <a:r>
              <a:rPr lang="en-US" sz="1350" b="1" dirty="0">
                <a:latin typeface="Agency FB" pitchFamily="34" charset="0"/>
              </a:rPr>
              <a:t>I</a:t>
            </a:r>
            <a:r>
              <a:rPr lang="id-ID" sz="1350" b="1" dirty="0" err="1">
                <a:latin typeface="Agency FB" pitchFamily="34" charset="0"/>
              </a:rPr>
              <a:t>kut</a:t>
            </a:r>
            <a:r>
              <a:rPr lang="id-ID" sz="1350" b="1" dirty="0">
                <a:latin typeface="Agency FB" pitchFamily="34" charset="0"/>
              </a:rPr>
              <a:t>  melaksanakan ketertiban dunia</a:t>
            </a:r>
          </a:p>
        </p:txBody>
      </p:sp>
      <p:pic>
        <p:nvPicPr>
          <p:cNvPr id="46" name="Picture 45">
            <a:extLst>
              <a:ext uri="{FF2B5EF4-FFF2-40B4-BE49-F238E27FC236}">
                <a16:creationId xmlns:a16="http://schemas.microsoft.com/office/drawing/2014/main" id="{D391D098-39C4-4981-B4C5-B9FC896791D0}"/>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6219" r="19365" b="27044"/>
          <a:stretch/>
        </p:blipFill>
        <p:spPr>
          <a:xfrm>
            <a:off x="347053" y="2434999"/>
            <a:ext cx="1841483" cy="704277"/>
          </a:xfrm>
          <a:prstGeom prst="rect">
            <a:avLst/>
          </a:prstGeom>
        </p:spPr>
      </p:pic>
      <p:cxnSp>
        <p:nvCxnSpPr>
          <p:cNvPr id="48" name="Straight Connector 47">
            <a:extLst>
              <a:ext uri="{FF2B5EF4-FFF2-40B4-BE49-F238E27FC236}">
                <a16:creationId xmlns:a16="http://schemas.microsoft.com/office/drawing/2014/main" id="{28A3AC49-D3AA-4EA2-9641-2B5EF75EA4D7}"/>
              </a:ext>
            </a:extLst>
          </p:cNvPr>
          <p:cNvCxnSpPr>
            <a:cxnSpLocks/>
          </p:cNvCxnSpPr>
          <p:nvPr/>
        </p:nvCxnSpPr>
        <p:spPr>
          <a:xfrm>
            <a:off x="2846368" y="2184219"/>
            <a:ext cx="781445" cy="8878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84A6807-0D8B-4D8E-A58E-5605B6DF382A}"/>
              </a:ext>
            </a:extLst>
          </p:cNvPr>
          <p:cNvCxnSpPr>
            <a:cxnSpLocks/>
          </p:cNvCxnSpPr>
          <p:nvPr/>
        </p:nvCxnSpPr>
        <p:spPr>
          <a:xfrm flipV="1">
            <a:off x="2886599" y="3072025"/>
            <a:ext cx="741213" cy="10624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66F8A2-5289-430C-A0D6-BA9D36CB57B8}"/>
              </a:ext>
            </a:extLst>
          </p:cNvPr>
          <p:cNvCxnSpPr>
            <a:cxnSpLocks/>
          </p:cNvCxnSpPr>
          <p:nvPr/>
        </p:nvCxnSpPr>
        <p:spPr>
          <a:xfrm>
            <a:off x="5865624" y="2173685"/>
            <a:ext cx="781445" cy="8878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9ABB59-C96E-4A3F-806E-3C17DA15853B}"/>
              </a:ext>
            </a:extLst>
          </p:cNvPr>
          <p:cNvCxnSpPr>
            <a:cxnSpLocks/>
          </p:cNvCxnSpPr>
          <p:nvPr/>
        </p:nvCxnSpPr>
        <p:spPr>
          <a:xfrm flipV="1">
            <a:off x="5905856" y="3061491"/>
            <a:ext cx="741213" cy="10624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D2ECF8-1BBF-48DA-8EC8-A1CCDC055539}"/>
              </a:ext>
            </a:extLst>
          </p:cNvPr>
          <p:cNvSpPr/>
          <p:nvPr/>
        </p:nvSpPr>
        <p:spPr>
          <a:xfrm>
            <a:off x="197322" y="4322909"/>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5BC5EA90-425B-4C87-A908-DA17AE89EE12}"/>
              </a:ext>
            </a:extLst>
          </p:cNvPr>
          <p:cNvSpPr/>
          <p:nvPr/>
        </p:nvSpPr>
        <p:spPr>
          <a:xfrm>
            <a:off x="196992" y="4818929"/>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BEC7CCD5-8C10-4EBA-B9F8-08E73B69686D}"/>
              </a:ext>
            </a:extLst>
          </p:cNvPr>
          <p:cNvSpPr/>
          <p:nvPr/>
        </p:nvSpPr>
        <p:spPr>
          <a:xfrm>
            <a:off x="196992" y="5162189"/>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E7D12347-025F-40A5-9904-9BFAF94434D7}"/>
              </a:ext>
            </a:extLst>
          </p:cNvPr>
          <p:cNvSpPr/>
          <p:nvPr/>
        </p:nvSpPr>
        <p:spPr>
          <a:xfrm>
            <a:off x="196992" y="5505450"/>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772B7791-06FA-459A-BEBF-3527FDB5AC73}"/>
              </a:ext>
            </a:extLst>
          </p:cNvPr>
          <p:cNvSpPr/>
          <p:nvPr/>
        </p:nvSpPr>
        <p:spPr>
          <a:xfrm>
            <a:off x="3190018" y="4331351"/>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a:extLst>
              <a:ext uri="{FF2B5EF4-FFF2-40B4-BE49-F238E27FC236}">
                <a16:creationId xmlns:a16="http://schemas.microsoft.com/office/drawing/2014/main" id="{37C72813-BA52-4FB6-805D-2A8CAA24FF98}"/>
              </a:ext>
            </a:extLst>
          </p:cNvPr>
          <p:cNvSpPr/>
          <p:nvPr/>
        </p:nvSpPr>
        <p:spPr>
          <a:xfrm>
            <a:off x="3457648" y="4322908"/>
            <a:ext cx="2407976" cy="630942"/>
          </a:xfrm>
          <a:prstGeom prst="rect">
            <a:avLst/>
          </a:prstGeom>
        </p:spPr>
        <p:txBody>
          <a:bodyPr wrap="square">
            <a:spAutoFit/>
          </a:bodyPr>
          <a:lstStyle/>
          <a:p>
            <a:pPr>
              <a:lnSpc>
                <a:spcPts val="1350"/>
              </a:lnSpc>
              <a:defRPr/>
            </a:pPr>
            <a:r>
              <a:rPr lang="en-US" sz="1350" b="1" dirty="0">
                <a:latin typeface="Agency FB" pitchFamily="34" charset="0"/>
                <a:cs typeface="Arial" charset="0"/>
              </a:rPr>
              <a:t>Pendidikan</a:t>
            </a:r>
            <a:r>
              <a:rPr lang="id-ID" sz="1350" b="1" dirty="0">
                <a:latin typeface="Agency FB" pitchFamily="34" charset="0"/>
                <a:cs typeface="Arial" charset="0"/>
              </a:rPr>
              <a:t>, </a:t>
            </a:r>
            <a:r>
              <a:rPr lang="en-US" sz="1350" b="1" dirty="0" err="1">
                <a:latin typeface="Agency FB" pitchFamily="34" charset="0"/>
                <a:cs typeface="Arial" charset="0"/>
              </a:rPr>
              <a:t>Kesehatan</a:t>
            </a:r>
            <a:r>
              <a:rPr lang="id-ID" sz="1350" b="1" dirty="0">
                <a:latin typeface="Agency FB" pitchFamily="34" charset="0"/>
                <a:cs typeface="Arial" charset="0"/>
              </a:rPr>
              <a:t>, </a:t>
            </a:r>
            <a:r>
              <a:rPr lang="en-US" sz="1350" b="1" dirty="0" err="1">
                <a:latin typeface="Agency FB" pitchFamily="34" charset="0"/>
                <a:cs typeface="Arial" charset="0"/>
              </a:rPr>
              <a:t>Hak</a:t>
            </a:r>
            <a:r>
              <a:rPr lang="en-US" sz="1350" b="1" dirty="0">
                <a:latin typeface="Agency FB" pitchFamily="34" charset="0"/>
                <a:cs typeface="Arial" charset="0"/>
              </a:rPr>
              <a:t> </a:t>
            </a:r>
            <a:r>
              <a:rPr lang="en-US" sz="1350" b="1" dirty="0" err="1">
                <a:latin typeface="Agency FB" pitchFamily="34" charset="0"/>
                <a:cs typeface="Arial" charset="0"/>
              </a:rPr>
              <a:t>atas</a:t>
            </a:r>
            <a:r>
              <a:rPr lang="en-US" sz="1350" b="1" dirty="0">
                <a:latin typeface="Agency FB" pitchFamily="34" charset="0"/>
                <a:cs typeface="Arial" charset="0"/>
              </a:rPr>
              <a:t> </a:t>
            </a:r>
            <a:r>
              <a:rPr lang="en-US" sz="1350" b="1" dirty="0" err="1">
                <a:latin typeface="Agency FB" pitchFamily="34" charset="0"/>
                <a:cs typeface="Arial" charset="0"/>
              </a:rPr>
              <a:t>Pekerjaan</a:t>
            </a:r>
            <a:r>
              <a:rPr lang="id-ID" sz="1350" b="1" dirty="0">
                <a:latin typeface="Agency FB" pitchFamily="34" charset="0"/>
                <a:cs typeface="Arial" charset="0"/>
              </a:rPr>
              <a:t>, </a:t>
            </a:r>
            <a:r>
              <a:rPr lang="en-US" sz="1350" b="1" dirty="0" err="1">
                <a:latin typeface="Agency FB" pitchFamily="34" charset="0"/>
                <a:cs typeface="Arial" charset="0"/>
              </a:rPr>
              <a:t>Hak</a:t>
            </a:r>
            <a:r>
              <a:rPr lang="en-US" sz="1350" b="1" dirty="0">
                <a:latin typeface="Agency FB" pitchFamily="34" charset="0"/>
                <a:cs typeface="Arial" charset="0"/>
              </a:rPr>
              <a:t> </a:t>
            </a:r>
            <a:r>
              <a:rPr lang="en-US" sz="1350" b="1" dirty="0" err="1">
                <a:latin typeface="Agency FB" pitchFamily="34" charset="0"/>
                <a:cs typeface="Arial" charset="0"/>
              </a:rPr>
              <a:t>atas</a:t>
            </a:r>
            <a:r>
              <a:rPr lang="en-US" sz="1350" b="1" dirty="0">
                <a:latin typeface="Agency FB" pitchFamily="34" charset="0"/>
                <a:cs typeface="Arial" charset="0"/>
              </a:rPr>
              <a:t> </a:t>
            </a:r>
            <a:r>
              <a:rPr lang="en-US" sz="1350" b="1" dirty="0" err="1">
                <a:latin typeface="Agency FB" pitchFamily="34" charset="0"/>
                <a:cs typeface="Arial" charset="0"/>
              </a:rPr>
              <a:t>penghidupan</a:t>
            </a:r>
            <a:r>
              <a:rPr lang="en-US" sz="1350" b="1" dirty="0">
                <a:latin typeface="Agency FB" pitchFamily="34" charset="0"/>
                <a:cs typeface="Arial" charset="0"/>
              </a:rPr>
              <a:t> </a:t>
            </a:r>
            <a:r>
              <a:rPr lang="en-US" sz="1350" b="1" dirty="0" err="1">
                <a:latin typeface="Agency FB" pitchFamily="34" charset="0"/>
                <a:cs typeface="Arial" charset="0"/>
              </a:rPr>
              <a:t>yg</a:t>
            </a:r>
            <a:r>
              <a:rPr lang="en-US" sz="1350" b="1" dirty="0">
                <a:latin typeface="Agency FB" pitchFamily="34" charset="0"/>
                <a:cs typeface="Arial" charset="0"/>
              </a:rPr>
              <a:t> </a:t>
            </a:r>
            <a:r>
              <a:rPr lang="en-US" sz="1350" b="1" dirty="0" err="1">
                <a:latin typeface="Agency FB" pitchFamily="34" charset="0"/>
                <a:cs typeface="Arial" charset="0"/>
              </a:rPr>
              <a:t>layak</a:t>
            </a:r>
            <a:r>
              <a:rPr lang="id-ID" sz="1350" b="1" dirty="0">
                <a:latin typeface="Agency FB" pitchFamily="34" charset="0"/>
                <a:cs typeface="Arial" charset="0"/>
              </a:rPr>
              <a:t>, dan </a:t>
            </a:r>
            <a:r>
              <a:rPr lang="en-US" sz="1350" b="1" dirty="0" err="1">
                <a:latin typeface="Agency FB" pitchFamily="34" charset="0"/>
                <a:cs typeface="Arial" charset="0"/>
              </a:rPr>
              <a:t>Jaminan</a:t>
            </a:r>
            <a:r>
              <a:rPr lang="en-US" sz="1350" b="1" dirty="0">
                <a:latin typeface="Agency FB" pitchFamily="34" charset="0"/>
                <a:cs typeface="Arial" charset="0"/>
              </a:rPr>
              <a:t> </a:t>
            </a:r>
            <a:r>
              <a:rPr lang="en-US" sz="1350" b="1" dirty="0" err="1">
                <a:latin typeface="Agency FB" pitchFamily="34" charset="0"/>
                <a:cs typeface="Arial" charset="0"/>
              </a:rPr>
              <a:t>Sosial</a:t>
            </a:r>
            <a:r>
              <a:rPr lang="en-US" sz="1350" b="1" dirty="0">
                <a:latin typeface="Agency FB" pitchFamily="34" charset="0"/>
                <a:cs typeface="Arial" charset="0"/>
              </a:rPr>
              <a:t> </a:t>
            </a:r>
          </a:p>
        </p:txBody>
      </p:sp>
      <p:pic>
        <p:nvPicPr>
          <p:cNvPr id="77" name="Graphic 76" descr="Family with two children">
            <a:extLst>
              <a:ext uri="{FF2B5EF4-FFF2-40B4-BE49-F238E27FC236}">
                <a16:creationId xmlns:a16="http://schemas.microsoft.com/office/drawing/2014/main" id="{CF8F8650-5911-40D3-9C59-660951B0C4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1128" y="2191593"/>
            <a:ext cx="685800" cy="685800"/>
          </a:xfrm>
          <a:prstGeom prst="rect">
            <a:avLst/>
          </a:prstGeom>
        </p:spPr>
      </p:pic>
      <p:sp>
        <p:nvSpPr>
          <p:cNvPr id="78" name="Rectangle 77">
            <a:extLst>
              <a:ext uri="{FF2B5EF4-FFF2-40B4-BE49-F238E27FC236}">
                <a16:creationId xmlns:a16="http://schemas.microsoft.com/office/drawing/2014/main" id="{457B678C-3154-4410-9513-D3C4CC7654EE}"/>
              </a:ext>
            </a:extLst>
          </p:cNvPr>
          <p:cNvSpPr/>
          <p:nvPr/>
        </p:nvSpPr>
        <p:spPr>
          <a:xfrm>
            <a:off x="6539885" y="4292083"/>
            <a:ext cx="2268332" cy="1528624"/>
          </a:xfrm>
          <a:prstGeom prst="rect">
            <a:avLst/>
          </a:prstGeom>
        </p:spPr>
        <p:txBody>
          <a:bodyPr wrap="square">
            <a:spAutoFit/>
          </a:bodyPr>
          <a:lstStyle/>
          <a:p>
            <a:pPr algn="just">
              <a:lnSpc>
                <a:spcPts val="1350"/>
              </a:lnSpc>
              <a:spcAft>
                <a:spcPts val="1350"/>
              </a:spcAft>
              <a:defRPr/>
            </a:pPr>
            <a:r>
              <a:rPr lang="en-US" sz="1350" b="1" dirty="0">
                <a:latin typeface="Agency FB" pitchFamily="34" charset="0"/>
                <a:cs typeface="Arial" charset="0"/>
              </a:rPr>
              <a:t>F</a:t>
            </a:r>
            <a:r>
              <a:rPr lang="id-ID" sz="1350" b="1" dirty="0" err="1">
                <a:latin typeface="Agency FB" pitchFamily="34" charset="0"/>
                <a:cs typeface="Arial" charset="0"/>
              </a:rPr>
              <a:t>akir</a:t>
            </a:r>
            <a:r>
              <a:rPr lang="id-ID" sz="1350" b="1" dirty="0">
                <a:latin typeface="Agency FB" pitchFamily="34" charset="0"/>
                <a:cs typeface="Arial" charset="0"/>
              </a:rPr>
              <a:t> miskin dan anak-anak yang terlantar dipelihara oleh negara</a:t>
            </a:r>
          </a:p>
          <a:p>
            <a:pPr algn="just">
              <a:lnSpc>
                <a:spcPts val="1350"/>
              </a:lnSpc>
              <a:spcAft>
                <a:spcPts val="1350"/>
              </a:spcAft>
              <a:defRPr/>
            </a:pPr>
            <a:r>
              <a:rPr lang="id-ID" sz="1350" b="1" dirty="0">
                <a:latin typeface="Agency FB" pitchFamily="34" charset="0"/>
                <a:cs typeface="Arial" charset="0"/>
              </a:rPr>
              <a:t>Negara mengembangkan sistem jaminan sosial bagi seluruh rakyat dan memberdayakan masyarakat yang lemah dan tidak mampu sesuai dengan martabat kemanusiaan.  </a:t>
            </a:r>
            <a:endParaRPr lang="en-US" sz="1350" b="1" dirty="0">
              <a:latin typeface="Agency FB" pitchFamily="34" charset="0"/>
              <a:cs typeface="Arial" charset="0"/>
            </a:endParaRPr>
          </a:p>
        </p:txBody>
      </p:sp>
      <p:sp>
        <p:nvSpPr>
          <p:cNvPr id="79" name="Oval 78">
            <a:extLst>
              <a:ext uri="{FF2B5EF4-FFF2-40B4-BE49-F238E27FC236}">
                <a16:creationId xmlns:a16="http://schemas.microsoft.com/office/drawing/2014/main" id="{FD3F8EE3-E9CE-4F43-A57C-DFCA40E22AE0}"/>
              </a:ext>
            </a:extLst>
          </p:cNvPr>
          <p:cNvSpPr/>
          <p:nvPr/>
        </p:nvSpPr>
        <p:spPr>
          <a:xfrm>
            <a:off x="6254795" y="4306569"/>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5A8EA8C2-1930-44F4-AA44-63AB485FA6ED}"/>
              </a:ext>
            </a:extLst>
          </p:cNvPr>
          <p:cNvSpPr/>
          <p:nvPr/>
        </p:nvSpPr>
        <p:spPr>
          <a:xfrm>
            <a:off x="6254465" y="4832086"/>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6" name="Picture 85">
            <a:extLst>
              <a:ext uri="{FF2B5EF4-FFF2-40B4-BE49-F238E27FC236}">
                <a16:creationId xmlns:a16="http://schemas.microsoft.com/office/drawing/2014/main" id="{BA33B3B5-C2E0-4E44-8C7A-8E0C86E61BD1}"/>
              </a:ext>
            </a:extLst>
          </p:cNvPr>
          <p:cNvPicPr>
            <a:picLocks noChangeAspect="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36468" y="2173685"/>
            <a:ext cx="717692" cy="717692"/>
          </a:xfrm>
          <a:prstGeom prst="rect">
            <a:avLst/>
          </a:prstGeom>
        </p:spPr>
      </p:pic>
      <p:sp>
        <p:nvSpPr>
          <p:cNvPr id="2" name="Teardrop 1">
            <a:extLst>
              <a:ext uri="{FF2B5EF4-FFF2-40B4-BE49-F238E27FC236}">
                <a16:creationId xmlns:a16="http://schemas.microsoft.com/office/drawing/2014/main" id="{1941B69C-8B7E-4BBD-ADCA-A5422BE95289}"/>
              </a:ext>
            </a:extLst>
          </p:cNvPr>
          <p:cNvSpPr/>
          <p:nvPr/>
        </p:nvSpPr>
        <p:spPr>
          <a:xfrm>
            <a:off x="46412" y="-10281"/>
            <a:ext cx="4525588" cy="178620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b="1" i="1" dirty="0" err="1">
                <a:solidFill>
                  <a:schemeClr val="bg1"/>
                </a:solidFill>
              </a:rPr>
              <a:t>Contoh</a:t>
            </a:r>
            <a:r>
              <a:rPr lang="en-US" sz="1800" b="1" i="1" dirty="0">
                <a:solidFill>
                  <a:schemeClr val="bg1"/>
                </a:solidFill>
              </a:rPr>
              <a:t>: </a:t>
            </a:r>
            <a:r>
              <a:rPr lang="en-US" sz="1800" b="1" i="1" dirty="0" err="1">
                <a:solidFill>
                  <a:schemeClr val="bg1"/>
                </a:solidFill>
              </a:rPr>
              <a:t>Memahami</a:t>
            </a:r>
            <a:r>
              <a:rPr lang="en-US" sz="1800" b="1" i="1" dirty="0">
                <a:solidFill>
                  <a:schemeClr val="bg1"/>
                </a:solidFill>
              </a:rPr>
              <a:t> </a:t>
            </a:r>
            <a:r>
              <a:rPr lang="en-US" sz="1800" b="1" i="1" dirty="0" err="1">
                <a:solidFill>
                  <a:schemeClr val="bg1"/>
                </a:solidFill>
              </a:rPr>
              <a:t>Perlindungan</a:t>
            </a:r>
            <a:r>
              <a:rPr lang="en-US" sz="1800" b="1" i="1" dirty="0">
                <a:solidFill>
                  <a:schemeClr val="bg1"/>
                </a:solidFill>
              </a:rPr>
              <a:t> </a:t>
            </a:r>
            <a:r>
              <a:rPr lang="en-US" b="1" i="1" dirty="0" err="1">
                <a:solidFill>
                  <a:schemeClr val="bg1"/>
                </a:solidFill>
              </a:rPr>
              <a:t>S</a:t>
            </a:r>
            <a:r>
              <a:rPr lang="en-US" sz="1800" b="1" i="1" dirty="0" err="1">
                <a:solidFill>
                  <a:schemeClr val="bg1"/>
                </a:solidFill>
              </a:rPr>
              <a:t>osial</a:t>
            </a:r>
            <a:r>
              <a:rPr lang="en-US" sz="1800" b="1" i="1" dirty="0">
                <a:solidFill>
                  <a:schemeClr val="bg1"/>
                </a:solidFill>
              </a:rPr>
              <a:t> </a:t>
            </a:r>
            <a:r>
              <a:rPr lang="en-US" sz="1800" b="1" i="1" dirty="0" err="1">
                <a:solidFill>
                  <a:schemeClr val="bg1"/>
                </a:solidFill>
              </a:rPr>
              <a:t>sebagai</a:t>
            </a:r>
            <a:r>
              <a:rPr lang="en-US" sz="1800" b="1" i="1" dirty="0">
                <a:solidFill>
                  <a:schemeClr val="bg1"/>
                </a:solidFill>
              </a:rPr>
              <a:t> </a:t>
            </a:r>
            <a:r>
              <a:rPr lang="en-US" sz="1800" b="1" i="1" dirty="0" err="1">
                <a:solidFill>
                  <a:schemeClr val="bg1"/>
                </a:solidFill>
              </a:rPr>
              <a:t>hak</a:t>
            </a:r>
            <a:r>
              <a:rPr lang="en-US" sz="1800" b="1" i="1" dirty="0">
                <a:solidFill>
                  <a:schemeClr val="bg1"/>
                </a:solidFill>
              </a:rPr>
              <a:t> </a:t>
            </a:r>
            <a:r>
              <a:rPr lang="en-US" sz="1800" b="1" i="1" dirty="0" err="1">
                <a:solidFill>
                  <a:schemeClr val="bg1"/>
                </a:solidFill>
              </a:rPr>
              <a:t>rakyat</a:t>
            </a:r>
            <a:r>
              <a:rPr lang="en-US" sz="1800" b="1" i="1" dirty="0">
                <a:solidFill>
                  <a:schemeClr val="bg1"/>
                </a:solidFill>
              </a:rPr>
              <a:t>, </a:t>
            </a:r>
            <a:r>
              <a:rPr lang="en-US" sz="1800" b="1" i="1" dirty="0" err="1">
                <a:solidFill>
                  <a:schemeClr val="bg1"/>
                </a:solidFill>
              </a:rPr>
              <a:t>bukan</a:t>
            </a:r>
            <a:r>
              <a:rPr lang="en-US" sz="1800" b="1" i="1" dirty="0">
                <a:solidFill>
                  <a:schemeClr val="bg1"/>
                </a:solidFill>
              </a:rPr>
              <a:t> </a:t>
            </a:r>
            <a:r>
              <a:rPr lang="en-US" sz="1800" b="1" i="1" dirty="0" err="1">
                <a:solidFill>
                  <a:schemeClr val="bg1"/>
                </a:solidFill>
              </a:rPr>
              <a:t>belas</a:t>
            </a:r>
            <a:r>
              <a:rPr lang="en-US" sz="1800" b="1" i="1" dirty="0">
                <a:solidFill>
                  <a:schemeClr val="bg1"/>
                </a:solidFill>
              </a:rPr>
              <a:t> </a:t>
            </a:r>
            <a:r>
              <a:rPr lang="en-US" sz="1800" b="1" i="1" dirty="0" err="1">
                <a:solidFill>
                  <a:schemeClr val="bg1"/>
                </a:solidFill>
              </a:rPr>
              <a:t>kasihan</a:t>
            </a:r>
            <a:r>
              <a:rPr lang="en-US" sz="1800" b="1" i="1" dirty="0">
                <a:solidFill>
                  <a:schemeClr val="bg1"/>
                </a:solidFill>
              </a:rPr>
              <a:t> </a:t>
            </a:r>
            <a:r>
              <a:rPr lang="en-US" sz="1800" b="1" i="1" dirty="0" err="1">
                <a:solidFill>
                  <a:schemeClr val="bg1"/>
                </a:solidFill>
              </a:rPr>
              <a:t>dari</a:t>
            </a:r>
            <a:r>
              <a:rPr lang="en-US" sz="1800" b="1" i="1" dirty="0">
                <a:solidFill>
                  <a:schemeClr val="bg1"/>
                </a:solidFill>
              </a:rPr>
              <a:t> negara</a:t>
            </a:r>
          </a:p>
        </p:txBody>
      </p:sp>
    </p:spTree>
    <p:extLst>
      <p:ext uri="{BB962C8B-B14F-4D97-AF65-F5344CB8AC3E}">
        <p14:creationId xmlns:p14="http://schemas.microsoft.com/office/powerpoint/2010/main" val="906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1+#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297E3E-51BA-4FEB-A7C4-A569992F43F0}"/>
              </a:ext>
            </a:extLst>
          </p:cNvPr>
          <p:cNvSpPr/>
          <p:nvPr/>
        </p:nvSpPr>
        <p:spPr>
          <a:xfrm>
            <a:off x="1944935" y="4118882"/>
            <a:ext cx="6731373" cy="16532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Arrow: Pentagon 92">
            <a:extLst>
              <a:ext uri="{FF2B5EF4-FFF2-40B4-BE49-F238E27FC236}">
                <a16:creationId xmlns:a16="http://schemas.microsoft.com/office/drawing/2014/main" id="{C1F58592-377D-42ED-A1E5-4121B977F543}"/>
              </a:ext>
            </a:extLst>
          </p:cNvPr>
          <p:cNvSpPr/>
          <p:nvPr/>
        </p:nvSpPr>
        <p:spPr>
          <a:xfrm>
            <a:off x="1320920" y="3243269"/>
            <a:ext cx="6425946" cy="79448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 name="Title 1">
            <a:extLst>
              <a:ext uri="{FF2B5EF4-FFF2-40B4-BE49-F238E27FC236}">
                <a16:creationId xmlns:a16="http://schemas.microsoft.com/office/drawing/2014/main" id="{C2D937DE-42E7-47EE-BFE1-A1FABA256EA6}"/>
              </a:ext>
            </a:extLst>
          </p:cNvPr>
          <p:cNvSpPr>
            <a:spLocks noGrp="1"/>
          </p:cNvSpPr>
          <p:nvPr>
            <p:ph type="title"/>
          </p:nvPr>
        </p:nvSpPr>
        <p:spPr>
          <a:xfrm>
            <a:off x="590543" y="418415"/>
            <a:ext cx="7886700" cy="743542"/>
          </a:xfrm>
        </p:spPr>
        <p:txBody>
          <a:bodyPr>
            <a:noAutofit/>
          </a:bodyPr>
          <a:lstStyle/>
          <a:p>
            <a:pPr algn="ctr"/>
            <a:r>
              <a:rPr lang="id-ID" sz="2800" dirty="0"/>
              <a:t>Perlindungan Sosial untuk Pencapaian </a:t>
            </a:r>
            <a:r>
              <a:rPr lang="en-US" sz="2800" dirty="0" err="1"/>
              <a:t>Tujuan</a:t>
            </a:r>
            <a:r>
              <a:rPr lang="en-US" sz="2800" dirty="0"/>
              <a:t> Pembangunan </a:t>
            </a:r>
            <a:r>
              <a:rPr lang="en-US" sz="2800" dirty="0" err="1"/>
              <a:t>Berkelanjutan</a:t>
            </a:r>
            <a:r>
              <a:rPr lang="en-US" sz="2800" dirty="0"/>
              <a:t> (</a:t>
            </a:r>
            <a:r>
              <a:rPr lang="id-ID" sz="2800" dirty="0"/>
              <a:t>SDGs</a:t>
            </a:r>
            <a:r>
              <a:rPr lang="en-US" sz="2800" dirty="0"/>
              <a:t>)</a:t>
            </a:r>
          </a:p>
        </p:txBody>
      </p:sp>
      <p:pic>
        <p:nvPicPr>
          <p:cNvPr id="24" name="Picture 23">
            <a:extLst>
              <a:ext uri="{FF2B5EF4-FFF2-40B4-BE49-F238E27FC236}">
                <a16:creationId xmlns:a16="http://schemas.microsoft.com/office/drawing/2014/main" id="{A4006B61-C000-445D-B492-E7166EC52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0883" y="4124937"/>
            <a:ext cx="872099" cy="814848"/>
          </a:xfrm>
          <a:prstGeom prst="rect">
            <a:avLst/>
          </a:prstGeom>
        </p:spPr>
      </p:pic>
      <p:pic>
        <p:nvPicPr>
          <p:cNvPr id="26" name="Picture 25">
            <a:extLst>
              <a:ext uri="{FF2B5EF4-FFF2-40B4-BE49-F238E27FC236}">
                <a16:creationId xmlns:a16="http://schemas.microsoft.com/office/drawing/2014/main" id="{AF09482B-B481-405E-8352-94C70B8F4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017" y="4123208"/>
            <a:ext cx="872099" cy="814848"/>
          </a:xfrm>
          <a:prstGeom prst="rect">
            <a:avLst/>
          </a:prstGeom>
        </p:spPr>
      </p:pic>
      <p:pic>
        <p:nvPicPr>
          <p:cNvPr id="28" name="Picture 27">
            <a:extLst>
              <a:ext uri="{FF2B5EF4-FFF2-40B4-BE49-F238E27FC236}">
                <a16:creationId xmlns:a16="http://schemas.microsoft.com/office/drawing/2014/main" id="{C43E2B47-36C2-4B73-A270-40CC0B478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363" y="4123208"/>
            <a:ext cx="872099" cy="814848"/>
          </a:xfrm>
          <a:prstGeom prst="rect">
            <a:avLst/>
          </a:prstGeom>
        </p:spPr>
      </p:pic>
      <p:pic>
        <p:nvPicPr>
          <p:cNvPr id="30" name="Picture 29">
            <a:extLst>
              <a:ext uri="{FF2B5EF4-FFF2-40B4-BE49-F238E27FC236}">
                <a16:creationId xmlns:a16="http://schemas.microsoft.com/office/drawing/2014/main" id="{EA41FDF1-612C-41EF-B8B7-56EEAC521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7709" y="4130582"/>
            <a:ext cx="872099" cy="814848"/>
          </a:xfrm>
          <a:prstGeom prst="rect">
            <a:avLst/>
          </a:prstGeom>
        </p:spPr>
      </p:pic>
      <p:pic>
        <p:nvPicPr>
          <p:cNvPr id="32" name="Picture 31">
            <a:extLst>
              <a:ext uri="{FF2B5EF4-FFF2-40B4-BE49-F238E27FC236}">
                <a16:creationId xmlns:a16="http://schemas.microsoft.com/office/drawing/2014/main" id="{371B3102-482E-4A55-83F1-8258D8C743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4296" y="4126317"/>
            <a:ext cx="872099" cy="814848"/>
          </a:xfrm>
          <a:prstGeom prst="rect">
            <a:avLst/>
          </a:prstGeom>
        </p:spPr>
      </p:pic>
      <p:pic>
        <p:nvPicPr>
          <p:cNvPr id="34" name="Picture 33">
            <a:extLst>
              <a:ext uri="{FF2B5EF4-FFF2-40B4-BE49-F238E27FC236}">
                <a16:creationId xmlns:a16="http://schemas.microsoft.com/office/drawing/2014/main" id="{7F2BBA54-7165-4911-BBF0-88667B63F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5114" y="5012021"/>
            <a:ext cx="864206" cy="807474"/>
          </a:xfrm>
          <a:prstGeom prst="rect">
            <a:avLst/>
          </a:prstGeom>
        </p:spPr>
      </p:pic>
      <p:pic>
        <p:nvPicPr>
          <p:cNvPr id="36" name="Picture 35">
            <a:extLst>
              <a:ext uri="{FF2B5EF4-FFF2-40B4-BE49-F238E27FC236}">
                <a16:creationId xmlns:a16="http://schemas.microsoft.com/office/drawing/2014/main" id="{5626BB75-21CF-4D5F-B2DB-054CFECA6E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1260" y="5012021"/>
            <a:ext cx="864206" cy="807474"/>
          </a:xfrm>
          <a:prstGeom prst="rect">
            <a:avLst/>
          </a:prstGeom>
        </p:spPr>
      </p:pic>
      <p:pic>
        <p:nvPicPr>
          <p:cNvPr id="38" name="Picture 37">
            <a:extLst>
              <a:ext uri="{FF2B5EF4-FFF2-40B4-BE49-F238E27FC236}">
                <a16:creationId xmlns:a16="http://schemas.microsoft.com/office/drawing/2014/main" id="{1595AC3B-20BF-402A-ADD7-4A5B122DCF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6711" y="5016881"/>
            <a:ext cx="920445" cy="816676"/>
          </a:xfrm>
          <a:prstGeom prst="rect">
            <a:avLst/>
          </a:prstGeom>
        </p:spPr>
      </p:pic>
      <p:pic>
        <p:nvPicPr>
          <p:cNvPr id="40" name="Picture 39">
            <a:extLst>
              <a:ext uri="{FF2B5EF4-FFF2-40B4-BE49-F238E27FC236}">
                <a16:creationId xmlns:a16="http://schemas.microsoft.com/office/drawing/2014/main" id="{2BF17427-8277-45E5-AB89-0FD2EF84FE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1952" y="5016881"/>
            <a:ext cx="859006" cy="802615"/>
          </a:xfrm>
          <a:prstGeom prst="rect">
            <a:avLst/>
          </a:prstGeom>
        </p:spPr>
      </p:pic>
      <p:grpSp>
        <p:nvGrpSpPr>
          <p:cNvPr id="45" name="Group 44">
            <a:extLst>
              <a:ext uri="{FF2B5EF4-FFF2-40B4-BE49-F238E27FC236}">
                <a16:creationId xmlns:a16="http://schemas.microsoft.com/office/drawing/2014/main" id="{AB29DB08-E72A-4FF1-A2F5-B2DE0009C409}"/>
              </a:ext>
            </a:extLst>
          </p:cNvPr>
          <p:cNvGrpSpPr/>
          <p:nvPr/>
        </p:nvGrpSpPr>
        <p:grpSpPr>
          <a:xfrm>
            <a:off x="4423505" y="4130582"/>
            <a:ext cx="810986" cy="293442"/>
            <a:chOff x="5843376" y="2951384"/>
            <a:chExt cx="1081314" cy="391256"/>
          </a:xfrm>
        </p:grpSpPr>
        <p:sp>
          <p:nvSpPr>
            <p:cNvPr id="42" name="TextBox 41">
              <a:extLst>
                <a:ext uri="{FF2B5EF4-FFF2-40B4-BE49-F238E27FC236}">
                  <a16:creationId xmlns:a16="http://schemas.microsoft.com/office/drawing/2014/main" id="{388A4901-024F-48BC-8187-4450D988A24D}"/>
                </a:ext>
              </a:extLst>
            </p:cNvPr>
            <p:cNvSpPr txBox="1"/>
            <p:nvPr/>
          </p:nvSpPr>
          <p:spPr>
            <a:xfrm>
              <a:off x="5933648" y="2951712"/>
              <a:ext cx="991042" cy="369332"/>
            </a:xfrm>
            <a:prstGeom prst="rect">
              <a:avLst/>
            </a:prstGeom>
            <a:solidFill>
              <a:srgbClr val="DDA73A"/>
            </a:solidFill>
          </p:spPr>
          <p:txBody>
            <a:bodyPr wrap="square" lIns="68580" tIns="0" rIns="0" bIns="0" rtlCol="0">
              <a:spAutoFit/>
            </a:bodyPr>
            <a:lstStyle/>
            <a:p>
              <a:r>
                <a:rPr lang="id-ID" sz="900" b="1" dirty="0">
                  <a:solidFill>
                    <a:schemeClr val="bg1"/>
                  </a:solidFill>
                </a:rPr>
                <a:t>Penghapusan</a:t>
              </a:r>
            </a:p>
            <a:p>
              <a:r>
                <a:rPr lang="id-ID" sz="900" b="1" dirty="0">
                  <a:solidFill>
                    <a:schemeClr val="bg1"/>
                  </a:solidFill>
                </a:rPr>
                <a:t>Kelaparan</a:t>
              </a:r>
              <a:endParaRPr lang="en-US" sz="900" b="1" dirty="0">
                <a:solidFill>
                  <a:schemeClr val="bg1"/>
                </a:solidFill>
              </a:endParaRPr>
            </a:p>
          </p:txBody>
        </p:sp>
        <p:sp>
          <p:nvSpPr>
            <p:cNvPr id="44" name="TextBox 43">
              <a:extLst>
                <a:ext uri="{FF2B5EF4-FFF2-40B4-BE49-F238E27FC236}">
                  <a16:creationId xmlns:a16="http://schemas.microsoft.com/office/drawing/2014/main" id="{4184C766-3332-49B5-8BEB-93BB964380BB}"/>
                </a:ext>
              </a:extLst>
            </p:cNvPr>
            <p:cNvSpPr txBox="1"/>
            <p:nvPr/>
          </p:nvSpPr>
          <p:spPr>
            <a:xfrm>
              <a:off x="5843376" y="2951384"/>
              <a:ext cx="147184" cy="391256"/>
            </a:xfrm>
            <a:prstGeom prst="rect">
              <a:avLst/>
            </a:prstGeom>
            <a:solidFill>
              <a:srgbClr val="DDA73A"/>
            </a:solidFill>
          </p:spPr>
          <p:txBody>
            <a:bodyPr wrap="none" lIns="0" tIns="0" rIns="0" bIns="0" rtlCol="0">
              <a:noAutofit/>
            </a:bodyPr>
            <a:lstStyle/>
            <a:p>
              <a:pPr algn="r"/>
              <a:r>
                <a:rPr lang="id-ID" sz="1350" dirty="0">
                  <a:solidFill>
                    <a:schemeClr val="bg1"/>
                  </a:solidFill>
                  <a:latin typeface="Agency FB" panose="020B0503020202020204" pitchFamily="34" charset="0"/>
                </a:rPr>
                <a:t>2</a:t>
              </a:r>
              <a:endParaRPr lang="en-US" sz="1350" dirty="0">
                <a:solidFill>
                  <a:schemeClr val="bg1"/>
                </a:solidFill>
                <a:latin typeface="Agency FB" panose="020B0503020202020204" pitchFamily="34" charset="0"/>
              </a:endParaRPr>
            </a:p>
          </p:txBody>
        </p:sp>
      </p:grpSp>
      <p:grpSp>
        <p:nvGrpSpPr>
          <p:cNvPr id="46" name="Group 45">
            <a:extLst>
              <a:ext uri="{FF2B5EF4-FFF2-40B4-BE49-F238E27FC236}">
                <a16:creationId xmlns:a16="http://schemas.microsoft.com/office/drawing/2014/main" id="{EB6492CB-13B6-4F59-A12B-CE670CABF42D}"/>
              </a:ext>
            </a:extLst>
          </p:cNvPr>
          <p:cNvGrpSpPr/>
          <p:nvPr/>
        </p:nvGrpSpPr>
        <p:grpSpPr>
          <a:xfrm>
            <a:off x="5299116" y="4139685"/>
            <a:ext cx="892340" cy="293442"/>
            <a:chOff x="5843376" y="2951384"/>
            <a:chExt cx="1189787" cy="391256"/>
          </a:xfrm>
          <a:solidFill>
            <a:srgbClr val="4CA146"/>
          </a:solidFill>
        </p:grpSpPr>
        <p:sp>
          <p:nvSpPr>
            <p:cNvPr id="47" name="TextBox 46">
              <a:extLst>
                <a:ext uri="{FF2B5EF4-FFF2-40B4-BE49-F238E27FC236}">
                  <a16:creationId xmlns:a16="http://schemas.microsoft.com/office/drawing/2014/main" id="{48F373C8-4ECE-4364-A083-76DDB9A16C15}"/>
                </a:ext>
              </a:extLst>
            </p:cNvPr>
            <p:cNvSpPr txBox="1"/>
            <p:nvPr/>
          </p:nvSpPr>
          <p:spPr>
            <a:xfrm>
              <a:off x="5981929" y="2951712"/>
              <a:ext cx="1051234" cy="369332"/>
            </a:xfrm>
            <a:prstGeom prst="rect">
              <a:avLst/>
            </a:prstGeom>
            <a:grpFill/>
          </p:spPr>
          <p:txBody>
            <a:bodyPr wrap="square" lIns="68580" tIns="0" rIns="0" bIns="0" rtlCol="0">
              <a:spAutoFit/>
            </a:bodyPr>
            <a:lstStyle/>
            <a:p>
              <a:r>
                <a:rPr lang="id-ID" sz="900" b="1" dirty="0">
                  <a:solidFill>
                    <a:schemeClr val="bg1"/>
                  </a:solidFill>
                </a:rPr>
                <a:t>Kesehatan &amp;</a:t>
              </a:r>
            </a:p>
            <a:p>
              <a:r>
                <a:rPr lang="id-ID" sz="900" b="1" dirty="0">
                  <a:solidFill>
                    <a:schemeClr val="bg1"/>
                  </a:solidFill>
                </a:rPr>
                <a:t>Kesejahteraan</a:t>
              </a:r>
              <a:endParaRPr lang="en-US" sz="900" b="1" dirty="0">
                <a:solidFill>
                  <a:schemeClr val="bg1"/>
                </a:solidFill>
              </a:endParaRPr>
            </a:p>
          </p:txBody>
        </p:sp>
        <p:sp>
          <p:nvSpPr>
            <p:cNvPr id="48" name="TextBox 47">
              <a:extLst>
                <a:ext uri="{FF2B5EF4-FFF2-40B4-BE49-F238E27FC236}">
                  <a16:creationId xmlns:a16="http://schemas.microsoft.com/office/drawing/2014/main" id="{F9AF4D08-3DBF-45A5-B0B4-C5CBA3F2045E}"/>
                </a:ext>
              </a:extLst>
            </p:cNvPr>
            <p:cNvSpPr txBox="1"/>
            <p:nvPr/>
          </p:nvSpPr>
          <p:spPr>
            <a:xfrm>
              <a:off x="5843376" y="2951384"/>
              <a:ext cx="147184" cy="391256"/>
            </a:xfrm>
            <a:prstGeom prst="rect">
              <a:avLst/>
            </a:prstGeom>
            <a:grpFill/>
          </p:spPr>
          <p:txBody>
            <a:bodyPr wrap="none" lIns="0" tIns="0" rIns="0" bIns="0" rtlCol="0">
              <a:noAutofit/>
            </a:bodyPr>
            <a:lstStyle/>
            <a:p>
              <a:pPr algn="r"/>
              <a:r>
                <a:rPr lang="id-ID" sz="1350" dirty="0">
                  <a:solidFill>
                    <a:schemeClr val="bg1"/>
                  </a:solidFill>
                  <a:latin typeface="Agency FB" panose="020B0503020202020204" pitchFamily="34" charset="0"/>
                </a:rPr>
                <a:t>3</a:t>
              </a:r>
              <a:endParaRPr lang="en-US" sz="1350" dirty="0">
                <a:solidFill>
                  <a:schemeClr val="bg1"/>
                </a:solidFill>
                <a:latin typeface="Agency FB" panose="020B0503020202020204" pitchFamily="34" charset="0"/>
              </a:endParaRPr>
            </a:p>
          </p:txBody>
        </p:sp>
      </p:grpSp>
      <p:grpSp>
        <p:nvGrpSpPr>
          <p:cNvPr id="49" name="Group 48">
            <a:extLst>
              <a:ext uri="{FF2B5EF4-FFF2-40B4-BE49-F238E27FC236}">
                <a16:creationId xmlns:a16="http://schemas.microsoft.com/office/drawing/2014/main" id="{C91E0C64-39F0-499A-BAC7-72DE914033C0}"/>
              </a:ext>
            </a:extLst>
          </p:cNvPr>
          <p:cNvGrpSpPr/>
          <p:nvPr/>
        </p:nvGrpSpPr>
        <p:grpSpPr>
          <a:xfrm>
            <a:off x="6155159" y="4155415"/>
            <a:ext cx="844104" cy="293442"/>
            <a:chOff x="5843376" y="2951384"/>
            <a:chExt cx="1125472" cy="391256"/>
          </a:xfrm>
          <a:solidFill>
            <a:srgbClr val="4CA146"/>
          </a:solidFill>
        </p:grpSpPr>
        <p:sp>
          <p:nvSpPr>
            <p:cNvPr id="50" name="TextBox 49">
              <a:extLst>
                <a:ext uri="{FF2B5EF4-FFF2-40B4-BE49-F238E27FC236}">
                  <a16:creationId xmlns:a16="http://schemas.microsoft.com/office/drawing/2014/main" id="{1E3AA4B1-D207-4ECB-A110-95D7DCD197F2}"/>
                </a:ext>
              </a:extLst>
            </p:cNvPr>
            <p:cNvSpPr txBox="1"/>
            <p:nvPr/>
          </p:nvSpPr>
          <p:spPr>
            <a:xfrm>
              <a:off x="5981929" y="2951712"/>
              <a:ext cx="986919" cy="369332"/>
            </a:xfrm>
            <a:prstGeom prst="rect">
              <a:avLst/>
            </a:prstGeom>
            <a:solidFill>
              <a:srgbClr val="C7212F"/>
            </a:solidFill>
          </p:spPr>
          <p:txBody>
            <a:bodyPr wrap="square" lIns="68580" tIns="0" rIns="0" bIns="0" rtlCol="0">
              <a:spAutoFit/>
            </a:bodyPr>
            <a:lstStyle/>
            <a:p>
              <a:r>
                <a:rPr lang="id-ID" sz="900" b="1" dirty="0">
                  <a:solidFill>
                    <a:schemeClr val="bg1"/>
                  </a:solidFill>
                </a:rPr>
                <a:t>Pendidikan Berkualitas</a:t>
              </a:r>
              <a:endParaRPr lang="en-US" sz="900" b="1" dirty="0">
                <a:solidFill>
                  <a:schemeClr val="bg1"/>
                </a:solidFill>
              </a:endParaRPr>
            </a:p>
          </p:txBody>
        </p:sp>
        <p:sp>
          <p:nvSpPr>
            <p:cNvPr id="51" name="TextBox 50">
              <a:extLst>
                <a:ext uri="{FF2B5EF4-FFF2-40B4-BE49-F238E27FC236}">
                  <a16:creationId xmlns:a16="http://schemas.microsoft.com/office/drawing/2014/main" id="{9AD6F1B2-2CA0-4968-9835-8BE730BF04C6}"/>
                </a:ext>
              </a:extLst>
            </p:cNvPr>
            <p:cNvSpPr txBox="1"/>
            <p:nvPr/>
          </p:nvSpPr>
          <p:spPr>
            <a:xfrm>
              <a:off x="5843376" y="2951384"/>
              <a:ext cx="147184" cy="391256"/>
            </a:xfrm>
            <a:prstGeom prst="rect">
              <a:avLst/>
            </a:prstGeom>
            <a:solidFill>
              <a:srgbClr val="C7212F"/>
            </a:solidFill>
          </p:spPr>
          <p:txBody>
            <a:bodyPr wrap="none" lIns="0" tIns="0" rIns="0" bIns="0" rtlCol="0">
              <a:noAutofit/>
            </a:bodyPr>
            <a:lstStyle/>
            <a:p>
              <a:pPr algn="r"/>
              <a:r>
                <a:rPr lang="id-ID" sz="1350" dirty="0">
                  <a:solidFill>
                    <a:schemeClr val="bg1"/>
                  </a:solidFill>
                  <a:latin typeface="Agency FB" panose="020B0503020202020204" pitchFamily="34" charset="0"/>
                </a:rPr>
                <a:t>4</a:t>
              </a:r>
              <a:endParaRPr lang="en-US" sz="1350" dirty="0">
                <a:solidFill>
                  <a:schemeClr val="bg1"/>
                </a:solidFill>
                <a:latin typeface="Agency FB" panose="020B0503020202020204" pitchFamily="34" charset="0"/>
              </a:endParaRPr>
            </a:p>
          </p:txBody>
        </p:sp>
      </p:grpSp>
      <p:grpSp>
        <p:nvGrpSpPr>
          <p:cNvPr id="52" name="Group 51">
            <a:extLst>
              <a:ext uri="{FF2B5EF4-FFF2-40B4-BE49-F238E27FC236}">
                <a16:creationId xmlns:a16="http://schemas.microsoft.com/office/drawing/2014/main" id="{C028EC57-900A-424B-BBC7-F350E0E45E38}"/>
              </a:ext>
            </a:extLst>
          </p:cNvPr>
          <p:cNvGrpSpPr/>
          <p:nvPr/>
        </p:nvGrpSpPr>
        <p:grpSpPr>
          <a:xfrm>
            <a:off x="7034743" y="4155415"/>
            <a:ext cx="844104" cy="293442"/>
            <a:chOff x="5843376" y="2951384"/>
            <a:chExt cx="1125472" cy="391256"/>
          </a:xfrm>
          <a:solidFill>
            <a:srgbClr val="EF402D"/>
          </a:solidFill>
        </p:grpSpPr>
        <p:sp>
          <p:nvSpPr>
            <p:cNvPr id="53" name="TextBox 52">
              <a:extLst>
                <a:ext uri="{FF2B5EF4-FFF2-40B4-BE49-F238E27FC236}">
                  <a16:creationId xmlns:a16="http://schemas.microsoft.com/office/drawing/2014/main" id="{EF05FE95-1611-4ACE-94CA-5DFC1AF1027D}"/>
                </a:ext>
              </a:extLst>
            </p:cNvPr>
            <p:cNvSpPr txBox="1"/>
            <p:nvPr/>
          </p:nvSpPr>
          <p:spPr>
            <a:xfrm>
              <a:off x="5981929" y="2951712"/>
              <a:ext cx="986919" cy="369332"/>
            </a:xfrm>
            <a:prstGeom prst="rect">
              <a:avLst/>
            </a:prstGeom>
            <a:grpFill/>
          </p:spPr>
          <p:txBody>
            <a:bodyPr wrap="square" lIns="68580" tIns="0" rIns="0" bIns="0" rtlCol="0">
              <a:spAutoFit/>
            </a:bodyPr>
            <a:lstStyle/>
            <a:p>
              <a:r>
                <a:rPr lang="id-ID" sz="900" b="1" dirty="0">
                  <a:solidFill>
                    <a:schemeClr val="bg1"/>
                  </a:solidFill>
                </a:rPr>
                <a:t>Kesetaraan</a:t>
              </a:r>
            </a:p>
            <a:p>
              <a:r>
                <a:rPr lang="id-ID" sz="900" b="1" dirty="0">
                  <a:solidFill>
                    <a:schemeClr val="bg1"/>
                  </a:solidFill>
                </a:rPr>
                <a:t>Gender</a:t>
              </a:r>
              <a:endParaRPr lang="en-US" sz="900" b="1" dirty="0">
                <a:solidFill>
                  <a:schemeClr val="bg1"/>
                </a:solidFill>
              </a:endParaRPr>
            </a:p>
          </p:txBody>
        </p:sp>
        <p:sp>
          <p:nvSpPr>
            <p:cNvPr id="54" name="TextBox 53">
              <a:extLst>
                <a:ext uri="{FF2B5EF4-FFF2-40B4-BE49-F238E27FC236}">
                  <a16:creationId xmlns:a16="http://schemas.microsoft.com/office/drawing/2014/main" id="{BD1780DC-F376-46AD-941F-4974F9CF854D}"/>
                </a:ext>
              </a:extLst>
            </p:cNvPr>
            <p:cNvSpPr txBox="1"/>
            <p:nvPr/>
          </p:nvSpPr>
          <p:spPr>
            <a:xfrm>
              <a:off x="5843376" y="2951384"/>
              <a:ext cx="147184" cy="391256"/>
            </a:xfrm>
            <a:prstGeom prst="rect">
              <a:avLst/>
            </a:prstGeom>
            <a:grpFill/>
          </p:spPr>
          <p:txBody>
            <a:bodyPr wrap="none" lIns="0" tIns="0" rIns="0" bIns="0" rtlCol="0">
              <a:noAutofit/>
            </a:bodyPr>
            <a:lstStyle/>
            <a:p>
              <a:pPr algn="r"/>
              <a:r>
                <a:rPr lang="id-ID" sz="1350" dirty="0">
                  <a:solidFill>
                    <a:schemeClr val="bg1"/>
                  </a:solidFill>
                  <a:latin typeface="Agency FB" panose="020B0503020202020204" pitchFamily="34" charset="0"/>
                </a:rPr>
                <a:t>5</a:t>
              </a:r>
              <a:endParaRPr lang="en-US" sz="1350" dirty="0">
                <a:solidFill>
                  <a:schemeClr val="bg1"/>
                </a:solidFill>
                <a:latin typeface="Agency FB" panose="020B0503020202020204" pitchFamily="34" charset="0"/>
              </a:endParaRPr>
            </a:p>
          </p:txBody>
        </p:sp>
      </p:grpSp>
      <p:grpSp>
        <p:nvGrpSpPr>
          <p:cNvPr id="55" name="Group 54">
            <a:extLst>
              <a:ext uri="{FF2B5EF4-FFF2-40B4-BE49-F238E27FC236}">
                <a16:creationId xmlns:a16="http://schemas.microsoft.com/office/drawing/2014/main" id="{76DBD98E-81D5-43F9-A45C-9AC8CCEDBFF6}"/>
              </a:ext>
            </a:extLst>
          </p:cNvPr>
          <p:cNvGrpSpPr/>
          <p:nvPr/>
        </p:nvGrpSpPr>
        <p:grpSpPr>
          <a:xfrm>
            <a:off x="7906841" y="4165046"/>
            <a:ext cx="844104" cy="293442"/>
            <a:chOff x="5843376" y="2951384"/>
            <a:chExt cx="1125472" cy="391256"/>
          </a:xfrm>
          <a:solidFill>
            <a:srgbClr val="EF402D"/>
          </a:solidFill>
        </p:grpSpPr>
        <p:sp>
          <p:nvSpPr>
            <p:cNvPr id="56" name="TextBox 55">
              <a:extLst>
                <a:ext uri="{FF2B5EF4-FFF2-40B4-BE49-F238E27FC236}">
                  <a16:creationId xmlns:a16="http://schemas.microsoft.com/office/drawing/2014/main" id="{29613715-18CF-4D8B-BAED-FC0D67B085CD}"/>
                </a:ext>
              </a:extLst>
            </p:cNvPr>
            <p:cNvSpPr txBox="1"/>
            <p:nvPr/>
          </p:nvSpPr>
          <p:spPr>
            <a:xfrm>
              <a:off x="5981929" y="2951712"/>
              <a:ext cx="986919" cy="369332"/>
            </a:xfrm>
            <a:prstGeom prst="rect">
              <a:avLst/>
            </a:prstGeom>
            <a:solidFill>
              <a:srgbClr val="27BFE6"/>
            </a:solidFill>
          </p:spPr>
          <p:txBody>
            <a:bodyPr wrap="square" lIns="68580" tIns="0" rIns="0" bIns="0" rtlCol="0">
              <a:spAutoFit/>
            </a:bodyPr>
            <a:lstStyle/>
            <a:p>
              <a:r>
                <a:rPr lang="id-ID" sz="900" b="1" dirty="0">
                  <a:solidFill>
                    <a:schemeClr val="bg1"/>
                  </a:solidFill>
                </a:rPr>
                <a:t>Air Bersih &amp;</a:t>
              </a:r>
            </a:p>
            <a:p>
              <a:r>
                <a:rPr lang="id-ID" sz="900" b="1" dirty="0">
                  <a:solidFill>
                    <a:schemeClr val="bg1"/>
                  </a:solidFill>
                </a:rPr>
                <a:t>Sanitasi</a:t>
              </a:r>
              <a:endParaRPr lang="en-US" sz="900" b="1" dirty="0">
                <a:solidFill>
                  <a:schemeClr val="bg1"/>
                </a:solidFill>
              </a:endParaRPr>
            </a:p>
          </p:txBody>
        </p:sp>
        <p:sp>
          <p:nvSpPr>
            <p:cNvPr id="57" name="TextBox 56">
              <a:extLst>
                <a:ext uri="{FF2B5EF4-FFF2-40B4-BE49-F238E27FC236}">
                  <a16:creationId xmlns:a16="http://schemas.microsoft.com/office/drawing/2014/main" id="{1EB906F8-EEF0-46F5-8E75-5B3DDB997B77}"/>
                </a:ext>
              </a:extLst>
            </p:cNvPr>
            <p:cNvSpPr txBox="1"/>
            <p:nvPr/>
          </p:nvSpPr>
          <p:spPr>
            <a:xfrm>
              <a:off x="5843376" y="2951384"/>
              <a:ext cx="147184" cy="391256"/>
            </a:xfrm>
            <a:prstGeom prst="rect">
              <a:avLst/>
            </a:prstGeom>
            <a:solidFill>
              <a:srgbClr val="27BFE6"/>
            </a:solidFill>
          </p:spPr>
          <p:txBody>
            <a:bodyPr wrap="none" lIns="0" tIns="0" rIns="0" bIns="0" rtlCol="0">
              <a:noAutofit/>
            </a:bodyPr>
            <a:lstStyle/>
            <a:p>
              <a:pPr algn="r"/>
              <a:r>
                <a:rPr lang="id-ID" sz="1350" dirty="0">
                  <a:solidFill>
                    <a:schemeClr val="bg1"/>
                  </a:solidFill>
                  <a:latin typeface="Agency FB" panose="020B0503020202020204" pitchFamily="34" charset="0"/>
                </a:rPr>
                <a:t>6</a:t>
              </a:r>
              <a:endParaRPr lang="en-US" sz="1350" dirty="0">
                <a:solidFill>
                  <a:schemeClr val="bg1"/>
                </a:solidFill>
                <a:latin typeface="Agency FB" panose="020B0503020202020204" pitchFamily="34" charset="0"/>
              </a:endParaRPr>
            </a:p>
          </p:txBody>
        </p:sp>
      </p:grpSp>
      <p:grpSp>
        <p:nvGrpSpPr>
          <p:cNvPr id="58" name="Group 57">
            <a:extLst>
              <a:ext uri="{FF2B5EF4-FFF2-40B4-BE49-F238E27FC236}">
                <a16:creationId xmlns:a16="http://schemas.microsoft.com/office/drawing/2014/main" id="{DEF53C93-FDE0-4F39-83AC-8A84B02FF90B}"/>
              </a:ext>
            </a:extLst>
          </p:cNvPr>
          <p:cNvGrpSpPr/>
          <p:nvPr/>
        </p:nvGrpSpPr>
        <p:grpSpPr>
          <a:xfrm>
            <a:off x="5277722" y="5057462"/>
            <a:ext cx="844104" cy="293442"/>
            <a:chOff x="5843376" y="2951384"/>
            <a:chExt cx="1125472" cy="391256"/>
          </a:xfrm>
          <a:solidFill>
            <a:srgbClr val="EF402D"/>
          </a:solidFill>
        </p:grpSpPr>
        <p:sp>
          <p:nvSpPr>
            <p:cNvPr id="59" name="TextBox 58">
              <a:extLst>
                <a:ext uri="{FF2B5EF4-FFF2-40B4-BE49-F238E27FC236}">
                  <a16:creationId xmlns:a16="http://schemas.microsoft.com/office/drawing/2014/main" id="{A241EED7-98F1-4CC0-8C21-9E621AC9D37A}"/>
                </a:ext>
              </a:extLst>
            </p:cNvPr>
            <p:cNvSpPr txBox="1"/>
            <p:nvPr/>
          </p:nvSpPr>
          <p:spPr>
            <a:xfrm>
              <a:off x="5981929" y="2951712"/>
              <a:ext cx="986919" cy="369332"/>
            </a:xfrm>
            <a:prstGeom prst="rect">
              <a:avLst/>
            </a:prstGeom>
            <a:solidFill>
              <a:srgbClr val="A31C44"/>
            </a:solidFill>
          </p:spPr>
          <p:txBody>
            <a:bodyPr wrap="square" lIns="68580" tIns="0" rIns="0" bIns="0" rtlCol="0">
              <a:spAutoFit/>
            </a:bodyPr>
            <a:lstStyle/>
            <a:p>
              <a:r>
                <a:rPr lang="id-ID" sz="900" b="1" dirty="0">
                  <a:solidFill>
                    <a:schemeClr val="bg1"/>
                  </a:solidFill>
                </a:rPr>
                <a:t>Pertumbuhan Ekonomi</a:t>
              </a:r>
              <a:endParaRPr lang="en-US" sz="900" b="1" dirty="0">
                <a:solidFill>
                  <a:schemeClr val="bg1"/>
                </a:solidFill>
              </a:endParaRPr>
            </a:p>
          </p:txBody>
        </p:sp>
        <p:sp>
          <p:nvSpPr>
            <p:cNvPr id="60" name="TextBox 59">
              <a:extLst>
                <a:ext uri="{FF2B5EF4-FFF2-40B4-BE49-F238E27FC236}">
                  <a16:creationId xmlns:a16="http://schemas.microsoft.com/office/drawing/2014/main" id="{0771147B-8035-4C3F-9B3A-F3A7826A74C3}"/>
                </a:ext>
              </a:extLst>
            </p:cNvPr>
            <p:cNvSpPr txBox="1"/>
            <p:nvPr/>
          </p:nvSpPr>
          <p:spPr>
            <a:xfrm>
              <a:off x="5843376" y="2951384"/>
              <a:ext cx="147184" cy="391256"/>
            </a:xfrm>
            <a:prstGeom prst="rect">
              <a:avLst/>
            </a:prstGeom>
            <a:solidFill>
              <a:srgbClr val="A31C44"/>
            </a:solidFill>
          </p:spPr>
          <p:txBody>
            <a:bodyPr wrap="none" lIns="0" tIns="0" rIns="0" bIns="0" rtlCol="0">
              <a:noAutofit/>
            </a:bodyPr>
            <a:lstStyle/>
            <a:p>
              <a:pPr algn="r"/>
              <a:r>
                <a:rPr lang="id-ID" sz="1350" dirty="0">
                  <a:solidFill>
                    <a:schemeClr val="bg1"/>
                  </a:solidFill>
                  <a:latin typeface="Agency FB" panose="020B0503020202020204" pitchFamily="34" charset="0"/>
                </a:rPr>
                <a:t>8</a:t>
              </a:r>
              <a:endParaRPr lang="en-US" sz="1350" dirty="0">
                <a:solidFill>
                  <a:schemeClr val="bg1"/>
                </a:solidFill>
                <a:latin typeface="Agency FB" panose="020B0503020202020204" pitchFamily="34" charset="0"/>
              </a:endParaRPr>
            </a:p>
          </p:txBody>
        </p:sp>
      </p:grpSp>
      <p:grpSp>
        <p:nvGrpSpPr>
          <p:cNvPr id="61" name="Group 60">
            <a:extLst>
              <a:ext uri="{FF2B5EF4-FFF2-40B4-BE49-F238E27FC236}">
                <a16:creationId xmlns:a16="http://schemas.microsoft.com/office/drawing/2014/main" id="{EE406F7D-E37E-4774-81EE-39B238A7E2E5}"/>
              </a:ext>
            </a:extLst>
          </p:cNvPr>
          <p:cNvGrpSpPr/>
          <p:nvPr/>
        </p:nvGrpSpPr>
        <p:grpSpPr>
          <a:xfrm>
            <a:off x="6131204" y="5057462"/>
            <a:ext cx="844104" cy="293442"/>
            <a:chOff x="5843376" y="2951384"/>
            <a:chExt cx="1125472" cy="391256"/>
          </a:xfrm>
          <a:solidFill>
            <a:srgbClr val="EF402D"/>
          </a:solidFill>
        </p:grpSpPr>
        <p:sp>
          <p:nvSpPr>
            <p:cNvPr id="62" name="TextBox 61">
              <a:extLst>
                <a:ext uri="{FF2B5EF4-FFF2-40B4-BE49-F238E27FC236}">
                  <a16:creationId xmlns:a16="http://schemas.microsoft.com/office/drawing/2014/main" id="{34EBAB27-67A1-4985-B216-9040CA181DF9}"/>
                </a:ext>
              </a:extLst>
            </p:cNvPr>
            <p:cNvSpPr txBox="1"/>
            <p:nvPr/>
          </p:nvSpPr>
          <p:spPr>
            <a:xfrm>
              <a:off x="5981929" y="2951712"/>
              <a:ext cx="986919" cy="369332"/>
            </a:xfrm>
            <a:prstGeom prst="rect">
              <a:avLst/>
            </a:prstGeom>
            <a:solidFill>
              <a:srgbClr val="F26A2E"/>
            </a:solidFill>
          </p:spPr>
          <p:txBody>
            <a:bodyPr wrap="square" lIns="68580" tIns="0" rIns="0" bIns="0" rtlCol="0">
              <a:spAutoFit/>
            </a:bodyPr>
            <a:lstStyle/>
            <a:p>
              <a:r>
                <a:rPr lang="id-ID" sz="900" b="1" dirty="0">
                  <a:solidFill>
                    <a:schemeClr val="bg1"/>
                  </a:solidFill>
                </a:rPr>
                <a:t>Infrastruktur &amp; Industri</a:t>
              </a:r>
              <a:endParaRPr lang="en-US" sz="900" b="1" dirty="0">
                <a:solidFill>
                  <a:schemeClr val="bg1"/>
                </a:solidFill>
              </a:endParaRPr>
            </a:p>
          </p:txBody>
        </p:sp>
        <p:sp>
          <p:nvSpPr>
            <p:cNvPr id="63" name="TextBox 62">
              <a:extLst>
                <a:ext uri="{FF2B5EF4-FFF2-40B4-BE49-F238E27FC236}">
                  <a16:creationId xmlns:a16="http://schemas.microsoft.com/office/drawing/2014/main" id="{EEE46B77-60D9-469B-87C7-8310D3C6AF29}"/>
                </a:ext>
              </a:extLst>
            </p:cNvPr>
            <p:cNvSpPr txBox="1"/>
            <p:nvPr/>
          </p:nvSpPr>
          <p:spPr>
            <a:xfrm>
              <a:off x="5843376" y="2951384"/>
              <a:ext cx="147184" cy="391256"/>
            </a:xfrm>
            <a:prstGeom prst="rect">
              <a:avLst/>
            </a:prstGeom>
            <a:solidFill>
              <a:srgbClr val="F26A2E"/>
            </a:solidFill>
          </p:spPr>
          <p:txBody>
            <a:bodyPr wrap="none" lIns="0" tIns="0" rIns="0" bIns="0" rtlCol="0">
              <a:noAutofit/>
            </a:bodyPr>
            <a:lstStyle/>
            <a:p>
              <a:pPr algn="r"/>
              <a:r>
                <a:rPr lang="id-ID" sz="1350" dirty="0">
                  <a:solidFill>
                    <a:schemeClr val="bg1"/>
                  </a:solidFill>
                  <a:latin typeface="Agency FB" panose="020B0503020202020204" pitchFamily="34" charset="0"/>
                </a:rPr>
                <a:t>9</a:t>
              </a:r>
              <a:endParaRPr lang="en-US" sz="1350" dirty="0">
                <a:solidFill>
                  <a:schemeClr val="bg1"/>
                </a:solidFill>
                <a:latin typeface="Agency FB" panose="020B0503020202020204" pitchFamily="34" charset="0"/>
              </a:endParaRPr>
            </a:p>
          </p:txBody>
        </p:sp>
      </p:grpSp>
      <p:grpSp>
        <p:nvGrpSpPr>
          <p:cNvPr id="64" name="Group 63">
            <a:extLst>
              <a:ext uri="{FF2B5EF4-FFF2-40B4-BE49-F238E27FC236}">
                <a16:creationId xmlns:a16="http://schemas.microsoft.com/office/drawing/2014/main" id="{A3A8BF2E-7B7B-46D6-8D70-D35B055D9F14}"/>
              </a:ext>
            </a:extLst>
          </p:cNvPr>
          <p:cNvGrpSpPr/>
          <p:nvPr/>
        </p:nvGrpSpPr>
        <p:grpSpPr>
          <a:xfrm>
            <a:off x="6985127" y="5057462"/>
            <a:ext cx="844106" cy="293442"/>
            <a:chOff x="5843376" y="2951384"/>
            <a:chExt cx="1125474" cy="391256"/>
          </a:xfrm>
          <a:solidFill>
            <a:srgbClr val="EF402D"/>
          </a:solidFill>
        </p:grpSpPr>
        <p:sp>
          <p:nvSpPr>
            <p:cNvPr id="65" name="TextBox 64">
              <a:extLst>
                <a:ext uri="{FF2B5EF4-FFF2-40B4-BE49-F238E27FC236}">
                  <a16:creationId xmlns:a16="http://schemas.microsoft.com/office/drawing/2014/main" id="{4DC3299D-D14B-407C-A34A-34BF5E343171}"/>
                </a:ext>
              </a:extLst>
            </p:cNvPr>
            <p:cNvSpPr txBox="1"/>
            <p:nvPr/>
          </p:nvSpPr>
          <p:spPr>
            <a:xfrm>
              <a:off x="6020003" y="2951712"/>
              <a:ext cx="948847" cy="369332"/>
            </a:xfrm>
            <a:prstGeom prst="rect">
              <a:avLst/>
            </a:prstGeom>
            <a:solidFill>
              <a:srgbClr val="136A9F"/>
            </a:solidFill>
          </p:spPr>
          <p:txBody>
            <a:bodyPr wrap="square" lIns="68580" tIns="0" rIns="0" bIns="0" rtlCol="0">
              <a:spAutoFit/>
            </a:bodyPr>
            <a:lstStyle/>
            <a:p>
              <a:r>
                <a:rPr lang="id-ID" sz="900" b="1" dirty="0">
                  <a:solidFill>
                    <a:schemeClr val="bg1"/>
                  </a:solidFill>
                </a:rPr>
                <a:t>Perdamaian, keadilan</a:t>
              </a:r>
              <a:endParaRPr lang="en-US" sz="900" b="1" dirty="0">
                <a:solidFill>
                  <a:schemeClr val="bg1"/>
                </a:solidFill>
              </a:endParaRPr>
            </a:p>
          </p:txBody>
        </p:sp>
        <p:sp>
          <p:nvSpPr>
            <p:cNvPr id="66" name="TextBox 65">
              <a:extLst>
                <a:ext uri="{FF2B5EF4-FFF2-40B4-BE49-F238E27FC236}">
                  <a16:creationId xmlns:a16="http://schemas.microsoft.com/office/drawing/2014/main" id="{17CDE5F3-6B7F-4462-AD43-3391CC7DD09C}"/>
                </a:ext>
              </a:extLst>
            </p:cNvPr>
            <p:cNvSpPr txBox="1"/>
            <p:nvPr/>
          </p:nvSpPr>
          <p:spPr>
            <a:xfrm>
              <a:off x="5843376" y="2951384"/>
              <a:ext cx="200194" cy="391256"/>
            </a:xfrm>
            <a:prstGeom prst="rect">
              <a:avLst/>
            </a:prstGeom>
            <a:solidFill>
              <a:srgbClr val="136A9F"/>
            </a:solidFill>
          </p:spPr>
          <p:txBody>
            <a:bodyPr wrap="none" lIns="0" tIns="0" rIns="0" bIns="0" rtlCol="0">
              <a:noAutofit/>
            </a:bodyPr>
            <a:lstStyle/>
            <a:p>
              <a:pPr algn="r"/>
              <a:r>
                <a:rPr lang="id-ID" sz="1350" dirty="0">
                  <a:solidFill>
                    <a:schemeClr val="bg1"/>
                  </a:solidFill>
                  <a:latin typeface="Agency FB" panose="020B0503020202020204" pitchFamily="34" charset="0"/>
                </a:rPr>
                <a:t>16</a:t>
              </a:r>
              <a:endParaRPr lang="en-US" sz="1350" dirty="0">
                <a:solidFill>
                  <a:schemeClr val="bg1"/>
                </a:solidFill>
                <a:latin typeface="Agency FB" panose="020B0503020202020204" pitchFamily="34" charset="0"/>
              </a:endParaRPr>
            </a:p>
          </p:txBody>
        </p:sp>
      </p:grpSp>
      <p:grpSp>
        <p:nvGrpSpPr>
          <p:cNvPr id="70" name="Group 69">
            <a:extLst>
              <a:ext uri="{FF2B5EF4-FFF2-40B4-BE49-F238E27FC236}">
                <a16:creationId xmlns:a16="http://schemas.microsoft.com/office/drawing/2014/main" id="{5778B4D0-B3FD-48A2-A59B-AFBF4F0FA669}"/>
              </a:ext>
            </a:extLst>
          </p:cNvPr>
          <p:cNvGrpSpPr/>
          <p:nvPr/>
        </p:nvGrpSpPr>
        <p:grpSpPr>
          <a:xfrm>
            <a:off x="7874797" y="5057462"/>
            <a:ext cx="898271" cy="293442"/>
            <a:chOff x="5843376" y="2951384"/>
            <a:chExt cx="1197694" cy="391256"/>
          </a:xfrm>
          <a:solidFill>
            <a:srgbClr val="EF402D"/>
          </a:solidFill>
        </p:grpSpPr>
        <p:sp>
          <p:nvSpPr>
            <p:cNvPr id="71" name="TextBox 70">
              <a:extLst>
                <a:ext uri="{FF2B5EF4-FFF2-40B4-BE49-F238E27FC236}">
                  <a16:creationId xmlns:a16="http://schemas.microsoft.com/office/drawing/2014/main" id="{60C3A3F5-7A13-4B20-B60F-DF7B422C94FD}"/>
                </a:ext>
              </a:extLst>
            </p:cNvPr>
            <p:cNvSpPr txBox="1"/>
            <p:nvPr/>
          </p:nvSpPr>
          <p:spPr>
            <a:xfrm>
              <a:off x="6020001" y="2951712"/>
              <a:ext cx="1021069" cy="369332"/>
            </a:xfrm>
            <a:prstGeom prst="rect">
              <a:avLst/>
            </a:prstGeom>
            <a:solidFill>
              <a:srgbClr val="14496B"/>
            </a:solidFill>
          </p:spPr>
          <p:txBody>
            <a:bodyPr wrap="square" lIns="68580" tIns="0" rIns="0" bIns="0" rtlCol="0">
              <a:spAutoFit/>
            </a:bodyPr>
            <a:lstStyle/>
            <a:p>
              <a:r>
                <a:rPr lang="id-ID" sz="900" b="1" dirty="0">
                  <a:solidFill>
                    <a:schemeClr val="bg1"/>
                  </a:solidFill>
                </a:rPr>
                <a:t>Kemitraan Pembangunan</a:t>
              </a:r>
              <a:endParaRPr lang="en-US" sz="900" b="1" dirty="0">
                <a:solidFill>
                  <a:schemeClr val="bg1"/>
                </a:solidFill>
              </a:endParaRPr>
            </a:p>
          </p:txBody>
        </p:sp>
        <p:sp>
          <p:nvSpPr>
            <p:cNvPr id="72" name="TextBox 71">
              <a:extLst>
                <a:ext uri="{FF2B5EF4-FFF2-40B4-BE49-F238E27FC236}">
                  <a16:creationId xmlns:a16="http://schemas.microsoft.com/office/drawing/2014/main" id="{8B418E41-D030-4EA3-8E79-30CEB5AD69D1}"/>
                </a:ext>
              </a:extLst>
            </p:cNvPr>
            <p:cNvSpPr txBox="1"/>
            <p:nvPr/>
          </p:nvSpPr>
          <p:spPr>
            <a:xfrm>
              <a:off x="5843376" y="2951384"/>
              <a:ext cx="200194" cy="391256"/>
            </a:xfrm>
            <a:prstGeom prst="rect">
              <a:avLst/>
            </a:prstGeom>
            <a:solidFill>
              <a:srgbClr val="14496B"/>
            </a:solidFill>
          </p:spPr>
          <p:txBody>
            <a:bodyPr wrap="none" lIns="0" tIns="0" rIns="0" bIns="0" rtlCol="0">
              <a:noAutofit/>
            </a:bodyPr>
            <a:lstStyle/>
            <a:p>
              <a:pPr algn="r"/>
              <a:r>
                <a:rPr lang="id-ID" sz="1350" dirty="0">
                  <a:solidFill>
                    <a:schemeClr val="bg1"/>
                  </a:solidFill>
                  <a:latin typeface="Agency FB" panose="020B0503020202020204" pitchFamily="34" charset="0"/>
                </a:rPr>
                <a:t>17</a:t>
              </a:r>
              <a:endParaRPr lang="en-US" sz="1350" dirty="0">
                <a:solidFill>
                  <a:schemeClr val="bg1"/>
                </a:solidFill>
                <a:latin typeface="Agency FB" panose="020B0503020202020204" pitchFamily="34" charset="0"/>
              </a:endParaRPr>
            </a:p>
          </p:txBody>
        </p:sp>
      </p:grpSp>
      <p:grpSp>
        <p:nvGrpSpPr>
          <p:cNvPr id="79" name="Group 78">
            <a:extLst>
              <a:ext uri="{FF2B5EF4-FFF2-40B4-BE49-F238E27FC236}">
                <a16:creationId xmlns:a16="http://schemas.microsoft.com/office/drawing/2014/main" id="{72133EE1-1B42-48EA-8394-DA300A361120}"/>
              </a:ext>
            </a:extLst>
          </p:cNvPr>
          <p:cNvGrpSpPr/>
          <p:nvPr/>
        </p:nvGrpSpPr>
        <p:grpSpPr>
          <a:xfrm>
            <a:off x="5082648" y="2663032"/>
            <a:ext cx="1423923" cy="1423923"/>
            <a:chOff x="5397920" y="1469736"/>
            <a:chExt cx="1302456" cy="1302456"/>
          </a:xfrm>
        </p:grpSpPr>
        <p:sp>
          <p:nvSpPr>
            <p:cNvPr id="16" name="Oval 15">
              <a:extLst>
                <a:ext uri="{FF2B5EF4-FFF2-40B4-BE49-F238E27FC236}">
                  <a16:creationId xmlns:a16="http://schemas.microsoft.com/office/drawing/2014/main" id="{7EBDC841-7C65-4732-A6C5-870AC241A63C}"/>
                </a:ext>
              </a:extLst>
            </p:cNvPr>
            <p:cNvSpPr/>
            <p:nvPr/>
          </p:nvSpPr>
          <p:spPr>
            <a:xfrm>
              <a:off x="5397920" y="1469736"/>
              <a:ext cx="1302456" cy="1302456"/>
            </a:xfrm>
            <a:prstGeom prst="ellipse">
              <a:avLst/>
            </a:prstGeom>
            <a:solidFill>
              <a:srgbClr val="E52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285B4FAD-7A9F-4DA5-B3AC-6A556AE7A7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9398" b="21476"/>
            <a:stretch/>
          </p:blipFill>
          <p:spPr>
            <a:xfrm>
              <a:off x="5607838" y="2231079"/>
              <a:ext cx="904240" cy="353791"/>
            </a:xfrm>
            <a:prstGeom prst="rect">
              <a:avLst/>
            </a:prstGeom>
          </p:spPr>
        </p:pic>
        <p:sp>
          <p:nvSpPr>
            <p:cNvPr id="20" name="TextBox 19">
              <a:extLst>
                <a:ext uri="{FF2B5EF4-FFF2-40B4-BE49-F238E27FC236}">
                  <a16:creationId xmlns:a16="http://schemas.microsoft.com/office/drawing/2014/main" id="{115FE301-AE58-43A3-8413-D9D5E54E0CC8}"/>
                </a:ext>
              </a:extLst>
            </p:cNvPr>
            <p:cNvSpPr txBox="1"/>
            <p:nvPr/>
          </p:nvSpPr>
          <p:spPr>
            <a:xfrm>
              <a:off x="5572368" y="1508871"/>
              <a:ext cx="975181" cy="633424"/>
            </a:xfrm>
            <a:prstGeom prst="rect">
              <a:avLst/>
            </a:prstGeom>
            <a:noFill/>
          </p:spPr>
          <p:txBody>
            <a:bodyPr wrap="none" lIns="0" tIns="0" rIns="0" bIns="0" rtlCol="0">
              <a:spAutoFit/>
            </a:bodyPr>
            <a:lstStyle/>
            <a:p>
              <a:pPr algn="ctr"/>
              <a:r>
                <a:rPr lang="id-ID" sz="1500" b="1" dirty="0">
                  <a:solidFill>
                    <a:schemeClr val="bg1"/>
                  </a:solidFill>
                </a:rPr>
                <a:t>1</a:t>
              </a:r>
            </a:p>
            <a:p>
              <a:pPr algn="ctr"/>
              <a:r>
                <a:rPr lang="id-ID" sz="1500" b="1" dirty="0">
                  <a:solidFill>
                    <a:schemeClr val="bg1"/>
                  </a:solidFill>
                </a:rPr>
                <a:t>Penghapusan</a:t>
              </a:r>
            </a:p>
            <a:p>
              <a:pPr algn="ctr"/>
              <a:r>
                <a:rPr lang="id-ID" sz="1500" b="1" dirty="0">
                  <a:solidFill>
                    <a:schemeClr val="bg1"/>
                  </a:solidFill>
                </a:rPr>
                <a:t>Kemiskinan</a:t>
              </a:r>
              <a:endParaRPr lang="en-US" sz="1500" b="1" dirty="0">
                <a:solidFill>
                  <a:schemeClr val="bg1"/>
                </a:solidFill>
              </a:endParaRPr>
            </a:p>
          </p:txBody>
        </p:sp>
      </p:grpSp>
      <p:sp>
        <p:nvSpPr>
          <p:cNvPr id="84" name="TextBox 83">
            <a:extLst>
              <a:ext uri="{FF2B5EF4-FFF2-40B4-BE49-F238E27FC236}">
                <a16:creationId xmlns:a16="http://schemas.microsoft.com/office/drawing/2014/main" id="{C7C86C55-6E88-479F-B139-4E54ABF9337B}"/>
              </a:ext>
            </a:extLst>
          </p:cNvPr>
          <p:cNvSpPr txBox="1"/>
          <p:nvPr/>
        </p:nvSpPr>
        <p:spPr>
          <a:xfrm>
            <a:off x="2253583" y="4683844"/>
            <a:ext cx="2125208" cy="784830"/>
          </a:xfrm>
          <a:prstGeom prst="rect">
            <a:avLst/>
          </a:prstGeom>
          <a:noFill/>
        </p:spPr>
        <p:txBody>
          <a:bodyPr wrap="square" rtlCol="0">
            <a:spAutoFit/>
          </a:bodyPr>
          <a:lstStyle/>
          <a:p>
            <a:r>
              <a:rPr lang="id-ID" sz="1500" b="1" dirty="0">
                <a:latin typeface="Georgia" panose="02040502050405020303" pitchFamily="18" charset="0"/>
              </a:rPr>
              <a:t>Mendukung pencapaian </a:t>
            </a:r>
            <a:r>
              <a:rPr lang="en-US" sz="1500" b="1" dirty="0" err="1">
                <a:latin typeface="Georgia" panose="02040502050405020303" pitchFamily="18" charset="0"/>
              </a:rPr>
              <a:t>tujuan</a:t>
            </a:r>
            <a:r>
              <a:rPr lang="en-US" sz="1500" b="1" dirty="0">
                <a:latin typeface="Georgia" panose="02040502050405020303" pitchFamily="18" charset="0"/>
              </a:rPr>
              <a:t> </a:t>
            </a:r>
            <a:r>
              <a:rPr lang="en-US" sz="1500" b="1" dirty="0" err="1">
                <a:latin typeface="Georgia" panose="02040502050405020303" pitchFamily="18" charset="0"/>
              </a:rPr>
              <a:t>tujuan</a:t>
            </a:r>
            <a:r>
              <a:rPr lang="en-US" sz="1500" b="1" dirty="0">
                <a:latin typeface="Georgia" panose="02040502050405020303" pitchFamily="18" charset="0"/>
              </a:rPr>
              <a:t> lain</a:t>
            </a:r>
            <a:r>
              <a:rPr lang="id-ID" sz="1500" b="1" dirty="0"/>
              <a:t> </a:t>
            </a:r>
            <a:endParaRPr lang="en-US" sz="1500" b="1" dirty="0"/>
          </a:p>
        </p:txBody>
      </p:sp>
      <p:sp>
        <p:nvSpPr>
          <p:cNvPr id="73" name="TextBox 72">
            <a:extLst>
              <a:ext uri="{FF2B5EF4-FFF2-40B4-BE49-F238E27FC236}">
                <a16:creationId xmlns:a16="http://schemas.microsoft.com/office/drawing/2014/main" id="{76D5AB39-96CE-4155-B92A-78544B601790}"/>
              </a:ext>
            </a:extLst>
          </p:cNvPr>
          <p:cNvSpPr txBox="1"/>
          <p:nvPr/>
        </p:nvSpPr>
        <p:spPr>
          <a:xfrm>
            <a:off x="2085200" y="3319261"/>
            <a:ext cx="3015262" cy="553998"/>
          </a:xfrm>
          <a:prstGeom prst="rect">
            <a:avLst/>
          </a:prstGeom>
          <a:noFill/>
        </p:spPr>
        <p:txBody>
          <a:bodyPr wrap="square" rtlCol="0">
            <a:spAutoFit/>
          </a:bodyPr>
          <a:lstStyle/>
          <a:p>
            <a:r>
              <a:rPr lang="id-ID" sz="1500" dirty="0">
                <a:latin typeface="Georgia" panose="02040502050405020303" pitchFamily="18" charset="0"/>
              </a:rPr>
              <a:t>Me</a:t>
            </a:r>
            <a:r>
              <a:rPr lang="en-US" sz="1500" dirty="0" err="1">
                <a:latin typeface="Georgia" panose="02040502050405020303" pitchFamily="18" charset="0"/>
              </a:rPr>
              <a:t>njadi</a:t>
            </a:r>
            <a:r>
              <a:rPr lang="en-US" sz="1500" dirty="0">
                <a:latin typeface="Georgia" panose="02040502050405020303" pitchFamily="18" charset="0"/>
              </a:rPr>
              <a:t> </a:t>
            </a:r>
            <a:r>
              <a:rPr lang="id-ID" sz="1500" b="1" dirty="0">
                <a:latin typeface="Georgia" panose="02040502050405020303" pitchFamily="18" charset="0"/>
              </a:rPr>
              <a:t>instrumen utama</a:t>
            </a:r>
            <a:r>
              <a:rPr lang="en-US" sz="1500" b="1" dirty="0">
                <a:latin typeface="Georgia" panose="02040502050405020303" pitchFamily="18" charset="0"/>
              </a:rPr>
              <a:t>     </a:t>
            </a:r>
            <a:r>
              <a:rPr lang="id-ID" sz="1500" b="1" dirty="0">
                <a:latin typeface="Georgia" panose="02040502050405020303" pitchFamily="18" charset="0"/>
              </a:rPr>
              <a:t> </a:t>
            </a:r>
            <a:r>
              <a:rPr lang="en-US" sz="1500" b="1" dirty="0">
                <a:latin typeface="Georgia" panose="02040502050405020303" pitchFamily="18" charset="0"/>
              </a:rPr>
              <a:t>2 </a:t>
            </a:r>
            <a:r>
              <a:rPr lang="en-US" sz="1500" b="1" dirty="0" err="1">
                <a:latin typeface="Georgia" panose="02040502050405020303" pitchFamily="18" charset="0"/>
              </a:rPr>
              <a:t>tujuan</a:t>
            </a:r>
            <a:r>
              <a:rPr lang="en-US" sz="1500" b="1" dirty="0">
                <a:latin typeface="Georgia" panose="02040502050405020303" pitchFamily="18" charset="0"/>
              </a:rPr>
              <a:t> </a:t>
            </a:r>
            <a:r>
              <a:rPr lang="id-ID" sz="1500" dirty="0">
                <a:latin typeface="Georgia" panose="02040502050405020303" pitchFamily="18" charset="0"/>
              </a:rPr>
              <a:t> </a:t>
            </a:r>
            <a:endParaRPr lang="en-US" sz="1500" dirty="0">
              <a:latin typeface="Georgia" panose="02040502050405020303" pitchFamily="18" charset="0"/>
            </a:endParaRPr>
          </a:p>
        </p:txBody>
      </p:sp>
      <p:cxnSp>
        <p:nvCxnSpPr>
          <p:cNvPr id="96" name="Straight Connector 95">
            <a:extLst>
              <a:ext uri="{FF2B5EF4-FFF2-40B4-BE49-F238E27FC236}">
                <a16:creationId xmlns:a16="http://schemas.microsoft.com/office/drawing/2014/main" id="{8D096CB8-6CA0-4C19-BE55-425912EA8A7B}"/>
              </a:ext>
            </a:extLst>
          </p:cNvPr>
          <p:cNvCxnSpPr/>
          <p:nvPr/>
        </p:nvCxnSpPr>
        <p:spPr>
          <a:xfrm>
            <a:off x="2351701" y="1295400"/>
            <a:ext cx="4578065" cy="0"/>
          </a:xfrm>
          <a:prstGeom prst="line">
            <a:avLst/>
          </a:prstGeom>
          <a:ln w="1270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grpSp>
        <p:nvGrpSpPr>
          <p:cNvPr id="81" name="Group 80">
            <a:extLst>
              <a:ext uri="{FF2B5EF4-FFF2-40B4-BE49-F238E27FC236}">
                <a16:creationId xmlns:a16="http://schemas.microsoft.com/office/drawing/2014/main" id="{55ABE871-E8F3-4474-876C-1F182C389EA6}"/>
              </a:ext>
            </a:extLst>
          </p:cNvPr>
          <p:cNvGrpSpPr/>
          <p:nvPr/>
        </p:nvGrpSpPr>
        <p:grpSpPr>
          <a:xfrm>
            <a:off x="6640224" y="2652642"/>
            <a:ext cx="1423923" cy="1423923"/>
            <a:chOff x="6721996" y="1469736"/>
            <a:chExt cx="1302456" cy="1302456"/>
          </a:xfrm>
        </p:grpSpPr>
        <p:sp>
          <p:nvSpPr>
            <p:cNvPr id="19" name="Oval 18">
              <a:extLst>
                <a:ext uri="{FF2B5EF4-FFF2-40B4-BE49-F238E27FC236}">
                  <a16:creationId xmlns:a16="http://schemas.microsoft.com/office/drawing/2014/main" id="{3F9A4E83-1F15-4595-9C1E-8A63B18F099B}"/>
                </a:ext>
              </a:extLst>
            </p:cNvPr>
            <p:cNvSpPr/>
            <p:nvPr/>
          </p:nvSpPr>
          <p:spPr>
            <a:xfrm>
              <a:off x="6721996" y="1469736"/>
              <a:ext cx="1302456" cy="1302456"/>
            </a:xfrm>
            <a:prstGeom prst="ellipse">
              <a:avLst/>
            </a:prstGeom>
            <a:solidFill>
              <a:srgbClr val="DE1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8692701F-A2E9-45C7-835A-F4941156517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548" t="34662" r="23523" b="9913"/>
            <a:stretch/>
          </p:blipFill>
          <p:spPr>
            <a:xfrm>
              <a:off x="7134463" y="2231079"/>
              <a:ext cx="477521" cy="490764"/>
            </a:xfrm>
            <a:prstGeom prst="rect">
              <a:avLst/>
            </a:prstGeom>
          </p:spPr>
        </p:pic>
        <p:sp>
          <p:nvSpPr>
            <p:cNvPr id="21" name="TextBox 20">
              <a:extLst>
                <a:ext uri="{FF2B5EF4-FFF2-40B4-BE49-F238E27FC236}">
                  <a16:creationId xmlns:a16="http://schemas.microsoft.com/office/drawing/2014/main" id="{B7525656-81C8-434F-8B8A-DAEB1B748E10}"/>
                </a:ext>
              </a:extLst>
            </p:cNvPr>
            <p:cNvSpPr txBox="1"/>
            <p:nvPr/>
          </p:nvSpPr>
          <p:spPr>
            <a:xfrm>
              <a:off x="6919848" y="1518182"/>
              <a:ext cx="920518" cy="633424"/>
            </a:xfrm>
            <a:prstGeom prst="rect">
              <a:avLst/>
            </a:prstGeom>
            <a:noFill/>
          </p:spPr>
          <p:txBody>
            <a:bodyPr wrap="none" lIns="0" tIns="0" rIns="0" bIns="0" rtlCol="0">
              <a:spAutoFit/>
            </a:bodyPr>
            <a:lstStyle/>
            <a:p>
              <a:pPr algn="ctr"/>
              <a:r>
                <a:rPr lang="id-ID" sz="1500" b="1" dirty="0">
                  <a:solidFill>
                    <a:schemeClr val="bg1"/>
                  </a:solidFill>
                </a:rPr>
                <a:t>10</a:t>
              </a:r>
            </a:p>
            <a:p>
              <a:pPr algn="ctr"/>
              <a:r>
                <a:rPr lang="id-ID" sz="1500" b="1" dirty="0">
                  <a:solidFill>
                    <a:schemeClr val="bg1"/>
                  </a:solidFill>
                </a:rPr>
                <a:t>Penurunan</a:t>
              </a:r>
            </a:p>
            <a:p>
              <a:pPr algn="ctr"/>
              <a:r>
                <a:rPr lang="id-ID" sz="1500" b="1" dirty="0">
                  <a:solidFill>
                    <a:schemeClr val="bg1"/>
                  </a:solidFill>
                </a:rPr>
                <a:t>Kesenjangan</a:t>
              </a:r>
              <a:endParaRPr lang="en-US" sz="1500" b="1" dirty="0">
                <a:solidFill>
                  <a:schemeClr val="bg1"/>
                </a:solidFill>
              </a:endParaRPr>
            </a:p>
          </p:txBody>
        </p:sp>
      </p:grpSp>
      <p:sp>
        <p:nvSpPr>
          <p:cNvPr id="6" name="Arrow: Right 5">
            <a:extLst>
              <a:ext uri="{FF2B5EF4-FFF2-40B4-BE49-F238E27FC236}">
                <a16:creationId xmlns:a16="http://schemas.microsoft.com/office/drawing/2014/main" id="{990491CE-BDC1-4F76-B13F-DF568D1A1620}"/>
              </a:ext>
            </a:extLst>
          </p:cNvPr>
          <p:cNvSpPr/>
          <p:nvPr/>
        </p:nvSpPr>
        <p:spPr>
          <a:xfrm>
            <a:off x="3462715" y="5194837"/>
            <a:ext cx="973369" cy="273837"/>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68" name="Arrow: Right 67">
            <a:extLst>
              <a:ext uri="{FF2B5EF4-FFF2-40B4-BE49-F238E27FC236}">
                <a16:creationId xmlns:a16="http://schemas.microsoft.com/office/drawing/2014/main" id="{4C0D45F2-9043-4383-A38F-DA9DFAD7DC4E}"/>
              </a:ext>
            </a:extLst>
          </p:cNvPr>
          <p:cNvSpPr/>
          <p:nvPr/>
        </p:nvSpPr>
        <p:spPr>
          <a:xfrm>
            <a:off x="3028121" y="3606676"/>
            <a:ext cx="1661236" cy="25542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7501C3F4-8327-4721-9EA1-D582D21E993B}"/>
              </a:ext>
            </a:extLst>
          </p:cNvPr>
          <p:cNvSpPr/>
          <p:nvPr/>
        </p:nvSpPr>
        <p:spPr>
          <a:xfrm>
            <a:off x="423636" y="2727341"/>
            <a:ext cx="1623022" cy="30399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b="1" dirty="0"/>
          </a:p>
        </p:txBody>
      </p:sp>
      <p:sp>
        <p:nvSpPr>
          <p:cNvPr id="67" name="TextBox 66">
            <a:extLst>
              <a:ext uri="{FF2B5EF4-FFF2-40B4-BE49-F238E27FC236}">
                <a16:creationId xmlns:a16="http://schemas.microsoft.com/office/drawing/2014/main" id="{A47C1545-5C42-4199-9A7C-36C6DF362BA5}"/>
              </a:ext>
            </a:extLst>
          </p:cNvPr>
          <p:cNvSpPr txBox="1"/>
          <p:nvPr/>
        </p:nvSpPr>
        <p:spPr>
          <a:xfrm>
            <a:off x="320464" y="4605580"/>
            <a:ext cx="1805249" cy="523220"/>
          </a:xfrm>
          <a:prstGeom prst="rect">
            <a:avLst/>
          </a:prstGeom>
          <a:noFill/>
          <a:ln>
            <a:noFill/>
          </a:ln>
        </p:spPr>
        <p:txBody>
          <a:bodyPr wrap="square" rtlCol="0">
            <a:spAutoFit/>
          </a:bodyPr>
          <a:lstStyle/>
          <a:p>
            <a:pPr algn="ctr"/>
            <a:r>
              <a:rPr lang="id-ID" sz="1400" b="1" dirty="0">
                <a:latin typeface="Georgia" panose="02040502050405020303" pitchFamily="18" charset="0"/>
              </a:rPr>
              <a:t>PERLINDUNGAN SOSIAL</a:t>
            </a:r>
            <a:endParaRPr lang="en-US" sz="1400" b="1" dirty="0">
              <a:latin typeface="Georgia" panose="02040502050405020303" pitchFamily="18" charset="0"/>
            </a:endParaRPr>
          </a:p>
        </p:txBody>
      </p:sp>
      <p:pic>
        <p:nvPicPr>
          <p:cNvPr id="76" name="Picture 75">
            <a:extLst>
              <a:ext uri="{FF2B5EF4-FFF2-40B4-BE49-F238E27FC236}">
                <a16:creationId xmlns:a16="http://schemas.microsoft.com/office/drawing/2014/main" id="{91FF3AA7-534F-4E7F-84F7-CDA73D52B4BF}"/>
              </a:ext>
            </a:extLst>
          </p:cNvPr>
          <p:cNvPicPr>
            <a:picLocks noChangeAspect="1"/>
          </p:cNvPicPr>
          <p:nvPr/>
        </p:nvPicPr>
        <p:blipFill>
          <a:blip r:embed="rId1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1897" y="3581627"/>
            <a:ext cx="1226999" cy="1226999"/>
          </a:xfrm>
          <a:prstGeom prst="rect">
            <a:avLst/>
          </a:prstGeom>
        </p:spPr>
      </p:pic>
      <p:grpSp>
        <p:nvGrpSpPr>
          <p:cNvPr id="9" name="Group 8">
            <a:extLst>
              <a:ext uri="{FF2B5EF4-FFF2-40B4-BE49-F238E27FC236}">
                <a16:creationId xmlns:a16="http://schemas.microsoft.com/office/drawing/2014/main" id="{920EF2C9-1950-490C-ACF7-4514BAF7BD06}"/>
              </a:ext>
            </a:extLst>
          </p:cNvPr>
          <p:cNvGrpSpPr/>
          <p:nvPr/>
        </p:nvGrpSpPr>
        <p:grpSpPr>
          <a:xfrm>
            <a:off x="320464" y="1740910"/>
            <a:ext cx="1941724" cy="1941724"/>
            <a:chOff x="9293317" y="1579431"/>
            <a:chExt cx="2588965" cy="2588965"/>
          </a:xfrm>
        </p:grpSpPr>
        <p:pic>
          <p:nvPicPr>
            <p:cNvPr id="98" name="Picture 97">
              <a:extLst>
                <a:ext uri="{FF2B5EF4-FFF2-40B4-BE49-F238E27FC236}">
                  <a16:creationId xmlns:a16="http://schemas.microsoft.com/office/drawing/2014/main" id="{6F0B2393-8D53-4D6A-A15D-E4C32CD0565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3317" y="1579431"/>
              <a:ext cx="2588965" cy="2588965"/>
            </a:xfrm>
            <a:prstGeom prst="rect">
              <a:avLst/>
            </a:prstGeom>
          </p:spPr>
        </p:pic>
        <p:sp>
          <p:nvSpPr>
            <p:cNvPr id="99" name="Oval 98">
              <a:extLst>
                <a:ext uri="{FF2B5EF4-FFF2-40B4-BE49-F238E27FC236}">
                  <a16:creationId xmlns:a16="http://schemas.microsoft.com/office/drawing/2014/main" id="{11CEFDF7-1557-4C87-B04F-57A70A9069A3}"/>
                </a:ext>
              </a:extLst>
            </p:cNvPr>
            <p:cNvSpPr/>
            <p:nvPr/>
          </p:nvSpPr>
          <p:spPr>
            <a:xfrm>
              <a:off x="9981646" y="2285160"/>
              <a:ext cx="1212305" cy="1212305"/>
            </a:xfrm>
            <a:prstGeom prst="ellipse">
              <a:avLst/>
            </a:prstGeom>
            <a:solidFill>
              <a:srgbClr val="FFFFFF"/>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pic>
          <p:nvPicPr>
            <p:cNvPr id="77" name="Picture 76">
              <a:extLst>
                <a:ext uri="{FF2B5EF4-FFF2-40B4-BE49-F238E27FC236}">
                  <a16:creationId xmlns:a16="http://schemas.microsoft.com/office/drawing/2014/main" id="{666FE605-C876-40DB-968C-6E1903AA907B}"/>
                </a:ext>
              </a:extLst>
            </p:cNvPr>
            <p:cNvPicPr>
              <a:picLocks noChangeAspect="1"/>
            </p:cNvPicPr>
            <p:nvPr/>
          </p:nvPicPr>
          <p:blipFill>
            <a:blip r:embed="rId15"/>
            <a:stretch>
              <a:fillRect/>
            </a:stretch>
          </p:blipFill>
          <p:spPr>
            <a:xfrm>
              <a:off x="10142919" y="2575163"/>
              <a:ext cx="926918" cy="650226"/>
            </a:xfrm>
            <a:prstGeom prst="rect">
              <a:avLst/>
            </a:prstGeom>
          </p:spPr>
        </p:pic>
      </p:grpSp>
    </p:spTree>
    <p:extLst>
      <p:ext uri="{BB962C8B-B14F-4D97-AF65-F5344CB8AC3E}">
        <p14:creationId xmlns:p14="http://schemas.microsoft.com/office/powerpoint/2010/main" val="9607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1+#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79294"/>
            <a:ext cx="5867399" cy="6526306"/>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9932" y="331694"/>
            <a:ext cx="5381268" cy="6297706"/>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t>Terima</a:t>
            </a:r>
            <a:r>
              <a:rPr lang="en-US" sz="6600" dirty="0"/>
              <a:t> </a:t>
            </a:r>
            <a:r>
              <a:rPr lang="en-US" sz="6600" dirty="0" err="1"/>
              <a:t>kasih</a:t>
            </a:r>
            <a:endParaRPr lang="en-US" sz="6600" dirty="0"/>
          </a:p>
        </p:txBody>
      </p:sp>
      <p:grpSp>
        <p:nvGrpSpPr>
          <p:cNvPr id="20" name="Group 19"/>
          <p:cNvGrpSpPr/>
          <p:nvPr/>
        </p:nvGrpSpPr>
        <p:grpSpPr>
          <a:xfrm>
            <a:off x="6208059" y="0"/>
            <a:ext cx="2935941" cy="6858000"/>
            <a:chOff x="-4482" y="26895"/>
            <a:chExt cx="2935941" cy="6858000"/>
          </a:xfrm>
        </p:grpSpPr>
        <p:sp>
          <p:nvSpPr>
            <p:cNvPr id="2" name="Rectangle 1"/>
            <p:cNvSpPr/>
            <p:nvPr/>
          </p:nvSpPr>
          <p:spPr>
            <a:xfrm>
              <a:off x="35859" y="26895"/>
              <a:ext cx="2895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09600"/>
              <a:ext cx="28956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82" y="1143000"/>
              <a:ext cx="28956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2261346" y="4090146"/>
              <a:ext cx="5437095" cy="152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1956545" y="4090147"/>
              <a:ext cx="5437095" cy="152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1688724" y="4053166"/>
              <a:ext cx="5511055" cy="152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1383922" y="4053166"/>
              <a:ext cx="5511053" cy="152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1051104" y="4090147"/>
              <a:ext cx="5437095" cy="152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764233" y="4081181"/>
              <a:ext cx="5437095" cy="152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6200000">
              <a:off x="-523297" y="4050927"/>
              <a:ext cx="5511055" cy="152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6200000">
              <a:off x="-272282" y="4050926"/>
              <a:ext cx="5511053" cy="152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 y="53789"/>
              <a:ext cx="28956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269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A5F5B5-64B6-46B8-B184-C7510335FC7F}"/>
              </a:ext>
            </a:extLst>
          </p:cNvPr>
          <p:cNvSpPr txBox="1"/>
          <p:nvPr/>
        </p:nvSpPr>
        <p:spPr>
          <a:xfrm>
            <a:off x="2286000" y="3242250"/>
            <a:ext cx="4572000" cy="373500"/>
          </a:xfrm>
          <a:prstGeom prst="rect">
            <a:avLst/>
          </a:prstGeom>
          <a:noFill/>
        </p:spPr>
        <p:txBody>
          <a:bodyPr wrap="square">
            <a:spAutoFit/>
          </a:bodyPr>
          <a:lstStyle/>
          <a:p>
            <a:pPr marL="0" marR="0" algn="just">
              <a:lnSpc>
                <a:spcPct val="106000"/>
              </a:lnSpc>
              <a:spcBef>
                <a:spcPts val="0"/>
              </a:spcBef>
              <a:spcAft>
                <a:spcPts val="800"/>
              </a:spcAft>
            </a:pPr>
            <a:r>
              <a:rPr lang="id-ID" sz="1800" dirty="0">
                <a:effectLst/>
                <a:latin typeface="Calibri" panose="020F0502020204030204" pitchFamily="34" charset="0"/>
                <a:ea typeface="Yu Mincho" panose="02020400000000000000" pitchFamily="18" charset="-128"/>
                <a:cs typeface="Times New Roman" panose="02020603050405020304" pitchFamily="18" charset="0"/>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pic>
        <p:nvPicPr>
          <p:cNvPr id="6" name="Picture 5">
            <a:extLst>
              <a:ext uri="{FF2B5EF4-FFF2-40B4-BE49-F238E27FC236}">
                <a16:creationId xmlns:a16="http://schemas.microsoft.com/office/drawing/2014/main" id="{B193172F-B4DB-4C72-9D7E-50803D0F4222}"/>
              </a:ext>
            </a:extLst>
          </p:cNvPr>
          <p:cNvPicPr>
            <a:picLocks noChangeAspect="1"/>
          </p:cNvPicPr>
          <p:nvPr/>
        </p:nvPicPr>
        <p:blipFill>
          <a:blip r:embed="rId2"/>
          <a:stretch>
            <a:fillRect/>
          </a:stretch>
        </p:blipFill>
        <p:spPr>
          <a:xfrm>
            <a:off x="1601343" y="3286506"/>
            <a:ext cx="5941314" cy="284988"/>
          </a:xfrm>
          <a:prstGeom prst="rect">
            <a:avLst/>
          </a:prstGeom>
        </p:spPr>
      </p:pic>
      <p:sp>
        <p:nvSpPr>
          <p:cNvPr id="10" name="TextBox 9">
            <a:extLst>
              <a:ext uri="{FF2B5EF4-FFF2-40B4-BE49-F238E27FC236}">
                <a16:creationId xmlns:a16="http://schemas.microsoft.com/office/drawing/2014/main" id="{EEE24879-40F4-4191-A490-CB2F9B8205ED}"/>
              </a:ext>
            </a:extLst>
          </p:cNvPr>
          <p:cNvSpPr txBox="1"/>
          <p:nvPr/>
        </p:nvSpPr>
        <p:spPr>
          <a:xfrm>
            <a:off x="2286000" y="3242250"/>
            <a:ext cx="4572000" cy="373500"/>
          </a:xfrm>
          <a:prstGeom prst="rect">
            <a:avLst/>
          </a:prstGeom>
          <a:noFill/>
        </p:spPr>
        <p:txBody>
          <a:bodyPr wrap="square">
            <a:spAutoFit/>
          </a:bodyPr>
          <a:lstStyle/>
          <a:p>
            <a:pPr marL="0" marR="0" algn="just">
              <a:lnSpc>
                <a:spcPct val="106000"/>
              </a:lnSpc>
              <a:spcBef>
                <a:spcPts val="0"/>
              </a:spcBef>
              <a:spcAft>
                <a:spcPts val="800"/>
              </a:spcAft>
            </a:pPr>
            <a:r>
              <a:rPr lang="id-ID" sz="1800" dirty="0">
                <a:effectLst/>
                <a:latin typeface="Calibri" panose="020F0502020204030204" pitchFamily="34" charset="0"/>
                <a:ea typeface="Yu Mincho" panose="02020400000000000000" pitchFamily="18" charset="-128"/>
                <a:cs typeface="Times New Roman" panose="02020603050405020304" pitchFamily="18" charset="0"/>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pic>
        <p:nvPicPr>
          <p:cNvPr id="12" name="Picture 11">
            <a:extLst>
              <a:ext uri="{FF2B5EF4-FFF2-40B4-BE49-F238E27FC236}">
                <a16:creationId xmlns:a16="http://schemas.microsoft.com/office/drawing/2014/main" id="{AF5A4ACB-A339-4B3B-B7BD-01656AC58C01}"/>
              </a:ext>
            </a:extLst>
          </p:cNvPr>
          <p:cNvPicPr>
            <a:picLocks noChangeAspect="1"/>
          </p:cNvPicPr>
          <p:nvPr/>
        </p:nvPicPr>
        <p:blipFill>
          <a:blip r:embed="rId3"/>
          <a:stretch>
            <a:fillRect/>
          </a:stretch>
        </p:blipFill>
        <p:spPr>
          <a:xfrm>
            <a:off x="1601343" y="3286506"/>
            <a:ext cx="5941314" cy="284988"/>
          </a:xfrm>
          <a:prstGeom prst="rect">
            <a:avLst/>
          </a:prstGeom>
        </p:spPr>
      </p:pic>
      <p:pic>
        <p:nvPicPr>
          <p:cNvPr id="1026" name="Picture 2">
            <a:extLst>
              <a:ext uri="{FF2B5EF4-FFF2-40B4-BE49-F238E27FC236}">
                <a16:creationId xmlns:a16="http://schemas.microsoft.com/office/drawing/2014/main" id="{0CB7BA49-DA2E-47D5-A9CF-4403D5250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3152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93F8FCF-5029-4B78-867F-E9983362765A}"/>
              </a:ext>
            </a:extLst>
          </p:cNvPr>
          <p:cNvSpPr txBox="1"/>
          <p:nvPr/>
        </p:nvSpPr>
        <p:spPr>
          <a:xfrm>
            <a:off x="1219200" y="4495800"/>
            <a:ext cx="6705600" cy="2045303"/>
          </a:xfrm>
          <a:prstGeom prst="rect">
            <a:avLst/>
          </a:prstGeom>
          <a:noFill/>
        </p:spPr>
        <p:txBody>
          <a:bodyPr wrap="square">
            <a:spAutoFit/>
          </a:bodyPr>
          <a:lstStyle/>
          <a:p>
            <a:pPr marL="0" marR="0" algn="just">
              <a:lnSpc>
                <a:spcPct val="107000"/>
              </a:lnSpc>
              <a:spcBef>
                <a:spcPts val="0"/>
              </a:spcBef>
              <a:spcAft>
                <a:spcPts val="0"/>
              </a:spcAft>
            </a:pPr>
            <a:r>
              <a:rPr lang="en-US" sz="2000" dirty="0" err="1">
                <a:effectLst/>
                <a:latin typeface="Georgia" panose="02040502050405020303" pitchFamily="18" charset="0"/>
                <a:ea typeface="Calibri" panose="020F0502020204030204" pitchFamily="34" charset="0"/>
                <a:cs typeface="Times New Roman" panose="02020603050405020304" pitchFamily="18" charset="0"/>
              </a:rPr>
              <a:t>Diadopsi</a:t>
            </a:r>
            <a:r>
              <a:rPr lang="en-US" sz="2000" dirty="0">
                <a:effectLst/>
                <a:latin typeface="Georgia" panose="02040502050405020303" pitchFamily="18" charset="0"/>
                <a:ea typeface="Calibri" panose="020F0502020204030204" pitchFamily="34" charset="0"/>
                <a:cs typeface="Times New Roman" panose="02020603050405020304" pitchFamily="18" charset="0"/>
              </a:rPr>
              <a:t> oleh 193 negara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anggota</a:t>
            </a:r>
            <a:r>
              <a:rPr lang="en-US" sz="2000" dirty="0">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Perserikatan</a:t>
            </a:r>
            <a:r>
              <a:rPr lang="en-US" sz="2000" dirty="0">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Bangsa-Bangsa</a:t>
            </a:r>
            <a:r>
              <a:rPr lang="en-US" sz="2000" dirty="0">
                <a:effectLst/>
                <a:latin typeface="Georgia" panose="02040502050405020303" pitchFamily="18" charset="0"/>
                <a:ea typeface="Calibri" panose="020F0502020204030204" pitchFamily="34" charset="0"/>
                <a:cs typeface="Times New Roman" panose="02020603050405020304" pitchFamily="18" charset="0"/>
              </a:rPr>
              <a:t> (PBB)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termasuk</a:t>
            </a:r>
            <a:r>
              <a:rPr lang="en-US" sz="2000" dirty="0">
                <a:effectLst/>
                <a:latin typeface="Georgia" panose="02040502050405020303" pitchFamily="18" charset="0"/>
                <a:ea typeface="Calibri" panose="020F0502020204030204" pitchFamily="34" charset="0"/>
                <a:cs typeface="Times New Roman" panose="02020603050405020304" pitchFamily="18" charset="0"/>
              </a:rPr>
              <a:t> Indonesia pada 25 September 2015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untuk</a:t>
            </a:r>
            <a:r>
              <a:rPr lang="en-US" sz="2000" dirty="0">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effectLst/>
                <a:latin typeface="Georgia" panose="02040502050405020303" pitchFamily="18" charset="0"/>
                <a:ea typeface="Calibri" panose="020F0502020204030204" pitchFamily="34" charset="0"/>
                <a:cs typeface="Times New Roman" panose="02020603050405020304" pitchFamily="18" charset="0"/>
              </a:rPr>
              <a:t>m</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elanjutkan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menuntaskan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MDGs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berakhir</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tahun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2015, </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SDGs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terdiri</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dari</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17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tujuan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169 target yang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mesti</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dicapai</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selama</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15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tahun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hingga</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tahun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2030</a:t>
            </a:r>
          </a:p>
        </p:txBody>
      </p:sp>
    </p:spTree>
    <p:extLst>
      <p:ext uri="{BB962C8B-B14F-4D97-AF65-F5344CB8AC3E}">
        <p14:creationId xmlns:p14="http://schemas.microsoft.com/office/powerpoint/2010/main" val="207108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0E8D8190-6D76-4AAC-A054-7B0FC04C6C44}"/>
              </a:ext>
            </a:extLst>
          </p:cNvPr>
          <p:cNvSpPr/>
          <p:nvPr/>
        </p:nvSpPr>
        <p:spPr>
          <a:xfrm>
            <a:off x="4118311" y="2840352"/>
            <a:ext cx="4236244" cy="2818728"/>
          </a:xfrm>
          <a:prstGeom prst="roundRect">
            <a:avLst>
              <a:gd name="adj" fmla="val 9731"/>
            </a:avLst>
          </a:prstGeom>
          <a:solidFill>
            <a:schemeClr val="accent5">
              <a:lumMod val="20000"/>
              <a:lumOff val="80000"/>
            </a:schemeClr>
          </a:solidFill>
          <a:ln w="38100">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pic>
        <p:nvPicPr>
          <p:cNvPr id="7" name="Picture 6" descr="Diagram&#10;&#10;Description automatically generated">
            <a:extLst>
              <a:ext uri="{FF2B5EF4-FFF2-40B4-BE49-F238E27FC236}">
                <a16:creationId xmlns:a16="http://schemas.microsoft.com/office/drawing/2014/main" id="{313BDFEE-C47C-4E6C-9EEE-5B4F432F8C58}"/>
              </a:ext>
            </a:extLst>
          </p:cNvPr>
          <p:cNvPicPr>
            <a:picLocks noChangeAspect="1"/>
          </p:cNvPicPr>
          <p:nvPr/>
        </p:nvPicPr>
        <p:blipFill rotWithShape="1">
          <a:blip r:embed="rId2">
            <a:extLst>
              <a:ext uri="{28A0092B-C50C-407E-A947-70E740481C1C}">
                <a14:useLocalDpi xmlns:a14="http://schemas.microsoft.com/office/drawing/2010/main" val="0"/>
              </a:ext>
            </a:extLst>
          </a:blip>
          <a:srcRect l="22623" t="5476" r="23944" b="5749"/>
          <a:stretch/>
        </p:blipFill>
        <p:spPr>
          <a:xfrm>
            <a:off x="711861" y="2752724"/>
            <a:ext cx="3060039" cy="3050429"/>
          </a:xfrm>
          <a:prstGeom prst="ellipse">
            <a:avLst/>
          </a:prstGeom>
          <a:ln w="38100">
            <a:solidFill>
              <a:schemeClr val="accent5">
                <a:lumMod val="40000"/>
                <a:lumOff val="60000"/>
              </a:schemeClr>
            </a:solidFill>
          </a:ln>
        </p:spPr>
      </p:pic>
      <p:sp>
        <p:nvSpPr>
          <p:cNvPr id="8" name="TextBox 7">
            <a:extLst>
              <a:ext uri="{FF2B5EF4-FFF2-40B4-BE49-F238E27FC236}">
                <a16:creationId xmlns:a16="http://schemas.microsoft.com/office/drawing/2014/main" id="{949DC029-F0C7-4B51-B150-FC437920F23A}"/>
              </a:ext>
            </a:extLst>
          </p:cNvPr>
          <p:cNvSpPr txBox="1"/>
          <p:nvPr/>
        </p:nvSpPr>
        <p:spPr>
          <a:xfrm>
            <a:off x="436394" y="773247"/>
            <a:ext cx="8049755" cy="584775"/>
          </a:xfrm>
          <a:prstGeom prst="rect">
            <a:avLst/>
          </a:prstGeom>
          <a:noFill/>
        </p:spPr>
        <p:txBody>
          <a:bodyPr wrap="square" rtlCol="0">
            <a:spAutoFit/>
          </a:bodyPr>
          <a:lstStyle/>
          <a:p>
            <a:pPr algn="ctr"/>
            <a:r>
              <a:rPr lang="en-US" sz="3200" b="1" dirty="0">
                <a:solidFill>
                  <a:schemeClr val="accent5">
                    <a:lumMod val="50000"/>
                  </a:schemeClr>
                </a:solidFill>
              </a:rPr>
              <a:t>SDGs </a:t>
            </a:r>
            <a:r>
              <a:rPr lang="en-US" sz="3200" b="1" dirty="0" err="1">
                <a:solidFill>
                  <a:schemeClr val="accent5">
                    <a:lumMod val="50000"/>
                  </a:schemeClr>
                </a:solidFill>
              </a:rPr>
              <a:t>adalah</a:t>
            </a:r>
            <a:r>
              <a:rPr lang="en-US" sz="3200" b="1" dirty="0">
                <a:solidFill>
                  <a:schemeClr val="accent5">
                    <a:lumMod val="50000"/>
                  </a:schemeClr>
                </a:solidFill>
              </a:rPr>
              <a:t> </a:t>
            </a:r>
            <a:r>
              <a:rPr lang="en-US" sz="3200" b="1" dirty="0" err="1">
                <a:solidFill>
                  <a:schemeClr val="accent5">
                    <a:lumMod val="50000"/>
                  </a:schemeClr>
                </a:solidFill>
              </a:rPr>
              <a:t>Visi</a:t>
            </a:r>
            <a:r>
              <a:rPr lang="en-US" sz="3200" b="1" dirty="0">
                <a:solidFill>
                  <a:schemeClr val="accent5">
                    <a:lumMod val="50000"/>
                  </a:schemeClr>
                </a:solidFill>
              </a:rPr>
              <a:t> Bersama Masyarakat Global</a:t>
            </a:r>
          </a:p>
        </p:txBody>
      </p:sp>
      <p:sp>
        <p:nvSpPr>
          <p:cNvPr id="9" name="TextBox 8">
            <a:extLst>
              <a:ext uri="{FF2B5EF4-FFF2-40B4-BE49-F238E27FC236}">
                <a16:creationId xmlns:a16="http://schemas.microsoft.com/office/drawing/2014/main" id="{50351B8E-D2B5-45F2-8CA0-E17651E8B3EB}"/>
              </a:ext>
            </a:extLst>
          </p:cNvPr>
          <p:cNvSpPr txBox="1"/>
          <p:nvPr/>
        </p:nvSpPr>
        <p:spPr>
          <a:xfrm>
            <a:off x="567990" y="1356250"/>
            <a:ext cx="7786565" cy="1252035"/>
          </a:xfrm>
          <a:prstGeom prst="rect">
            <a:avLst/>
          </a:prstGeom>
          <a:solidFill>
            <a:schemeClr val="accent5">
              <a:lumMod val="75000"/>
            </a:schemeClr>
          </a:solidFill>
        </p:spPr>
        <p:txBody>
          <a:bodyPr wrap="square" lIns="548640" rIns="548640" rtlCol="0" anchor="ctr" anchorCtr="0">
            <a:noAutofit/>
          </a:bodyPr>
          <a:lstStyle/>
          <a:p>
            <a:pPr algn="ctr">
              <a:lnSpc>
                <a:spcPts val="1500"/>
              </a:lnSpc>
            </a:pPr>
            <a:r>
              <a:rPr lang="en-US" sz="1600" b="1" dirty="0">
                <a:solidFill>
                  <a:schemeClr val="bg1"/>
                </a:solidFill>
                <a:latin typeface="Georgia" panose="02040502050405020303" pitchFamily="18" charset="0"/>
              </a:rPr>
              <a:t>SDGs </a:t>
            </a:r>
            <a:r>
              <a:rPr lang="en-US" sz="1600" b="1" dirty="0" err="1">
                <a:solidFill>
                  <a:schemeClr val="bg1"/>
                </a:solidFill>
                <a:latin typeface="Georgia" panose="02040502050405020303" pitchFamily="18" charset="0"/>
              </a:rPr>
              <a:t>adalah</a:t>
            </a:r>
            <a:r>
              <a:rPr lang="en-US" sz="1600" b="1" dirty="0">
                <a:solidFill>
                  <a:schemeClr val="bg1"/>
                </a:solidFill>
                <a:latin typeface="Georgia" panose="02040502050405020303" pitchFamily="18" charset="0"/>
              </a:rPr>
              <a:t> </a:t>
            </a:r>
            <a:r>
              <a:rPr lang="en-US" sz="1600" b="1" dirty="0" err="1">
                <a:solidFill>
                  <a:schemeClr val="bg1"/>
                </a:solidFill>
                <a:latin typeface="Georgia" panose="02040502050405020303" pitchFamily="18" charset="0"/>
              </a:rPr>
              <a:t>Visi</a:t>
            </a:r>
            <a:r>
              <a:rPr lang="en-US" sz="1600" b="1" dirty="0">
                <a:solidFill>
                  <a:schemeClr val="bg1"/>
                </a:solidFill>
                <a:latin typeface="Georgia" panose="02040502050405020303" pitchFamily="18" charset="0"/>
              </a:rPr>
              <a:t> </a:t>
            </a:r>
            <a:r>
              <a:rPr lang="en-US" sz="1600" b="1" dirty="0" err="1">
                <a:solidFill>
                  <a:schemeClr val="bg1"/>
                </a:solidFill>
                <a:latin typeface="Georgia" panose="02040502050405020303" pitchFamily="18" charset="0"/>
              </a:rPr>
              <a:t>bersama</a:t>
            </a:r>
            <a:r>
              <a:rPr lang="en-US" sz="1600" b="1" dirty="0">
                <a:solidFill>
                  <a:schemeClr val="bg1"/>
                </a:solidFill>
                <a:latin typeface="Georgia" panose="02040502050405020303" pitchFamily="18" charset="0"/>
              </a:rPr>
              <a:t> </a:t>
            </a:r>
            <a:r>
              <a:rPr lang="en-US" sz="1600" b="1" dirty="0" err="1">
                <a:solidFill>
                  <a:schemeClr val="bg1"/>
                </a:solidFill>
                <a:latin typeface="Georgia" panose="02040502050405020303" pitchFamily="18" charset="0"/>
              </a:rPr>
              <a:t>masyarakat</a:t>
            </a:r>
            <a:r>
              <a:rPr lang="en-US" sz="1600" b="1" dirty="0">
                <a:solidFill>
                  <a:schemeClr val="bg1"/>
                </a:solidFill>
                <a:latin typeface="Georgia" panose="02040502050405020303" pitchFamily="18" charset="0"/>
              </a:rPr>
              <a:t> global </a:t>
            </a:r>
            <a:r>
              <a:rPr lang="en-US" sz="1600" b="1" dirty="0" err="1">
                <a:solidFill>
                  <a:schemeClr val="bg1"/>
                </a:solidFill>
                <a:latin typeface="Georgia" panose="02040502050405020303" pitchFamily="18" charset="0"/>
              </a:rPr>
              <a:t>untuk</a:t>
            </a:r>
            <a:r>
              <a:rPr lang="en-US" sz="1600" b="1" dirty="0">
                <a:solidFill>
                  <a:schemeClr val="bg1"/>
                </a:solidFill>
                <a:latin typeface="Georgia" panose="02040502050405020303" pitchFamily="18" charset="0"/>
              </a:rPr>
              <a:t>  </a:t>
            </a:r>
            <a:br>
              <a:rPr lang="en-US" sz="1600" b="1" dirty="0">
                <a:solidFill>
                  <a:schemeClr val="bg1"/>
                </a:solidFill>
                <a:latin typeface="Georgia" panose="02040502050405020303" pitchFamily="18" charset="0"/>
              </a:rPr>
            </a:b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mengakhiri</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kemiskinan</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dalam</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segala</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bentuk</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dimensinya</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dengan</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600" b="1"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memastikan</a:t>
            </a:r>
            <a:r>
              <a:rPr lang="en-US" sz="1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p>
          <a:p>
            <a:pPr algn="ctr">
              <a:lnSpc>
                <a:spcPts val="1500"/>
              </a:lnSpc>
            </a:pPr>
            <a:r>
              <a:rPr lang="en-US" sz="1600" b="1" i="1" dirty="0" err="1">
                <a:solidFill>
                  <a:schemeClr val="bg1"/>
                </a:solidFill>
                <a:latin typeface="Georgia" panose="02040502050405020303" pitchFamily="18" charset="0"/>
              </a:rPr>
              <a:t>Tidak</a:t>
            </a:r>
            <a:r>
              <a:rPr lang="en-US" sz="1600" b="1" i="1" dirty="0">
                <a:solidFill>
                  <a:schemeClr val="bg1"/>
                </a:solidFill>
                <a:latin typeface="Georgia" panose="02040502050405020303" pitchFamily="18" charset="0"/>
              </a:rPr>
              <a:t> Ada Satu pun yang </a:t>
            </a:r>
            <a:r>
              <a:rPr lang="en-US" sz="1600" b="1" i="1" dirty="0" err="1">
                <a:solidFill>
                  <a:schemeClr val="bg1"/>
                </a:solidFill>
                <a:latin typeface="Georgia" panose="02040502050405020303" pitchFamily="18" charset="0"/>
              </a:rPr>
              <a:t>Tertinggal</a:t>
            </a:r>
            <a:r>
              <a:rPr lang="en-US" sz="1600" b="1" i="1" dirty="0">
                <a:solidFill>
                  <a:schemeClr val="bg1"/>
                </a:solidFill>
                <a:latin typeface="Georgia" panose="02040502050405020303" pitchFamily="18" charset="0"/>
              </a:rPr>
              <a:t> (No One Left Behind)</a:t>
            </a:r>
            <a:r>
              <a:rPr lang="en-US" sz="1600" b="1" i="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600" b="1" i="1" dirty="0">
              <a:solidFill>
                <a:schemeClr val="bg1"/>
              </a:solidFill>
              <a:latin typeface="Georgia" panose="02040502050405020303" pitchFamily="18" charset="0"/>
            </a:endParaRPr>
          </a:p>
        </p:txBody>
      </p:sp>
      <p:grpSp>
        <p:nvGrpSpPr>
          <p:cNvPr id="31" name="Group 30">
            <a:extLst>
              <a:ext uri="{FF2B5EF4-FFF2-40B4-BE49-F238E27FC236}">
                <a16:creationId xmlns:a16="http://schemas.microsoft.com/office/drawing/2014/main" id="{6D12650D-77ED-4AF6-8FF2-A8E304614CDE}"/>
              </a:ext>
            </a:extLst>
          </p:cNvPr>
          <p:cNvGrpSpPr/>
          <p:nvPr/>
        </p:nvGrpSpPr>
        <p:grpSpPr>
          <a:xfrm>
            <a:off x="4276588" y="2984935"/>
            <a:ext cx="4077967" cy="611132"/>
            <a:chOff x="5578292" y="2836914"/>
            <a:chExt cx="5437289" cy="814842"/>
          </a:xfrm>
        </p:grpSpPr>
        <p:pic>
          <p:nvPicPr>
            <p:cNvPr id="11" name="Picture 10" descr="Shape&#10;&#10;Description automatically generated with medium confidence">
              <a:extLst>
                <a:ext uri="{FF2B5EF4-FFF2-40B4-BE49-F238E27FC236}">
                  <a16:creationId xmlns:a16="http://schemas.microsoft.com/office/drawing/2014/main" id="{9C4DD781-7647-4958-BA48-7C27AA6746BB}"/>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78292" y="2836914"/>
              <a:ext cx="854321" cy="814842"/>
            </a:xfrm>
            <a:prstGeom prst="rect">
              <a:avLst/>
            </a:prstGeom>
          </p:spPr>
        </p:pic>
        <p:sp>
          <p:nvSpPr>
            <p:cNvPr id="20" name="TextBox 19">
              <a:extLst>
                <a:ext uri="{FF2B5EF4-FFF2-40B4-BE49-F238E27FC236}">
                  <a16:creationId xmlns:a16="http://schemas.microsoft.com/office/drawing/2014/main" id="{C33517C9-D356-4C3B-8C2D-722D63BBF53A}"/>
                </a:ext>
              </a:extLst>
            </p:cNvPr>
            <p:cNvSpPr txBox="1"/>
            <p:nvPr/>
          </p:nvSpPr>
          <p:spPr>
            <a:xfrm>
              <a:off x="6488293" y="2969991"/>
              <a:ext cx="4527288" cy="602986"/>
            </a:xfrm>
            <a:prstGeom prst="rect">
              <a:avLst/>
            </a:prstGeom>
            <a:noFill/>
          </p:spPr>
          <p:txBody>
            <a:bodyPr wrap="square" rtlCol="0">
              <a:spAutoFit/>
            </a:bodyPr>
            <a:lstStyle/>
            <a:p>
              <a:pPr>
                <a:lnSpc>
                  <a:spcPts val="1350"/>
                </a:lnSpc>
              </a:pPr>
              <a:r>
                <a:rPr lang="en-US" sz="1350" b="1" dirty="0" err="1">
                  <a:solidFill>
                    <a:schemeClr val="accent5">
                      <a:lumMod val="75000"/>
                    </a:schemeClr>
                  </a:solidFill>
                </a:rPr>
                <a:t>Kemajuan</a:t>
              </a:r>
              <a:r>
                <a:rPr lang="en-US" sz="1350" b="1" dirty="0">
                  <a:solidFill>
                    <a:schemeClr val="accent5">
                      <a:lumMod val="75000"/>
                    </a:schemeClr>
                  </a:solidFill>
                </a:rPr>
                <a:t> pada </a:t>
              </a:r>
              <a:r>
                <a:rPr lang="en-US" sz="1350" b="1" dirty="0" err="1">
                  <a:solidFill>
                    <a:schemeClr val="accent5">
                      <a:lumMod val="75000"/>
                    </a:schemeClr>
                  </a:solidFill>
                </a:rPr>
                <a:t>satu</a:t>
              </a:r>
              <a:r>
                <a:rPr lang="en-US" sz="1350" b="1" dirty="0">
                  <a:solidFill>
                    <a:schemeClr val="accent5">
                      <a:lumMod val="75000"/>
                    </a:schemeClr>
                  </a:solidFill>
                </a:rPr>
                <a:t> </a:t>
              </a:r>
              <a:r>
                <a:rPr lang="en-US" sz="1350" b="1" dirty="0" err="1">
                  <a:solidFill>
                    <a:schemeClr val="accent5">
                      <a:lumMod val="75000"/>
                    </a:schemeClr>
                  </a:solidFill>
                </a:rPr>
                <a:t>dimensi</a:t>
              </a:r>
              <a:r>
                <a:rPr lang="en-US" sz="1350" b="1" dirty="0">
                  <a:solidFill>
                    <a:schemeClr val="accent5">
                      <a:lumMod val="75000"/>
                    </a:schemeClr>
                  </a:solidFill>
                </a:rPr>
                <a:t> </a:t>
              </a:r>
              <a:r>
                <a:rPr lang="en-US" sz="1350" b="1" dirty="0" err="1">
                  <a:solidFill>
                    <a:schemeClr val="accent5">
                      <a:lumMod val="75000"/>
                    </a:schemeClr>
                  </a:solidFill>
                </a:rPr>
                <a:t>membutuhkan</a:t>
              </a:r>
              <a:r>
                <a:rPr lang="en-US" sz="1350" b="1" dirty="0">
                  <a:solidFill>
                    <a:schemeClr val="accent5">
                      <a:lumMod val="75000"/>
                    </a:schemeClr>
                  </a:solidFill>
                </a:rPr>
                <a:t> </a:t>
              </a:r>
              <a:r>
                <a:rPr lang="en-US" sz="1350" b="1" dirty="0" err="1">
                  <a:solidFill>
                    <a:schemeClr val="accent5">
                      <a:lumMod val="75000"/>
                    </a:schemeClr>
                  </a:solidFill>
                </a:rPr>
                <a:t>keterlibatan</a:t>
              </a:r>
              <a:r>
                <a:rPr lang="en-US" sz="1350" b="1" dirty="0">
                  <a:solidFill>
                    <a:schemeClr val="accent5">
                      <a:lumMod val="75000"/>
                    </a:schemeClr>
                  </a:solidFill>
                </a:rPr>
                <a:t> </a:t>
              </a:r>
              <a:r>
                <a:rPr lang="en-US" sz="1350" b="1" dirty="0" err="1">
                  <a:solidFill>
                    <a:schemeClr val="accent5">
                      <a:lumMod val="75000"/>
                    </a:schemeClr>
                  </a:solidFill>
                </a:rPr>
                <a:t>aktif</a:t>
              </a:r>
              <a:r>
                <a:rPr lang="en-US" sz="1350" b="1" dirty="0">
                  <a:solidFill>
                    <a:schemeClr val="accent5">
                      <a:lumMod val="75000"/>
                    </a:schemeClr>
                  </a:solidFill>
                </a:rPr>
                <a:t> </a:t>
              </a:r>
              <a:r>
                <a:rPr lang="en-US" sz="1350" b="1" dirty="0" err="1">
                  <a:solidFill>
                    <a:schemeClr val="accent5">
                      <a:lumMod val="75000"/>
                    </a:schemeClr>
                  </a:solidFill>
                </a:rPr>
                <a:t>dimensi</a:t>
              </a:r>
              <a:r>
                <a:rPr lang="en-US" sz="1350" b="1" dirty="0">
                  <a:solidFill>
                    <a:schemeClr val="accent5">
                      <a:lumMod val="75000"/>
                    </a:schemeClr>
                  </a:solidFill>
                </a:rPr>
                <a:t> lain</a:t>
              </a:r>
            </a:p>
          </p:txBody>
        </p:sp>
      </p:grpSp>
      <p:grpSp>
        <p:nvGrpSpPr>
          <p:cNvPr id="26" name="Group 25">
            <a:extLst>
              <a:ext uri="{FF2B5EF4-FFF2-40B4-BE49-F238E27FC236}">
                <a16:creationId xmlns:a16="http://schemas.microsoft.com/office/drawing/2014/main" id="{F79CFE83-91BF-4C7C-AD92-31A114E01CDF}"/>
              </a:ext>
            </a:extLst>
          </p:cNvPr>
          <p:cNvGrpSpPr/>
          <p:nvPr/>
        </p:nvGrpSpPr>
        <p:grpSpPr>
          <a:xfrm>
            <a:off x="4291392" y="3672463"/>
            <a:ext cx="4063163" cy="674896"/>
            <a:chOff x="5058100" y="3688156"/>
            <a:chExt cx="5417550" cy="899861"/>
          </a:xfrm>
        </p:grpSpPr>
        <p:pic>
          <p:nvPicPr>
            <p:cNvPr id="13" name="Picture 12" descr="Shape&#10;&#10;Description automatically generated with low confidence">
              <a:extLst>
                <a:ext uri="{FF2B5EF4-FFF2-40B4-BE49-F238E27FC236}">
                  <a16:creationId xmlns:a16="http://schemas.microsoft.com/office/drawing/2014/main" id="{4DCF4865-8DE0-48E5-A62E-99197BB6E7F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58100" y="3688156"/>
              <a:ext cx="814842" cy="814842"/>
            </a:xfrm>
            <a:prstGeom prst="rect">
              <a:avLst/>
            </a:prstGeom>
          </p:spPr>
        </p:pic>
        <p:sp>
          <p:nvSpPr>
            <p:cNvPr id="21" name="TextBox 20">
              <a:extLst>
                <a:ext uri="{FF2B5EF4-FFF2-40B4-BE49-F238E27FC236}">
                  <a16:creationId xmlns:a16="http://schemas.microsoft.com/office/drawing/2014/main" id="{B0AB7DDD-C4B8-4133-A611-D14FA651BCCF}"/>
                </a:ext>
              </a:extLst>
            </p:cNvPr>
            <p:cNvSpPr txBox="1"/>
            <p:nvPr/>
          </p:nvSpPr>
          <p:spPr>
            <a:xfrm>
              <a:off x="5948363" y="3910910"/>
              <a:ext cx="4527287" cy="677107"/>
            </a:xfrm>
            <a:prstGeom prst="rect">
              <a:avLst/>
            </a:prstGeom>
            <a:noFill/>
          </p:spPr>
          <p:txBody>
            <a:bodyPr wrap="square" rtlCol="0">
              <a:spAutoFit/>
            </a:bodyPr>
            <a:lstStyle/>
            <a:p>
              <a:r>
                <a:rPr lang="en-US" sz="1350" b="1" dirty="0" err="1">
                  <a:solidFill>
                    <a:schemeClr val="accent5">
                      <a:lumMod val="75000"/>
                    </a:schemeClr>
                  </a:solidFill>
                </a:rPr>
                <a:t>Katalis</a:t>
              </a:r>
              <a:r>
                <a:rPr lang="en-US" sz="1350" b="1" dirty="0">
                  <a:solidFill>
                    <a:schemeClr val="accent5">
                      <a:lumMod val="75000"/>
                    </a:schemeClr>
                  </a:solidFill>
                </a:rPr>
                <a:t> </a:t>
              </a:r>
              <a:r>
                <a:rPr lang="en-US" sz="1350" b="1" dirty="0" err="1">
                  <a:solidFill>
                    <a:schemeClr val="accent5">
                      <a:lumMod val="75000"/>
                    </a:schemeClr>
                  </a:solidFill>
                </a:rPr>
                <a:t>untuk</a:t>
              </a:r>
              <a:r>
                <a:rPr lang="en-US" sz="1350" b="1" dirty="0">
                  <a:solidFill>
                    <a:schemeClr val="accent5">
                      <a:lumMod val="75000"/>
                    </a:schemeClr>
                  </a:solidFill>
                </a:rPr>
                <a:t> </a:t>
              </a:r>
              <a:r>
                <a:rPr lang="en-US" sz="1350" b="1" dirty="0" err="1">
                  <a:solidFill>
                    <a:schemeClr val="accent5">
                      <a:lumMod val="75000"/>
                    </a:schemeClr>
                  </a:solidFill>
                </a:rPr>
                <a:t>kemitraan</a:t>
              </a:r>
              <a:r>
                <a:rPr lang="en-US" sz="1350" b="1" dirty="0">
                  <a:solidFill>
                    <a:schemeClr val="accent5">
                      <a:lumMod val="75000"/>
                    </a:schemeClr>
                  </a:solidFill>
                </a:rPr>
                <a:t> </a:t>
              </a:r>
              <a:r>
                <a:rPr lang="en-US" sz="1350" b="1" dirty="0" err="1">
                  <a:solidFill>
                    <a:schemeClr val="accent5">
                      <a:lumMod val="75000"/>
                    </a:schemeClr>
                  </a:solidFill>
                </a:rPr>
                <a:t>internasional</a:t>
              </a:r>
              <a:r>
                <a:rPr lang="en-US" sz="1350" b="1" dirty="0">
                  <a:solidFill>
                    <a:schemeClr val="accent5">
                      <a:lumMod val="75000"/>
                    </a:schemeClr>
                  </a:solidFill>
                </a:rPr>
                <a:t>, </a:t>
              </a:r>
              <a:r>
                <a:rPr lang="en-US" sz="1350" b="1" dirty="0" err="1">
                  <a:solidFill>
                    <a:schemeClr val="accent5">
                      <a:lumMod val="75000"/>
                    </a:schemeClr>
                  </a:solidFill>
                </a:rPr>
                <a:t>nasional</a:t>
              </a:r>
              <a:r>
                <a:rPr lang="en-US" sz="1350" b="1" dirty="0">
                  <a:solidFill>
                    <a:schemeClr val="accent5">
                      <a:lumMod val="75000"/>
                    </a:schemeClr>
                  </a:solidFill>
                </a:rPr>
                <a:t> dan </a:t>
              </a:r>
              <a:r>
                <a:rPr lang="en-US" sz="1350" b="1" dirty="0" err="1">
                  <a:solidFill>
                    <a:schemeClr val="accent5">
                      <a:lumMod val="75000"/>
                    </a:schemeClr>
                  </a:solidFill>
                </a:rPr>
                <a:t>lokal</a:t>
              </a:r>
              <a:endParaRPr lang="en-US" sz="1350" b="1" dirty="0">
                <a:solidFill>
                  <a:schemeClr val="accent5">
                    <a:lumMod val="75000"/>
                  </a:schemeClr>
                </a:solidFill>
              </a:endParaRPr>
            </a:p>
          </p:txBody>
        </p:sp>
      </p:grpSp>
      <p:grpSp>
        <p:nvGrpSpPr>
          <p:cNvPr id="25" name="Group 24">
            <a:extLst>
              <a:ext uri="{FF2B5EF4-FFF2-40B4-BE49-F238E27FC236}">
                <a16:creationId xmlns:a16="http://schemas.microsoft.com/office/drawing/2014/main" id="{F7B9603D-AAA7-4CEF-880D-24B9859FD2E7}"/>
              </a:ext>
            </a:extLst>
          </p:cNvPr>
          <p:cNvGrpSpPr/>
          <p:nvPr/>
        </p:nvGrpSpPr>
        <p:grpSpPr>
          <a:xfrm>
            <a:off x="4245811" y="4359995"/>
            <a:ext cx="4108744" cy="601252"/>
            <a:chOff x="4997325" y="4762153"/>
            <a:chExt cx="5478325" cy="801668"/>
          </a:xfrm>
        </p:grpSpPr>
        <p:pic>
          <p:nvPicPr>
            <p:cNvPr id="15" name="Picture 14" descr="Icon&#10;&#10;Description automatically generated">
              <a:extLst>
                <a:ext uri="{FF2B5EF4-FFF2-40B4-BE49-F238E27FC236}">
                  <a16:creationId xmlns:a16="http://schemas.microsoft.com/office/drawing/2014/main" id="{1CD213BC-AAA6-48D4-8ACC-8DEDE2EC2FC1}"/>
                </a:ext>
              </a:extLst>
            </p:cNvPr>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9507" b="91373" l="5233" r="94535">
                          <a14:foregroundMark x1="14070" y1="26585" x2="14070" y2="26585"/>
                          <a14:foregroundMark x1="5233" y1="38204" x2="5233" y2="38204"/>
                          <a14:foregroundMark x1="84767" y1="26232" x2="84767" y2="26232"/>
                          <a14:foregroundMark x1="94651" y1="35563" x2="94651" y2="35563"/>
                          <a14:foregroundMark x1="52442" y1="91373" x2="52442" y2="91373"/>
                        </a14:backgroundRemoval>
                      </a14:imgEffect>
                    </a14:imgLayer>
                  </a14:imgProps>
                </a:ext>
                <a:ext uri="{28A0092B-C50C-407E-A947-70E740481C1C}">
                  <a14:useLocalDpi xmlns:a14="http://schemas.microsoft.com/office/drawing/2010/main" val="0"/>
                </a:ext>
              </a:extLst>
            </a:blip>
            <a:stretch>
              <a:fillRect/>
            </a:stretch>
          </p:blipFill>
          <p:spPr>
            <a:xfrm>
              <a:off x="4997325" y="4762153"/>
              <a:ext cx="936392" cy="618454"/>
            </a:xfrm>
            <a:prstGeom prst="rect">
              <a:avLst/>
            </a:prstGeom>
          </p:spPr>
        </p:pic>
        <p:sp>
          <p:nvSpPr>
            <p:cNvPr id="22" name="TextBox 21">
              <a:extLst>
                <a:ext uri="{FF2B5EF4-FFF2-40B4-BE49-F238E27FC236}">
                  <a16:creationId xmlns:a16="http://schemas.microsoft.com/office/drawing/2014/main" id="{77BB490F-75F8-4251-8FB3-654459A94D8C}"/>
                </a:ext>
              </a:extLst>
            </p:cNvPr>
            <p:cNvSpPr txBox="1"/>
            <p:nvPr/>
          </p:nvSpPr>
          <p:spPr>
            <a:xfrm>
              <a:off x="5948362" y="4886714"/>
              <a:ext cx="4527288" cy="677107"/>
            </a:xfrm>
            <a:prstGeom prst="rect">
              <a:avLst/>
            </a:prstGeom>
            <a:noFill/>
          </p:spPr>
          <p:txBody>
            <a:bodyPr wrap="square" rtlCol="0">
              <a:spAutoFit/>
            </a:bodyPr>
            <a:lstStyle/>
            <a:p>
              <a:r>
                <a:rPr lang="en-US" sz="1350" b="1" dirty="0" err="1">
                  <a:solidFill>
                    <a:schemeClr val="accent5">
                      <a:lumMod val="75000"/>
                    </a:schemeClr>
                  </a:solidFill>
                </a:rPr>
                <a:t>Kepemilikan</a:t>
              </a:r>
              <a:r>
                <a:rPr lang="en-US" sz="1350" b="1" dirty="0">
                  <a:solidFill>
                    <a:schemeClr val="accent5">
                      <a:lumMod val="75000"/>
                    </a:schemeClr>
                  </a:solidFill>
                </a:rPr>
                <a:t> </a:t>
              </a:r>
              <a:r>
                <a:rPr lang="en-US" sz="1350" b="1" dirty="0" err="1">
                  <a:solidFill>
                    <a:schemeClr val="accent5">
                      <a:lumMod val="75000"/>
                    </a:schemeClr>
                  </a:solidFill>
                </a:rPr>
                <a:t>bersama</a:t>
              </a:r>
              <a:r>
                <a:rPr lang="en-US" sz="1350" b="1" dirty="0">
                  <a:solidFill>
                    <a:schemeClr val="accent5">
                      <a:lumMod val="75000"/>
                    </a:schemeClr>
                  </a:solidFill>
                </a:rPr>
                <a:t> dan </a:t>
              </a:r>
              <a:r>
                <a:rPr lang="en-US" sz="1350" b="1" dirty="0" err="1">
                  <a:solidFill>
                    <a:schemeClr val="accent5">
                      <a:lumMod val="75000"/>
                    </a:schemeClr>
                  </a:solidFill>
                </a:rPr>
                <a:t>keterlibatan</a:t>
              </a:r>
              <a:r>
                <a:rPr lang="en-US" sz="1350" b="1" dirty="0">
                  <a:solidFill>
                    <a:schemeClr val="accent5">
                      <a:lumMod val="75000"/>
                    </a:schemeClr>
                  </a:solidFill>
                </a:rPr>
                <a:t> </a:t>
              </a:r>
              <a:r>
                <a:rPr lang="en-US" sz="1350" b="1" dirty="0" err="1">
                  <a:solidFill>
                    <a:schemeClr val="accent5">
                      <a:lumMod val="75000"/>
                    </a:schemeClr>
                  </a:solidFill>
                </a:rPr>
                <a:t>semua</a:t>
              </a:r>
              <a:r>
                <a:rPr lang="en-US" sz="1350" b="1" dirty="0">
                  <a:solidFill>
                    <a:schemeClr val="accent5">
                      <a:lumMod val="75000"/>
                    </a:schemeClr>
                  </a:solidFill>
                </a:rPr>
                <a:t> </a:t>
              </a:r>
              <a:r>
                <a:rPr lang="en-US" sz="1350" b="1" dirty="0" err="1">
                  <a:solidFill>
                    <a:schemeClr val="accent5">
                      <a:lumMod val="75000"/>
                    </a:schemeClr>
                  </a:solidFill>
                </a:rPr>
                <a:t>pihak</a:t>
              </a:r>
              <a:r>
                <a:rPr lang="en-US" sz="1350" b="1" dirty="0">
                  <a:solidFill>
                    <a:schemeClr val="accent5">
                      <a:lumMod val="75000"/>
                    </a:schemeClr>
                  </a:solidFill>
                </a:rPr>
                <a:t> </a:t>
              </a:r>
            </a:p>
          </p:txBody>
        </p:sp>
      </p:grpSp>
      <p:grpSp>
        <p:nvGrpSpPr>
          <p:cNvPr id="30" name="Group 29">
            <a:extLst>
              <a:ext uri="{FF2B5EF4-FFF2-40B4-BE49-F238E27FC236}">
                <a16:creationId xmlns:a16="http://schemas.microsoft.com/office/drawing/2014/main" id="{5F843E34-CA38-4D0A-83B0-5FD94D57F6CB}"/>
              </a:ext>
            </a:extLst>
          </p:cNvPr>
          <p:cNvGrpSpPr/>
          <p:nvPr/>
        </p:nvGrpSpPr>
        <p:grpSpPr>
          <a:xfrm>
            <a:off x="4251636" y="4900230"/>
            <a:ext cx="4102919" cy="642459"/>
            <a:chOff x="5545023" y="5390640"/>
            <a:chExt cx="5470558" cy="856612"/>
          </a:xfrm>
        </p:grpSpPr>
        <p:pic>
          <p:nvPicPr>
            <p:cNvPr id="19" name="Picture 18" descr="Icon&#10;&#10;Description automatically generated">
              <a:extLst>
                <a:ext uri="{FF2B5EF4-FFF2-40B4-BE49-F238E27FC236}">
                  <a16:creationId xmlns:a16="http://schemas.microsoft.com/office/drawing/2014/main" id="{A50CC1DB-A90F-43B4-92BD-83984BA81043}"/>
                </a:ext>
              </a:extLst>
            </p:cNvPr>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backgroundRemoval t="4875" b="92750" l="5349" r="93140">
                          <a14:foregroundMark x1="33953" y1="7125" x2="33953" y2="7125"/>
                          <a14:foregroundMark x1="70349" y1="6250" x2="70349" y2="6250"/>
                          <a14:foregroundMark x1="93140" y1="45500" x2="93140" y2="45500"/>
                          <a14:foregroundMark x1="68837" y1="92500" x2="68837" y2="92500"/>
                          <a14:foregroundMark x1="5465" y1="52125" x2="5465" y2="52125"/>
                          <a14:foregroundMark x1="51279" y1="51375" x2="51279" y2="51375"/>
                          <a14:foregroundMark x1="30581" y1="92125" x2="30581" y2="92125"/>
                          <a14:foregroundMark x1="29302" y1="6000" x2="29302" y2="6000"/>
                          <a14:foregroundMark x1="69535" y1="6250" x2="69535" y2="6250"/>
                          <a14:foregroundMark x1="69884" y1="5500" x2="69884" y2="5500"/>
                          <a14:foregroundMark x1="30000" y1="92750" x2="30814" y2="92750"/>
                          <a14:foregroundMark x1="30233" y1="4875" x2="30233" y2="4875"/>
                        </a14:backgroundRemoval>
                      </a14:imgEffect>
                    </a14:imgLayer>
                  </a14:imgProps>
                </a:ext>
                <a:ext uri="{28A0092B-C50C-407E-A947-70E740481C1C}">
                  <a14:useLocalDpi xmlns:a14="http://schemas.microsoft.com/office/drawing/2010/main" val="0"/>
                </a:ext>
              </a:extLst>
            </a:blip>
            <a:stretch>
              <a:fillRect/>
            </a:stretch>
          </p:blipFill>
          <p:spPr>
            <a:xfrm>
              <a:off x="5545023" y="5390640"/>
              <a:ext cx="920858" cy="856612"/>
            </a:xfrm>
            <a:prstGeom prst="rect">
              <a:avLst/>
            </a:prstGeom>
          </p:spPr>
        </p:pic>
        <p:sp>
          <p:nvSpPr>
            <p:cNvPr id="23" name="TextBox 22">
              <a:extLst>
                <a:ext uri="{FF2B5EF4-FFF2-40B4-BE49-F238E27FC236}">
                  <a16:creationId xmlns:a16="http://schemas.microsoft.com/office/drawing/2014/main" id="{CCDB70E5-2699-4E65-82A9-4AA5656816B0}"/>
                </a:ext>
              </a:extLst>
            </p:cNvPr>
            <p:cNvSpPr txBox="1"/>
            <p:nvPr/>
          </p:nvSpPr>
          <p:spPr>
            <a:xfrm>
              <a:off x="6488294" y="5540344"/>
              <a:ext cx="4527287" cy="602987"/>
            </a:xfrm>
            <a:prstGeom prst="rect">
              <a:avLst/>
            </a:prstGeom>
            <a:noFill/>
          </p:spPr>
          <p:txBody>
            <a:bodyPr wrap="square" rtlCol="0">
              <a:spAutoFit/>
            </a:bodyPr>
            <a:lstStyle/>
            <a:p>
              <a:pPr>
                <a:lnSpc>
                  <a:spcPts val="1350"/>
                </a:lnSpc>
              </a:pPr>
              <a:r>
                <a:rPr lang="en-US" sz="1350" b="1" dirty="0" err="1">
                  <a:solidFill>
                    <a:schemeClr val="accent5">
                      <a:lumMod val="75000"/>
                    </a:schemeClr>
                  </a:solidFill>
                </a:rPr>
                <a:t>Kerangka</a:t>
              </a:r>
              <a:r>
                <a:rPr lang="en-US" sz="1350" b="1" dirty="0">
                  <a:solidFill>
                    <a:schemeClr val="accent5">
                      <a:lumMod val="75000"/>
                    </a:schemeClr>
                  </a:solidFill>
                </a:rPr>
                <a:t> </a:t>
              </a:r>
              <a:r>
                <a:rPr lang="en-US" sz="1350" b="1" dirty="0" err="1">
                  <a:solidFill>
                    <a:schemeClr val="accent5">
                      <a:lumMod val="75000"/>
                    </a:schemeClr>
                  </a:solidFill>
                </a:rPr>
                <a:t>komprehensif</a:t>
              </a:r>
              <a:r>
                <a:rPr lang="en-US" sz="1350" b="1" dirty="0">
                  <a:solidFill>
                    <a:schemeClr val="accent5">
                      <a:lumMod val="75000"/>
                    </a:schemeClr>
                  </a:solidFill>
                </a:rPr>
                <a:t>, </a:t>
              </a:r>
              <a:r>
                <a:rPr lang="en-US" sz="1350" b="1" dirty="0" err="1">
                  <a:solidFill>
                    <a:schemeClr val="accent5">
                      <a:lumMod val="75000"/>
                    </a:schemeClr>
                  </a:solidFill>
                </a:rPr>
                <a:t>terintegrasi</a:t>
              </a:r>
              <a:r>
                <a:rPr lang="en-US" sz="1350" b="1" dirty="0">
                  <a:solidFill>
                    <a:schemeClr val="accent5">
                      <a:lumMod val="75000"/>
                    </a:schemeClr>
                  </a:solidFill>
                </a:rPr>
                <a:t>, dan </a:t>
              </a:r>
              <a:r>
                <a:rPr lang="en-US" sz="1350" b="1" dirty="0" err="1">
                  <a:solidFill>
                    <a:schemeClr val="accent5">
                      <a:lumMod val="75000"/>
                    </a:schemeClr>
                  </a:solidFill>
                </a:rPr>
                <a:t>tidak</a:t>
              </a:r>
              <a:r>
                <a:rPr lang="en-US" sz="1350" b="1" dirty="0">
                  <a:solidFill>
                    <a:schemeClr val="accent5">
                      <a:lumMod val="75000"/>
                    </a:schemeClr>
                  </a:solidFill>
                </a:rPr>
                <a:t> </a:t>
              </a:r>
              <a:r>
                <a:rPr lang="en-US" sz="1350" b="1" dirty="0" err="1">
                  <a:solidFill>
                    <a:schemeClr val="accent5">
                      <a:lumMod val="75000"/>
                    </a:schemeClr>
                  </a:solidFill>
                </a:rPr>
                <a:t>terpisahkan</a:t>
              </a:r>
              <a:endParaRPr lang="en-US" sz="1350" b="1" dirty="0">
                <a:solidFill>
                  <a:schemeClr val="accent5">
                    <a:lumMod val="75000"/>
                  </a:schemeClr>
                </a:solidFill>
              </a:endParaRPr>
            </a:p>
          </p:txBody>
        </p:sp>
      </p:grpSp>
      <p:sp>
        <p:nvSpPr>
          <p:cNvPr id="28" name="Pentagon 27">
            <a:extLst>
              <a:ext uri="{FF2B5EF4-FFF2-40B4-BE49-F238E27FC236}">
                <a16:creationId xmlns:a16="http://schemas.microsoft.com/office/drawing/2014/main" id="{7D65E41F-C456-4B83-BCA4-FD890D54A9FC}"/>
              </a:ext>
            </a:extLst>
          </p:cNvPr>
          <p:cNvSpPr/>
          <p:nvPr/>
        </p:nvSpPr>
        <p:spPr>
          <a:xfrm>
            <a:off x="1541295" y="3553626"/>
            <a:ext cx="1386502" cy="1320478"/>
          </a:xfrm>
          <a:prstGeom prst="pent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lstStyle/>
          <a:p>
            <a:pPr algn="ctr">
              <a:lnSpc>
                <a:spcPts val="900"/>
              </a:lnSpc>
            </a:pPr>
            <a:endParaRPr lang="en-US" sz="825" b="1" dirty="0">
              <a:solidFill>
                <a:schemeClr val="accent1">
                  <a:lumMod val="75000"/>
                </a:schemeClr>
              </a:solidFill>
              <a:latin typeface="Berlin Sans FB Demi" panose="020E0802020502020306" pitchFamily="34" charset="0"/>
            </a:endParaRPr>
          </a:p>
        </p:txBody>
      </p:sp>
      <p:sp>
        <p:nvSpPr>
          <p:cNvPr id="29" name="Pentagon 28">
            <a:extLst>
              <a:ext uri="{FF2B5EF4-FFF2-40B4-BE49-F238E27FC236}">
                <a16:creationId xmlns:a16="http://schemas.microsoft.com/office/drawing/2014/main" id="{DBEC09C4-FD89-463B-8D98-3556F1064CDF}"/>
              </a:ext>
            </a:extLst>
          </p:cNvPr>
          <p:cNvSpPr/>
          <p:nvPr/>
        </p:nvSpPr>
        <p:spPr>
          <a:xfrm>
            <a:off x="1211541" y="3062883"/>
            <a:ext cx="2046009" cy="1948580"/>
          </a:xfrm>
          <a:prstGeom prst="pen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lstStyle/>
          <a:p>
            <a:pPr algn="ctr">
              <a:lnSpc>
                <a:spcPts val="1350"/>
              </a:lnSpc>
            </a:pPr>
            <a:r>
              <a:rPr lang="en-US" sz="1350" b="1" dirty="0">
                <a:solidFill>
                  <a:schemeClr val="accent1">
                    <a:lumMod val="75000"/>
                  </a:schemeClr>
                </a:solidFill>
              </a:rPr>
              <a:t>PEMBANGUNAN BERKELANJUTAN</a:t>
            </a:r>
          </a:p>
        </p:txBody>
      </p:sp>
    </p:spTree>
    <p:extLst>
      <p:ext uri="{BB962C8B-B14F-4D97-AF65-F5344CB8AC3E}">
        <p14:creationId xmlns:p14="http://schemas.microsoft.com/office/powerpoint/2010/main" val="239814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956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38400" y="0"/>
            <a:ext cx="6705600" cy="6858000"/>
          </a:xfrm>
          <a:prstGeom prst="rect">
            <a:avLst/>
          </a:prstGeom>
          <a:solidFill>
            <a:srgbClr val="9B7A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85800"/>
            <a:ext cx="28956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26333" y="152400"/>
            <a:ext cx="6289068" cy="640080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nSpc>
                <a:spcPct val="107000"/>
              </a:lnSpc>
              <a:spcBef>
                <a:spcPts val="0"/>
              </a:spcBef>
              <a:spcAft>
                <a:spcPts val="0"/>
              </a:spcAft>
              <a:buFont typeface="Arial" panose="020B0604020202020204" pitchFamily="34" charset="0"/>
              <a:buChar char="•"/>
            </a:pPr>
            <a:r>
              <a:rPr lang="en-US" sz="1900"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Instrumen</a:t>
            </a:r>
            <a:r>
              <a:rPr lang="en-US" sz="1900"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mencapai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tujuan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misalnya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dalam</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perencanaan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penganggaran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lebih</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fokus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terukur</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pro-poor </a:t>
            </a:r>
          </a:p>
          <a:p>
            <a:pPr marL="285750" marR="0" indent="-285750">
              <a:lnSpc>
                <a:spcPct val="107000"/>
              </a:lnSpc>
              <a:spcBef>
                <a:spcPts val="0"/>
              </a:spcBef>
              <a:spcAft>
                <a:spcPts val="0"/>
              </a:spcAft>
              <a:buFont typeface="Arial" panose="020B0604020202020204" pitchFamily="34" charset="0"/>
              <a:buChar char="•"/>
            </a:pPr>
            <a:r>
              <a:rPr lang="en-US" sz="1900"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T</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ujuan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hendak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dicapai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dengan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target-target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spesifik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indikator</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sesuai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konteks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nasional</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lokal</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hingga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desa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kelurahan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9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Menjadi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acuan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dalam</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penentuan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prioritas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kebijakan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program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nasional</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daerah</a:t>
            </a:r>
            <a:endPar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kerangka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kerja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instrumen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praktis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memantau</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pelaksanaan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kebijakan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strategi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guna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menjamin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akuntabilitas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pelaksana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kebijakan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di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pelbagai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tingkat</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Sebagai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kartu</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penilaian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membandingkan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pencapaian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hasil</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di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daerah</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sehingga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terjadi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skala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prioritas</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dalam</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proses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perencanaan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alokasi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anggaran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t>
            </a:r>
            <a:endParaRPr lang="en-US" sz="19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Transparansi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multidimensionalitasnya</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membantu</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a:t>
            </a:r>
            <a:r>
              <a:rPr lang="en-US" sz="1900"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k</a:t>
            </a:r>
            <a:r>
              <a:rPr lang="en-US" sz="1900"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latin typeface="Georgia" panose="02040502050405020303" pitchFamily="18" charset="0"/>
                <a:ea typeface="Calibri" panose="020F0502020204030204" pitchFamily="34" charset="0"/>
                <a:cs typeface="Times New Roman" panose="02020603050405020304" pitchFamily="18" charset="0"/>
              </a:rPr>
              <a:t>m</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emobilisasi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kemitraan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multipihak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untuk</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mengatasi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pelbagai</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isu</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sentral</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19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19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900" dirty="0">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482" y="1143000"/>
            <a:ext cx="28956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DE3C4A-D89C-449F-9CE3-61AB5916E317}"/>
              </a:ext>
            </a:extLst>
          </p:cNvPr>
          <p:cNvSpPr txBox="1"/>
          <p:nvPr/>
        </p:nvSpPr>
        <p:spPr>
          <a:xfrm>
            <a:off x="116869" y="2128475"/>
            <a:ext cx="2359631" cy="2308324"/>
          </a:xfrm>
          <a:prstGeom prst="rect">
            <a:avLst/>
          </a:prstGeom>
          <a:noFill/>
        </p:spPr>
        <p:txBody>
          <a:bodyPr wrap="square" rtlCol="0">
            <a:spAutoFit/>
          </a:bodyPr>
          <a:lstStyle/>
          <a:p>
            <a:r>
              <a:rPr lang="en-US" sz="3200" b="1" i="1" dirty="0">
                <a:solidFill>
                  <a:schemeClr val="bg1"/>
                </a:solidFill>
                <a:highlight>
                  <a:srgbClr val="FFFF00"/>
                </a:highlight>
              </a:rPr>
              <a:t>………… </a:t>
            </a:r>
          </a:p>
          <a:p>
            <a:r>
              <a:rPr lang="en-US" sz="2800" b="1" dirty="0">
                <a:solidFill>
                  <a:schemeClr val="bg1"/>
                </a:solidFill>
              </a:rPr>
              <a:t>Multi </a:t>
            </a:r>
            <a:r>
              <a:rPr lang="en-US" sz="2800" b="1" dirty="0" err="1">
                <a:solidFill>
                  <a:schemeClr val="bg1"/>
                </a:solidFill>
              </a:rPr>
              <a:t>Fungsi</a:t>
            </a:r>
            <a:r>
              <a:rPr lang="en-US" sz="2800" b="1" dirty="0">
                <a:solidFill>
                  <a:schemeClr val="bg1"/>
                </a:solidFill>
              </a:rPr>
              <a:t>  SDGs di </a:t>
            </a:r>
            <a:r>
              <a:rPr lang="en-US" sz="2800" b="1" dirty="0" err="1">
                <a:solidFill>
                  <a:schemeClr val="bg1"/>
                </a:solidFill>
              </a:rPr>
              <a:t>Berbagai</a:t>
            </a:r>
            <a:r>
              <a:rPr lang="en-US" sz="2800" b="1" dirty="0">
                <a:solidFill>
                  <a:schemeClr val="bg1"/>
                </a:solidFill>
              </a:rPr>
              <a:t> Tingkat</a:t>
            </a:r>
            <a:endParaRPr lang="id-ID" sz="2800" b="1" dirty="0">
              <a:solidFill>
                <a:schemeClr val="bg1"/>
              </a:solidFill>
            </a:endParaRPr>
          </a:p>
        </p:txBody>
      </p:sp>
    </p:spTree>
    <p:extLst>
      <p:ext uri="{BB962C8B-B14F-4D97-AF65-F5344CB8AC3E}">
        <p14:creationId xmlns:p14="http://schemas.microsoft.com/office/powerpoint/2010/main" val="392146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CF2AF2D-ACF8-431E-A68A-00622B86EC02}"/>
              </a:ext>
            </a:extLst>
          </p:cNvPr>
          <p:cNvSpPr/>
          <p:nvPr/>
        </p:nvSpPr>
        <p:spPr>
          <a:xfrm>
            <a:off x="246096" y="1545162"/>
            <a:ext cx="3361398" cy="1779637"/>
          </a:xfrm>
          <a:prstGeom prst="rect">
            <a:avLst/>
          </a:prstGeom>
          <a:gradFill flip="none" rotWithShape="1">
            <a:gsLst>
              <a:gs pos="0">
                <a:schemeClr val="bg1"/>
              </a:gs>
              <a:gs pos="24000">
                <a:srgbClr val="CDA1AE"/>
              </a:gs>
              <a:gs pos="100000">
                <a:srgbClr val="9B43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1DCA462F-D26A-4947-AD18-84CDFE8AD6E2}"/>
              </a:ext>
            </a:extLst>
          </p:cNvPr>
          <p:cNvSpPr/>
          <p:nvPr/>
        </p:nvSpPr>
        <p:spPr>
          <a:xfrm>
            <a:off x="246096" y="3530925"/>
            <a:ext cx="3361398" cy="1779637"/>
          </a:xfrm>
          <a:prstGeom prst="rect">
            <a:avLst/>
          </a:prstGeom>
          <a:gradFill>
            <a:gsLst>
              <a:gs pos="0">
                <a:schemeClr val="bg1"/>
              </a:gs>
              <a:gs pos="25000">
                <a:srgbClr val="A3A3C2"/>
              </a:gs>
              <a:gs pos="100000">
                <a:srgbClr val="46478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ECE6747F-EC8F-4D4B-BF38-CB2BB6525EAC}"/>
              </a:ext>
            </a:extLst>
          </p:cNvPr>
          <p:cNvSpPr/>
          <p:nvPr/>
        </p:nvSpPr>
        <p:spPr>
          <a:xfrm>
            <a:off x="5554592" y="3538068"/>
            <a:ext cx="3361398" cy="1779637"/>
          </a:xfrm>
          <a:prstGeom prst="rect">
            <a:avLst/>
          </a:prstGeom>
          <a:gradFill>
            <a:gsLst>
              <a:gs pos="0">
                <a:schemeClr val="bg1"/>
              </a:gs>
              <a:gs pos="28000">
                <a:srgbClr val="E0B392"/>
              </a:gs>
              <a:gs pos="100000">
                <a:srgbClr val="C1662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3673873C-5D3F-4BFE-B8B0-C9F7AAC04BE0}"/>
              </a:ext>
            </a:extLst>
          </p:cNvPr>
          <p:cNvSpPr/>
          <p:nvPr/>
        </p:nvSpPr>
        <p:spPr>
          <a:xfrm>
            <a:off x="5554592" y="1545162"/>
            <a:ext cx="3361398" cy="1779637"/>
          </a:xfrm>
          <a:prstGeom prst="rect">
            <a:avLst/>
          </a:prstGeom>
          <a:gradFill flip="none" rotWithShape="1">
            <a:gsLst>
              <a:gs pos="0">
                <a:schemeClr val="bg1"/>
              </a:gs>
              <a:gs pos="27000">
                <a:srgbClr val="93CAC8"/>
              </a:gs>
              <a:gs pos="100000">
                <a:srgbClr val="27949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5" name="Group 44">
            <a:extLst>
              <a:ext uri="{FF2B5EF4-FFF2-40B4-BE49-F238E27FC236}">
                <a16:creationId xmlns:a16="http://schemas.microsoft.com/office/drawing/2014/main" id="{92799394-6EA2-419F-82AB-33D901F196B9}"/>
              </a:ext>
            </a:extLst>
          </p:cNvPr>
          <p:cNvGrpSpPr/>
          <p:nvPr/>
        </p:nvGrpSpPr>
        <p:grpSpPr>
          <a:xfrm>
            <a:off x="685797" y="-70968"/>
            <a:ext cx="6938885" cy="6781800"/>
            <a:chOff x="2858054" y="420466"/>
            <a:chExt cx="5872883" cy="6017068"/>
          </a:xfrm>
        </p:grpSpPr>
        <p:sp>
          <p:nvSpPr>
            <p:cNvPr id="21" name="Rectangle: Diagonal Corners Rounded 20">
              <a:extLst>
                <a:ext uri="{FF2B5EF4-FFF2-40B4-BE49-F238E27FC236}">
                  <a16:creationId xmlns:a16="http://schemas.microsoft.com/office/drawing/2014/main" id="{24878092-A084-4CFF-AC0C-3568958086F2}"/>
                </a:ext>
              </a:extLst>
            </p:cNvPr>
            <p:cNvSpPr/>
            <p:nvPr/>
          </p:nvSpPr>
          <p:spPr>
            <a:xfrm>
              <a:off x="5980577" y="917559"/>
              <a:ext cx="2736950" cy="2372852"/>
            </a:xfrm>
            <a:prstGeom prst="round2DiagRect">
              <a:avLst>
                <a:gd name="adj1" fmla="val 31301"/>
                <a:gd name="adj2" fmla="val 0"/>
              </a:avLst>
            </a:prstGeom>
            <a:gradFill>
              <a:gsLst>
                <a:gs pos="0">
                  <a:srgbClr val="2A9E9B"/>
                </a:gs>
                <a:gs pos="100000">
                  <a:srgbClr val="1F7B79"/>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lgn="ctr">
                <a:lnSpc>
                  <a:spcPts val="1200"/>
                </a:lnSpc>
              </a:pPr>
              <a:r>
                <a:rPr lang="en-US" sz="2800" dirty="0">
                  <a:latin typeface="Bahnschrift SemiBold Condensed" panose="020B0502040204020203" pitchFamily="34" charset="0"/>
                </a:rPr>
                <a:t>AKADEMISI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&amp;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PAKAR </a:t>
              </a:r>
            </a:p>
          </p:txBody>
        </p:sp>
        <p:sp>
          <p:nvSpPr>
            <p:cNvPr id="25" name="Rectangle: Diagonal Corners Rounded 24">
              <a:extLst>
                <a:ext uri="{FF2B5EF4-FFF2-40B4-BE49-F238E27FC236}">
                  <a16:creationId xmlns:a16="http://schemas.microsoft.com/office/drawing/2014/main" id="{2FB9548E-033E-43D0-8176-23ADA40468E7}"/>
                </a:ext>
              </a:extLst>
            </p:cNvPr>
            <p:cNvSpPr/>
            <p:nvPr/>
          </p:nvSpPr>
          <p:spPr>
            <a:xfrm flipH="1">
              <a:off x="5980575" y="3567936"/>
              <a:ext cx="2750362" cy="2372849"/>
            </a:xfrm>
            <a:prstGeom prst="round2DiagRect">
              <a:avLst>
                <a:gd name="adj1" fmla="val 31301"/>
                <a:gd name="adj2" fmla="val 0"/>
              </a:avLst>
            </a:prstGeom>
            <a:gradFill>
              <a:gsLst>
                <a:gs pos="100000">
                  <a:srgbClr val="C46F22"/>
                </a:gs>
                <a:gs pos="0">
                  <a:srgbClr val="B74825"/>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ORGANISASI</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 MASYARAKAT SIPIL</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&amp;</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MEDIA</a:t>
              </a:r>
            </a:p>
          </p:txBody>
        </p:sp>
        <p:sp>
          <p:nvSpPr>
            <p:cNvPr id="26" name="Rectangle: Diagonal Corners Rounded 25">
              <a:extLst>
                <a:ext uri="{FF2B5EF4-FFF2-40B4-BE49-F238E27FC236}">
                  <a16:creationId xmlns:a16="http://schemas.microsoft.com/office/drawing/2014/main" id="{4CE7702C-289C-4603-9482-3EFF60360767}"/>
                </a:ext>
              </a:extLst>
            </p:cNvPr>
            <p:cNvSpPr/>
            <p:nvPr/>
          </p:nvSpPr>
          <p:spPr>
            <a:xfrm flipH="1">
              <a:off x="2858054" y="920589"/>
              <a:ext cx="2844997" cy="2372849"/>
            </a:xfrm>
            <a:prstGeom prst="round2DiagRect">
              <a:avLst>
                <a:gd name="adj1" fmla="val 29076"/>
                <a:gd name="adj2" fmla="val 0"/>
              </a:avLst>
            </a:prstGeom>
            <a:gradFill>
              <a:gsLst>
                <a:gs pos="0">
                  <a:srgbClr val="A3475E"/>
                </a:gs>
                <a:gs pos="100000">
                  <a:srgbClr val="813657"/>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137160" rtlCol="0" anchor="ctr"/>
            <a:lstStyle/>
            <a:p>
              <a:pPr algn="ctr">
                <a:lnSpc>
                  <a:spcPts val="1200"/>
                </a:lnSpc>
              </a:pPr>
              <a:r>
                <a:rPr lang="en-US" sz="2800" dirty="0">
                  <a:latin typeface="Bahnschrift SemiBold Condensed" panose="020B0502040204020203" pitchFamily="34" charset="0"/>
                </a:rPr>
                <a:t>PEMERINTAH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&amp;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PARLEMEN </a:t>
              </a:r>
            </a:p>
          </p:txBody>
        </p:sp>
        <p:sp>
          <p:nvSpPr>
            <p:cNvPr id="27" name="Rectangle: Diagonal Corners Rounded 26">
              <a:extLst>
                <a:ext uri="{FF2B5EF4-FFF2-40B4-BE49-F238E27FC236}">
                  <a16:creationId xmlns:a16="http://schemas.microsoft.com/office/drawing/2014/main" id="{84C98B68-2BB7-4ABE-A006-70B186F82704}"/>
                </a:ext>
              </a:extLst>
            </p:cNvPr>
            <p:cNvSpPr/>
            <p:nvPr/>
          </p:nvSpPr>
          <p:spPr>
            <a:xfrm>
              <a:off x="2858057" y="3564900"/>
              <a:ext cx="2844996" cy="2372849"/>
            </a:xfrm>
            <a:prstGeom prst="round2DiagRect">
              <a:avLst>
                <a:gd name="adj1" fmla="val 31301"/>
                <a:gd name="adj2" fmla="val 0"/>
              </a:avLst>
            </a:prstGeom>
            <a:gradFill>
              <a:gsLst>
                <a:gs pos="0">
                  <a:srgbClr val="52518D"/>
                </a:gs>
                <a:gs pos="0">
                  <a:srgbClr val="3C3F82"/>
                </a:gs>
                <a:gs pos="100000">
                  <a:srgbClr val="4D4D86"/>
                </a:gs>
                <a:gs pos="100000">
                  <a:srgbClr val="5D5B9F"/>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137160" rtlCol="0" anchor="ctr"/>
            <a:lstStyle/>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endParaRPr lang="en-US" sz="24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AKTOR FILANTROPI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&amp; </a:t>
              </a:r>
            </a:p>
            <a:p>
              <a:pPr algn="ctr">
                <a:lnSpc>
                  <a:spcPts val="1200"/>
                </a:lnSpc>
              </a:pPr>
              <a:endParaRPr lang="en-US" sz="2800" dirty="0">
                <a:latin typeface="Bahnschrift SemiBold Condensed" panose="020B0502040204020203" pitchFamily="34" charset="0"/>
              </a:endParaRPr>
            </a:p>
            <a:p>
              <a:pPr algn="ctr">
                <a:lnSpc>
                  <a:spcPts val="1200"/>
                </a:lnSpc>
              </a:pPr>
              <a:r>
                <a:rPr lang="en-US" sz="2800" dirty="0">
                  <a:latin typeface="Bahnschrift SemiBold Condensed" panose="020B0502040204020203" pitchFamily="34" charset="0"/>
                </a:rPr>
                <a:t>DUNIA USAHA </a:t>
              </a:r>
              <a:br>
                <a:rPr lang="en-US" sz="1350" dirty="0">
                  <a:latin typeface="Bahnschrift SemiBold Condensed" panose="020B0502040204020203" pitchFamily="34" charset="0"/>
                </a:rPr>
              </a:br>
              <a:endParaRPr lang="en-US" sz="1350" dirty="0">
                <a:latin typeface="Bahnschrift SemiBold Condensed" panose="020B0502040204020203" pitchFamily="34" charset="0"/>
              </a:endParaRPr>
            </a:p>
          </p:txBody>
        </p:sp>
        <p:sp>
          <p:nvSpPr>
            <p:cNvPr id="28" name="Oval 27">
              <a:extLst>
                <a:ext uri="{FF2B5EF4-FFF2-40B4-BE49-F238E27FC236}">
                  <a16:creationId xmlns:a16="http://schemas.microsoft.com/office/drawing/2014/main" id="{8916836E-17D3-424B-BF7F-2279F5E2B583}"/>
                </a:ext>
              </a:extLst>
            </p:cNvPr>
            <p:cNvSpPr/>
            <p:nvPr/>
          </p:nvSpPr>
          <p:spPr>
            <a:xfrm>
              <a:off x="4259271" y="1837953"/>
              <a:ext cx="3182437" cy="3182437"/>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 name="Oval 28">
              <a:extLst>
                <a:ext uri="{FF2B5EF4-FFF2-40B4-BE49-F238E27FC236}">
                  <a16:creationId xmlns:a16="http://schemas.microsoft.com/office/drawing/2014/main" id="{A099CC56-E589-4692-BB2C-EE9F5AB2703D}"/>
                </a:ext>
              </a:extLst>
            </p:cNvPr>
            <p:cNvSpPr/>
            <p:nvPr/>
          </p:nvSpPr>
          <p:spPr>
            <a:xfrm>
              <a:off x="4571867" y="2150550"/>
              <a:ext cx="2557244" cy="255724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US" sz="2400" b="1" dirty="0">
                <a:solidFill>
                  <a:schemeClr val="tx1"/>
                </a:solidFill>
                <a:latin typeface="Bahnschrift SemiBold Condensed" panose="020B0502040204020203" pitchFamily="34" charset="0"/>
              </a:endParaRPr>
            </a:p>
            <a:p>
              <a:pPr algn="ctr">
                <a:lnSpc>
                  <a:spcPts val="1200"/>
                </a:lnSpc>
              </a:pPr>
              <a:endParaRPr lang="en-US" sz="2400" b="1" dirty="0">
                <a:solidFill>
                  <a:schemeClr val="tx1"/>
                </a:solidFill>
                <a:latin typeface="Bahnschrift SemiBold Condensed" panose="020B0502040204020203" pitchFamily="34" charset="0"/>
              </a:endParaRPr>
            </a:p>
            <a:p>
              <a:pPr algn="ctr">
                <a:lnSpc>
                  <a:spcPts val="1200"/>
                </a:lnSpc>
              </a:pPr>
              <a:r>
                <a:rPr lang="en-US" sz="5400" b="1" dirty="0">
                  <a:solidFill>
                    <a:schemeClr val="tx1"/>
                  </a:solidFill>
                  <a:latin typeface="Bahnschrift SemiBold Condensed" panose="020B0502040204020203" pitchFamily="34" charset="0"/>
                </a:rPr>
                <a:t> </a:t>
              </a:r>
            </a:p>
            <a:p>
              <a:pPr algn="ctr">
                <a:lnSpc>
                  <a:spcPts val="1200"/>
                </a:lnSpc>
              </a:pPr>
              <a:endParaRPr lang="en-US" sz="5400" b="1" dirty="0">
                <a:solidFill>
                  <a:schemeClr val="tx1"/>
                </a:solidFill>
                <a:latin typeface="Bahnschrift SemiBold Condensed" panose="020B0502040204020203" pitchFamily="34" charset="0"/>
              </a:endParaRPr>
            </a:p>
            <a:p>
              <a:pPr algn="ctr">
                <a:lnSpc>
                  <a:spcPts val="1200"/>
                </a:lnSpc>
              </a:pPr>
              <a:r>
                <a:rPr lang="en-US" sz="5400" b="1" dirty="0">
                  <a:solidFill>
                    <a:schemeClr val="tx1"/>
                  </a:solidFill>
                  <a:latin typeface="Bahnschrift SemiBold Condensed" panose="020B0502040204020203" pitchFamily="34" charset="0"/>
                </a:rPr>
                <a:t>SDGs</a:t>
              </a:r>
            </a:p>
          </p:txBody>
        </p:sp>
        <p:sp>
          <p:nvSpPr>
            <p:cNvPr id="33" name="Oval 32">
              <a:extLst>
                <a:ext uri="{FF2B5EF4-FFF2-40B4-BE49-F238E27FC236}">
                  <a16:creationId xmlns:a16="http://schemas.microsoft.com/office/drawing/2014/main" id="{3843798A-F039-45E9-B9C3-3939B459682E}"/>
                </a:ext>
              </a:extLst>
            </p:cNvPr>
            <p:cNvSpPr/>
            <p:nvPr/>
          </p:nvSpPr>
          <p:spPr>
            <a:xfrm>
              <a:off x="4024258" y="5444027"/>
              <a:ext cx="993507" cy="993507"/>
            </a:xfrm>
            <a:prstGeom prst="ellipse">
              <a:avLst/>
            </a:prstGeom>
            <a:gradFill>
              <a:gsLst>
                <a:gs pos="0">
                  <a:srgbClr val="393C7B"/>
                </a:gs>
                <a:gs pos="100000">
                  <a:srgbClr val="575797"/>
                </a:gs>
              </a:gsLst>
              <a:lin ang="5400000" scaled="1"/>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FEB43B72-1E93-48D0-BE08-C6EB38789B78}"/>
                </a:ext>
              </a:extLst>
            </p:cNvPr>
            <p:cNvSpPr/>
            <p:nvPr/>
          </p:nvSpPr>
          <p:spPr>
            <a:xfrm>
              <a:off x="4024258" y="420466"/>
              <a:ext cx="993507" cy="993507"/>
            </a:xfrm>
            <a:prstGeom prst="ellipse">
              <a:avLst/>
            </a:prstGeom>
            <a:gradFill>
              <a:gsLst>
                <a:gs pos="0">
                  <a:srgbClr val="A3475E"/>
                </a:gs>
                <a:gs pos="100000">
                  <a:srgbClr val="853858"/>
                </a:gs>
              </a:gsLst>
              <a:lin ang="5400000" scaled="1"/>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E4FC0A33-31C4-4929-A35B-60544F1A433D}"/>
                </a:ext>
              </a:extLst>
            </p:cNvPr>
            <p:cNvSpPr/>
            <p:nvPr/>
          </p:nvSpPr>
          <p:spPr>
            <a:xfrm>
              <a:off x="6680218" y="420804"/>
              <a:ext cx="993507" cy="993507"/>
            </a:xfrm>
            <a:prstGeom prst="ellipse">
              <a:avLst/>
            </a:prstGeom>
            <a:gradFill>
              <a:gsLst>
                <a:gs pos="0">
                  <a:srgbClr val="2A9E9B"/>
                </a:gs>
                <a:gs pos="100000">
                  <a:srgbClr val="1F7B79"/>
                </a:gs>
              </a:gsLst>
              <a:lin ang="5400000" scaled="1"/>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F46D9986-63F2-4FCB-A124-3F5C88DC40B9}"/>
                </a:ext>
              </a:extLst>
            </p:cNvPr>
            <p:cNvSpPr/>
            <p:nvPr/>
          </p:nvSpPr>
          <p:spPr>
            <a:xfrm>
              <a:off x="6680218" y="5444027"/>
              <a:ext cx="993507" cy="993507"/>
            </a:xfrm>
            <a:prstGeom prst="ellipse">
              <a:avLst/>
            </a:prstGeom>
            <a:gradFill>
              <a:gsLst>
                <a:gs pos="0">
                  <a:srgbClr val="C46F22"/>
                </a:gs>
                <a:gs pos="100000">
                  <a:srgbClr val="A9611F"/>
                </a:gs>
              </a:gsLst>
              <a:lin ang="5400000" scaled="1"/>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28978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449" y="191348"/>
            <a:ext cx="2895600" cy="6381172"/>
          </a:xfrm>
          <a:prstGeom prst="rect">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grpSp>
        <p:nvGrpSpPr>
          <p:cNvPr id="4" name="Group 3"/>
          <p:cNvGrpSpPr/>
          <p:nvPr/>
        </p:nvGrpSpPr>
        <p:grpSpPr>
          <a:xfrm flipH="1">
            <a:off x="253187" y="552069"/>
            <a:ext cx="2648324" cy="5410200"/>
            <a:chOff x="5804645" y="533400"/>
            <a:chExt cx="2805954" cy="5410200"/>
          </a:xfrm>
          <a:solidFill>
            <a:srgbClr val="4A5EF4"/>
          </a:solidFill>
          <a:scene3d>
            <a:camera prst="orthographicFront">
              <a:rot lat="0" lon="0" rev="0"/>
            </a:camera>
            <a:lightRig rig="contrasting" dir="t">
              <a:rot lat="0" lon="0" rev="1500000"/>
            </a:lightRig>
          </a:scene3d>
        </p:grpSpPr>
        <p:sp>
          <p:nvSpPr>
            <p:cNvPr id="5" name="Rectangle 4"/>
            <p:cNvSpPr/>
            <p:nvPr/>
          </p:nvSpPr>
          <p:spPr>
            <a:xfrm>
              <a:off x="5867398" y="5334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36022" y="22098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67397" y="13716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36021" y="39624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04645" y="56388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36020" y="48006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36022" y="3177988"/>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68552" y="533400"/>
              <a:ext cx="242046" cy="54102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2514600" y="197223"/>
            <a:ext cx="6477001" cy="6381172"/>
          </a:xfrm>
          <a:prstGeom prst="rect">
            <a:avLst/>
          </a:prstGeom>
          <a:solidFill>
            <a:srgbClr val="4762E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71625" y="385502"/>
            <a:ext cx="5930154" cy="5992863"/>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130111" y="4203417"/>
            <a:ext cx="5516348" cy="369332"/>
          </a:xfrm>
          <a:prstGeom prst="rect">
            <a:avLst/>
          </a:prstGeom>
        </p:spPr>
        <p:txBody>
          <a:bodyPr wrap="square">
            <a:spAutoFit/>
          </a:bodyPr>
          <a:lstStyle/>
          <a:p>
            <a:r>
              <a:rPr lang="id-ID" dirty="0"/>
              <a:t>      </a:t>
            </a:r>
          </a:p>
        </p:txBody>
      </p:sp>
      <p:sp>
        <p:nvSpPr>
          <p:cNvPr id="15" name="TextBox 14">
            <a:extLst>
              <a:ext uri="{FF2B5EF4-FFF2-40B4-BE49-F238E27FC236}">
                <a16:creationId xmlns:a16="http://schemas.microsoft.com/office/drawing/2014/main" id="{16BB36C3-A47D-484C-A1ED-93319F1E92C8}"/>
              </a:ext>
            </a:extLst>
          </p:cNvPr>
          <p:cNvSpPr txBox="1"/>
          <p:nvPr/>
        </p:nvSpPr>
        <p:spPr>
          <a:xfrm>
            <a:off x="385237" y="2397597"/>
            <a:ext cx="2289060" cy="830997"/>
          </a:xfrm>
          <a:prstGeom prst="rect">
            <a:avLst/>
          </a:prstGeom>
          <a:noFill/>
        </p:spPr>
        <p:txBody>
          <a:bodyPr wrap="square" rtlCol="0">
            <a:spAutoFit/>
          </a:bodyPr>
          <a:lstStyle/>
          <a:p>
            <a:r>
              <a:rPr lang="en-US" sz="2400" b="1" dirty="0" err="1">
                <a:solidFill>
                  <a:schemeClr val="accent6">
                    <a:lumMod val="20000"/>
                    <a:lumOff val="80000"/>
                  </a:schemeClr>
                </a:solidFill>
                <a:latin typeface="Georgia" panose="02040502050405020303" pitchFamily="18" charset="0"/>
              </a:rPr>
              <a:t>Potensi</a:t>
            </a:r>
            <a:r>
              <a:rPr lang="en-US" sz="2400" b="1" dirty="0">
                <a:solidFill>
                  <a:schemeClr val="accent6">
                    <a:lumMod val="20000"/>
                    <a:lumOff val="80000"/>
                  </a:schemeClr>
                </a:solidFill>
                <a:latin typeface="Georgia" panose="02040502050405020303" pitchFamily="18" charset="0"/>
              </a:rPr>
              <a:t> </a:t>
            </a:r>
            <a:r>
              <a:rPr lang="en-US" sz="2400" b="1" dirty="0" err="1">
                <a:solidFill>
                  <a:schemeClr val="accent6">
                    <a:lumMod val="20000"/>
                    <a:lumOff val="80000"/>
                  </a:schemeClr>
                </a:solidFill>
                <a:latin typeface="Georgia" panose="02040502050405020303" pitchFamily="18" charset="0"/>
              </a:rPr>
              <a:t>Filantropi</a:t>
            </a:r>
            <a:endParaRPr lang="en-US" sz="2400" b="1" dirty="0">
              <a:solidFill>
                <a:schemeClr val="accent6">
                  <a:lumMod val="20000"/>
                  <a:lumOff val="80000"/>
                </a:schemeClr>
              </a:solidFill>
              <a:highlight>
                <a:srgbClr val="FFFF00"/>
              </a:highlight>
              <a:latin typeface="Georgia" panose="02040502050405020303" pitchFamily="18" charset="0"/>
            </a:endParaRPr>
          </a:p>
        </p:txBody>
      </p:sp>
      <p:sp>
        <p:nvSpPr>
          <p:cNvPr id="18" name="TextBox 17">
            <a:extLst>
              <a:ext uri="{FF2B5EF4-FFF2-40B4-BE49-F238E27FC236}">
                <a16:creationId xmlns:a16="http://schemas.microsoft.com/office/drawing/2014/main" id="{23161C05-3664-42E5-8AB0-4674A592F545}"/>
              </a:ext>
            </a:extLst>
          </p:cNvPr>
          <p:cNvSpPr txBox="1"/>
          <p:nvPr/>
        </p:nvSpPr>
        <p:spPr>
          <a:xfrm>
            <a:off x="424860" y="3066465"/>
            <a:ext cx="2289060" cy="523220"/>
          </a:xfrm>
          <a:prstGeom prst="rect">
            <a:avLst/>
          </a:prstGeom>
          <a:noFill/>
        </p:spPr>
        <p:txBody>
          <a:bodyPr wrap="square" rtlCol="0">
            <a:spAutoFit/>
          </a:bodyPr>
          <a:lstStyle/>
          <a:p>
            <a:r>
              <a:rPr lang="en-US" sz="2800" b="1" dirty="0">
                <a:solidFill>
                  <a:schemeClr val="accent6">
                    <a:lumMod val="20000"/>
                    <a:lumOff val="80000"/>
                  </a:schemeClr>
                </a:solidFill>
                <a:latin typeface="Georgia" panose="02040502050405020303" pitchFamily="18" charset="0"/>
              </a:rPr>
              <a:t>  </a:t>
            </a:r>
            <a:endParaRPr lang="en-US" sz="2800" b="1" dirty="0">
              <a:solidFill>
                <a:schemeClr val="accent6">
                  <a:lumMod val="20000"/>
                  <a:lumOff val="80000"/>
                </a:schemeClr>
              </a:solidFill>
              <a:highlight>
                <a:srgbClr val="FFFF00"/>
              </a:highlight>
              <a:latin typeface="Georgia" panose="02040502050405020303" pitchFamily="18" charset="0"/>
            </a:endParaRPr>
          </a:p>
        </p:txBody>
      </p:sp>
      <p:pic>
        <p:nvPicPr>
          <p:cNvPr id="14" name="Picture 13">
            <a:extLst>
              <a:ext uri="{FF2B5EF4-FFF2-40B4-BE49-F238E27FC236}">
                <a16:creationId xmlns:a16="http://schemas.microsoft.com/office/drawing/2014/main" id="{233F3659-74C1-4338-B6A9-D547D0DDC027}"/>
              </a:ext>
            </a:extLst>
          </p:cNvPr>
          <p:cNvPicPr>
            <a:picLocks noChangeAspect="1"/>
          </p:cNvPicPr>
          <p:nvPr/>
        </p:nvPicPr>
        <p:blipFill>
          <a:blip r:embed="rId2"/>
          <a:stretch>
            <a:fillRect/>
          </a:stretch>
        </p:blipFill>
        <p:spPr>
          <a:xfrm>
            <a:off x="2849815" y="355987"/>
            <a:ext cx="5806169" cy="3638931"/>
          </a:xfrm>
          <a:prstGeom prst="rect">
            <a:avLst/>
          </a:prstGeom>
        </p:spPr>
      </p:pic>
      <p:sp>
        <p:nvSpPr>
          <p:cNvPr id="20" name="TextBox 19">
            <a:extLst>
              <a:ext uri="{FF2B5EF4-FFF2-40B4-BE49-F238E27FC236}">
                <a16:creationId xmlns:a16="http://schemas.microsoft.com/office/drawing/2014/main" id="{E8B3E960-B435-4BF3-B2AA-1C6A66CBAD3E}"/>
              </a:ext>
            </a:extLst>
          </p:cNvPr>
          <p:cNvSpPr txBox="1"/>
          <p:nvPr/>
        </p:nvSpPr>
        <p:spPr>
          <a:xfrm>
            <a:off x="3027713" y="3990100"/>
            <a:ext cx="5516348" cy="2123658"/>
          </a:xfrm>
          <a:prstGeom prst="rect">
            <a:avLst/>
          </a:prstGeom>
          <a:noFill/>
        </p:spPr>
        <p:txBody>
          <a:bodyPr wrap="square">
            <a:spAutoFit/>
          </a:bodyPr>
          <a:lstStyle/>
          <a:p>
            <a:r>
              <a:rPr lang="en-US" sz="1200" b="0" i="0" dirty="0">
                <a:effectLst/>
                <a:latin typeface="Georgia" panose="02040502050405020303" pitchFamily="18" charset="0"/>
              </a:rPr>
              <a:t>The World Giving Index (WGI) is an annual report published by the Charities Aid Foundation, using data collected by Gallup, and ranking more than 140 countries around the world based on how generous they are. </a:t>
            </a:r>
          </a:p>
          <a:p>
            <a:endParaRPr lang="en-US" sz="1200" dirty="0">
              <a:latin typeface="Georgia" panose="02040502050405020303" pitchFamily="18" charset="0"/>
            </a:endParaRPr>
          </a:p>
          <a:p>
            <a:r>
              <a:rPr lang="en-US" sz="1200" b="0" i="0" dirty="0">
                <a:effectLst/>
                <a:latin typeface="Georgia" panose="02040502050405020303" pitchFamily="18" charset="0"/>
              </a:rPr>
              <a:t>In the WGI 2021 report, Indonesia ranks in the top 2 out of 3 categories or indicators, which are helping a stranger, donating money and volunteering time. </a:t>
            </a:r>
          </a:p>
          <a:p>
            <a:endParaRPr lang="en-US" sz="1200" dirty="0">
              <a:latin typeface="Georgia" panose="02040502050405020303" pitchFamily="18" charset="0"/>
            </a:endParaRPr>
          </a:p>
          <a:p>
            <a:r>
              <a:rPr lang="en-US" sz="1200" b="0" i="0" dirty="0">
                <a:effectLst/>
                <a:latin typeface="Georgia" panose="02040502050405020303" pitchFamily="18" charset="0"/>
              </a:rPr>
              <a:t>The results of CAF’s research show that more than 8 (eight) out of 10 Indonesians donated money this year, while the level of volunteerism in Indonesia is three times higher than the world average.</a:t>
            </a:r>
            <a:endParaRPr lang="en-US" sz="1200" dirty="0">
              <a:latin typeface="Georgia" panose="02040502050405020303" pitchFamily="18" charset="0"/>
            </a:endParaRPr>
          </a:p>
        </p:txBody>
      </p:sp>
      <p:sp>
        <p:nvSpPr>
          <p:cNvPr id="19" name="TextBox 18">
            <a:extLst>
              <a:ext uri="{FF2B5EF4-FFF2-40B4-BE49-F238E27FC236}">
                <a16:creationId xmlns:a16="http://schemas.microsoft.com/office/drawing/2014/main" id="{5FF39A6F-C2C2-4975-8FCB-38C9FC6B79FE}"/>
              </a:ext>
            </a:extLst>
          </p:cNvPr>
          <p:cNvSpPr txBox="1"/>
          <p:nvPr/>
        </p:nvSpPr>
        <p:spPr>
          <a:xfrm>
            <a:off x="417874" y="5047218"/>
            <a:ext cx="2431941" cy="646331"/>
          </a:xfrm>
          <a:prstGeom prst="rect">
            <a:avLst/>
          </a:prstGeom>
          <a:noFill/>
        </p:spPr>
        <p:txBody>
          <a:bodyPr wrap="square" rtlCol="0">
            <a:spAutoFit/>
          </a:bodyPr>
          <a:lstStyle/>
          <a:p>
            <a:r>
              <a:rPr lang="en-US" b="1" i="1" dirty="0">
                <a:latin typeface="Georgia" panose="02040502050405020303" pitchFamily="18" charset="0"/>
              </a:rPr>
              <a:t>RI Negara Paling </a:t>
            </a:r>
            <a:r>
              <a:rPr lang="en-US" b="1" i="1" dirty="0" err="1">
                <a:latin typeface="Georgia" panose="02040502050405020303" pitchFamily="18" charset="0"/>
              </a:rPr>
              <a:t>Dermawan</a:t>
            </a:r>
            <a:r>
              <a:rPr lang="en-US" b="1" i="1" dirty="0">
                <a:latin typeface="Georgia" panose="02040502050405020303" pitchFamily="18" charset="0"/>
              </a:rPr>
              <a:t> </a:t>
            </a:r>
            <a:endParaRPr lang="en-US" b="1" i="1" dirty="0">
              <a:highlight>
                <a:srgbClr val="FFFF00"/>
              </a:highlight>
              <a:latin typeface="Georgia" panose="02040502050405020303" pitchFamily="18" charset="0"/>
            </a:endParaRPr>
          </a:p>
        </p:txBody>
      </p:sp>
      <p:sp>
        <p:nvSpPr>
          <p:cNvPr id="22" name="TextBox 21">
            <a:extLst>
              <a:ext uri="{FF2B5EF4-FFF2-40B4-BE49-F238E27FC236}">
                <a16:creationId xmlns:a16="http://schemas.microsoft.com/office/drawing/2014/main" id="{87C307A7-D593-4280-A854-E21B09A07CCF}"/>
              </a:ext>
            </a:extLst>
          </p:cNvPr>
          <p:cNvSpPr txBox="1"/>
          <p:nvPr/>
        </p:nvSpPr>
        <p:spPr>
          <a:xfrm>
            <a:off x="404602" y="3132866"/>
            <a:ext cx="2289060" cy="523220"/>
          </a:xfrm>
          <a:prstGeom prst="rect">
            <a:avLst/>
          </a:prstGeom>
          <a:noFill/>
        </p:spPr>
        <p:txBody>
          <a:bodyPr wrap="square" rtlCol="0">
            <a:spAutoFit/>
          </a:bodyPr>
          <a:lstStyle/>
          <a:p>
            <a:r>
              <a:rPr lang="en-US" sz="2800" b="1" dirty="0">
                <a:solidFill>
                  <a:schemeClr val="accent6">
                    <a:lumMod val="20000"/>
                    <a:lumOff val="80000"/>
                  </a:schemeClr>
                </a:solidFill>
                <a:latin typeface="Georgia" panose="02040502050405020303" pitchFamily="18" charset="0"/>
              </a:rPr>
              <a:t>Indonesia</a:t>
            </a:r>
            <a:endParaRPr lang="en-US" sz="2800" b="1" dirty="0">
              <a:solidFill>
                <a:schemeClr val="accent6">
                  <a:lumMod val="20000"/>
                  <a:lumOff val="80000"/>
                </a:schemeClr>
              </a:solidFill>
              <a:highlight>
                <a:srgbClr val="FFFF00"/>
              </a:highlight>
              <a:latin typeface="Georgia" panose="02040502050405020303" pitchFamily="18" charset="0"/>
            </a:endParaRPr>
          </a:p>
        </p:txBody>
      </p:sp>
    </p:spTree>
    <p:extLst>
      <p:ext uri="{BB962C8B-B14F-4D97-AF65-F5344CB8AC3E}">
        <p14:creationId xmlns:p14="http://schemas.microsoft.com/office/powerpoint/2010/main" val="324110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449" y="191348"/>
            <a:ext cx="2895600" cy="6381172"/>
          </a:xfrm>
          <a:prstGeom prst="rect">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grpSp>
        <p:nvGrpSpPr>
          <p:cNvPr id="4" name="Group 3"/>
          <p:cNvGrpSpPr/>
          <p:nvPr/>
        </p:nvGrpSpPr>
        <p:grpSpPr>
          <a:xfrm flipH="1">
            <a:off x="253187" y="552069"/>
            <a:ext cx="2648324" cy="5410200"/>
            <a:chOff x="5804645" y="533400"/>
            <a:chExt cx="2805954" cy="5410200"/>
          </a:xfrm>
          <a:solidFill>
            <a:srgbClr val="4A5EF4"/>
          </a:solidFill>
          <a:scene3d>
            <a:camera prst="orthographicFront">
              <a:rot lat="0" lon="0" rev="0"/>
            </a:camera>
            <a:lightRig rig="contrasting" dir="t">
              <a:rot lat="0" lon="0" rev="1500000"/>
            </a:lightRig>
          </a:scene3d>
        </p:grpSpPr>
        <p:sp>
          <p:nvSpPr>
            <p:cNvPr id="5" name="Rectangle 4"/>
            <p:cNvSpPr/>
            <p:nvPr/>
          </p:nvSpPr>
          <p:spPr>
            <a:xfrm>
              <a:off x="5867398" y="5334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36022" y="22098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67397" y="13716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36021" y="39624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04645" y="56388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36020" y="4800600"/>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36022" y="3177988"/>
              <a:ext cx="2743201" cy="3048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68552" y="533400"/>
              <a:ext cx="242046" cy="5410200"/>
            </a:xfrm>
            <a:prstGeom prst="rect">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2514600" y="197223"/>
            <a:ext cx="6477001" cy="6381172"/>
          </a:xfrm>
          <a:prstGeom prst="rect">
            <a:avLst/>
          </a:prstGeom>
          <a:solidFill>
            <a:srgbClr val="4762E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83822" y="313068"/>
            <a:ext cx="5998907" cy="5992863"/>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4000" dirty="0">
                <a:solidFill>
                  <a:schemeClr val="tx1"/>
                </a:solidFill>
              </a:rPr>
              <a:t>Stimulus </a:t>
            </a:r>
            <a:r>
              <a:rPr lang="en-US" sz="4000" dirty="0" err="1">
                <a:solidFill>
                  <a:schemeClr val="tx1"/>
                </a:solidFill>
              </a:rPr>
              <a:t>ajaran</a:t>
            </a:r>
            <a:r>
              <a:rPr lang="en-US" sz="4000" dirty="0">
                <a:solidFill>
                  <a:schemeClr val="tx1"/>
                </a:solidFill>
              </a:rPr>
              <a:t> agama, </a:t>
            </a:r>
            <a:r>
              <a:rPr lang="en-US" sz="4000" dirty="0" err="1">
                <a:solidFill>
                  <a:schemeClr val="tx1"/>
                </a:solidFill>
              </a:rPr>
              <a:t>tradisi</a:t>
            </a:r>
            <a:r>
              <a:rPr lang="en-US" sz="4000" dirty="0">
                <a:solidFill>
                  <a:schemeClr val="tx1"/>
                </a:solidFill>
              </a:rPr>
              <a:t> </a:t>
            </a:r>
            <a:r>
              <a:rPr lang="en-US" sz="4000" dirty="0" err="1">
                <a:solidFill>
                  <a:schemeClr val="tx1"/>
                </a:solidFill>
              </a:rPr>
              <a:t>memberi</a:t>
            </a:r>
            <a:r>
              <a:rPr lang="en-US" sz="4000" dirty="0">
                <a:solidFill>
                  <a:schemeClr val="tx1"/>
                </a:solidFill>
              </a:rPr>
              <a:t> dan  gotong royong</a:t>
            </a:r>
          </a:p>
          <a:p>
            <a:pPr marL="285750" indent="-285750">
              <a:buFont typeface="Wingdings" panose="05000000000000000000" pitchFamily="2" charset="2"/>
              <a:buChar char="§"/>
            </a:pPr>
            <a:r>
              <a:rPr lang="en-US" sz="4000" dirty="0" err="1">
                <a:solidFill>
                  <a:schemeClr val="tx1"/>
                </a:solidFill>
              </a:rPr>
              <a:t>Transformasi</a:t>
            </a:r>
            <a:r>
              <a:rPr lang="en-US" sz="4000" dirty="0">
                <a:solidFill>
                  <a:schemeClr val="tx1"/>
                </a:solidFill>
              </a:rPr>
              <a:t> </a:t>
            </a:r>
            <a:r>
              <a:rPr lang="en-US" sz="4000" dirty="0" err="1">
                <a:solidFill>
                  <a:schemeClr val="tx1"/>
                </a:solidFill>
              </a:rPr>
              <a:t>kegiatan</a:t>
            </a:r>
            <a:r>
              <a:rPr lang="en-US" sz="4000" dirty="0">
                <a:solidFill>
                  <a:schemeClr val="tx1"/>
                </a:solidFill>
              </a:rPr>
              <a:t> </a:t>
            </a:r>
            <a:r>
              <a:rPr lang="en-US" sz="4000" dirty="0" err="1">
                <a:solidFill>
                  <a:schemeClr val="tx1"/>
                </a:solidFill>
              </a:rPr>
              <a:t>filantropis</a:t>
            </a:r>
            <a:r>
              <a:rPr lang="en-US" sz="4000" dirty="0">
                <a:solidFill>
                  <a:schemeClr val="tx1"/>
                </a:solidFill>
              </a:rPr>
              <a:t> </a:t>
            </a:r>
            <a:r>
              <a:rPr lang="en-US" sz="4000" dirty="0" err="1">
                <a:solidFill>
                  <a:schemeClr val="tx1"/>
                </a:solidFill>
              </a:rPr>
              <a:t>dari</a:t>
            </a:r>
            <a:r>
              <a:rPr lang="en-US" sz="4000" dirty="0">
                <a:solidFill>
                  <a:schemeClr val="tx1"/>
                </a:solidFill>
              </a:rPr>
              <a:t> </a:t>
            </a:r>
            <a:r>
              <a:rPr lang="en-US" sz="4000" dirty="0" err="1">
                <a:solidFill>
                  <a:schemeClr val="tx1"/>
                </a:solidFill>
              </a:rPr>
              <a:t>pendekatan</a:t>
            </a:r>
            <a:r>
              <a:rPr lang="en-US" sz="4000" dirty="0">
                <a:solidFill>
                  <a:schemeClr val="tx1"/>
                </a:solidFill>
              </a:rPr>
              <a:t> </a:t>
            </a:r>
            <a:r>
              <a:rPr lang="en-US" sz="4000" dirty="0" err="1">
                <a:solidFill>
                  <a:schemeClr val="tx1"/>
                </a:solidFill>
              </a:rPr>
              <a:t>konvensional</a:t>
            </a:r>
            <a:r>
              <a:rPr lang="en-US" sz="4000" dirty="0">
                <a:solidFill>
                  <a:schemeClr val="tx1"/>
                </a:solidFill>
              </a:rPr>
              <a:t> </a:t>
            </a:r>
            <a:r>
              <a:rPr lang="en-US" sz="4000" dirty="0" err="1">
                <a:solidFill>
                  <a:schemeClr val="tx1"/>
                </a:solidFill>
              </a:rPr>
              <a:t>ke</a:t>
            </a:r>
            <a:r>
              <a:rPr lang="en-US" sz="4000" dirty="0">
                <a:solidFill>
                  <a:schemeClr val="tx1"/>
                </a:solidFill>
              </a:rPr>
              <a:t> platform digital</a:t>
            </a:r>
          </a:p>
          <a:p>
            <a:pPr marL="285750" indent="-285750">
              <a:buFont typeface="Wingdings" panose="05000000000000000000" pitchFamily="2" charset="2"/>
              <a:buChar char="§"/>
            </a:pPr>
            <a:r>
              <a:rPr lang="en-US" sz="4000" dirty="0">
                <a:solidFill>
                  <a:schemeClr val="tx1"/>
                </a:solidFill>
              </a:rPr>
              <a:t>Peran dan </a:t>
            </a:r>
            <a:r>
              <a:rPr lang="en-US" sz="4000" dirty="0" err="1">
                <a:solidFill>
                  <a:schemeClr val="tx1"/>
                </a:solidFill>
              </a:rPr>
              <a:t>keterlibatan</a:t>
            </a:r>
            <a:r>
              <a:rPr lang="en-US" sz="4000" dirty="0">
                <a:solidFill>
                  <a:schemeClr val="tx1"/>
                </a:solidFill>
              </a:rPr>
              <a:t> </a:t>
            </a:r>
            <a:r>
              <a:rPr lang="en-US" sz="4000" dirty="0" err="1">
                <a:solidFill>
                  <a:schemeClr val="tx1"/>
                </a:solidFill>
              </a:rPr>
              <a:t>kaum</a:t>
            </a:r>
            <a:r>
              <a:rPr lang="en-US" sz="4000" dirty="0">
                <a:solidFill>
                  <a:schemeClr val="tx1"/>
                </a:solidFill>
              </a:rPr>
              <a:t> </a:t>
            </a:r>
            <a:r>
              <a:rPr lang="en-US" sz="4000" dirty="0" err="1">
                <a:solidFill>
                  <a:schemeClr val="tx1"/>
                </a:solidFill>
              </a:rPr>
              <a:t>muda</a:t>
            </a:r>
            <a:r>
              <a:rPr lang="en-US" sz="4000" dirty="0">
                <a:solidFill>
                  <a:schemeClr val="tx1"/>
                </a:solidFill>
              </a:rPr>
              <a:t> dan </a:t>
            </a:r>
            <a:r>
              <a:rPr lang="en-US" sz="4000" dirty="0" err="1">
                <a:solidFill>
                  <a:schemeClr val="tx1"/>
                </a:solidFill>
              </a:rPr>
              <a:t>kelompok</a:t>
            </a:r>
            <a:r>
              <a:rPr lang="en-US" sz="4000" dirty="0">
                <a:solidFill>
                  <a:schemeClr val="tx1"/>
                </a:solidFill>
              </a:rPr>
              <a:t> </a:t>
            </a:r>
            <a:r>
              <a:rPr lang="en-US" sz="4000" dirty="0" err="1">
                <a:solidFill>
                  <a:schemeClr val="tx1"/>
                </a:solidFill>
              </a:rPr>
              <a:t>milenial</a:t>
            </a:r>
            <a:r>
              <a:rPr lang="en-US" sz="4000" dirty="0">
                <a:solidFill>
                  <a:schemeClr val="tx1"/>
                </a:solidFill>
              </a:rPr>
              <a:t> </a:t>
            </a:r>
          </a:p>
        </p:txBody>
      </p:sp>
      <p:sp>
        <p:nvSpPr>
          <p:cNvPr id="21" name="Rectangle 20"/>
          <p:cNvSpPr/>
          <p:nvPr/>
        </p:nvSpPr>
        <p:spPr>
          <a:xfrm>
            <a:off x="3130111" y="4203417"/>
            <a:ext cx="5516348" cy="369332"/>
          </a:xfrm>
          <a:prstGeom prst="rect">
            <a:avLst/>
          </a:prstGeom>
        </p:spPr>
        <p:txBody>
          <a:bodyPr wrap="square">
            <a:spAutoFit/>
          </a:bodyPr>
          <a:lstStyle/>
          <a:p>
            <a:r>
              <a:rPr lang="id-ID" dirty="0"/>
              <a:t>      </a:t>
            </a:r>
          </a:p>
        </p:txBody>
      </p:sp>
      <p:sp>
        <p:nvSpPr>
          <p:cNvPr id="15" name="TextBox 14">
            <a:extLst>
              <a:ext uri="{FF2B5EF4-FFF2-40B4-BE49-F238E27FC236}">
                <a16:creationId xmlns:a16="http://schemas.microsoft.com/office/drawing/2014/main" id="{16BB36C3-A47D-484C-A1ED-93319F1E92C8}"/>
              </a:ext>
            </a:extLst>
          </p:cNvPr>
          <p:cNvSpPr txBox="1"/>
          <p:nvPr/>
        </p:nvSpPr>
        <p:spPr>
          <a:xfrm>
            <a:off x="453990" y="2609646"/>
            <a:ext cx="2289060" cy="461665"/>
          </a:xfrm>
          <a:prstGeom prst="rect">
            <a:avLst/>
          </a:prstGeom>
          <a:noFill/>
        </p:spPr>
        <p:txBody>
          <a:bodyPr wrap="square" rtlCol="0">
            <a:spAutoFit/>
          </a:bodyPr>
          <a:lstStyle/>
          <a:p>
            <a:r>
              <a:rPr lang="en-US" sz="2400" b="1" dirty="0">
                <a:solidFill>
                  <a:schemeClr val="accent6">
                    <a:lumMod val="20000"/>
                    <a:lumOff val="80000"/>
                  </a:schemeClr>
                </a:solidFill>
                <a:latin typeface="Georgia" panose="02040502050405020303" pitchFamily="18" charset="0"/>
              </a:rPr>
              <a:t>Faktor2 </a:t>
            </a:r>
            <a:endParaRPr lang="en-US" sz="2400" b="1" dirty="0">
              <a:solidFill>
                <a:schemeClr val="accent6">
                  <a:lumMod val="20000"/>
                  <a:lumOff val="80000"/>
                </a:schemeClr>
              </a:solidFill>
              <a:highlight>
                <a:srgbClr val="FFFF00"/>
              </a:highlight>
              <a:latin typeface="Georgia" panose="02040502050405020303" pitchFamily="18" charset="0"/>
            </a:endParaRPr>
          </a:p>
        </p:txBody>
      </p:sp>
      <p:sp>
        <p:nvSpPr>
          <p:cNvPr id="18" name="TextBox 17">
            <a:extLst>
              <a:ext uri="{FF2B5EF4-FFF2-40B4-BE49-F238E27FC236}">
                <a16:creationId xmlns:a16="http://schemas.microsoft.com/office/drawing/2014/main" id="{23161C05-3664-42E5-8AB0-4674A592F545}"/>
              </a:ext>
            </a:extLst>
          </p:cNvPr>
          <p:cNvSpPr txBox="1"/>
          <p:nvPr/>
        </p:nvSpPr>
        <p:spPr>
          <a:xfrm>
            <a:off x="424860" y="3066465"/>
            <a:ext cx="2289060" cy="461665"/>
          </a:xfrm>
          <a:prstGeom prst="rect">
            <a:avLst/>
          </a:prstGeom>
          <a:noFill/>
        </p:spPr>
        <p:txBody>
          <a:bodyPr wrap="square" rtlCol="0">
            <a:spAutoFit/>
          </a:bodyPr>
          <a:lstStyle/>
          <a:p>
            <a:r>
              <a:rPr lang="en-US" sz="2400" b="1" dirty="0" err="1">
                <a:solidFill>
                  <a:schemeClr val="accent6">
                    <a:lumMod val="20000"/>
                    <a:lumOff val="80000"/>
                  </a:schemeClr>
                </a:solidFill>
                <a:latin typeface="Georgia" panose="02040502050405020303" pitchFamily="18" charset="0"/>
              </a:rPr>
              <a:t>Pendukung</a:t>
            </a:r>
            <a:r>
              <a:rPr lang="en-US" sz="2400" b="1" dirty="0">
                <a:solidFill>
                  <a:schemeClr val="accent6">
                    <a:lumMod val="20000"/>
                    <a:lumOff val="80000"/>
                  </a:schemeClr>
                </a:solidFill>
                <a:latin typeface="Georgia" panose="02040502050405020303" pitchFamily="18" charset="0"/>
              </a:rPr>
              <a:t>  </a:t>
            </a:r>
            <a:endParaRPr lang="en-US" sz="2400" b="1" dirty="0">
              <a:solidFill>
                <a:schemeClr val="accent6">
                  <a:lumMod val="20000"/>
                  <a:lumOff val="80000"/>
                </a:schemeClr>
              </a:solidFill>
              <a:highlight>
                <a:srgbClr val="FFFF00"/>
              </a:highlight>
              <a:latin typeface="Georgia" panose="02040502050405020303" pitchFamily="18" charset="0"/>
            </a:endParaRPr>
          </a:p>
        </p:txBody>
      </p:sp>
      <p:sp>
        <p:nvSpPr>
          <p:cNvPr id="19" name="TextBox 18">
            <a:extLst>
              <a:ext uri="{FF2B5EF4-FFF2-40B4-BE49-F238E27FC236}">
                <a16:creationId xmlns:a16="http://schemas.microsoft.com/office/drawing/2014/main" id="{5FF39A6F-C2C2-4975-8FCB-38C9FC6B79FE}"/>
              </a:ext>
            </a:extLst>
          </p:cNvPr>
          <p:cNvSpPr txBox="1"/>
          <p:nvPr/>
        </p:nvSpPr>
        <p:spPr>
          <a:xfrm>
            <a:off x="417874" y="5047218"/>
            <a:ext cx="2431941" cy="646331"/>
          </a:xfrm>
          <a:prstGeom prst="rect">
            <a:avLst/>
          </a:prstGeom>
          <a:noFill/>
        </p:spPr>
        <p:txBody>
          <a:bodyPr wrap="square" rtlCol="0">
            <a:spAutoFit/>
          </a:bodyPr>
          <a:lstStyle/>
          <a:p>
            <a:r>
              <a:rPr lang="en-US" b="1" i="1" dirty="0">
                <a:latin typeface="Georgia" panose="02040502050405020303" pitchFamily="18" charset="0"/>
              </a:rPr>
              <a:t>RI Negara Paling </a:t>
            </a:r>
            <a:r>
              <a:rPr lang="en-US" b="1" i="1" dirty="0" err="1">
                <a:latin typeface="Georgia" panose="02040502050405020303" pitchFamily="18" charset="0"/>
              </a:rPr>
              <a:t>Dermawan</a:t>
            </a:r>
            <a:r>
              <a:rPr lang="en-US" b="1" i="1" dirty="0">
                <a:latin typeface="Georgia" panose="02040502050405020303" pitchFamily="18" charset="0"/>
              </a:rPr>
              <a:t> </a:t>
            </a:r>
            <a:endParaRPr lang="en-US" b="1" i="1" dirty="0">
              <a:highlight>
                <a:srgbClr val="FFFF00"/>
              </a:highlight>
              <a:latin typeface="Georgia" panose="02040502050405020303" pitchFamily="18" charset="0"/>
            </a:endParaRPr>
          </a:p>
        </p:txBody>
      </p:sp>
    </p:spTree>
    <p:extLst>
      <p:ext uri="{BB962C8B-B14F-4D97-AF65-F5344CB8AC3E}">
        <p14:creationId xmlns:p14="http://schemas.microsoft.com/office/powerpoint/2010/main" val="223096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388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38228" y="-55084"/>
            <a:ext cx="3505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67552" y="1981200"/>
            <a:ext cx="4903124" cy="4031873"/>
          </a:xfrm>
          <a:prstGeom prst="rect">
            <a:avLst/>
          </a:prstGeom>
          <a:noFill/>
        </p:spPr>
        <p:txBody>
          <a:bodyPr wrap="square" rtlCol="0">
            <a:spAutoFit/>
          </a:bodyPr>
          <a:lstStyle/>
          <a:p>
            <a:pPr marR="0" lvl="0" fontAlgn="base">
              <a:spcBef>
                <a:spcPts val="0"/>
              </a:spcBef>
              <a:spcAft>
                <a:spcPts val="0"/>
              </a:spcAft>
            </a:pPr>
            <a:r>
              <a:rPr lang="en-US" sz="2800" u="none" strike="noStrike" dirty="0">
                <a:solidFill>
                  <a:schemeClr val="bg1"/>
                </a:solidFill>
                <a:effectLst/>
                <a:latin typeface="Georgia" panose="02040502050405020303" pitchFamily="18" charset="0"/>
                <a:ea typeface="Calibri" panose="020F0502020204030204" pitchFamily="34" charset="0"/>
              </a:rPr>
              <a:t>PERTANYAANNYA: </a:t>
            </a:r>
            <a:r>
              <a:rPr lang="en-US" sz="2800" i="1" u="none" strike="noStrike" dirty="0" err="1">
                <a:solidFill>
                  <a:schemeClr val="bg1"/>
                </a:solidFill>
                <a:effectLst/>
                <a:latin typeface="Georgia" panose="02040502050405020303" pitchFamily="18" charset="0"/>
                <a:ea typeface="Calibri" panose="020F0502020204030204" pitchFamily="34" charset="0"/>
              </a:rPr>
              <a:t>Bagaimana</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menerjemahkan</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tingkat</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kedermawanan</a:t>
            </a:r>
            <a:r>
              <a:rPr lang="en-US" sz="2800" i="1" u="none" strike="noStrike" dirty="0">
                <a:solidFill>
                  <a:schemeClr val="bg1"/>
                </a:solidFill>
                <a:effectLst/>
                <a:latin typeface="Georgia" panose="02040502050405020303" pitchFamily="18" charset="0"/>
                <a:ea typeface="Calibri" panose="020F0502020204030204" pitchFamily="34" charset="0"/>
              </a:rPr>
              <a:t> dan </a:t>
            </a:r>
            <a:r>
              <a:rPr lang="en-US" sz="2800" i="1" u="none" strike="noStrike" dirty="0" err="1">
                <a:solidFill>
                  <a:schemeClr val="bg1"/>
                </a:solidFill>
                <a:effectLst/>
                <a:latin typeface="Georgia" panose="02040502050405020303" pitchFamily="18" charset="0"/>
                <a:ea typeface="Calibri" panose="020F0502020204030204" pitchFamily="34" charset="0"/>
              </a:rPr>
              <a:t>kesukarelawanan</a:t>
            </a:r>
            <a:r>
              <a:rPr lang="en-US" sz="2800" i="1" u="none" strike="noStrike" dirty="0">
                <a:solidFill>
                  <a:schemeClr val="bg1"/>
                </a:solidFill>
                <a:effectLst/>
                <a:latin typeface="Georgia" panose="02040502050405020303" pitchFamily="18" charset="0"/>
                <a:ea typeface="Calibri" panose="020F0502020204030204" pitchFamily="34" charset="0"/>
              </a:rPr>
              <a:t> yang </a:t>
            </a:r>
            <a:r>
              <a:rPr lang="en-US" sz="2800" i="1" u="none" strike="noStrike" dirty="0" err="1">
                <a:solidFill>
                  <a:schemeClr val="bg1"/>
                </a:solidFill>
                <a:effectLst/>
                <a:latin typeface="Georgia" panose="02040502050405020303" pitchFamily="18" charset="0"/>
                <a:ea typeface="Calibri" panose="020F0502020204030204" pitchFamily="34" charset="0"/>
              </a:rPr>
              <a:t>tinggi</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ke</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dalam</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upaya</a:t>
            </a:r>
            <a:r>
              <a:rPr lang="en-US" sz="2800" i="1" u="none" strike="noStrike" dirty="0">
                <a:solidFill>
                  <a:schemeClr val="bg1"/>
                </a:solidFill>
                <a:effectLst/>
                <a:latin typeface="Georgia" panose="02040502050405020303" pitchFamily="18" charset="0"/>
                <a:ea typeface="Calibri" panose="020F0502020204030204" pitchFamily="34" charset="0"/>
              </a:rPr>
              <a:t> </a:t>
            </a:r>
            <a:r>
              <a:rPr lang="en-US" sz="2800" i="1" u="none" strike="noStrike" dirty="0" err="1">
                <a:solidFill>
                  <a:schemeClr val="bg1"/>
                </a:solidFill>
                <a:effectLst/>
                <a:latin typeface="Georgia" panose="02040502050405020303" pitchFamily="18" charset="0"/>
                <a:ea typeface="Calibri" panose="020F0502020204030204" pitchFamily="34" charset="0"/>
              </a:rPr>
              <a:t>menghakhir</a:t>
            </a:r>
            <a:r>
              <a:rPr lang="en-US" sz="2800" i="1" dirty="0" err="1">
                <a:solidFill>
                  <a:schemeClr val="bg1"/>
                </a:solidFill>
                <a:latin typeface="Georgia" panose="02040502050405020303" pitchFamily="18" charset="0"/>
                <a:ea typeface="Calibri" panose="020F0502020204030204" pitchFamily="34" charset="0"/>
              </a:rPr>
              <a:t>i</a:t>
            </a:r>
            <a:r>
              <a:rPr lang="en-US" sz="2800" i="1" dirty="0">
                <a:solidFill>
                  <a:schemeClr val="bg1"/>
                </a:solidFill>
                <a:latin typeface="Georgia" panose="02040502050405020303" pitchFamily="18" charset="0"/>
                <a:ea typeface="Calibri" panose="020F0502020204030204" pitchFamily="34" charset="0"/>
              </a:rPr>
              <a:t> </a:t>
            </a:r>
            <a:r>
              <a:rPr lang="en-US" sz="2800" i="1" dirty="0" err="1">
                <a:solidFill>
                  <a:schemeClr val="bg1"/>
                </a:solidFill>
                <a:latin typeface="Georgia" panose="02040502050405020303" pitchFamily="18" charset="0"/>
                <a:ea typeface="Calibri" panose="020F0502020204030204" pitchFamily="34" charset="0"/>
              </a:rPr>
              <a:t>kemiskinan</a:t>
            </a:r>
            <a:r>
              <a:rPr lang="en-US" sz="2800" i="1" dirty="0">
                <a:solidFill>
                  <a:schemeClr val="bg1"/>
                </a:solidFill>
                <a:latin typeface="Georgia" panose="02040502050405020303" pitchFamily="18" charset="0"/>
                <a:ea typeface="Calibri" panose="020F0502020204030204" pitchFamily="34" charset="0"/>
              </a:rPr>
              <a:t> dan </a:t>
            </a:r>
            <a:r>
              <a:rPr lang="en-US" sz="2800" i="1" dirty="0" err="1">
                <a:solidFill>
                  <a:schemeClr val="bg1"/>
                </a:solidFill>
                <a:latin typeface="Georgia" panose="02040502050405020303" pitchFamily="18" charset="0"/>
                <a:ea typeface="Calibri" panose="020F0502020204030204" pitchFamily="34" charset="0"/>
              </a:rPr>
              <a:t>memastikan</a:t>
            </a:r>
            <a:r>
              <a:rPr lang="en-US" sz="2800" i="1" dirty="0">
                <a:solidFill>
                  <a:schemeClr val="bg1"/>
                </a:solidFill>
                <a:latin typeface="Georgia" panose="02040502050405020303" pitchFamily="18" charset="0"/>
                <a:ea typeface="Calibri" panose="020F0502020204030204" pitchFamily="34" charset="0"/>
              </a:rPr>
              <a:t> </a:t>
            </a:r>
            <a:r>
              <a:rPr lang="en-US" sz="2800" i="1" dirty="0" err="1">
                <a:solidFill>
                  <a:schemeClr val="bg1"/>
                </a:solidFill>
                <a:latin typeface="Georgia" panose="02040502050405020303" pitchFamily="18" charset="0"/>
                <a:ea typeface="Calibri" panose="020F0502020204030204" pitchFamily="34" charset="0"/>
              </a:rPr>
              <a:t>tidak</a:t>
            </a:r>
            <a:r>
              <a:rPr lang="en-US" sz="2800" i="1" dirty="0">
                <a:solidFill>
                  <a:schemeClr val="bg1"/>
                </a:solidFill>
                <a:latin typeface="Georgia" panose="02040502050405020303" pitchFamily="18" charset="0"/>
                <a:ea typeface="Calibri" panose="020F0502020204030204" pitchFamily="34" charset="0"/>
              </a:rPr>
              <a:t> </a:t>
            </a:r>
            <a:r>
              <a:rPr lang="en-US" sz="2800" i="1" dirty="0" err="1">
                <a:solidFill>
                  <a:schemeClr val="bg1"/>
                </a:solidFill>
                <a:latin typeface="Georgia" panose="02040502050405020303" pitchFamily="18" charset="0"/>
                <a:ea typeface="Calibri" panose="020F0502020204030204" pitchFamily="34" charset="0"/>
              </a:rPr>
              <a:t>seorangpun</a:t>
            </a:r>
            <a:r>
              <a:rPr lang="en-US" sz="2800" i="1" dirty="0">
                <a:solidFill>
                  <a:schemeClr val="bg1"/>
                </a:solidFill>
                <a:latin typeface="Georgia" panose="02040502050405020303" pitchFamily="18" charset="0"/>
                <a:ea typeface="Calibri" panose="020F0502020204030204" pitchFamily="34" charset="0"/>
              </a:rPr>
              <a:t> </a:t>
            </a:r>
            <a:r>
              <a:rPr lang="en-US" sz="2800" i="1" dirty="0" err="1">
                <a:solidFill>
                  <a:schemeClr val="bg1"/>
                </a:solidFill>
                <a:latin typeface="Georgia" panose="02040502050405020303" pitchFamily="18" charset="0"/>
                <a:ea typeface="Calibri" panose="020F0502020204030204" pitchFamily="34" charset="0"/>
              </a:rPr>
              <a:t>tertinggal</a:t>
            </a:r>
            <a:r>
              <a:rPr lang="en-US" sz="2800" i="1" dirty="0">
                <a:solidFill>
                  <a:schemeClr val="bg1"/>
                </a:solidFill>
                <a:latin typeface="Georgia" panose="02040502050405020303" pitchFamily="18" charset="0"/>
                <a:ea typeface="Calibri" panose="020F0502020204030204" pitchFamily="34" charset="0"/>
              </a:rPr>
              <a:t>?</a:t>
            </a:r>
            <a:r>
              <a:rPr lang="en-US" sz="2800" i="1" u="none" strike="noStrike" dirty="0">
                <a:solidFill>
                  <a:schemeClr val="bg1"/>
                </a:solidFill>
                <a:effectLst/>
                <a:latin typeface="Georgia" panose="02040502050405020303" pitchFamily="18" charset="0"/>
                <a:ea typeface="Calibri" panose="020F0502020204030204" pitchFamily="34" charset="0"/>
              </a:rPr>
              <a:t> </a:t>
            </a:r>
            <a:endParaRPr lang="en-US" sz="2800" i="1" u="none" strike="noStrike" dirty="0">
              <a:solidFill>
                <a:schemeClr val="bg1"/>
              </a:solidFill>
              <a:effectLst/>
              <a:latin typeface="Georgia" panose="02040502050405020303" pitchFamily="18" charset="0"/>
              <a:ea typeface="Times New Roman" panose="02020603050405020304" pitchFamily="18" charset="0"/>
            </a:endParaRPr>
          </a:p>
          <a:p>
            <a:endParaRPr lang="en-US" sz="3200" b="1" dirty="0">
              <a:solidFill>
                <a:schemeClr val="accent6">
                  <a:lumMod val="20000"/>
                  <a:lumOff val="80000"/>
                </a:schemeClr>
              </a:solidFill>
              <a:highlight>
                <a:srgbClr val="FFFF00"/>
              </a:highlight>
            </a:endParaRPr>
          </a:p>
        </p:txBody>
      </p:sp>
      <p:sp>
        <p:nvSpPr>
          <p:cNvPr id="14" name="Rectangle 13"/>
          <p:cNvSpPr/>
          <p:nvPr/>
        </p:nvSpPr>
        <p:spPr>
          <a:xfrm>
            <a:off x="4572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56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716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400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0"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54406" y="0"/>
            <a:ext cx="381000" cy="5334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3041648-D6B3-47DF-8D66-E85130A9AC32}"/>
              </a:ext>
            </a:extLst>
          </p:cNvPr>
          <p:cNvGrpSpPr/>
          <p:nvPr/>
        </p:nvGrpSpPr>
        <p:grpSpPr>
          <a:xfrm>
            <a:off x="6034927" y="1500926"/>
            <a:ext cx="2604248" cy="2530208"/>
            <a:chOff x="9293317" y="1579431"/>
            <a:chExt cx="2588965" cy="2588965"/>
          </a:xfrm>
        </p:grpSpPr>
        <p:pic>
          <p:nvPicPr>
            <p:cNvPr id="20" name="Picture 19">
              <a:extLst>
                <a:ext uri="{FF2B5EF4-FFF2-40B4-BE49-F238E27FC236}">
                  <a16:creationId xmlns:a16="http://schemas.microsoft.com/office/drawing/2014/main" id="{E935A5A1-ABAD-40E6-86FC-00F20DB74FB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3317" y="1579431"/>
              <a:ext cx="2588965" cy="2588965"/>
            </a:xfrm>
            <a:prstGeom prst="rect">
              <a:avLst/>
            </a:prstGeom>
          </p:spPr>
        </p:pic>
        <p:sp>
          <p:nvSpPr>
            <p:cNvPr id="21" name="Oval 20">
              <a:extLst>
                <a:ext uri="{FF2B5EF4-FFF2-40B4-BE49-F238E27FC236}">
                  <a16:creationId xmlns:a16="http://schemas.microsoft.com/office/drawing/2014/main" id="{7DA93B73-447F-4388-A28B-EE51C299C087}"/>
                </a:ext>
              </a:extLst>
            </p:cNvPr>
            <p:cNvSpPr/>
            <p:nvPr/>
          </p:nvSpPr>
          <p:spPr>
            <a:xfrm>
              <a:off x="9981646" y="2285160"/>
              <a:ext cx="1212305" cy="1212305"/>
            </a:xfrm>
            <a:prstGeom prst="ellipse">
              <a:avLst/>
            </a:prstGeom>
            <a:solidFill>
              <a:srgbClr val="FFFFFF"/>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pic>
          <p:nvPicPr>
            <p:cNvPr id="22" name="Picture 21">
              <a:extLst>
                <a:ext uri="{FF2B5EF4-FFF2-40B4-BE49-F238E27FC236}">
                  <a16:creationId xmlns:a16="http://schemas.microsoft.com/office/drawing/2014/main" id="{74A9C420-C017-40C4-A6BF-A0C5D96179A2}"/>
                </a:ext>
              </a:extLst>
            </p:cNvPr>
            <p:cNvPicPr>
              <a:picLocks noChangeAspect="1"/>
            </p:cNvPicPr>
            <p:nvPr/>
          </p:nvPicPr>
          <p:blipFill>
            <a:blip r:embed="rId3"/>
            <a:stretch>
              <a:fillRect/>
            </a:stretch>
          </p:blipFill>
          <p:spPr>
            <a:xfrm>
              <a:off x="10142919" y="2575163"/>
              <a:ext cx="926918" cy="650226"/>
            </a:xfrm>
            <a:prstGeom prst="rect">
              <a:avLst/>
            </a:prstGeom>
          </p:spPr>
        </p:pic>
      </p:grpSp>
    </p:spTree>
    <p:extLst>
      <p:ext uri="{BB962C8B-B14F-4D97-AF65-F5344CB8AC3E}">
        <p14:creationId xmlns:p14="http://schemas.microsoft.com/office/powerpoint/2010/main" val="274929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956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38400" y="0"/>
            <a:ext cx="6705600" cy="6858000"/>
          </a:xfrm>
          <a:prstGeom prst="rect">
            <a:avLst/>
          </a:prstGeom>
          <a:solidFill>
            <a:srgbClr val="9B7A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85800"/>
            <a:ext cx="28956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0800" y="0"/>
            <a:ext cx="6400799" cy="662940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nSpc>
                <a:spcPct val="107000"/>
              </a:lnSpc>
              <a:spcBef>
                <a:spcPts val="0"/>
              </a:spcBef>
              <a:spcAft>
                <a:spcPts val="0"/>
              </a:spcAft>
              <a:buFont typeface="Wingdings" panose="05000000000000000000" pitchFamily="2" charset="2"/>
              <a:buChar char="§"/>
            </a:pPr>
            <a:endParaRPr lang="en-US" sz="23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Wingdings" panose="05000000000000000000" pitchFamily="2" charset="2"/>
              <a:buChar char="§"/>
            </a:pPr>
            <a:endParaRPr lang="en-US" sz="23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Kemiskinan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Kerentanan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Ketimpangan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trio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masalah</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sistemik</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struktural</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dihadapi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masyarakat</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a:solidFill>
                  <a:schemeClr val="tx1"/>
                </a:solidFill>
                <a:latin typeface="Georgia" panose="02040502050405020303" pitchFamily="18" charset="0"/>
                <a:ea typeface="Calibri" panose="020F0502020204030204" pitchFamily="34" charset="0"/>
                <a:cs typeface="Times New Roman" panose="02020603050405020304" pitchFamily="18" charset="0"/>
              </a:rPr>
              <a:t>global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terutama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negara-negara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berkembang</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termasuk</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Indonesia </a:t>
            </a:r>
          </a:p>
          <a:p>
            <a:pPr marL="0" marR="0">
              <a:lnSpc>
                <a:spcPct val="107000"/>
              </a:lnSpc>
              <a:spcBef>
                <a:spcPts val="0"/>
              </a:spcBef>
              <a:spcAft>
                <a:spcPts val="0"/>
              </a:spcAft>
            </a:pPr>
            <a:endParaRPr lang="en-US" sz="20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Sehingga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penekanan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SDGs pada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paradigma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Manusia</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(versus SDM &amp;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teknis</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teknokratis</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menempatkan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manusia</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sebagai</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pusat</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agen</a:t>
            </a:r>
            <a:r>
              <a:rPr lang="en-US" sz="2000" b="1"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harus</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menggeser</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orientasi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kebijakan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bertumpu</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pada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pertumbuhan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ekonomi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mendominasi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agenda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pembangunan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selama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ini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0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Pertumbuhan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ekonomi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dibutuhkan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sejauh</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berkeadilan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memberikan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kontribusi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bagi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kemakmuran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untuk</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semua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terutama</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bagi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kelompok</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miskin dan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marjinal</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baik</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generasi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saat</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ini</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dan yang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akan</a:t>
            </a:r>
            <a:r>
              <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datang</a:t>
            </a:r>
            <a:endParaRPr lang="en-US" sz="20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NO ONE LEFT BEHIND!</a:t>
            </a:r>
            <a:r>
              <a:rPr lang="en-US" sz="2000" dirty="0">
                <a:solidFill>
                  <a:srgbClr val="C00000"/>
                </a:solidFill>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 </a:t>
            </a:r>
            <a:endParaRPr lang="en-US" sz="20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
            </a:pPr>
            <a:endParaRPr lang="en-US" sz="28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
            </a:pPr>
            <a:endParaRPr lang="en-US" sz="2800"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400" dirty="0">
                <a:solidFill>
                  <a:schemeClr val="tx1"/>
                </a:solidFill>
                <a:effectLst/>
                <a:latin typeface="+mj-lt"/>
                <a:ea typeface="Calibri" panose="020F0502020204030204" pitchFamily="34" charset="0"/>
                <a:cs typeface="Times New Roman" panose="02020603050405020304" pitchFamily="18" charset="0"/>
              </a:rPr>
              <a:t>k</a:t>
            </a:r>
          </a:p>
        </p:txBody>
      </p:sp>
      <p:sp>
        <p:nvSpPr>
          <p:cNvPr id="6" name="Rectangle 5"/>
          <p:cNvSpPr/>
          <p:nvPr/>
        </p:nvSpPr>
        <p:spPr>
          <a:xfrm>
            <a:off x="-4482" y="1143000"/>
            <a:ext cx="25952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DE3C4A-D89C-449F-9CE3-61AB5916E317}"/>
              </a:ext>
            </a:extLst>
          </p:cNvPr>
          <p:cNvSpPr txBox="1"/>
          <p:nvPr/>
        </p:nvSpPr>
        <p:spPr>
          <a:xfrm>
            <a:off x="-4482" y="838200"/>
            <a:ext cx="2359631" cy="1877437"/>
          </a:xfrm>
          <a:prstGeom prst="rect">
            <a:avLst/>
          </a:prstGeom>
          <a:noFill/>
        </p:spPr>
        <p:txBody>
          <a:bodyPr wrap="square" rtlCol="0">
            <a:spAutoFit/>
          </a:bodyPr>
          <a:lstStyle/>
          <a:p>
            <a:endParaRPr lang="en-US" sz="3200" b="1" i="1" dirty="0">
              <a:solidFill>
                <a:schemeClr val="bg1"/>
              </a:solidFill>
              <a:highlight>
                <a:srgbClr val="FFFF00"/>
              </a:highlight>
            </a:endParaRPr>
          </a:p>
          <a:p>
            <a:r>
              <a:rPr lang="en-US" sz="2800" b="1" dirty="0">
                <a:solidFill>
                  <a:schemeClr val="bg1"/>
                </a:solidFill>
              </a:rPr>
              <a:t>SDGs dan </a:t>
            </a:r>
          </a:p>
          <a:p>
            <a:r>
              <a:rPr lang="en-US" sz="2800" b="1" dirty="0">
                <a:solidFill>
                  <a:schemeClr val="bg1"/>
                </a:solidFill>
              </a:rPr>
              <a:t>Pembangunan </a:t>
            </a:r>
            <a:r>
              <a:rPr lang="en-US" sz="2800" b="1" dirty="0" err="1">
                <a:solidFill>
                  <a:schemeClr val="bg1"/>
                </a:solidFill>
              </a:rPr>
              <a:t>Manusia</a:t>
            </a:r>
            <a:endParaRPr lang="id-ID" sz="2800" b="1" dirty="0">
              <a:solidFill>
                <a:schemeClr val="bg1"/>
              </a:solidFill>
            </a:endParaRPr>
          </a:p>
        </p:txBody>
      </p:sp>
    </p:spTree>
    <p:extLst>
      <p:ext uri="{BB962C8B-B14F-4D97-AF65-F5344CB8AC3E}">
        <p14:creationId xmlns:p14="http://schemas.microsoft.com/office/powerpoint/2010/main" val="2972364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4206</TotalTime>
  <Words>923</Words>
  <Application>Microsoft Office PowerPoint</Application>
  <PresentationFormat>On-screen Show (4:3)</PresentationFormat>
  <Paragraphs>161</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Agency FB</vt:lpstr>
      <vt:lpstr>Arial</vt:lpstr>
      <vt:lpstr>Bahnschrift SemiBold Condensed</vt:lpstr>
      <vt:lpstr>Berlin Sans FB Demi</vt:lpstr>
      <vt:lpstr>Calibri</vt:lpstr>
      <vt:lpstr>Garamond</vt:lpstr>
      <vt:lpstr>Georgia</vt:lpstr>
      <vt:lpstr>Lato Light</vt:lpstr>
      <vt:lpstr>Lato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Perlindungan Sosial untuk Pencapaian Tujuan Pembangunan Berkelanjutan (SDGs)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Pak Poeh</dc:creator>
  <cp:lastModifiedBy>abdurrahman syebubakar</cp:lastModifiedBy>
  <cp:revision>135</cp:revision>
  <dcterms:created xsi:type="dcterms:W3CDTF">2021-08-12T13:33:39Z</dcterms:created>
  <dcterms:modified xsi:type="dcterms:W3CDTF">2021-10-18T03:06:08Z</dcterms:modified>
</cp:coreProperties>
</file>