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handoutMasterIdLst>
    <p:handoutMasterId r:id="rId39"/>
  </p:handoutMasterIdLst>
  <p:sldIdLst>
    <p:sldId id="256" r:id="rId3"/>
    <p:sldId id="260" r:id="rId4"/>
    <p:sldId id="262" r:id="rId5"/>
    <p:sldId id="273" r:id="rId6"/>
    <p:sldId id="265" r:id="rId7"/>
    <p:sldId id="266" r:id="rId8"/>
    <p:sldId id="269" r:id="rId9"/>
    <p:sldId id="284" r:id="rId10"/>
    <p:sldId id="285" r:id="rId11"/>
    <p:sldId id="286" r:id="rId12"/>
    <p:sldId id="289" r:id="rId13"/>
    <p:sldId id="287" r:id="rId14"/>
    <p:sldId id="288" r:id="rId15"/>
    <p:sldId id="290" r:id="rId16"/>
    <p:sldId id="291" r:id="rId17"/>
    <p:sldId id="292" r:id="rId18"/>
    <p:sldId id="293" r:id="rId19"/>
    <p:sldId id="294" r:id="rId20"/>
    <p:sldId id="274" r:id="rId21"/>
    <p:sldId id="267" r:id="rId22"/>
    <p:sldId id="268" r:id="rId23"/>
    <p:sldId id="275" r:id="rId24"/>
    <p:sldId id="263" r:id="rId25"/>
    <p:sldId id="276" r:id="rId26"/>
    <p:sldId id="270" r:id="rId27"/>
    <p:sldId id="277" r:id="rId28"/>
    <p:sldId id="264" r:id="rId29"/>
    <p:sldId id="278" r:id="rId30"/>
    <p:sldId id="271" r:id="rId31"/>
    <p:sldId id="272" r:id="rId32"/>
    <p:sldId id="279" r:id="rId33"/>
    <p:sldId id="280" r:id="rId34"/>
    <p:sldId id="281" r:id="rId35"/>
    <p:sldId id="282" r:id="rId36"/>
    <p:sldId id="283" r:id="rId37"/>
    <p:sldId id="29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2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5" d="100"/>
          <a:sy n="45" d="100"/>
        </p:scale>
        <p:origin x="2760" y="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D328D94-CD4B-903F-FF72-C19BFBF61D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8E421E-01C6-6A32-502F-EDD1B3CFCF4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8F225-697F-41F8-B101-0AE39D0AFCD1}" type="datetimeFigureOut">
              <a:rPr lang="en-ID" smtClean="0"/>
              <a:t>05/09/2023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7FB54-8974-553A-C5DA-293C70BE3A7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86C840-A7D8-49CF-20C5-C5C8A9B0944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56C60F-0BEC-4C11-A83A-84D28F50A59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58924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FFBC3-9DAD-6BC7-DC12-A43F8821CF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DE55D8-240F-490D-7412-76C7749B1A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1B22F-AF33-8BF8-C6E3-7982C2FB9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87A72-83DA-44F1-B115-74EFB4085E5A}" type="datetimeFigureOut">
              <a:rPr lang="en-ID" smtClean="0"/>
              <a:t>05/09/2023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06DF41-62DA-6A00-C5C8-E5F6C4FFE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15318" y="6317438"/>
            <a:ext cx="4114800" cy="365125"/>
          </a:xfrm>
        </p:spPr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6AC2B-4FF2-F8E5-F490-089304423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B033-D994-4920-94AF-9F348409CEA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01456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5F9E2-F2E6-AF3E-9922-59F320C18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923A81-F974-7444-FE4A-F86CF35AEF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F44C6-FD82-020F-AA5D-3C78C01F4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87A72-83DA-44F1-B115-74EFB4085E5A}" type="datetimeFigureOut">
              <a:rPr lang="en-ID" smtClean="0"/>
              <a:t>05/09/2023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631CFD-2BB8-6188-F290-ABD9A3DE4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8F5DE-6B9D-841F-3CF8-FA7C90634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B033-D994-4920-94AF-9F348409CEA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24132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EBA97F-CB3F-06B4-5592-7165D7B155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746743-4A75-A239-A963-330BC2175C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A65CC-08E1-3E9C-AC4C-0D8917190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87A72-83DA-44F1-B115-74EFB4085E5A}" type="datetimeFigureOut">
              <a:rPr lang="en-ID" smtClean="0"/>
              <a:t>05/09/2023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6C4CD-8BD5-55A1-D6CE-5596383D5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9DAD4-47D2-3021-6BD5-B54045C8A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B033-D994-4920-94AF-9F348409CEA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242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FD04A-6770-C961-D737-90933BEF2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3B2E8E-C1AA-34C9-3DE4-5EBF4AFE68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15EDF-25F5-494E-6D5B-60AA7F09F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FB1CB-3EBF-45F7-8928-A06AA81BEEB8}" type="datetimeFigureOut">
              <a:rPr lang="en-ID" smtClean="0"/>
              <a:t>05/09/2023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050C6-0AA2-697F-796E-93C5FD978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A5F65C-B15D-41C8-502E-C9936A3A1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EAAE-F4C9-4262-8CDE-122F8B7EDEB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19153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10F5F-E9FB-92AA-5F34-55DFF230C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26976C-D411-8DF2-97EC-5B84E49C87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74552-9B7F-EDEA-E897-38827D81B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FB1CB-3EBF-45F7-8928-A06AA81BEEB8}" type="datetimeFigureOut">
              <a:rPr lang="en-ID" smtClean="0"/>
              <a:t>05/09/2023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4EBD3-5DED-DE81-84B9-421CB6206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DC063-2B03-0E9F-F6E9-879A777A4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EAAE-F4C9-4262-8CDE-122F8B7EDEB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6289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1957B-E3B2-DB73-5F91-876125CF2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6DA54-0FB8-11DA-0BA3-76FE2D190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F60F5-F8C3-C22B-6779-2EB15C3A0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FB1CB-3EBF-45F7-8928-A06AA81BEEB8}" type="datetimeFigureOut">
              <a:rPr lang="en-ID" smtClean="0"/>
              <a:t>05/09/2023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964F3-CEC2-DCF1-B850-FEB5C498D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FE2AD-F85E-9002-F708-FCDACF0D4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EAAE-F4C9-4262-8CDE-122F8B7EDEB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50078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FC50B-ED04-114A-242D-FA85B1DF9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B210C8-1FFC-AE2D-349B-6D81255541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D570F8-E3C2-401B-0A6E-BD77D4C210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B87B94-9F2F-B7BA-B477-2A964E1D2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FB1CB-3EBF-45F7-8928-A06AA81BEEB8}" type="datetimeFigureOut">
              <a:rPr lang="en-ID" smtClean="0"/>
              <a:t>05/09/2023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B89EAE-989C-A165-55BF-7F341041D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ED26B2-DBA9-DB91-9088-DA2AE4B3F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EAAE-F4C9-4262-8CDE-122F8B7EDEB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55442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2F689-C6C5-28EB-3D9F-6D2A07DF5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D67876-462D-8F17-4202-CC4D7E583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1B4968-1F7C-950E-A6B1-39AF927A68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AD257D-B6C8-E189-CBEB-4CEAC31887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C841CC-52B9-6EF4-E7F3-669DF8AF0B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2F6AB8-FBEB-4BB2-0D18-F21F64BBB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FB1CB-3EBF-45F7-8928-A06AA81BEEB8}" type="datetimeFigureOut">
              <a:rPr lang="en-ID" smtClean="0"/>
              <a:t>05/09/2023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BD9366-9AE6-5F5E-7497-A6C705BE4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34DF04-2FFD-1DD9-E03A-9D16548DF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EAAE-F4C9-4262-8CDE-122F8B7EDEB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48055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FC045-6154-DA44-391C-C6A92A7ED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3D4AAE-0294-13AF-A989-39F586FC5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FB1CB-3EBF-45F7-8928-A06AA81BEEB8}" type="datetimeFigureOut">
              <a:rPr lang="en-ID" smtClean="0"/>
              <a:t>05/09/2023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96D329-A287-0471-6404-E3242F0AB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DD1E2A-D4AF-4022-3755-BF5C2EDA1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EAAE-F4C9-4262-8CDE-122F8B7EDEB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484461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A81C72-1EB2-4686-6C14-C90FA42B9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FB1CB-3EBF-45F7-8928-A06AA81BEEB8}" type="datetimeFigureOut">
              <a:rPr lang="en-ID" smtClean="0"/>
              <a:t>05/09/2023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31EE78-B09E-42E3-796A-BCEE5E4CF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91D2D9-D3A9-76AA-57E8-BE43ED3D7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EAAE-F4C9-4262-8CDE-122F8B7EDEB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758544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EDE15-3277-A22F-92D4-41F2569B2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F0AE6-D14E-37A8-C9FF-C4663E649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B12E00-23BF-41E4-5C28-43EE43F795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7667E2-7AFF-1FDA-11F4-FD35E8CD3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FB1CB-3EBF-45F7-8928-A06AA81BEEB8}" type="datetimeFigureOut">
              <a:rPr lang="en-ID" smtClean="0"/>
              <a:t>05/09/2023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6D6E01-6297-CDEE-5C71-23B5CA620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A278F-9D99-1671-C87F-90B745551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EAAE-F4C9-4262-8CDE-122F8B7EDEB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59163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E91FC-3F06-C5DB-A234-C0AEAA7AD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386D5-0063-6AB9-05E2-E114044A4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643B0-968C-03FB-38C2-E5663A576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87A72-83DA-44F1-B115-74EFB4085E5A}" type="datetimeFigureOut">
              <a:rPr lang="en-ID" smtClean="0"/>
              <a:t>05/09/2023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F182D-BCBE-0EF7-9AC6-53A8D5181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F1B2D-58BC-5E72-DA19-7F8DB7111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B033-D994-4920-94AF-9F348409CEA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283168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09210-AE71-DD7C-3A0F-D4D831C91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D475F6-6FB3-DEC1-B9CD-F7A62E0435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913361-CF95-A729-C3CA-0510F30365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07A416-8199-9864-9C37-9552CD65B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FB1CB-3EBF-45F7-8928-A06AA81BEEB8}" type="datetimeFigureOut">
              <a:rPr lang="en-ID" smtClean="0"/>
              <a:t>05/09/2023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884A53-C20C-0C55-92C6-6CB6D86D6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9DFA62-8EB8-13F4-B0D5-0A52C5463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EAAE-F4C9-4262-8CDE-122F8B7EDEB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32244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49FB1-226B-E3A6-BFA0-61F18F64F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2DE0E5-A5C1-A7B8-B7E2-1E8BA1B6AD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3B0855-50DD-E6DE-DE13-71188B22A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FB1CB-3EBF-45F7-8928-A06AA81BEEB8}" type="datetimeFigureOut">
              <a:rPr lang="en-ID" smtClean="0"/>
              <a:t>05/09/2023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B604D-61CE-3B50-059A-03949C651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EB8E3-AA0A-7CD1-EBCD-2841572E0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EAAE-F4C9-4262-8CDE-122F8B7EDEB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061401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4EC8F1-3F98-14D9-E346-46605557C2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7267B6-ADC5-773F-851F-4E719760E9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669CA-655E-AC6F-1653-AAD3E0A42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FB1CB-3EBF-45F7-8928-A06AA81BEEB8}" type="datetimeFigureOut">
              <a:rPr lang="en-ID" smtClean="0"/>
              <a:t>05/09/2023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506A8-9516-DA2F-2FED-6B0ABB5E9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DDFC4-50EE-E6FD-8F71-A67555DDC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4EAAE-F4C9-4262-8CDE-122F8B7EDEB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74763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6FDCC-667C-36FD-D3AD-1CF425D92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B9A85-826D-2144-499F-BD0A4B0C71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6B348-0D2C-C356-C4D1-63C880170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87A72-83DA-44F1-B115-74EFB4085E5A}" type="datetimeFigureOut">
              <a:rPr lang="en-ID" smtClean="0"/>
              <a:t>05/09/2023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FF79E-F91D-796B-AFAC-98FB52FFC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08A7F-9E94-BC59-0FF1-0C0DEB0AB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B033-D994-4920-94AF-9F348409CEA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19731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C9CA1-A307-6BD2-A55C-984EEA58E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B2800-4624-C6D2-3CF4-A37A8B50C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60A3F8-6D70-9E98-0961-DBF58D2FEC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9B857E-2447-8EFB-7F94-457A62FCA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87A72-83DA-44F1-B115-74EFB4085E5A}" type="datetimeFigureOut">
              <a:rPr lang="en-ID" smtClean="0"/>
              <a:t>05/09/2023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89CFD2-2CB9-701C-0FDA-88F4C1F63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93A66-B92A-B47C-B976-4FD25C344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B033-D994-4920-94AF-9F348409CEA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91724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B18C0-7FF6-3F60-2492-AC48CAB8C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4C3C2-041E-7948-AD99-032A355EC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EB6F16-8D6C-CC01-D99F-D4C1983428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637C08-D9CE-364C-55A9-32B6AD954E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B94ABC-11D7-BBFA-8511-F5DE6AA138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01F74F-833E-3BC6-8372-649B387D1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87A72-83DA-44F1-B115-74EFB4085E5A}" type="datetimeFigureOut">
              <a:rPr lang="en-ID" smtClean="0"/>
              <a:t>05/09/2023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7E7366-26A9-C4E9-37F2-899B9B713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FF6279-5D97-CF3D-3AD1-ECF04D2EB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B033-D994-4920-94AF-9F348409CEA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57296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8AD62-49F6-59B2-F7FD-9EDA04F21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A033F7-BAE9-BD5D-D455-ED6B3CAD1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87A72-83DA-44F1-B115-74EFB4085E5A}" type="datetimeFigureOut">
              <a:rPr lang="en-ID" smtClean="0"/>
              <a:t>05/09/2023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9170F6-282B-FE20-DAF9-4F6FBA114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F62224-47C2-F887-1452-9C5B8A4CC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B033-D994-4920-94AF-9F348409CEA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37618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CCD5A3-4662-F815-2CD6-3CC0BC050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87A72-83DA-44F1-B115-74EFB4085E5A}" type="datetimeFigureOut">
              <a:rPr lang="en-ID" smtClean="0"/>
              <a:t>05/09/2023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01B23F-EC0D-6392-89C4-2421C99C9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8A1A99-9802-26E2-108B-EC7EDD09E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B033-D994-4920-94AF-9F348409CEA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15961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20DB-0BC9-8500-3B84-7C9617E9E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F44A1-B49A-229C-D1E4-F215C26FC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729B2F-F1D1-92C7-36F3-18F3B8D233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4D5894-D833-5AD3-3DE3-0BBA171BB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87A72-83DA-44F1-B115-74EFB4085E5A}" type="datetimeFigureOut">
              <a:rPr lang="en-ID" smtClean="0"/>
              <a:t>05/09/2023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553584-250A-DAB6-F315-4261E7794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23084C-7282-B51E-C340-0455B68ED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B033-D994-4920-94AF-9F348409CEA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30932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336F1-743A-1649-4B37-D796457F1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58D84E-8C52-82F9-8627-096EBBCB68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4F6A7B-52A2-4266-3B73-56A74D30D3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061D4-18F5-81D8-8B18-F6FDFBE98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87A72-83DA-44F1-B115-74EFB4085E5A}" type="datetimeFigureOut">
              <a:rPr lang="en-ID" smtClean="0"/>
              <a:t>05/09/2023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3D1DF-10EB-94B4-9A00-11FBBDAB8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D22159-1F79-3541-F9AE-F1C3BE6A5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0B033-D994-4920-94AF-9F348409CEA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3229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B48C11-32D3-21A3-80CC-D0141D433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633"/>
            <a:ext cx="10515600" cy="10452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5ACACE-DD73-C56C-C36D-0738DAAB7B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17113"/>
            <a:ext cx="10515600" cy="3859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30C28-F1B1-7B12-9C79-ABC6ABE3A8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887A72-83DA-44F1-B115-74EFB4085E5A}" type="datetimeFigureOut">
              <a:rPr lang="en-ID" smtClean="0"/>
              <a:t>05/09/2023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74A24-C431-41F5-3B64-854C0D43BC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47216" y="6338703"/>
            <a:ext cx="4114800" cy="3651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>
            <a:lvl1pPr algn="ctr">
              <a:defRPr sz="2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pitchFamily="34" charset="0"/>
              </a:defRPr>
            </a:lvl1pPr>
          </a:lstStyle>
          <a:p>
            <a:r>
              <a:rPr lang="en-US"/>
              <a:t>BERKARAKTER, BERWAWAWASAN BERKEMAJUAN</a:t>
            </a:r>
            <a:endParaRPr lang="en-ID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BA29D-175A-0C52-7081-CDCF92DA9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0B033-D994-4920-94AF-9F348409CEAB}" type="slidenum">
              <a:rPr lang="en-ID" smtClean="0"/>
              <a:t>‹#›</a:t>
            </a:fld>
            <a:endParaRPr lang="en-ID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4A6984-ADAD-24C9-DF72-00E7A06EBC3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967023" y="74431"/>
            <a:ext cx="1654548" cy="8131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F07F6B-B259-8C57-D9BB-5F2A92381CC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967023" cy="110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16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odoni MT" panose="020706030806060202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odoni MT" panose="020706030806060202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odoni MT" panose="020706030806060202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odoni MT" panose="020706030806060202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odoni MT" panose="020706030806060202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odoni MT" panose="020706030806060202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4ECDA6-3EFA-09E8-31DA-05F9ABE03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5A7AC-233E-8547-438B-060E70A8A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A8D68-3251-B236-0FE6-E6EA4D8234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FB1CB-3EBF-45F7-8928-A06AA81BEEB8}" type="datetimeFigureOut">
              <a:rPr lang="en-ID" smtClean="0"/>
              <a:t>05/09/2023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063F3-F53B-76DF-CE06-CE2B43CF3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10F98-D249-99CB-72B0-C8F426924A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4EAAE-F4C9-4262-8CDE-122F8B7EDEB1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43716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918EA-2B80-8E4B-D1D0-A6CF9A61AE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TRAUMA MUSKULOSKELETAL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209243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555AD-CA69-4959-894A-27C1F583F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PRINSIP PEMBIDAIAN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0B825-C9D6-4FBE-BEB4-2DF334C5C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en-US" dirty="0"/>
              <a:t>BUKA PAKAIAN DI AREA YANG PATAH UNTUK MEMUDAHKAN PENGKAJIAN</a:t>
            </a:r>
          </a:p>
          <a:p>
            <a:pPr algn="just"/>
            <a:r>
              <a:rPr lang="en-US" dirty="0"/>
              <a:t>LAKUKAN PENGECEKAN : NADI DISTAL, FUNGSI MOTORIK, DAN SENSASI SEBELUM DAN SESUDAH PEMBIDAIAN</a:t>
            </a:r>
          </a:p>
          <a:p>
            <a:pPr algn="just"/>
            <a:r>
              <a:rPr lang="en-US" dirty="0"/>
              <a:t>BILA EKSTREMITAS TERPUTAR SEHINGGA NADI TIDAK TERABA, MAKA PADA TRASPORT YANG MEMBUTUHKAN WAKTU LAMA, LAKUKAN PENARIKAN RINGAN PADA EKSTREMITAS </a:t>
            </a:r>
          </a:p>
          <a:p>
            <a:pPr algn="just"/>
            <a:r>
              <a:rPr lang="en-US" dirty="0"/>
              <a:t>APABILA PUSAT PELAYANAN DEKAT, MAKA BIDAI EKSTREMITAS KORBAN DENGAN POSISI YANG TIDAK BERUBAH SEPERTI SAAT DITEMUKAN</a:t>
            </a:r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949105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9555AD-CA69-4959-894A-27C1F583F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PRINSIP PEMBIDAIAN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0B825-C9D6-4FBE-BEB4-2DF334C5C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n-US" dirty="0"/>
              <a:t>Buka </a:t>
            </a:r>
            <a:r>
              <a:rPr lang="en-US" dirty="0" err="1"/>
              <a:t>Pakaian</a:t>
            </a:r>
            <a:r>
              <a:rPr lang="en-US" dirty="0"/>
              <a:t> Di Area Yang </a:t>
            </a:r>
            <a:r>
              <a:rPr lang="en-US" dirty="0" err="1"/>
              <a:t>Patah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Memudahkan</a:t>
            </a:r>
            <a:r>
              <a:rPr lang="en-US" dirty="0"/>
              <a:t> </a:t>
            </a:r>
            <a:r>
              <a:rPr lang="en-US" dirty="0" err="1"/>
              <a:t>Pengkajian</a:t>
            </a:r>
            <a:endParaRPr lang="en-US" dirty="0"/>
          </a:p>
          <a:p>
            <a:pPr marL="514350" indent="-514350" algn="just">
              <a:buFont typeface="+mj-lt"/>
              <a:buAutoNum type="arabicPeriod"/>
            </a:pPr>
            <a:r>
              <a:rPr lang="en-US" dirty="0" err="1"/>
              <a:t>Lakukan</a:t>
            </a:r>
            <a:r>
              <a:rPr lang="en-US" dirty="0"/>
              <a:t> </a:t>
            </a:r>
            <a:r>
              <a:rPr lang="en-US" dirty="0" err="1"/>
              <a:t>Pengecekan</a:t>
            </a:r>
            <a:r>
              <a:rPr lang="en-US" dirty="0"/>
              <a:t> : Nadi Distal, </a:t>
            </a:r>
            <a:r>
              <a:rPr lang="en-US" dirty="0" err="1"/>
              <a:t>Fungsi</a:t>
            </a:r>
            <a:r>
              <a:rPr lang="en-US" dirty="0"/>
              <a:t> </a:t>
            </a:r>
            <a:r>
              <a:rPr lang="en-US" dirty="0" err="1"/>
              <a:t>Motorik</a:t>
            </a:r>
            <a:r>
              <a:rPr lang="en-US" dirty="0"/>
              <a:t>, Dan </a:t>
            </a:r>
            <a:r>
              <a:rPr lang="en-US" dirty="0" err="1"/>
              <a:t>Sensasi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US" dirty="0"/>
              <a:t> Dan </a:t>
            </a:r>
            <a:r>
              <a:rPr lang="en-US" dirty="0" err="1"/>
              <a:t>Sesudah</a:t>
            </a:r>
            <a:r>
              <a:rPr lang="en-US" dirty="0"/>
              <a:t> </a:t>
            </a:r>
            <a:r>
              <a:rPr lang="en-US" dirty="0" err="1"/>
              <a:t>Pembidaian</a:t>
            </a:r>
            <a:endParaRPr lang="en-US" dirty="0"/>
          </a:p>
          <a:p>
            <a:pPr marL="514350" indent="-514350" algn="just">
              <a:buFont typeface="+mj-lt"/>
              <a:buAutoNum type="arabicPeriod"/>
            </a:pPr>
            <a:r>
              <a:rPr lang="en-US" dirty="0"/>
              <a:t>Bila </a:t>
            </a:r>
            <a:r>
              <a:rPr lang="en-US" dirty="0" err="1"/>
              <a:t>Ekstremitas</a:t>
            </a:r>
            <a:r>
              <a:rPr lang="en-US" dirty="0"/>
              <a:t> </a:t>
            </a:r>
            <a:r>
              <a:rPr lang="en-US" dirty="0" err="1"/>
              <a:t>Terputar</a:t>
            </a:r>
            <a:r>
              <a:rPr lang="en-US" dirty="0"/>
              <a:t> </a:t>
            </a:r>
            <a:r>
              <a:rPr lang="en-US" dirty="0" err="1"/>
              <a:t>Sehingga</a:t>
            </a:r>
            <a:r>
              <a:rPr lang="en-US" dirty="0"/>
              <a:t> Nadi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Teraba</a:t>
            </a:r>
            <a:r>
              <a:rPr lang="en-US" dirty="0"/>
              <a:t>, </a:t>
            </a:r>
            <a:r>
              <a:rPr lang="en-US" dirty="0" err="1"/>
              <a:t>Maka</a:t>
            </a:r>
            <a:r>
              <a:rPr lang="en-US" dirty="0"/>
              <a:t> Pada </a:t>
            </a:r>
            <a:r>
              <a:rPr lang="en-US" dirty="0" err="1"/>
              <a:t>Trasport</a:t>
            </a:r>
            <a:r>
              <a:rPr lang="en-US" dirty="0"/>
              <a:t> Yang </a:t>
            </a:r>
            <a:r>
              <a:rPr lang="en-US" dirty="0" err="1"/>
              <a:t>Membutuhkan</a:t>
            </a:r>
            <a:r>
              <a:rPr lang="en-US" dirty="0"/>
              <a:t> Waktu Lama, </a:t>
            </a:r>
            <a:r>
              <a:rPr lang="en-US" dirty="0" err="1"/>
              <a:t>Lakukan</a:t>
            </a:r>
            <a:r>
              <a:rPr lang="en-US" dirty="0"/>
              <a:t> </a:t>
            </a:r>
            <a:r>
              <a:rPr lang="en-US" dirty="0" err="1"/>
              <a:t>Penarikan</a:t>
            </a:r>
            <a:r>
              <a:rPr lang="en-US" dirty="0"/>
              <a:t> </a:t>
            </a:r>
            <a:r>
              <a:rPr lang="en-US" dirty="0" err="1"/>
              <a:t>Ringan</a:t>
            </a:r>
            <a:r>
              <a:rPr lang="en-US" dirty="0"/>
              <a:t> Pada </a:t>
            </a:r>
            <a:r>
              <a:rPr lang="en-US" dirty="0" err="1"/>
              <a:t>Ekstremitas</a:t>
            </a:r>
            <a:r>
              <a:rPr lang="en-US" dirty="0"/>
              <a:t>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dirty="0" err="1"/>
              <a:t>Apabila</a:t>
            </a:r>
            <a:r>
              <a:rPr lang="en-US" dirty="0"/>
              <a:t> Pusat </a:t>
            </a:r>
            <a:r>
              <a:rPr lang="en-US" dirty="0" err="1"/>
              <a:t>Pelayanan</a:t>
            </a:r>
            <a:r>
              <a:rPr lang="en-US" dirty="0"/>
              <a:t> </a:t>
            </a:r>
            <a:r>
              <a:rPr lang="en-US" dirty="0" err="1"/>
              <a:t>Dekat</a:t>
            </a:r>
            <a:r>
              <a:rPr lang="en-US" dirty="0"/>
              <a:t>, </a:t>
            </a:r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Bidai</a:t>
            </a:r>
            <a:r>
              <a:rPr lang="en-US" dirty="0"/>
              <a:t> </a:t>
            </a:r>
            <a:r>
              <a:rPr lang="en-US" dirty="0" err="1"/>
              <a:t>Ekstremitas</a:t>
            </a:r>
            <a:r>
              <a:rPr lang="en-US" dirty="0"/>
              <a:t> Korban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Posisi</a:t>
            </a:r>
            <a:r>
              <a:rPr lang="en-US" dirty="0"/>
              <a:t> Yang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Berubah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Saat</a:t>
            </a:r>
            <a:r>
              <a:rPr lang="en-US" dirty="0"/>
              <a:t> </a:t>
            </a:r>
            <a:r>
              <a:rPr lang="en-US" dirty="0" err="1"/>
              <a:t>Ditemukan</a:t>
            </a:r>
            <a:endParaRPr lang="en-US" dirty="0"/>
          </a:p>
          <a:p>
            <a:pPr marL="514350" indent="-514350" algn="just">
              <a:buFont typeface="+mj-lt"/>
              <a:buAutoNum type="arabicPeriod"/>
            </a:pPr>
            <a:r>
              <a:rPr lang="en-US" dirty="0" err="1"/>
              <a:t>Tutup</a:t>
            </a:r>
            <a:r>
              <a:rPr lang="en-US" dirty="0"/>
              <a:t> </a:t>
            </a:r>
            <a:r>
              <a:rPr lang="en-US" dirty="0" err="1"/>
              <a:t>luka</a:t>
            </a:r>
            <a:r>
              <a:rPr lang="en-US" dirty="0"/>
              <a:t> </a:t>
            </a:r>
            <a:r>
              <a:rPr lang="en-US" dirty="0" err="1"/>
              <a:t>terbuka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dressing </a:t>
            </a:r>
            <a:r>
              <a:rPr lang="en-US" dirty="0" err="1"/>
              <a:t>steril</a:t>
            </a:r>
            <a:r>
              <a:rPr lang="en-US" dirty="0"/>
              <a:t> yang </a:t>
            </a:r>
            <a:r>
              <a:rPr lang="en-US" dirty="0" err="1"/>
              <a:t>lembab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pembidaian</a:t>
            </a:r>
            <a:endParaRPr lang="en-US" dirty="0"/>
          </a:p>
          <a:p>
            <a:pPr marL="514350" indent="-514350" algn="just">
              <a:buFont typeface="+mj-lt"/>
              <a:buAutoNum type="arabicPeriod"/>
            </a:pPr>
            <a:r>
              <a:rPr lang="en-US" dirty="0"/>
              <a:t>Panjang </a:t>
            </a:r>
            <a:r>
              <a:rPr lang="en-US" dirty="0" err="1"/>
              <a:t>bidai</a:t>
            </a:r>
            <a:r>
              <a:rPr lang="en-US" dirty="0"/>
              <a:t> </a:t>
            </a:r>
            <a:r>
              <a:rPr lang="en-US" dirty="0" err="1"/>
              <a:t>melewati</a:t>
            </a:r>
            <a:r>
              <a:rPr lang="en-US" dirty="0"/>
              <a:t> </a:t>
            </a:r>
            <a:r>
              <a:rPr lang="en-US" dirty="0" err="1"/>
              <a:t>sendi</a:t>
            </a:r>
            <a:r>
              <a:rPr lang="en-US" dirty="0"/>
              <a:t>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patah</a:t>
            </a:r>
            <a:r>
              <a:rPr lang="en-US" dirty="0"/>
              <a:t> dan </a:t>
            </a:r>
            <a:r>
              <a:rPr lang="en-US" dirty="0" err="1"/>
              <a:t>sendi</a:t>
            </a:r>
            <a:r>
              <a:rPr lang="en-US" dirty="0"/>
              <a:t> </a:t>
            </a:r>
            <a:r>
              <a:rPr lang="en-US" dirty="0" err="1"/>
              <a:t>setelah</a:t>
            </a:r>
            <a:r>
              <a:rPr lang="en-US" dirty="0"/>
              <a:t> </a:t>
            </a:r>
            <a:r>
              <a:rPr lang="en-US" dirty="0" err="1"/>
              <a:t>patah</a:t>
            </a:r>
            <a:endParaRPr lang="en-US" dirty="0"/>
          </a:p>
          <a:p>
            <a:pPr marL="514350" indent="-514350" algn="just">
              <a:buFont typeface="+mj-lt"/>
              <a:buAutoNum type="arabicPeriod"/>
            </a:pPr>
            <a:r>
              <a:rPr lang="en-US" dirty="0"/>
              <a:t>JANGAN </a:t>
            </a:r>
            <a:r>
              <a:rPr lang="en-US" dirty="0" err="1"/>
              <a:t>berusaha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memasukan</a:t>
            </a:r>
            <a:r>
              <a:rPr lang="en-US" dirty="0"/>
              <a:t> </a:t>
            </a:r>
            <a:r>
              <a:rPr lang="en-US" dirty="0" err="1"/>
              <a:t>tulang</a:t>
            </a:r>
            <a:r>
              <a:rPr lang="en-US" dirty="0"/>
              <a:t> yang </a:t>
            </a:r>
            <a:r>
              <a:rPr lang="en-US" dirty="0" err="1"/>
              <a:t>patah</a:t>
            </a:r>
            <a:endParaRPr lang="en-US" dirty="0"/>
          </a:p>
          <a:p>
            <a:pPr marL="514350" indent="-514350" algn="just">
              <a:buFont typeface="+mj-lt"/>
              <a:buAutoNum type="arabicPeriod"/>
            </a:pPr>
            <a:endParaRPr lang="en-US" dirty="0"/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223425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72622-21BF-7FF9-9D30-D95ED12A6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PENGECEKAN NADI DISTAL </a:t>
            </a:r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5FDB49-1E78-6DE5-CF44-B50F8DAF6D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80" t="10526" r="9604" b="16268"/>
          <a:stretch/>
        </p:blipFill>
        <p:spPr>
          <a:xfrm>
            <a:off x="2065421" y="1988610"/>
            <a:ext cx="8061158" cy="421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211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FEDFA-A1E5-6590-2566-D204A8B70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684" y="2906384"/>
            <a:ext cx="6477000" cy="104523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TRAKSI RINGAN UNTUK MENGEMBALIKAN DENYUT NADI DISTAL</a:t>
            </a:r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12A90A-4477-9538-E9C2-505C3C8655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90" t="16268" r="34211" b="18363"/>
          <a:stretch/>
        </p:blipFill>
        <p:spPr>
          <a:xfrm>
            <a:off x="6737684" y="1317405"/>
            <a:ext cx="5058680" cy="465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56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8D53D-7203-F18C-FCF5-E6D455696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TIPE BIDAI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EB517-C9BD-F94A-5EB5-554E1AD90D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BIDAI KAKU (RIGID SPLINTS)</a:t>
            </a:r>
          </a:p>
          <a:p>
            <a:pPr marL="514350" indent="-514350">
              <a:buAutoNum type="arabicPeriod"/>
            </a:pPr>
            <a:r>
              <a:rPr lang="en-US" dirty="0"/>
              <a:t>BIDAI LEMBUT (SOFT SPLINTS)</a:t>
            </a:r>
          </a:p>
          <a:p>
            <a:pPr marL="514350" indent="-514350">
              <a:buAutoNum type="arabicPeriod"/>
            </a:pPr>
            <a:r>
              <a:rPr lang="en-US" dirty="0"/>
              <a:t>BIDAI TRAKSI (TRACTION SPLINTS)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851226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295F1-F765-0828-FF66-175E3319A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15633"/>
            <a:ext cx="4199021" cy="1045231"/>
          </a:xfrm>
        </p:spPr>
        <p:txBody>
          <a:bodyPr>
            <a:normAutofit/>
          </a:bodyPr>
          <a:lstStyle/>
          <a:p>
            <a:r>
              <a:rPr lang="en-US" dirty="0"/>
              <a:t>RIGID SPLINT</a:t>
            </a:r>
            <a:endParaRPr lang="en-ID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094C663-2B5C-995F-724F-860AAC6A9436}"/>
              </a:ext>
            </a:extLst>
          </p:cNvPr>
          <p:cNvSpPr txBox="1">
            <a:spLocks/>
          </p:cNvSpPr>
          <p:nvPr/>
        </p:nvSpPr>
        <p:spPr>
          <a:xfrm>
            <a:off x="3852113" y="2479877"/>
            <a:ext cx="4199021" cy="10452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Bodoni MT" panose="02070603080606020203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SOFT SPLINT</a:t>
            </a:r>
            <a:endParaRPr lang="en-ID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20B3784-752F-6DF8-49B8-4CBB603EAC65}"/>
              </a:ext>
            </a:extLst>
          </p:cNvPr>
          <p:cNvSpPr txBox="1">
            <a:spLocks/>
          </p:cNvSpPr>
          <p:nvPr/>
        </p:nvSpPr>
        <p:spPr>
          <a:xfrm>
            <a:off x="6789823" y="1153463"/>
            <a:ext cx="5402177" cy="10452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Bodoni MT" panose="02070603080606020203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TRACTION SPLINT</a:t>
            </a:r>
            <a:endParaRPr lang="en-ID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356C6C-F7F3-61A0-7A15-F98701F0C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162" y="2160864"/>
            <a:ext cx="2546125" cy="37737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4CE9E9-30AE-764F-2706-C07D4DAB6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0008" y="3426506"/>
            <a:ext cx="3085547" cy="20894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AB0176-B9D4-1305-221E-A168CB7AF7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6046" y="2349725"/>
            <a:ext cx="3632388" cy="24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81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CDD17-9389-8C34-B8AE-ED347887F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3547" y="158421"/>
            <a:ext cx="6011779" cy="1045231"/>
          </a:xfrm>
        </p:spPr>
        <p:txBody>
          <a:bodyPr/>
          <a:lstStyle/>
          <a:p>
            <a:r>
              <a:rPr lang="en-US" dirty="0"/>
              <a:t>PENGGUNAAN BIDAI</a:t>
            </a:r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F55BEC-479F-2EA4-AFF2-CB99F94032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764" t="17552" r="25526" b="36608"/>
          <a:stretch/>
        </p:blipFill>
        <p:spPr>
          <a:xfrm>
            <a:off x="368967" y="1356053"/>
            <a:ext cx="3866149" cy="31437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1FEEFA-8A06-36B1-752B-DE4B3D316D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84" t="17551" r="62697" b="8655"/>
          <a:stretch/>
        </p:blipFill>
        <p:spPr>
          <a:xfrm>
            <a:off x="4331368" y="1356053"/>
            <a:ext cx="3184358" cy="50607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A9D1E6-87E2-2B23-A783-3C9E32CAD6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586" t="11930" r="26447" b="42230"/>
          <a:stretch/>
        </p:blipFill>
        <p:spPr>
          <a:xfrm>
            <a:off x="7515726" y="1356053"/>
            <a:ext cx="3653589" cy="314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75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CDD17-9389-8C34-B8AE-ED347887F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3547" y="158421"/>
            <a:ext cx="6011779" cy="1045231"/>
          </a:xfrm>
        </p:spPr>
        <p:txBody>
          <a:bodyPr/>
          <a:lstStyle/>
          <a:p>
            <a:pPr algn="ctr"/>
            <a:r>
              <a:rPr lang="en-US" dirty="0"/>
              <a:t>PELVIC INJURY</a:t>
            </a:r>
            <a:endParaRPr lang="en-ID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6310971-C2DA-55CA-A555-3EB083C56C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89" t="17551" r="19474" b="22339"/>
          <a:stretch/>
        </p:blipFill>
        <p:spPr>
          <a:xfrm>
            <a:off x="1507958" y="1367836"/>
            <a:ext cx="9737559" cy="489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13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CDD17-9389-8C34-B8AE-ED347887F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3547" y="158421"/>
            <a:ext cx="6011779" cy="1045231"/>
          </a:xfrm>
        </p:spPr>
        <p:txBody>
          <a:bodyPr/>
          <a:lstStyle/>
          <a:p>
            <a:r>
              <a:rPr lang="en-US" dirty="0"/>
              <a:t>PENGGUNAAN BIDAI</a:t>
            </a:r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E851B6-F5D8-D26C-BBAD-8C200EB7BE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58" t="52171" r="58684" b="9942"/>
          <a:stretch/>
        </p:blipFill>
        <p:spPr>
          <a:xfrm>
            <a:off x="256674" y="2694738"/>
            <a:ext cx="4002151" cy="3324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7B26C6-7E2D-8871-4BE8-EBE07F3912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58" t="14269" r="58684" b="47843"/>
          <a:stretch/>
        </p:blipFill>
        <p:spPr>
          <a:xfrm>
            <a:off x="4563802" y="1225958"/>
            <a:ext cx="4114799" cy="34177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5A8087-B011-6473-C7D2-A886382773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105" t="12164" r="31974" b="53684"/>
          <a:stretch/>
        </p:blipFill>
        <p:spPr>
          <a:xfrm>
            <a:off x="8775032" y="938295"/>
            <a:ext cx="3160294" cy="23421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4265A6-A57A-4C24-984B-0DF8AF64C3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973" t="46112" r="32106" b="16122"/>
          <a:stretch/>
        </p:blipFill>
        <p:spPr>
          <a:xfrm>
            <a:off x="8775032" y="3429000"/>
            <a:ext cx="3160294" cy="258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72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A81E5-8953-56F6-A19B-2E5AC96FF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7969"/>
            <a:ext cx="10515600" cy="1045231"/>
          </a:xfrm>
        </p:spPr>
        <p:txBody>
          <a:bodyPr/>
          <a:lstStyle/>
          <a:p>
            <a:pPr algn="ctr"/>
            <a:r>
              <a:rPr lang="en-US" dirty="0"/>
              <a:t>CRUSH SYNDROME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233357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2C0A0-429A-8D2D-B53B-0D51E0525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CAPAIAN PEMBELAJARAN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720FB-ECF4-4844-195E-E1C8FE351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Setelah</a:t>
            </a:r>
            <a:r>
              <a:rPr lang="en-US" dirty="0"/>
              <a:t> </a:t>
            </a:r>
            <a:r>
              <a:rPr lang="en-US" dirty="0" err="1"/>
              <a:t>mengikuti</a:t>
            </a:r>
            <a:r>
              <a:rPr lang="en-US" dirty="0"/>
              <a:t> </a:t>
            </a:r>
            <a:r>
              <a:rPr lang="en-US" dirty="0" err="1"/>
              <a:t>mata</a:t>
            </a:r>
            <a:r>
              <a:rPr lang="en-US" dirty="0"/>
              <a:t> </a:t>
            </a:r>
            <a:r>
              <a:rPr lang="en-US" dirty="0" err="1"/>
              <a:t>kuliah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, </a:t>
            </a:r>
            <a:r>
              <a:rPr lang="en-US" dirty="0" err="1"/>
              <a:t>mahasiswa</a:t>
            </a:r>
            <a:r>
              <a:rPr lang="en-US" dirty="0"/>
              <a:t> </a:t>
            </a:r>
            <a:r>
              <a:rPr lang="en-US" dirty="0" err="1"/>
              <a:t>mampu</a:t>
            </a:r>
            <a:r>
              <a:rPr lang="en-US" dirty="0"/>
              <a:t> :</a:t>
            </a:r>
          </a:p>
          <a:p>
            <a:pPr marL="514350" indent="-514350">
              <a:buAutoNum type="arabicPeriod"/>
            </a:pPr>
            <a:r>
              <a:rPr lang="en-US" dirty="0" err="1"/>
              <a:t>Menjelaskan</a:t>
            </a:r>
            <a:r>
              <a:rPr lang="en-US" dirty="0"/>
              <a:t> </a:t>
            </a:r>
            <a:r>
              <a:rPr lang="en-US" dirty="0" err="1"/>
              <a:t>tentang</a:t>
            </a:r>
            <a:r>
              <a:rPr lang="en-US" dirty="0"/>
              <a:t> </a:t>
            </a:r>
            <a:r>
              <a:rPr lang="en-US" dirty="0" err="1"/>
              <a:t>jenis</a:t>
            </a:r>
            <a:r>
              <a:rPr lang="en-US" dirty="0"/>
              <a:t> </a:t>
            </a:r>
            <a:r>
              <a:rPr lang="en-US" dirty="0" err="1"/>
              <a:t>jenis</a:t>
            </a:r>
            <a:r>
              <a:rPr lang="en-US" dirty="0"/>
              <a:t> trauma musculoskeletal</a:t>
            </a:r>
          </a:p>
          <a:p>
            <a:pPr marL="514350" indent="-514350">
              <a:buAutoNum type="arabicPeriod"/>
            </a:pPr>
            <a:r>
              <a:rPr lang="en-US" dirty="0" err="1"/>
              <a:t>Menjelaskan</a:t>
            </a:r>
            <a:r>
              <a:rPr lang="en-US" dirty="0"/>
              <a:t> </a:t>
            </a:r>
            <a:r>
              <a:rPr lang="en-US" dirty="0" err="1"/>
              <a:t>tentang</a:t>
            </a:r>
            <a:r>
              <a:rPr lang="en-US" dirty="0"/>
              <a:t> </a:t>
            </a:r>
            <a:r>
              <a:rPr lang="en-US" dirty="0" err="1"/>
              <a:t>manajemen</a:t>
            </a:r>
            <a:r>
              <a:rPr lang="en-US" dirty="0"/>
              <a:t> </a:t>
            </a:r>
            <a:r>
              <a:rPr lang="en-US" dirty="0" err="1"/>
              <a:t>kegawadaruratan</a:t>
            </a:r>
            <a:r>
              <a:rPr lang="en-US" dirty="0"/>
              <a:t> pada trauma musculoskeletal</a:t>
            </a:r>
          </a:p>
          <a:p>
            <a:pPr marL="0" indent="0">
              <a:buNone/>
            </a:pP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997872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9D4DF-F875-7C43-C8E8-B2DA5D806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633"/>
            <a:ext cx="5864525" cy="1045231"/>
          </a:xfrm>
        </p:spPr>
        <p:txBody>
          <a:bodyPr/>
          <a:lstStyle/>
          <a:p>
            <a:r>
              <a:rPr lang="en-US" dirty="0"/>
              <a:t>CRUSH SYNDROME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78869-7AA4-90CB-A865-1DA80C6B7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667" y="2317113"/>
            <a:ext cx="11430000" cy="3859850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/>
              <a:t>FRAKTUR REMUK (</a:t>
            </a:r>
            <a:r>
              <a:rPr lang="en-US" dirty="0" err="1"/>
              <a:t>tertimpa</a:t>
            </a:r>
            <a:r>
              <a:rPr lang="en-US" dirty="0"/>
              <a:t> </a:t>
            </a:r>
            <a:r>
              <a:rPr lang="en-US" dirty="0" err="1"/>
              <a:t>bangunan</a:t>
            </a:r>
            <a:r>
              <a:rPr lang="en-US" dirty="0"/>
              <a:t>) DIMANA MASA OTOT MENGALAMI </a:t>
            </a:r>
            <a:r>
              <a:rPr lang="en-US" dirty="0" err="1"/>
              <a:t>kehancuran</a:t>
            </a:r>
            <a:r>
              <a:rPr lang="en-US" dirty="0"/>
              <a:t> dan </a:t>
            </a:r>
            <a:r>
              <a:rPr lang="en-US" dirty="0" err="1"/>
              <a:t>menyebabkan</a:t>
            </a:r>
            <a:r>
              <a:rPr lang="en-US" dirty="0"/>
              <a:t> RHABDOMYOLISIS</a:t>
            </a:r>
          </a:p>
          <a:p>
            <a:pPr marL="0" indent="0" algn="just">
              <a:buNone/>
            </a:pPr>
            <a:r>
              <a:rPr lang="en-US" dirty="0"/>
              <a:t>Tanda </a:t>
            </a:r>
            <a:r>
              <a:rPr lang="en-US" dirty="0" err="1"/>
              <a:t>terjadi</a:t>
            </a:r>
            <a:r>
              <a:rPr lang="en-US" dirty="0"/>
              <a:t> </a:t>
            </a:r>
            <a:r>
              <a:rPr lang="en-US" dirty="0" err="1"/>
              <a:t>rhabdomyiolisis</a:t>
            </a:r>
            <a:endParaRPr lang="en-US" dirty="0"/>
          </a:p>
          <a:p>
            <a:pPr marL="514350" indent="-514350" algn="just">
              <a:buAutoNum type="arabicPeriod"/>
            </a:pPr>
            <a:r>
              <a:rPr lang="en-US" dirty="0" err="1"/>
              <a:t>Urin</a:t>
            </a:r>
            <a:r>
              <a:rPr lang="en-US" dirty="0"/>
              <a:t> </a:t>
            </a:r>
            <a:r>
              <a:rPr lang="en-US" dirty="0" err="1"/>
              <a:t>berwarna</a:t>
            </a:r>
            <a:r>
              <a:rPr lang="en-US" dirty="0"/>
              <a:t> </a:t>
            </a:r>
            <a:r>
              <a:rPr lang="en-US" dirty="0" err="1"/>
              <a:t>coklat</a:t>
            </a:r>
            <a:r>
              <a:rPr lang="en-US" dirty="0"/>
              <a:t> (</a:t>
            </a:r>
            <a:r>
              <a:rPr lang="en-US" dirty="0" err="1"/>
              <a:t>positif</a:t>
            </a:r>
            <a:r>
              <a:rPr lang="en-US" dirty="0"/>
              <a:t> Hb)</a:t>
            </a:r>
          </a:p>
          <a:p>
            <a:pPr marL="514350" indent="-514350" algn="just">
              <a:buAutoNum type="arabicPeriod"/>
            </a:pPr>
            <a:r>
              <a:rPr lang="en-US" dirty="0"/>
              <a:t>Serum </a:t>
            </a:r>
            <a:r>
              <a:rPr lang="en-US" dirty="0" err="1"/>
              <a:t>kreatinin</a:t>
            </a:r>
            <a:r>
              <a:rPr lang="en-US" dirty="0"/>
              <a:t> kinase 10.000 U/L</a:t>
            </a:r>
          </a:p>
          <a:p>
            <a:pPr marL="0" indent="0">
              <a:buNone/>
            </a:pP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016576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9D4DF-F875-7C43-C8E8-B2DA5D806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633"/>
            <a:ext cx="5864525" cy="1045231"/>
          </a:xfrm>
        </p:spPr>
        <p:txBody>
          <a:bodyPr/>
          <a:lstStyle/>
          <a:p>
            <a:r>
              <a:rPr lang="en-US" dirty="0"/>
              <a:t>CRUSH SYNDROME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78869-7AA4-90CB-A865-1DA80C6B7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668" y="2317113"/>
            <a:ext cx="6364058" cy="3859850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 err="1"/>
              <a:t>Komplikasi</a:t>
            </a:r>
            <a:r>
              <a:rPr lang="en-US" dirty="0"/>
              <a:t> </a:t>
            </a:r>
            <a:r>
              <a:rPr lang="en-US" dirty="0" err="1"/>
              <a:t>terjadinya</a:t>
            </a:r>
            <a:r>
              <a:rPr lang="en-US" dirty="0"/>
              <a:t> </a:t>
            </a:r>
            <a:r>
              <a:rPr lang="en-US" dirty="0" err="1"/>
              <a:t>rhabdomyolisis</a:t>
            </a:r>
            <a:r>
              <a:rPr lang="en-US" dirty="0"/>
              <a:t> :</a:t>
            </a:r>
          </a:p>
          <a:p>
            <a:pPr marL="514350" indent="-514350" algn="just">
              <a:buAutoNum type="arabicPeriod"/>
            </a:pPr>
            <a:r>
              <a:rPr lang="en-US" dirty="0" err="1"/>
              <a:t>Asidosis</a:t>
            </a:r>
            <a:r>
              <a:rPr lang="en-US" dirty="0"/>
              <a:t> metabolic</a:t>
            </a:r>
          </a:p>
          <a:p>
            <a:pPr marL="514350" indent="-514350" algn="just">
              <a:buAutoNum type="arabicPeriod"/>
            </a:pPr>
            <a:r>
              <a:rPr lang="en-US" dirty="0"/>
              <a:t>Hyperkalemia</a:t>
            </a:r>
          </a:p>
          <a:p>
            <a:pPr marL="514350" indent="-514350" algn="just">
              <a:buAutoNum type="arabicPeriod"/>
            </a:pPr>
            <a:r>
              <a:rPr lang="en-US" dirty="0" err="1"/>
              <a:t>Hypocalsemia</a:t>
            </a:r>
            <a:endParaRPr lang="en-US" dirty="0"/>
          </a:p>
          <a:p>
            <a:pPr marL="514350" indent="-514350" algn="just">
              <a:buAutoNum type="arabicPeriod"/>
            </a:pPr>
            <a:r>
              <a:rPr lang="en-US" dirty="0"/>
              <a:t>DIC</a:t>
            </a:r>
          </a:p>
          <a:p>
            <a:pPr marL="514350" indent="-514350" algn="just">
              <a:buAutoNum type="arabicPeriod"/>
            </a:pPr>
            <a:r>
              <a:rPr lang="en-US" dirty="0" err="1"/>
              <a:t>Gagal</a:t>
            </a:r>
            <a:r>
              <a:rPr lang="en-US" dirty="0"/>
              <a:t> </a:t>
            </a:r>
            <a:r>
              <a:rPr lang="en-US" dirty="0" err="1"/>
              <a:t>ginjal</a:t>
            </a:r>
            <a:endParaRPr lang="en-US" dirty="0"/>
          </a:p>
          <a:p>
            <a:pPr marL="0" indent="0">
              <a:buNone/>
            </a:pPr>
            <a:endParaRPr lang="en-ID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A748821-DCC6-940F-8677-B498FA7DEC38}"/>
              </a:ext>
            </a:extLst>
          </p:cNvPr>
          <p:cNvSpPr txBox="1">
            <a:spLocks/>
          </p:cNvSpPr>
          <p:nvPr/>
        </p:nvSpPr>
        <p:spPr>
          <a:xfrm>
            <a:off x="6815383" y="2317113"/>
            <a:ext cx="5136471" cy="385985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Bodoni MT" panose="020706030806060202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odoni MT" panose="020706030806060202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odoni MT" panose="020706030806060202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odoni MT" panose="020706030806060202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odoni MT" panose="020706030806060202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/>
              <a:t>RESUSITASI CAIRAN (Target urine 0,5-1 cc/Kg BB/Jam)</a:t>
            </a:r>
          </a:p>
          <a:p>
            <a:pPr marL="514350" indent="-514350" algn="just">
              <a:buFont typeface="Arial" panose="020B0604020202020204" pitchFamily="34" charset="0"/>
              <a:buAutoNum type="arabicPeriod"/>
            </a:pPr>
            <a:r>
              <a:rPr lang="en-US" dirty="0" err="1"/>
              <a:t>Alkanisasi</a:t>
            </a:r>
            <a:r>
              <a:rPr lang="en-US" dirty="0"/>
              <a:t> urine (pH urine 6,5-7,5)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pemberian</a:t>
            </a:r>
            <a:r>
              <a:rPr lang="en-US" dirty="0"/>
              <a:t> IV sodium bicarbonate dan diuresis </a:t>
            </a:r>
            <a:r>
              <a:rPr lang="en-US" dirty="0" err="1"/>
              <a:t>osmotik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meningkatkan</a:t>
            </a:r>
            <a:r>
              <a:rPr lang="en-US" dirty="0"/>
              <a:t> </a:t>
            </a:r>
            <a:r>
              <a:rPr lang="en-US" dirty="0" err="1"/>
              <a:t>pengeluaran</a:t>
            </a:r>
            <a:r>
              <a:rPr lang="en-US" dirty="0"/>
              <a:t> </a:t>
            </a:r>
            <a:r>
              <a:rPr lang="en-US" dirty="0" err="1"/>
              <a:t>myioglobin</a:t>
            </a:r>
            <a:endParaRPr lang="en-US" dirty="0"/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en-ID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C733AFA-A254-5CDC-6003-9D4D94856E96}"/>
              </a:ext>
            </a:extLst>
          </p:cNvPr>
          <p:cNvSpPr txBox="1">
            <a:spLocks/>
          </p:cNvSpPr>
          <p:nvPr/>
        </p:nvSpPr>
        <p:spPr>
          <a:xfrm>
            <a:off x="6216639" y="1434288"/>
            <a:ext cx="5864525" cy="10452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Bodoni MT" panose="020706030806060202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MANAJEMENNYA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37263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81921-BEE7-CC80-08B4-6A2B58E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06384"/>
            <a:ext cx="10515600" cy="1045231"/>
          </a:xfrm>
        </p:spPr>
        <p:txBody>
          <a:bodyPr/>
          <a:lstStyle/>
          <a:p>
            <a:pPr algn="ctr"/>
            <a:r>
              <a:rPr lang="en-US" dirty="0"/>
              <a:t>DISLOKASI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5801078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07BA0-4C19-AA57-7A56-687DC309D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633"/>
            <a:ext cx="4449977" cy="1045231"/>
          </a:xfrm>
        </p:spPr>
        <p:txBody>
          <a:bodyPr/>
          <a:lstStyle/>
          <a:p>
            <a:pPr algn="ctr"/>
            <a:r>
              <a:rPr lang="en-US" dirty="0"/>
              <a:t>DISLOKASI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A26E1-DEBC-372E-97FD-6AFB78432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7113"/>
            <a:ext cx="5097379" cy="3859850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Terlepasnya</a:t>
            </a:r>
            <a:r>
              <a:rPr lang="en-US" dirty="0"/>
              <a:t> </a:t>
            </a:r>
            <a:r>
              <a:rPr lang="en-US" dirty="0" err="1"/>
              <a:t>sendi</a:t>
            </a:r>
            <a:r>
              <a:rPr lang="en-US" dirty="0"/>
              <a:t> yang </a:t>
            </a:r>
            <a:r>
              <a:rPr lang="en-US" dirty="0" err="1"/>
              <a:t>menimbulkan</a:t>
            </a:r>
            <a:r>
              <a:rPr lang="en-US" dirty="0"/>
              <a:t> </a:t>
            </a:r>
            <a:r>
              <a:rPr lang="en-US" dirty="0" err="1"/>
              <a:t>nyeri</a:t>
            </a:r>
            <a:r>
              <a:rPr lang="en-US" dirty="0"/>
              <a:t> </a:t>
            </a:r>
            <a:r>
              <a:rPr lang="en-US" dirty="0" err="1"/>
              <a:t>hebat</a:t>
            </a:r>
            <a:r>
              <a:rPr lang="en-US" dirty="0"/>
              <a:t>.</a:t>
            </a:r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DD4FF7-0977-29AA-0EA6-5F3C52DE1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480" y="3150070"/>
            <a:ext cx="4331697" cy="318314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474E428-C7EA-BEB5-71C8-5A3F6E570855}"/>
              </a:ext>
            </a:extLst>
          </p:cNvPr>
          <p:cNvSpPr txBox="1">
            <a:spLocks/>
          </p:cNvSpPr>
          <p:nvPr/>
        </p:nvSpPr>
        <p:spPr>
          <a:xfrm>
            <a:off x="5566612" y="2473362"/>
            <a:ext cx="6248400" cy="3859850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Bodoni MT" panose="020706030806060202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odoni MT" panose="020706030806060202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odoni MT" panose="020706030806060202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odoni MT" panose="020706030806060202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odoni MT" panose="020706030806060202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dirty="0"/>
              <a:t>LAKUKAN PEMBIDAIAN DENGAN POSISI DISLOKASI. JANGAN MELAKUKAN TRAKSI APABILA TIDAK ADA TANDA HILANGNYA NADI DISTAL. </a:t>
            </a:r>
            <a:r>
              <a:rPr lang="en-US" dirty="0" err="1"/>
              <a:t>Apabila</a:t>
            </a:r>
            <a:r>
              <a:rPr lang="en-US" dirty="0"/>
              <a:t> </a:t>
            </a:r>
            <a:r>
              <a:rPr lang="en-US" dirty="0" err="1"/>
              <a:t>nadi</a:t>
            </a:r>
            <a:r>
              <a:rPr lang="en-US" dirty="0"/>
              <a:t> distal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teraba</a:t>
            </a:r>
            <a:r>
              <a:rPr lang="en-US" dirty="0"/>
              <a:t> </a:t>
            </a:r>
            <a:r>
              <a:rPr lang="en-US" dirty="0" err="1"/>
              <a:t>lakukan</a:t>
            </a:r>
            <a:r>
              <a:rPr lang="en-US" dirty="0"/>
              <a:t> </a:t>
            </a:r>
            <a:r>
              <a:rPr lang="en-US" dirty="0" err="1"/>
              <a:t>traksi</a:t>
            </a:r>
            <a:r>
              <a:rPr lang="en-US" dirty="0"/>
              <a:t> </a:t>
            </a:r>
            <a:r>
              <a:rPr lang="en-US" dirty="0" err="1"/>
              <a:t>ringan</a:t>
            </a:r>
            <a:r>
              <a:rPr lang="en-US" dirty="0"/>
              <a:t> (</a:t>
            </a:r>
            <a:r>
              <a:rPr lang="en-US" dirty="0" err="1"/>
              <a:t>beri</a:t>
            </a:r>
            <a:r>
              <a:rPr lang="en-US" dirty="0"/>
              <a:t> </a:t>
            </a:r>
            <a:r>
              <a:rPr lang="en-US" dirty="0" err="1"/>
              <a:t>pasien</a:t>
            </a:r>
            <a:r>
              <a:rPr lang="en-US" dirty="0"/>
              <a:t> analgesic </a:t>
            </a:r>
            <a:r>
              <a:rPr lang="en-US" dirty="0" err="1"/>
              <a:t>sebelum</a:t>
            </a:r>
            <a:r>
              <a:rPr lang="en-US" dirty="0"/>
              <a:t> </a:t>
            </a:r>
            <a:r>
              <a:rPr lang="en-US" dirty="0" err="1"/>
              <a:t>tindakan</a:t>
            </a:r>
            <a:r>
              <a:rPr lang="en-US" dirty="0"/>
              <a:t>)</a:t>
            </a:r>
            <a:endParaRPr lang="en-ID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A5AF656-6B1A-0631-DEA7-67270CA2E575}"/>
              </a:ext>
            </a:extLst>
          </p:cNvPr>
          <p:cNvSpPr txBox="1">
            <a:spLocks/>
          </p:cNvSpPr>
          <p:nvPr/>
        </p:nvSpPr>
        <p:spPr>
          <a:xfrm>
            <a:off x="5566612" y="1507300"/>
            <a:ext cx="4449977" cy="10452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Bodoni MT" panose="02070603080606020203" pitchFamily="18" charset="0"/>
                <a:ea typeface="+mj-ea"/>
                <a:cs typeface="+mj-cs"/>
              </a:defRPr>
            </a:lvl1pPr>
          </a:lstStyle>
          <a:p>
            <a:pPr algn="just"/>
            <a:r>
              <a:rPr lang="en-US" dirty="0" err="1"/>
              <a:t>Managemennya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9170912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C0CF8-E617-16EF-AD9B-917E1A782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916" y="2543380"/>
            <a:ext cx="10515600" cy="1045231"/>
          </a:xfrm>
        </p:spPr>
        <p:txBody>
          <a:bodyPr/>
          <a:lstStyle/>
          <a:p>
            <a:pPr algn="ctr"/>
            <a:r>
              <a:rPr lang="en-US" dirty="0"/>
              <a:t>AMPUTASI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41610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07BA0-4C19-AA57-7A56-687DC309D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633"/>
            <a:ext cx="4449977" cy="1045231"/>
          </a:xfrm>
        </p:spPr>
        <p:txBody>
          <a:bodyPr/>
          <a:lstStyle/>
          <a:p>
            <a:pPr algn="just"/>
            <a:r>
              <a:rPr lang="en-US" dirty="0"/>
              <a:t>AMPUTASI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A26E1-DEBC-372E-97FD-6AFB78432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7113"/>
            <a:ext cx="4118811" cy="38598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TERPOTONG NYA BAGIAN TUBUH. </a:t>
            </a:r>
            <a:r>
              <a:rPr lang="en-US" dirty="0" err="1"/>
              <a:t>Kondisi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berpotensi</a:t>
            </a:r>
            <a:r>
              <a:rPr lang="en-US" dirty="0"/>
              <a:t> </a:t>
            </a:r>
            <a:r>
              <a:rPr lang="en-US" dirty="0" err="1"/>
              <a:t>mengalami</a:t>
            </a:r>
            <a:r>
              <a:rPr lang="en-US" dirty="0"/>
              <a:t> </a:t>
            </a:r>
            <a:r>
              <a:rPr lang="en-US" dirty="0" err="1"/>
              <a:t>perdarahan</a:t>
            </a:r>
            <a:r>
              <a:rPr lang="en-US" dirty="0"/>
              <a:t> </a:t>
            </a:r>
            <a:r>
              <a:rPr lang="en-US" dirty="0" err="1"/>
              <a:t>hebat</a:t>
            </a:r>
            <a:r>
              <a:rPr lang="en-US" dirty="0"/>
              <a:t>. </a:t>
            </a:r>
            <a:endParaRPr lang="en-ID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474E428-C7EA-BEB5-71C8-5A3F6E570855}"/>
              </a:ext>
            </a:extLst>
          </p:cNvPr>
          <p:cNvSpPr txBox="1">
            <a:spLocks/>
          </p:cNvSpPr>
          <p:nvPr/>
        </p:nvSpPr>
        <p:spPr>
          <a:xfrm>
            <a:off x="4608424" y="681037"/>
            <a:ext cx="7379367" cy="4137027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Bodoni MT" panose="02070603080606020203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odoni MT" panose="02070603080606020203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odoni MT" panose="02070603080606020203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odoni MT" panose="02070603080606020203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odoni MT" panose="02070603080606020203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just">
              <a:buFont typeface="Arial" panose="020B0604020202020204" pitchFamily="34" charset="0"/>
              <a:buAutoNum type="arabicPeriod"/>
            </a:pPr>
            <a:r>
              <a:rPr lang="en-US" dirty="0" err="1"/>
              <a:t>Kontrol</a:t>
            </a:r>
            <a:r>
              <a:rPr lang="en-US" dirty="0"/>
              <a:t> </a:t>
            </a:r>
            <a:r>
              <a:rPr lang="en-US" dirty="0" err="1"/>
              <a:t>perdarahan</a:t>
            </a:r>
            <a:r>
              <a:rPr lang="en-US" dirty="0"/>
              <a:t> </a:t>
            </a:r>
            <a:r>
              <a:rPr lang="en-US" dirty="0" err="1"/>
              <a:t>diarea</a:t>
            </a:r>
            <a:r>
              <a:rPr lang="en-US" dirty="0"/>
              <a:t> yang </a:t>
            </a:r>
            <a:r>
              <a:rPr lang="en-US" dirty="0" err="1"/>
              <a:t>terpotong</a:t>
            </a:r>
            <a:r>
              <a:rPr lang="en-US" dirty="0"/>
              <a:t> (</a:t>
            </a:r>
            <a:r>
              <a:rPr lang="en-US" dirty="0" err="1"/>
              <a:t>berikan</a:t>
            </a:r>
            <a:r>
              <a:rPr lang="en-US" dirty="0"/>
              <a:t> </a:t>
            </a:r>
            <a:r>
              <a:rPr lang="en-US" dirty="0" err="1"/>
              <a:t>penekanan</a:t>
            </a:r>
            <a:r>
              <a:rPr lang="en-US" dirty="0"/>
              <a:t> </a:t>
            </a:r>
            <a:r>
              <a:rPr lang="en-US" dirty="0" err="1"/>
              <a:t>langsung</a:t>
            </a:r>
            <a:r>
              <a:rPr lang="en-US" dirty="0"/>
              <a:t> pada </a:t>
            </a:r>
            <a:r>
              <a:rPr lang="en-US" dirty="0" err="1"/>
              <a:t>luka</a:t>
            </a:r>
            <a:r>
              <a:rPr lang="en-US" dirty="0"/>
              <a:t> </a:t>
            </a:r>
            <a:r>
              <a:rPr lang="en-US" dirty="0" err="1"/>
              <a:t>menggunakan</a:t>
            </a:r>
            <a:r>
              <a:rPr lang="en-US" dirty="0"/>
              <a:t> dressing </a:t>
            </a:r>
            <a:r>
              <a:rPr lang="en-US" dirty="0" err="1"/>
              <a:t>luka</a:t>
            </a:r>
            <a:r>
              <a:rPr lang="en-US" dirty="0"/>
              <a:t> )</a:t>
            </a:r>
          </a:p>
          <a:p>
            <a:pPr marL="514350" indent="-514350" algn="just">
              <a:buFont typeface="Arial" panose="020B0604020202020204" pitchFamily="34" charset="0"/>
              <a:buAutoNum type="arabicPeriod"/>
            </a:pPr>
            <a:r>
              <a:rPr lang="en-US" dirty="0"/>
              <a:t>APABILA </a:t>
            </a:r>
            <a:r>
              <a:rPr lang="en-US" dirty="0" err="1"/>
              <a:t>luka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berhenti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penekann</a:t>
            </a:r>
            <a:r>
              <a:rPr lang="en-US" dirty="0"/>
              <a:t> </a:t>
            </a:r>
            <a:r>
              <a:rPr lang="en-US" dirty="0" err="1"/>
              <a:t>langsung</a:t>
            </a:r>
            <a:r>
              <a:rPr lang="en-US" dirty="0"/>
              <a:t> pada </a:t>
            </a:r>
            <a:r>
              <a:rPr lang="en-US" dirty="0" err="1"/>
              <a:t>luka</a:t>
            </a:r>
            <a:r>
              <a:rPr lang="en-US" dirty="0"/>
              <a:t>, </a:t>
            </a:r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gunakan</a:t>
            </a:r>
            <a:r>
              <a:rPr lang="en-US" dirty="0"/>
              <a:t> TORNIKUET</a:t>
            </a:r>
          </a:p>
          <a:p>
            <a:pPr marL="514350" indent="-514350" algn="just">
              <a:buFont typeface="Arial" panose="020B0604020202020204" pitchFamily="34" charset="0"/>
              <a:buAutoNum type="arabicPeriod"/>
            </a:pPr>
            <a:r>
              <a:rPr lang="en-US" dirty="0"/>
              <a:t>Bagian yang </a:t>
            </a:r>
            <a:r>
              <a:rPr lang="en-US" dirty="0" err="1"/>
              <a:t>teramputasi</a:t>
            </a:r>
            <a:r>
              <a:rPr lang="en-US" dirty="0"/>
              <a:t> </a:t>
            </a:r>
            <a:r>
              <a:rPr lang="en-US" dirty="0" err="1"/>
              <a:t>dibersihkan</a:t>
            </a:r>
            <a:r>
              <a:rPr lang="en-US" dirty="0"/>
              <a:t>, </a:t>
            </a:r>
            <a:r>
              <a:rPr lang="en-US" dirty="0" err="1"/>
              <a:t>dibungkus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kassa</a:t>
            </a:r>
            <a:r>
              <a:rPr lang="en-US" dirty="0"/>
              <a:t> </a:t>
            </a:r>
            <a:r>
              <a:rPr lang="en-US" dirty="0" err="1"/>
              <a:t>steril</a:t>
            </a:r>
            <a:r>
              <a:rPr lang="en-US" dirty="0"/>
              <a:t> yang </a:t>
            </a:r>
            <a:r>
              <a:rPr lang="en-US" dirty="0" err="1"/>
              <a:t>lembab</a:t>
            </a:r>
            <a:r>
              <a:rPr lang="en-US" dirty="0"/>
              <a:t> dan </a:t>
            </a:r>
            <a:r>
              <a:rPr lang="en-US" dirty="0" err="1"/>
              <a:t>dimasukan</a:t>
            </a:r>
            <a:r>
              <a:rPr lang="en-US" dirty="0"/>
              <a:t> </a:t>
            </a:r>
            <a:r>
              <a:rPr lang="en-US" dirty="0" err="1"/>
              <a:t>kedalam</a:t>
            </a:r>
            <a:r>
              <a:rPr lang="en-US" dirty="0"/>
              <a:t> </a:t>
            </a:r>
            <a:r>
              <a:rPr lang="en-US" dirty="0" err="1"/>
              <a:t>kantong</a:t>
            </a:r>
            <a:r>
              <a:rPr lang="en-US" dirty="0"/>
              <a:t> plastic. Beri label </a:t>
            </a:r>
            <a:r>
              <a:rPr lang="en-US" dirty="0" err="1"/>
              <a:t>nama</a:t>
            </a:r>
            <a:r>
              <a:rPr lang="en-US" dirty="0"/>
              <a:t> </a:t>
            </a:r>
            <a:r>
              <a:rPr lang="en-US" dirty="0" err="1"/>
              <a:t>pasien</a:t>
            </a:r>
            <a:r>
              <a:rPr lang="en-US" dirty="0"/>
              <a:t>, </a:t>
            </a:r>
            <a:r>
              <a:rPr lang="en-US" dirty="0" err="1"/>
              <a:t>tanggal</a:t>
            </a:r>
            <a:r>
              <a:rPr lang="en-US" dirty="0"/>
              <a:t> dan </a:t>
            </a:r>
            <a:r>
              <a:rPr lang="en-US" dirty="0" err="1"/>
              <a:t>waktu</a:t>
            </a:r>
            <a:r>
              <a:rPr lang="en-US" dirty="0"/>
              <a:t> </a:t>
            </a:r>
            <a:r>
              <a:rPr lang="en-US" dirty="0" err="1"/>
              <a:t>kejadian</a:t>
            </a:r>
            <a:r>
              <a:rPr lang="en-US" dirty="0"/>
              <a:t> </a:t>
            </a:r>
            <a:r>
              <a:rPr lang="en-US" dirty="0" err="1"/>
              <a:t>amputasi</a:t>
            </a:r>
            <a:r>
              <a:rPr lang="en-US" dirty="0"/>
              <a:t>, </a:t>
            </a:r>
            <a:r>
              <a:rPr lang="en-US" dirty="0" err="1"/>
              <a:t>waktu</a:t>
            </a:r>
            <a:r>
              <a:rPr lang="en-US" dirty="0"/>
              <a:t> </a:t>
            </a:r>
            <a:r>
              <a:rPr lang="en-US" dirty="0" err="1"/>
              <a:t>pembungkusan</a:t>
            </a:r>
            <a:r>
              <a:rPr lang="en-US" dirty="0"/>
              <a:t> dan </a:t>
            </a:r>
            <a:r>
              <a:rPr lang="en-US" dirty="0" err="1"/>
              <a:t>pendinginan</a:t>
            </a:r>
            <a:r>
              <a:rPr lang="en-US" dirty="0"/>
              <a:t> </a:t>
            </a:r>
            <a:r>
              <a:rPr lang="en-US" dirty="0" err="1"/>
              <a:t>bagian</a:t>
            </a:r>
            <a:r>
              <a:rPr lang="en-US" dirty="0"/>
              <a:t> </a:t>
            </a:r>
            <a:r>
              <a:rPr lang="en-US" dirty="0" err="1"/>
              <a:t>tubuh</a:t>
            </a:r>
            <a:r>
              <a:rPr lang="en-US" dirty="0"/>
              <a:t> yang </a:t>
            </a:r>
            <a:r>
              <a:rPr lang="en-US" dirty="0" err="1"/>
              <a:t>teramputasi</a:t>
            </a:r>
            <a:r>
              <a:rPr lang="en-US" dirty="0"/>
              <a:t>. Jika </a:t>
            </a:r>
            <a:r>
              <a:rPr lang="en-US" dirty="0" err="1"/>
              <a:t>terdapat</a:t>
            </a:r>
            <a:r>
              <a:rPr lang="en-US" dirty="0"/>
              <a:t> es </a:t>
            </a:r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tempatkan</a:t>
            </a:r>
            <a:r>
              <a:rPr lang="en-US" dirty="0"/>
              <a:t> </a:t>
            </a:r>
            <a:r>
              <a:rPr lang="en-US" dirty="0" err="1"/>
              <a:t>palstik</a:t>
            </a:r>
            <a:r>
              <a:rPr lang="en-US" dirty="0"/>
              <a:t> yang </a:t>
            </a:r>
            <a:r>
              <a:rPr lang="en-US" dirty="0" err="1"/>
              <a:t>berisi</a:t>
            </a:r>
            <a:r>
              <a:rPr lang="en-US" dirty="0"/>
              <a:t> </a:t>
            </a:r>
            <a:r>
              <a:rPr lang="en-US" dirty="0" err="1"/>
              <a:t>potongan</a:t>
            </a:r>
            <a:r>
              <a:rPr lang="en-US" dirty="0"/>
              <a:t> </a:t>
            </a:r>
            <a:r>
              <a:rPr lang="en-US" dirty="0" err="1"/>
              <a:t>tadi</a:t>
            </a:r>
            <a:r>
              <a:rPr lang="en-US" dirty="0"/>
              <a:t> </a:t>
            </a:r>
            <a:r>
              <a:rPr lang="en-US" dirty="0" err="1"/>
              <a:t>kedalam</a:t>
            </a:r>
            <a:r>
              <a:rPr lang="en-US" dirty="0"/>
              <a:t> </a:t>
            </a:r>
            <a:r>
              <a:rPr lang="en-US" dirty="0" err="1"/>
              <a:t>wadah</a:t>
            </a:r>
            <a:r>
              <a:rPr lang="en-US" dirty="0"/>
              <a:t> yang </a:t>
            </a:r>
            <a:r>
              <a:rPr lang="en-US" dirty="0" err="1"/>
              <a:t>berisi</a:t>
            </a:r>
            <a:r>
              <a:rPr lang="en-US" dirty="0"/>
              <a:t> es (</a:t>
            </a:r>
            <a:r>
              <a:rPr lang="en-US" dirty="0" err="1"/>
              <a:t>kondisi</a:t>
            </a:r>
            <a:r>
              <a:rPr lang="en-US" dirty="0"/>
              <a:t> </a:t>
            </a:r>
            <a:r>
              <a:rPr lang="en-US" dirty="0" err="1"/>
              <a:t>dingin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memperlambat</a:t>
            </a:r>
            <a:r>
              <a:rPr lang="en-US" dirty="0"/>
              <a:t> proses metabolic). </a:t>
            </a:r>
            <a:r>
              <a:rPr lang="en-US" dirty="0" err="1"/>
              <a:t>Segera</a:t>
            </a:r>
            <a:r>
              <a:rPr lang="en-US" dirty="0"/>
              <a:t> </a:t>
            </a:r>
            <a:r>
              <a:rPr lang="en-US" dirty="0" err="1"/>
              <a:t>bawa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fasilitas</a:t>
            </a:r>
            <a:r>
              <a:rPr lang="en-US" dirty="0"/>
              <a:t> yang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mereplantasi</a:t>
            </a:r>
            <a:r>
              <a:rPr lang="en-US" dirty="0"/>
              <a:t> organ </a:t>
            </a:r>
            <a:r>
              <a:rPr lang="en-US" dirty="0" err="1"/>
              <a:t>tersebut</a:t>
            </a:r>
            <a:r>
              <a:rPr lang="en-US" dirty="0"/>
              <a:t>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A5AF656-6B1A-0631-DEA7-67270CA2E575}"/>
              </a:ext>
            </a:extLst>
          </p:cNvPr>
          <p:cNvSpPr txBox="1">
            <a:spLocks/>
          </p:cNvSpPr>
          <p:nvPr/>
        </p:nvSpPr>
        <p:spPr>
          <a:xfrm>
            <a:off x="5486402" y="-177122"/>
            <a:ext cx="4449977" cy="10452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Bodoni MT" panose="02070603080606020203" pitchFamily="18" charset="0"/>
                <a:ea typeface="+mj-ea"/>
                <a:cs typeface="+mj-cs"/>
              </a:defRPr>
            </a:lvl1pPr>
          </a:lstStyle>
          <a:p>
            <a:pPr algn="just"/>
            <a:r>
              <a:rPr lang="en-US" dirty="0" err="1"/>
              <a:t>Managemennya</a:t>
            </a:r>
            <a:endParaRPr lang="en-ID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36FC24-13E3-CE43-6050-84D9D5DD0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799" y="4522104"/>
            <a:ext cx="3850436" cy="19508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2D3182-C35F-1846-7A08-EE114A20C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3760" y="4522104"/>
            <a:ext cx="2934031" cy="19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373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1A980-E952-8B5E-D91A-096F51F88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03802"/>
            <a:ext cx="10515600" cy="1045231"/>
          </a:xfrm>
        </p:spPr>
        <p:txBody>
          <a:bodyPr/>
          <a:lstStyle/>
          <a:p>
            <a:pPr algn="ctr"/>
            <a:r>
              <a:rPr lang="en-US" dirty="0"/>
              <a:t>SPRAIN DAN STRAIN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1418145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B88F4-C6D6-68F0-0BFF-6E831809D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15633"/>
            <a:ext cx="11000873" cy="1045231"/>
          </a:xfrm>
        </p:spPr>
        <p:txBody>
          <a:bodyPr/>
          <a:lstStyle/>
          <a:p>
            <a:pPr algn="ctr"/>
            <a:r>
              <a:rPr lang="en-US" dirty="0"/>
              <a:t>SPRAIN &amp; STRAIN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BB92D-D48D-953B-824E-7BE7B8AAB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5263"/>
            <a:ext cx="11000874" cy="516555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ID" b="1" dirty="0" err="1"/>
              <a:t>Keseleo</a:t>
            </a:r>
            <a:r>
              <a:rPr lang="en-ID" b="1" dirty="0"/>
              <a:t> (sprain)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peregangan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robeknya</a:t>
            </a:r>
            <a:r>
              <a:rPr lang="en-ID" dirty="0"/>
              <a:t> </a:t>
            </a:r>
            <a:r>
              <a:rPr lang="en-ID" dirty="0" err="1"/>
              <a:t>ligamen</a:t>
            </a:r>
            <a:r>
              <a:rPr lang="en-ID" dirty="0"/>
              <a:t> </a:t>
            </a:r>
            <a:r>
              <a:rPr lang="en-ID" dirty="0" err="1"/>
              <a:t>sendi</a:t>
            </a:r>
            <a:r>
              <a:rPr lang="en-ID" dirty="0"/>
              <a:t> </a:t>
            </a:r>
            <a:r>
              <a:rPr lang="en-ID" dirty="0" err="1"/>
              <a:t>akibat</a:t>
            </a:r>
            <a:r>
              <a:rPr lang="en-ID" dirty="0"/>
              <a:t> </a:t>
            </a:r>
            <a:r>
              <a:rPr lang="en-ID" dirty="0" err="1"/>
              <a:t>gerakan</a:t>
            </a:r>
            <a:r>
              <a:rPr lang="en-ID" dirty="0"/>
              <a:t> </a:t>
            </a:r>
            <a:r>
              <a:rPr lang="en-ID" dirty="0" err="1"/>
              <a:t>memutar</a:t>
            </a:r>
            <a:r>
              <a:rPr lang="en-ID" dirty="0"/>
              <a:t> </a:t>
            </a:r>
            <a:r>
              <a:rPr lang="en-ID" dirty="0" err="1"/>
              <a:t>secara</a:t>
            </a:r>
            <a:r>
              <a:rPr lang="en-ID" dirty="0"/>
              <a:t> </a:t>
            </a:r>
            <a:r>
              <a:rPr lang="en-ID" dirty="0" err="1"/>
              <a:t>tiba-tiba</a:t>
            </a:r>
            <a:r>
              <a:rPr lang="en-ID" dirty="0"/>
              <a:t>. Hal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menyebabkan</a:t>
            </a:r>
            <a:r>
              <a:rPr lang="en-ID" dirty="0"/>
              <a:t> rasa </a:t>
            </a:r>
            <a:r>
              <a:rPr lang="en-ID" dirty="0" err="1"/>
              <a:t>sakit</a:t>
            </a:r>
            <a:r>
              <a:rPr lang="en-ID" dirty="0"/>
              <a:t> dan </a:t>
            </a:r>
            <a:r>
              <a:rPr lang="en-ID" dirty="0" err="1"/>
              <a:t>bengkak</a:t>
            </a:r>
            <a:r>
              <a:rPr lang="en-ID" dirty="0"/>
              <a:t>. Tindakan </a:t>
            </a:r>
            <a:r>
              <a:rPr lang="en-ID" dirty="0" err="1"/>
              <a:t>pertama</a:t>
            </a:r>
            <a:r>
              <a:rPr lang="en-ID" dirty="0"/>
              <a:t> : PEMBIDAIAN</a:t>
            </a:r>
          </a:p>
          <a:p>
            <a:pPr marL="0" indent="0" algn="just">
              <a:buNone/>
            </a:pPr>
            <a:r>
              <a:rPr lang="en-ID" b="1" dirty="0"/>
              <a:t>Strain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peregangan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robeknya</a:t>
            </a:r>
            <a:r>
              <a:rPr lang="en-ID" dirty="0"/>
              <a:t> </a:t>
            </a:r>
            <a:r>
              <a:rPr lang="en-ID" dirty="0" err="1"/>
              <a:t>otot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unit </a:t>
            </a:r>
            <a:r>
              <a:rPr lang="en-ID" dirty="0" err="1"/>
              <a:t>muskulotendinosa</a:t>
            </a:r>
            <a:r>
              <a:rPr lang="en-ID" dirty="0"/>
              <a:t> yang </a:t>
            </a:r>
            <a:r>
              <a:rPr lang="en-ID" dirty="0" err="1"/>
              <a:t>akan</a:t>
            </a:r>
            <a:r>
              <a:rPr lang="en-ID" dirty="0"/>
              <a:t> </a:t>
            </a:r>
            <a:r>
              <a:rPr lang="en-ID" dirty="0" err="1"/>
              <a:t>menyebabkan</a:t>
            </a:r>
            <a:r>
              <a:rPr lang="en-ID" dirty="0"/>
              <a:t> </a:t>
            </a:r>
            <a:r>
              <a:rPr lang="en-ID" dirty="0" err="1"/>
              <a:t>nyeri</a:t>
            </a:r>
            <a:r>
              <a:rPr lang="en-ID" dirty="0"/>
              <a:t> dan, </a:t>
            </a:r>
            <a:r>
              <a:rPr lang="en-ID" dirty="0" err="1"/>
              <a:t>seringkali</a:t>
            </a:r>
            <a:r>
              <a:rPr lang="en-ID" dirty="0"/>
              <a:t>, </a:t>
            </a:r>
            <a:r>
              <a:rPr lang="en-ID" dirty="0" err="1"/>
              <a:t>bengkak</a:t>
            </a:r>
            <a:r>
              <a:rPr lang="en-ID" dirty="0"/>
              <a:t>. </a:t>
            </a:r>
            <a:r>
              <a:rPr lang="en-ID" dirty="0" err="1"/>
              <a:t>Anggota</a:t>
            </a:r>
            <a:r>
              <a:rPr lang="en-ID" dirty="0"/>
              <a:t> </a:t>
            </a:r>
            <a:r>
              <a:rPr lang="en-ID" dirty="0" err="1"/>
              <a:t>tubuh</a:t>
            </a:r>
            <a:r>
              <a:rPr lang="en-ID" dirty="0"/>
              <a:t> yang </a:t>
            </a:r>
            <a:r>
              <a:rPr lang="en-ID" dirty="0" err="1"/>
              <a:t>cedera</a:t>
            </a:r>
            <a:r>
              <a:rPr lang="en-ID" dirty="0"/>
              <a:t>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dibidai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kenyamanan</a:t>
            </a:r>
            <a:r>
              <a:rPr lang="en-ID" dirty="0"/>
              <a:t>.</a:t>
            </a:r>
          </a:p>
          <a:p>
            <a:pPr marL="0" indent="0" algn="just">
              <a:buNone/>
            </a:pPr>
            <a:r>
              <a:rPr lang="en-ID" dirty="0" err="1"/>
              <a:t>Regangan</a:t>
            </a:r>
            <a:r>
              <a:rPr lang="en-ID" dirty="0"/>
              <a:t> </a:t>
            </a:r>
            <a:r>
              <a:rPr lang="en-ID" dirty="0" err="1"/>
              <a:t>seringkali</a:t>
            </a:r>
            <a:r>
              <a:rPr lang="en-ID" dirty="0"/>
              <a:t> (</a:t>
            </a:r>
            <a:r>
              <a:rPr lang="en-ID" dirty="0" err="1"/>
              <a:t>tetapi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selalu</a:t>
            </a:r>
            <a:r>
              <a:rPr lang="en-ID" dirty="0"/>
              <a:t>)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dibedakan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patah</a:t>
            </a:r>
            <a:r>
              <a:rPr lang="en-ID" dirty="0"/>
              <a:t> </a:t>
            </a:r>
            <a:r>
              <a:rPr lang="en-ID" dirty="0" err="1"/>
              <a:t>tulang</a:t>
            </a:r>
            <a:r>
              <a:rPr lang="en-ID" dirty="0"/>
              <a:t>. DENGAN PEMBIDAIAN KITA </a:t>
            </a:r>
            <a:r>
              <a:rPr lang="en-ID" dirty="0" err="1"/>
              <a:t>telah</a:t>
            </a:r>
            <a:r>
              <a:rPr lang="en-ID" dirty="0"/>
              <a:t> </a:t>
            </a:r>
            <a:r>
              <a:rPr lang="en-ID" dirty="0" err="1"/>
              <a:t>melindungi</a:t>
            </a:r>
            <a:r>
              <a:rPr lang="en-ID" dirty="0"/>
              <a:t> </a:t>
            </a:r>
            <a:r>
              <a:rPr lang="en-ID" dirty="0" err="1"/>
              <a:t>pasien</a:t>
            </a:r>
            <a:r>
              <a:rPr lang="en-ID" dirty="0"/>
              <a:t> </a:t>
            </a:r>
            <a:r>
              <a:rPr lang="en-ID" dirty="0" err="1"/>
              <a:t>meskipun</a:t>
            </a:r>
            <a:r>
              <a:rPr lang="en-ID" dirty="0"/>
              <a:t> </a:t>
            </a:r>
            <a:r>
              <a:rPr lang="en-ID" dirty="0" err="1"/>
              <a:t>terdapat</a:t>
            </a:r>
            <a:r>
              <a:rPr lang="en-ID" dirty="0"/>
              <a:t> </a:t>
            </a:r>
            <a:r>
              <a:rPr lang="en-ID" dirty="0" err="1"/>
              <a:t>patah</a:t>
            </a:r>
            <a:r>
              <a:rPr lang="en-ID" dirty="0"/>
              <a:t> </a:t>
            </a:r>
            <a:r>
              <a:rPr lang="en-ID" dirty="0" err="1"/>
              <a:t>tulang</a:t>
            </a:r>
            <a:r>
              <a:rPr lang="en-ID" dirty="0"/>
              <a:t>. </a:t>
            </a:r>
            <a:r>
              <a:rPr lang="en-ID" dirty="0" err="1"/>
              <a:t>Pemberian</a:t>
            </a:r>
            <a:r>
              <a:rPr lang="en-ID" dirty="0"/>
              <a:t> es, </a:t>
            </a:r>
            <a:r>
              <a:rPr lang="en-ID" dirty="0" err="1"/>
              <a:t>jika</a:t>
            </a:r>
            <a:r>
              <a:rPr lang="en-ID" dirty="0"/>
              <a:t> </a:t>
            </a:r>
            <a:r>
              <a:rPr lang="en-ID" dirty="0" err="1"/>
              <a:t>tersedia</a:t>
            </a:r>
            <a:r>
              <a:rPr lang="en-ID" dirty="0"/>
              <a:t>,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mengurangi</a:t>
            </a:r>
            <a:r>
              <a:rPr lang="en-ID" dirty="0"/>
              <a:t> </a:t>
            </a:r>
            <a:r>
              <a:rPr lang="en-ID" dirty="0" err="1"/>
              <a:t>pembengkakan</a:t>
            </a:r>
            <a:r>
              <a:rPr lang="en-ID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94369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BF55A-4DBD-DAF5-7308-2E4CCEABF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748" y="2655676"/>
            <a:ext cx="10515600" cy="1045231"/>
          </a:xfrm>
        </p:spPr>
        <p:txBody>
          <a:bodyPr/>
          <a:lstStyle/>
          <a:p>
            <a:pPr algn="ctr"/>
            <a:r>
              <a:rPr lang="en-US" dirty="0"/>
              <a:t>SINDROM KOMPARTEMEN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544575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B03C3-5AD9-CCBD-3EBE-33547D106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SINDROME KOMPARTEMEN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02831-4CBB-9ED1-D52D-1031873252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n-ID" dirty="0" err="1"/>
              <a:t>Sindrom</a:t>
            </a:r>
            <a:r>
              <a:rPr lang="en-ID" dirty="0"/>
              <a:t> </a:t>
            </a:r>
            <a:r>
              <a:rPr lang="en-ID" dirty="0" err="1"/>
              <a:t>kompartemen</a:t>
            </a:r>
            <a:r>
              <a:rPr lang="en-ID" dirty="0"/>
              <a:t> </a:t>
            </a:r>
            <a:r>
              <a:rPr lang="en-ID" dirty="0" err="1"/>
              <a:t>terjadi</a:t>
            </a:r>
            <a:r>
              <a:rPr lang="en-ID" dirty="0"/>
              <a:t> </a:t>
            </a:r>
            <a:r>
              <a:rPr lang="en-ID" dirty="0" err="1"/>
              <a:t>ketika</a:t>
            </a:r>
            <a:r>
              <a:rPr lang="en-ID" dirty="0"/>
              <a:t> </a:t>
            </a:r>
            <a:r>
              <a:rPr lang="en-ID" dirty="0" err="1"/>
              <a:t>peningkatan</a:t>
            </a:r>
            <a:r>
              <a:rPr lang="en-ID" dirty="0"/>
              <a:t> </a:t>
            </a:r>
            <a:r>
              <a:rPr lang="en-ID" dirty="0" err="1"/>
              <a:t>tekanan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kompartemen</a:t>
            </a:r>
            <a:r>
              <a:rPr lang="en-ID" dirty="0"/>
              <a:t> musculofascial </a:t>
            </a:r>
            <a:r>
              <a:rPr lang="en-ID" dirty="0" err="1"/>
              <a:t>menyebabkan</a:t>
            </a:r>
            <a:r>
              <a:rPr lang="en-ID" dirty="0"/>
              <a:t> </a:t>
            </a:r>
            <a:r>
              <a:rPr lang="en-ID" dirty="0" err="1"/>
              <a:t>iskemia</a:t>
            </a:r>
            <a:r>
              <a:rPr lang="en-ID" dirty="0"/>
              <a:t> dan </a:t>
            </a:r>
            <a:r>
              <a:rPr lang="en-ID" dirty="0" err="1"/>
              <a:t>nekrosis</a:t>
            </a:r>
            <a:r>
              <a:rPr lang="en-ID" dirty="0"/>
              <a:t> </a:t>
            </a:r>
            <a:r>
              <a:rPr lang="en-ID" dirty="0" err="1"/>
              <a:t>berikutnya</a:t>
            </a:r>
            <a:r>
              <a:rPr lang="en-ID" dirty="0"/>
              <a:t>. </a:t>
            </a:r>
            <a:r>
              <a:rPr lang="en-ID" dirty="0" err="1"/>
              <a:t>Peningkatan</a:t>
            </a:r>
            <a:r>
              <a:rPr lang="en-ID" dirty="0"/>
              <a:t> </a:t>
            </a:r>
            <a:r>
              <a:rPr lang="en-ID" dirty="0" err="1"/>
              <a:t>tekanan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mungkin</a:t>
            </a:r>
            <a:r>
              <a:rPr lang="en-ID" dirty="0"/>
              <a:t> </a:t>
            </a:r>
            <a:r>
              <a:rPr lang="en-ID" dirty="0" err="1"/>
              <a:t>disebabkan</a:t>
            </a:r>
            <a:r>
              <a:rPr lang="en-ID" dirty="0"/>
              <a:t> oleh </a:t>
            </a:r>
            <a:r>
              <a:rPr lang="en-ID" dirty="0" err="1"/>
              <a:t>peningkatan</a:t>
            </a:r>
            <a:r>
              <a:rPr lang="en-ID" dirty="0"/>
              <a:t> </a:t>
            </a:r>
            <a:r>
              <a:rPr lang="en-ID" dirty="0" err="1"/>
              <a:t>isi</a:t>
            </a:r>
            <a:r>
              <a:rPr lang="en-ID" dirty="0"/>
              <a:t> </a:t>
            </a:r>
            <a:r>
              <a:rPr lang="en-ID" dirty="0" err="1"/>
              <a:t>kompartemen</a:t>
            </a:r>
            <a:r>
              <a:rPr lang="en-ID" dirty="0"/>
              <a:t> (</a:t>
            </a:r>
            <a:r>
              <a:rPr lang="en-ID" dirty="0" err="1"/>
              <a:t>misalnya</a:t>
            </a:r>
            <a:r>
              <a:rPr lang="en-ID" dirty="0"/>
              <a:t> </a:t>
            </a:r>
            <a:r>
              <a:rPr lang="en-ID" dirty="0" err="1"/>
              <a:t>pendarahan</a:t>
            </a:r>
            <a:r>
              <a:rPr lang="en-ID" dirty="0"/>
              <a:t> </a:t>
            </a:r>
            <a:r>
              <a:rPr lang="en-ID" dirty="0" err="1"/>
              <a:t>ke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kompartemen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pembengkakan</a:t>
            </a:r>
            <a:r>
              <a:rPr lang="en-ID" dirty="0"/>
              <a:t> </a:t>
            </a:r>
            <a:r>
              <a:rPr lang="en-ID" dirty="0" err="1"/>
              <a:t>setelah</a:t>
            </a:r>
            <a:r>
              <a:rPr lang="en-ID" dirty="0"/>
              <a:t> </a:t>
            </a:r>
            <a:r>
              <a:rPr lang="en-ID" dirty="0" err="1"/>
              <a:t>revaskularisasi</a:t>
            </a:r>
            <a:r>
              <a:rPr lang="en-ID" dirty="0"/>
              <a:t> </a:t>
            </a:r>
            <a:r>
              <a:rPr lang="en-ID" dirty="0" err="1"/>
              <a:t>ekstremitas</a:t>
            </a:r>
            <a:r>
              <a:rPr lang="en-ID" dirty="0"/>
              <a:t> yang </a:t>
            </a:r>
            <a:r>
              <a:rPr lang="en-ID" dirty="0" err="1"/>
              <a:t>iskemik</a:t>
            </a:r>
            <a:r>
              <a:rPr lang="en-ID" dirty="0"/>
              <a:t>) </a:t>
            </a:r>
            <a:r>
              <a:rPr lang="en-ID" dirty="0" err="1"/>
              <a:t>atau</a:t>
            </a:r>
            <a:r>
              <a:rPr lang="en-ID" dirty="0"/>
              <a:t> </a:t>
            </a:r>
            <a:r>
              <a:rPr lang="en-ID" dirty="0" err="1"/>
              <a:t>penurunan</a:t>
            </a:r>
            <a:r>
              <a:rPr lang="en-ID" dirty="0"/>
              <a:t> </a:t>
            </a:r>
            <a:r>
              <a:rPr lang="en-ID" dirty="0" err="1"/>
              <a:t>ukuran</a:t>
            </a:r>
            <a:r>
              <a:rPr lang="en-ID" dirty="0"/>
              <a:t> </a:t>
            </a:r>
            <a:r>
              <a:rPr lang="en-ID" dirty="0" err="1"/>
              <a:t>kompartemen</a:t>
            </a:r>
            <a:r>
              <a:rPr lang="en-ID" dirty="0"/>
              <a:t> (</a:t>
            </a:r>
            <a:r>
              <a:rPr lang="en-ID" dirty="0" err="1"/>
              <a:t>misalnya</a:t>
            </a:r>
            <a:r>
              <a:rPr lang="en-ID" dirty="0"/>
              <a:t> </a:t>
            </a:r>
            <a:r>
              <a:rPr lang="en-ID" dirty="0" err="1"/>
              <a:t>balutan</a:t>
            </a:r>
            <a:r>
              <a:rPr lang="en-ID" dirty="0"/>
              <a:t> </a:t>
            </a:r>
            <a:r>
              <a:rPr lang="en-ID" dirty="0" err="1"/>
              <a:t>konstriktif</a:t>
            </a:r>
            <a:r>
              <a:rPr lang="en-ID" dirty="0"/>
              <a:t>).</a:t>
            </a:r>
          </a:p>
          <a:p>
            <a:pPr marL="0" indent="0" algn="just">
              <a:buNone/>
            </a:pPr>
            <a:r>
              <a:rPr lang="en-ID" dirty="0" err="1"/>
              <a:t>Sindrom</a:t>
            </a:r>
            <a:r>
              <a:rPr lang="en-ID" dirty="0"/>
              <a:t> </a:t>
            </a:r>
            <a:r>
              <a:rPr lang="en-ID" dirty="0" err="1"/>
              <a:t>kompartemen</a:t>
            </a:r>
            <a:r>
              <a:rPr lang="en-ID" dirty="0"/>
              <a:t>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terjadi</a:t>
            </a:r>
            <a:r>
              <a:rPr lang="en-ID" dirty="0"/>
              <a:t> </a:t>
            </a:r>
            <a:r>
              <a:rPr lang="en-ID" dirty="0" err="1"/>
              <a:t>dimanapun</a:t>
            </a:r>
            <a:r>
              <a:rPr lang="en-ID" dirty="0"/>
              <a:t> </a:t>
            </a:r>
            <a:r>
              <a:rPr lang="en-ID" dirty="0" err="1"/>
              <a:t>otot</a:t>
            </a:r>
            <a:r>
              <a:rPr lang="en-ID" dirty="0"/>
              <a:t> </a:t>
            </a:r>
            <a:r>
              <a:rPr lang="en-ID" dirty="0" err="1"/>
              <a:t>berada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ruang</a:t>
            </a:r>
            <a:r>
              <a:rPr lang="en-ID" dirty="0"/>
              <a:t> </a:t>
            </a:r>
            <a:r>
              <a:rPr lang="en-ID" dirty="0" err="1"/>
              <a:t>fasia</a:t>
            </a:r>
            <a:r>
              <a:rPr lang="en-ID" dirty="0"/>
              <a:t> yang </a:t>
            </a:r>
            <a:r>
              <a:rPr lang="en-ID" dirty="0" err="1"/>
              <a:t>tertutup</a:t>
            </a:r>
            <a:r>
              <a:rPr lang="en-ID" dirty="0"/>
              <a:t>. </a:t>
            </a:r>
            <a:r>
              <a:rPr lang="en-ID" dirty="0" err="1"/>
              <a:t>Kulit</a:t>
            </a:r>
            <a:r>
              <a:rPr lang="en-ID" dirty="0"/>
              <a:t> </a:t>
            </a:r>
            <a:r>
              <a:rPr lang="en-ID" dirty="0" err="1"/>
              <a:t>bertindak</a:t>
            </a:r>
            <a:r>
              <a:rPr lang="en-ID" dirty="0"/>
              <a:t>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lapisan</a:t>
            </a:r>
            <a:r>
              <a:rPr lang="en-ID" dirty="0"/>
              <a:t> </a:t>
            </a:r>
            <a:r>
              <a:rPr lang="en-ID" dirty="0" err="1"/>
              <a:t>pembatas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keadaan</a:t>
            </a:r>
            <a:r>
              <a:rPr lang="en-ID" dirty="0"/>
              <a:t> </a:t>
            </a:r>
            <a:r>
              <a:rPr lang="en-ID" dirty="0" err="1"/>
              <a:t>tertentu</a:t>
            </a:r>
            <a:r>
              <a:rPr lang="en-ID" dirty="0"/>
              <a:t>. Area </a:t>
            </a:r>
            <a:r>
              <a:rPr lang="en-ID" dirty="0" err="1"/>
              <a:t>umum</a:t>
            </a:r>
            <a:r>
              <a:rPr lang="en-ID" dirty="0"/>
              <a:t> </a:t>
            </a:r>
            <a:r>
              <a:rPr lang="en-ID" dirty="0" err="1"/>
              <a:t>terjadinya</a:t>
            </a:r>
            <a:r>
              <a:rPr lang="en-ID" dirty="0"/>
              <a:t> </a:t>
            </a:r>
            <a:r>
              <a:rPr lang="en-ID" dirty="0" err="1"/>
              <a:t>sindrom</a:t>
            </a:r>
            <a:r>
              <a:rPr lang="en-ID" dirty="0"/>
              <a:t> </a:t>
            </a:r>
            <a:r>
              <a:rPr lang="en-ID" dirty="0" err="1"/>
              <a:t>kompartemen</a:t>
            </a:r>
            <a:r>
              <a:rPr lang="en-ID" dirty="0"/>
              <a:t> </a:t>
            </a:r>
            <a:r>
              <a:rPr lang="en-ID" dirty="0" err="1"/>
              <a:t>meliputi</a:t>
            </a:r>
            <a:r>
              <a:rPr lang="en-ID" dirty="0"/>
              <a:t> </a:t>
            </a:r>
            <a:r>
              <a:rPr lang="en-ID" dirty="0" err="1"/>
              <a:t>tungkai</a:t>
            </a:r>
            <a:r>
              <a:rPr lang="en-ID" dirty="0"/>
              <a:t> </a:t>
            </a:r>
            <a:r>
              <a:rPr lang="en-ID" dirty="0" err="1"/>
              <a:t>bawah</a:t>
            </a:r>
            <a:r>
              <a:rPr lang="en-ID" dirty="0"/>
              <a:t>, </a:t>
            </a:r>
            <a:r>
              <a:rPr lang="en-ID" dirty="0" err="1"/>
              <a:t>lengan</a:t>
            </a:r>
            <a:r>
              <a:rPr lang="en-ID" dirty="0"/>
              <a:t> </a:t>
            </a:r>
            <a:r>
              <a:rPr lang="en-ID" dirty="0" err="1"/>
              <a:t>bawah</a:t>
            </a:r>
            <a:r>
              <a:rPr lang="en-ID" dirty="0"/>
              <a:t>, kaki, </a:t>
            </a:r>
            <a:r>
              <a:rPr lang="en-ID" dirty="0" err="1"/>
              <a:t>tangan</a:t>
            </a:r>
            <a:r>
              <a:rPr lang="en-ID" dirty="0"/>
              <a:t>, </a:t>
            </a:r>
            <a:r>
              <a:rPr lang="en-ID" dirty="0" err="1"/>
              <a:t>daerah</a:t>
            </a:r>
            <a:r>
              <a:rPr lang="en-ID" dirty="0"/>
              <a:t> gluteal, dan </a:t>
            </a:r>
            <a:r>
              <a:rPr lang="en-ID" dirty="0" err="1"/>
              <a:t>paha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608626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0E464-1ED5-128D-C766-BF44D2982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JENIS TRAUMA MUSKULOSKELETAL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BFDCC-392B-0114-1C62-47140EDEE0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/>
              <a:t>OPEN FRAKTUR</a:t>
            </a:r>
          </a:p>
          <a:p>
            <a:pPr marL="514350" indent="-514350">
              <a:buAutoNum type="arabicPeriod"/>
            </a:pPr>
            <a:r>
              <a:rPr lang="en-US" dirty="0"/>
              <a:t>CLOSE FRAKTUR</a:t>
            </a:r>
          </a:p>
          <a:p>
            <a:pPr marL="514350" indent="-514350">
              <a:buAutoNum type="arabicPeriod"/>
            </a:pPr>
            <a:r>
              <a:rPr lang="en-US" dirty="0"/>
              <a:t>CRUSH SYNDROME</a:t>
            </a:r>
          </a:p>
          <a:p>
            <a:pPr marL="514350" indent="-514350">
              <a:buAutoNum type="arabicPeriod"/>
            </a:pPr>
            <a:r>
              <a:rPr lang="en-US" dirty="0"/>
              <a:t>DISLOKASI</a:t>
            </a:r>
          </a:p>
          <a:p>
            <a:pPr marL="514350" indent="-514350">
              <a:buAutoNum type="arabicPeriod"/>
            </a:pPr>
            <a:r>
              <a:rPr lang="en-US" dirty="0"/>
              <a:t>AMPUTASI</a:t>
            </a:r>
          </a:p>
          <a:p>
            <a:pPr marL="514350" indent="-514350">
              <a:buAutoNum type="arabicPeriod"/>
            </a:pPr>
            <a:r>
              <a:rPr lang="en-US" dirty="0"/>
              <a:t>SPRAINS DAN STRAINS</a:t>
            </a:r>
          </a:p>
          <a:p>
            <a:pPr marL="514350" indent="-514350">
              <a:buAutoNum type="arabicPeriod"/>
            </a:pPr>
            <a:r>
              <a:rPr lang="en-US" dirty="0"/>
              <a:t>SINDROM KOMPARTEMEN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3682483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B03C3-5AD9-CCBD-3EBE-33547D106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SINDROME KOMPARTEMEN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02831-4CBB-9ED1-D52D-1031873252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dirty="0"/>
              <a:t>KETERLAMBATAN MENGENALI SINDROM KOMPARTEMEN AKAN MENYEBABKAN :</a:t>
            </a:r>
          </a:p>
          <a:p>
            <a:pPr marL="514350" indent="-514350" algn="just">
              <a:buAutoNum type="arabicPeriod"/>
            </a:pPr>
            <a:r>
              <a:rPr lang="en-US" dirty="0"/>
              <a:t>DEFISIT NEUROLOGIS</a:t>
            </a:r>
          </a:p>
          <a:p>
            <a:pPr marL="514350" indent="-514350" algn="just">
              <a:buAutoNum type="arabicPeriod"/>
            </a:pPr>
            <a:r>
              <a:rPr lang="en-US" dirty="0"/>
              <a:t>NEKROSIS PADA OTOT</a:t>
            </a:r>
          </a:p>
          <a:p>
            <a:pPr marL="514350" indent="-514350" algn="just">
              <a:buAutoNum type="arabicPeriod"/>
            </a:pPr>
            <a:r>
              <a:rPr lang="en-US" dirty="0"/>
              <a:t>KONTRAKTUR ISKEMIK</a:t>
            </a:r>
          </a:p>
          <a:p>
            <a:pPr marL="514350" indent="-514350" algn="just">
              <a:buAutoNum type="arabicPeriod"/>
            </a:pPr>
            <a:r>
              <a:rPr lang="en-US" dirty="0"/>
              <a:t>INFEKSI</a:t>
            </a:r>
          </a:p>
          <a:p>
            <a:pPr marL="514350" indent="-514350" algn="just">
              <a:buAutoNum type="arabicPeriod"/>
            </a:pPr>
            <a:r>
              <a:rPr lang="en-US" dirty="0"/>
              <a:t>MEMPERLAMBAT PENYEMBUHAN FRAKTUR</a:t>
            </a:r>
          </a:p>
          <a:p>
            <a:pPr marL="514350" indent="-514350" algn="just">
              <a:buAutoNum type="arabicPeriod"/>
            </a:pPr>
            <a:r>
              <a:rPr lang="en-US" dirty="0"/>
              <a:t>BERPOTENSI AMPUTASI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6783872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DF35A-4F80-31B9-002E-CA23F426A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633"/>
            <a:ext cx="6605337" cy="1045231"/>
          </a:xfrm>
        </p:spPr>
        <p:txBody>
          <a:bodyPr/>
          <a:lstStyle/>
          <a:p>
            <a:r>
              <a:rPr lang="en-US" dirty="0"/>
              <a:t>PENGKAJIAN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F0DFF-6D8B-3A82-6C3F-B247008A6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4" y="2037347"/>
            <a:ext cx="7331243" cy="4139616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dirty="0"/>
              <a:t>Fraktur pada tibia dan </a:t>
            </a:r>
            <a:r>
              <a:rPr lang="en-US" dirty="0" err="1"/>
              <a:t>lengan</a:t>
            </a:r>
            <a:endParaRPr lang="en-US" dirty="0"/>
          </a:p>
          <a:p>
            <a:pPr algn="just"/>
            <a:r>
              <a:rPr lang="en-ID" dirty="0" err="1"/>
              <a:t>Cedera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bergerak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balutan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gips yang </a:t>
            </a:r>
            <a:r>
              <a:rPr lang="en-ID" dirty="0" err="1"/>
              <a:t>ketat</a:t>
            </a:r>
            <a:endParaRPr lang="en-ID" dirty="0"/>
          </a:p>
          <a:p>
            <a:pPr algn="just"/>
            <a:r>
              <a:rPr lang="en-ID" dirty="0" err="1"/>
              <a:t>Cedera</a:t>
            </a:r>
            <a:r>
              <a:rPr lang="en-ID" dirty="0"/>
              <a:t> </a:t>
            </a:r>
            <a:r>
              <a:rPr lang="en-ID" dirty="0" err="1"/>
              <a:t>otot</a:t>
            </a:r>
            <a:r>
              <a:rPr lang="en-ID" dirty="0"/>
              <a:t> yang </a:t>
            </a:r>
            <a:r>
              <a:rPr lang="en-ID" dirty="0" err="1"/>
              <a:t>parah</a:t>
            </a:r>
            <a:endParaRPr lang="en-ID" dirty="0"/>
          </a:p>
          <a:p>
            <a:pPr algn="just"/>
            <a:r>
              <a:rPr lang="en-ID" dirty="0" err="1"/>
              <a:t>Tekanan</a:t>
            </a:r>
            <a:r>
              <a:rPr lang="en-ID" dirty="0"/>
              <a:t> </a:t>
            </a:r>
            <a:r>
              <a:rPr lang="en-ID" dirty="0" err="1"/>
              <a:t>eksternal</a:t>
            </a:r>
            <a:r>
              <a:rPr lang="en-ID" dirty="0"/>
              <a:t> yang </a:t>
            </a:r>
            <a:r>
              <a:rPr lang="en-ID" dirty="0" err="1"/>
              <a:t>terlokalisasi</a:t>
            </a:r>
            <a:r>
              <a:rPr lang="en-ID" dirty="0"/>
              <a:t> dan </a:t>
            </a:r>
            <a:r>
              <a:rPr lang="en-ID" dirty="0" err="1"/>
              <a:t>berkepanjangan</a:t>
            </a:r>
            <a:r>
              <a:rPr lang="en-ID" dirty="0"/>
              <a:t> pada </a:t>
            </a:r>
            <a:r>
              <a:rPr lang="en-ID" dirty="0" err="1"/>
              <a:t>ekstremitas</a:t>
            </a:r>
            <a:endParaRPr lang="en-ID" dirty="0"/>
          </a:p>
          <a:p>
            <a:pPr algn="just"/>
            <a:r>
              <a:rPr lang="en-ID" dirty="0" err="1"/>
              <a:t>Peningkatan</a:t>
            </a:r>
            <a:r>
              <a:rPr lang="en-ID" dirty="0"/>
              <a:t> </a:t>
            </a:r>
            <a:r>
              <a:rPr lang="en-ID" dirty="0" err="1"/>
              <a:t>permeabilitas</a:t>
            </a:r>
            <a:r>
              <a:rPr lang="en-ID" dirty="0"/>
              <a:t> </a:t>
            </a:r>
            <a:r>
              <a:rPr lang="en-ID" dirty="0" err="1"/>
              <a:t>kapiler</a:t>
            </a:r>
            <a:r>
              <a:rPr lang="en-ID" dirty="0"/>
              <a:t> </a:t>
            </a:r>
            <a:r>
              <a:rPr lang="en-ID" dirty="0" err="1"/>
              <a:t>sekunder</a:t>
            </a:r>
            <a:r>
              <a:rPr lang="en-ID" dirty="0"/>
              <a:t> </a:t>
            </a:r>
            <a:r>
              <a:rPr lang="en-ID" dirty="0" err="1"/>
              <a:t>akibat</a:t>
            </a:r>
            <a:r>
              <a:rPr lang="en-ID" dirty="0"/>
              <a:t> </a:t>
            </a:r>
            <a:r>
              <a:rPr lang="en-ID" dirty="0" err="1"/>
              <a:t>reperfusi</a:t>
            </a:r>
            <a:r>
              <a:rPr lang="en-ID" dirty="0"/>
              <a:t> </a:t>
            </a:r>
            <a:r>
              <a:rPr lang="en-ID" dirty="0" err="1"/>
              <a:t>otot</a:t>
            </a:r>
            <a:r>
              <a:rPr lang="en-ID" dirty="0"/>
              <a:t> </a:t>
            </a:r>
            <a:r>
              <a:rPr lang="en-ID" dirty="0" err="1"/>
              <a:t>iskemik</a:t>
            </a:r>
            <a:endParaRPr lang="en-ID" dirty="0"/>
          </a:p>
          <a:p>
            <a:pPr algn="just"/>
            <a:r>
              <a:rPr lang="en-ID" dirty="0" err="1"/>
              <a:t>Terbakar</a:t>
            </a:r>
            <a:endParaRPr lang="en-ID" dirty="0"/>
          </a:p>
          <a:p>
            <a:pPr algn="just"/>
            <a:r>
              <a:rPr lang="en-ID" dirty="0"/>
              <a:t>Latihan yang </a:t>
            </a:r>
            <a:r>
              <a:rPr lang="en-ID" dirty="0" err="1"/>
              <a:t>berlebihan</a:t>
            </a:r>
            <a:endParaRPr lang="en-ID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68B5A8-3C30-45EA-8B48-6998578FFC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0" t="33787" r="49079" b="18129"/>
          <a:stretch/>
        </p:blipFill>
        <p:spPr>
          <a:xfrm>
            <a:off x="7668127" y="2458342"/>
            <a:ext cx="4379495" cy="329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26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DF35A-4F80-31B9-002E-CA23F426A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633"/>
            <a:ext cx="6605337" cy="1045231"/>
          </a:xfrm>
        </p:spPr>
        <p:txBody>
          <a:bodyPr/>
          <a:lstStyle/>
          <a:p>
            <a:r>
              <a:rPr lang="en-US" dirty="0"/>
              <a:t>PENGKAJIAN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F0DFF-6D8B-3A82-6C3F-B247008A6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4" y="2037347"/>
            <a:ext cx="7331243" cy="4139616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dirty="0"/>
              <a:t>Fraktur pada tibia dan </a:t>
            </a:r>
            <a:r>
              <a:rPr lang="en-US" dirty="0" err="1"/>
              <a:t>lengan</a:t>
            </a:r>
            <a:endParaRPr lang="en-US" dirty="0"/>
          </a:p>
          <a:p>
            <a:pPr algn="just"/>
            <a:r>
              <a:rPr lang="en-ID" dirty="0" err="1"/>
              <a:t>Cedera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bergerak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balutan</a:t>
            </a:r>
            <a:r>
              <a:rPr lang="en-ID" dirty="0"/>
              <a:t> </a:t>
            </a:r>
            <a:r>
              <a:rPr lang="en-ID" dirty="0" err="1"/>
              <a:t>atau</a:t>
            </a:r>
            <a:r>
              <a:rPr lang="en-ID" dirty="0"/>
              <a:t> gips yang </a:t>
            </a:r>
            <a:r>
              <a:rPr lang="en-ID" dirty="0" err="1"/>
              <a:t>ketat</a:t>
            </a:r>
            <a:endParaRPr lang="en-ID" dirty="0"/>
          </a:p>
          <a:p>
            <a:pPr algn="just"/>
            <a:r>
              <a:rPr lang="en-ID" dirty="0" err="1"/>
              <a:t>Cedera</a:t>
            </a:r>
            <a:r>
              <a:rPr lang="en-ID" dirty="0"/>
              <a:t> </a:t>
            </a:r>
            <a:r>
              <a:rPr lang="en-ID" dirty="0" err="1"/>
              <a:t>otot</a:t>
            </a:r>
            <a:r>
              <a:rPr lang="en-ID" dirty="0"/>
              <a:t> yang </a:t>
            </a:r>
            <a:r>
              <a:rPr lang="en-ID" dirty="0" err="1"/>
              <a:t>parah</a:t>
            </a:r>
            <a:endParaRPr lang="en-ID" dirty="0"/>
          </a:p>
          <a:p>
            <a:pPr algn="just"/>
            <a:r>
              <a:rPr lang="en-ID" dirty="0" err="1"/>
              <a:t>Tekanan</a:t>
            </a:r>
            <a:r>
              <a:rPr lang="en-ID" dirty="0"/>
              <a:t> </a:t>
            </a:r>
            <a:r>
              <a:rPr lang="en-ID" dirty="0" err="1"/>
              <a:t>eksternal</a:t>
            </a:r>
            <a:r>
              <a:rPr lang="en-ID" dirty="0"/>
              <a:t> yang </a:t>
            </a:r>
            <a:r>
              <a:rPr lang="en-ID" dirty="0" err="1"/>
              <a:t>terlokalisasi</a:t>
            </a:r>
            <a:r>
              <a:rPr lang="en-ID" dirty="0"/>
              <a:t> dan </a:t>
            </a:r>
            <a:r>
              <a:rPr lang="en-ID" dirty="0" err="1"/>
              <a:t>berkepanjangan</a:t>
            </a:r>
            <a:r>
              <a:rPr lang="en-ID" dirty="0"/>
              <a:t> pada </a:t>
            </a:r>
            <a:r>
              <a:rPr lang="en-ID" dirty="0" err="1"/>
              <a:t>ekstremitas</a:t>
            </a:r>
            <a:endParaRPr lang="en-ID" dirty="0"/>
          </a:p>
          <a:p>
            <a:pPr algn="just"/>
            <a:r>
              <a:rPr lang="en-ID" dirty="0" err="1"/>
              <a:t>Peningkatan</a:t>
            </a:r>
            <a:r>
              <a:rPr lang="en-ID" dirty="0"/>
              <a:t> </a:t>
            </a:r>
            <a:r>
              <a:rPr lang="en-ID" dirty="0" err="1"/>
              <a:t>permeabilitas</a:t>
            </a:r>
            <a:r>
              <a:rPr lang="en-ID" dirty="0"/>
              <a:t> </a:t>
            </a:r>
            <a:r>
              <a:rPr lang="en-ID" dirty="0" err="1"/>
              <a:t>kapiler</a:t>
            </a:r>
            <a:r>
              <a:rPr lang="en-ID" dirty="0"/>
              <a:t> </a:t>
            </a:r>
            <a:r>
              <a:rPr lang="en-ID" dirty="0" err="1"/>
              <a:t>sekunder</a:t>
            </a:r>
            <a:r>
              <a:rPr lang="en-ID" dirty="0"/>
              <a:t> </a:t>
            </a:r>
            <a:r>
              <a:rPr lang="en-ID" dirty="0" err="1"/>
              <a:t>akibat</a:t>
            </a:r>
            <a:r>
              <a:rPr lang="en-ID" dirty="0"/>
              <a:t> </a:t>
            </a:r>
            <a:r>
              <a:rPr lang="en-ID" dirty="0" err="1"/>
              <a:t>reperfusi</a:t>
            </a:r>
            <a:r>
              <a:rPr lang="en-ID" dirty="0"/>
              <a:t> </a:t>
            </a:r>
            <a:r>
              <a:rPr lang="en-ID" dirty="0" err="1"/>
              <a:t>otot</a:t>
            </a:r>
            <a:r>
              <a:rPr lang="en-ID" dirty="0"/>
              <a:t> </a:t>
            </a:r>
            <a:r>
              <a:rPr lang="en-ID" dirty="0" err="1"/>
              <a:t>iskemik</a:t>
            </a:r>
            <a:endParaRPr lang="en-ID" dirty="0"/>
          </a:p>
          <a:p>
            <a:pPr algn="just"/>
            <a:r>
              <a:rPr lang="en-ID" dirty="0" err="1"/>
              <a:t>Terbakar</a:t>
            </a:r>
            <a:endParaRPr lang="en-ID" dirty="0"/>
          </a:p>
          <a:p>
            <a:pPr algn="just"/>
            <a:r>
              <a:rPr lang="en-ID" dirty="0"/>
              <a:t>Latihan yang </a:t>
            </a:r>
            <a:r>
              <a:rPr lang="en-ID" dirty="0" err="1"/>
              <a:t>berlebihan</a:t>
            </a:r>
            <a:endParaRPr lang="en-ID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68B5A8-3C30-45EA-8B48-6998578FFC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0" t="33787" r="49079" b="18129"/>
          <a:stretch/>
        </p:blipFill>
        <p:spPr>
          <a:xfrm>
            <a:off x="7668127" y="2458342"/>
            <a:ext cx="4379495" cy="329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3573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DCA8C-8BBF-C734-F56B-1E0F7EC62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TANDA &amp; GEJALA</a:t>
            </a:r>
            <a:br>
              <a:rPr lang="en-US" dirty="0"/>
            </a:br>
            <a:r>
              <a:rPr lang="en-US" dirty="0"/>
              <a:t> SINDROM KOMPARTEMEN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FB718-2854-DE1E-6A8C-90279F9E4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PAIN (Nyeri)</a:t>
            </a:r>
          </a:p>
          <a:p>
            <a:pPr marL="514350" indent="-514350">
              <a:buAutoNum type="arabicPeriod"/>
            </a:pPr>
            <a:r>
              <a:rPr lang="en-US" dirty="0"/>
              <a:t>PALLOR (</a:t>
            </a:r>
            <a:r>
              <a:rPr lang="en-US" dirty="0" err="1"/>
              <a:t>Pucat</a:t>
            </a:r>
            <a:r>
              <a:rPr lang="en-US" dirty="0"/>
              <a:t>)</a:t>
            </a:r>
          </a:p>
          <a:p>
            <a:pPr marL="514350" indent="-514350">
              <a:buAutoNum type="arabicPeriod"/>
            </a:pPr>
            <a:r>
              <a:rPr lang="en-US" dirty="0"/>
              <a:t>PULSELESSNESS (Nadi distal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teraba</a:t>
            </a:r>
            <a:r>
              <a:rPr lang="en-US" dirty="0"/>
              <a:t>)</a:t>
            </a:r>
          </a:p>
          <a:p>
            <a:pPr marL="514350" indent="-514350">
              <a:buAutoNum type="arabicPeriod"/>
            </a:pPr>
            <a:r>
              <a:rPr lang="en-US" dirty="0"/>
              <a:t>PARASTHESIA (</a:t>
            </a:r>
            <a:r>
              <a:rPr lang="en-US" dirty="0" err="1"/>
              <a:t>Kebas</a:t>
            </a:r>
            <a:r>
              <a:rPr lang="en-US" dirty="0"/>
              <a:t>/</a:t>
            </a:r>
            <a:r>
              <a:rPr lang="en-US" dirty="0" err="1"/>
              <a:t>mati</a:t>
            </a:r>
            <a:r>
              <a:rPr lang="en-US" dirty="0"/>
              <a:t> rasa pada </a:t>
            </a:r>
            <a:r>
              <a:rPr lang="en-US" dirty="0" err="1"/>
              <a:t>bagian</a:t>
            </a:r>
            <a:r>
              <a:rPr lang="en-US" dirty="0"/>
              <a:t> distal)</a:t>
            </a:r>
          </a:p>
          <a:p>
            <a:pPr marL="514350" indent="-514350">
              <a:buAutoNum type="arabicPeriod"/>
            </a:pPr>
            <a:r>
              <a:rPr lang="en-US" dirty="0"/>
              <a:t>PARALISIS </a:t>
            </a:r>
          </a:p>
        </p:txBody>
      </p:sp>
    </p:spTree>
    <p:extLst>
      <p:ext uri="{BB962C8B-B14F-4D97-AF65-F5344CB8AC3E}">
        <p14:creationId xmlns:p14="http://schemas.microsoft.com/office/powerpoint/2010/main" val="9452051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DCA8C-8BBF-C734-F56B-1E0F7EC62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MANAGEMEN</a:t>
            </a:r>
            <a:br>
              <a:rPr lang="en-US" dirty="0"/>
            </a:br>
            <a:r>
              <a:rPr lang="en-US" dirty="0"/>
              <a:t> SINDROM KOMPARTEMEN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FB718-2854-DE1E-6A8C-90279F9E4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17113"/>
            <a:ext cx="10904621" cy="3859850"/>
          </a:xfrm>
        </p:spPr>
        <p:txBody>
          <a:bodyPr>
            <a:normAutofit/>
          </a:bodyPr>
          <a:lstStyle/>
          <a:p>
            <a:pPr marL="514350" indent="-514350" algn="just">
              <a:buAutoNum type="arabicPeriod"/>
            </a:pPr>
            <a:r>
              <a:rPr lang="en-US" dirty="0"/>
              <a:t>Jika </a:t>
            </a:r>
            <a:r>
              <a:rPr lang="en-US" dirty="0" err="1"/>
              <a:t>dicurigai</a:t>
            </a:r>
            <a:r>
              <a:rPr lang="en-US" dirty="0"/>
              <a:t> </a:t>
            </a:r>
            <a:r>
              <a:rPr lang="en-US" dirty="0" err="1"/>
              <a:t>sindrom</a:t>
            </a:r>
            <a:r>
              <a:rPr lang="en-US" dirty="0"/>
              <a:t> </a:t>
            </a:r>
            <a:r>
              <a:rPr lang="en-US" dirty="0" err="1"/>
              <a:t>kompartemen</a:t>
            </a:r>
            <a:r>
              <a:rPr lang="en-US" dirty="0"/>
              <a:t>, </a:t>
            </a:r>
            <a:r>
              <a:rPr lang="en-US" dirty="0" err="1"/>
              <a:t>segera</a:t>
            </a:r>
            <a:r>
              <a:rPr lang="en-US" dirty="0"/>
              <a:t> </a:t>
            </a:r>
            <a:r>
              <a:rPr lang="en-US" dirty="0" err="1"/>
              <a:t>lepaskan</a:t>
            </a:r>
            <a:r>
              <a:rPr lang="en-US" dirty="0"/>
              <a:t> </a:t>
            </a:r>
            <a:r>
              <a:rPr lang="en-US" dirty="0" err="1"/>
              <a:t>semua</a:t>
            </a:r>
            <a:r>
              <a:rPr lang="en-US" dirty="0"/>
              <a:t> </a:t>
            </a:r>
            <a:r>
              <a:rPr lang="en-US" dirty="0" err="1"/>
              <a:t>balutan</a:t>
            </a:r>
            <a:r>
              <a:rPr lang="en-US" dirty="0"/>
              <a:t> </a:t>
            </a:r>
            <a:r>
              <a:rPr lang="en-US" dirty="0" err="1"/>
              <a:t>ketat</a:t>
            </a:r>
            <a:r>
              <a:rPr lang="en-US" dirty="0"/>
              <a:t>, </a:t>
            </a:r>
            <a:r>
              <a:rPr lang="en-US" dirty="0" err="1"/>
              <a:t>gips</a:t>
            </a:r>
            <a:r>
              <a:rPr lang="en-US" dirty="0"/>
              <a:t>, dan </a:t>
            </a:r>
            <a:r>
              <a:rPr lang="en-US" dirty="0" err="1"/>
              <a:t>bidai</a:t>
            </a:r>
            <a:r>
              <a:rPr lang="en-US" dirty="0"/>
              <a:t> yang </a:t>
            </a:r>
            <a:r>
              <a:rPr lang="en-US" dirty="0" err="1"/>
              <a:t>dipasang</a:t>
            </a:r>
            <a:r>
              <a:rPr lang="en-US" dirty="0"/>
              <a:t> pada </a:t>
            </a:r>
            <a:r>
              <a:rPr lang="en-US" dirty="0" err="1"/>
              <a:t>ekstremitas</a:t>
            </a:r>
            <a:r>
              <a:rPr lang="en-US" dirty="0"/>
              <a:t> yang </a:t>
            </a:r>
            <a:r>
              <a:rPr lang="en-US" dirty="0" err="1"/>
              <a:t>terkena</a:t>
            </a:r>
            <a:r>
              <a:rPr lang="en-US" dirty="0"/>
              <a:t> dan </a:t>
            </a:r>
            <a:r>
              <a:rPr lang="en-US" dirty="0" err="1"/>
              <a:t>segera</a:t>
            </a:r>
            <a:r>
              <a:rPr lang="en-US" dirty="0"/>
              <a:t> </a:t>
            </a:r>
            <a:r>
              <a:rPr lang="en-US" dirty="0" err="1"/>
              <a:t>konsultasikan</a:t>
            </a:r>
            <a:endParaRPr lang="en-US" dirty="0"/>
          </a:p>
          <a:p>
            <a:pPr marL="514350" indent="-514350" algn="just">
              <a:buAutoNum type="arabicPeriod"/>
            </a:pPr>
            <a:r>
              <a:rPr lang="en-US" dirty="0"/>
              <a:t>TINDAKAN </a:t>
            </a:r>
            <a:r>
              <a:rPr lang="en-US" dirty="0" err="1"/>
              <a:t>Fasiotomi</a:t>
            </a:r>
            <a:r>
              <a:rPr lang="en-US" dirty="0"/>
              <a:t>. </a:t>
            </a:r>
            <a:r>
              <a:rPr lang="en-US" dirty="0" err="1"/>
              <a:t>Apabila</a:t>
            </a:r>
            <a:r>
              <a:rPr lang="en-US" dirty="0"/>
              <a:t> </a:t>
            </a:r>
            <a:r>
              <a:rPr lang="en-US" dirty="0" err="1"/>
              <a:t>terjadi</a:t>
            </a:r>
            <a:r>
              <a:rPr lang="en-US" dirty="0"/>
              <a:t>      </a:t>
            </a:r>
            <a:r>
              <a:rPr lang="en-US" dirty="0" err="1"/>
              <a:t>Keterlambatan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melakukan</a:t>
            </a:r>
            <a:r>
              <a:rPr lang="en-US" dirty="0"/>
              <a:t> </a:t>
            </a:r>
            <a:r>
              <a:rPr lang="en-US" dirty="0" err="1"/>
              <a:t>fasiotomi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menyebabkan</a:t>
            </a:r>
            <a:r>
              <a:rPr lang="en-US" dirty="0"/>
              <a:t> </a:t>
            </a:r>
            <a:r>
              <a:rPr lang="en-US" dirty="0" err="1"/>
              <a:t>mioglobinuria</a:t>
            </a:r>
            <a:r>
              <a:rPr lang="en-US" dirty="0"/>
              <a:t>, yang </a:t>
            </a:r>
            <a:r>
              <a:rPr lang="en-US" dirty="0" err="1"/>
              <a:t>mungkin</a:t>
            </a:r>
            <a:r>
              <a:rPr lang="en-US" dirty="0"/>
              <a:t> </a:t>
            </a:r>
            <a:r>
              <a:rPr lang="en-US" dirty="0" err="1"/>
              <a:t>menyebabkan</a:t>
            </a:r>
            <a:r>
              <a:rPr lang="en-US" dirty="0"/>
              <a:t> </a:t>
            </a:r>
            <a:r>
              <a:rPr lang="en-US" dirty="0" err="1"/>
              <a:t>penurunan</a:t>
            </a:r>
            <a:r>
              <a:rPr lang="en-US" dirty="0"/>
              <a:t> </a:t>
            </a:r>
            <a:r>
              <a:rPr lang="en-US" dirty="0" err="1"/>
              <a:t>fungsi</a:t>
            </a:r>
            <a:r>
              <a:rPr lang="en-US" dirty="0"/>
              <a:t> </a:t>
            </a:r>
            <a:r>
              <a:rPr lang="en-US" dirty="0" err="1"/>
              <a:t>ginjal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767418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DCA8C-8BBF-C734-F56B-1E0F7EC62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MANAJEMEN</a:t>
            </a:r>
            <a:br>
              <a:rPr lang="en-US" dirty="0"/>
            </a:br>
            <a:r>
              <a:rPr lang="en-US" dirty="0"/>
              <a:t> SINDROM KOMPARTEMEN</a:t>
            </a:r>
            <a:endParaRPr lang="en-ID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587F66-0D57-423E-9B22-D2848BDDC9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32" t="16268" r="10921" b="31509"/>
          <a:stretch/>
        </p:blipFill>
        <p:spPr>
          <a:xfrm>
            <a:off x="1732547" y="2350874"/>
            <a:ext cx="9015663" cy="358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5220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00B4B-2252-2B2B-FE7A-4B1A52CBA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REFERECES</a:t>
            </a:r>
            <a:endParaRPr lang="en-ID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15F7951-81D5-5B62-74AE-E9804D710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7750"/>
            <a:ext cx="10515600" cy="3859213"/>
          </a:xfrm>
        </p:spPr>
        <p:txBody>
          <a:bodyPr/>
          <a:lstStyle/>
          <a:p>
            <a:pPr marL="342900" indent="-342900" algn="just">
              <a:buFont typeface="+mj-lt"/>
              <a:buAutoNum type="arabicPeriod"/>
            </a:pPr>
            <a:r>
              <a:rPr lang="en-US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American College Of Surgeons. Committee On Trauma. (2018) ATLS: Advanced Trauma Life Support Student Course Manual.</a:t>
            </a:r>
            <a:endParaRPr lang="en-ID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Proust, A., &amp; Han, K. (2018) International Trauma Life Support For Emergency Care Providers. Pearson.</a:t>
            </a:r>
          </a:p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958084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23EDE-B505-EBD2-461D-190CC17D1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06384"/>
            <a:ext cx="10515600" cy="1045231"/>
          </a:xfrm>
        </p:spPr>
        <p:txBody>
          <a:bodyPr/>
          <a:lstStyle/>
          <a:p>
            <a:pPr algn="ctr"/>
            <a:r>
              <a:rPr lang="en-US" dirty="0"/>
              <a:t>FRAKTUR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763466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9D4DF-F875-7C43-C8E8-B2DA5D806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633"/>
            <a:ext cx="5864525" cy="1045231"/>
          </a:xfrm>
        </p:spPr>
        <p:txBody>
          <a:bodyPr/>
          <a:lstStyle/>
          <a:p>
            <a:r>
              <a:rPr lang="en-US" dirty="0"/>
              <a:t>OPEN FRAKTUR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78869-7AA4-90CB-A865-1DA80C6B7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7113"/>
            <a:ext cx="5864525" cy="3859850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 err="1"/>
              <a:t>Apabila</a:t>
            </a:r>
            <a:r>
              <a:rPr lang="en-US" dirty="0"/>
              <a:t> </a:t>
            </a:r>
            <a:r>
              <a:rPr lang="en-US" dirty="0" err="1"/>
              <a:t>bagian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tulang</a:t>
            </a:r>
            <a:r>
              <a:rPr lang="en-US" dirty="0"/>
              <a:t> </a:t>
            </a:r>
            <a:r>
              <a:rPr lang="en-US" dirty="0" err="1"/>
              <a:t>menonjol</a:t>
            </a:r>
            <a:r>
              <a:rPr lang="en-US" dirty="0"/>
              <a:t> </a:t>
            </a:r>
            <a:r>
              <a:rPr lang="en-US" dirty="0" err="1"/>
              <a:t>keluar</a:t>
            </a:r>
            <a:r>
              <a:rPr lang="en-US" dirty="0"/>
              <a:t> </a:t>
            </a:r>
            <a:r>
              <a:rPr lang="en-US" dirty="0" err="1"/>
              <a:t>diatas</a:t>
            </a:r>
            <a:r>
              <a:rPr lang="en-US" dirty="0"/>
              <a:t> </a:t>
            </a:r>
            <a:r>
              <a:rPr lang="en-US" dirty="0" err="1"/>
              <a:t>kulit</a:t>
            </a:r>
            <a:r>
              <a:rPr lang="en-US" dirty="0"/>
              <a:t>.</a:t>
            </a:r>
          </a:p>
          <a:p>
            <a:pPr marL="355600" indent="-355600" algn="just">
              <a:buFont typeface="Wingdings" panose="05000000000000000000" pitchFamily="2" charset="2"/>
              <a:buChar char="Ø"/>
            </a:pPr>
            <a:r>
              <a:rPr lang="en-US" dirty="0"/>
              <a:t>Ujung </a:t>
            </a:r>
            <a:r>
              <a:rPr lang="en-US" dirty="0" err="1"/>
              <a:t>patahan</a:t>
            </a:r>
            <a:r>
              <a:rPr lang="en-US" dirty="0"/>
              <a:t> yang </a:t>
            </a:r>
            <a:r>
              <a:rPr lang="en-US" dirty="0" err="1"/>
              <a:t>tajam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menyebabkan</a:t>
            </a:r>
            <a:r>
              <a:rPr lang="en-US" dirty="0"/>
              <a:t> </a:t>
            </a:r>
            <a:r>
              <a:rPr lang="en-US" dirty="0" err="1"/>
              <a:t>perlukaan</a:t>
            </a:r>
            <a:r>
              <a:rPr lang="en-US" dirty="0"/>
              <a:t> pada </a:t>
            </a:r>
            <a:r>
              <a:rPr lang="en-US" dirty="0" err="1"/>
              <a:t>pembuluh</a:t>
            </a:r>
            <a:r>
              <a:rPr lang="en-US" dirty="0"/>
              <a:t> </a:t>
            </a:r>
            <a:r>
              <a:rPr lang="en-US" dirty="0" err="1"/>
              <a:t>darah</a:t>
            </a:r>
            <a:r>
              <a:rPr lang="en-US" dirty="0"/>
              <a:t> (</a:t>
            </a:r>
            <a:r>
              <a:rPr lang="en-US" dirty="0" err="1"/>
              <a:t>perdarahan</a:t>
            </a:r>
            <a:r>
              <a:rPr lang="en-US" dirty="0"/>
              <a:t>) dan </a:t>
            </a:r>
            <a:r>
              <a:rPr lang="en-US" dirty="0" err="1"/>
              <a:t>persyarafan</a:t>
            </a:r>
            <a:r>
              <a:rPr lang="en-US" dirty="0"/>
              <a:t>.</a:t>
            </a:r>
          </a:p>
          <a:p>
            <a:pPr marL="355600" indent="-355600" algn="just">
              <a:buFont typeface="Wingdings" panose="05000000000000000000" pitchFamily="2" charset="2"/>
              <a:buChar char="Ø"/>
            </a:pPr>
            <a:r>
              <a:rPr lang="en-US" dirty="0" err="1"/>
              <a:t>Beresiko</a:t>
            </a:r>
            <a:r>
              <a:rPr lang="en-US" dirty="0"/>
              <a:t> </a:t>
            </a:r>
            <a:r>
              <a:rPr lang="en-US" dirty="0" err="1"/>
              <a:t>terkontaminasi</a:t>
            </a:r>
            <a:endParaRPr lang="en-US" dirty="0"/>
          </a:p>
          <a:p>
            <a:pPr marL="355600" indent="-355600" algn="just">
              <a:buFont typeface="Wingdings" panose="05000000000000000000" pitchFamily="2" charset="2"/>
              <a:buChar char="Ø"/>
            </a:pPr>
            <a:r>
              <a:rPr lang="en-US" dirty="0"/>
              <a:t>Nyeri </a:t>
            </a:r>
          </a:p>
          <a:p>
            <a:pPr marL="0" indent="0">
              <a:buNone/>
            </a:pPr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BBE8FD-1D27-0BCA-D960-2A3568700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1576" y="2198319"/>
            <a:ext cx="2731625" cy="39786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0787FD-CB5E-C485-5595-FBFE1A1ACDBF}"/>
              </a:ext>
            </a:extLst>
          </p:cNvPr>
          <p:cNvSpPr txBox="1"/>
          <p:nvPr/>
        </p:nvSpPr>
        <p:spPr>
          <a:xfrm>
            <a:off x="6823495" y="6176963"/>
            <a:ext cx="26224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Bodoni MT" panose="02070603080606020203" pitchFamily="18" charset="0"/>
              </a:rPr>
              <a:t>ITLS, 2019</a:t>
            </a:r>
            <a:endParaRPr lang="en-ID" sz="900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302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9D4DF-F875-7C43-C8E8-B2DA5D806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633"/>
            <a:ext cx="5864525" cy="1045231"/>
          </a:xfrm>
        </p:spPr>
        <p:txBody>
          <a:bodyPr/>
          <a:lstStyle/>
          <a:p>
            <a:r>
              <a:rPr lang="en-US" dirty="0"/>
              <a:t>CLOSED FRAKTUR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78869-7AA4-90CB-A865-1DA80C6B7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7113"/>
            <a:ext cx="5864525" cy="3859850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 err="1"/>
              <a:t>Apabila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perlukaan</a:t>
            </a:r>
            <a:r>
              <a:rPr lang="en-US" dirty="0"/>
              <a:t> pada </a:t>
            </a:r>
            <a:r>
              <a:rPr lang="en-US" dirty="0" err="1"/>
              <a:t>kulit</a:t>
            </a:r>
            <a:r>
              <a:rPr lang="en-US" dirty="0"/>
              <a:t> </a:t>
            </a:r>
            <a:r>
              <a:rPr lang="en-US" dirty="0" err="1"/>
              <a:t>disekitas</a:t>
            </a:r>
            <a:r>
              <a:rPr lang="en-US" dirty="0"/>
              <a:t> fraktur dan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penonjolan</a:t>
            </a:r>
            <a:r>
              <a:rPr lang="en-US" dirty="0"/>
              <a:t> </a:t>
            </a:r>
            <a:r>
              <a:rPr lang="en-US" dirty="0" err="1"/>
              <a:t>tulang</a:t>
            </a:r>
            <a:r>
              <a:rPr lang="en-US" dirty="0"/>
              <a:t> </a:t>
            </a:r>
            <a:r>
              <a:rPr lang="en-US" dirty="0" err="1"/>
              <a:t>keluar</a:t>
            </a:r>
            <a:r>
              <a:rPr lang="en-US" dirty="0"/>
              <a:t>. </a:t>
            </a:r>
            <a:r>
              <a:rPr lang="en-US" dirty="0" err="1"/>
              <a:t>Terdapat</a:t>
            </a:r>
            <a:r>
              <a:rPr lang="en-US" dirty="0"/>
              <a:t> </a:t>
            </a:r>
            <a:r>
              <a:rPr lang="en-US" dirty="0" err="1"/>
              <a:t>tanda</a:t>
            </a:r>
            <a:r>
              <a:rPr lang="en-US" dirty="0"/>
              <a:t> fraktur </a:t>
            </a:r>
            <a:r>
              <a:rPr lang="en-US" dirty="0" err="1"/>
              <a:t>yaitu</a:t>
            </a:r>
            <a:r>
              <a:rPr lang="en-US" dirty="0"/>
              <a:t> </a:t>
            </a:r>
            <a:r>
              <a:rPr lang="en-US" dirty="0" err="1"/>
              <a:t>deformitas</a:t>
            </a:r>
            <a:r>
              <a:rPr lang="en-US" dirty="0"/>
              <a:t> pada </a:t>
            </a:r>
            <a:r>
              <a:rPr lang="en-US" dirty="0" err="1"/>
              <a:t>tulang</a:t>
            </a:r>
            <a:r>
              <a:rPr lang="en-US" dirty="0"/>
              <a:t>. </a:t>
            </a:r>
          </a:p>
          <a:p>
            <a:pPr marL="0" indent="0" algn="just">
              <a:buNone/>
            </a:pPr>
            <a:r>
              <a:rPr lang="en-US" dirty="0" err="1"/>
              <a:t>Perdarahan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terjadi</a:t>
            </a:r>
            <a:r>
              <a:rPr lang="en-US" dirty="0"/>
              <a:t> </a:t>
            </a:r>
            <a:r>
              <a:rPr lang="en-US" dirty="0" err="1"/>
              <a:t>didalam</a:t>
            </a:r>
            <a:r>
              <a:rPr lang="en-US" dirty="0"/>
              <a:t>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diperhatikan</a:t>
            </a:r>
            <a:r>
              <a:rPr lang="en-US" dirty="0"/>
              <a:t> </a:t>
            </a:r>
            <a:r>
              <a:rPr lang="en-US" dirty="0" err="1"/>
              <a:t>adanya</a:t>
            </a:r>
            <a:r>
              <a:rPr lang="en-US" dirty="0"/>
              <a:t> </a:t>
            </a:r>
            <a:r>
              <a:rPr lang="en-US" dirty="0" err="1"/>
              <a:t>perubahan</a:t>
            </a:r>
            <a:r>
              <a:rPr lang="en-US" dirty="0"/>
              <a:t> </a:t>
            </a:r>
            <a:r>
              <a:rPr lang="en-US" dirty="0" err="1"/>
              <a:t>tanda</a:t>
            </a:r>
            <a:r>
              <a:rPr lang="en-US" dirty="0"/>
              <a:t> </a:t>
            </a:r>
            <a:r>
              <a:rPr lang="en-US" dirty="0" err="1"/>
              <a:t>tanda</a:t>
            </a:r>
            <a:r>
              <a:rPr lang="en-US" dirty="0"/>
              <a:t> vital.</a:t>
            </a:r>
          </a:p>
          <a:p>
            <a:pPr marL="0" indent="0">
              <a:buNone/>
            </a:pPr>
            <a:endParaRPr lang="en-ID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0787FD-CB5E-C485-5595-FBFE1A1ACDBF}"/>
              </a:ext>
            </a:extLst>
          </p:cNvPr>
          <p:cNvSpPr txBox="1"/>
          <p:nvPr/>
        </p:nvSpPr>
        <p:spPr>
          <a:xfrm>
            <a:off x="6823495" y="4835236"/>
            <a:ext cx="16249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Bodoni MT" panose="02070603080606020203" pitchFamily="18" charset="0"/>
              </a:rPr>
              <a:t>ITLS, 2019</a:t>
            </a:r>
            <a:endParaRPr lang="en-ID" sz="900" dirty="0">
              <a:latin typeface="Bodoni MT" panose="02070603080606020203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116753-6317-36C8-1EC0-3A9ED32BE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3495" y="2520124"/>
            <a:ext cx="4920680" cy="231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36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9D4DF-F875-7C43-C8E8-B2DA5D806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633"/>
            <a:ext cx="5864525" cy="1045231"/>
          </a:xfrm>
        </p:spPr>
        <p:txBody>
          <a:bodyPr/>
          <a:lstStyle/>
          <a:p>
            <a:r>
              <a:rPr lang="en-US" dirty="0"/>
              <a:t>FRAKTUR FEMUR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78869-7AA4-90CB-A865-1DA80C6B7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7113"/>
            <a:ext cx="10913533" cy="3859850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/>
              <a:t>FRAKTUR PADA FEMUR </a:t>
            </a:r>
            <a:r>
              <a:rPr lang="en-US" dirty="0" err="1"/>
              <a:t>menyebabkan</a:t>
            </a:r>
            <a:r>
              <a:rPr lang="en-US" dirty="0"/>
              <a:t> </a:t>
            </a:r>
            <a:r>
              <a:rPr lang="en-US" dirty="0" err="1"/>
              <a:t>kemungkinan</a:t>
            </a:r>
            <a:r>
              <a:rPr lang="en-US" dirty="0"/>
              <a:t> </a:t>
            </a:r>
            <a:r>
              <a:rPr lang="en-US" dirty="0" err="1"/>
              <a:t>kehilangan</a:t>
            </a:r>
            <a:r>
              <a:rPr lang="en-US" dirty="0"/>
              <a:t> </a:t>
            </a:r>
            <a:r>
              <a:rPr lang="en-US" dirty="0" err="1"/>
              <a:t>darah</a:t>
            </a:r>
            <a:r>
              <a:rPr lang="en-US" dirty="0"/>
              <a:t> 1-2 liter (2-4 unit) </a:t>
            </a:r>
            <a:r>
              <a:rPr lang="en-US" dirty="0" err="1"/>
              <a:t>darah</a:t>
            </a:r>
            <a:r>
              <a:rPr lang="en-US" dirty="0"/>
              <a:t>. </a:t>
            </a:r>
          </a:p>
          <a:p>
            <a:pPr marL="0" indent="0" algn="just">
              <a:buNone/>
            </a:pPr>
            <a:r>
              <a:rPr lang="en-US" dirty="0"/>
              <a:t>FRAKTUR FEMUR BILATERAL : </a:t>
            </a:r>
            <a:r>
              <a:rPr lang="en-US" dirty="0" err="1"/>
              <a:t>Menyebabkan</a:t>
            </a:r>
            <a:r>
              <a:rPr lang="en-US" dirty="0"/>
              <a:t> </a:t>
            </a:r>
            <a:r>
              <a:rPr lang="en-US" dirty="0" err="1"/>
              <a:t>perdarahan</a:t>
            </a:r>
            <a:r>
              <a:rPr lang="en-US" dirty="0"/>
              <a:t> yang </a:t>
            </a:r>
            <a:r>
              <a:rPr lang="en-US" dirty="0" err="1"/>
              <a:t>mengancam</a:t>
            </a:r>
            <a:r>
              <a:rPr lang="en-US" dirty="0"/>
              <a:t> </a:t>
            </a:r>
            <a:r>
              <a:rPr lang="en-US" dirty="0" err="1"/>
              <a:t>nyawa</a:t>
            </a:r>
            <a:r>
              <a:rPr lang="en-US" dirty="0"/>
              <a:t> </a:t>
            </a:r>
            <a:r>
              <a:rPr lang="en-US" dirty="0" err="1"/>
              <a:t>pasien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213387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F06CA-381B-31EA-FEC1-EDFAC0A53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3042" y="1596896"/>
            <a:ext cx="6268453" cy="1045231"/>
          </a:xfrm>
        </p:spPr>
        <p:txBody>
          <a:bodyPr>
            <a:normAutofit fontScale="90000"/>
          </a:bodyPr>
          <a:lstStyle/>
          <a:p>
            <a:r>
              <a:rPr lang="en-US" dirty="0"/>
              <a:t>MANAJEMEN FRAKTUR</a:t>
            </a:r>
            <a:br>
              <a:rPr lang="en-US" dirty="0"/>
            </a:b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E1438-8483-8095-1F5E-E1C1939C6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1773" y="2958797"/>
            <a:ext cx="6268453" cy="1292361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dirty="0"/>
              <a:t>KONTROL PERDARAHAN </a:t>
            </a:r>
          </a:p>
          <a:p>
            <a:pPr marL="514350" indent="-514350">
              <a:buAutoNum type="arabicPeriod"/>
            </a:pPr>
            <a:r>
              <a:rPr lang="en-US" dirty="0"/>
              <a:t>PEMBIDAIAN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404772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24C60-8C3C-952B-C26D-C96F11082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FUNGSI PEMBIDAIAN</a:t>
            </a:r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1F8C8-F3B2-6C8D-9E40-A75E49AFAD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ID" dirty="0" err="1"/>
              <a:t>Tujuan</a:t>
            </a:r>
            <a:r>
              <a:rPr lang="en-ID" dirty="0"/>
              <a:t> </a:t>
            </a:r>
            <a:r>
              <a:rPr lang="en-ID" dirty="0" err="1"/>
              <a:t>pembidaian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untuk</a:t>
            </a:r>
            <a:r>
              <a:rPr lang="en-ID" dirty="0"/>
              <a:t> </a:t>
            </a:r>
            <a:r>
              <a:rPr lang="en-ID" dirty="0" err="1"/>
              <a:t>mencegah</a:t>
            </a:r>
            <a:r>
              <a:rPr lang="en-ID" dirty="0"/>
              <a:t> </a:t>
            </a:r>
            <a:r>
              <a:rPr lang="en-ID" dirty="0" err="1"/>
              <a:t>pergerakan</a:t>
            </a:r>
            <a:r>
              <a:rPr lang="en-ID" dirty="0"/>
              <a:t> </a:t>
            </a:r>
            <a:r>
              <a:rPr lang="en-ID" dirty="0" err="1"/>
              <a:t>ujung</a:t>
            </a:r>
            <a:r>
              <a:rPr lang="en-ID" dirty="0"/>
              <a:t> </a:t>
            </a:r>
            <a:r>
              <a:rPr lang="en-ID" dirty="0" err="1"/>
              <a:t>tulang</a:t>
            </a:r>
            <a:r>
              <a:rPr lang="en-ID" dirty="0"/>
              <a:t> yang </a:t>
            </a:r>
            <a:r>
              <a:rPr lang="en-ID" dirty="0" err="1"/>
              <a:t>patah</a:t>
            </a:r>
            <a:r>
              <a:rPr lang="en-ID" dirty="0"/>
              <a:t>. Saraf yang </a:t>
            </a:r>
            <a:r>
              <a:rPr lang="en-ID" dirty="0" err="1"/>
              <a:t>menyebabkan</a:t>
            </a:r>
            <a:r>
              <a:rPr lang="en-ID" dirty="0"/>
              <a:t> rasa </a:t>
            </a:r>
            <a:r>
              <a:rPr lang="en-ID" dirty="0" err="1"/>
              <a:t>sakit</a:t>
            </a:r>
            <a:r>
              <a:rPr lang="en-ID" dirty="0"/>
              <a:t> paling </a:t>
            </a:r>
            <a:r>
              <a:rPr lang="en-ID" dirty="0" err="1"/>
              <a:t>besar</a:t>
            </a:r>
            <a:r>
              <a:rPr lang="en-ID" dirty="0"/>
              <a:t> pada </a:t>
            </a:r>
            <a:r>
              <a:rPr lang="en-ID" dirty="0" err="1"/>
              <a:t>ekstremitas</a:t>
            </a:r>
            <a:r>
              <a:rPr lang="en-ID" dirty="0"/>
              <a:t> yang </a:t>
            </a:r>
            <a:r>
              <a:rPr lang="en-ID" dirty="0" err="1"/>
              <a:t>patah</a:t>
            </a:r>
            <a:r>
              <a:rPr lang="en-ID" dirty="0"/>
              <a:t> </a:t>
            </a:r>
            <a:r>
              <a:rPr lang="en-ID" dirty="0" err="1"/>
              <a:t>terletak</a:t>
            </a:r>
            <a:r>
              <a:rPr lang="en-ID" dirty="0"/>
              <a:t> di </a:t>
            </a:r>
            <a:r>
              <a:rPr lang="en-ID" dirty="0" err="1"/>
              <a:t>sebelah</a:t>
            </a:r>
            <a:r>
              <a:rPr lang="en-ID" dirty="0"/>
              <a:t> </a:t>
            </a:r>
            <a:r>
              <a:rPr lang="en-ID" dirty="0" err="1"/>
              <a:t>tulang</a:t>
            </a:r>
            <a:r>
              <a:rPr lang="en-ID" dirty="0"/>
              <a:t>. </a:t>
            </a:r>
            <a:r>
              <a:rPr lang="en-ID" dirty="0" err="1"/>
              <a:t>Patah</a:t>
            </a:r>
            <a:r>
              <a:rPr lang="en-ID" dirty="0"/>
              <a:t> </a:t>
            </a:r>
            <a:r>
              <a:rPr lang="en-ID" dirty="0" err="1"/>
              <a:t>tulang</a:t>
            </a:r>
            <a:r>
              <a:rPr lang="en-ID" dirty="0"/>
              <a:t>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melukai</a:t>
            </a:r>
            <a:r>
              <a:rPr lang="en-ID" dirty="0"/>
              <a:t> </a:t>
            </a:r>
            <a:r>
              <a:rPr lang="en-ID" dirty="0" err="1"/>
              <a:t>saraf</a:t>
            </a:r>
            <a:r>
              <a:rPr lang="en-ID" dirty="0"/>
              <a:t> </a:t>
            </a:r>
            <a:r>
              <a:rPr lang="en-ID" dirty="0" err="1"/>
              <a:t>sehingga</a:t>
            </a:r>
            <a:r>
              <a:rPr lang="en-ID" dirty="0"/>
              <a:t> </a:t>
            </a:r>
            <a:r>
              <a:rPr lang="en-ID" dirty="0" err="1"/>
              <a:t>menimbulkan</a:t>
            </a:r>
            <a:r>
              <a:rPr lang="en-ID" dirty="0"/>
              <a:t> </a:t>
            </a:r>
            <a:r>
              <a:rPr lang="en-ID" dirty="0" err="1"/>
              <a:t>nyeri</a:t>
            </a:r>
            <a:r>
              <a:rPr lang="en-ID" dirty="0"/>
              <a:t> yang sangat </a:t>
            </a:r>
            <a:r>
              <a:rPr lang="en-ID" dirty="0" err="1"/>
              <a:t>dalam</a:t>
            </a:r>
            <a:r>
              <a:rPr lang="en-ID" dirty="0"/>
              <a:t> dan </a:t>
            </a:r>
            <a:r>
              <a:rPr lang="en-ID" dirty="0" err="1"/>
              <a:t>hebat</a:t>
            </a:r>
            <a:r>
              <a:rPr lang="en-ID" dirty="0"/>
              <a:t>. </a:t>
            </a:r>
            <a:r>
              <a:rPr lang="en-ID" dirty="0" err="1"/>
              <a:t>Pembidaian</a:t>
            </a:r>
            <a:r>
              <a:rPr lang="en-ID" dirty="0"/>
              <a:t> </a:t>
            </a:r>
            <a:r>
              <a:rPr lang="en-ID" dirty="0" err="1"/>
              <a:t>tidak</a:t>
            </a:r>
            <a:r>
              <a:rPr lang="en-ID" dirty="0"/>
              <a:t> </a:t>
            </a:r>
            <a:r>
              <a:rPr lang="en-ID" dirty="0" err="1"/>
              <a:t>hanya</a:t>
            </a:r>
            <a:r>
              <a:rPr lang="en-ID" dirty="0"/>
              <a:t> </a:t>
            </a:r>
            <a:r>
              <a:rPr lang="en-ID" dirty="0" err="1"/>
              <a:t>mengurangi</a:t>
            </a:r>
            <a:r>
              <a:rPr lang="en-ID" dirty="0"/>
              <a:t> rasa </a:t>
            </a:r>
            <a:r>
              <a:rPr lang="en-ID" dirty="0" err="1"/>
              <a:t>sakit</a:t>
            </a:r>
            <a:r>
              <a:rPr lang="en-ID" dirty="0"/>
              <a:t>, </a:t>
            </a:r>
            <a:r>
              <a:rPr lang="en-ID" dirty="0" err="1"/>
              <a:t>tetapi</a:t>
            </a:r>
            <a:r>
              <a:rPr lang="en-ID" dirty="0"/>
              <a:t> juga </a:t>
            </a:r>
            <a:r>
              <a:rPr lang="en-ID" dirty="0" err="1"/>
              <a:t>membatasi</a:t>
            </a:r>
            <a:r>
              <a:rPr lang="en-ID" dirty="0"/>
              <a:t> </a:t>
            </a:r>
            <a:r>
              <a:rPr lang="en-ID" dirty="0" err="1"/>
              <a:t>kerusakan</a:t>
            </a:r>
            <a:r>
              <a:rPr lang="en-ID" dirty="0"/>
              <a:t> </a:t>
            </a:r>
            <a:r>
              <a:rPr lang="en-ID" dirty="0" err="1"/>
              <a:t>lebih</a:t>
            </a:r>
            <a:r>
              <a:rPr lang="en-ID" dirty="0"/>
              <a:t> </a:t>
            </a:r>
            <a:r>
              <a:rPr lang="en-ID" dirty="0" err="1"/>
              <a:t>lanjut</a:t>
            </a:r>
            <a:r>
              <a:rPr lang="en-ID" dirty="0"/>
              <a:t> pada </a:t>
            </a:r>
            <a:r>
              <a:rPr lang="en-ID" dirty="0" err="1"/>
              <a:t>otot</a:t>
            </a:r>
            <a:r>
              <a:rPr lang="en-ID" dirty="0"/>
              <a:t>, </a:t>
            </a:r>
            <a:r>
              <a:rPr lang="en-ID" dirty="0" err="1"/>
              <a:t>saraf</a:t>
            </a:r>
            <a:r>
              <a:rPr lang="en-ID" dirty="0"/>
              <a:t>, dan </a:t>
            </a:r>
            <a:r>
              <a:rPr lang="en-ID" dirty="0" err="1"/>
              <a:t>pembuluh</a:t>
            </a:r>
            <a:r>
              <a:rPr lang="en-ID" dirty="0"/>
              <a:t> </a:t>
            </a:r>
            <a:r>
              <a:rPr lang="en-ID" dirty="0" err="1"/>
              <a:t>darah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cara</a:t>
            </a:r>
            <a:r>
              <a:rPr lang="en-ID" dirty="0"/>
              <a:t> </a:t>
            </a:r>
            <a:r>
              <a:rPr lang="en-ID" dirty="0" err="1"/>
              <a:t>mencegahnya</a:t>
            </a:r>
            <a:r>
              <a:rPr lang="en-ID" dirty="0"/>
              <a:t> </a:t>
            </a:r>
            <a:r>
              <a:rPr lang="en-ID" dirty="0" err="1"/>
              <a:t>gerakan</a:t>
            </a:r>
            <a:r>
              <a:rPr lang="en-ID" dirty="0"/>
              <a:t> </a:t>
            </a:r>
            <a:r>
              <a:rPr lang="en-ID" dirty="0" err="1"/>
              <a:t>lebih</a:t>
            </a:r>
            <a:r>
              <a:rPr lang="en-ID" dirty="0"/>
              <a:t> </a:t>
            </a:r>
            <a:r>
              <a:rPr lang="en-ID" dirty="0" err="1"/>
              <a:t>lanjut</a:t>
            </a:r>
            <a:r>
              <a:rPr lang="en-ID" dirty="0"/>
              <a:t> </a:t>
            </a:r>
            <a:r>
              <a:rPr lang="en-ID" dirty="0" err="1"/>
              <a:t>dari</a:t>
            </a:r>
            <a:r>
              <a:rPr lang="en-ID" dirty="0"/>
              <a:t> </a:t>
            </a:r>
            <a:r>
              <a:rPr lang="en-ID" dirty="0" err="1"/>
              <a:t>ujung</a:t>
            </a:r>
            <a:r>
              <a:rPr lang="en-ID" dirty="0"/>
              <a:t> </a:t>
            </a:r>
            <a:r>
              <a:rPr lang="en-ID" dirty="0" err="1"/>
              <a:t>tulang</a:t>
            </a:r>
            <a:r>
              <a:rPr lang="en-ID" dirty="0"/>
              <a:t> yang </a:t>
            </a:r>
            <a:r>
              <a:rPr lang="en-ID" dirty="0" err="1"/>
              <a:t>patah</a:t>
            </a:r>
            <a:r>
              <a:rPr lang="en-ID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82668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1087</Words>
  <Application>Microsoft Office PowerPoint</Application>
  <PresentationFormat>Widescreen</PresentationFormat>
  <Paragraphs>131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Bahnschrift Condensed</vt:lpstr>
      <vt:lpstr>Bodoni MT</vt:lpstr>
      <vt:lpstr>Calibri</vt:lpstr>
      <vt:lpstr>Calibri Light</vt:lpstr>
      <vt:lpstr>Times New Roman</vt:lpstr>
      <vt:lpstr>Wingdings</vt:lpstr>
      <vt:lpstr>Office Theme</vt:lpstr>
      <vt:lpstr>Custom Design</vt:lpstr>
      <vt:lpstr>TRAUMA MUSKULOSKELETAL</vt:lpstr>
      <vt:lpstr>CAPAIAN PEMBELAJARAN</vt:lpstr>
      <vt:lpstr>JENIS TRAUMA MUSKULOSKELETAL</vt:lpstr>
      <vt:lpstr>FRAKTUR</vt:lpstr>
      <vt:lpstr>OPEN FRAKTUR</vt:lpstr>
      <vt:lpstr>CLOSED FRAKTUR</vt:lpstr>
      <vt:lpstr>FRAKTUR FEMUR</vt:lpstr>
      <vt:lpstr>MANAJEMEN FRAKTUR </vt:lpstr>
      <vt:lpstr>FUNGSI PEMBIDAIAN</vt:lpstr>
      <vt:lpstr>PRINSIP PEMBIDAIAN</vt:lpstr>
      <vt:lpstr>PRINSIP PEMBIDAIAN</vt:lpstr>
      <vt:lpstr>PENGECEKAN NADI DISTAL </vt:lpstr>
      <vt:lpstr>TRAKSI RINGAN UNTUK MENGEMBALIKAN DENYUT NADI DISTAL</vt:lpstr>
      <vt:lpstr>TIPE BIDAI</vt:lpstr>
      <vt:lpstr>RIGID SPLINT</vt:lpstr>
      <vt:lpstr>PENGGUNAAN BIDAI</vt:lpstr>
      <vt:lpstr>PELVIC INJURY</vt:lpstr>
      <vt:lpstr>PENGGUNAAN BIDAI</vt:lpstr>
      <vt:lpstr>CRUSH SYNDROME</vt:lpstr>
      <vt:lpstr>CRUSH SYNDROME</vt:lpstr>
      <vt:lpstr>CRUSH SYNDROME</vt:lpstr>
      <vt:lpstr>DISLOKASI</vt:lpstr>
      <vt:lpstr>DISLOKASI</vt:lpstr>
      <vt:lpstr>AMPUTASI</vt:lpstr>
      <vt:lpstr>AMPUTASI</vt:lpstr>
      <vt:lpstr>SPRAIN DAN STRAIN</vt:lpstr>
      <vt:lpstr>SPRAIN &amp; STRAIN</vt:lpstr>
      <vt:lpstr>SINDROM KOMPARTEMEN</vt:lpstr>
      <vt:lpstr>SINDROME KOMPARTEMEN</vt:lpstr>
      <vt:lpstr>SINDROME KOMPARTEMEN</vt:lpstr>
      <vt:lpstr>PENGKAJIAN</vt:lpstr>
      <vt:lpstr>PENGKAJIAN</vt:lpstr>
      <vt:lpstr>TANDA &amp; GEJALA  SINDROM KOMPARTEMEN</vt:lpstr>
      <vt:lpstr>MANAGEMEN  SINDROM KOMPARTEMEN</vt:lpstr>
      <vt:lpstr>MANAJEMEN  SINDROM KOMPARTEMEN</vt:lpstr>
      <vt:lpstr>REFERECES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zulmah astuti</dc:creator>
  <cp:lastModifiedBy>zulmah astuti</cp:lastModifiedBy>
  <cp:revision>6</cp:revision>
  <dcterms:created xsi:type="dcterms:W3CDTF">2023-08-20T08:06:49Z</dcterms:created>
  <dcterms:modified xsi:type="dcterms:W3CDTF">2023-09-04T23:41:00Z</dcterms:modified>
</cp:coreProperties>
</file>