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7"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56"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C241800-D4BC-4050-90B8-5CB20EBF6CB4}" type="doc">
      <dgm:prSet loTypeId="urn:microsoft.com/office/officeart/2008/layout/VerticalCurvedList" loCatId="list" qsTypeId="urn:microsoft.com/office/officeart/2005/8/quickstyle/simple5" qsCatId="simple" csTypeId="urn:microsoft.com/office/officeart/2005/8/colors/accent1_2" csCatId="accent1" phldr="1"/>
      <dgm:spPr/>
      <dgm:t>
        <a:bodyPr/>
        <a:lstStyle/>
        <a:p>
          <a:endParaRPr lang="en-US"/>
        </a:p>
      </dgm:t>
    </dgm:pt>
    <dgm:pt modelId="{F4BAF8EE-D7CF-4E97-A101-A02E19D7ECBC}">
      <dgm:prSet phldrT="[Text]"/>
      <dgm:spPr>
        <a:solidFill>
          <a:srgbClr val="FF0066"/>
        </a:solidFill>
      </dgm:spPr>
      <dgm:t>
        <a:bodyPr/>
        <a:lstStyle/>
        <a:p>
          <a:r>
            <a:rPr lang="id-ID" altLang="en-US" dirty="0"/>
            <a:t>Pra- Produksi media </a:t>
          </a:r>
          <a:endParaRPr lang="en-US" dirty="0"/>
        </a:p>
      </dgm:t>
    </dgm:pt>
    <dgm:pt modelId="{78852F1B-9DE7-480F-94BE-C55167F63E0B}" type="parTrans" cxnId="{696FD82F-C5C3-423F-843C-70D13C4AB741}">
      <dgm:prSet/>
      <dgm:spPr/>
      <dgm:t>
        <a:bodyPr/>
        <a:lstStyle/>
        <a:p>
          <a:endParaRPr lang="en-US"/>
        </a:p>
      </dgm:t>
    </dgm:pt>
    <dgm:pt modelId="{F8E44742-CACF-48F9-B9B7-F7AC6D1F5DED}" type="sibTrans" cxnId="{696FD82F-C5C3-423F-843C-70D13C4AB741}">
      <dgm:prSet/>
      <dgm:spPr/>
      <dgm:t>
        <a:bodyPr/>
        <a:lstStyle/>
        <a:p>
          <a:endParaRPr lang="en-US"/>
        </a:p>
      </dgm:t>
    </dgm:pt>
    <dgm:pt modelId="{0D7B7F5F-FE12-4B18-A0C7-B2F48A8779F9}">
      <dgm:prSet phldrT="[Text]"/>
      <dgm:spPr>
        <a:solidFill>
          <a:srgbClr val="FF0066"/>
        </a:solidFill>
      </dgm:spPr>
      <dgm:t>
        <a:bodyPr/>
        <a:lstStyle/>
        <a:p>
          <a:r>
            <a:rPr lang="id-ID" altLang="en-US" dirty="0"/>
            <a:t>Tahap Produksi</a:t>
          </a:r>
          <a:endParaRPr lang="en-US" dirty="0"/>
        </a:p>
      </dgm:t>
    </dgm:pt>
    <dgm:pt modelId="{DA17C505-94B7-4BF6-8EAA-34646AAC5B09}" type="parTrans" cxnId="{3D016365-8181-4CD1-AF0D-4CA5810F28C1}">
      <dgm:prSet/>
      <dgm:spPr/>
      <dgm:t>
        <a:bodyPr/>
        <a:lstStyle/>
        <a:p>
          <a:endParaRPr lang="en-US"/>
        </a:p>
      </dgm:t>
    </dgm:pt>
    <dgm:pt modelId="{D0B3A58B-BD46-435C-8917-588DC1420E91}" type="sibTrans" cxnId="{3D016365-8181-4CD1-AF0D-4CA5810F28C1}">
      <dgm:prSet/>
      <dgm:spPr/>
      <dgm:t>
        <a:bodyPr/>
        <a:lstStyle/>
        <a:p>
          <a:endParaRPr lang="en-US"/>
        </a:p>
      </dgm:t>
    </dgm:pt>
    <dgm:pt modelId="{6F2EB088-59BC-40DE-9942-9100B75EB224}">
      <dgm:prSet phldrT="[Text]"/>
      <dgm:spPr>
        <a:gradFill flip="none" rotWithShape="0">
          <a:gsLst>
            <a:gs pos="0">
              <a:srgbClr val="FF0066">
                <a:shade val="30000"/>
                <a:satMod val="115000"/>
              </a:srgbClr>
            </a:gs>
            <a:gs pos="50000">
              <a:srgbClr val="FF0066">
                <a:shade val="67500"/>
                <a:satMod val="115000"/>
              </a:srgbClr>
            </a:gs>
            <a:gs pos="100000">
              <a:srgbClr val="FF0066">
                <a:shade val="100000"/>
                <a:satMod val="115000"/>
              </a:srgbClr>
            </a:gs>
          </a:gsLst>
          <a:path path="circle">
            <a:fillToRect l="100000" t="100000"/>
          </a:path>
          <a:tileRect r="-100000" b="-100000"/>
        </a:gradFill>
      </dgm:spPr>
      <dgm:t>
        <a:bodyPr/>
        <a:lstStyle/>
        <a:p>
          <a:r>
            <a:rPr lang="id-ID" altLang="en-US" dirty="0"/>
            <a:t>Tahap pasca-produksi</a:t>
          </a:r>
          <a:endParaRPr lang="en-US" dirty="0"/>
        </a:p>
      </dgm:t>
    </dgm:pt>
    <dgm:pt modelId="{06951ED7-6F94-4D45-AF81-C4DCE1DCA720}" type="parTrans" cxnId="{B7241847-D7ED-47B4-BCC4-D9124B3D016C}">
      <dgm:prSet/>
      <dgm:spPr/>
      <dgm:t>
        <a:bodyPr/>
        <a:lstStyle/>
        <a:p>
          <a:endParaRPr lang="en-US"/>
        </a:p>
      </dgm:t>
    </dgm:pt>
    <dgm:pt modelId="{17F27962-5668-4BC6-9228-9C829F630FA0}" type="sibTrans" cxnId="{B7241847-D7ED-47B4-BCC4-D9124B3D016C}">
      <dgm:prSet/>
      <dgm:spPr/>
      <dgm:t>
        <a:bodyPr/>
        <a:lstStyle/>
        <a:p>
          <a:endParaRPr lang="en-US"/>
        </a:p>
      </dgm:t>
    </dgm:pt>
    <dgm:pt modelId="{19088843-1923-4217-AC7C-807566552DD6}" type="pres">
      <dgm:prSet presAssocID="{1C241800-D4BC-4050-90B8-5CB20EBF6CB4}" presName="Name0" presStyleCnt="0">
        <dgm:presLayoutVars>
          <dgm:chMax val="7"/>
          <dgm:chPref val="7"/>
          <dgm:dir/>
        </dgm:presLayoutVars>
      </dgm:prSet>
      <dgm:spPr/>
    </dgm:pt>
    <dgm:pt modelId="{831867EE-C7F8-4795-9170-7EF45390ACCC}" type="pres">
      <dgm:prSet presAssocID="{1C241800-D4BC-4050-90B8-5CB20EBF6CB4}" presName="Name1" presStyleCnt="0"/>
      <dgm:spPr/>
    </dgm:pt>
    <dgm:pt modelId="{0C5D457C-2CD2-4D40-A719-142E02EEA878}" type="pres">
      <dgm:prSet presAssocID="{1C241800-D4BC-4050-90B8-5CB20EBF6CB4}" presName="cycle" presStyleCnt="0"/>
      <dgm:spPr/>
    </dgm:pt>
    <dgm:pt modelId="{29F656D2-76EB-4EB5-AA05-0E760B075668}" type="pres">
      <dgm:prSet presAssocID="{1C241800-D4BC-4050-90B8-5CB20EBF6CB4}" presName="srcNode" presStyleLbl="node1" presStyleIdx="0" presStyleCnt="3"/>
      <dgm:spPr/>
    </dgm:pt>
    <dgm:pt modelId="{8A8FD61A-1299-448D-B12D-52B053469F0D}" type="pres">
      <dgm:prSet presAssocID="{1C241800-D4BC-4050-90B8-5CB20EBF6CB4}" presName="conn" presStyleLbl="parChTrans1D2" presStyleIdx="0" presStyleCnt="1"/>
      <dgm:spPr/>
    </dgm:pt>
    <dgm:pt modelId="{5360F3D1-2800-4557-A01D-477C91F2199C}" type="pres">
      <dgm:prSet presAssocID="{1C241800-D4BC-4050-90B8-5CB20EBF6CB4}" presName="extraNode" presStyleLbl="node1" presStyleIdx="0" presStyleCnt="3"/>
      <dgm:spPr/>
    </dgm:pt>
    <dgm:pt modelId="{4B768895-237C-4A38-A1B9-2D74D6CF6298}" type="pres">
      <dgm:prSet presAssocID="{1C241800-D4BC-4050-90B8-5CB20EBF6CB4}" presName="dstNode" presStyleLbl="node1" presStyleIdx="0" presStyleCnt="3"/>
      <dgm:spPr/>
    </dgm:pt>
    <dgm:pt modelId="{8640D57C-230E-4AD6-972A-9BB76818CD47}" type="pres">
      <dgm:prSet presAssocID="{F4BAF8EE-D7CF-4E97-A101-A02E19D7ECBC}" presName="text_1" presStyleLbl="node1" presStyleIdx="0" presStyleCnt="3">
        <dgm:presLayoutVars>
          <dgm:bulletEnabled val="1"/>
        </dgm:presLayoutVars>
      </dgm:prSet>
      <dgm:spPr/>
    </dgm:pt>
    <dgm:pt modelId="{6FB910E3-35C4-471D-A702-8CA1F7E47EAD}" type="pres">
      <dgm:prSet presAssocID="{F4BAF8EE-D7CF-4E97-A101-A02E19D7ECBC}" presName="accent_1" presStyleCnt="0"/>
      <dgm:spPr/>
    </dgm:pt>
    <dgm:pt modelId="{47F972ED-E790-4DCC-843F-BD1B72B0232E}" type="pres">
      <dgm:prSet presAssocID="{F4BAF8EE-D7CF-4E97-A101-A02E19D7ECBC}" presName="accentRepeatNode" presStyleLbl="solidFgAcc1" presStyleIdx="0" presStyleCnt="3"/>
      <dgm:spPr/>
    </dgm:pt>
    <dgm:pt modelId="{DEB55F62-3776-48E1-AD11-68925B8396FE}" type="pres">
      <dgm:prSet presAssocID="{0D7B7F5F-FE12-4B18-A0C7-B2F48A8779F9}" presName="text_2" presStyleLbl="node1" presStyleIdx="1" presStyleCnt="3">
        <dgm:presLayoutVars>
          <dgm:bulletEnabled val="1"/>
        </dgm:presLayoutVars>
      </dgm:prSet>
      <dgm:spPr/>
    </dgm:pt>
    <dgm:pt modelId="{B8988AD4-5392-4844-809E-62F66429ADCD}" type="pres">
      <dgm:prSet presAssocID="{0D7B7F5F-FE12-4B18-A0C7-B2F48A8779F9}" presName="accent_2" presStyleCnt="0"/>
      <dgm:spPr/>
    </dgm:pt>
    <dgm:pt modelId="{686BCF2B-8392-45B2-AE32-779B360E1B43}" type="pres">
      <dgm:prSet presAssocID="{0D7B7F5F-FE12-4B18-A0C7-B2F48A8779F9}" presName="accentRepeatNode" presStyleLbl="solidFgAcc1" presStyleIdx="1" presStyleCnt="3"/>
      <dgm:spPr/>
    </dgm:pt>
    <dgm:pt modelId="{0E8F8843-A712-41A2-BB2A-64F7D7C1A22B}" type="pres">
      <dgm:prSet presAssocID="{6F2EB088-59BC-40DE-9942-9100B75EB224}" presName="text_3" presStyleLbl="node1" presStyleIdx="2" presStyleCnt="3">
        <dgm:presLayoutVars>
          <dgm:bulletEnabled val="1"/>
        </dgm:presLayoutVars>
      </dgm:prSet>
      <dgm:spPr/>
    </dgm:pt>
    <dgm:pt modelId="{A36E36B3-C278-48D0-84FE-6A92F11D51EF}" type="pres">
      <dgm:prSet presAssocID="{6F2EB088-59BC-40DE-9942-9100B75EB224}" presName="accent_3" presStyleCnt="0"/>
      <dgm:spPr/>
    </dgm:pt>
    <dgm:pt modelId="{1B997CBC-AA39-4E89-B0E7-4F700C349500}" type="pres">
      <dgm:prSet presAssocID="{6F2EB088-59BC-40DE-9942-9100B75EB224}" presName="accentRepeatNode" presStyleLbl="solidFgAcc1" presStyleIdx="2" presStyleCnt="3"/>
      <dgm:spPr/>
    </dgm:pt>
  </dgm:ptLst>
  <dgm:cxnLst>
    <dgm:cxn modelId="{611E3628-4B26-464A-B2F3-EF66378CA682}" type="presOf" srcId="{F8E44742-CACF-48F9-B9B7-F7AC6D1F5DED}" destId="{8A8FD61A-1299-448D-B12D-52B053469F0D}" srcOrd="0" destOrd="0" presId="urn:microsoft.com/office/officeart/2008/layout/VerticalCurvedList"/>
    <dgm:cxn modelId="{696FD82F-C5C3-423F-843C-70D13C4AB741}" srcId="{1C241800-D4BC-4050-90B8-5CB20EBF6CB4}" destId="{F4BAF8EE-D7CF-4E97-A101-A02E19D7ECBC}" srcOrd="0" destOrd="0" parTransId="{78852F1B-9DE7-480F-94BE-C55167F63E0B}" sibTransId="{F8E44742-CACF-48F9-B9B7-F7AC6D1F5DED}"/>
    <dgm:cxn modelId="{3D016365-8181-4CD1-AF0D-4CA5810F28C1}" srcId="{1C241800-D4BC-4050-90B8-5CB20EBF6CB4}" destId="{0D7B7F5F-FE12-4B18-A0C7-B2F48A8779F9}" srcOrd="1" destOrd="0" parTransId="{DA17C505-94B7-4BF6-8EAA-34646AAC5B09}" sibTransId="{D0B3A58B-BD46-435C-8917-588DC1420E91}"/>
    <dgm:cxn modelId="{B7241847-D7ED-47B4-BCC4-D9124B3D016C}" srcId="{1C241800-D4BC-4050-90B8-5CB20EBF6CB4}" destId="{6F2EB088-59BC-40DE-9942-9100B75EB224}" srcOrd="2" destOrd="0" parTransId="{06951ED7-6F94-4D45-AF81-C4DCE1DCA720}" sibTransId="{17F27962-5668-4BC6-9228-9C829F630FA0}"/>
    <dgm:cxn modelId="{5231EE69-5F7C-4E16-931A-DB5544C8A384}" type="presOf" srcId="{6F2EB088-59BC-40DE-9942-9100B75EB224}" destId="{0E8F8843-A712-41A2-BB2A-64F7D7C1A22B}" srcOrd="0" destOrd="0" presId="urn:microsoft.com/office/officeart/2008/layout/VerticalCurvedList"/>
    <dgm:cxn modelId="{83423259-8237-463A-BF3B-767CC385AE13}" type="presOf" srcId="{F4BAF8EE-D7CF-4E97-A101-A02E19D7ECBC}" destId="{8640D57C-230E-4AD6-972A-9BB76818CD47}" srcOrd="0" destOrd="0" presId="urn:microsoft.com/office/officeart/2008/layout/VerticalCurvedList"/>
    <dgm:cxn modelId="{849D817D-5180-4690-8B1E-3A6D088A521B}" type="presOf" srcId="{1C241800-D4BC-4050-90B8-5CB20EBF6CB4}" destId="{19088843-1923-4217-AC7C-807566552DD6}" srcOrd="0" destOrd="0" presId="urn:microsoft.com/office/officeart/2008/layout/VerticalCurvedList"/>
    <dgm:cxn modelId="{E5D953CE-37A4-4271-A3DD-82629B198AC5}" type="presOf" srcId="{0D7B7F5F-FE12-4B18-A0C7-B2F48A8779F9}" destId="{DEB55F62-3776-48E1-AD11-68925B8396FE}" srcOrd="0" destOrd="0" presId="urn:microsoft.com/office/officeart/2008/layout/VerticalCurvedList"/>
    <dgm:cxn modelId="{1B5035E1-EC5E-42AA-9876-48A60A10FB65}" type="presParOf" srcId="{19088843-1923-4217-AC7C-807566552DD6}" destId="{831867EE-C7F8-4795-9170-7EF45390ACCC}" srcOrd="0" destOrd="0" presId="urn:microsoft.com/office/officeart/2008/layout/VerticalCurvedList"/>
    <dgm:cxn modelId="{653EDD62-5FFF-40D9-B359-2BB24E6E8B08}" type="presParOf" srcId="{831867EE-C7F8-4795-9170-7EF45390ACCC}" destId="{0C5D457C-2CD2-4D40-A719-142E02EEA878}" srcOrd="0" destOrd="0" presId="urn:microsoft.com/office/officeart/2008/layout/VerticalCurvedList"/>
    <dgm:cxn modelId="{B4143365-6C6D-4492-97A1-555F6E762BDB}" type="presParOf" srcId="{0C5D457C-2CD2-4D40-A719-142E02EEA878}" destId="{29F656D2-76EB-4EB5-AA05-0E760B075668}" srcOrd="0" destOrd="0" presId="urn:microsoft.com/office/officeart/2008/layout/VerticalCurvedList"/>
    <dgm:cxn modelId="{E6776871-1FA6-4A18-9E93-58F6D600C27F}" type="presParOf" srcId="{0C5D457C-2CD2-4D40-A719-142E02EEA878}" destId="{8A8FD61A-1299-448D-B12D-52B053469F0D}" srcOrd="1" destOrd="0" presId="urn:microsoft.com/office/officeart/2008/layout/VerticalCurvedList"/>
    <dgm:cxn modelId="{CECF1794-4936-422E-AEA1-805669099B18}" type="presParOf" srcId="{0C5D457C-2CD2-4D40-A719-142E02EEA878}" destId="{5360F3D1-2800-4557-A01D-477C91F2199C}" srcOrd="2" destOrd="0" presId="urn:microsoft.com/office/officeart/2008/layout/VerticalCurvedList"/>
    <dgm:cxn modelId="{67F1DDEE-4447-4725-80CC-68A901F01CCD}" type="presParOf" srcId="{0C5D457C-2CD2-4D40-A719-142E02EEA878}" destId="{4B768895-237C-4A38-A1B9-2D74D6CF6298}" srcOrd="3" destOrd="0" presId="urn:microsoft.com/office/officeart/2008/layout/VerticalCurvedList"/>
    <dgm:cxn modelId="{AB5431B8-D2DD-4821-B99F-4AD6E2EE8BA9}" type="presParOf" srcId="{831867EE-C7F8-4795-9170-7EF45390ACCC}" destId="{8640D57C-230E-4AD6-972A-9BB76818CD47}" srcOrd="1" destOrd="0" presId="urn:microsoft.com/office/officeart/2008/layout/VerticalCurvedList"/>
    <dgm:cxn modelId="{1AD13642-6CA0-4364-BBB1-FE87CD162F11}" type="presParOf" srcId="{831867EE-C7F8-4795-9170-7EF45390ACCC}" destId="{6FB910E3-35C4-471D-A702-8CA1F7E47EAD}" srcOrd="2" destOrd="0" presId="urn:microsoft.com/office/officeart/2008/layout/VerticalCurvedList"/>
    <dgm:cxn modelId="{EDA5A6F0-9DAB-4514-8702-AF9ABB570FDE}" type="presParOf" srcId="{6FB910E3-35C4-471D-A702-8CA1F7E47EAD}" destId="{47F972ED-E790-4DCC-843F-BD1B72B0232E}" srcOrd="0" destOrd="0" presId="urn:microsoft.com/office/officeart/2008/layout/VerticalCurvedList"/>
    <dgm:cxn modelId="{2ADD0FF3-AEDC-424F-A99A-476CF72BF2DB}" type="presParOf" srcId="{831867EE-C7F8-4795-9170-7EF45390ACCC}" destId="{DEB55F62-3776-48E1-AD11-68925B8396FE}" srcOrd="3" destOrd="0" presId="urn:microsoft.com/office/officeart/2008/layout/VerticalCurvedList"/>
    <dgm:cxn modelId="{32705924-A77B-402A-81EE-4FAED101F256}" type="presParOf" srcId="{831867EE-C7F8-4795-9170-7EF45390ACCC}" destId="{B8988AD4-5392-4844-809E-62F66429ADCD}" srcOrd="4" destOrd="0" presId="urn:microsoft.com/office/officeart/2008/layout/VerticalCurvedList"/>
    <dgm:cxn modelId="{EE036301-1B37-4E55-B364-F87F4BE1ECAF}" type="presParOf" srcId="{B8988AD4-5392-4844-809E-62F66429ADCD}" destId="{686BCF2B-8392-45B2-AE32-779B360E1B43}" srcOrd="0" destOrd="0" presId="urn:microsoft.com/office/officeart/2008/layout/VerticalCurvedList"/>
    <dgm:cxn modelId="{EDA68D6B-72CD-41D7-A0F9-883AD7CAD344}" type="presParOf" srcId="{831867EE-C7F8-4795-9170-7EF45390ACCC}" destId="{0E8F8843-A712-41A2-BB2A-64F7D7C1A22B}" srcOrd="5" destOrd="0" presId="urn:microsoft.com/office/officeart/2008/layout/VerticalCurvedList"/>
    <dgm:cxn modelId="{0F78333C-5734-40EF-BB96-87D3C274E87E}" type="presParOf" srcId="{831867EE-C7F8-4795-9170-7EF45390ACCC}" destId="{A36E36B3-C278-48D0-84FE-6A92F11D51EF}" srcOrd="6" destOrd="0" presId="urn:microsoft.com/office/officeart/2008/layout/VerticalCurvedList"/>
    <dgm:cxn modelId="{0845E0F2-A30D-4F81-BCEC-55EEF1945E0A}" type="presParOf" srcId="{A36E36B3-C278-48D0-84FE-6A92F11D51EF}" destId="{1B997CBC-AA39-4E89-B0E7-4F700C349500}"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8FD61A-1299-448D-B12D-52B053469F0D}">
      <dsp:nvSpPr>
        <dsp:cNvPr id="0" name=""/>
        <dsp:cNvSpPr/>
      </dsp:nvSpPr>
      <dsp:spPr>
        <a:xfrm>
          <a:off x="-4757178" y="-729164"/>
          <a:ext cx="5666261" cy="5666261"/>
        </a:xfrm>
        <a:prstGeom prst="blockArc">
          <a:avLst>
            <a:gd name="adj1" fmla="val 18900000"/>
            <a:gd name="adj2" fmla="val 2700000"/>
            <a:gd name="adj3" fmla="val 381"/>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640D57C-230E-4AD6-972A-9BB76818CD47}">
      <dsp:nvSpPr>
        <dsp:cNvPr id="0" name=""/>
        <dsp:cNvSpPr/>
      </dsp:nvSpPr>
      <dsp:spPr>
        <a:xfrm>
          <a:off x="584670" y="420793"/>
          <a:ext cx="6469869" cy="841586"/>
        </a:xfrm>
        <a:prstGeom prst="rect">
          <a:avLst/>
        </a:prstGeom>
        <a:solidFill>
          <a:srgbClr val="FF0066"/>
        </a:soli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68009" tIns="114300" rIns="114300" bIns="114300" numCol="1" spcCol="1270" anchor="ctr" anchorCtr="0">
          <a:noAutofit/>
        </a:bodyPr>
        <a:lstStyle/>
        <a:p>
          <a:pPr marL="0" lvl="0" indent="0" algn="l" defTabSz="2000250">
            <a:lnSpc>
              <a:spcPct val="90000"/>
            </a:lnSpc>
            <a:spcBef>
              <a:spcPct val="0"/>
            </a:spcBef>
            <a:spcAft>
              <a:spcPct val="35000"/>
            </a:spcAft>
            <a:buNone/>
          </a:pPr>
          <a:r>
            <a:rPr lang="id-ID" altLang="en-US" sz="4500" kern="1200" dirty="0"/>
            <a:t>Pra- Produksi media </a:t>
          </a:r>
          <a:endParaRPr lang="en-US" sz="4500" kern="1200" dirty="0"/>
        </a:p>
      </dsp:txBody>
      <dsp:txXfrm>
        <a:off x="584670" y="420793"/>
        <a:ext cx="6469869" cy="841586"/>
      </dsp:txXfrm>
    </dsp:sp>
    <dsp:sp modelId="{47F972ED-E790-4DCC-843F-BD1B72B0232E}">
      <dsp:nvSpPr>
        <dsp:cNvPr id="0" name=""/>
        <dsp:cNvSpPr/>
      </dsp:nvSpPr>
      <dsp:spPr>
        <a:xfrm>
          <a:off x="58679" y="315594"/>
          <a:ext cx="1051983" cy="1051983"/>
        </a:xfrm>
        <a:prstGeom prst="ellipse">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DEB55F62-3776-48E1-AD11-68925B8396FE}">
      <dsp:nvSpPr>
        <dsp:cNvPr id="0" name=""/>
        <dsp:cNvSpPr/>
      </dsp:nvSpPr>
      <dsp:spPr>
        <a:xfrm>
          <a:off x="890587" y="1683173"/>
          <a:ext cx="6163952" cy="841586"/>
        </a:xfrm>
        <a:prstGeom prst="rect">
          <a:avLst/>
        </a:prstGeom>
        <a:solidFill>
          <a:srgbClr val="FF0066"/>
        </a:soli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68009" tIns="114300" rIns="114300" bIns="114300" numCol="1" spcCol="1270" anchor="ctr" anchorCtr="0">
          <a:noAutofit/>
        </a:bodyPr>
        <a:lstStyle/>
        <a:p>
          <a:pPr marL="0" lvl="0" indent="0" algn="l" defTabSz="2000250">
            <a:lnSpc>
              <a:spcPct val="90000"/>
            </a:lnSpc>
            <a:spcBef>
              <a:spcPct val="0"/>
            </a:spcBef>
            <a:spcAft>
              <a:spcPct val="35000"/>
            </a:spcAft>
            <a:buNone/>
          </a:pPr>
          <a:r>
            <a:rPr lang="id-ID" altLang="en-US" sz="4500" kern="1200" dirty="0"/>
            <a:t>Tahap Produksi</a:t>
          </a:r>
          <a:endParaRPr lang="en-US" sz="4500" kern="1200" dirty="0"/>
        </a:p>
      </dsp:txBody>
      <dsp:txXfrm>
        <a:off x="890587" y="1683173"/>
        <a:ext cx="6163952" cy="841586"/>
      </dsp:txXfrm>
    </dsp:sp>
    <dsp:sp modelId="{686BCF2B-8392-45B2-AE32-779B360E1B43}">
      <dsp:nvSpPr>
        <dsp:cNvPr id="0" name=""/>
        <dsp:cNvSpPr/>
      </dsp:nvSpPr>
      <dsp:spPr>
        <a:xfrm>
          <a:off x="364595" y="1577974"/>
          <a:ext cx="1051983" cy="1051983"/>
        </a:xfrm>
        <a:prstGeom prst="ellipse">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0E8F8843-A712-41A2-BB2A-64F7D7C1A22B}">
      <dsp:nvSpPr>
        <dsp:cNvPr id="0" name=""/>
        <dsp:cNvSpPr/>
      </dsp:nvSpPr>
      <dsp:spPr>
        <a:xfrm>
          <a:off x="584670" y="2945553"/>
          <a:ext cx="6469869" cy="841586"/>
        </a:xfrm>
        <a:prstGeom prst="rect">
          <a:avLst/>
        </a:prstGeom>
        <a:gradFill flip="none" rotWithShape="0">
          <a:gsLst>
            <a:gs pos="0">
              <a:srgbClr val="FF0066">
                <a:shade val="30000"/>
                <a:satMod val="115000"/>
              </a:srgbClr>
            </a:gs>
            <a:gs pos="50000">
              <a:srgbClr val="FF0066">
                <a:shade val="67500"/>
                <a:satMod val="115000"/>
              </a:srgbClr>
            </a:gs>
            <a:gs pos="100000">
              <a:srgbClr val="FF0066">
                <a:shade val="100000"/>
                <a:satMod val="115000"/>
              </a:srgbClr>
            </a:gs>
          </a:gsLst>
          <a:path path="circle">
            <a:fillToRect l="100000" t="100000"/>
          </a:path>
          <a:tileRect r="-100000" b="-10000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txBody>
        <a:bodyPr spcFirstLastPara="0" vert="horz" wrap="square" lIns="668009" tIns="114300" rIns="114300" bIns="114300" numCol="1" spcCol="1270" anchor="ctr" anchorCtr="0">
          <a:noAutofit/>
        </a:bodyPr>
        <a:lstStyle/>
        <a:p>
          <a:pPr marL="0" lvl="0" indent="0" algn="l" defTabSz="2000250">
            <a:lnSpc>
              <a:spcPct val="90000"/>
            </a:lnSpc>
            <a:spcBef>
              <a:spcPct val="0"/>
            </a:spcBef>
            <a:spcAft>
              <a:spcPct val="35000"/>
            </a:spcAft>
            <a:buNone/>
          </a:pPr>
          <a:r>
            <a:rPr lang="id-ID" altLang="en-US" sz="4500" kern="1200" dirty="0"/>
            <a:t>Tahap pasca-produksi</a:t>
          </a:r>
          <a:endParaRPr lang="en-US" sz="4500" kern="1200" dirty="0"/>
        </a:p>
      </dsp:txBody>
      <dsp:txXfrm>
        <a:off x="584670" y="2945553"/>
        <a:ext cx="6469869" cy="841586"/>
      </dsp:txXfrm>
    </dsp:sp>
    <dsp:sp modelId="{1B997CBC-AA39-4E89-B0E7-4F700C349500}">
      <dsp:nvSpPr>
        <dsp:cNvPr id="0" name=""/>
        <dsp:cNvSpPr/>
      </dsp:nvSpPr>
      <dsp:spPr>
        <a:xfrm>
          <a:off x="58679" y="2840354"/>
          <a:ext cx="1051983" cy="1051983"/>
        </a:xfrm>
        <a:prstGeom prst="ellipse">
          <a:avLst/>
        </a:prstGeom>
        <a:solidFill>
          <a:schemeClr val="lt1">
            <a:hueOff val="0"/>
            <a:satOff val="0"/>
            <a:lumOff val="0"/>
            <a:alphaOff val="0"/>
          </a:schemeClr>
        </a:solidFill>
        <a:ln w="12700" cap="rnd" cmpd="sng" algn="ctr">
          <a:solidFill>
            <a:schemeClr val="accent1">
              <a:hueOff val="0"/>
              <a:satOff val="0"/>
              <a:lumOff val="0"/>
              <a:alphaOff val="0"/>
            </a:schemeClr>
          </a:solidFill>
          <a:prstDash val="solid"/>
        </a:ln>
        <a:effectLst>
          <a:outerShdw blurRad="38100" dist="25400" dir="5400000" rotWithShape="0">
            <a:srgbClr val="000000">
              <a:alpha val="35000"/>
            </a:srgbClr>
          </a:outerShdw>
        </a:effectLst>
      </dsp:spPr>
      <dsp:style>
        <a:lnRef idx="1">
          <a:scrgbClr r="0" g="0" b="0"/>
        </a:lnRef>
        <a:fillRef idx="1">
          <a:scrgbClr r="0" g="0" b="0"/>
        </a:fillRef>
        <a:effectRef idx="2">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26850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1061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25407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713001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274119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652517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748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5093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2715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48939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4530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591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65436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412498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74941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9/26/2023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6167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9/26/2023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8422475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r>
              <a:rPr lang="id-ID" altLang="en-US" b="1" dirty="0"/>
              <a:t>Desain Produksi Media Pembelajaran</a:t>
            </a:r>
            <a:endParaRPr lang="en-US" b="1" dirty="0"/>
          </a:p>
        </p:txBody>
      </p:sp>
      <p:sp>
        <p:nvSpPr>
          <p:cNvPr id="3" name="Subtitle 2"/>
          <p:cNvSpPr>
            <a:spLocks noGrp="1"/>
          </p:cNvSpPr>
          <p:nvPr>
            <p:ph type="subTitle" idx="1"/>
          </p:nvPr>
        </p:nvSpPr>
        <p:spPr/>
        <p:txBody>
          <a:bodyPr anchor="ctr"/>
          <a:lstStyle/>
          <a:p>
            <a:r>
              <a:rPr lang="en-US" dirty="0"/>
              <a:t>Present By : Yeni Raini, </a:t>
            </a:r>
            <a:r>
              <a:rPr lang="en-US" dirty="0" err="1"/>
              <a:t>M.Pd</a:t>
            </a:r>
            <a:r>
              <a:rPr lang="en-US" dirty="0"/>
              <a:t>.</a:t>
            </a:r>
          </a:p>
        </p:txBody>
      </p:sp>
    </p:spTree>
    <p:extLst>
      <p:ext uri="{BB962C8B-B14F-4D97-AF65-F5344CB8AC3E}">
        <p14:creationId xmlns:p14="http://schemas.microsoft.com/office/powerpoint/2010/main" val="401114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id-ID" b="1" dirty="0"/>
              <a:t>Hal-hal Yang Harus Diperhatikan Dalam Pemilihan Media (Lanjutan)</a:t>
            </a:r>
          </a:p>
        </p:txBody>
      </p:sp>
      <p:sp>
        <p:nvSpPr>
          <p:cNvPr id="3" name="Content Placeholder 2"/>
          <p:cNvSpPr>
            <a:spLocks noGrp="1"/>
          </p:cNvSpPr>
          <p:nvPr>
            <p:ph idx="1"/>
          </p:nvPr>
        </p:nvSpPr>
        <p:spPr>
          <a:xfrm>
            <a:off x="677334" y="2160589"/>
            <a:ext cx="8596668" cy="4459286"/>
          </a:xfrm>
        </p:spPr>
        <p:txBody>
          <a:bodyPr rtlCol="0" anchor="ctr">
            <a:noAutofit/>
          </a:bodyPr>
          <a:lstStyle/>
          <a:p>
            <a:pPr marL="457200" indent="-457200" algn="just">
              <a:buFont typeface="+mj-lt"/>
              <a:buAutoNum type="arabicPeriod" startAt="4"/>
              <a:defRPr/>
            </a:pPr>
            <a:r>
              <a:rPr lang="id-ID" sz="2400" dirty="0"/>
              <a:t>Situasi dan kondisi, meliputi kondisi sekolah atau tempat dan ruangan yang akan digunakan, serta peserta didik yang akan mengikuti pelajaran.</a:t>
            </a:r>
          </a:p>
          <a:p>
            <a:pPr marL="457200" indent="-457200" algn="just">
              <a:buFont typeface="+mj-lt"/>
              <a:buAutoNum type="arabicPeriod" startAt="4"/>
              <a:defRPr/>
            </a:pPr>
            <a:r>
              <a:rPr lang="id-ID" sz="2400" dirty="0"/>
              <a:t>Kualitas teknik, media pengajaran yang akan digunakan perlu diperhatikan, apakah sudah memenuhi syarat.</a:t>
            </a:r>
          </a:p>
          <a:p>
            <a:pPr marL="457200" indent="-457200" algn="just">
              <a:buFont typeface="+mj-lt"/>
              <a:buAutoNum type="arabicPeriod" startAt="4"/>
              <a:defRPr/>
            </a:pPr>
            <a:r>
              <a:rPr lang="id-ID" sz="2400" dirty="0"/>
              <a:t>Keefektifan dan efisiensi penggunaan, dengan menggunakan media tersebut informasi pengajaran dapat diserap oleh anak didik dengan optimal, serta waktu, tenaga dan biaya yang dikeluarkan untuk mencapai tujuan tersebut sedikit mungkin</a:t>
            </a:r>
          </a:p>
        </p:txBody>
      </p:sp>
    </p:spTree>
    <p:extLst>
      <p:ext uri="{BB962C8B-B14F-4D97-AF65-F5344CB8AC3E}">
        <p14:creationId xmlns:p14="http://schemas.microsoft.com/office/powerpoint/2010/main" val="3534775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id-ID" b="1" dirty="0"/>
              <a:t>Langkah-Langkah Desain Produksi Media Pembelajaran</a:t>
            </a:r>
          </a:p>
        </p:txBody>
      </p:sp>
      <p:sp>
        <p:nvSpPr>
          <p:cNvPr id="3" name="Content Placeholder 2"/>
          <p:cNvSpPr>
            <a:spLocks noGrp="1"/>
          </p:cNvSpPr>
          <p:nvPr>
            <p:ph idx="1"/>
          </p:nvPr>
        </p:nvSpPr>
        <p:spPr/>
        <p:txBody>
          <a:bodyPr rtlCol="0" anchor="ctr">
            <a:normAutofit/>
          </a:bodyPr>
          <a:lstStyle/>
          <a:p>
            <a:pPr marL="514350" indent="-514350" algn="just">
              <a:buFont typeface="+mj-lt"/>
              <a:buAutoNum type="arabicPeriod"/>
              <a:defRPr/>
            </a:pPr>
            <a:r>
              <a:rPr lang="id-ID" sz="2400" dirty="0">
                <a:solidFill>
                  <a:srgbClr val="7030A0"/>
                </a:solidFill>
              </a:rPr>
              <a:t>Merumuskan tujuan pembelajaran</a:t>
            </a:r>
          </a:p>
          <a:p>
            <a:pPr marL="514350" indent="-514350" algn="just">
              <a:buFont typeface="+mj-lt"/>
              <a:buAutoNum type="arabicPeriod"/>
              <a:defRPr/>
            </a:pPr>
            <a:r>
              <a:rPr lang="id-ID" sz="2400" dirty="0">
                <a:solidFill>
                  <a:srgbClr val="7030A0"/>
                </a:solidFill>
              </a:rPr>
              <a:t>Mengklasifikasikan tujuan berdasarkan domain atau tipe belajar</a:t>
            </a:r>
          </a:p>
          <a:p>
            <a:pPr marL="514350" indent="-514350" algn="just">
              <a:buFont typeface="+mj-lt"/>
              <a:buAutoNum type="arabicPeriod"/>
              <a:defRPr/>
            </a:pPr>
            <a:r>
              <a:rPr lang="id-ID" sz="2400" dirty="0">
                <a:solidFill>
                  <a:srgbClr val="7030A0"/>
                </a:solidFill>
              </a:rPr>
              <a:t>Memilih peristiwa-peristiwa pengajaran yang akan berlangsung</a:t>
            </a:r>
          </a:p>
          <a:p>
            <a:pPr marL="514350" indent="-514350" algn="just">
              <a:buFont typeface="+mj-lt"/>
              <a:buAutoNum type="arabicPeriod"/>
              <a:defRPr/>
            </a:pPr>
            <a:r>
              <a:rPr lang="id-ID" sz="2400" dirty="0">
                <a:solidFill>
                  <a:srgbClr val="7030A0"/>
                </a:solidFill>
              </a:rPr>
              <a:t>Menentukan tipe perangsang untuk tiap peristiwa</a:t>
            </a:r>
          </a:p>
          <a:p>
            <a:pPr marL="514350" indent="-514350" algn="just">
              <a:buFont typeface="+mj-lt"/>
              <a:buAutoNum type="arabicPeriod"/>
              <a:defRPr/>
            </a:pPr>
            <a:r>
              <a:rPr lang="id-ID" sz="2400" dirty="0">
                <a:solidFill>
                  <a:srgbClr val="7030A0"/>
                </a:solidFill>
              </a:rPr>
              <a:t>Mendaftar media yang dapat digunakan pada setiap peristiwa dalam pengajaran</a:t>
            </a:r>
          </a:p>
        </p:txBody>
      </p:sp>
    </p:spTree>
    <p:extLst>
      <p:ext uri="{BB962C8B-B14F-4D97-AF65-F5344CB8AC3E}">
        <p14:creationId xmlns:p14="http://schemas.microsoft.com/office/powerpoint/2010/main" val="3698037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id-ID" b="1" dirty="0"/>
              <a:t>Langkah-Langkah</a:t>
            </a:r>
            <a:r>
              <a:rPr lang="id-ID" dirty="0"/>
              <a:t> Desain Produksi Media </a:t>
            </a:r>
            <a:r>
              <a:rPr lang="id-ID" b="1" dirty="0"/>
              <a:t>Pembelajaran</a:t>
            </a:r>
            <a:r>
              <a:rPr lang="id-ID" dirty="0"/>
              <a:t> (Lanjutan)</a:t>
            </a:r>
          </a:p>
        </p:txBody>
      </p:sp>
      <p:sp>
        <p:nvSpPr>
          <p:cNvPr id="3" name="Content Placeholder 2"/>
          <p:cNvSpPr>
            <a:spLocks noGrp="1"/>
          </p:cNvSpPr>
          <p:nvPr>
            <p:ph idx="1"/>
          </p:nvPr>
        </p:nvSpPr>
        <p:spPr/>
        <p:txBody>
          <a:bodyPr rtlCol="0" anchor="ctr">
            <a:normAutofit/>
          </a:bodyPr>
          <a:lstStyle/>
          <a:p>
            <a:pPr marL="514350" indent="-514350" algn="just">
              <a:buFont typeface="+mj-lt"/>
              <a:buAutoNum type="arabicPeriod" startAt="6"/>
              <a:defRPr/>
            </a:pPr>
            <a:r>
              <a:rPr lang="id-ID" sz="2400" dirty="0"/>
              <a:t>Mempertimbangkan (berdasarkan nilai kegunaan) media yang dipakai</a:t>
            </a:r>
          </a:p>
          <a:p>
            <a:pPr marL="514350" indent="-514350" algn="just">
              <a:buFont typeface="+mj-lt"/>
              <a:buAutoNum type="arabicPeriod" startAt="6"/>
              <a:defRPr/>
            </a:pPr>
            <a:r>
              <a:rPr lang="id-ID" sz="2400" dirty="0"/>
              <a:t>Menentukan media yang terpilihkan digunakan</a:t>
            </a:r>
          </a:p>
          <a:p>
            <a:pPr marL="514350" indent="-514350" algn="just">
              <a:buFont typeface="+mj-lt"/>
              <a:buAutoNum type="arabicPeriod" startAt="6"/>
              <a:defRPr/>
            </a:pPr>
            <a:r>
              <a:rPr lang="id-ID" sz="2400" dirty="0"/>
              <a:t>Menulis rasional (penalaran) memilih media tersebut</a:t>
            </a:r>
          </a:p>
          <a:p>
            <a:pPr marL="514350" indent="-514350" algn="just">
              <a:buFont typeface="+mj-lt"/>
              <a:buAutoNum type="arabicPeriod" startAt="6"/>
              <a:defRPr/>
            </a:pPr>
            <a:r>
              <a:rPr lang="id-ID" sz="2400" dirty="0"/>
              <a:t>Menuliskan tata cara pemakaiannya pada setiap peristiwa</a:t>
            </a:r>
          </a:p>
          <a:p>
            <a:pPr marL="514350" indent="-514350" algn="just">
              <a:buFont typeface="+mj-lt"/>
              <a:buAutoNum type="arabicPeriod" startAt="6"/>
              <a:defRPr/>
            </a:pPr>
            <a:r>
              <a:rPr lang="id-ID" sz="2400" dirty="0"/>
              <a:t>Menuliskan script pembicaraan dalam penggunaan media.</a:t>
            </a:r>
          </a:p>
        </p:txBody>
      </p:sp>
    </p:spTree>
    <p:extLst>
      <p:ext uri="{BB962C8B-B14F-4D97-AF65-F5344CB8AC3E}">
        <p14:creationId xmlns:p14="http://schemas.microsoft.com/office/powerpoint/2010/main" val="4084207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fi-FI" b="1" dirty="0"/>
              <a:t>Identifikasi Kebutuhan Dan Karakteristik Siswa</a:t>
            </a:r>
            <a:endParaRPr lang="id-ID" b="1" dirty="0"/>
          </a:p>
        </p:txBody>
      </p:sp>
      <p:sp>
        <p:nvSpPr>
          <p:cNvPr id="3" name="Content Placeholder 2"/>
          <p:cNvSpPr>
            <a:spLocks noGrp="1"/>
          </p:cNvSpPr>
          <p:nvPr>
            <p:ph idx="1"/>
          </p:nvPr>
        </p:nvSpPr>
        <p:spPr/>
        <p:txBody>
          <a:bodyPr rtlCol="0" anchor="ctr">
            <a:normAutofit/>
          </a:bodyPr>
          <a:lstStyle/>
          <a:p>
            <a:pPr algn="just">
              <a:defRPr/>
            </a:pPr>
            <a:r>
              <a:rPr lang="id-ID" sz="2400" dirty="0">
                <a:solidFill>
                  <a:srgbClr val="7030A0"/>
                </a:solidFill>
              </a:rPr>
              <a:t>Kebutuhan dalam proses belajar mengajar adalah kesenjangan antara apa yang dimiliki siswa dengan apa yang diharapkan. </a:t>
            </a:r>
          </a:p>
          <a:p>
            <a:pPr algn="just">
              <a:defRPr/>
            </a:pPr>
            <a:r>
              <a:rPr lang="id-ID" sz="2400" dirty="0">
                <a:solidFill>
                  <a:srgbClr val="7030A0"/>
                </a:solidFill>
              </a:rPr>
              <a:t>Dalam proses belajar, yang dimaksud dengan kebutuhan adalah kesenjangan antara kemampuan, keterampilan, dan sikap siswa yang kita inginkan dengan kemampuan, keterampilan dan sikap siswa yang mereka miliki sekarang.</a:t>
            </a:r>
          </a:p>
        </p:txBody>
      </p:sp>
    </p:spTree>
    <p:extLst>
      <p:ext uri="{BB962C8B-B14F-4D97-AF65-F5344CB8AC3E}">
        <p14:creationId xmlns:p14="http://schemas.microsoft.com/office/powerpoint/2010/main" val="3365028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chor="ctr">
            <a:normAutofit fontScale="90000"/>
          </a:bodyPr>
          <a:lstStyle/>
          <a:p>
            <a:pPr algn="ctr"/>
            <a:r>
              <a:rPr lang="id-ID" altLang="en-US" sz="3200" b="1" dirty="0"/>
              <a:t>Merumuskan Tujuan Instruksional (Instructional Objective) Dengan Operasional Dan Khas</a:t>
            </a:r>
          </a:p>
        </p:txBody>
      </p:sp>
      <p:sp>
        <p:nvSpPr>
          <p:cNvPr id="11267" name="Content Placeholder 2"/>
          <p:cNvSpPr>
            <a:spLocks noGrp="1"/>
          </p:cNvSpPr>
          <p:nvPr>
            <p:ph idx="1"/>
          </p:nvPr>
        </p:nvSpPr>
        <p:spPr/>
        <p:txBody>
          <a:bodyPr anchor="ctr">
            <a:normAutofit/>
          </a:bodyPr>
          <a:lstStyle/>
          <a:p>
            <a:pPr algn="just"/>
            <a:r>
              <a:rPr lang="id-ID" altLang="en-US" sz="2400" dirty="0">
                <a:solidFill>
                  <a:srgbClr val="7030A0"/>
                </a:solidFill>
              </a:rPr>
              <a:t>Untuk dapat merumuskan tujuan instruksional dengan baik, tujuan instruksional harus berorientasi kepada siswa. </a:t>
            </a:r>
          </a:p>
          <a:p>
            <a:pPr algn="just"/>
            <a:r>
              <a:rPr lang="id-ID" altLang="en-US" sz="2400" dirty="0">
                <a:solidFill>
                  <a:srgbClr val="7030A0"/>
                </a:solidFill>
              </a:rPr>
              <a:t>Tujuan harus dinyatakan dengan kata kerja yang operasional, artinya kata kerja itu menunjukkan suatu prilaku/perbuatan yang dapat diamati atau diukur.</a:t>
            </a:r>
          </a:p>
        </p:txBody>
      </p:sp>
    </p:spTree>
    <p:extLst>
      <p:ext uri="{BB962C8B-B14F-4D97-AF65-F5344CB8AC3E}">
        <p14:creationId xmlns:p14="http://schemas.microsoft.com/office/powerpoint/2010/main" val="1105008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additive="base">
                                        <p:cTn id="7" dur="5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7">
                                            <p:txEl>
                                              <p:pRg st="1" end="1"/>
                                            </p:txEl>
                                          </p:spTgt>
                                        </p:tgtEl>
                                        <p:attrNameLst>
                                          <p:attrName>style.visibility</p:attrName>
                                        </p:attrNameLst>
                                      </p:cBhvr>
                                      <p:to>
                                        <p:strVal val="visible"/>
                                      </p:to>
                                    </p:set>
                                    <p:anim calcmode="lin" valueType="num">
                                      <p:cBhvr additive="base">
                                        <p:cTn id="13" dur="5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2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chor="ctr">
            <a:normAutofit fontScale="90000"/>
          </a:bodyPr>
          <a:lstStyle/>
          <a:p>
            <a:pPr algn="ctr"/>
            <a:r>
              <a:rPr lang="id-ID" altLang="en-US" sz="3200" b="1" dirty="0">
                <a:solidFill>
                  <a:srgbClr val="7030A0"/>
                </a:solidFill>
              </a:rPr>
              <a:t>Merumuskan Tujuan Instruksional (Instructional Objective) Dengan Operasional Dan Khas)</a:t>
            </a:r>
          </a:p>
        </p:txBody>
      </p:sp>
      <p:sp>
        <p:nvSpPr>
          <p:cNvPr id="3" name="Content Placeholder 2"/>
          <p:cNvSpPr>
            <a:spLocks noGrp="1"/>
          </p:cNvSpPr>
          <p:nvPr>
            <p:ph idx="1"/>
          </p:nvPr>
        </p:nvSpPr>
        <p:spPr>
          <a:xfrm>
            <a:off x="677333" y="2160590"/>
            <a:ext cx="8390467" cy="896936"/>
          </a:xfrm>
          <a:ln w="38100">
            <a:solidFill>
              <a:schemeClr val="accent6">
                <a:lumMod val="50000"/>
              </a:schemeClr>
            </a:solidFill>
          </a:ln>
        </p:spPr>
        <p:txBody>
          <a:bodyPr rtlCol="0" anchor="ctr">
            <a:normAutofit/>
          </a:bodyPr>
          <a:lstStyle/>
          <a:p>
            <a:pPr marL="0" indent="0" algn="ctr">
              <a:buNone/>
              <a:defRPr/>
            </a:pPr>
            <a:r>
              <a:rPr lang="id-ID" sz="2000" dirty="0"/>
              <a:t>Sebuah tujuan pembelajaran hendaknya memiliki empat unsur pokok yang dapat kita akronimkan dalam ABCD</a:t>
            </a:r>
          </a:p>
        </p:txBody>
      </p:sp>
      <p:sp>
        <p:nvSpPr>
          <p:cNvPr id="4" name="Rounded Rectangle 3"/>
          <p:cNvSpPr/>
          <p:nvPr/>
        </p:nvSpPr>
        <p:spPr>
          <a:xfrm>
            <a:off x="677333" y="3268666"/>
            <a:ext cx="923925" cy="790575"/>
          </a:xfrm>
          <a:prstGeom prst="round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a:t>
            </a:r>
          </a:p>
        </p:txBody>
      </p:sp>
      <p:sp>
        <p:nvSpPr>
          <p:cNvPr id="7" name="Rounded Rectangle 6"/>
          <p:cNvSpPr/>
          <p:nvPr/>
        </p:nvSpPr>
        <p:spPr>
          <a:xfrm>
            <a:off x="672569" y="4143374"/>
            <a:ext cx="923925" cy="7905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B</a:t>
            </a:r>
          </a:p>
        </p:txBody>
      </p:sp>
      <p:sp>
        <p:nvSpPr>
          <p:cNvPr id="8" name="Rounded Rectangle 7"/>
          <p:cNvSpPr/>
          <p:nvPr/>
        </p:nvSpPr>
        <p:spPr>
          <a:xfrm>
            <a:off x="672568" y="5014907"/>
            <a:ext cx="923925" cy="79057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a:t>
            </a:r>
          </a:p>
        </p:txBody>
      </p:sp>
      <p:sp>
        <p:nvSpPr>
          <p:cNvPr id="9" name="Rounded Rectangle 8"/>
          <p:cNvSpPr/>
          <p:nvPr/>
        </p:nvSpPr>
        <p:spPr>
          <a:xfrm>
            <a:off x="672569" y="5929310"/>
            <a:ext cx="923925" cy="790575"/>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t>
            </a:r>
          </a:p>
        </p:txBody>
      </p:sp>
      <p:sp>
        <p:nvSpPr>
          <p:cNvPr id="6" name="Rounded Rectangle 5"/>
          <p:cNvSpPr/>
          <p:nvPr/>
        </p:nvSpPr>
        <p:spPr>
          <a:xfrm>
            <a:off x="1762124" y="3268666"/>
            <a:ext cx="5476876" cy="790575"/>
          </a:xfrm>
          <a:prstGeom prst="round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Audience adalah menyebutkan sasaran/ audien yang dijadikan sasaran pembelajaran</a:t>
            </a:r>
            <a:endParaRPr lang="en-US" dirty="0"/>
          </a:p>
        </p:txBody>
      </p:sp>
      <p:sp>
        <p:nvSpPr>
          <p:cNvPr id="11" name="Rounded Rectangle 10"/>
          <p:cNvSpPr/>
          <p:nvPr/>
        </p:nvSpPr>
        <p:spPr>
          <a:xfrm>
            <a:off x="1762124" y="4143373"/>
            <a:ext cx="5476876" cy="790575"/>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Behavior adalah menyatakan prilaku spesifik yang diharapkan atau yang dapat dilakukan setelah pembelajaran berlangsung</a:t>
            </a:r>
            <a:endParaRPr lang="en-US" sz="1600" dirty="0"/>
          </a:p>
        </p:txBody>
      </p:sp>
      <p:sp>
        <p:nvSpPr>
          <p:cNvPr id="13" name="Rounded Rectangle 12"/>
          <p:cNvSpPr/>
          <p:nvPr/>
        </p:nvSpPr>
        <p:spPr>
          <a:xfrm>
            <a:off x="1762124" y="5014907"/>
            <a:ext cx="5476876" cy="79057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Condition adalah menyebutkan kondisi yang bagaimana atau di mana sasaran dapat mendemonstrasikan kemampuannya atau keterampilannya</a:t>
            </a:r>
            <a:endParaRPr lang="en-US" sz="1600" dirty="0"/>
          </a:p>
        </p:txBody>
      </p:sp>
      <p:sp>
        <p:nvSpPr>
          <p:cNvPr id="14" name="Rounded Rectangle 13"/>
          <p:cNvSpPr/>
          <p:nvPr/>
        </p:nvSpPr>
        <p:spPr>
          <a:xfrm>
            <a:off x="1762123" y="5929310"/>
            <a:ext cx="5476877" cy="790575"/>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a:t>Degree adalah menyebutkan batasan tingkatan minimal yang diharapkan dapat dicapai</a:t>
            </a:r>
            <a:endParaRPr lang="en-US" sz="1600" dirty="0"/>
          </a:p>
        </p:txBody>
      </p:sp>
      <p:sp>
        <p:nvSpPr>
          <p:cNvPr id="15" name="Rounded Rectangle 14"/>
          <p:cNvSpPr/>
          <p:nvPr/>
        </p:nvSpPr>
        <p:spPr>
          <a:xfrm>
            <a:off x="7324726" y="3298832"/>
            <a:ext cx="4695822" cy="760410"/>
          </a:xfrm>
          <a:prstGeom prst="roundRect">
            <a:avLst/>
          </a:prstGeom>
          <a:solidFill>
            <a:srgbClr val="FF00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a:solidFill>
                  <a:srgbClr val="FFFF00"/>
                </a:solidFill>
                <a:latin typeface="ff1"/>
              </a:rPr>
              <a:t>Siswa</a:t>
            </a:r>
            <a:r>
              <a:rPr lang="en-US" dirty="0">
                <a:solidFill>
                  <a:schemeClr val="bg1"/>
                </a:solidFill>
                <a:latin typeface="Source Sans Pro"/>
              </a:rPr>
              <a:t> </a:t>
            </a:r>
            <a:r>
              <a:rPr lang="en-US" dirty="0" err="1">
                <a:solidFill>
                  <a:schemeClr val="bg1"/>
                </a:solidFill>
                <a:latin typeface="ff8"/>
              </a:rPr>
              <a:t>dapat</a:t>
            </a:r>
            <a:r>
              <a:rPr lang="en-US" dirty="0">
                <a:solidFill>
                  <a:schemeClr val="bg1"/>
                </a:solidFill>
                <a:latin typeface="ff8"/>
              </a:rPr>
              <a:t> </a:t>
            </a:r>
            <a:r>
              <a:rPr lang="en-US" dirty="0" err="1">
                <a:solidFill>
                  <a:schemeClr val="bg1"/>
                </a:solidFill>
                <a:latin typeface="ff8"/>
              </a:rPr>
              <a:t>mengidentifikasi</a:t>
            </a:r>
            <a:r>
              <a:rPr lang="en-US" dirty="0">
                <a:solidFill>
                  <a:schemeClr val="bg1"/>
                </a:solidFill>
                <a:latin typeface="ff8"/>
              </a:rPr>
              <a:t> </a:t>
            </a:r>
            <a:r>
              <a:rPr lang="en-US" dirty="0" err="1">
                <a:solidFill>
                  <a:schemeClr val="bg1"/>
                </a:solidFill>
                <a:latin typeface="ff8"/>
              </a:rPr>
              <a:t>pola</a:t>
            </a:r>
            <a:r>
              <a:rPr lang="en-US" dirty="0">
                <a:solidFill>
                  <a:schemeClr val="bg1"/>
                </a:solidFill>
                <a:latin typeface="ff8"/>
              </a:rPr>
              <a:t> </a:t>
            </a:r>
            <a:r>
              <a:rPr lang="en-US" dirty="0" err="1">
                <a:solidFill>
                  <a:schemeClr val="bg1"/>
                </a:solidFill>
                <a:latin typeface="ff8"/>
              </a:rPr>
              <a:t>barisan</a:t>
            </a:r>
            <a:r>
              <a:rPr lang="en-US" dirty="0">
                <a:solidFill>
                  <a:schemeClr val="bg1"/>
                </a:solidFill>
                <a:latin typeface="ff8"/>
              </a:rPr>
              <a:t> </a:t>
            </a:r>
            <a:r>
              <a:rPr lang="en-US" dirty="0" err="1">
                <a:solidFill>
                  <a:schemeClr val="bg1"/>
                </a:solidFill>
                <a:latin typeface="ff8"/>
              </a:rPr>
              <a:t>geometri</a:t>
            </a:r>
            <a:r>
              <a:rPr lang="en-US" dirty="0">
                <a:solidFill>
                  <a:schemeClr val="bg1"/>
                </a:solidFill>
                <a:latin typeface="ff8"/>
              </a:rPr>
              <a:t> </a:t>
            </a:r>
            <a:r>
              <a:rPr lang="en-US" dirty="0" err="1">
                <a:solidFill>
                  <a:schemeClr val="bg1"/>
                </a:solidFill>
                <a:latin typeface="ff8"/>
              </a:rPr>
              <a:t>dengan</a:t>
            </a:r>
            <a:r>
              <a:rPr lang="en-US" dirty="0">
                <a:solidFill>
                  <a:schemeClr val="bg1"/>
                </a:solidFill>
                <a:latin typeface="Source Sans Pro"/>
              </a:rPr>
              <a:t> </a:t>
            </a:r>
            <a:r>
              <a:rPr lang="en-US" dirty="0" err="1">
                <a:solidFill>
                  <a:schemeClr val="bg1"/>
                </a:solidFill>
                <a:latin typeface="ff6"/>
              </a:rPr>
              <a:t>teliti</a:t>
            </a:r>
            <a:r>
              <a:rPr lang="en-US" dirty="0">
                <a:solidFill>
                  <a:schemeClr val="bg1"/>
                </a:solidFill>
                <a:latin typeface="ff6"/>
              </a:rPr>
              <a:t>.</a:t>
            </a:r>
            <a:endParaRPr lang="en-US" dirty="0">
              <a:solidFill>
                <a:schemeClr val="bg1"/>
              </a:solidFill>
              <a:latin typeface="Source Sans Pro"/>
            </a:endParaRPr>
          </a:p>
        </p:txBody>
      </p:sp>
      <p:sp>
        <p:nvSpPr>
          <p:cNvPr id="18" name="Rounded Rectangle 17"/>
          <p:cNvSpPr/>
          <p:nvPr/>
        </p:nvSpPr>
        <p:spPr>
          <a:xfrm>
            <a:off x="7324726" y="4167191"/>
            <a:ext cx="4695822" cy="760410"/>
          </a:xfrm>
          <a:prstGeom prst="roundRec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a:solidFill>
                  <a:schemeClr val="bg1"/>
                </a:solidFill>
                <a:latin typeface="ff8"/>
              </a:rPr>
              <a:t>Siswa</a:t>
            </a:r>
            <a:r>
              <a:rPr lang="en-US" dirty="0">
                <a:solidFill>
                  <a:schemeClr val="bg1"/>
                </a:solidFill>
                <a:latin typeface="ff8"/>
              </a:rPr>
              <a:t> </a:t>
            </a:r>
            <a:r>
              <a:rPr lang="en-US" dirty="0" err="1">
                <a:solidFill>
                  <a:schemeClr val="bg1"/>
                </a:solidFill>
                <a:latin typeface="ff8"/>
              </a:rPr>
              <a:t>dapat</a:t>
            </a:r>
            <a:r>
              <a:rPr lang="en-US" dirty="0">
                <a:solidFill>
                  <a:schemeClr val="bg1"/>
                </a:solidFill>
                <a:latin typeface="Source Sans Pro"/>
              </a:rPr>
              <a:t> </a:t>
            </a:r>
            <a:r>
              <a:rPr lang="en-US" b="1" dirty="0" err="1">
                <a:solidFill>
                  <a:srgbClr val="FFFF00"/>
                </a:solidFill>
                <a:latin typeface="ff1"/>
              </a:rPr>
              <a:t>menyebutkan</a:t>
            </a:r>
            <a:r>
              <a:rPr lang="en-US" b="1" dirty="0">
                <a:solidFill>
                  <a:srgbClr val="FFFF00"/>
                </a:solidFill>
                <a:latin typeface="ff1"/>
              </a:rPr>
              <a:t> </a:t>
            </a:r>
            <a:r>
              <a:rPr lang="en-US" b="1" dirty="0" err="1">
                <a:solidFill>
                  <a:srgbClr val="FFFF00"/>
                </a:solidFill>
                <a:latin typeface="ff1"/>
              </a:rPr>
              <a:t>prinsip</a:t>
            </a:r>
            <a:r>
              <a:rPr lang="en-US" b="1" dirty="0">
                <a:solidFill>
                  <a:srgbClr val="FFFF00"/>
                </a:solidFill>
                <a:latin typeface="ff1"/>
              </a:rPr>
              <a:t> </a:t>
            </a:r>
            <a:r>
              <a:rPr lang="en-US" b="1" dirty="0" err="1">
                <a:solidFill>
                  <a:srgbClr val="FFFF00"/>
                </a:solidFill>
                <a:latin typeface="ff1"/>
              </a:rPr>
              <a:t>induksi</a:t>
            </a:r>
            <a:r>
              <a:rPr lang="en-US" b="1" dirty="0">
                <a:solidFill>
                  <a:srgbClr val="FFFF00"/>
                </a:solidFill>
                <a:latin typeface="ff1"/>
              </a:rPr>
              <a:t> </a:t>
            </a:r>
            <a:r>
              <a:rPr lang="en-US" b="1" dirty="0" err="1">
                <a:solidFill>
                  <a:srgbClr val="FFFF00"/>
                </a:solidFill>
                <a:latin typeface="ff1"/>
              </a:rPr>
              <a:t>matematika</a:t>
            </a:r>
            <a:endParaRPr lang="en-US" dirty="0">
              <a:solidFill>
                <a:srgbClr val="FFFF00"/>
              </a:solidFill>
              <a:latin typeface="Source Sans Pro"/>
            </a:endParaRPr>
          </a:p>
        </p:txBody>
      </p:sp>
      <p:sp>
        <p:nvSpPr>
          <p:cNvPr id="20" name="Rounded Rectangle 19"/>
          <p:cNvSpPr/>
          <p:nvPr/>
        </p:nvSpPr>
        <p:spPr>
          <a:xfrm>
            <a:off x="7324725" y="5014907"/>
            <a:ext cx="4695823" cy="760410"/>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err="1">
                <a:solidFill>
                  <a:srgbClr val="FFFF00"/>
                </a:solidFill>
                <a:latin typeface="ff1"/>
              </a:rPr>
              <a:t>Melalui</a:t>
            </a:r>
            <a:r>
              <a:rPr lang="en-US" sz="1400" b="1" dirty="0">
                <a:solidFill>
                  <a:srgbClr val="FFFF00"/>
                </a:solidFill>
                <a:latin typeface="ff1"/>
              </a:rPr>
              <a:t> </a:t>
            </a:r>
            <a:r>
              <a:rPr lang="en-US" sz="1400" b="1" dirty="0" err="1">
                <a:solidFill>
                  <a:srgbClr val="FFFF00"/>
                </a:solidFill>
                <a:latin typeface="ff1"/>
              </a:rPr>
              <a:t>pengamatan</a:t>
            </a:r>
            <a:r>
              <a:rPr lang="en-US" sz="1400" b="1" dirty="0">
                <a:solidFill>
                  <a:srgbClr val="FFFF00"/>
                </a:solidFill>
                <a:latin typeface="ff1"/>
              </a:rPr>
              <a:t> </a:t>
            </a:r>
            <a:r>
              <a:rPr lang="en-US" sz="1400" b="1" dirty="0" err="1">
                <a:solidFill>
                  <a:srgbClr val="FFFF00"/>
                </a:solidFill>
                <a:latin typeface="ff1"/>
              </a:rPr>
              <a:t>lingkungan</a:t>
            </a:r>
            <a:r>
              <a:rPr lang="en-US" sz="1400" b="1" dirty="0">
                <a:solidFill>
                  <a:srgbClr val="FFFF00"/>
                </a:solidFill>
                <a:latin typeface="ff1"/>
              </a:rPr>
              <a:t> </a:t>
            </a:r>
            <a:r>
              <a:rPr lang="en-US" sz="1400" b="1" dirty="0" err="1">
                <a:solidFill>
                  <a:srgbClr val="FFFF00"/>
                </a:solidFill>
                <a:latin typeface="ff1"/>
              </a:rPr>
              <a:t>sekitar</a:t>
            </a:r>
            <a:r>
              <a:rPr lang="en-US" sz="1400" b="1" dirty="0">
                <a:solidFill>
                  <a:srgbClr val="FFFF00"/>
                </a:solidFill>
                <a:latin typeface="ff1"/>
              </a:rPr>
              <a:t> </a:t>
            </a:r>
            <a:r>
              <a:rPr lang="en-US" sz="1400" dirty="0" err="1">
                <a:solidFill>
                  <a:schemeClr val="bg1"/>
                </a:solidFill>
                <a:latin typeface="ff8"/>
              </a:rPr>
              <a:t>peserta</a:t>
            </a:r>
            <a:r>
              <a:rPr lang="en-US" sz="1400" dirty="0">
                <a:solidFill>
                  <a:schemeClr val="bg1"/>
                </a:solidFill>
                <a:latin typeface="ff8"/>
              </a:rPr>
              <a:t> </a:t>
            </a:r>
            <a:r>
              <a:rPr lang="en-US" sz="1400" dirty="0" err="1">
                <a:solidFill>
                  <a:schemeClr val="bg1"/>
                </a:solidFill>
                <a:latin typeface="ff8"/>
              </a:rPr>
              <a:t>didik</a:t>
            </a:r>
            <a:r>
              <a:rPr lang="en-US" sz="1400" dirty="0">
                <a:solidFill>
                  <a:schemeClr val="bg1"/>
                </a:solidFill>
                <a:latin typeface="ff8"/>
              </a:rPr>
              <a:t> </a:t>
            </a:r>
            <a:r>
              <a:rPr lang="en-US" sz="1400" dirty="0" err="1">
                <a:solidFill>
                  <a:schemeClr val="bg1"/>
                </a:solidFill>
                <a:latin typeface="ff8"/>
              </a:rPr>
              <a:t>mampu</a:t>
            </a:r>
            <a:r>
              <a:rPr lang="en-US" sz="1400" dirty="0">
                <a:solidFill>
                  <a:schemeClr val="bg1"/>
                </a:solidFill>
                <a:latin typeface="ff8"/>
              </a:rPr>
              <a:t> </a:t>
            </a:r>
            <a:r>
              <a:rPr lang="en-US" sz="1400" dirty="0" err="1">
                <a:solidFill>
                  <a:schemeClr val="bg1"/>
                </a:solidFill>
                <a:latin typeface="ff8"/>
              </a:rPr>
              <a:t>menyebutkan</a:t>
            </a:r>
            <a:r>
              <a:rPr lang="en-US" sz="1400" dirty="0">
                <a:solidFill>
                  <a:schemeClr val="bg1"/>
                </a:solidFill>
                <a:latin typeface="ff8"/>
              </a:rPr>
              <a:t> minimal 3 </a:t>
            </a:r>
            <a:r>
              <a:rPr lang="en-US" sz="1400" dirty="0" err="1">
                <a:solidFill>
                  <a:schemeClr val="bg1"/>
                </a:solidFill>
                <a:latin typeface="ff8"/>
              </a:rPr>
              <a:t>contoh</a:t>
            </a:r>
            <a:r>
              <a:rPr lang="en-US" sz="1400" dirty="0">
                <a:solidFill>
                  <a:schemeClr val="bg1"/>
                </a:solidFill>
                <a:latin typeface="ff8"/>
              </a:rPr>
              <a:t> </a:t>
            </a:r>
            <a:r>
              <a:rPr lang="en-US" sz="1400" dirty="0" err="1">
                <a:solidFill>
                  <a:schemeClr val="bg1"/>
                </a:solidFill>
                <a:latin typeface="ff8"/>
              </a:rPr>
              <a:t>pernyataan</a:t>
            </a:r>
            <a:r>
              <a:rPr lang="en-US" sz="1400" dirty="0">
                <a:solidFill>
                  <a:schemeClr val="bg1"/>
                </a:solidFill>
                <a:latin typeface="ff8"/>
              </a:rPr>
              <a:t> </a:t>
            </a:r>
            <a:r>
              <a:rPr lang="en-US" sz="1400" dirty="0" err="1">
                <a:solidFill>
                  <a:schemeClr val="bg1"/>
                </a:solidFill>
                <a:latin typeface="ff8"/>
              </a:rPr>
              <a:t>sederhana</a:t>
            </a:r>
            <a:r>
              <a:rPr lang="en-US" sz="1400" dirty="0">
                <a:solidFill>
                  <a:schemeClr val="bg1"/>
                </a:solidFill>
                <a:latin typeface="ff8"/>
              </a:rPr>
              <a:t> </a:t>
            </a:r>
            <a:r>
              <a:rPr lang="en-US" sz="1400" dirty="0" err="1">
                <a:solidFill>
                  <a:schemeClr val="bg1"/>
                </a:solidFill>
                <a:latin typeface="ff8"/>
              </a:rPr>
              <a:t>beserta</a:t>
            </a:r>
            <a:r>
              <a:rPr lang="en-US" sz="1400" dirty="0">
                <a:solidFill>
                  <a:schemeClr val="bg1"/>
                </a:solidFill>
                <a:latin typeface="ff8"/>
              </a:rPr>
              <a:t> </a:t>
            </a:r>
            <a:r>
              <a:rPr lang="en-US" sz="1400" dirty="0" err="1">
                <a:solidFill>
                  <a:schemeClr val="bg1"/>
                </a:solidFill>
                <a:latin typeface="ff8"/>
              </a:rPr>
              <a:t>negasinya</a:t>
            </a:r>
            <a:endParaRPr lang="en-US" sz="1400" dirty="0">
              <a:solidFill>
                <a:schemeClr val="bg1"/>
              </a:solidFill>
              <a:latin typeface="Source Sans Pro"/>
            </a:endParaRPr>
          </a:p>
        </p:txBody>
      </p:sp>
      <p:sp>
        <p:nvSpPr>
          <p:cNvPr id="22" name="Rounded Rectangle 21"/>
          <p:cNvSpPr/>
          <p:nvPr/>
        </p:nvSpPr>
        <p:spPr>
          <a:xfrm>
            <a:off x="7324725" y="5924545"/>
            <a:ext cx="4695823" cy="760410"/>
          </a:xfrm>
          <a:prstGeom prst="round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err="1">
                <a:solidFill>
                  <a:schemeClr val="bg1"/>
                </a:solidFill>
                <a:latin typeface="ff8"/>
              </a:rPr>
              <a:t>Setelah</a:t>
            </a:r>
            <a:r>
              <a:rPr lang="en-US" sz="1400" dirty="0">
                <a:solidFill>
                  <a:schemeClr val="bg1"/>
                </a:solidFill>
                <a:latin typeface="ff8"/>
              </a:rPr>
              <a:t> </a:t>
            </a:r>
            <a:r>
              <a:rPr lang="en-US" sz="1400" dirty="0" err="1">
                <a:solidFill>
                  <a:schemeClr val="bg1"/>
                </a:solidFill>
                <a:latin typeface="ff8"/>
              </a:rPr>
              <a:t>melakukan</a:t>
            </a:r>
            <a:r>
              <a:rPr lang="en-US" sz="1400" dirty="0">
                <a:solidFill>
                  <a:schemeClr val="bg1"/>
                </a:solidFill>
                <a:latin typeface="ff8"/>
              </a:rPr>
              <a:t> </a:t>
            </a:r>
            <a:r>
              <a:rPr lang="en-US" sz="1400" dirty="0" err="1">
                <a:solidFill>
                  <a:schemeClr val="bg1"/>
                </a:solidFill>
                <a:latin typeface="ff8"/>
              </a:rPr>
              <a:t>percobaan</a:t>
            </a:r>
            <a:r>
              <a:rPr lang="en-US" sz="1400" dirty="0">
                <a:solidFill>
                  <a:schemeClr val="bg1"/>
                </a:solidFill>
                <a:latin typeface="ff8"/>
              </a:rPr>
              <a:t> </a:t>
            </a:r>
            <a:r>
              <a:rPr lang="en-US" sz="1400" dirty="0" err="1">
                <a:solidFill>
                  <a:schemeClr val="bg1"/>
                </a:solidFill>
                <a:latin typeface="ff8"/>
              </a:rPr>
              <a:t>membuka</a:t>
            </a:r>
            <a:r>
              <a:rPr lang="en-US" sz="1400" dirty="0">
                <a:solidFill>
                  <a:schemeClr val="bg1"/>
                </a:solidFill>
                <a:latin typeface="ff8"/>
              </a:rPr>
              <a:t> </a:t>
            </a:r>
            <a:r>
              <a:rPr lang="en-US" sz="1400" dirty="0" err="1">
                <a:solidFill>
                  <a:schemeClr val="bg1"/>
                </a:solidFill>
                <a:latin typeface="ff8"/>
              </a:rPr>
              <a:t>jaring-jaring</a:t>
            </a:r>
            <a:r>
              <a:rPr lang="en-US" sz="1400" dirty="0">
                <a:solidFill>
                  <a:schemeClr val="bg1"/>
                </a:solidFill>
                <a:latin typeface="ff8"/>
              </a:rPr>
              <a:t> </a:t>
            </a:r>
            <a:r>
              <a:rPr lang="en-US" sz="1400" dirty="0" err="1">
                <a:solidFill>
                  <a:schemeClr val="bg1"/>
                </a:solidFill>
                <a:latin typeface="ff8"/>
              </a:rPr>
              <a:t>balok</a:t>
            </a:r>
            <a:r>
              <a:rPr lang="en-US" sz="1400" dirty="0">
                <a:solidFill>
                  <a:schemeClr val="bg1"/>
                </a:solidFill>
                <a:latin typeface="ff8"/>
              </a:rPr>
              <a:t>, </a:t>
            </a:r>
            <a:r>
              <a:rPr lang="en-US" sz="1400" dirty="0" err="1">
                <a:solidFill>
                  <a:schemeClr val="bg1"/>
                </a:solidFill>
                <a:latin typeface="ff8"/>
              </a:rPr>
              <a:t>siswa</a:t>
            </a:r>
            <a:r>
              <a:rPr lang="en-US" sz="1400" dirty="0">
                <a:solidFill>
                  <a:schemeClr val="bg1"/>
                </a:solidFill>
                <a:latin typeface="ff8"/>
              </a:rPr>
              <a:t> </a:t>
            </a:r>
            <a:r>
              <a:rPr lang="en-US" sz="1400" dirty="0" err="1">
                <a:solidFill>
                  <a:schemeClr val="bg1"/>
                </a:solidFill>
                <a:latin typeface="ff8"/>
              </a:rPr>
              <a:t>dapatmenemukan</a:t>
            </a:r>
            <a:r>
              <a:rPr lang="en-US" sz="1400" dirty="0">
                <a:solidFill>
                  <a:schemeClr val="bg1"/>
                </a:solidFill>
                <a:latin typeface="ff8"/>
              </a:rPr>
              <a:t> </a:t>
            </a:r>
            <a:r>
              <a:rPr lang="en-US" sz="1400" dirty="0" err="1">
                <a:solidFill>
                  <a:schemeClr val="bg1"/>
                </a:solidFill>
                <a:latin typeface="ff8"/>
              </a:rPr>
              <a:t>rumus</a:t>
            </a:r>
            <a:r>
              <a:rPr lang="en-US" sz="1400" dirty="0">
                <a:solidFill>
                  <a:schemeClr val="bg1"/>
                </a:solidFill>
                <a:latin typeface="ff8"/>
              </a:rPr>
              <a:t> </a:t>
            </a:r>
            <a:r>
              <a:rPr lang="en-US" sz="1400" dirty="0" err="1">
                <a:solidFill>
                  <a:schemeClr val="bg1"/>
                </a:solidFill>
                <a:latin typeface="ff8"/>
              </a:rPr>
              <a:t>luas</a:t>
            </a:r>
            <a:r>
              <a:rPr lang="en-US" sz="1400" dirty="0">
                <a:solidFill>
                  <a:schemeClr val="bg1"/>
                </a:solidFill>
                <a:latin typeface="ff8"/>
              </a:rPr>
              <a:t> </a:t>
            </a:r>
            <a:r>
              <a:rPr lang="en-US" sz="1400" dirty="0" err="1">
                <a:solidFill>
                  <a:schemeClr val="bg1"/>
                </a:solidFill>
                <a:latin typeface="ff8"/>
              </a:rPr>
              <a:t>permukaan</a:t>
            </a:r>
            <a:r>
              <a:rPr lang="en-US" sz="1400" dirty="0">
                <a:solidFill>
                  <a:schemeClr val="bg1"/>
                </a:solidFill>
                <a:latin typeface="ff8"/>
              </a:rPr>
              <a:t> </a:t>
            </a:r>
            <a:r>
              <a:rPr lang="en-US" sz="1400" dirty="0" err="1">
                <a:solidFill>
                  <a:schemeClr val="bg1"/>
                </a:solidFill>
                <a:latin typeface="ff8"/>
              </a:rPr>
              <a:t>balok</a:t>
            </a:r>
            <a:r>
              <a:rPr lang="en-US" sz="1400" dirty="0">
                <a:solidFill>
                  <a:schemeClr val="bg1"/>
                </a:solidFill>
                <a:latin typeface="Source Sans Pro"/>
              </a:rPr>
              <a:t> </a:t>
            </a:r>
            <a:r>
              <a:rPr lang="en-US" sz="1400" b="1" dirty="0" err="1">
                <a:solidFill>
                  <a:srgbClr val="FFFF00"/>
                </a:solidFill>
                <a:latin typeface="ff1"/>
              </a:rPr>
              <a:t>dengan</a:t>
            </a:r>
            <a:r>
              <a:rPr lang="en-US" sz="1400" b="1" dirty="0">
                <a:solidFill>
                  <a:srgbClr val="FFFF00"/>
                </a:solidFill>
                <a:latin typeface="ff1"/>
              </a:rPr>
              <a:t> </a:t>
            </a:r>
            <a:r>
              <a:rPr lang="en-US" sz="1400" b="1" dirty="0" err="1">
                <a:solidFill>
                  <a:srgbClr val="FFFF00"/>
                </a:solidFill>
                <a:latin typeface="ff1"/>
              </a:rPr>
              <a:t>tepat</a:t>
            </a:r>
            <a:endParaRPr lang="en-US" sz="1400" dirty="0">
              <a:solidFill>
                <a:srgbClr val="FFFF00"/>
              </a:solidFill>
              <a:latin typeface="Source Sans Pro"/>
            </a:endParaRPr>
          </a:p>
        </p:txBody>
      </p:sp>
    </p:spTree>
    <p:extLst>
      <p:ext uri="{BB962C8B-B14F-4D97-AF65-F5344CB8AC3E}">
        <p14:creationId xmlns:p14="http://schemas.microsoft.com/office/powerpoint/2010/main" val="98491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1000"/>
                                        <p:tgtEl>
                                          <p:spTgt spid="12290"/>
                                        </p:tgtEl>
                                      </p:cBhvr>
                                    </p:animEffect>
                                    <p:anim calcmode="lin" valueType="num">
                                      <p:cBhvr>
                                        <p:cTn id="8" dur="1000" fill="hold"/>
                                        <p:tgtEl>
                                          <p:spTgt spid="12290"/>
                                        </p:tgtEl>
                                        <p:attrNameLst>
                                          <p:attrName>ppt_x</p:attrName>
                                        </p:attrNameLst>
                                      </p:cBhvr>
                                      <p:tavLst>
                                        <p:tav tm="0">
                                          <p:val>
                                            <p:strVal val="#ppt_x"/>
                                          </p:val>
                                        </p:tav>
                                        <p:tav tm="100000">
                                          <p:val>
                                            <p:strVal val="#ppt_x"/>
                                          </p:val>
                                        </p:tav>
                                      </p:tavLst>
                                    </p:anim>
                                    <p:anim calcmode="lin" valueType="num">
                                      <p:cBhvr>
                                        <p:cTn id="9" dur="1000" fill="hold"/>
                                        <p:tgtEl>
                                          <p:spTgt spid="1229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wipe(down)">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500"/>
                                        <p:tgtEl>
                                          <p:spTgt spid="4"/>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barn(inVertical)">
                                      <p:cBhvr>
                                        <p:cTn id="30" dur="500"/>
                                        <p:tgtEl>
                                          <p:spTgt spid="8"/>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9"/>
                                        </p:tgtEl>
                                        <p:attrNameLst>
                                          <p:attrName>style.visibility</p:attrName>
                                        </p:attrNameLst>
                                      </p:cBhvr>
                                      <p:to>
                                        <p:strVal val="visible"/>
                                      </p:to>
                                    </p:set>
                                    <p:animEffect transition="in" filter="barn(inVertical)">
                                      <p:cBhvr>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grpId="0"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circle(in)">
                                      <p:cBhvr>
                                        <p:cTn id="38" dur="20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barn(inVertical)">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11"/>
                                        </p:tgtEl>
                                        <p:attrNameLst>
                                          <p:attrName>style.visibility</p:attrName>
                                        </p:attrNameLst>
                                      </p:cBhvr>
                                      <p:to>
                                        <p:strVal val="visible"/>
                                      </p:to>
                                    </p:set>
                                    <p:animEffect transition="in" filter="fade">
                                      <p:cBhvr>
                                        <p:cTn id="48" dur="500"/>
                                        <p:tgtEl>
                                          <p:spTgt spid="11"/>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18"/>
                                        </p:tgtEl>
                                        <p:attrNameLst>
                                          <p:attrName>style.visibility</p:attrName>
                                        </p:attrNameLst>
                                      </p:cBhvr>
                                      <p:to>
                                        <p:strVal val="visible"/>
                                      </p:to>
                                    </p:set>
                                    <p:animEffect transition="in" filter="fade">
                                      <p:cBhvr>
                                        <p:cTn id="53" dur="500"/>
                                        <p:tgtEl>
                                          <p:spTgt spid="18"/>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barn(inVertical)">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barn(inVertical)">
                                      <p:cBhvr>
                                        <p:cTn id="63" dur="500"/>
                                        <p:tgtEl>
                                          <p:spTgt spid="20"/>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grpId="0" nodeType="click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circle(in)">
                                      <p:cBhvr>
                                        <p:cTn id="68" dur="2000"/>
                                        <p:tgtEl>
                                          <p:spTgt spid="14"/>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grpId="0"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circle(in)">
                                      <p:cBhvr>
                                        <p:cTn id="73" dur="20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P spid="3" grpId="0" build="p" animBg="1"/>
      <p:bldP spid="4" grpId="0" animBg="1"/>
      <p:bldP spid="7" grpId="0" animBg="1"/>
      <p:bldP spid="8" grpId="0" animBg="1"/>
      <p:bldP spid="9" grpId="0" animBg="1"/>
      <p:bldP spid="6" grpId="0" animBg="1"/>
      <p:bldP spid="11" grpId="0" animBg="1"/>
      <p:bldP spid="13" grpId="0" animBg="1"/>
      <p:bldP spid="14" grpId="0" animBg="1"/>
      <p:bldP spid="15" grpId="0" animBg="1"/>
      <p:bldP spid="18" grpId="0" animBg="1"/>
      <p:bldP spid="20" grpId="0" animBg="1"/>
      <p:bldP spid="2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chor="ctr">
            <a:normAutofit fontScale="90000"/>
          </a:bodyPr>
          <a:lstStyle/>
          <a:p>
            <a:pPr algn="ctr"/>
            <a:r>
              <a:rPr lang="id-ID" altLang="en-US" sz="3200" b="1" dirty="0">
                <a:solidFill>
                  <a:srgbClr val="FF0066"/>
                </a:solidFill>
              </a:rPr>
              <a:t>Merumuskan Butir-</a:t>
            </a:r>
            <a:r>
              <a:rPr lang="en-US" altLang="en-US" sz="3200" b="1" dirty="0">
                <a:solidFill>
                  <a:srgbClr val="FF0066"/>
                </a:solidFill>
              </a:rPr>
              <a:t>B</a:t>
            </a:r>
            <a:r>
              <a:rPr lang="id-ID" altLang="en-US" sz="3200" b="1" dirty="0">
                <a:solidFill>
                  <a:srgbClr val="FF0066"/>
                </a:solidFill>
              </a:rPr>
              <a:t>utir Materi Secara Terperinci Yang Mendukung Tercapainya Tujuan.</a:t>
            </a:r>
          </a:p>
        </p:txBody>
      </p:sp>
      <p:sp>
        <p:nvSpPr>
          <p:cNvPr id="3" name="Content Placeholder 2"/>
          <p:cNvSpPr>
            <a:spLocks noGrp="1"/>
          </p:cNvSpPr>
          <p:nvPr>
            <p:ph idx="1"/>
          </p:nvPr>
        </p:nvSpPr>
        <p:spPr/>
        <p:txBody>
          <a:bodyPr rtlCol="0" anchor="ctr">
            <a:normAutofit/>
          </a:bodyPr>
          <a:lstStyle/>
          <a:p>
            <a:pPr algn="just">
              <a:defRPr/>
            </a:pPr>
            <a:r>
              <a:rPr lang="id-ID" sz="2000" dirty="0"/>
              <a:t>Penyusunan rumusan butir-butir materi adalah dilihat dari sub kemampuan atau keterampilan yang dijelaskan dalam tujuan khusus pembelajara</a:t>
            </a:r>
          </a:p>
          <a:p>
            <a:pPr algn="just">
              <a:defRPr/>
            </a:pPr>
            <a:r>
              <a:rPr lang="id-ID" sz="2000" dirty="0"/>
              <a:t>Sehingga materi yang disusun adalah dalam rangka mencapai tujuan yang diharapkan dari kegiatan proses belajar mengajar tersebut. </a:t>
            </a:r>
          </a:p>
          <a:p>
            <a:pPr algn="just">
              <a:defRPr/>
            </a:pPr>
            <a:r>
              <a:rPr lang="id-ID" sz="2000" dirty="0"/>
              <a:t>Setelah daftar butir-butir materi dirinci maka langkah selanjutnya adalah mengurutkannya dari yang sederhana sampai kepada tingkatan yang lebih rumit, dan dari hal-hal yang konkret kepada yang abstrak.</a:t>
            </a:r>
          </a:p>
        </p:txBody>
      </p:sp>
    </p:spTree>
    <p:extLst>
      <p:ext uri="{BB962C8B-B14F-4D97-AF65-F5344CB8AC3E}">
        <p14:creationId xmlns:p14="http://schemas.microsoft.com/office/powerpoint/2010/main" val="1784826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algn="ctr">
              <a:defRPr/>
            </a:pPr>
            <a:r>
              <a:rPr lang="id-ID" b="1" dirty="0"/>
              <a:t>Mengembangkan Alat Pengukur Keberhasilan</a:t>
            </a:r>
          </a:p>
        </p:txBody>
      </p:sp>
      <p:sp>
        <p:nvSpPr>
          <p:cNvPr id="3" name="Content Placeholder 2"/>
          <p:cNvSpPr>
            <a:spLocks noGrp="1"/>
          </p:cNvSpPr>
          <p:nvPr>
            <p:ph idx="1"/>
          </p:nvPr>
        </p:nvSpPr>
        <p:spPr/>
        <p:txBody>
          <a:bodyPr rtlCol="0" anchor="ctr">
            <a:normAutofit/>
          </a:bodyPr>
          <a:lstStyle/>
          <a:p>
            <a:pPr algn="just">
              <a:defRPr/>
            </a:pPr>
            <a:r>
              <a:rPr lang="id-ID" sz="2000" dirty="0"/>
              <a:t>Alat pengukur keberhasilan ini harus dikembangkan sesuai dengan tujuan yang akan dicapai dan dari materi-materi pembelajaran yang disajikan. </a:t>
            </a:r>
          </a:p>
          <a:p>
            <a:pPr algn="just">
              <a:defRPr/>
            </a:pPr>
            <a:r>
              <a:rPr lang="id-ID" sz="2000" dirty="0"/>
              <a:t>Bentuk alat pengukurnya bisa dengan tes, pengamatan, penugasan atau cheklist prilaku. </a:t>
            </a:r>
          </a:p>
          <a:p>
            <a:pPr algn="just">
              <a:defRPr/>
            </a:pPr>
            <a:r>
              <a:rPr lang="id-ID" sz="2000" dirty="0"/>
              <a:t>Instrumen tersebut akan digunakan oleh pengembang media, ketika melakukan tes uji coba dari program media yang dikembangkannya.</a:t>
            </a:r>
          </a:p>
        </p:txBody>
      </p:sp>
    </p:spTree>
    <p:extLst>
      <p:ext uri="{BB962C8B-B14F-4D97-AF65-F5344CB8AC3E}">
        <p14:creationId xmlns:p14="http://schemas.microsoft.com/office/powerpoint/2010/main" val="545339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chor="ctr"/>
          <a:lstStyle/>
          <a:p>
            <a:pPr algn="ctr"/>
            <a:r>
              <a:rPr lang="id-ID" altLang="en-US" b="1" dirty="0"/>
              <a:t>Menulis Naskah Media</a:t>
            </a:r>
          </a:p>
        </p:txBody>
      </p:sp>
      <p:sp>
        <p:nvSpPr>
          <p:cNvPr id="3" name="Content Placeholder 2"/>
          <p:cNvSpPr>
            <a:spLocks noGrp="1"/>
          </p:cNvSpPr>
          <p:nvPr>
            <p:ph idx="1"/>
          </p:nvPr>
        </p:nvSpPr>
        <p:spPr/>
        <p:txBody>
          <a:bodyPr rtlCol="0" anchor="ctr">
            <a:normAutofit/>
          </a:bodyPr>
          <a:lstStyle/>
          <a:p>
            <a:pPr algn="just">
              <a:defRPr/>
            </a:pPr>
            <a:r>
              <a:rPr lang="id-ID" sz="2400" dirty="0"/>
              <a:t>Naskah media adalah bentuk penyajian materi pembelajaran melalui media rancangan yang merupakan penjabaran dari pokok-pokok materi yang telah disusun secara baik seperti yang telah dijelaskan di atas. </a:t>
            </a:r>
          </a:p>
          <a:p>
            <a:pPr algn="just">
              <a:defRPr/>
            </a:pPr>
            <a:r>
              <a:rPr lang="id-ID" sz="2400" dirty="0"/>
              <a:t>Supaya materi pembelajaran itu dapat disampaikan melalui media, maka materi tersebut perlu dituangkan dalam tulisan atau gambar yang kita sebut naskah program media.</a:t>
            </a:r>
          </a:p>
        </p:txBody>
      </p:sp>
    </p:spTree>
    <p:extLst>
      <p:ext uri="{BB962C8B-B14F-4D97-AF65-F5344CB8AC3E}">
        <p14:creationId xmlns:p14="http://schemas.microsoft.com/office/powerpoint/2010/main" val="4031434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591609" y="600075"/>
            <a:ext cx="8596668" cy="1320800"/>
          </a:xfrm>
        </p:spPr>
        <p:txBody>
          <a:bodyPr anchor="ctr"/>
          <a:lstStyle/>
          <a:p>
            <a:pPr algn="ctr"/>
            <a:r>
              <a:rPr lang="id-ID" altLang="en-US" b="1" dirty="0"/>
              <a:t>Mengadakan Tes Dan Revisi</a:t>
            </a:r>
          </a:p>
        </p:txBody>
      </p:sp>
      <p:sp>
        <p:nvSpPr>
          <p:cNvPr id="3" name="Content Placeholder 2"/>
          <p:cNvSpPr>
            <a:spLocks noGrp="1"/>
          </p:cNvSpPr>
          <p:nvPr>
            <p:ph idx="1"/>
          </p:nvPr>
        </p:nvSpPr>
        <p:spPr/>
        <p:txBody>
          <a:bodyPr rtlCol="0" anchor="ctr">
            <a:normAutofit/>
          </a:bodyPr>
          <a:lstStyle/>
          <a:p>
            <a:pPr algn="just">
              <a:defRPr/>
            </a:pPr>
            <a:r>
              <a:rPr lang="id-ID" sz="2000" dirty="0"/>
              <a:t>Tes adalah kegiatan untuk menguji atau mengetahui tingkat efektivitas dan kesesuaian media yang dirancang dengan tujuan yang diharapkan dari program tersebut. </a:t>
            </a:r>
          </a:p>
          <a:p>
            <a:pPr algn="just">
              <a:defRPr/>
            </a:pPr>
            <a:r>
              <a:rPr lang="id-ID" sz="2000" dirty="0"/>
              <a:t>Sesuatu program media yang oleh pembuatnya dianggap telah baik, tetapi bila program itu tidak menarik, atau sukar dipahami atau tidak merangsang proses belajar bagi siswa yang ditujunya, maka program semacam ini tentu saja tidak dikatakan baik.</a:t>
            </a:r>
          </a:p>
        </p:txBody>
      </p:sp>
    </p:spTree>
    <p:extLst>
      <p:ext uri="{BB962C8B-B14F-4D97-AF65-F5344CB8AC3E}">
        <p14:creationId xmlns:p14="http://schemas.microsoft.com/office/powerpoint/2010/main" val="194707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b="1" dirty="0">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Proses </a:t>
            </a:r>
            <a:r>
              <a:rPr lang="en-US" b="1" dirty="0" err="1">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Komunikasi</a:t>
            </a:r>
            <a:r>
              <a:rPr lang="en-US" b="1" dirty="0">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 </a:t>
            </a:r>
            <a:r>
              <a:rPr lang="en-US" b="1" dirty="0" err="1">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dalam</a:t>
            </a:r>
            <a:r>
              <a:rPr lang="en-US" b="1" dirty="0">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 </a:t>
            </a:r>
            <a:r>
              <a:rPr lang="en-US" b="1" dirty="0" err="1">
                <a:ln w="17780" cmpd="sng">
                  <a:solidFill>
                    <a:schemeClr val="accent1">
                      <a:tint val="3000"/>
                    </a:schemeClr>
                  </a:solidFill>
                  <a:prstDash val="solid"/>
                  <a:miter lim="800000"/>
                </a:ln>
                <a:solidFill>
                  <a:srgbClr val="002060"/>
                </a:solidFill>
                <a:latin typeface="Adobe Fan Heiti Std B" panose="020B0700000000000000" pitchFamily="34" charset="-128"/>
                <a:ea typeface="Adobe Fan Heiti Std B" panose="020B0700000000000000" pitchFamily="34" charset="-128"/>
              </a:rPr>
              <a:t>Pembelajaran</a:t>
            </a:r>
            <a:endParaRPr lang="en-US" b="1" dirty="0">
              <a:solidFill>
                <a:srgbClr val="002060"/>
              </a:solidFill>
              <a:latin typeface="Adobe Fan Heiti Std B" panose="020B0700000000000000" pitchFamily="34" charset="-128"/>
              <a:ea typeface="Adobe Fan Heiti Std B" panose="020B0700000000000000" pitchFamily="34" charset="-128"/>
            </a:endParaRPr>
          </a:p>
        </p:txBody>
      </p:sp>
      <p:grpSp>
        <p:nvGrpSpPr>
          <p:cNvPr id="4" name="Group 24"/>
          <p:cNvGrpSpPr>
            <a:grpSpLocks/>
          </p:cNvGrpSpPr>
          <p:nvPr/>
        </p:nvGrpSpPr>
        <p:grpSpPr bwMode="auto">
          <a:xfrm>
            <a:off x="800100" y="1930400"/>
            <a:ext cx="7983538" cy="4373563"/>
            <a:chOff x="457200" y="1752600"/>
            <a:chExt cx="7982768" cy="4373563"/>
          </a:xfrm>
        </p:grpSpPr>
        <p:grpSp>
          <p:nvGrpSpPr>
            <p:cNvPr id="5" name="Group 21"/>
            <p:cNvGrpSpPr>
              <a:grpSpLocks/>
            </p:cNvGrpSpPr>
            <p:nvPr/>
          </p:nvGrpSpPr>
          <p:grpSpPr bwMode="auto">
            <a:xfrm>
              <a:off x="457200" y="2087563"/>
              <a:ext cx="7982768" cy="4038600"/>
              <a:chOff x="457200" y="2087563"/>
              <a:chExt cx="7982768" cy="4038600"/>
            </a:xfrm>
          </p:grpSpPr>
          <p:sp>
            <p:nvSpPr>
              <p:cNvPr id="8" name="Freeform 7"/>
              <p:cNvSpPr>
                <a:spLocks/>
              </p:cNvSpPr>
              <p:nvPr/>
            </p:nvSpPr>
            <p:spPr bwMode="auto">
              <a:xfrm>
                <a:off x="1687394" y="4365625"/>
                <a:ext cx="5619208" cy="1430338"/>
              </a:xfrm>
              <a:custGeom>
                <a:avLst/>
                <a:gdLst/>
                <a:ahLst/>
                <a:cxnLst>
                  <a:cxn ang="0">
                    <a:pos x="3384" y="0"/>
                  </a:cxn>
                  <a:cxn ang="0">
                    <a:pos x="3384" y="888"/>
                  </a:cxn>
                  <a:cxn ang="0">
                    <a:pos x="0" y="876"/>
                  </a:cxn>
                  <a:cxn ang="0">
                    <a:pos x="0" y="84"/>
                  </a:cxn>
                </a:cxnLst>
                <a:rect l="0" t="0" r="r" b="b"/>
                <a:pathLst>
                  <a:path w="3385" h="889">
                    <a:moveTo>
                      <a:pt x="3384" y="0"/>
                    </a:moveTo>
                    <a:lnTo>
                      <a:pt x="3384" y="888"/>
                    </a:lnTo>
                    <a:lnTo>
                      <a:pt x="0" y="876"/>
                    </a:lnTo>
                    <a:lnTo>
                      <a:pt x="0" y="84"/>
                    </a:lnTo>
                  </a:path>
                </a:pathLst>
              </a:custGeom>
              <a:ln>
                <a:headEnd type="none" w="med" len="med"/>
                <a:tailEnd type="triangle" w="med" len="med"/>
              </a:ln>
            </p:spPr>
            <p:style>
              <a:lnRef idx="3">
                <a:schemeClr val="accent3"/>
              </a:lnRef>
              <a:fillRef idx="0">
                <a:schemeClr val="accent3"/>
              </a:fillRef>
              <a:effectRef idx="2">
                <a:schemeClr val="accent3"/>
              </a:effectRef>
              <a:fontRef idx="minor">
                <a:schemeClr val="tx1"/>
              </a:fontRef>
            </p:style>
            <p:txBody>
              <a:bodyPr/>
              <a:lstStyle/>
              <a:p>
                <a:pPr eaLnBrk="1" fontAlgn="auto" hangingPunct="1">
                  <a:spcBef>
                    <a:spcPts val="0"/>
                  </a:spcBef>
                  <a:spcAft>
                    <a:spcPts val="0"/>
                  </a:spcAft>
                  <a:defRPr/>
                </a:pPr>
                <a:endParaRPr lang="en-US"/>
              </a:p>
            </p:txBody>
          </p:sp>
          <p:sp>
            <p:nvSpPr>
              <p:cNvPr id="9" name="Freeform 8"/>
              <p:cNvSpPr>
                <a:spLocks/>
              </p:cNvSpPr>
              <p:nvPr/>
            </p:nvSpPr>
            <p:spPr bwMode="auto">
              <a:xfrm>
                <a:off x="1708029" y="2087563"/>
                <a:ext cx="5619208" cy="1430337"/>
              </a:xfrm>
              <a:custGeom>
                <a:avLst/>
                <a:gdLst/>
                <a:ahLst/>
                <a:cxnLst>
                  <a:cxn ang="0">
                    <a:pos x="0" y="888"/>
                  </a:cxn>
                  <a:cxn ang="0">
                    <a:pos x="0" y="0"/>
                  </a:cxn>
                  <a:cxn ang="0">
                    <a:pos x="3384" y="12"/>
                  </a:cxn>
                  <a:cxn ang="0">
                    <a:pos x="3384" y="804"/>
                  </a:cxn>
                </a:cxnLst>
                <a:rect l="0" t="0" r="r" b="b"/>
                <a:pathLst>
                  <a:path w="3385" h="889">
                    <a:moveTo>
                      <a:pt x="0" y="888"/>
                    </a:moveTo>
                    <a:lnTo>
                      <a:pt x="0" y="0"/>
                    </a:lnTo>
                    <a:lnTo>
                      <a:pt x="3384" y="12"/>
                    </a:lnTo>
                    <a:lnTo>
                      <a:pt x="3384" y="804"/>
                    </a:lnTo>
                  </a:path>
                </a:pathLst>
              </a:custGeom>
              <a:ln>
                <a:headEnd type="none" w="med" len="med"/>
                <a:tailEnd type="triangle" w="med" len="med"/>
              </a:ln>
            </p:spPr>
            <p:style>
              <a:lnRef idx="3">
                <a:schemeClr val="accent3"/>
              </a:lnRef>
              <a:fillRef idx="0">
                <a:schemeClr val="accent3"/>
              </a:fillRef>
              <a:effectRef idx="2">
                <a:schemeClr val="accent3"/>
              </a:effectRef>
              <a:fontRef idx="minor">
                <a:schemeClr val="tx1"/>
              </a:fontRef>
            </p:style>
            <p:txBody>
              <a:bodyPr/>
              <a:lstStyle/>
              <a:p>
                <a:pPr eaLnBrk="1" fontAlgn="auto" hangingPunct="1">
                  <a:spcBef>
                    <a:spcPts val="0"/>
                  </a:spcBef>
                  <a:spcAft>
                    <a:spcPts val="0"/>
                  </a:spcAft>
                  <a:defRPr/>
                </a:pPr>
                <a:endParaRPr lang="en-US"/>
              </a:p>
            </p:txBody>
          </p:sp>
          <p:sp>
            <p:nvSpPr>
              <p:cNvPr id="10" name="Freeform 5"/>
              <p:cNvSpPr>
                <a:spLocks/>
              </p:cNvSpPr>
              <p:nvPr/>
            </p:nvSpPr>
            <p:spPr bwMode="auto">
              <a:xfrm>
                <a:off x="2726690" y="5427881"/>
                <a:ext cx="3546183" cy="698282"/>
              </a:xfrm>
              <a:custGeom>
                <a:avLst/>
                <a:gdLst>
                  <a:gd name="T0" fmla="*/ 2147483646 w 2136"/>
                  <a:gd name="T1" fmla="*/ 0 h 434"/>
                  <a:gd name="T2" fmla="*/ 2147483646 w 2136"/>
                  <a:gd name="T3" fmla="*/ 2147483646 h 434"/>
                  <a:gd name="T4" fmla="*/ 2147483646 w 2136"/>
                  <a:gd name="T5" fmla="*/ 2147483646 h 434"/>
                  <a:gd name="T6" fmla="*/ 2147483646 w 2136"/>
                  <a:gd name="T7" fmla="*/ 2147483646 h 434"/>
                  <a:gd name="T8" fmla="*/ 2147483646 w 2136"/>
                  <a:gd name="T9" fmla="*/ 2147483646 h 434"/>
                  <a:gd name="T10" fmla="*/ 2147483646 w 2136"/>
                  <a:gd name="T11" fmla="*/ 2147483646 h 434"/>
                  <a:gd name="T12" fmla="*/ 2147483646 w 2136"/>
                  <a:gd name="T13" fmla="*/ 2147483646 h 434"/>
                  <a:gd name="T14" fmla="*/ 2147483646 w 2136"/>
                  <a:gd name="T15" fmla="*/ 2147483646 h 434"/>
                  <a:gd name="T16" fmla="*/ 0 w 2136"/>
                  <a:gd name="T17" fmla="*/ 2147483646 h 434"/>
                  <a:gd name="T18" fmla="*/ 2147483646 w 2136"/>
                  <a:gd name="T19" fmla="*/ 2147483646 h 434"/>
                  <a:gd name="T20" fmla="*/ 2147483646 w 2136"/>
                  <a:gd name="T21" fmla="*/ 2147483646 h 434"/>
                  <a:gd name="T22" fmla="*/ 2147483646 w 2136"/>
                  <a:gd name="T23" fmla="*/ 2147483646 h 434"/>
                  <a:gd name="T24" fmla="*/ 2147483646 w 2136"/>
                  <a:gd name="T25" fmla="*/ 2147483646 h 434"/>
                  <a:gd name="T26" fmla="*/ 2147483646 w 2136"/>
                  <a:gd name="T27" fmla="*/ 2147483646 h 434"/>
                  <a:gd name="T28" fmla="*/ 2147483646 w 2136"/>
                  <a:gd name="T29" fmla="*/ 2147483646 h 434"/>
                  <a:gd name="T30" fmla="*/ 2147483646 w 2136"/>
                  <a:gd name="T31" fmla="*/ 2147483646 h 434"/>
                  <a:gd name="T32" fmla="*/ 2147483646 w 2136"/>
                  <a:gd name="T33" fmla="*/ 2147483646 h 434"/>
                  <a:gd name="T34" fmla="*/ 2147483646 w 2136"/>
                  <a:gd name="T35" fmla="*/ 2147483646 h 434"/>
                  <a:gd name="T36" fmla="*/ 2147483646 w 2136"/>
                  <a:gd name="T37" fmla="*/ 2147483646 h 434"/>
                  <a:gd name="T38" fmla="*/ 2147483646 w 2136"/>
                  <a:gd name="T39" fmla="*/ 2147483646 h 434"/>
                  <a:gd name="T40" fmla="*/ 2147483646 w 2136"/>
                  <a:gd name="T41" fmla="*/ 2147483646 h 434"/>
                  <a:gd name="T42" fmla="*/ 2147483646 w 2136"/>
                  <a:gd name="T43" fmla="*/ 2147483646 h 434"/>
                  <a:gd name="T44" fmla="*/ 2147483646 w 2136"/>
                  <a:gd name="T45" fmla="*/ 2147483646 h 434"/>
                  <a:gd name="T46" fmla="*/ 2147483646 w 2136"/>
                  <a:gd name="T47" fmla="*/ 2147483646 h 434"/>
                  <a:gd name="T48" fmla="*/ 2147483646 w 2136"/>
                  <a:gd name="T49" fmla="*/ 2147483646 h 434"/>
                  <a:gd name="T50" fmla="*/ 2147483646 w 2136"/>
                  <a:gd name="T51" fmla="*/ 2147483646 h 434"/>
                  <a:gd name="T52" fmla="*/ 2147483646 w 2136"/>
                  <a:gd name="T53" fmla="*/ 2147483646 h 434"/>
                  <a:gd name="T54" fmla="*/ 2147483646 w 2136"/>
                  <a:gd name="T55" fmla="*/ 2147483646 h 434"/>
                  <a:gd name="T56" fmla="*/ 2147483646 w 2136"/>
                  <a:gd name="T57" fmla="*/ 2147483646 h 434"/>
                  <a:gd name="T58" fmla="*/ 2147483646 w 2136"/>
                  <a:gd name="T59" fmla="*/ 2147483646 h 434"/>
                  <a:gd name="T60" fmla="*/ 2147483646 w 2136"/>
                  <a:gd name="T61" fmla="*/ 2147483646 h 434"/>
                  <a:gd name="T62" fmla="*/ 2147483646 w 2136"/>
                  <a:gd name="T63" fmla="*/ 2147483646 h 434"/>
                  <a:gd name="T64" fmla="*/ 2147483646 w 2136"/>
                  <a:gd name="T65" fmla="*/ 2147483646 h 434"/>
                  <a:gd name="T66" fmla="*/ 2147483646 w 2136"/>
                  <a:gd name="T67" fmla="*/ 0 h 434"/>
                  <a:gd name="T68" fmla="*/ 2147483646 w 2136"/>
                  <a:gd name="T69" fmla="*/ 0 h 43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136" h="434">
                    <a:moveTo>
                      <a:pt x="339" y="0"/>
                    </a:moveTo>
                    <a:lnTo>
                      <a:pt x="270" y="5"/>
                    </a:lnTo>
                    <a:lnTo>
                      <a:pt x="207" y="17"/>
                    </a:lnTo>
                    <a:lnTo>
                      <a:pt x="151" y="39"/>
                    </a:lnTo>
                    <a:lnTo>
                      <a:pt x="100" y="62"/>
                    </a:lnTo>
                    <a:lnTo>
                      <a:pt x="56" y="95"/>
                    </a:lnTo>
                    <a:lnTo>
                      <a:pt x="25" y="129"/>
                    </a:lnTo>
                    <a:lnTo>
                      <a:pt x="6" y="169"/>
                    </a:lnTo>
                    <a:lnTo>
                      <a:pt x="0" y="214"/>
                    </a:lnTo>
                    <a:lnTo>
                      <a:pt x="6" y="259"/>
                    </a:lnTo>
                    <a:lnTo>
                      <a:pt x="25" y="298"/>
                    </a:lnTo>
                    <a:lnTo>
                      <a:pt x="56" y="337"/>
                    </a:lnTo>
                    <a:lnTo>
                      <a:pt x="100" y="371"/>
                    </a:lnTo>
                    <a:lnTo>
                      <a:pt x="151" y="394"/>
                    </a:lnTo>
                    <a:lnTo>
                      <a:pt x="207" y="416"/>
                    </a:lnTo>
                    <a:lnTo>
                      <a:pt x="270" y="427"/>
                    </a:lnTo>
                    <a:lnTo>
                      <a:pt x="339" y="433"/>
                    </a:lnTo>
                    <a:lnTo>
                      <a:pt x="1790" y="433"/>
                    </a:lnTo>
                    <a:lnTo>
                      <a:pt x="1859" y="427"/>
                    </a:lnTo>
                    <a:lnTo>
                      <a:pt x="1921" y="416"/>
                    </a:lnTo>
                    <a:lnTo>
                      <a:pt x="1984" y="394"/>
                    </a:lnTo>
                    <a:lnTo>
                      <a:pt x="2035" y="371"/>
                    </a:lnTo>
                    <a:lnTo>
                      <a:pt x="2078" y="337"/>
                    </a:lnTo>
                    <a:lnTo>
                      <a:pt x="2110" y="298"/>
                    </a:lnTo>
                    <a:lnTo>
                      <a:pt x="2129" y="259"/>
                    </a:lnTo>
                    <a:lnTo>
                      <a:pt x="2135" y="214"/>
                    </a:lnTo>
                    <a:lnTo>
                      <a:pt x="2129" y="169"/>
                    </a:lnTo>
                    <a:lnTo>
                      <a:pt x="2110" y="129"/>
                    </a:lnTo>
                    <a:lnTo>
                      <a:pt x="2078" y="95"/>
                    </a:lnTo>
                    <a:lnTo>
                      <a:pt x="2035" y="62"/>
                    </a:lnTo>
                    <a:lnTo>
                      <a:pt x="1984" y="39"/>
                    </a:lnTo>
                    <a:lnTo>
                      <a:pt x="1921" y="17"/>
                    </a:lnTo>
                    <a:lnTo>
                      <a:pt x="1859" y="5"/>
                    </a:lnTo>
                    <a:lnTo>
                      <a:pt x="1790" y="0"/>
                    </a:lnTo>
                    <a:lnTo>
                      <a:pt x="339" y="0"/>
                    </a:lnTo>
                  </a:path>
                </a:pathLst>
              </a:custGeom>
              <a:solidFill>
                <a:srgbClr val="CCFFCC"/>
              </a:solidFill>
              <a:ln w="12699" cap="rnd" cmpd="sng">
                <a:solidFill>
                  <a:schemeClr val="tx1"/>
                </a:solidFill>
                <a:prstDash val="solid"/>
                <a:round/>
                <a:headEnd type="none" w="med" len="med"/>
                <a:tailEnd type="none" w="med" len="med"/>
              </a:ln>
            </p:spPr>
            <p:txBody>
              <a:bodyPr/>
              <a:lstStyle/>
              <a:p>
                <a:endParaRPr lang="en-US"/>
              </a:p>
            </p:txBody>
          </p:sp>
          <p:sp>
            <p:nvSpPr>
              <p:cNvPr id="11" name="Oval 10"/>
              <p:cNvSpPr>
                <a:spLocks noChangeArrowheads="1"/>
              </p:cNvSpPr>
              <p:nvPr/>
            </p:nvSpPr>
            <p:spPr bwMode="auto">
              <a:xfrm>
                <a:off x="3805818" y="3349123"/>
                <a:ext cx="1421129" cy="1222799"/>
              </a:xfrm>
              <a:prstGeom prst="ellipse">
                <a:avLst/>
              </a:prstGeom>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eaLnBrk="1" fontAlgn="auto" hangingPunct="1">
                  <a:spcBef>
                    <a:spcPts val="0"/>
                  </a:spcBef>
                  <a:spcAft>
                    <a:spcPts val="0"/>
                  </a:spcAft>
                  <a:defRPr/>
                </a:pPr>
                <a:r>
                  <a:rPr lang="en-US" dirty="0">
                    <a:solidFill>
                      <a:srgbClr val="FFFF00"/>
                    </a:solidFill>
                  </a:rPr>
                  <a:t>Media</a:t>
                </a:r>
              </a:p>
            </p:txBody>
          </p:sp>
          <p:sp>
            <p:nvSpPr>
              <p:cNvPr id="12" name="Rectangle 11"/>
              <p:cNvSpPr>
                <a:spLocks noChangeArrowheads="1"/>
              </p:cNvSpPr>
              <p:nvPr/>
            </p:nvSpPr>
            <p:spPr bwMode="auto">
              <a:xfrm>
                <a:off x="457200" y="3394174"/>
                <a:ext cx="2404503" cy="1013098"/>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90487" tIns="44450" rIns="90487" bIns="44450">
                <a:spAutoFit/>
              </a:bodyPr>
              <a:lstStyle/>
              <a:p>
                <a:pPr eaLnBrk="1" fontAlgn="auto" hangingPunct="1">
                  <a:lnSpc>
                    <a:spcPct val="140000"/>
                  </a:lnSpc>
                  <a:spcBef>
                    <a:spcPct val="20000"/>
                  </a:spcBef>
                  <a:spcAft>
                    <a:spcPts val="0"/>
                  </a:spcAft>
                  <a:defRPr/>
                </a:pP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Sumber</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Informasi</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eaLnBrk="1" fontAlgn="auto" hangingPunct="1">
                  <a:lnSpc>
                    <a:spcPct val="140000"/>
                  </a:lnSpc>
                  <a:spcBef>
                    <a:spcPct val="20000"/>
                  </a:spcBef>
                  <a:spcAft>
                    <a:spcPts val="0"/>
                  </a:spcAft>
                  <a:defRPr/>
                </a:pP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Penerima</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Informasi</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p:txBody>
          </p:sp>
          <p:sp>
            <p:nvSpPr>
              <p:cNvPr id="13" name="Line 12"/>
              <p:cNvSpPr>
                <a:spLocks noChangeShapeType="1"/>
              </p:cNvSpPr>
              <p:nvPr/>
            </p:nvSpPr>
            <p:spPr bwMode="auto">
              <a:xfrm>
                <a:off x="535229" y="3958914"/>
                <a:ext cx="2284171" cy="3486"/>
              </a:xfrm>
              <a:prstGeom prst="line">
                <a:avLst/>
              </a:prstGeom>
              <a:noFill/>
              <a:ln w="12699">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5" name="Rectangle 14"/>
              <p:cNvSpPr>
                <a:spLocks noChangeArrowheads="1"/>
              </p:cNvSpPr>
              <p:nvPr/>
            </p:nvSpPr>
            <p:spPr bwMode="auto">
              <a:xfrm>
                <a:off x="6035465" y="3413481"/>
                <a:ext cx="2404503" cy="956096"/>
              </a:xfrm>
              <a:prstGeom prst="rect">
                <a:avLst/>
              </a:prstGeom>
              <a:ln>
                <a:headEnd/>
                <a:tailEnd/>
              </a:ln>
            </p:spPr>
            <p:style>
              <a:lnRef idx="0">
                <a:schemeClr val="accent4"/>
              </a:lnRef>
              <a:fillRef idx="3">
                <a:schemeClr val="accent4"/>
              </a:fillRef>
              <a:effectRef idx="3">
                <a:schemeClr val="accent4"/>
              </a:effectRef>
              <a:fontRef idx="minor">
                <a:schemeClr val="lt1"/>
              </a:fontRef>
            </p:style>
            <p:txBody>
              <a:bodyPr wrap="none" lIns="90487" tIns="44450" rIns="90487" bIns="44450">
                <a:spAutoFit/>
              </a:bodyPr>
              <a:lstStyle/>
              <a:p>
                <a:pPr eaLnBrk="1" fontAlgn="auto" hangingPunct="1">
                  <a:lnSpc>
                    <a:spcPct val="150000"/>
                  </a:lnSpc>
                  <a:spcBef>
                    <a:spcPts val="0"/>
                  </a:spcBef>
                  <a:spcAft>
                    <a:spcPts val="0"/>
                  </a:spcAft>
                  <a:defRPr/>
                </a:pP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Penerima</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Informasi</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a:p>
                <a:pPr eaLnBrk="1" fontAlgn="auto" hangingPunct="1">
                  <a:lnSpc>
                    <a:spcPct val="150000"/>
                  </a:lnSpc>
                  <a:spcBef>
                    <a:spcPts val="0"/>
                  </a:spcBef>
                  <a:spcAft>
                    <a:spcPts val="0"/>
                  </a:spcAft>
                  <a:defRPr/>
                </a:pP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Sumber</a:t>
                </a:r>
                <a:r>
                  <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 </a:t>
                </a:r>
                <a:r>
                  <a:rPr lang="en-US" sz="2000"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rPr>
                  <a:t>Informasi</a:t>
                </a:r>
                <a:endParaRPr lang="en-US" sz="20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charset="0"/>
                </a:endParaRPr>
              </a:p>
            </p:txBody>
          </p:sp>
          <p:sp>
            <p:nvSpPr>
              <p:cNvPr id="16" name="Line 15"/>
              <p:cNvSpPr>
                <a:spLocks noChangeShapeType="1"/>
              </p:cNvSpPr>
              <p:nvPr/>
            </p:nvSpPr>
            <p:spPr bwMode="auto">
              <a:xfrm flipV="1">
                <a:off x="6068669" y="3962400"/>
                <a:ext cx="2313331" cy="2950"/>
              </a:xfrm>
              <a:prstGeom prst="line">
                <a:avLst/>
              </a:prstGeom>
              <a:noFill/>
              <a:ln w="12699">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7" name="Rectangle 16"/>
              <p:cNvSpPr>
                <a:spLocks noChangeArrowheads="1"/>
              </p:cNvSpPr>
              <p:nvPr/>
            </p:nvSpPr>
            <p:spPr bwMode="auto">
              <a:xfrm>
                <a:off x="3166643" y="5580731"/>
                <a:ext cx="2817806"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lIns="90487" tIns="44450" rIns="90487" bIns="44450">
                <a:spAutoFit/>
              </a:bodyPr>
              <a:lstStyle>
                <a:lvl1pPr>
                  <a:buClr>
                    <a:schemeClr val="accent1"/>
                  </a:buClr>
                  <a:buSzPct val="80000"/>
                  <a:buFont typeface="Wingdings 2" panose="05020102010507070707" pitchFamily="18" charset="2"/>
                  <a:buChar char=""/>
                  <a:defRPr sz="3200">
                    <a:solidFill>
                      <a:srgbClr val="C4E2C5"/>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rgbClr val="A6D4A7"/>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rgbClr val="C4E2C5"/>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rgbClr val="C4E2C5"/>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rgbClr val="C4E2C5"/>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9pPr>
              </a:lstStyle>
              <a:p>
                <a:pPr eaLnBrk="1" hangingPunct="1">
                  <a:buClrTx/>
                  <a:buSzTx/>
                  <a:buFontTx/>
                  <a:buNone/>
                </a:pPr>
                <a:r>
                  <a:rPr lang="en-US" altLang="en-US" sz="2000" b="1" dirty="0" err="1">
                    <a:solidFill>
                      <a:srgbClr val="024608"/>
                    </a:solidFill>
                    <a:latin typeface="Arial" panose="020B0604020202020204" pitchFamily="34" charset="0"/>
                  </a:rPr>
                  <a:t>Metode</a:t>
                </a:r>
                <a:r>
                  <a:rPr lang="en-US" altLang="en-US" sz="2000" b="1" dirty="0">
                    <a:solidFill>
                      <a:srgbClr val="024608"/>
                    </a:solidFill>
                    <a:latin typeface="Arial" panose="020B0604020202020204" pitchFamily="34" charset="0"/>
                  </a:rPr>
                  <a:t> </a:t>
                </a:r>
                <a:r>
                  <a:rPr lang="en-US" altLang="en-US" sz="2000" b="1" dirty="0" err="1">
                    <a:solidFill>
                      <a:srgbClr val="024608"/>
                    </a:solidFill>
                    <a:latin typeface="Arial" panose="020B0604020202020204" pitchFamily="34" charset="0"/>
                  </a:rPr>
                  <a:t>Pembelajaran</a:t>
                </a:r>
                <a:endParaRPr lang="en-US" altLang="en-US" sz="2000" b="1" dirty="0">
                  <a:solidFill>
                    <a:srgbClr val="024608"/>
                  </a:solidFill>
                  <a:latin typeface="Arial" panose="020B0604020202020204" pitchFamily="34" charset="0"/>
                </a:endParaRPr>
              </a:p>
            </p:txBody>
          </p:sp>
          <p:sp>
            <p:nvSpPr>
              <p:cNvPr id="18" name="AutoShape 17"/>
              <p:cNvSpPr>
                <a:spLocks noChangeArrowheads="1"/>
              </p:cNvSpPr>
              <p:nvPr/>
            </p:nvSpPr>
            <p:spPr bwMode="auto">
              <a:xfrm>
                <a:off x="3188225" y="3484275"/>
                <a:ext cx="624234" cy="296046"/>
              </a:xfrm>
              <a:prstGeom prst="rightArrow">
                <a:avLst>
                  <a:gd name="adj1" fmla="val 50000"/>
                  <a:gd name="adj2" fmla="val 102221"/>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eaLnBrk="1" fontAlgn="auto" hangingPunct="1">
                  <a:spcBef>
                    <a:spcPts val="0"/>
                  </a:spcBef>
                  <a:spcAft>
                    <a:spcPts val="0"/>
                  </a:spcAft>
                  <a:defRPr/>
                </a:pPr>
                <a:endParaRPr lang="en-US"/>
              </a:p>
            </p:txBody>
          </p:sp>
          <p:sp>
            <p:nvSpPr>
              <p:cNvPr id="19" name="AutoShape 18"/>
              <p:cNvSpPr>
                <a:spLocks noChangeArrowheads="1"/>
              </p:cNvSpPr>
              <p:nvPr/>
            </p:nvSpPr>
            <p:spPr bwMode="auto">
              <a:xfrm>
                <a:off x="5260152" y="3445660"/>
                <a:ext cx="624234" cy="296046"/>
              </a:xfrm>
              <a:prstGeom prst="rightArrow">
                <a:avLst>
                  <a:gd name="adj1" fmla="val 50000"/>
                  <a:gd name="adj2" fmla="val 102221"/>
                </a:avLst>
              </a:prstGeom>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eaLnBrk="1" fontAlgn="auto" hangingPunct="1">
                  <a:spcBef>
                    <a:spcPts val="0"/>
                  </a:spcBef>
                  <a:spcAft>
                    <a:spcPts val="0"/>
                  </a:spcAft>
                  <a:defRPr/>
                </a:pPr>
                <a:endParaRPr lang="en-US"/>
              </a:p>
            </p:txBody>
          </p:sp>
          <p:sp>
            <p:nvSpPr>
              <p:cNvPr id="20" name="AutoShape 19"/>
              <p:cNvSpPr>
                <a:spLocks noChangeArrowheads="1"/>
              </p:cNvSpPr>
              <p:nvPr/>
            </p:nvSpPr>
            <p:spPr bwMode="auto">
              <a:xfrm flipH="1">
                <a:off x="3188225" y="4121417"/>
                <a:ext cx="624234" cy="296046"/>
              </a:xfrm>
              <a:prstGeom prst="rightArrow">
                <a:avLst>
                  <a:gd name="adj1" fmla="val 50000"/>
                  <a:gd name="adj2" fmla="val 102221"/>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eaLnBrk="1" fontAlgn="auto" hangingPunct="1">
                  <a:spcBef>
                    <a:spcPts val="0"/>
                  </a:spcBef>
                  <a:spcAft>
                    <a:spcPts val="0"/>
                  </a:spcAft>
                  <a:defRPr/>
                </a:pPr>
                <a:endParaRPr lang="en-US"/>
              </a:p>
            </p:txBody>
          </p:sp>
          <p:sp>
            <p:nvSpPr>
              <p:cNvPr id="21" name="AutoShape 20"/>
              <p:cNvSpPr>
                <a:spLocks noChangeArrowheads="1"/>
              </p:cNvSpPr>
              <p:nvPr/>
            </p:nvSpPr>
            <p:spPr bwMode="auto">
              <a:xfrm flipH="1">
                <a:off x="5260152" y="4102110"/>
                <a:ext cx="624234" cy="296046"/>
              </a:xfrm>
              <a:prstGeom prst="rightArrow">
                <a:avLst>
                  <a:gd name="adj1" fmla="val 50000"/>
                  <a:gd name="adj2" fmla="val 102221"/>
                </a:avLst>
              </a:prstGeom>
              <a:ln>
                <a:headEnd/>
                <a:tailEnd/>
              </a:ln>
            </p:spPr>
            <p:style>
              <a:lnRef idx="0">
                <a:schemeClr val="accent1"/>
              </a:lnRef>
              <a:fillRef idx="3">
                <a:schemeClr val="accent1"/>
              </a:fillRef>
              <a:effectRef idx="3">
                <a:schemeClr val="accent1"/>
              </a:effectRef>
              <a:fontRef idx="minor">
                <a:schemeClr val="lt1"/>
              </a:fontRef>
            </p:style>
            <p:txBody>
              <a:bodyPr wrap="none" anchor="ctr"/>
              <a:lstStyle/>
              <a:p>
                <a:pPr eaLnBrk="1" fontAlgn="auto" hangingPunct="1">
                  <a:spcBef>
                    <a:spcPts val="0"/>
                  </a:spcBef>
                  <a:spcAft>
                    <a:spcPts val="0"/>
                  </a:spcAft>
                  <a:defRPr/>
                </a:pPr>
                <a:endParaRPr lang="en-US"/>
              </a:p>
            </p:txBody>
          </p:sp>
        </p:grpSp>
        <p:sp>
          <p:nvSpPr>
            <p:cNvPr id="6" name="Freeform 22"/>
            <p:cNvSpPr>
              <a:spLocks/>
            </p:cNvSpPr>
            <p:nvPr/>
          </p:nvSpPr>
          <p:spPr bwMode="auto">
            <a:xfrm>
              <a:off x="2819400" y="1752600"/>
              <a:ext cx="3546183" cy="698282"/>
            </a:xfrm>
            <a:custGeom>
              <a:avLst/>
              <a:gdLst>
                <a:gd name="T0" fmla="*/ 2147483646 w 2136"/>
                <a:gd name="T1" fmla="*/ 0 h 434"/>
                <a:gd name="T2" fmla="*/ 2147483646 w 2136"/>
                <a:gd name="T3" fmla="*/ 2147483646 h 434"/>
                <a:gd name="T4" fmla="*/ 2147483646 w 2136"/>
                <a:gd name="T5" fmla="*/ 2147483646 h 434"/>
                <a:gd name="T6" fmla="*/ 2147483646 w 2136"/>
                <a:gd name="T7" fmla="*/ 2147483646 h 434"/>
                <a:gd name="T8" fmla="*/ 2147483646 w 2136"/>
                <a:gd name="T9" fmla="*/ 2147483646 h 434"/>
                <a:gd name="T10" fmla="*/ 2147483646 w 2136"/>
                <a:gd name="T11" fmla="*/ 2147483646 h 434"/>
                <a:gd name="T12" fmla="*/ 2147483646 w 2136"/>
                <a:gd name="T13" fmla="*/ 2147483646 h 434"/>
                <a:gd name="T14" fmla="*/ 2147483646 w 2136"/>
                <a:gd name="T15" fmla="*/ 2147483646 h 434"/>
                <a:gd name="T16" fmla="*/ 0 w 2136"/>
                <a:gd name="T17" fmla="*/ 2147483646 h 434"/>
                <a:gd name="T18" fmla="*/ 2147483646 w 2136"/>
                <a:gd name="T19" fmla="*/ 2147483646 h 434"/>
                <a:gd name="T20" fmla="*/ 2147483646 w 2136"/>
                <a:gd name="T21" fmla="*/ 2147483646 h 434"/>
                <a:gd name="T22" fmla="*/ 2147483646 w 2136"/>
                <a:gd name="T23" fmla="*/ 2147483646 h 434"/>
                <a:gd name="T24" fmla="*/ 2147483646 w 2136"/>
                <a:gd name="T25" fmla="*/ 2147483646 h 434"/>
                <a:gd name="T26" fmla="*/ 2147483646 w 2136"/>
                <a:gd name="T27" fmla="*/ 2147483646 h 434"/>
                <a:gd name="T28" fmla="*/ 2147483646 w 2136"/>
                <a:gd name="T29" fmla="*/ 2147483646 h 434"/>
                <a:gd name="T30" fmla="*/ 2147483646 w 2136"/>
                <a:gd name="T31" fmla="*/ 2147483646 h 434"/>
                <a:gd name="T32" fmla="*/ 2147483646 w 2136"/>
                <a:gd name="T33" fmla="*/ 2147483646 h 434"/>
                <a:gd name="T34" fmla="*/ 2147483646 w 2136"/>
                <a:gd name="T35" fmla="*/ 2147483646 h 434"/>
                <a:gd name="T36" fmla="*/ 2147483646 w 2136"/>
                <a:gd name="T37" fmla="*/ 2147483646 h 434"/>
                <a:gd name="T38" fmla="*/ 2147483646 w 2136"/>
                <a:gd name="T39" fmla="*/ 2147483646 h 434"/>
                <a:gd name="T40" fmla="*/ 2147483646 w 2136"/>
                <a:gd name="T41" fmla="*/ 2147483646 h 434"/>
                <a:gd name="T42" fmla="*/ 2147483646 w 2136"/>
                <a:gd name="T43" fmla="*/ 2147483646 h 434"/>
                <a:gd name="T44" fmla="*/ 2147483646 w 2136"/>
                <a:gd name="T45" fmla="*/ 2147483646 h 434"/>
                <a:gd name="T46" fmla="*/ 2147483646 w 2136"/>
                <a:gd name="T47" fmla="*/ 2147483646 h 434"/>
                <a:gd name="T48" fmla="*/ 2147483646 w 2136"/>
                <a:gd name="T49" fmla="*/ 2147483646 h 434"/>
                <a:gd name="T50" fmla="*/ 2147483646 w 2136"/>
                <a:gd name="T51" fmla="*/ 2147483646 h 434"/>
                <a:gd name="T52" fmla="*/ 2147483646 w 2136"/>
                <a:gd name="T53" fmla="*/ 2147483646 h 434"/>
                <a:gd name="T54" fmla="*/ 2147483646 w 2136"/>
                <a:gd name="T55" fmla="*/ 2147483646 h 434"/>
                <a:gd name="T56" fmla="*/ 2147483646 w 2136"/>
                <a:gd name="T57" fmla="*/ 2147483646 h 434"/>
                <a:gd name="T58" fmla="*/ 2147483646 w 2136"/>
                <a:gd name="T59" fmla="*/ 2147483646 h 434"/>
                <a:gd name="T60" fmla="*/ 2147483646 w 2136"/>
                <a:gd name="T61" fmla="*/ 2147483646 h 434"/>
                <a:gd name="T62" fmla="*/ 2147483646 w 2136"/>
                <a:gd name="T63" fmla="*/ 2147483646 h 434"/>
                <a:gd name="T64" fmla="*/ 2147483646 w 2136"/>
                <a:gd name="T65" fmla="*/ 2147483646 h 434"/>
                <a:gd name="T66" fmla="*/ 2147483646 w 2136"/>
                <a:gd name="T67" fmla="*/ 0 h 434"/>
                <a:gd name="T68" fmla="*/ 2147483646 w 2136"/>
                <a:gd name="T69" fmla="*/ 0 h 43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136" h="434">
                  <a:moveTo>
                    <a:pt x="339" y="0"/>
                  </a:moveTo>
                  <a:lnTo>
                    <a:pt x="270" y="5"/>
                  </a:lnTo>
                  <a:lnTo>
                    <a:pt x="207" y="17"/>
                  </a:lnTo>
                  <a:lnTo>
                    <a:pt x="151" y="39"/>
                  </a:lnTo>
                  <a:lnTo>
                    <a:pt x="100" y="62"/>
                  </a:lnTo>
                  <a:lnTo>
                    <a:pt x="56" y="95"/>
                  </a:lnTo>
                  <a:lnTo>
                    <a:pt x="25" y="129"/>
                  </a:lnTo>
                  <a:lnTo>
                    <a:pt x="6" y="169"/>
                  </a:lnTo>
                  <a:lnTo>
                    <a:pt x="0" y="214"/>
                  </a:lnTo>
                  <a:lnTo>
                    <a:pt x="6" y="259"/>
                  </a:lnTo>
                  <a:lnTo>
                    <a:pt x="25" y="298"/>
                  </a:lnTo>
                  <a:lnTo>
                    <a:pt x="56" y="337"/>
                  </a:lnTo>
                  <a:lnTo>
                    <a:pt x="100" y="371"/>
                  </a:lnTo>
                  <a:lnTo>
                    <a:pt x="151" y="394"/>
                  </a:lnTo>
                  <a:lnTo>
                    <a:pt x="207" y="416"/>
                  </a:lnTo>
                  <a:lnTo>
                    <a:pt x="270" y="427"/>
                  </a:lnTo>
                  <a:lnTo>
                    <a:pt x="339" y="433"/>
                  </a:lnTo>
                  <a:lnTo>
                    <a:pt x="1790" y="433"/>
                  </a:lnTo>
                  <a:lnTo>
                    <a:pt x="1859" y="427"/>
                  </a:lnTo>
                  <a:lnTo>
                    <a:pt x="1921" y="416"/>
                  </a:lnTo>
                  <a:lnTo>
                    <a:pt x="1984" y="394"/>
                  </a:lnTo>
                  <a:lnTo>
                    <a:pt x="2035" y="371"/>
                  </a:lnTo>
                  <a:lnTo>
                    <a:pt x="2078" y="337"/>
                  </a:lnTo>
                  <a:lnTo>
                    <a:pt x="2110" y="298"/>
                  </a:lnTo>
                  <a:lnTo>
                    <a:pt x="2129" y="259"/>
                  </a:lnTo>
                  <a:lnTo>
                    <a:pt x="2135" y="214"/>
                  </a:lnTo>
                  <a:lnTo>
                    <a:pt x="2129" y="169"/>
                  </a:lnTo>
                  <a:lnTo>
                    <a:pt x="2110" y="129"/>
                  </a:lnTo>
                  <a:lnTo>
                    <a:pt x="2078" y="95"/>
                  </a:lnTo>
                  <a:lnTo>
                    <a:pt x="2035" y="62"/>
                  </a:lnTo>
                  <a:lnTo>
                    <a:pt x="1984" y="39"/>
                  </a:lnTo>
                  <a:lnTo>
                    <a:pt x="1921" y="17"/>
                  </a:lnTo>
                  <a:lnTo>
                    <a:pt x="1859" y="5"/>
                  </a:lnTo>
                  <a:lnTo>
                    <a:pt x="1790" y="0"/>
                  </a:lnTo>
                  <a:lnTo>
                    <a:pt x="339" y="0"/>
                  </a:lnTo>
                </a:path>
              </a:pathLst>
            </a:custGeom>
            <a:solidFill>
              <a:srgbClr val="CCFFCC"/>
            </a:solidFill>
            <a:ln w="12699" cap="rnd" cmpd="sng">
              <a:solidFill>
                <a:schemeClr val="tx1"/>
              </a:solidFill>
              <a:prstDash val="solid"/>
              <a:round/>
              <a:headEnd type="none" w="med" len="med"/>
              <a:tailEnd type="none" w="med" len="med"/>
            </a:ln>
          </p:spPr>
          <p:txBody>
            <a:bodyPr/>
            <a:lstStyle/>
            <a:p>
              <a:endParaRPr lang="en-US"/>
            </a:p>
          </p:txBody>
        </p:sp>
        <p:sp>
          <p:nvSpPr>
            <p:cNvPr id="7" name="Rectangle 23"/>
            <p:cNvSpPr>
              <a:spLocks noChangeArrowheads="1"/>
            </p:cNvSpPr>
            <p:nvPr/>
          </p:nvSpPr>
          <p:spPr bwMode="auto">
            <a:xfrm>
              <a:off x="3259353" y="1905450"/>
              <a:ext cx="2817806" cy="397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a:tailEnd/>
                </a14:hiddenLine>
              </a:ext>
            </a:extLst>
          </p:spPr>
          <p:txBody>
            <a:bodyPr wrap="none" lIns="90487" tIns="44450" rIns="90487" bIns="44450">
              <a:spAutoFit/>
            </a:bodyPr>
            <a:lstStyle>
              <a:lvl1pPr>
                <a:buClr>
                  <a:schemeClr val="accent1"/>
                </a:buClr>
                <a:buSzPct val="80000"/>
                <a:buFont typeface="Wingdings 2" panose="05020102010507070707" pitchFamily="18" charset="2"/>
                <a:buChar char=""/>
                <a:defRPr sz="3200">
                  <a:solidFill>
                    <a:srgbClr val="C4E2C5"/>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buChar char=""/>
                <a:defRPr sz="2800">
                  <a:solidFill>
                    <a:srgbClr val="A6D4A7"/>
                  </a:solidFill>
                  <a:latin typeface="Corbel" panose="020B0503020204020204" pitchFamily="34" charset="0"/>
                </a:defRPr>
              </a:lvl2pPr>
              <a:lvl3pPr marL="1143000" indent="-228600">
                <a:spcBef>
                  <a:spcPct val="20000"/>
                </a:spcBef>
                <a:buClr>
                  <a:srgbClr val="E66C7D"/>
                </a:buClr>
                <a:buFont typeface="Arial" panose="020B0604020202020204" pitchFamily="34" charset="0"/>
                <a:buChar char="▪"/>
                <a:defRPr sz="2400">
                  <a:solidFill>
                    <a:srgbClr val="C4E2C5"/>
                  </a:solidFill>
                  <a:latin typeface="Corbel" panose="020B0503020204020204" pitchFamily="34" charset="0"/>
                </a:defRPr>
              </a:lvl3pPr>
              <a:lvl4pPr marL="1600200" indent="-228600">
                <a:spcBef>
                  <a:spcPct val="20000"/>
                </a:spcBef>
                <a:buClr>
                  <a:srgbClr val="6BB76D"/>
                </a:buClr>
                <a:buFont typeface="Arial" panose="020B0604020202020204" pitchFamily="34" charset="0"/>
                <a:buChar char="▪"/>
                <a:defRPr sz="2000">
                  <a:solidFill>
                    <a:srgbClr val="C4E2C5"/>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buChar char=""/>
                <a:defRPr sz="2000">
                  <a:solidFill>
                    <a:srgbClr val="C4E2C5"/>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buChar char=""/>
                <a:defRPr sz="2000">
                  <a:solidFill>
                    <a:srgbClr val="C4E2C5"/>
                  </a:solidFill>
                  <a:latin typeface="Corbel" panose="020B0503020204020204" pitchFamily="34" charset="0"/>
                </a:defRPr>
              </a:lvl9pPr>
            </a:lstStyle>
            <a:p>
              <a:pPr eaLnBrk="1" hangingPunct="1">
                <a:buClrTx/>
                <a:buSzTx/>
                <a:buFontTx/>
                <a:buNone/>
              </a:pPr>
              <a:r>
                <a:rPr lang="en-US" altLang="en-US" sz="2000" b="1" dirty="0" err="1">
                  <a:solidFill>
                    <a:srgbClr val="024608"/>
                  </a:solidFill>
                  <a:latin typeface="Arial" panose="020B0604020202020204" pitchFamily="34" charset="0"/>
                </a:rPr>
                <a:t>Metode</a:t>
              </a:r>
              <a:r>
                <a:rPr lang="en-US" altLang="en-US" sz="2000" b="1" dirty="0">
                  <a:solidFill>
                    <a:srgbClr val="024608"/>
                  </a:solidFill>
                  <a:latin typeface="Arial" panose="020B0604020202020204" pitchFamily="34" charset="0"/>
                </a:rPr>
                <a:t> </a:t>
              </a:r>
              <a:r>
                <a:rPr lang="en-US" altLang="en-US" sz="2000" b="1" dirty="0" err="1">
                  <a:solidFill>
                    <a:srgbClr val="024608"/>
                  </a:solidFill>
                  <a:latin typeface="Arial" panose="020B0604020202020204" pitchFamily="34" charset="0"/>
                </a:rPr>
                <a:t>Pembelajaran</a:t>
              </a:r>
              <a:endParaRPr lang="en-US" altLang="en-US" sz="2000" b="1" dirty="0">
                <a:solidFill>
                  <a:srgbClr val="024608"/>
                </a:solidFill>
                <a:latin typeface="Arial" panose="020B0604020202020204" pitchFamily="34" charset="0"/>
              </a:endParaRPr>
            </a:p>
          </p:txBody>
        </p:sp>
      </p:grpSp>
    </p:spTree>
    <p:extLst>
      <p:ext uri="{BB962C8B-B14F-4D97-AF65-F5344CB8AC3E}">
        <p14:creationId xmlns:p14="http://schemas.microsoft.com/office/powerpoint/2010/main" val="1767262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algn="ctr">
              <a:defRPr/>
            </a:pPr>
            <a:r>
              <a:rPr lang="id-ID" b="1" dirty="0"/>
              <a:t>Proses Produksi Media Pembelajaran</a:t>
            </a:r>
          </a:p>
        </p:txBody>
      </p:sp>
      <p:graphicFrame>
        <p:nvGraphicFramePr>
          <p:cNvPr id="3" name="Diagram 2"/>
          <p:cNvGraphicFramePr/>
          <p:nvPr>
            <p:extLst>
              <p:ext uri="{D42A27DB-BD31-4B8C-83A1-F6EECF244321}">
                <p14:modId xmlns:p14="http://schemas.microsoft.com/office/powerpoint/2010/main" val="4164423864"/>
              </p:ext>
            </p:extLst>
          </p:nvPr>
        </p:nvGraphicFramePr>
        <p:xfrm>
          <a:off x="1593850" y="2168525"/>
          <a:ext cx="7112000" cy="42079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0206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graphicEl>
                                              <a:dgm id="{8A8FD61A-1299-448D-B12D-52B053469F0D}"/>
                                            </p:graphicEl>
                                          </p:spTgt>
                                        </p:tgtEl>
                                        <p:attrNameLst>
                                          <p:attrName>style.visibility</p:attrName>
                                        </p:attrNameLst>
                                      </p:cBhvr>
                                      <p:to>
                                        <p:strVal val="visible"/>
                                      </p:to>
                                    </p:set>
                                    <p:anim calcmode="lin" valueType="num">
                                      <p:cBhvr additive="base">
                                        <p:cTn id="7" dur="500" fill="hold"/>
                                        <p:tgtEl>
                                          <p:spTgt spid="3">
                                            <p:graphicEl>
                                              <a:dgm id="{8A8FD61A-1299-448D-B12D-52B053469F0D}"/>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graphicEl>
                                              <a:dgm id="{8A8FD61A-1299-448D-B12D-52B053469F0D}"/>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graphicEl>
                                              <a:dgm id="{47F972ED-E790-4DCC-843F-BD1B72B0232E}"/>
                                            </p:graphicEl>
                                          </p:spTgt>
                                        </p:tgtEl>
                                        <p:attrNameLst>
                                          <p:attrName>style.visibility</p:attrName>
                                        </p:attrNameLst>
                                      </p:cBhvr>
                                      <p:to>
                                        <p:strVal val="visible"/>
                                      </p:to>
                                    </p:set>
                                    <p:anim calcmode="lin" valueType="num">
                                      <p:cBhvr additive="base">
                                        <p:cTn id="11" dur="500" fill="hold"/>
                                        <p:tgtEl>
                                          <p:spTgt spid="3">
                                            <p:graphicEl>
                                              <a:dgm id="{47F972ED-E790-4DCC-843F-BD1B72B0232E}"/>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graphicEl>
                                              <a:dgm id="{47F972ED-E790-4DCC-843F-BD1B72B0232E}"/>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graphicEl>
                                              <a:dgm id="{8640D57C-230E-4AD6-972A-9BB76818CD47}"/>
                                            </p:graphicEl>
                                          </p:spTgt>
                                        </p:tgtEl>
                                        <p:attrNameLst>
                                          <p:attrName>style.visibility</p:attrName>
                                        </p:attrNameLst>
                                      </p:cBhvr>
                                      <p:to>
                                        <p:strVal val="visible"/>
                                      </p:to>
                                    </p:set>
                                    <p:anim calcmode="lin" valueType="num">
                                      <p:cBhvr additive="base">
                                        <p:cTn id="15" dur="500" fill="hold"/>
                                        <p:tgtEl>
                                          <p:spTgt spid="3">
                                            <p:graphicEl>
                                              <a:dgm id="{8640D57C-230E-4AD6-972A-9BB76818CD47}"/>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graphicEl>
                                              <a:dgm id="{8640D57C-230E-4AD6-972A-9BB76818CD47}"/>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graphicEl>
                                              <a:dgm id="{686BCF2B-8392-45B2-AE32-779B360E1B43}"/>
                                            </p:graphicEl>
                                          </p:spTgt>
                                        </p:tgtEl>
                                        <p:attrNameLst>
                                          <p:attrName>style.visibility</p:attrName>
                                        </p:attrNameLst>
                                      </p:cBhvr>
                                      <p:to>
                                        <p:strVal val="visible"/>
                                      </p:to>
                                    </p:set>
                                    <p:anim calcmode="lin" valueType="num">
                                      <p:cBhvr additive="base">
                                        <p:cTn id="21" dur="500" fill="hold"/>
                                        <p:tgtEl>
                                          <p:spTgt spid="3">
                                            <p:graphicEl>
                                              <a:dgm id="{686BCF2B-8392-45B2-AE32-779B360E1B43}"/>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graphicEl>
                                              <a:dgm id="{686BCF2B-8392-45B2-AE32-779B360E1B43}"/>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graphicEl>
                                              <a:dgm id="{DEB55F62-3776-48E1-AD11-68925B8396FE}"/>
                                            </p:graphicEl>
                                          </p:spTgt>
                                        </p:tgtEl>
                                        <p:attrNameLst>
                                          <p:attrName>style.visibility</p:attrName>
                                        </p:attrNameLst>
                                      </p:cBhvr>
                                      <p:to>
                                        <p:strVal val="visible"/>
                                      </p:to>
                                    </p:set>
                                    <p:anim calcmode="lin" valueType="num">
                                      <p:cBhvr additive="base">
                                        <p:cTn id="25" dur="500" fill="hold"/>
                                        <p:tgtEl>
                                          <p:spTgt spid="3">
                                            <p:graphicEl>
                                              <a:dgm id="{DEB55F62-3776-48E1-AD11-68925B8396FE}"/>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graphicEl>
                                              <a:dgm id="{DEB55F62-3776-48E1-AD11-68925B8396FE}"/>
                                            </p:graphic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graphicEl>
                                              <a:dgm id="{1B997CBC-AA39-4E89-B0E7-4F700C349500}"/>
                                            </p:graphicEl>
                                          </p:spTgt>
                                        </p:tgtEl>
                                        <p:attrNameLst>
                                          <p:attrName>style.visibility</p:attrName>
                                        </p:attrNameLst>
                                      </p:cBhvr>
                                      <p:to>
                                        <p:strVal val="visible"/>
                                      </p:to>
                                    </p:set>
                                    <p:anim calcmode="lin" valueType="num">
                                      <p:cBhvr additive="base">
                                        <p:cTn id="31" dur="500" fill="hold"/>
                                        <p:tgtEl>
                                          <p:spTgt spid="3">
                                            <p:graphicEl>
                                              <a:dgm id="{1B997CBC-AA39-4E89-B0E7-4F700C349500}"/>
                                            </p:graphic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graphicEl>
                                              <a:dgm id="{1B997CBC-AA39-4E89-B0E7-4F700C349500}"/>
                                            </p:graphic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graphicEl>
                                              <a:dgm id="{0E8F8843-A712-41A2-BB2A-64F7D7C1A22B}"/>
                                            </p:graphicEl>
                                          </p:spTgt>
                                        </p:tgtEl>
                                        <p:attrNameLst>
                                          <p:attrName>style.visibility</p:attrName>
                                        </p:attrNameLst>
                                      </p:cBhvr>
                                      <p:to>
                                        <p:strVal val="visible"/>
                                      </p:to>
                                    </p:set>
                                    <p:anim calcmode="lin" valueType="num">
                                      <p:cBhvr additive="base">
                                        <p:cTn id="35" dur="500" fill="hold"/>
                                        <p:tgtEl>
                                          <p:spTgt spid="3">
                                            <p:graphicEl>
                                              <a:dgm id="{0E8F8843-A712-41A2-BB2A-64F7D7C1A22B}"/>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graphicEl>
                                              <a:dgm id="{0E8F8843-A712-41A2-BB2A-64F7D7C1A22B}"/>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Sub>
          <a:bldDgm bld="one"/>
        </p:bldSub>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nchor="ctr"/>
          <a:lstStyle/>
          <a:p>
            <a:pPr algn="ctr"/>
            <a:r>
              <a:rPr lang="id-ID" altLang="en-US" b="1" dirty="0"/>
              <a:t>Pra- Produksi Media Pembelajaran</a:t>
            </a:r>
          </a:p>
        </p:txBody>
      </p:sp>
      <p:sp>
        <p:nvSpPr>
          <p:cNvPr id="7171" name="Content Placeholder 2"/>
          <p:cNvSpPr>
            <a:spLocks noGrp="1"/>
          </p:cNvSpPr>
          <p:nvPr>
            <p:ph idx="1"/>
          </p:nvPr>
        </p:nvSpPr>
        <p:spPr>
          <a:xfrm>
            <a:off x="448734" y="2112964"/>
            <a:ext cx="8596668" cy="3880773"/>
          </a:xfrm>
        </p:spPr>
        <p:txBody>
          <a:bodyPr anchor="ctr"/>
          <a:lstStyle/>
          <a:p>
            <a:pPr algn="just"/>
            <a:r>
              <a:rPr lang="id-ID" altLang="en-US" sz="3600" b="1" dirty="0"/>
              <a:t>Me</a:t>
            </a:r>
            <a:r>
              <a:rPr lang="id-ID" altLang="en-US" sz="3600" b="1" i="1" dirty="0"/>
              <a:t>-review </a:t>
            </a:r>
            <a:r>
              <a:rPr lang="id-ID" altLang="en-US" sz="3600" b="1" dirty="0"/>
              <a:t>tujuan pembelajaran</a:t>
            </a:r>
          </a:p>
          <a:p>
            <a:pPr algn="just"/>
            <a:r>
              <a:rPr lang="id-ID" altLang="en-US" sz="3600" b="1" dirty="0"/>
              <a:t>Telaah Kurikulum</a:t>
            </a:r>
          </a:p>
          <a:p>
            <a:pPr algn="just"/>
            <a:r>
              <a:rPr lang="en-IE" altLang="en-US" sz="3600" b="1" dirty="0" err="1"/>
              <a:t>Penulisan</a:t>
            </a:r>
            <a:r>
              <a:rPr lang="en-IE" altLang="en-US" sz="3600" b="1" dirty="0"/>
              <a:t> </a:t>
            </a:r>
            <a:r>
              <a:rPr lang="en-IE" altLang="en-US" sz="3600" b="1" dirty="0" err="1"/>
              <a:t>Naskah</a:t>
            </a:r>
            <a:r>
              <a:rPr lang="en-IE" altLang="en-US" sz="3600" b="1" dirty="0"/>
              <a:t> </a:t>
            </a:r>
            <a:r>
              <a:rPr lang="en-IE" altLang="en-US" sz="3600" b="1" dirty="0" err="1"/>
              <a:t>atau</a:t>
            </a:r>
            <a:r>
              <a:rPr lang="en-IE" altLang="en-US" sz="3600" b="1" dirty="0"/>
              <a:t> Story Board</a:t>
            </a:r>
            <a:endParaRPr lang="id-ID" altLang="en-US" sz="3600" b="1" dirty="0"/>
          </a:p>
        </p:txBody>
      </p:sp>
    </p:spTree>
    <p:extLst>
      <p:ext uri="{BB962C8B-B14F-4D97-AF65-F5344CB8AC3E}">
        <p14:creationId xmlns:p14="http://schemas.microsoft.com/office/powerpoint/2010/main" val="194676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additive="base">
                                        <p:cTn id="13"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additive="base">
                                        <p:cTn id="19"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nchor="ctr"/>
          <a:lstStyle/>
          <a:p>
            <a:pPr algn="ctr"/>
            <a:r>
              <a:rPr lang="id-ID" altLang="en-US" b="1" dirty="0"/>
              <a:t>Tahap Produksi</a:t>
            </a:r>
          </a:p>
        </p:txBody>
      </p:sp>
      <p:sp>
        <p:nvSpPr>
          <p:cNvPr id="3" name="Content Placeholder 2"/>
          <p:cNvSpPr>
            <a:spLocks noGrp="1"/>
          </p:cNvSpPr>
          <p:nvPr>
            <p:ph idx="1"/>
          </p:nvPr>
        </p:nvSpPr>
        <p:spPr>
          <a:xfrm>
            <a:off x="591608" y="1936750"/>
            <a:ext cx="8682393" cy="4597400"/>
          </a:xfrm>
        </p:spPr>
        <p:txBody>
          <a:bodyPr rtlCol="0" anchor="ctr">
            <a:normAutofit/>
          </a:bodyPr>
          <a:lstStyle/>
          <a:p>
            <a:pPr>
              <a:defRPr/>
            </a:pPr>
            <a:r>
              <a:rPr lang="id-ID" sz="2000" dirty="0"/>
              <a:t>Team Produksi</a:t>
            </a:r>
          </a:p>
          <a:p>
            <a:pPr lvl="1">
              <a:defRPr/>
            </a:pPr>
            <a:r>
              <a:rPr lang="id-ID" sz="1800" dirty="0"/>
              <a:t>Sutradara</a:t>
            </a:r>
          </a:p>
          <a:p>
            <a:pPr lvl="1">
              <a:defRPr/>
            </a:pPr>
            <a:r>
              <a:rPr lang="id-ID" sz="1800" dirty="0"/>
              <a:t>Operator</a:t>
            </a:r>
          </a:p>
          <a:p>
            <a:pPr lvl="1">
              <a:defRPr/>
            </a:pPr>
            <a:r>
              <a:rPr lang="id-ID" sz="1800" dirty="0"/>
              <a:t>Teknisi</a:t>
            </a:r>
          </a:p>
          <a:p>
            <a:pPr lvl="1">
              <a:defRPr/>
            </a:pPr>
            <a:r>
              <a:rPr lang="id-ID" sz="1800" dirty="0"/>
              <a:t>Penata musik </a:t>
            </a:r>
          </a:p>
          <a:p>
            <a:pPr lvl="1">
              <a:defRPr/>
            </a:pPr>
            <a:r>
              <a:rPr lang="id-ID" sz="1800" dirty="0"/>
              <a:t>Dsb</a:t>
            </a:r>
          </a:p>
          <a:p>
            <a:pPr marL="446088" lvl="1" indent="-446088">
              <a:buFont typeface="Arial" panose="020B0604020202020204" pitchFamily="34" charset="0"/>
              <a:buChar char="•"/>
              <a:defRPr/>
            </a:pPr>
            <a:r>
              <a:rPr lang="id-ID" sz="1800" dirty="0"/>
              <a:t>Rembuk Naskah </a:t>
            </a:r>
            <a:r>
              <a:rPr lang="id-ID" sz="1800" i="1" dirty="0"/>
              <a:t>(Script Conference)</a:t>
            </a:r>
          </a:p>
          <a:p>
            <a:pPr marL="446088" lvl="1" indent="-446088">
              <a:buFont typeface="Arial" panose="020B0604020202020204" pitchFamily="34" charset="0"/>
              <a:buChar char="•"/>
              <a:defRPr/>
            </a:pPr>
            <a:r>
              <a:rPr lang="id-ID" sz="1800" dirty="0"/>
              <a:t>Pemilihan Pemain </a:t>
            </a:r>
            <a:r>
              <a:rPr lang="id-ID" sz="1800" i="1" dirty="0"/>
              <a:t>(Casting)</a:t>
            </a:r>
          </a:p>
          <a:p>
            <a:pPr marL="446088" lvl="1" indent="-446088">
              <a:buFont typeface="Arial" panose="020B0604020202020204" pitchFamily="34" charset="0"/>
              <a:buChar char="•"/>
              <a:defRPr/>
            </a:pPr>
            <a:r>
              <a:rPr lang="id-ID" sz="1800" dirty="0"/>
              <a:t>Latihan Kering</a:t>
            </a:r>
          </a:p>
          <a:p>
            <a:pPr marL="446088" lvl="1" indent="-446088">
              <a:buFont typeface="Arial" panose="020B0604020202020204" pitchFamily="34" charset="0"/>
              <a:buChar char="•"/>
              <a:defRPr/>
            </a:pPr>
            <a:r>
              <a:rPr lang="id-ID" sz="1800" dirty="0"/>
              <a:t>Rekaman</a:t>
            </a:r>
            <a:r>
              <a:rPr lang="id-ID" sz="1800" i="1" dirty="0"/>
              <a:t>(Recording)</a:t>
            </a:r>
            <a:endParaRPr lang="id-ID" sz="1800" dirty="0"/>
          </a:p>
        </p:txBody>
      </p:sp>
    </p:spTree>
    <p:extLst>
      <p:ext uri="{BB962C8B-B14F-4D97-AF65-F5344CB8AC3E}">
        <p14:creationId xmlns:p14="http://schemas.microsoft.com/office/powerpoint/2010/main" val="399337884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additive="base">
                                        <p:cTn id="7" dur="500" fill="hold"/>
                                        <p:tgtEl>
                                          <p:spTgt spid="8194"/>
                                        </p:tgtEl>
                                        <p:attrNameLst>
                                          <p:attrName>ppt_x</p:attrName>
                                        </p:attrNameLst>
                                      </p:cBhvr>
                                      <p:tavLst>
                                        <p:tav tm="0">
                                          <p:val>
                                            <p:strVal val="#ppt_x"/>
                                          </p:val>
                                        </p:tav>
                                        <p:tav tm="100000">
                                          <p:val>
                                            <p:strVal val="#ppt_x"/>
                                          </p:val>
                                        </p:tav>
                                      </p:tavLst>
                                    </p:anim>
                                    <p:anim calcmode="lin" valueType="num">
                                      <p:cBhvr additive="base">
                                        <p:cTn id="8" dur="500" fill="hold"/>
                                        <p:tgtEl>
                                          <p:spTgt spid="81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6" presetID="42" presetClass="entr" presetSubtype="0" fill="hold" grpId="0"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2" presetClass="entr" presetSubtype="0" fill="hold" grpId="0"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2" presetClass="entr" presetSubtype="0"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id-ID" altLang="en-US" b="1"/>
              <a:t>Tahap Pasca-produksi</a:t>
            </a:r>
          </a:p>
        </p:txBody>
      </p:sp>
      <p:sp>
        <p:nvSpPr>
          <p:cNvPr id="3" name="Content Placeholder 2"/>
          <p:cNvSpPr>
            <a:spLocks noGrp="1"/>
          </p:cNvSpPr>
          <p:nvPr>
            <p:ph idx="1"/>
          </p:nvPr>
        </p:nvSpPr>
        <p:spPr/>
        <p:txBody>
          <a:bodyPr rtlCol="0" anchor="ctr">
            <a:normAutofit/>
          </a:bodyPr>
          <a:lstStyle/>
          <a:p>
            <a:pPr>
              <a:defRPr/>
            </a:pPr>
            <a:r>
              <a:rPr lang="en-IE" sz="2400" i="1" dirty="0"/>
              <a:t>Editing </a:t>
            </a:r>
            <a:r>
              <a:rPr lang="en-IE" sz="2400" i="1" dirty="0" err="1"/>
              <a:t>dan</a:t>
            </a:r>
            <a:r>
              <a:rPr lang="en-IE" sz="2400" i="1" dirty="0"/>
              <a:t> Mixing</a:t>
            </a:r>
            <a:endParaRPr lang="id-ID" sz="2400" i="1" dirty="0"/>
          </a:p>
          <a:p>
            <a:pPr>
              <a:defRPr/>
            </a:pPr>
            <a:r>
              <a:rPr lang="en-IE" sz="2400" i="1" dirty="0"/>
              <a:t>Preview</a:t>
            </a:r>
            <a:endParaRPr lang="id-ID" sz="2400" i="1" dirty="0"/>
          </a:p>
          <a:p>
            <a:pPr>
              <a:defRPr/>
            </a:pPr>
            <a:r>
              <a:rPr lang="id-ID" sz="2400" dirty="0"/>
              <a:t>Pembuatan Master (</a:t>
            </a:r>
            <a:r>
              <a:rPr lang="id-ID" sz="2400" i="1" dirty="0"/>
              <a:t>Mastering</a:t>
            </a:r>
            <a:r>
              <a:rPr lang="id-ID" sz="2400" dirty="0"/>
              <a:t>)</a:t>
            </a:r>
          </a:p>
        </p:txBody>
      </p:sp>
    </p:spTree>
    <p:extLst>
      <p:ext uri="{BB962C8B-B14F-4D97-AF65-F5344CB8AC3E}">
        <p14:creationId xmlns:p14="http://schemas.microsoft.com/office/powerpoint/2010/main" val="336368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2109" y="2714625"/>
            <a:ext cx="8596668" cy="1320800"/>
          </a:xfrm>
        </p:spPr>
        <p:txBody>
          <a:bodyPr anchor="ctr">
            <a:normAutofit/>
          </a:bodyPr>
          <a:lstStyle/>
          <a:p>
            <a:pPr algn="ctr"/>
            <a:r>
              <a:rPr lang="en-US" sz="4400" b="1" dirty="0"/>
              <a:t>TERIMA KASIH</a:t>
            </a:r>
          </a:p>
        </p:txBody>
      </p:sp>
    </p:spTree>
    <p:extLst>
      <p:ext uri="{BB962C8B-B14F-4D97-AF65-F5344CB8AC3E}">
        <p14:creationId xmlns:p14="http://schemas.microsoft.com/office/powerpoint/2010/main" val="32490557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b="1" dirty="0" err="1">
                <a:ln w="17780" cmpd="sng">
                  <a:solidFill>
                    <a:schemeClr val="accent1">
                      <a:tint val="3000"/>
                    </a:schemeClr>
                  </a:solidFill>
                  <a:prstDash val="solid"/>
                  <a:miter lim="800000"/>
                </a:ln>
                <a:solidFill>
                  <a:srgbClr val="002060"/>
                </a:solidFill>
                <a:latin typeface="Adobe Gothic Std B" panose="020B0800000000000000" pitchFamily="34" charset="-128"/>
                <a:ea typeface="Adobe Gothic Std B" panose="020B0800000000000000" pitchFamily="34" charset="-128"/>
              </a:rPr>
              <a:t>Tujuan</a:t>
            </a:r>
            <a:r>
              <a:rPr lang="en-US" b="1" dirty="0">
                <a:ln w="17780" cmpd="sng">
                  <a:solidFill>
                    <a:schemeClr val="accent1">
                      <a:tint val="3000"/>
                    </a:schemeClr>
                  </a:solidFill>
                  <a:prstDash val="solid"/>
                  <a:miter lim="800000"/>
                </a:ln>
                <a:solidFill>
                  <a:srgbClr val="002060"/>
                </a:solidFill>
                <a:latin typeface="Adobe Gothic Std B" panose="020B0800000000000000" pitchFamily="34" charset="-128"/>
                <a:ea typeface="Adobe Gothic Std B" panose="020B0800000000000000" pitchFamily="34" charset="-128"/>
              </a:rPr>
              <a:t> </a:t>
            </a:r>
            <a:r>
              <a:rPr lang="en-US" b="1" dirty="0" err="1">
                <a:ln w="17780" cmpd="sng">
                  <a:solidFill>
                    <a:schemeClr val="accent1">
                      <a:tint val="3000"/>
                    </a:schemeClr>
                  </a:solidFill>
                  <a:prstDash val="solid"/>
                  <a:miter lim="800000"/>
                </a:ln>
                <a:solidFill>
                  <a:srgbClr val="002060"/>
                </a:solidFill>
                <a:latin typeface="Adobe Gothic Std B" panose="020B0800000000000000" pitchFamily="34" charset="-128"/>
                <a:ea typeface="Adobe Gothic Std B" panose="020B0800000000000000" pitchFamily="34" charset="-128"/>
              </a:rPr>
              <a:t>Pengunaan</a:t>
            </a:r>
            <a:r>
              <a:rPr lang="en-US" b="1" dirty="0">
                <a:ln w="17780" cmpd="sng">
                  <a:solidFill>
                    <a:schemeClr val="accent1">
                      <a:tint val="3000"/>
                    </a:schemeClr>
                  </a:solidFill>
                  <a:prstDash val="solid"/>
                  <a:miter lim="800000"/>
                </a:ln>
                <a:solidFill>
                  <a:srgbClr val="002060"/>
                </a:solidFill>
                <a:latin typeface="Adobe Gothic Std B" panose="020B0800000000000000" pitchFamily="34" charset="-128"/>
                <a:ea typeface="Adobe Gothic Std B" panose="020B0800000000000000" pitchFamily="34" charset="-128"/>
              </a:rPr>
              <a:t> Media</a:t>
            </a:r>
            <a:endParaRPr lang="en-US" b="1" dirty="0">
              <a:solidFill>
                <a:srgbClr val="002060"/>
              </a:solidFill>
              <a:latin typeface="Adobe Gothic Std B" panose="020B0800000000000000" pitchFamily="34" charset="-128"/>
              <a:ea typeface="Adobe Gothic Std B" panose="020B0800000000000000" pitchFamily="34" charset="-128"/>
            </a:endParaRPr>
          </a:p>
        </p:txBody>
      </p:sp>
      <p:sp>
        <p:nvSpPr>
          <p:cNvPr id="3" name="Content Placeholder 2"/>
          <p:cNvSpPr>
            <a:spLocks noGrp="1"/>
          </p:cNvSpPr>
          <p:nvPr>
            <p:ph idx="1"/>
          </p:nvPr>
        </p:nvSpPr>
        <p:spPr>
          <a:xfrm>
            <a:off x="677333" y="1930400"/>
            <a:ext cx="8676217" cy="4622800"/>
          </a:xfrm>
        </p:spPr>
        <p:txBody>
          <a:bodyPr anchor="ctr">
            <a:noAutofit/>
          </a:bodyPr>
          <a:lstStyle/>
          <a:p>
            <a:pPr algn="just"/>
            <a:r>
              <a:rPr lang="en-US" sz="2400" dirty="0" err="1">
                <a:solidFill>
                  <a:schemeClr val="accent6">
                    <a:lumMod val="50000"/>
                  </a:schemeClr>
                </a:solidFill>
              </a:rPr>
              <a:t>Membuat</a:t>
            </a:r>
            <a:r>
              <a:rPr lang="en-US" sz="2400" dirty="0">
                <a:solidFill>
                  <a:schemeClr val="accent6">
                    <a:lumMod val="50000"/>
                  </a:schemeClr>
                </a:solidFill>
              </a:rPr>
              <a:t> </a:t>
            </a:r>
            <a:r>
              <a:rPr lang="en-US" sz="2400" dirty="0" err="1">
                <a:solidFill>
                  <a:schemeClr val="accent6">
                    <a:lumMod val="50000"/>
                  </a:schemeClr>
                </a:solidFill>
              </a:rPr>
              <a:t>konkret</a:t>
            </a:r>
            <a:r>
              <a:rPr lang="en-US" sz="2400" dirty="0">
                <a:solidFill>
                  <a:schemeClr val="accent6">
                    <a:lumMod val="50000"/>
                  </a:schemeClr>
                </a:solidFill>
              </a:rPr>
              <a:t> </a:t>
            </a:r>
            <a:r>
              <a:rPr lang="en-US" sz="2400" dirty="0" err="1">
                <a:solidFill>
                  <a:schemeClr val="accent6">
                    <a:lumMod val="50000"/>
                  </a:schemeClr>
                </a:solidFill>
              </a:rPr>
              <a:t>konsep</a:t>
            </a:r>
            <a:r>
              <a:rPr lang="en-US" sz="2400" dirty="0">
                <a:solidFill>
                  <a:schemeClr val="accent6">
                    <a:lumMod val="50000"/>
                  </a:schemeClr>
                </a:solidFill>
              </a:rPr>
              <a:t> yang </a:t>
            </a:r>
            <a:r>
              <a:rPr lang="en-US" sz="2400" dirty="0" err="1">
                <a:solidFill>
                  <a:schemeClr val="accent6">
                    <a:lumMod val="50000"/>
                  </a:schemeClr>
                </a:solidFill>
              </a:rPr>
              <a:t>abstrak</a:t>
            </a:r>
            <a:endParaRPr lang="en-US" sz="2400" dirty="0">
              <a:solidFill>
                <a:schemeClr val="accent6">
                  <a:lumMod val="50000"/>
                </a:schemeClr>
              </a:solidFill>
            </a:endParaRPr>
          </a:p>
          <a:p>
            <a:pPr algn="just"/>
            <a:r>
              <a:rPr lang="en-US" sz="2400" dirty="0" err="1">
                <a:solidFill>
                  <a:schemeClr val="accent6">
                    <a:lumMod val="50000"/>
                  </a:schemeClr>
                </a:solidFill>
              </a:rPr>
              <a:t>Memperjelas</a:t>
            </a:r>
            <a:r>
              <a:rPr lang="en-US" sz="2400" dirty="0">
                <a:solidFill>
                  <a:schemeClr val="accent6">
                    <a:lumMod val="50000"/>
                  </a:schemeClr>
                </a:solidFill>
              </a:rPr>
              <a:t> </a:t>
            </a:r>
            <a:r>
              <a:rPr lang="en-US" sz="2400" dirty="0" err="1">
                <a:solidFill>
                  <a:schemeClr val="accent6">
                    <a:lumMod val="50000"/>
                  </a:schemeClr>
                </a:solidFill>
              </a:rPr>
              <a:t>penyajian</a:t>
            </a:r>
            <a:r>
              <a:rPr lang="en-US" sz="2400" dirty="0">
                <a:solidFill>
                  <a:schemeClr val="accent6">
                    <a:lumMod val="50000"/>
                  </a:schemeClr>
                </a:solidFill>
              </a:rPr>
              <a:t> </a:t>
            </a:r>
            <a:r>
              <a:rPr lang="en-US" sz="2400" dirty="0" err="1">
                <a:solidFill>
                  <a:schemeClr val="accent6">
                    <a:lumMod val="50000"/>
                  </a:schemeClr>
                </a:solidFill>
              </a:rPr>
              <a:t>pesan</a:t>
            </a:r>
            <a:r>
              <a:rPr lang="en-US" sz="2400" dirty="0">
                <a:solidFill>
                  <a:schemeClr val="accent6">
                    <a:lumMod val="50000"/>
                  </a:schemeClr>
                </a:solidFill>
              </a:rPr>
              <a:t> agar </a:t>
            </a:r>
            <a:r>
              <a:rPr lang="en-US" sz="2400" dirty="0" err="1">
                <a:solidFill>
                  <a:schemeClr val="accent6">
                    <a:lumMod val="50000"/>
                  </a:schemeClr>
                </a:solidFill>
              </a:rPr>
              <a:t>tidak</a:t>
            </a:r>
            <a:r>
              <a:rPr lang="en-US" sz="2400" dirty="0">
                <a:solidFill>
                  <a:schemeClr val="accent6">
                    <a:lumMod val="50000"/>
                  </a:schemeClr>
                </a:solidFill>
              </a:rPr>
              <a:t> </a:t>
            </a:r>
            <a:r>
              <a:rPr lang="en-US" sz="2400" dirty="0" err="1">
                <a:solidFill>
                  <a:schemeClr val="accent6">
                    <a:lumMod val="50000"/>
                  </a:schemeClr>
                </a:solidFill>
              </a:rPr>
              <a:t>terlalu</a:t>
            </a:r>
            <a:r>
              <a:rPr lang="en-US" sz="2400" dirty="0">
                <a:solidFill>
                  <a:schemeClr val="accent6">
                    <a:lumMod val="50000"/>
                  </a:schemeClr>
                </a:solidFill>
              </a:rPr>
              <a:t> </a:t>
            </a:r>
            <a:r>
              <a:rPr lang="en-US" sz="2400" dirty="0" err="1">
                <a:solidFill>
                  <a:schemeClr val="accent6">
                    <a:lumMod val="50000"/>
                  </a:schemeClr>
                </a:solidFill>
              </a:rPr>
              <a:t>bersifat</a:t>
            </a:r>
            <a:r>
              <a:rPr lang="en-US" sz="2400" dirty="0">
                <a:solidFill>
                  <a:schemeClr val="accent6">
                    <a:lumMod val="50000"/>
                  </a:schemeClr>
                </a:solidFill>
              </a:rPr>
              <a:t> </a:t>
            </a:r>
            <a:r>
              <a:rPr lang="en-US" sz="2400" dirty="0" err="1">
                <a:solidFill>
                  <a:schemeClr val="accent6">
                    <a:lumMod val="50000"/>
                  </a:schemeClr>
                </a:solidFill>
              </a:rPr>
              <a:t>verbalistis</a:t>
            </a:r>
            <a:r>
              <a:rPr lang="en-US" sz="2400" dirty="0">
                <a:solidFill>
                  <a:schemeClr val="accent6">
                    <a:lumMod val="50000"/>
                  </a:schemeClr>
                </a:solidFill>
              </a:rPr>
              <a:t> (</a:t>
            </a:r>
            <a:r>
              <a:rPr lang="en-US" sz="2400" dirty="0" err="1">
                <a:solidFill>
                  <a:schemeClr val="accent6">
                    <a:lumMod val="50000"/>
                  </a:schemeClr>
                </a:solidFill>
              </a:rPr>
              <a:t>dalam</a:t>
            </a:r>
            <a:r>
              <a:rPr lang="en-US" sz="2400" dirty="0">
                <a:solidFill>
                  <a:schemeClr val="accent6">
                    <a:lumMod val="50000"/>
                  </a:schemeClr>
                </a:solidFill>
              </a:rPr>
              <a:t> </a:t>
            </a:r>
            <a:r>
              <a:rPr lang="en-US" sz="2400" dirty="0" err="1">
                <a:solidFill>
                  <a:schemeClr val="accent6">
                    <a:lumMod val="50000"/>
                  </a:schemeClr>
                </a:solidFill>
              </a:rPr>
              <a:t>bentuk</a:t>
            </a:r>
            <a:r>
              <a:rPr lang="en-US" sz="2400" dirty="0">
                <a:solidFill>
                  <a:schemeClr val="accent6">
                    <a:lumMod val="50000"/>
                  </a:schemeClr>
                </a:solidFill>
              </a:rPr>
              <a:t> kata-kata </a:t>
            </a:r>
            <a:r>
              <a:rPr lang="en-US" sz="2400" dirty="0" err="1">
                <a:solidFill>
                  <a:schemeClr val="accent6">
                    <a:lumMod val="50000"/>
                  </a:schemeClr>
                </a:solidFill>
              </a:rPr>
              <a:t>tertulis</a:t>
            </a:r>
            <a:r>
              <a:rPr lang="en-US" sz="2400" dirty="0">
                <a:solidFill>
                  <a:schemeClr val="accent6">
                    <a:lumMod val="50000"/>
                  </a:schemeClr>
                </a:solidFill>
              </a:rPr>
              <a:t> </a:t>
            </a:r>
            <a:r>
              <a:rPr lang="en-US" sz="2400" dirty="0" err="1">
                <a:solidFill>
                  <a:schemeClr val="accent6">
                    <a:lumMod val="50000"/>
                  </a:schemeClr>
                </a:solidFill>
              </a:rPr>
              <a:t>atau</a:t>
            </a:r>
            <a:r>
              <a:rPr lang="en-US" sz="2400" dirty="0">
                <a:solidFill>
                  <a:schemeClr val="accent6">
                    <a:lumMod val="50000"/>
                  </a:schemeClr>
                </a:solidFill>
              </a:rPr>
              <a:t> </a:t>
            </a:r>
            <a:r>
              <a:rPr lang="en-US" sz="2400" dirty="0" err="1">
                <a:solidFill>
                  <a:schemeClr val="accent6">
                    <a:lumMod val="50000"/>
                  </a:schemeClr>
                </a:solidFill>
              </a:rPr>
              <a:t>lisan</a:t>
            </a:r>
            <a:r>
              <a:rPr lang="en-US" sz="2400" dirty="0">
                <a:solidFill>
                  <a:schemeClr val="accent6">
                    <a:lumMod val="50000"/>
                  </a:schemeClr>
                </a:solidFill>
              </a:rPr>
              <a:t> </a:t>
            </a:r>
            <a:r>
              <a:rPr lang="en-US" sz="2400" dirty="0" err="1">
                <a:solidFill>
                  <a:schemeClr val="accent6">
                    <a:lumMod val="50000"/>
                  </a:schemeClr>
                </a:solidFill>
              </a:rPr>
              <a:t>belaka</a:t>
            </a:r>
            <a:r>
              <a:rPr lang="en-US" sz="2400" dirty="0">
                <a:solidFill>
                  <a:schemeClr val="accent6">
                    <a:lumMod val="50000"/>
                  </a:schemeClr>
                </a:solidFill>
              </a:rPr>
              <a:t>)</a:t>
            </a:r>
          </a:p>
          <a:p>
            <a:pPr algn="just"/>
            <a:r>
              <a:rPr lang="de-DE" sz="2400" dirty="0" err="1">
                <a:solidFill>
                  <a:schemeClr val="accent6">
                    <a:lumMod val="50000"/>
                  </a:schemeClr>
                </a:solidFill>
              </a:rPr>
              <a:t>Mengatasi</a:t>
            </a:r>
            <a:r>
              <a:rPr lang="de-DE" sz="2400" dirty="0">
                <a:solidFill>
                  <a:schemeClr val="accent6">
                    <a:lumMod val="50000"/>
                  </a:schemeClr>
                </a:solidFill>
              </a:rPr>
              <a:t> </a:t>
            </a:r>
            <a:r>
              <a:rPr lang="de-DE" sz="2400" dirty="0" err="1">
                <a:solidFill>
                  <a:schemeClr val="accent6">
                    <a:lumMod val="50000"/>
                  </a:schemeClr>
                </a:solidFill>
              </a:rPr>
              <a:t>keterbatasan</a:t>
            </a:r>
            <a:r>
              <a:rPr lang="de-DE" sz="2400" dirty="0">
                <a:solidFill>
                  <a:schemeClr val="accent6">
                    <a:lumMod val="50000"/>
                  </a:schemeClr>
                </a:solidFill>
              </a:rPr>
              <a:t> </a:t>
            </a:r>
            <a:r>
              <a:rPr lang="de-DE" sz="2400" dirty="0" err="1">
                <a:solidFill>
                  <a:schemeClr val="accent6">
                    <a:lumMod val="50000"/>
                  </a:schemeClr>
                </a:solidFill>
              </a:rPr>
              <a:t>ruang</a:t>
            </a:r>
            <a:r>
              <a:rPr lang="de-DE" sz="2400" dirty="0">
                <a:solidFill>
                  <a:schemeClr val="accent6">
                    <a:lumMod val="50000"/>
                  </a:schemeClr>
                </a:solidFill>
              </a:rPr>
              <a:t>, </a:t>
            </a:r>
            <a:r>
              <a:rPr lang="de-DE" sz="2400" dirty="0" err="1">
                <a:solidFill>
                  <a:schemeClr val="accent6">
                    <a:lumMod val="50000"/>
                  </a:schemeClr>
                </a:solidFill>
              </a:rPr>
              <a:t>waktu</a:t>
            </a:r>
            <a:r>
              <a:rPr lang="de-DE" sz="2400" dirty="0">
                <a:solidFill>
                  <a:schemeClr val="accent6">
                    <a:lumMod val="50000"/>
                  </a:schemeClr>
                </a:solidFill>
              </a:rPr>
              <a:t>, </a:t>
            </a:r>
            <a:r>
              <a:rPr lang="de-DE" sz="2400" dirty="0" err="1">
                <a:solidFill>
                  <a:schemeClr val="accent6">
                    <a:lumMod val="50000"/>
                  </a:schemeClr>
                </a:solidFill>
              </a:rPr>
              <a:t>dan</a:t>
            </a:r>
            <a:r>
              <a:rPr lang="de-DE" sz="2400" dirty="0">
                <a:solidFill>
                  <a:schemeClr val="accent6">
                    <a:lumMod val="50000"/>
                  </a:schemeClr>
                </a:solidFill>
              </a:rPr>
              <a:t> </a:t>
            </a:r>
            <a:r>
              <a:rPr lang="de-DE" sz="2400" dirty="0" err="1">
                <a:solidFill>
                  <a:schemeClr val="accent6">
                    <a:lumMod val="50000"/>
                  </a:schemeClr>
                </a:solidFill>
              </a:rPr>
              <a:t>daya</a:t>
            </a:r>
            <a:r>
              <a:rPr lang="de-DE" sz="2400" dirty="0">
                <a:solidFill>
                  <a:schemeClr val="accent6">
                    <a:lumMod val="50000"/>
                  </a:schemeClr>
                </a:solidFill>
              </a:rPr>
              <a:t> </a:t>
            </a:r>
            <a:r>
              <a:rPr lang="de-DE" sz="2400" dirty="0" err="1">
                <a:solidFill>
                  <a:schemeClr val="accent6">
                    <a:lumMod val="50000"/>
                  </a:schemeClr>
                </a:solidFill>
              </a:rPr>
              <a:t>indera</a:t>
            </a:r>
            <a:r>
              <a:rPr lang="de-DE" sz="2400" dirty="0">
                <a:solidFill>
                  <a:schemeClr val="accent6">
                    <a:lumMod val="50000"/>
                  </a:schemeClr>
                </a:solidFill>
              </a:rPr>
              <a:t>.</a:t>
            </a:r>
          </a:p>
          <a:p>
            <a:pPr algn="just"/>
            <a:r>
              <a:rPr lang="en-US" sz="2400" dirty="0" err="1">
                <a:solidFill>
                  <a:schemeClr val="accent6">
                    <a:lumMod val="50000"/>
                  </a:schemeClr>
                </a:solidFill>
              </a:rPr>
              <a:t>Penggunaan</a:t>
            </a:r>
            <a:r>
              <a:rPr lang="en-US" sz="2400" dirty="0">
                <a:solidFill>
                  <a:schemeClr val="accent6">
                    <a:lumMod val="50000"/>
                  </a:schemeClr>
                </a:solidFill>
              </a:rPr>
              <a:t> media </a:t>
            </a:r>
            <a:r>
              <a:rPr lang="en-US" sz="2400" dirty="0" err="1">
                <a:solidFill>
                  <a:schemeClr val="accent6">
                    <a:lumMod val="50000"/>
                  </a:schemeClr>
                </a:solidFill>
              </a:rPr>
              <a:t>pendidikan</a:t>
            </a:r>
            <a:r>
              <a:rPr lang="en-US" sz="2400" dirty="0">
                <a:solidFill>
                  <a:schemeClr val="accent6">
                    <a:lumMod val="50000"/>
                  </a:schemeClr>
                </a:solidFill>
              </a:rPr>
              <a:t> </a:t>
            </a:r>
            <a:r>
              <a:rPr lang="en-US" sz="2400" dirty="0" err="1">
                <a:solidFill>
                  <a:schemeClr val="accent6">
                    <a:lumMod val="50000"/>
                  </a:schemeClr>
                </a:solidFill>
              </a:rPr>
              <a:t>secara</a:t>
            </a:r>
            <a:r>
              <a:rPr lang="en-US" sz="2400" dirty="0">
                <a:solidFill>
                  <a:schemeClr val="accent6">
                    <a:lumMod val="50000"/>
                  </a:schemeClr>
                </a:solidFill>
              </a:rPr>
              <a:t> </a:t>
            </a:r>
            <a:r>
              <a:rPr lang="en-US" sz="2400" dirty="0" err="1">
                <a:solidFill>
                  <a:schemeClr val="accent6">
                    <a:lumMod val="50000"/>
                  </a:schemeClr>
                </a:solidFill>
              </a:rPr>
              <a:t>tepat</a:t>
            </a:r>
            <a:r>
              <a:rPr lang="en-US" sz="2400" dirty="0">
                <a:solidFill>
                  <a:schemeClr val="accent6">
                    <a:lumMod val="50000"/>
                  </a:schemeClr>
                </a:solidFill>
              </a:rPr>
              <a:t> </a:t>
            </a:r>
            <a:r>
              <a:rPr lang="en-US" sz="2400" dirty="0" err="1">
                <a:solidFill>
                  <a:schemeClr val="accent6">
                    <a:lumMod val="50000"/>
                  </a:schemeClr>
                </a:solidFill>
              </a:rPr>
              <a:t>dan</a:t>
            </a:r>
            <a:r>
              <a:rPr lang="en-US" sz="2400" dirty="0">
                <a:solidFill>
                  <a:schemeClr val="accent6">
                    <a:lumMod val="50000"/>
                  </a:schemeClr>
                </a:solidFill>
              </a:rPr>
              <a:t> </a:t>
            </a:r>
            <a:r>
              <a:rPr lang="en-US" sz="2400" dirty="0" err="1">
                <a:solidFill>
                  <a:schemeClr val="accent6">
                    <a:lumMod val="50000"/>
                  </a:schemeClr>
                </a:solidFill>
              </a:rPr>
              <a:t>bervariasi</a:t>
            </a:r>
            <a:r>
              <a:rPr lang="en-US" sz="2400" dirty="0">
                <a:solidFill>
                  <a:schemeClr val="accent6">
                    <a:lumMod val="50000"/>
                  </a:schemeClr>
                </a:solidFill>
              </a:rPr>
              <a:t> </a:t>
            </a:r>
            <a:r>
              <a:rPr lang="en-US" sz="2400" dirty="0" err="1">
                <a:solidFill>
                  <a:schemeClr val="accent6">
                    <a:lumMod val="50000"/>
                  </a:schemeClr>
                </a:solidFill>
              </a:rPr>
              <a:t>dapat</a:t>
            </a:r>
            <a:r>
              <a:rPr lang="en-US" sz="2400" dirty="0">
                <a:solidFill>
                  <a:schemeClr val="accent6">
                    <a:lumMod val="50000"/>
                  </a:schemeClr>
                </a:solidFill>
              </a:rPr>
              <a:t> </a:t>
            </a:r>
            <a:r>
              <a:rPr lang="en-US" sz="2400" dirty="0" err="1">
                <a:solidFill>
                  <a:schemeClr val="accent6">
                    <a:lumMod val="50000"/>
                  </a:schemeClr>
                </a:solidFill>
              </a:rPr>
              <a:t>mengatasi</a:t>
            </a:r>
            <a:r>
              <a:rPr lang="en-US" sz="2400" dirty="0">
                <a:solidFill>
                  <a:schemeClr val="accent6">
                    <a:lumMod val="50000"/>
                  </a:schemeClr>
                </a:solidFill>
              </a:rPr>
              <a:t> </a:t>
            </a:r>
            <a:r>
              <a:rPr lang="en-US" sz="2400" dirty="0" err="1">
                <a:solidFill>
                  <a:schemeClr val="accent6">
                    <a:lumMod val="50000"/>
                  </a:schemeClr>
                </a:solidFill>
              </a:rPr>
              <a:t>sikap</a:t>
            </a:r>
            <a:r>
              <a:rPr lang="en-US" sz="2400" dirty="0">
                <a:solidFill>
                  <a:schemeClr val="accent6">
                    <a:lumMod val="50000"/>
                  </a:schemeClr>
                </a:solidFill>
              </a:rPr>
              <a:t> </a:t>
            </a:r>
            <a:r>
              <a:rPr lang="en-US" sz="2400" dirty="0" err="1">
                <a:solidFill>
                  <a:schemeClr val="accent6">
                    <a:lumMod val="50000"/>
                  </a:schemeClr>
                </a:solidFill>
              </a:rPr>
              <a:t>pasif</a:t>
            </a:r>
            <a:r>
              <a:rPr lang="en-US" sz="2400" dirty="0">
                <a:solidFill>
                  <a:schemeClr val="accent6">
                    <a:lumMod val="50000"/>
                  </a:schemeClr>
                </a:solidFill>
              </a:rPr>
              <a:t> </a:t>
            </a:r>
            <a:r>
              <a:rPr lang="en-US" sz="2400" dirty="0" err="1">
                <a:solidFill>
                  <a:schemeClr val="accent6">
                    <a:lumMod val="50000"/>
                  </a:schemeClr>
                </a:solidFill>
              </a:rPr>
              <a:t>anak</a:t>
            </a:r>
            <a:r>
              <a:rPr lang="en-US" sz="2400" dirty="0">
                <a:solidFill>
                  <a:schemeClr val="accent6">
                    <a:lumMod val="50000"/>
                  </a:schemeClr>
                </a:solidFill>
              </a:rPr>
              <a:t> </a:t>
            </a:r>
            <a:r>
              <a:rPr lang="en-US" sz="2400" dirty="0" err="1">
                <a:solidFill>
                  <a:schemeClr val="accent6">
                    <a:lumMod val="50000"/>
                  </a:schemeClr>
                </a:solidFill>
              </a:rPr>
              <a:t>didik</a:t>
            </a:r>
            <a:r>
              <a:rPr lang="en-US" sz="2400" dirty="0">
                <a:solidFill>
                  <a:schemeClr val="accent6">
                    <a:lumMod val="50000"/>
                  </a:schemeClr>
                </a:solidFill>
              </a:rPr>
              <a:t>.</a:t>
            </a:r>
          </a:p>
          <a:p>
            <a:pPr algn="just"/>
            <a:r>
              <a:rPr lang="en-US" sz="2400" dirty="0" err="1">
                <a:solidFill>
                  <a:schemeClr val="accent6">
                    <a:lumMod val="50000"/>
                  </a:schemeClr>
                </a:solidFill>
              </a:rPr>
              <a:t>Mempersamakan</a:t>
            </a:r>
            <a:r>
              <a:rPr lang="en-US" sz="2400" dirty="0">
                <a:solidFill>
                  <a:schemeClr val="accent6">
                    <a:lumMod val="50000"/>
                  </a:schemeClr>
                </a:solidFill>
              </a:rPr>
              <a:t> </a:t>
            </a:r>
            <a:r>
              <a:rPr lang="en-US" sz="2400" dirty="0" err="1">
                <a:solidFill>
                  <a:schemeClr val="accent6">
                    <a:lumMod val="50000"/>
                  </a:schemeClr>
                </a:solidFill>
              </a:rPr>
              <a:t>rangsangan</a:t>
            </a:r>
            <a:r>
              <a:rPr lang="en-US" sz="2400" dirty="0">
                <a:solidFill>
                  <a:schemeClr val="accent6">
                    <a:lumMod val="50000"/>
                  </a:schemeClr>
                </a:solidFill>
              </a:rPr>
              <a:t>, </a:t>
            </a:r>
            <a:r>
              <a:rPr lang="en-US" sz="2400" dirty="0" err="1">
                <a:solidFill>
                  <a:schemeClr val="accent6">
                    <a:lumMod val="50000"/>
                  </a:schemeClr>
                </a:solidFill>
              </a:rPr>
              <a:t>pengalaman</a:t>
            </a:r>
            <a:r>
              <a:rPr lang="en-US" sz="2400" dirty="0">
                <a:solidFill>
                  <a:schemeClr val="accent6">
                    <a:lumMod val="50000"/>
                  </a:schemeClr>
                </a:solidFill>
              </a:rPr>
              <a:t> </a:t>
            </a:r>
            <a:r>
              <a:rPr lang="en-US" sz="2400" dirty="0" err="1">
                <a:solidFill>
                  <a:schemeClr val="accent6">
                    <a:lumMod val="50000"/>
                  </a:schemeClr>
                </a:solidFill>
              </a:rPr>
              <a:t>dan</a:t>
            </a:r>
            <a:r>
              <a:rPr lang="en-US" sz="2400" dirty="0">
                <a:solidFill>
                  <a:schemeClr val="accent6">
                    <a:lumMod val="50000"/>
                  </a:schemeClr>
                </a:solidFill>
              </a:rPr>
              <a:t> </a:t>
            </a:r>
            <a:r>
              <a:rPr lang="en-US" sz="2400" dirty="0" err="1">
                <a:solidFill>
                  <a:schemeClr val="accent6">
                    <a:lumMod val="50000"/>
                  </a:schemeClr>
                </a:solidFill>
              </a:rPr>
              <a:t>persepsi</a:t>
            </a:r>
            <a:r>
              <a:rPr lang="en-US" sz="2400" dirty="0">
                <a:solidFill>
                  <a:schemeClr val="accent6">
                    <a:lumMod val="50000"/>
                  </a:schemeClr>
                </a:solidFill>
              </a:rPr>
              <a:t>.</a:t>
            </a:r>
          </a:p>
          <a:p>
            <a:pPr algn="just"/>
            <a:r>
              <a:rPr lang="en-US" sz="2400" dirty="0">
                <a:solidFill>
                  <a:schemeClr val="accent6">
                    <a:lumMod val="50000"/>
                  </a:schemeClr>
                </a:solidFill>
              </a:rPr>
              <a:t>Media </a:t>
            </a:r>
            <a:r>
              <a:rPr lang="en-US" sz="2400" dirty="0" err="1">
                <a:solidFill>
                  <a:schemeClr val="accent6">
                    <a:lumMod val="50000"/>
                  </a:schemeClr>
                </a:solidFill>
              </a:rPr>
              <a:t>pembelajaran</a:t>
            </a:r>
            <a:r>
              <a:rPr lang="en-US" sz="2400" dirty="0">
                <a:solidFill>
                  <a:schemeClr val="accent6">
                    <a:lumMod val="50000"/>
                  </a:schemeClr>
                </a:solidFill>
              </a:rPr>
              <a:t> yang </a:t>
            </a:r>
            <a:r>
              <a:rPr lang="en-US" sz="2400" dirty="0" err="1">
                <a:solidFill>
                  <a:schemeClr val="accent6">
                    <a:lumMod val="50000"/>
                  </a:schemeClr>
                </a:solidFill>
              </a:rPr>
              <a:t>memungkinkan</a:t>
            </a:r>
            <a:r>
              <a:rPr lang="en-US" sz="2400" dirty="0">
                <a:solidFill>
                  <a:schemeClr val="accent6">
                    <a:lumMod val="50000"/>
                  </a:schemeClr>
                </a:solidFill>
              </a:rPr>
              <a:t> </a:t>
            </a:r>
            <a:r>
              <a:rPr lang="en-US" sz="2400" dirty="0" err="1">
                <a:solidFill>
                  <a:schemeClr val="accent6">
                    <a:lumMod val="50000"/>
                  </a:schemeClr>
                </a:solidFill>
              </a:rPr>
              <a:t>adanya</a:t>
            </a:r>
            <a:r>
              <a:rPr lang="en-US" sz="2400" dirty="0">
                <a:solidFill>
                  <a:schemeClr val="accent6">
                    <a:lumMod val="50000"/>
                  </a:schemeClr>
                </a:solidFill>
              </a:rPr>
              <a:t> </a:t>
            </a:r>
            <a:r>
              <a:rPr lang="en-US" sz="2400" dirty="0" err="1">
                <a:solidFill>
                  <a:schemeClr val="accent6">
                    <a:lumMod val="50000"/>
                  </a:schemeClr>
                </a:solidFill>
              </a:rPr>
              <a:t>interaksi</a:t>
            </a:r>
            <a:r>
              <a:rPr lang="en-US" sz="2400" dirty="0">
                <a:solidFill>
                  <a:schemeClr val="accent6">
                    <a:lumMod val="50000"/>
                  </a:schemeClr>
                </a:solidFill>
              </a:rPr>
              <a:t> </a:t>
            </a:r>
            <a:r>
              <a:rPr lang="en-US" sz="2400" dirty="0" err="1">
                <a:solidFill>
                  <a:schemeClr val="accent6">
                    <a:lumMod val="50000"/>
                  </a:schemeClr>
                </a:solidFill>
              </a:rPr>
              <a:t>langsung</a:t>
            </a:r>
            <a:r>
              <a:rPr lang="en-US" sz="2400" dirty="0">
                <a:solidFill>
                  <a:schemeClr val="accent6">
                    <a:lumMod val="50000"/>
                  </a:schemeClr>
                </a:solidFill>
              </a:rPr>
              <a:t> </a:t>
            </a:r>
            <a:r>
              <a:rPr lang="en-US" sz="2400" dirty="0" err="1">
                <a:solidFill>
                  <a:schemeClr val="accent6">
                    <a:lumMod val="50000"/>
                  </a:schemeClr>
                </a:solidFill>
              </a:rPr>
              <a:t>antarapeserta</a:t>
            </a:r>
            <a:r>
              <a:rPr lang="en-US" sz="2400" dirty="0">
                <a:solidFill>
                  <a:schemeClr val="accent6">
                    <a:lumMod val="50000"/>
                  </a:schemeClr>
                </a:solidFill>
              </a:rPr>
              <a:t> </a:t>
            </a:r>
            <a:r>
              <a:rPr lang="en-US" sz="2400" dirty="0" err="1">
                <a:solidFill>
                  <a:schemeClr val="accent6">
                    <a:lumMod val="50000"/>
                  </a:schemeClr>
                </a:solidFill>
              </a:rPr>
              <a:t>didik</a:t>
            </a:r>
            <a:r>
              <a:rPr lang="en-US" sz="2400" dirty="0">
                <a:solidFill>
                  <a:schemeClr val="accent6">
                    <a:lumMod val="50000"/>
                  </a:schemeClr>
                </a:solidFill>
              </a:rPr>
              <a:t> </a:t>
            </a:r>
            <a:r>
              <a:rPr lang="en-US" sz="2400" dirty="0" err="1">
                <a:solidFill>
                  <a:schemeClr val="accent6">
                    <a:lumMod val="50000"/>
                  </a:schemeClr>
                </a:solidFill>
              </a:rPr>
              <a:t>dengan</a:t>
            </a:r>
            <a:r>
              <a:rPr lang="en-US" sz="2400" dirty="0">
                <a:solidFill>
                  <a:schemeClr val="accent6">
                    <a:lumMod val="50000"/>
                  </a:schemeClr>
                </a:solidFill>
              </a:rPr>
              <a:t> </a:t>
            </a:r>
            <a:r>
              <a:rPr lang="en-US" sz="2400" dirty="0" err="1">
                <a:solidFill>
                  <a:schemeClr val="accent6">
                    <a:lumMod val="50000"/>
                  </a:schemeClr>
                </a:solidFill>
              </a:rPr>
              <a:t>lingkungannya</a:t>
            </a:r>
            <a:endParaRPr lang="en-US" sz="2400" dirty="0">
              <a:solidFill>
                <a:schemeClr val="accent6">
                  <a:lumMod val="50000"/>
                </a:schemeClr>
              </a:solidFill>
            </a:endParaRPr>
          </a:p>
        </p:txBody>
      </p:sp>
    </p:spTree>
    <p:extLst>
      <p:ext uri="{BB962C8B-B14F-4D97-AF65-F5344CB8AC3E}">
        <p14:creationId xmlns:p14="http://schemas.microsoft.com/office/powerpoint/2010/main" val="1850750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b="1" dirty="0" err="1">
                <a:solidFill>
                  <a:schemeClr val="accent6">
                    <a:lumMod val="50000"/>
                  </a:schemeClr>
                </a:solidFill>
              </a:rPr>
              <a:t>Bentuk</a:t>
            </a:r>
            <a:r>
              <a:rPr lang="en-US" b="1" dirty="0">
                <a:solidFill>
                  <a:schemeClr val="accent6">
                    <a:lumMod val="50000"/>
                  </a:schemeClr>
                </a:solidFill>
              </a:rPr>
              <a:t> Media </a:t>
            </a:r>
            <a:r>
              <a:rPr lang="en-US" b="1" dirty="0" err="1">
                <a:solidFill>
                  <a:schemeClr val="accent6">
                    <a:lumMod val="50000"/>
                  </a:schemeClr>
                </a:solidFill>
              </a:rPr>
              <a:t>Pembelajaran</a:t>
            </a:r>
            <a:endParaRPr lang="en-US" b="1" dirty="0">
              <a:solidFill>
                <a:schemeClr val="accent6">
                  <a:lumMod val="50000"/>
                </a:schemeClr>
              </a:solidFill>
            </a:endParaRPr>
          </a:p>
        </p:txBody>
      </p:sp>
      <p:sp>
        <p:nvSpPr>
          <p:cNvPr id="4" name="Rectangle 3"/>
          <p:cNvSpPr/>
          <p:nvPr/>
        </p:nvSpPr>
        <p:spPr>
          <a:xfrm>
            <a:off x="162984" y="1968977"/>
            <a:ext cx="6096000" cy="1754326"/>
          </a:xfrm>
          <a:prstGeom prst="rect">
            <a:avLst/>
          </a:prstGeom>
          <a:ln w="28575">
            <a:solidFill>
              <a:srgbClr val="7030A0"/>
            </a:solidFill>
          </a:ln>
        </p:spPr>
        <p:txBody>
          <a:bodyPr>
            <a:spAutoFit/>
          </a:bodyPr>
          <a:lstStyle/>
          <a:p>
            <a:pPr marL="438912" indent="-320040">
              <a:buFont typeface="Wingdings 2"/>
              <a:buChar char=""/>
              <a:defRPr/>
            </a:pPr>
            <a:r>
              <a:rPr lang="en-US" sz="2800" b="1" dirty="0"/>
              <a:t>Media </a:t>
            </a:r>
            <a:r>
              <a:rPr lang="en-US" sz="2800" b="1" dirty="0" err="1"/>
              <a:t>Penyaji</a:t>
            </a:r>
            <a:endParaRPr lang="en-US" sz="2800" b="1" dirty="0"/>
          </a:p>
          <a:p>
            <a:pPr marL="438912" indent="-320040">
              <a:buFont typeface="Wingdings 2"/>
              <a:buChar char=""/>
              <a:defRPr/>
            </a:pPr>
            <a:r>
              <a:rPr lang="en-US" dirty="0"/>
              <a:t>media yang </a:t>
            </a:r>
            <a:r>
              <a:rPr lang="en-US" dirty="0" err="1"/>
              <a:t>mampu</a:t>
            </a:r>
            <a:r>
              <a:rPr lang="en-US" dirty="0"/>
              <a:t> </a:t>
            </a:r>
            <a:r>
              <a:rPr lang="en-US" dirty="0" err="1"/>
              <a:t>menyajikan</a:t>
            </a:r>
            <a:r>
              <a:rPr lang="en-US" dirty="0"/>
              <a:t> </a:t>
            </a:r>
            <a:r>
              <a:rPr lang="en-US" dirty="0" err="1"/>
              <a:t>informasi</a:t>
            </a:r>
            <a:endParaRPr lang="en-US" dirty="0"/>
          </a:p>
          <a:p>
            <a:pPr marL="438912" indent="-320040">
              <a:buFont typeface="Wingdings 2"/>
              <a:buChar char=""/>
              <a:defRPr/>
            </a:pPr>
            <a:r>
              <a:rPr lang="es-ES" sz="2000" dirty="0" err="1">
                <a:solidFill>
                  <a:schemeClr val="accent6">
                    <a:lumMod val="50000"/>
                  </a:schemeClr>
                </a:solidFill>
              </a:rPr>
              <a:t>grafis</a:t>
            </a:r>
            <a:r>
              <a:rPr lang="es-ES" sz="2000" dirty="0">
                <a:solidFill>
                  <a:schemeClr val="accent6">
                    <a:lumMod val="50000"/>
                  </a:schemeClr>
                </a:solidFill>
              </a:rPr>
              <a:t>, </a:t>
            </a:r>
            <a:r>
              <a:rPr lang="es-ES" sz="2000" dirty="0" err="1">
                <a:solidFill>
                  <a:schemeClr val="accent6">
                    <a:lumMod val="50000"/>
                  </a:schemeClr>
                </a:solidFill>
              </a:rPr>
              <a:t>bahan</a:t>
            </a:r>
            <a:r>
              <a:rPr lang="es-ES" sz="2000" dirty="0">
                <a:solidFill>
                  <a:schemeClr val="accent6">
                    <a:lumMod val="50000"/>
                  </a:schemeClr>
                </a:solidFill>
              </a:rPr>
              <a:t> </a:t>
            </a:r>
            <a:r>
              <a:rPr lang="es-ES" sz="2000" dirty="0" err="1">
                <a:solidFill>
                  <a:schemeClr val="accent6">
                    <a:lumMod val="50000"/>
                  </a:schemeClr>
                </a:solidFill>
              </a:rPr>
              <a:t>cetak</a:t>
            </a:r>
            <a:r>
              <a:rPr lang="es-ES" sz="2000" dirty="0">
                <a:solidFill>
                  <a:schemeClr val="accent6">
                    <a:lumMod val="50000"/>
                  </a:schemeClr>
                </a:solidFill>
              </a:rPr>
              <a:t>, dan gambar </a:t>
            </a:r>
            <a:r>
              <a:rPr lang="es-ES" sz="2000" dirty="0" err="1">
                <a:solidFill>
                  <a:schemeClr val="accent6">
                    <a:lumMod val="50000"/>
                  </a:schemeClr>
                </a:solidFill>
              </a:rPr>
              <a:t>diam</a:t>
            </a:r>
            <a:r>
              <a:rPr lang="es-ES" sz="2000" dirty="0">
                <a:solidFill>
                  <a:schemeClr val="accent6">
                    <a:lumMod val="50000"/>
                  </a:schemeClr>
                </a:solidFill>
              </a:rPr>
              <a:t>; media </a:t>
            </a:r>
            <a:r>
              <a:rPr lang="es-ES" sz="2000" dirty="0" err="1">
                <a:solidFill>
                  <a:schemeClr val="accent6">
                    <a:lumMod val="50000"/>
                  </a:schemeClr>
                </a:solidFill>
              </a:rPr>
              <a:t>proyeksi</a:t>
            </a:r>
            <a:r>
              <a:rPr lang="es-ES" sz="2000" dirty="0">
                <a:solidFill>
                  <a:schemeClr val="accent6">
                    <a:lumMod val="50000"/>
                  </a:schemeClr>
                </a:solidFill>
              </a:rPr>
              <a:t> </a:t>
            </a:r>
            <a:r>
              <a:rPr lang="es-ES" sz="2000" dirty="0" err="1">
                <a:solidFill>
                  <a:schemeClr val="accent6">
                    <a:lumMod val="50000"/>
                  </a:schemeClr>
                </a:solidFill>
              </a:rPr>
              <a:t>diam</a:t>
            </a:r>
            <a:r>
              <a:rPr lang="es-ES" sz="2000" dirty="0">
                <a:solidFill>
                  <a:schemeClr val="accent6">
                    <a:lumMod val="50000"/>
                  </a:schemeClr>
                </a:solidFill>
              </a:rPr>
              <a:t>; media audio; audio dan visual </a:t>
            </a:r>
            <a:r>
              <a:rPr lang="es-ES" sz="2000" dirty="0" err="1">
                <a:solidFill>
                  <a:schemeClr val="accent6">
                    <a:lumMod val="50000"/>
                  </a:schemeClr>
                </a:solidFill>
              </a:rPr>
              <a:t>diam</a:t>
            </a:r>
            <a:r>
              <a:rPr lang="es-ES" sz="2000" dirty="0">
                <a:solidFill>
                  <a:schemeClr val="accent6">
                    <a:lumMod val="50000"/>
                  </a:schemeClr>
                </a:solidFill>
              </a:rPr>
              <a:t>; gambar </a:t>
            </a:r>
            <a:r>
              <a:rPr lang="es-ES" sz="2000" dirty="0" err="1">
                <a:solidFill>
                  <a:schemeClr val="accent6">
                    <a:lumMod val="50000"/>
                  </a:schemeClr>
                </a:solidFill>
              </a:rPr>
              <a:t>hidup</a:t>
            </a:r>
            <a:r>
              <a:rPr lang="es-ES" sz="2000" dirty="0">
                <a:solidFill>
                  <a:schemeClr val="accent6">
                    <a:lumMod val="50000"/>
                  </a:schemeClr>
                </a:solidFill>
              </a:rPr>
              <a:t>; </a:t>
            </a:r>
            <a:r>
              <a:rPr lang="es-ES" sz="2000" dirty="0" err="1">
                <a:solidFill>
                  <a:schemeClr val="accent6">
                    <a:lumMod val="50000"/>
                  </a:schemeClr>
                </a:solidFill>
              </a:rPr>
              <a:t>televisi</a:t>
            </a:r>
            <a:r>
              <a:rPr lang="es-ES" sz="2000" dirty="0">
                <a:solidFill>
                  <a:schemeClr val="accent6">
                    <a:lumMod val="50000"/>
                  </a:schemeClr>
                </a:solidFill>
              </a:rPr>
              <a:t>; dan multimedia</a:t>
            </a:r>
            <a:r>
              <a:rPr lang="es-ES" sz="2000" dirty="0">
                <a:solidFill>
                  <a:schemeClr val="accent1">
                    <a:lumMod val="40000"/>
                    <a:lumOff val="60000"/>
                  </a:schemeClr>
                </a:solidFill>
              </a:rPr>
              <a:t>)</a:t>
            </a:r>
            <a:endParaRPr lang="en-US" dirty="0"/>
          </a:p>
        </p:txBody>
      </p:sp>
      <p:sp>
        <p:nvSpPr>
          <p:cNvPr id="5" name="Rectangle 4"/>
          <p:cNvSpPr/>
          <p:nvPr/>
        </p:nvSpPr>
        <p:spPr>
          <a:xfrm>
            <a:off x="190500" y="4027438"/>
            <a:ext cx="6096000" cy="2308324"/>
          </a:xfrm>
          <a:prstGeom prst="rect">
            <a:avLst/>
          </a:prstGeom>
          <a:ln w="38100">
            <a:solidFill>
              <a:srgbClr val="FF0000"/>
            </a:solidFill>
          </a:ln>
        </p:spPr>
        <p:txBody>
          <a:bodyPr>
            <a:spAutoFit/>
          </a:bodyPr>
          <a:lstStyle/>
          <a:p>
            <a:pPr marL="465138" indent="-301625">
              <a:buFont typeface="Wingdings 2"/>
              <a:buChar char=""/>
              <a:defRPr/>
            </a:pPr>
            <a:r>
              <a:rPr lang="en-US" sz="2800" b="1" dirty="0"/>
              <a:t>Media </a:t>
            </a:r>
            <a:r>
              <a:rPr lang="en-US" sz="2800" b="1" dirty="0" err="1"/>
              <a:t>Objek</a:t>
            </a:r>
            <a:endParaRPr lang="en-US" sz="2800" b="1" dirty="0"/>
          </a:p>
          <a:p>
            <a:pPr marL="465138" lvl="1" indent="-9525">
              <a:defRPr/>
            </a:pPr>
            <a:r>
              <a:rPr lang="en-US" sz="2400" dirty="0" err="1"/>
              <a:t>benda</a:t>
            </a:r>
            <a:r>
              <a:rPr lang="en-US" sz="2400" dirty="0"/>
              <a:t> </a:t>
            </a:r>
            <a:r>
              <a:rPr lang="en-US" sz="2400" dirty="0" err="1"/>
              <a:t>tiga</a:t>
            </a:r>
            <a:r>
              <a:rPr lang="en-US" sz="2400" dirty="0"/>
              <a:t> </a:t>
            </a:r>
            <a:r>
              <a:rPr lang="en-US" sz="2400" dirty="0" err="1"/>
              <a:t>dimensi</a:t>
            </a:r>
            <a:r>
              <a:rPr lang="en-US" sz="2400" dirty="0"/>
              <a:t> yang </a:t>
            </a:r>
            <a:r>
              <a:rPr lang="en-US" sz="2400" dirty="0" err="1"/>
              <a:t>mengandung</a:t>
            </a:r>
            <a:r>
              <a:rPr lang="en-US" sz="2400" dirty="0"/>
              <a:t> </a:t>
            </a:r>
          </a:p>
          <a:p>
            <a:pPr marL="465138" lvl="1" indent="-9525">
              <a:defRPr/>
            </a:pPr>
            <a:r>
              <a:rPr lang="en-US" sz="2400" dirty="0" err="1"/>
              <a:t>informasi</a:t>
            </a:r>
            <a:r>
              <a:rPr lang="en-US" sz="2400" dirty="0"/>
              <a:t>  </a:t>
            </a:r>
            <a:r>
              <a:rPr lang="en-US" sz="2400" dirty="0" err="1"/>
              <a:t>tidak</a:t>
            </a:r>
            <a:r>
              <a:rPr lang="en-US" sz="2400" dirty="0"/>
              <a:t> </a:t>
            </a:r>
            <a:r>
              <a:rPr lang="en-US" sz="2400" dirty="0" err="1"/>
              <a:t>dalam</a:t>
            </a:r>
            <a:r>
              <a:rPr lang="en-US" sz="2400" dirty="0"/>
              <a:t> </a:t>
            </a:r>
            <a:r>
              <a:rPr lang="en-US" sz="2400" dirty="0" err="1"/>
              <a:t>bentuk</a:t>
            </a:r>
            <a:r>
              <a:rPr lang="en-US" sz="2400" dirty="0"/>
              <a:t> </a:t>
            </a:r>
            <a:r>
              <a:rPr lang="en-US" sz="2400" dirty="0" err="1"/>
              <a:t>penyajian</a:t>
            </a:r>
            <a:r>
              <a:rPr lang="en-US" sz="2400" dirty="0"/>
              <a:t> </a:t>
            </a:r>
          </a:p>
          <a:p>
            <a:pPr marL="465138" lvl="1" indent="-9525">
              <a:defRPr/>
            </a:pPr>
            <a:r>
              <a:rPr lang="en-US" sz="2400" dirty="0" err="1"/>
              <a:t>tetapi</a:t>
            </a:r>
            <a:r>
              <a:rPr lang="en-US" sz="2400" dirty="0"/>
              <a:t> </a:t>
            </a:r>
            <a:r>
              <a:rPr lang="en-US" sz="2400" dirty="0" err="1"/>
              <a:t>melalui</a:t>
            </a:r>
            <a:r>
              <a:rPr lang="en-US" sz="2400" dirty="0"/>
              <a:t> </a:t>
            </a:r>
            <a:r>
              <a:rPr lang="en-US" sz="2400" dirty="0" err="1"/>
              <a:t>ciri</a:t>
            </a:r>
            <a:r>
              <a:rPr lang="en-US" sz="2400" dirty="0"/>
              <a:t> </a:t>
            </a:r>
            <a:r>
              <a:rPr lang="en-US" sz="2400" dirty="0" err="1"/>
              <a:t>fisiknya</a:t>
            </a:r>
            <a:endParaRPr lang="en-US" sz="2400" dirty="0"/>
          </a:p>
          <a:p>
            <a:pPr marL="465138" lvl="1" indent="-9525">
              <a:defRPr/>
            </a:pPr>
            <a:r>
              <a:rPr lang="en-US" sz="2000" dirty="0">
                <a:solidFill>
                  <a:srgbClr val="FF0000"/>
                </a:solidFill>
              </a:rPr>
              <a:t>(</a:t>
            </a:r>
            <a:r>
              <a:rPr lang="en-US" sz="2000" dirty="0" err="1">
                <a:solidFill>
                  <a:srgbClr val="FF0000"/>
                </a:solidFill>
              </a:rPr>
              <a:t>Objek</a:t>
            </a:r>
            <a:r>
              <a:rPr lang="en-US" sz="2000" dirty="0">
                <a:solidFill>
                  <a:srgbClr val="FF0000"/>
                </a:solidFill>
              </a:rPr>
              <a:t> </a:t>
            </a:r>
            <a:r>
              <a:rPr lang="en-US" sz="2000" dirty="0" err="1">
                <a:solidFill>
                  <a:srgbClr val="FF0000"/>
                </a:solidFill>
              </a:rPr>
              <a:t>alami</a:t>
            </a:r>
            <a:r>
              <a:rPr lang="en-US" sz="2000" dirty="0">
                <a:solidFill>
                  <a:srgbClr val="FF0000"/>
                </a:solidFill>
              </a:rPr>
              <a:t>, </a:t>
            </a:r>
            <a:r>
              <a:rPr lang="en-US" sz="2000" dirty="0" err="1">
                <a:solidFill>
                  <a:srgbClr val="FF0000"/>
                </a:solidFill>
              </a:rPr>
              <a:t>Objek</a:t>
            </a:r>
            <a:r>
              <a:rPr lang="en-US" sz="2000" dirty="0">
                <a:solidFill>
                  <a:srgbClr val="FF0000"/>
                </a:solidFill>
              </a:rPr>
              <a:t> </a:t>
            </a:r>
            <a:r>
              <a:rPr lang="en-US" sz="2000" dirty="0" err="1">
                <a:solidFill>
                  <a:srgbClr val="FF0000"/>
                </a:solidFill>
              </a:rPr>
              <a:t>buatan</a:t>
            </a:r>
            <a:r>
              <a:rPr lang="en-US" sz="2000" dirty="0">
                <a:solidFill>
                  <a:srgbClr val="FF0000"/>
                </a:solidFill>
              </a:rPr>
              <a:t>)</a:t>
            </a:r>
          </a:p>
        </p:txBody>
      </p:sp>
      <p:sp>
        <p:nvSpPr>
          <p:cNvPr id="6" name="Rectangle 5"/>
          <p:cNvSpPr/>
          <p:nvPr/>
        </p:nvSpPr>
        <p:spPr>
          <a:xfrm>
            <a:off x="6364114" y="1968977"/>
            <a:ext cx="5819775" cy="3046988"/>
          </a:xfrm>
          <a:prstGeom prst="rect">
            <a:avLst/>
          </a:prstGeom>
          <a:solidFill>
            <a:srgbClr val="FFFF00"/>
          </a:solidFill>
          <a:ln w="38100">
            <a:solidFill>
              <a:schemeClr val="accent6">
                <a:lumMod val="50000"/>
              </a:schemeClr>
            </a:solidFill>
          </a:ln>
        </p:spPr>
        <p:txBody>
          <a:bodyPr wrap="square">
            <a:spAutoFit/>
          </a:bodyPr>
          <a:lstStyle/>
          <a:p>
            <a:pPr marL="465138" indent="-303213">
              <a:buFont typeface="Wingdings 2"/>
              <a:buChar char=""/>
              <a:defRPr/>
            </a:pPr>
            <a:r>
              <a:rPr lang="en-US" sz="2800" b="1" dirty="0"/>
              <a:t>Media </a:t>
            </a:r>
            <a:r>
              <a:rPr lang="en-US" sz="2800" b="1" dirty="0" err="1"/>
              <a:t>Interaktif</a:t>
            </a:r>
            <a:endParaRPr lang="en-US" sz="2800" b="1" dirty="0"/>
          </a:p>
          <a:p>
            <a:pPr marL="465138" lvl="1" indent="-11113">
              <a:defRPr/>
            </a:pPr>
            <a:r>
              <a:rPr lang="en-US" sz="2600" dirty="0" err="1"/>
              <a:t>siswa</a:t>
            </a:r>
            <a:r>
              <a:rPr lang="en-US" sz="2600" dirty="0"/>
              <a:t> </a:t>
            </a:r>
            <a:r>
              <a:rPr lang="en-US" sz="2600" dirty="0" err="1"/>
              <a:t>tidak</a:t>
            </a:r>
            <a:r>
              <a:rPr lang="en-US" sz="2600" dirty="0"/>
              <a:t> </a:t>
            </a:r>
            <a:r>
              <a:rPr lang="en-US" sz="2600" dirty="0" err="1"/>
              <a:t>hanya</a:t>
            </a:r>
            <a:r>
              <a:rPr lang="en-US" sz="2600" dirty="0"/>
              <a:t> </a:t>
            </a:r>
            <a:r>
              <a:rPr lang="en-US" sz="2600" dirty="0" err="1"/>
              <a:t>memperhatikan</a:t>
            </a:r>
            <a:r>
              <a:rPr lang="en-US" sz="2600" dirty="0"/>
              <a:t> </a:t>
            </a:r>
            <a:r>
              <a:rPr lang="en-US" sz="2600" dirty="0" err="1"/>
              <a:t>penyajian</a:t>
            </a:r>
            <a:r>
              <a:rPr lang="en-US" sz="2600" dirty="0"/>
              <a:t> </a:t>
            </a:r>
            <a:r>
              <a:rPr lang="en-US" sz="2600" dirty="0" err="1"/>
              <a:t>atau</a:t>
            </a:r>
            <a:r>
              <a:rPr lang="en-US" sz="2600" dirty="0"/>
              <a:t> </a:t>
            </a:r>
            <a:r>
              <a:rPr lang="en-US" sz="2600" dirty="0" err="1"/>
              <a:t>objek</a:t>
            </a:r>
            <a:r>
              <a:rPr lang="en-US" sz="2600" dirty="0"/>
              <a:t>, </a:t>
            </a:r>
            <a:r>
              <a:rPr lang="en-US" sz="2600" dirty="0" err="1"/>
              <a:t>tetapi</a:t>
            </a:r>
            <a:r>
              <a:rPr lang="en-US" sz="2600" dirty="0"/>
              <a:t> </a:t>
            </a:r>
            <a:r>
              <a:rPr lang="en-US" sz="2600" dirty="0" err="1"/>
              <a:t>dipaksa</a:t>
            </a:r>
            <a:r>
              <a:rPr lang="en-US" sz="2600" dirty="0"/>
              <a:t> </a:t>
            </a:r>
            <a:r>
              <a:rPr lang="en-US" sz="2600" dirty="0" err="1"/>
              <a:t>untuk</a:t>
            </a:r>
            <a:r>
              <a:rPr lang="en-US" sz="2600" dirty="0"/>
              <a:t> </a:t>
            </a:r>
            <a:r>
              <a:rPr lang="en-US" sz="2600" dirty="0" err="1"/>
              <a:t>berinteraksi</a:t>
            </a:r>
            <a:r>
              <a:rPr lang="en-US" sz="2600" dirty="0"/>
              <a:t> </a:t>
            </a:r>
            <a:r>
              <a:rPr lang="en-US" sz="2600" dirty="0" err="1"/>
              <a:t>selama</a:t>
            </a:r>
            <a:r>
              <a:rPr lang="en-US" sz="2600" dirty="0"/>
              <a:t> </a:t>
            </a:r>
            <a:r>
              <a:rPr lang="en-US" sz="2600" dirty="0" err="1"/>
              <a:t>mengikuti</a:t>
            </a:r>
            <a:r>
              <a:rPr lang="en-US" sz="2600" dirty="0"/>
              <a:t> </a:t>
            </a:r>
            <a:r>
              <a:rPr lang="en-US" sz="2600" dirty="0" err="1"/>
              <a:t>pelajaran</a:t>
            </a:r>
            <a:r>
              <a:rPr lang="en-US" sz="2000" dirty="0"/>
              <a:t>.</a:t>
            </a:r>
          </a:p>
          <a:p>
            <a:pPr marL="465138" lvl="1" indent="-11113">
              <a:defRPr/>
            </a:pPr>
            <a:r>
              <a:rPr lang="en-US" sz="2000" dirty="0">
                <a:solidFill>
                  <a:srgbClr val="C00000"/>
                </a:solidFill>
              </a:rPr>
              <a:t>(</a:t>
            </a:r>
            <a:r>
              <a:rPr lang="en-US" sz="2000" dirty="0" err="1">
                <a:solidFill>
                  <a:srgbClr val="C00000"/>
                </a:solidFill>
              </a:rPr>
              <a:t>berinteraksi</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sebuah</a:t>
            </a:r>
            <a:r>
              <a:rPr lang="en-US" sz="2000" dirty="0">
                <a:solidFill>
                  <a:srgbClr val="C00000"/>
                </a:solidFill>
              </a:rPr>
              <a:t> program, </a:t>
            </a:r>
            <a:r>
              <a:rPr lang="en-US" sz="2000" dirty="0" err="1">
                <a:solidFill>
                  <a:srgbClr val="C00000"/>
                </a:solidFill>
              </a:rPr>
              <a:t>mesin</a:t>
            </a:r>
            <a:r>
              <a:rPr lang="en-US" sz="2000" dirty="0">
                <a:solidFill>
                  <a:srgbClr val="C00000"/>
                </a:solidFill>
              </a:rPr>
              <a:t> </a:t>
            </a:r>
            <a:r>
              <a:rPr lang="en-US" sz="2000" dirty="0" err="1">
                <a:solidFill>
                  <a:srgbClr val="C00000"/>
                </a:solidFill>
              </a:rPr>
              <a:t>dan</a:t>
            </a:r>
            <a:r>
              <a:rPr lang="en-US" sz="2000" dirty="0">
                <a:solidFill>
                  <a:srgbClr val="C00000"/>
                </a:solidFill>
              </a:rPr>
              <a:t> </a:t>
            </a:r>
            <a:r>
              <a:rPr lang="en-US" sz="2000" dirty="0" err="1">
                <a:solidFill>
                  <a:srgbClr val="C00000"/>
                </a:solidFill>
              </a:rPr>
              <a:t>berinteraksi</a:t>
            </a:r>
            <a:r>
              <a:rPr lang="en-US" sz="2000" dirty="0">
                <a:solidFill>
                  <a:srgbClr val="C00000"/>
                </a:solidFill>
              </a:rPr>
              <a:t> </a:t>
            </a:r>
            <a:r>
              <a:rPr lang="en-US" sz="2000" dirty="0" err="1">
                <a:solidFill>
                  <a:srgbClr val="C00000"/>
                </a:solidFill>
              </a:rPr>
              <a:t>antar</a:t>
            </a:r>
            <a:r>
              <a:rPr lang="en-US" sz="2000" dirty="0">
                <a:solidFill>
                  <a:srgbClr val="C00000"/>
                </a:solidFill>
              </a:rPr>
              <a:t> </a:t>
            </a:r>
            <a:r>
              <a:rPr lang="en-US" sz="2000" dirty="0" err="1">
                <a:solidFill>
                  <a:srgbClr val="C00000"/>
                </a:solidFill>
              </a:rPr>
              <a:t>siswa</a:t>
            </a:r>
            <a:r>
              <a:rPr lang="en-US" sz="2000" dirty="0">
                <a:solidFill>
                  <a:srgbClr val="C00000"/>
                </a:solidFill>
              </a:rPr>
              <a:t> </a:t>
            </a:r>
            <a:r>
              <a:rPr lang="en-US" sz="2000" dirty="0" err="1">
                <a:solidFill>
                  <a:srgbClr val="C00000"/>
                </a:solidFill>
              </a:rPr>
              <a:t>secara</a:t>
            </a:r>
            <a:r>
              <a:rPr lang="en-US" sz="2000" dirty="0">
                <a:solidFill>
                  <a:srgbClr val="C00000"/>
                </a:solidFill>
              </a:rPr>
              <a:t> </a:t>
            </a:r>
            <a:r>
              <a:rPr lang="en-US" sz="2000" dirty="0" err="1">
                <a:solidFill>
                  <a:srgbClr val="C00000"/>
                </a:solidFill>
              </a:rPr>
              <a:t>teratur</a:t>
            </a:r>
            <a:r>
              <a:rPr lang="en-US" sz="2000" dirty="0">
                <a:solidFill>
                  <a:srgbClr val="C00000"/>
                </a:solidFill>
              </a:rPr>
              <a:t> </a:t>
            </a:r>
            <a:r>
              <a:rPr lang="en-US" sz="2000" dirty="0" err="1">
                <a:solidFill>
                  <a:srgbClr val="C00000"/>
                </a:solidFill>
              </a:rPr>
              <a:t>tetapi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terprogram</a:t>
            </a:r>
            <a:r>
              <a:rPr lang="en-US" sz="2000" dirty="0">
                <a:solidFill>
                  <a:srgbClr val="C00000"/>
                </a:solidFill>
              </a:rPr>
              <a:t>)</a:t>
            </a:r>
          </a:p>
        </p:txBody>
      </p:sp>
      <p:sp>
        <p:nvSpPr>
          <p:cNvPr id="7" name="Rectangle 6"/>
          <p:cNvSpPr/>
          <p:nvPr/>
        </p:nvSpPr>
        <p:spPr>
          <a:xfrm>
            <a:off x="6364115" y="5181600"/>
            <a:ext cx="5561186" cy="830997"/>
          </a:xfrm>
          <a:prstGeom prst="rect">
            <a:avLst/>
          </a:prstGeom>
          <a:solidFill>
            <a:schemeClr val="accent1">
              <a:lumMod val="60000"/>
              <a:lumOff val="40000"/>
            </a:schemeClr>
          </a:solidFill>
          <a:ln>
            <a:solidFill>
              <a:schemeClr val="accent6">
                <a:lumMod val="50000"/>
              </a:schemeClr>
            </a:solidFill>
          </a:ln>
        </p:spPr>
        <p:txBody>
          <a:bodyPr wrap="square">
            <a:spAutoFit/>
          </a:bodyPr>
          <a:lstStyle/>
          <a:p>
            <a:pPr algn="ctr"/>
            <a:r>
              <a:rPr lang="en-US" sz="2400" b="1" dirty="0" err="1"/>
              <a:t>Lingkungan</a:t>
            </a:r>
            <a:r>
              <a:rPr lang="en-US" sz="2400" b="1" dirty="0"/>
              <a:t> </a:t>
            </a:r>
            <a:r>
              <a:rPr lang="en-US" sz="2400" b="1" dirty="0" err="1"/>
              <a:t>sebagai</a:t>
            </a:r>
            <a:r>
              <a:rPr lang="en-US" sz="2400" b="1" dirty="0"/>
              <a:t> media </a:t>
            </a:r>
            <a:r>
              <a:rPr lang="en-US" sz="2400" b="1" dirty="0" err="1"/>
              <a:t>pembelajaran</a:t>
            </a:r>
            <a:endParaRPr lang="en-US" sz="2400" dirty="0"/>
          </a:p>
        </p:txBody>
      </p:sp>
    </p:spTree>
    <p:extLst>
      <p:ext uri="{BB962C8B-B14F-4D97-AF65-F5344CB8AC3E}">
        <p14:creationId xmlns:p14="http://schemas.microsoft.com/office/powerpoint/2010/main" val="2535872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gtEl>
                                        <p:attrNameLst>
                                          <p:attrName>style.visibility</p:attrName>
                                        </p:attrNameLst>
                                      </p:cBhvr>
                                      <p:to>
                                        <p:strVal val="visible"/>
                                      </p:to>
                                    </p:set>
                                    <p:anim calcmode="lin" valueType="num">
                                      <p:cBhvr additive="base">
                                        <p:cTn id="18" dur="500" fill="hold"/>
                                        <p:tgtEl>
                                          <p:spTgt spid="6"/>
                                        </p:tgtEl>
                                        <p:attrNameLst>
                                          <p:attrName>ppt_x</p:attrName>
                                        </p:attrNameLst>
                                      </p:cBhvr>
                                      <p:tavLst>
                                        <p:tav tm="0">
                                          <p:val>
                                            <p:strVal val="#ppt_x"/>
                                          </p:val>
                                        </p:tav>
                                        <p:tav tm="100000">
                                          <p:val>
                                            <p:strVal val="#ppt_x"/>
                                          </p:val>
                                        </p:tav>
                                      </p:tavLst>
                                    </p:anim>
                                    <p:anim calcmode="lin" valueType="num">
                                      <p:cBhvr additive="base">
                                        <p:cTn id="1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barn(inVertical)">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pPr algn="ctr"/>
            <a:r>
              <a:rPr lang="en-US" b="1" dirty="0" err="1">
                <a:solidFill>
                  <a:srgbClr val="FF0066"/>
                </a:solidFill>
              </a:rPr>
              <a:t>Manfaat</a:t>
            </a:r>
            <a:r>
              <a:rPr lang="en-US" b="1" dirty="0">
                <a:solidFill>
                  <a:srgbClr val="FF0066"/>
                </a:solidFill>
              </a:rPr>
              <a:t> Media </a:t>
            </a:r>
            <a:r>
              <a:rPr lang="en-US" b="1" dirty="0" err="1">
                <a:solidFill>
                  <a:srgbClr val="FF0066"/>
                </a:solidFill>
              </a:rPr>
              <a:t>Pembelajaran</a:t>
            </a:r>
            <a:endParaRPr lang="en-US" b="1" dirty="0">
              <a:solidFill>
                <a:srgbClr val="FF0066"/>
              </a:solidFill>
            </a:endParaRPr>
          </a:p>
        </p:txBody>
      </p:sp>
      <p:sp>
        <p:nvSpPr>
          <p:cNvPr id="3" name="Content Placeholder 2"/>
          <p:cNvSpPr>
            <a:spLocks noGrp="1"/>
          </p:cNvSpPr>
          <p:nvPr>
            <p:ph idx="1"/>
          </p:nvPr>
        </p:nvSpPr>
        <p:spPr>
          <a:xfrm>
            <a:off x="677334" y="2160589"/>
            <a:ext cx="8676216" cy="4430711"/>
          </a:xfrm>
        </p:spPr>
        <p:txBody>
          <a:bodyPr anchor="ctr">
            <a:noAutofit/>
          </a:bodyPr>
          <a:lstStyle/>
          <a:p>
            <a:pPr marL="438912" indent="-320040">
              <a:spcBef>
                <a:spcPts val="600"/>
              </a:spcBef>
              <a:spcAft>
                <a:spcPts val="600"/>
              </a:spcAft>
              <a:buFont typeface="Wingdings 2"/>
              <a:buChar char=""/>
              <a:tabLst>
                <a:tab pos="457200" algn="l"/>
              </a:tabLst>
              <a:defRPr/>
            </a:pPr>
            <a:r>
              <a:rPr lang="en-US" sz="2800" b="1" dirty="0">
                <a:solidFill>
                  <a:srgbClr val="7030A0"/>
                </a:solidFill>
                <a:cs typeface="Arial" pitchFamily="34" charset="0"/>
              </a:rPr>
              <a:t>Proses </a:t>
            </a:r>
            <a:r>
              <a:rPr lang="en-US" sz="2800" b="1" dirty="0" err="1">
                <a:solidFill>
                  <a:srgbClr val="7030A0"/>
                </a:solidFill>
                <a:cs typeface="Arial" pitchFamily="34" charset="0"/>
              </a:rPr>
              <a:t>instruksional</a:t>
            </a:r>
            <a:r>
              <a:rPr lang="en-US" sz="2800" b="1" dirty="0">
                <a:solidFill>
                  <a:srgbClr val="7030A0"/>
                </a:solidFill>
                <a:cs typeface="Arial" pitchFamily="34" charset="0"/>
              </a:rPr>
              <a:t> </a:t>
            </a:r>
            <a:r>
              <a:rPr lang="en-US" sz="2800" b="1" dirty="0" err="1">
                <a:solidFill>
                  <a:srgbClr val="7030A0"/>
                </a:solidFill>
                <a:cs typeface="Arial" pitchFamily="34" charset="0"/>
              </a:rPr>
              <a:t>lebih</a:t>
            </a:r>
            <a:r>
              <a:rPr lang="en-US" sz="2800" b="1" dirty="0">
                <a:solidFill>
                  <a:srgbClr val="7030A0"/>
                </a:solidFill>
                <a:cs typeface="Arial" pitchFamily="34" charset="0"/>
              </a:rPr>
              <a:t> </a:t>
            </a:r>
            <a:r>
              <a:rPr lang="en-US" sz="2800" b="1" dirty="0" err="1">
                <a:solidFill>
                  <a:srgbClr val="7030A0"/>
                </a:solidFill>
                <a:cs typeface="Arial" pitchFamily="34" charset="0"/>
              </a:rPr>
              <a:t>menarik</a:t>
            </a:r>
            <a:endParaRPr lang="en-US" sz="2800" b="1" dirty="0">
              <a:solidFill>
                <a:srgbClr val="7030A0"/>
              </a:solidFill>
              <a:cs typeface="Arial" pitchFamily="34" charset="0"/>
            </a:endParaRPr>
          </a:p>
          <a:p>
            <a:pPr marL="438912" indent="-320040">
              <a:spcBef>
                <a:spcPts val="600"/>
              </a:spcBef>
              <a:spcAft>
                <a:spcPts val="600"/>
              </a:spcAft>
              <a:buFont typeface="Wingdings 2"/>
              <a:buChar char=""/>
              <a:tabLst>
                <a:tab pos="457200" algn="l"/>
              </a:tabLst>
              <a:defRPr/>
            </a:pPr>
            <a:r>
              <a:rPr lang="en-US" sz="2800" b="1" dirty="0">
                <a:solidFill>
                  <a:srgbClr val="7030A0"/>
                </a:solidFill>
                <a:cs typeface="Arial" pitchFamily="34" charset="0"/>
              </a:rPr>
              <a:t>Proses </a:t>
            </a:r>
            <a:r>
              <a:rPr lang="en-US" sz="2800" b="1" dirty="0" err="1">
                <a:solidFill>
                  <a:srgbClr val="7030A0"/>
                </a:solidFill>
                <a:cs typeface="Arial" pitchFamily="34" charset="0"/>
              </a:rPr>
              <a:t>belajar</a:t>
            </a:r>
            <a:r>
              <a:rPr lang="en-US" sz="2800" b="1" dirty="0">
                <a:solidFill>
                  <a:srgbClr val="7030A0"/>
                </a:solidFill>
                <a:cs typeface="Arial" pitchFamily="34" charset="0"/>
              </a:rPr>
              <a:t> </a:t>
            </a:r>
            <a:r>
              <a:rPr lang="en-US" sz="2800" b="1" dirty="0" err="1">
                <a:solidFill>
                  <a:srgbClr val="7030A0"/>
                </a:solidFill>
                <a:cs typeface="Arial" pitchFamily="34" charset="0"/>
              </a:rPr>
              <a:t>lebih</a:t>
            </a:r>
            <a:r>
              <a:rPr lang="en-US" sz="2800" b="1" dirty="0">
                <a:solidFill>
                  <a:srgbClr val="7030A0"/>
                </a:solidFill>
                <a:cs typeface="Arial" pitchFamily="34" charset="0"/>
              </a:rPr>
              <a:t> </a:t>
            </a:r>
            <a:r>
              <a:rPr lang="en-US" sz="2800" b="1" dirty="0" err="1">
                <a:solidFill>
                  <a:srgbClr val="7030A0"/>
                </a:solidFill>
                <a:cs typeface="Arial" pitchFamily="34" charset="0"/>
              </a:rPr>
              <a:t>interaktif</a:t>
            </a:r>
            <a:endParaRPr lang="en-US" sz="2800" b="1" dirty="0">
              <a:solidFill>
                <a:srgbClr val="7030A0"/>
              </a:solidFill>
              <a:cs typeface="Arial" pitchFamily="34" charset="0"/>
            </a:endParaRPr>
          </a:p>
          <a:p>
            <a:pPr marL="438912" indent="-320040">
              <a:spcBef>
                <a:spcPts val="600"/>
              </a:spcBef>
              <a:spcAft>
                <a:spcPts val="600"/>
              </a:spcAft>
              <a:buFont typeface="Wingdings 2"/>
              <a:buChar char=""/>
              <a:tabLst>
                <a:tab pos="457200" algn="l"/>
              </a:tabLst>
              <a:defRPr/>
            </a:pPr>
            <a:r>
              <a:rPr lang="en-US" sz="2800" b="1" dirty="0" err="1">
                <a:solidFill>
                  <a:srgbClr val="7030A0"/>
                </a:solidFill>
                <a:cs typeface="Arial" pitchFamily="34" charset="0"/>
              </a:rPr>
              <a:t>Jumlah</a:t>
            </a:r>
            <a:r>
              <a:rPr lang="en-US" sz="2800" b="1" dirty="0">
                <a:solidFill>
                  <a:srgbClr val="7030A0"/>
                </a:solidFill>
                <a:cs typeface="Arial" pitchFamily="34" charset="0"/>
              </a:rPr>
              <a:t> </a:t>
            </a:r>
            <a:r>
              <a:rPr lang="en-US" sz="2800" b="1" dirty="0" err="1">
                <a:solidFill>
                  <a:srgbClr val="7030A0"/>
                </a:solidFill>
                <a:cs typeface="Arial" pitchFamily="34" charset="0"/>
              </a:rPr>
              <a:t>waktu</a:t>
            </a:r>
            <a:r>
              <a:rPr lang="en-US" sz="2800" b="1" dirty="0">
                <a:solidFill>
                  <a:srgbClr val="7030A0"/>
                </a:solidFill>
                <a:cs typeface="Arial" pitchFamily="34" charset="0"/>
              </a:rPr>
              <a:t> </a:t>
            </a:r>
            <a:r>
              <a:rPr lang="en-US" sz="2800" b="1" dirty="0" err="1">
                <a:solidFill>
                  <a:srgbClr val="7030A0"/>
                </a:solidFill>
                <a:cs typeface="Arial" pitchFamily="34" charset="0"/>
              </a:rPr>
              <a:t>belajar-mengajar</a:t>
            </a:r>
            <a:r>
              <a:rPr lang="en-US" sz="2800" b="1" dirty="0">
                <a:solidFill>
                  <a:srgbClr val="7030A0"/>
                </a:solidFill>
                <a:cs typeface="Arial" pitchFamily="34" charset="0"/>
              </a:rPr>
              <a:t> </a:t>
            </a:r>
            <a:r>
              <a:rPr lang="en-US" sz="2800" b="1" dirty="0" err="1">
                <a:solidFill>
                  <a:srgbClr val="7030A0"/>
                </a:solidFill>
                <a:cs typeface="Arial" pitchFamily="34" charset="0"/>
              </a:rPr>
              <a:t>dapat</a:t>
            </a:r>
            <a:r>
              <a:rPr lang="en-US" sz="2800" b="1" dirty="0">
                <a:solidFill>
                  <a:srgbClr val="7030A0"/>
                </a:solidFill>
                <a:cs typeface="Arial" pitchFamily="34" charset="0"/>
              </a:rPr>
              <a:t> </a:t>
            </a:r>
            <a:r>
              <a:rPr lang="en-US" sz="2800" b="1" dirty="0" err="1">
                <a:solidFill>
                  <a:srgbClr val="7030A0"/>
                </a:solidFill>
                <a:cs typeface="Arial" pitchFamily="34" charset="0"/>
              </a:rPr>
              <a:t>dikurangi</a:t>
            </a:r>
            <a:endParaRPr lang="en-US" sz="2800" b="1" dirty="0">
              <a:solidFill>
                <a:srgbClr val="7030A0"/>
              </a:solidFill>
              <a:cs typeface="Arial" pitchFamily="34" charset="0"/>
            </a:endParaRPr>
          </a:p>
          <a:p>
            <a:pPr marL="438912" indent="-320040">
              <a:spcBef>
                <a:spcPts val="600"/>
              </a:spcBef>
              <a:spcAft>
                <a:spcPts val="600"/>
              </a:spcAft>
              <a:buFont typeface="Wingdings 2"/>
              <a:buChar char=""/>
              <a:tabLst>
                <a:tab pos="457200" algn="l"/>
              </a:tabLst>
              <a:defRPr/>
            </a:pPr>
            <a:r>
              <a:rPr lang="en-US" sz="2800" b="1" dirty="0" err="1">
                <a:solidFill>
                  <a:srgbClr val="7030A0"/>
                </a:solidFill>
                <a:cs typeface="Arial" pitchFamily="34" charset="0"/>
              </a:rPr>
              <a:t>Kualitas</a:t>
            </a:r>
            <a:r>
              <a:rPr lang="en-US" sz="2800" b="1" dirty="0">
                <a:solidFill>
                  <a:srgbClr val="7030A0"/>
                </a:solidFill>
                <a:cs typeface="Arial" pitchFamily="34" charset="0"/>
              </a:rPr>
              <a:t> </a:t>
            </a:r>
            <a:r>
              <a:rPr lang="en-US" sz="2800" b="1" dirty="0" err="1">
                <a:solidFill>
                  <a:srgbClr val="7030A0"/>
                </a:solidFill>
                <a:cs typeface="Arial" pitchFamily="34" charset="0"/>
              </a:rPr>
              <a:t>belajar</a:t>
            </a:r>
            <a:r>
              <a:rPr lang="en-US" sz="2800" b="1" dirty="0">
                <a:solidFill>
                  <a:srgbClr val="7030A0"/>
                </a:solidFill>
                <a:cs typeface="Arial" pitchFamily="34" charset="0"/>
              </a:rPr>
              <a:t> </a:t>
            </a:r>
            <a:r>
              <a:rPr lang="en-US" sz="2800" b="1" dirty="0" err="1">
                <a:solidFill>
                  <a:srgbClr val="7030A0"/>
                </a:solidFill>
                <a:cs typeface="Arial" pitchFamily="34" charset="0"/>
              </a:rPr>
              <a:t>dapat</a:t>
            </a:r>
            <a:r>
              <a:rPr lang="en-US" sz="2800" b="1" dirty="0">
                <a:solidFill>
                  <a:srgbClr val="7030A0"/>
                </a:solidFill>
                <a:cs typeface="Arial" pitchFamily="34" charset="0"/>
              </a:rPr>
              <a:t> </a:t>
            </a:r>
            <a:r>
              <a:rPr lang="en-US" sz="2800" b="1" dirty="0" err="1">
                <a:solidFill>
                  <a:srgbClr val="7030A0"/>
                </a:solidFill>
                <a:cs typeface="Arial" pitchFamily="34" charset="0"/>
              </a:rPr>
              <a:t>ditingkatkan</a:t>
            </a:r>
            <a:endParaRPr lang="en-US" sz="2800" b="1" dirty="0">
              <a:solidFill>
                <a:srgbClr val="7030A0"/>
              </a:solidFill>
              <a:cs typeface="Arial" pitchFamily="34" charset="0"/>
            </a:endParaRPr>
          </a:p>
          <a:p>
            <a:pPr marL="438912" indent="-320040">
              <a:spcBef>
                <a:spcPts val="600"/>
              </a:spcBef>
              <a:spcAft>
                <a:spcPts val="600"/>
              </a:spcAft>
              <a:buFont typeface="Wingdings 2"/>
              <a:buChar char=""/>
              <a:tabLst>
                <a:tab pos="457200" algn="l"/>
              </a:tabLst>
              <a:defRPr/>
            </a:pPr>
            <a:r>
              <a:rPr lang="en-US" sz="2800" b="1" dirty="0">
                <a:solidFill>
                  <a:srgbClr val="7030A0"/>
                </a:solidFill>
                <a:cs typeface="Arial" pitchFamily="34" charset="0"/>
              </a:rPr>
              <a:t>Proses </a:t>
            </a:r>
            <a:r>
              <a:rPr lang="en-US" sz="2800" b="1" dirty="0" err="1">
                <a:solidFill>
                  <a:srgbClr val="7030A0"/>
                </a:solidFill>
                <a:cs typeface="Arial" pitchFamily="34" charset="0"/>
              </a:rPr>
              <a:t>belajar</a:t>
            </a:r>
            <a:r>
              <a:rPr lang="en-US" sz="2800" b="1" dirty="0">
                <a:solidFill>
                  <a:srgbClr val="7030A0"/>
                </a:solidFill>
                <a:cs typeface="Arial" pitchFamily="34" charset="0"/>
              </a:rPr>
              <a:t> </a:t>
            </a:r>
            <a:r>
              <a:rPr lang="en-US" sz="2800" b="1" dirty="0" err="1">
                <a:solidFill>
                  <a:srgbClr val="7030A0"/>
                </a:solidFill>
                <a:cs typeface="Arial" pitchFamily="34" charset="0"/>
              </a:rPr>
              <a:t>dapat</a:t>
            </a:r>
            <a:r>
              <a:rPr lang="en-US" sz="2800" b="1" dirty="0">
                <a:solidFill>
                  <a:srgbClr val="7030A0"/>
                </a:solidFill>
                <a:cs typeface="Arial" pitchFamily="34" charset="0"/>
              </a:rPr>
              <a:t> </a:t>
            </a:r>
            <a:r>
              <a:rPr lang="en-US" sz="2800" b="1" dirty="0" err="1">
                <a:solidFill>
                  <a:srgbClr val="7030A0"/>
                </a:solidFill>
                <a:cs typeface="Arial" pitchFamily="34" charset="0"/>
              </a:rPr>
              <a:t>terjadi</a:t>
            </a:r>
            <a:r>
              <a:rPr lang="en-US" sz="2800" b="1" dirty="0">
                <a:solidFill>
                  <a:srgbClr val="7030A0"/>
                </a:solidFill>
                <a:cs typeface="Arial" pitchFamily="34" charset="0"/>
              </a:rPr>
              <a:t> </a:t>
            </a:r>
            <a:r>
              <a:rPr lang="en-US" sz="2800" b="1" dirty="0" err="1">
                <a:solidFill>
                  <a:srgbClr val="7030A0"/>
                </a:solidFill>
                <a:cs typeface="Arial" pitchFamily="34" charset="0"/>
              </a:rPr>
              <a:t>kapan</a:t>
            </a:r>
            <a:r>
              <a:rPr lang="en-US" sz="2800" b="1" dirty="0">
                <a:solidFill>
                  <a:srgbClr val="7030A0"/>
                </a:solidFill>
                <a:cs typeface="Arial" pitchFamily="34" charset="0"/>
              </a:rPr>
              <a:t> </a:t>
            </a:r>
            <a:r>
              <a:rPr lang="en-US" sz="2800" b="1" dirty="0" err="1">
                <a:solidFill>
                  <a:srgbClr val="7030A0"/>
                </a:solidFill>
                <a:cs typeface="Arial" pitchFamily="34" charset="0"/>
              </a:rPr>
              <a:t>dan</a:t>
            </a:r>
            <a:r>
              <a:rPr lang="en-US" sz="2800" b="1" dirty="0">
                <a:solidFill>
                  <a:srgbClr val="7030A0"/>
                </a:solidFill>
                <a:cs typeface="Arial" pitchFamily="34" charset="0"/>
              </a:rPr>
              <a:t> di mana </a:t>
            </a:r>
            <a:r>
              <a:rPr lang="en-US" sz="2800" b="1" dirty="0" err="1">
                <a:solidFill>
                  <a:srgbClr val="7030A0"/>
                </a:solidFill>
                <a:cs typeface="Arial" pitchFamily="34" charset="0"/>
              </a:rPr>
              <a:t>saja</a:t>
            </a:r>
            <a:endParaRPr lang="en-US" sz="2800" b="1" dirty="0">
              <a:solidFill>
                <a:srgbClr val="7030A0"/>
              </a:solidFill>
              <a:cs typeface="Arial" pitchFamily="34" charset="0"/>
            </a:endParaRPr>
          </a:p>
          <a:p>
            <a:pPr marL="438912" indent="-320040">
              <a:spcBef>
                <a:spcPts val="600"/>
              </a:spcBef>
              <a:spcAft>
                <a:spcPts val="600"/>
              </a:spcAft>
              <a:buFont typeface="Wingdings 2"/>
              <a:buChar char=""/>
              <a:tabLst>
                <a:tab pos="457200" algn="l"/>
              </a:tabLst>
              <a:defRPr/>
            </a:pPr>
            <a:r>
              <a:rPr lang="en-US" sz="2800" b="1" dirty="0" err="1">
                <a:solidFill>
                  <a:srgbClr val="7030A0"/>
                </a:solidFill>
                <a:cs typeface="Arial" pitchFamily="34" charset="0"/>
              </a:rPr>
              <a:t>Peran</a:t>
            </a:r>
            <a:r>
              <a:rPr lang="en-US" sz="2800" b="1" dirty="0">
                <a:solidFill>
                  <a:srgbClr val="7030A0"/>
                </a:solidFill>
                <a:cs typeface="Arial" pitchFamily="34" charset="0"/>
              </a:rPr>
              <a:t> </a:t>
            </a:r>
            <a:r>
              <a:rPr lang="en-US" sz="2800" b="1" dirty="0" err="1">
                <a:solidFill>
                  <a:srgbClr val="7030A0"/>
                </a:solidFill>
                <a:cs typeface="Arial" pitchFamily="34" charset="0"/>
              </a:rPr>
              <a:t>dosen</a:t>
            </a:r>
            <a:r>
              <a:rPr lang="en-US" sz="2800" b="1" dirty="0">
                <a:solidFill>
                  <a:srgbClr val="7030A0"/>
                </a:solidFill>
                <a:cs typeface="Arial" pitchFamily="34" charset="0"/>
              </a:rPr>
              <a:t> </a:t>
            </a:r>
            <a:r>
              <a:rPr lang="en-US" sz="2800" b="1" dirty="0" err="1">
                <a:solidFill>
                  <a:srgbClr val="7030A0"/>
                </a:solidFill>
                <a:cs typeface="Arial" pitchFamily="34" charset="0"/>
              </a:rPr>
              <a:t>berubah</a:t>
            </a:r>
            <a:r>
              <a:rPr lang="en-US" sz="2800" b="1" dirty="0">
                <a:solidFill>
                  <a:srgbClr val="7030A0"/>
                </a:solidFill>
                <a:cs typeface="Arial" pitchFamily="34" charset="0"/>
              </a:rPr>
              <a:t> </a:t>
            </a:r>
            <a:r>
              <a:rPr lang="en-US" sz="2800" b="1" dirty="0" err="1">
                <a:solidFill>
                  <a:srgbClr val="7030A0"/>
                </a:solidFill>
                <a:cs typeface="Arial" pitchFamily="34" charset="0"/>
              </a:rPr>
              <a:t>ke</a:t>
            </a:r>
            <a:r>
              <a:rPr lang="en-US" sz="2800" b="1" dirty="0">
                <a:solidFill>
                  <a:srgbClr val="7030A0"/>
                </a:solidFill>
                <a:cs typeface="Arial" pitchFamily="34" charset="0"/>
              </a:rPr>
              <a:t> </a:t>
            </a:r>
            <a:r>
              <a:rPr lang="en-US" sz="2800" b="1" dirty="0" err="1">
                <a:solidFill>
                  <a:srgbClr val="7030A0"/>
                </a:solidFill>
                <a:cs typeface="Arial" pitchFamily="34" charset="0"/>
              </a:rPr>
              <a:t>arah</a:t>
            </a:r>
            <a:r>
              <a:rPr lang="en-US" sz="2800" b="1" dirty="0">
                <a:solidFill>
                  <a:srgbClr val="7030A0"/>
                </a:solidFill>
                <a:cs typeface="Arial" pitchFamily="34" charset="0"/>
              </a:rPr>
              <a:t> </a:t>
            </a:r>
            <a:r>
              <a:rPr lang="en-US" sz="2800" b="1" dirty="0" err="1">
                <a:solidFill>
                  <a:srgbClr val="7030A0"/>
                </a:solidFill>
                <a:cs typeface="Arial" pitchFamily="34" charset="0"/>
              </a:rPr>
              <a:t>positif</a:t>
            </a:r>
            <a:r>
              <a:rPr lang="en-US" sz="2800" b="1" dirty="0">
                <a:solidFill>
                  <a:srgbClr val="7030A0"/>
                </a:solidFill>
                <a:cs typeface="Arial" pitchFamily="34" charset="0"/>
              </a:rPr>
              <a:t> </a:t>
            </a:r>
            <a:r>
              <a:rPr lang="en-US" sz="2800" b="1" dirty="0" err="1">
                <a:solidFill>
                  <a:srgbClr val="7030A0"/>
                </a:solidFill>
                <a:cs typeface="Arial" pitchFamily="34" charset="0"/>
              </a:rPr>
              <a:t>dan</a:t>
            </a:r>
            <a:r>
              <a:rPr lang="en-US" sz="2800" b="1" dirty="0">
                <a:solidFill>
                  <a:srgbClr val="7030A0"/>
                </a:solidFill>
                <a:cs typeface="Arial" pitchFamily="34" charset="0"/>
              </a:rPr>
              <a:t> </a:t>
            </a:r>
            <a:r>
              <a:rPr lang="en-US" sz="2800" b="1" dirty="0" err="1">
                <a:solidFill>
                  <a:srgbClr val="7030A0"/>
                </a:solidFill>
                <a:cs typeface="Arial" pitchFamily="34" charset="0"/>
              </a:rPr>
              <a:t>produktif</a:t>
            </a:r>
            <a:endParaRPr lang="en-US" sz="2800" dirty="0">
              <a:solidFill>
                <a:srgbClr val="7030A0"/>
              </a:solidFill>
              <a:cs typeface="Arial" pitchFamily="34" charset="0"/>
            </a:endParaRPr>
          </a:p>
        </p:txBody>
      </p:sp>
    </p:spTree>
    <p:extLst>
      <p:ext uri="{BB962C8B-B14F-4D97-AF65-F5344CB8AC3E}">
        <p14:creationId xmlns:p14="http://schemas.microsoft.com/office/powerpoint/2010/main" val="2760171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457141" cy="762000"/>
          </a:xfrm>
          <a:ln w="38100">
            <a:solidFill>
              <a:schemeClr val="accent6">
                <a:lumMod val="50000"/>
              </a:schemeClr>
            </a:solidFill>
          </a:ln>
        </p:spPr>
        <p:txBody>
          <a:bodyPr/>
          <a:lstStyle/>
          <a:p>
            <a:pPr algn="ctr"/>
            <a:r>
              <a:rPr lang="en-US" b="1" dirty="0" err="1"/>
              <a:t>Pemilihan</a:t>
            </a:r>
            <a:r>
              <a:rPr lang="en-US" b="1" dirty="0"/>
              <a:t> Media </a:t>
            </a:r>
            <a:r>
              <a:rPr lang="en-US" b="1" dirty="0" err="1"/>
              <a:t>Pembelajaran</a:t>
            </a:r>
            <a:endParaRPr lang="en-US" b="1" dirty="0"/>
          </a:p>
        </p:txBody>
      </p:sp>
      <p:sp>
        <p:nvSpPr>
          <p:cNvPr id="3" name="Content Placeholder 2"/>
          <p:cNvSpPr>
            <a:spLocks noGrp="1"/>
          </p:cNvSpPr>
          <p:nvPr>
            <p:ph idx="1"/>
          </p:nvPr>
        </p:nvSpPr>
        <p:spPr>
          <a:xfrm>
            <a:off x="664191" y="2493964"/>
            <a:ext cx="8596668" cy="3880773"/>
          </a:xfrm>
        </p:spPr>
        <p:txBody>
          <a:bodyPr anchor="ctr">
            <a:normAutofit/>
          </a:bodyPr>
          <a:lstStyle/>
          <a:p>
            <a:pPr marL="681038" indent="-681038" algn="just">
              <a:spcBef>
                <a:spcPts val="0"/>
              </a:spcBef>
              <a:buFont typeface="Wingdings" pitchFamily="2" charset="2"/>
              <a:buChar char="l"/>
              <a:tabLst>
                <a:tab pos="1263650" algn="l"/>
              </a:tabLst>
              <a:defRPr/>
            </a:pPr>
            <a:r>
              <a:rPr lang="en-US" sz="2400" dirty="0" err="1">
                <a:solidFill>
                  <a:srgbClr val="7030A0"/>
                </a:solidFill>
              </a:rPr>
              <a:t>Tujuan</a:t>
            </a:r>
            <a:r>
              <a:rPr lang="en-US" sz="2400" dirty="0">
                <a:solidFill>
                  <a:srgbClr val="7030A0"/>
                </a:solidFill>
              </a:rPr>
              <a:t> yang </a:t>
            </a:r>
            <a:r>
              <a:rPr lang="en-US" sz="2400" dirty="0" err="1">
                <a:solidFill>
                  <a:srgbClr val="7030A0"/>
                </a:solidFill>
              </a:rPr>
              <a:t>akan</a:t>
            </a:r>
            <a:r>
              <a:rPr lang="en-US" sz="2400" dirty="0">
                <a:solidFill>
                  <a:srgbClr val="7030A0"/>
                </a:solidFill>
              </a:rPr>
              <a:t> </a:t>
            </a:r>
            <a:r>
              <a:rPr lang="en-US" sz="2400" dirty="0" err="1">
                <a:solidFill>
                  <a:srgbClr val="7030A0"/>
                </a:solidFill>
              </a:rPr>
              <a:t>dicapai</a:t>
            </a:r>
            <a:r>
              <a:rPr lang="en-US" sz="2400" dirty="0">
                <a:solidFill>
                  <a:srgbClr val="7030A0"/>
                </a:solidFill>
              </a:rPr>
              <a:t> (</a:t>
            </a:r>
            <a:r>
              <a:rPr lang="en-US" sz="2400" dirty="0" err="1">
                <a:solidFill>
                  <a:srgbClr val="7030A0"/>
                </a:solidFill>
              </a:rPr>
              <a:t>kognitif</a:t>
            </a:r>
            <a:r>
              <a:rPr lang="en-US" sz="2400" dirty="0">
                <a:solidFill>
                  <a:srgbClr val="7030A0"/>
                </a:solidFill>
              </a:rPr>
              <a:t>, </a:t>
            </a:r>
            <a:r>
              <a:rPr lang="en-US" sz="2400" dirty="0" err="1">
                <a:solidFill>
                  <a:srgbClr val="7030A0"/>
                </a:solidFill>
              </a:rPr>
              <a:t>afektif</a:t>
            </a:r>
            <a:r>
              <a:rPr lang="en-US" sz="2400" dirty="0">
                <a:solidFill>
                  <a:srgbClr val="7030A0"/>
                </a:solidFill>
              </a:rPr>
              <a:t>, </a:t>
            </a:r>
            <a:r>
              <a:rPr lang="en-US" sz="2400" dirty="0" err="1">
                <a:solidFill>
                  <a:srgbClr val="7030A0"/>
                </a:solidFill>
              </a:rPr>
              <a:t>dan</a:t>
            </a:r>
            <a:r>
              <a:rPr lang="en-US" sz="2400" dirty="0">
                <a:solidFill>
                  <a:srgbClr val="7030A0"/>
                </a:solidFill>
              </a:rPr>
              <a:t> </a:t>
            </a:r>
            <a:r>
              <a:rPr lang="en-US" sz="2400" dirty="0" err="1">
                <a:solidFill>
                  <a:srgbClr val="7030A0"/>
                </a:solidFill>
              </a:rPr>
              <a:t>psikomotor</a:t>
            </a:r>
            <a:r>
              <a:rPr lang="en-US" sz="2400" dirty="0">
                <a:solidFill>
                  <a:srgbClr val="7030A0"/>
                </a:solidFill>
              </a:rPr>
              <a:t>)</a:t>
            </a:r>
          </a:p>
          <a:p>
            <a:pPr marL="681038" indent="-681038" algn="just">
              <a:spcBef>
                <a:spcPts val="0"/>
              </a:spcBef>
              <a:buNone/>
              <a:tabLst>
                <a:tab pos="1263650" algn="l"/>
              </a:tabLst>
              <a:defRPr/>
            </a:pPr>
            <a:endParaRPr lang="en-US" sz="2400" dirty="0">
              <a:solidFill>
                <a:srgbClr val="7030A0"/>
              </a:solidFill>
            </a:endParaRPr>
          </a:p>
          <a:p>
            <a:pPr marL="681038" indent="-681038" algn="just">
              <a:spcBef>
                <a:spcPts val="0"/>
              </a:spcBef>
              <a:buFont typeface="Wingdings" pitchFamily="2" charset="2"/>
              <a:buChar char="l"/>
              <a:tabLst>
                <a:tab pos="1263650" algn="l"/>
              </a:tabLst>
              <a:defRPr/>
            </a:pPr>
            <a:r>
              <a:rPr lang="en-US" sz="2400" dirty="0" err="1">
                <a:solidFill>
                  <a:srgbClr val="7030A0"/>
                </a:solidFill>
              </a:rPr>
              <a:t>Kesesuaian</a:t>
            </a:r>
            <a:r>
              <a:rPr lang="en-US" sz="2400" dirty="0">
                <a:solidFill>
                  <a:srgbClr val="7030A0"/>
                </a:solidFill>
              </a:rPr>
              <a:t> media </a:t>
            </a:r>
            <a:r>
              <a:rPr lang="en-US" sz="2400" dirty="0" err="1">
                <a:solidFill>
                  <a:srgbClr val="7030A0"/>
                </a:solidFill>
              </a:rPr>
              <a:t>dengan</a:t>
            </a:r>
            <a:r>
              <a:rPr lang="en-US" sz="2400" dirty="0">
                <a:solidFill>
                  <a:srgbClr val="7030A0"/>
                </a:solidFill>
              </a:rPr>
              <a:t> </a:t>
            </a:r>
            <a:r>
              <a:rPr lang="en-US" sz="2400" dirty="0" err="1">
                <a:solidFill>
                  <a:srgbClr val="7030A0"/>
                </a:solidFill>
              </a:rPr>
              <a:t>materi</a:t>
            </a:r>
            <a:r>
              <a:rPr lang="en-US" sz="2400" dirty="0">
                <a:solidFill>
                  <a:srgbClr val="7030A0"/>
                </a:solidFill>
              </a:rPr>
              <a:t> (</a:t>
            </a:r>
            <a:r>
              <a:rPr lang="en-US" sz="2400" dirty="0" err="1">
                <a:solidFill>
                  <a:srgbClr val="7030A0"/>
                </a:solidFill>
              </a:rPr>
              <a:t>tepat</a:t>
            </a:r>
            <a:r>
              <a:rPr lang="en-US" sz="2400" dirty="0">
                <a:solidFill>
                  <a:srgbClr val="7030A0"/>
                </a:solidFill>
              </a:rPr>
              <a:t> </a:t>
            </a:r>
            <a:r>
              <a:rPr lang="en-US" sz="2400" dirty="0" err="1">
                <a:solidFill>
                  <a:srgbClr val="7030A0"/>
                </a:solidFill>
              </a:rPr>
              <a:t>guna</a:t>
            </a:r>
            <a:r>
              <a:rPr lang="en-US" sz="2400" dirty="0">
                <a:solidFill>
                  <a:srgbClr val="7030A0"/>
                </a:solidFill>
              </a:rPr>
              <a:t>)</a:t>
            </a:r>
          </a:p>
          <a:p>
            <a:pPr marL="681038" indent="-681038" algn="just">
              <a:spcBef>
                <a:spcPts val="0"/>
              </a:spcBef>
              <a:buNone/>
              <a:tabLst>
                <a:tab pos="1263650" algn="l"/>
              </a:tabLst>
              <a:defRPr/>
            </a:pPr>
            <a:endParaRPr lang="en-US" sz="2400" dirty="0">
              <a:solidFill>
                <a:srgbClr val="7030A0"/>
              </a:solidFill>
            </a:endParaRPr>
          </a:p>
          <a:p>
            <a:pPr marL="681038" indent="-681038" algn="just">
              <a:spcBef>
                <a:spcPts val="0"/>
              </a:spcBef>
              <a:buFont typeface="Wingdings" pitchFamily="2" charset="2"/>
              <a:buChar char="l"/>
              <a:tabLst>
                <a:tab pos="1263650" algn="l"/>
              </a:tabLst>
              <a:defRPr/>
            </a:pPr>
            <a:r>
              <a:rPr lang="en-US" sz="2400" dirty="0" err="1">
                <a:solidFill>
                  <a:srgbClr val="7030A0"/>
                </a:solidFill>
              </a:rPr>
              <a:t>Tersedianya</a:t>
            </a:r>
            <a:r>
              <a:rPr lang="en-US" sz="2400" dirty="0">
                <a:solidFill>
                  <a:srgbClr val="7030A0"/>
                </a:solidFill>
              </a:rPr>
              <a:t> </a:t>
            </a:r>
            <a:r>
              <a:rPr lang="en-US" sz="2400" dirty="0" err="1">
                <a:solidFill>
                  <a:srgbClr val="7030A0"/>
                </a:solidFill>
              </a:rPr>
              <a:t>sarana</a:t>
            </a:r>
            <a:r>
              <a:rPr lang="en-US" sz="2400" dirty="0">
                <a:solidFill>
                  <a:srgbClr val="7030A0"/>
                </a:solidFill>
              </a:rPr>
              <a:t> </a:t>
            </a:r>
            <a:r>
              <a:rPr lang="en-US" sz="2400" dirty="0" err="1">
                <a:solidFill>
                  <a:srgbClr val="7030A0"/>
                </a:solidFill>
              </a:rPr>
              <a:t>dan</a:t>
            </a:r>
            <a:r>
              <a:rPr lang="en-US" sz="2400" dirty="0">
                <a:solidFill>
                  <a:srgbClr val="7030A0"/>
                </a:solidFill>
              </a:rPr>
              <a:t> </a:t>
            </a:r>
            <a:r>
              <a:rPr lang="en-US" sz="2400" dirty="0" err="1">
                <a:solidFill>
                  <a:srgbClr val="7030A0"/>
                </a:solidFill>
              </a:rPr>
              <a:t>prasarana</a:t>
            </a:r>
            <a:endParaRPr lang="en-US" sz="2400" dirty="0">
              <a:solidFill>
                <a:srgbClr val="7030A0"/>
              </a:solidFill>
            </a:endParaRPr>
          </a:p>
          <a:p>
            <a:pPr marL="681038" indent="-681038" algn="just">
              <a:spcBef>
                <a:spcPts val="0"/>
              </a:spcBef>
              <a:buFont typeface="Wingdings" pitchFamily="2" charset="2"/>
              <a:buChar char="l"/>
              <a:tabLst>
                <a:tab pos="1263650" algn="l"/>
              </a:tabLst>
              <a:defRPr/>
            </a:pPr>
            <a:endParaRPr lang="en-US" sz="2400" dirty="0">
              <a:solidFill>
                <a:srgbClr val="7030A0"/>
              </a:solidFill>
            </a:endParaRPr>
          </a:p>
          <a:p>
            <a:pPr marL="681038" indent="-681038" algn="just">
              <a:spcBef>
                <a:spcPts val="0"/>
              </a:spcBef>
              <a:buFont typeface="Wingdings" pitchFamily="2" charset="2"/>
              <a:buChar char="l"/>
              <a:tabLst>
                <a:tab pos="1263650" algn="l"/>
              </a:tabLst>
              <a:defRPr/>
            </a:pPr>
            <a:r>
              <a:rPr lang="en-US" sz="2400" dirty="0" err="1">
                <a:solidFill>
                  <a:srgbClr val="7030A0"/>
                </a:solidFill>
              </a:rPr>
              <a:t>Kemampuan</a:t>
            </a:r>
            <a:r>
              <a:rPr lang="en-US" sz="2400" dirty="0">
                <a:solidFill>
                  <a:srgbClr val="7030A0"/>
                </a:solidFill>
              </a:rPr>
              <a:t> </a:t>
            </a:r>
            <a:r>
              <a:rPr lang="en-US" sz="2400" dirty="0" err="1">
                <a:solidFill>
                  <a:srgbClr val="7030A0"/>
                </a:solidFill>
              </a:rPr>
              <a:t>pengajar</a:t>
            </a:r>
            <a:r>
              <a:rPr lang="en-US" sz="2400" dirty="0">
                <a:solidFill>
                  <a:srgbClr val="7030A0"/>
                </a:solidFill>
              </a:rPr>
              <a:t>, </a:t>
            </a:r>
            <a:r>
              <a:rPr lang="en-US" sz="2400" dirty="0" err="1">
                <a:solidFill>
                  <a:srgbClr val="7030A0"/>
                </a:solidFill>
              </a:rPr>
              <a:t>dan</a:t>
            </a:r>
            <a:endParaRPr lang="en-US" sz="2400" dirty="0">
              <a:solidFill>
                <a:srgbClr val="7030A0"/>
              </a:solidFill>
            </a:endParaRPr>
          </a:p>
          <a:p>
            <a:pPr marL="681038" indent="-681038" algn="just">
              <a:spcBef>
                <a:spcPts val="0"/>
              </a:spcBef>
              <a:buNone/>
              <a:tabLst>
                <a:tab pos="1263650" algn="l"/>
              </a:tabLst>
              <a:defRPr/>
            </a:pPr>
            <a:endParaRPr lang="en-US" sz="2400" dirty="0">
              <a:solidFill>
                <a:srgbClr val="7030A0"/>
              </a:solidFill>
            </a:endParaRPr>
          </a:p>
          <a:p>
            <a:pPr marL="681038" indent="-681038" algn="just">
              <a:spcBef>
                <a:spcPts val="0"/>
              </a:spcBef>
              <a:buFont typeface="Wingdings" pitchFamily="2" charset="2"/>
              <a:buChar char="l"/>
              <a:tabLst>
                <a:tab pos="1263650" algn="l"/>
              </a:tabLst>
              <a:defRPr/>
            </a:pPr>
            <a:r>
              <a:rPr lang="en-US" sz="2400" dirty="0" err="1">
                <a:solidFill>
                  <a:srgbClr val="7030A0"/>
                </a:solidFill>
              </a:rPr>
              <a:t>Karakteristik</a:t>
            </a:r>
            <a:r>
              <a:rPr lang="en-US" sz="2400" dirty="0">
                <a:solidFill>
                  <a:srgbClr val="7030A0"/>
                </a:solidFill>
              </a:rPr>
              <a:t> </a:t>
            </a:r>
            <a:r>
              <a:rPr lang="en-US" sz="2400" dirty="0" err="1">
                <a:solidFill>
                  <a:srgbClr val="7030A0"/>
                </a:solidFill>
              </a:rPr>
              <a:t>peserta</a:t>
            </a:r>
            <a:r>
              <a:rPr lang="en-US" sz="2400" dirty="0">
                <a:solidFill>
                  <a:srgbClr val="7030A0"/>
                </a:solidFill>
              </a:rPr>
              <a:t> </a:t>
            </a:r>
            <a:r>
              <a:rPr lang="en-US" sz="2400" dirty="0" err="1">
                <a:solidFill>
                  <a:srgbClr val="7030A0"/>
                </a:solidFill>
              </a:rPr>
              <a:t>didik</a:t>
            </a:r>
            <a:endParaRPr lang="en-US" sz="2400" dirty="0">
              <a:solidFill>
                <a:srgbClr val="7030A0"/>
              </a:solidFill>
            </a:endParaRPr>
          </a:p>
        </p:txBody>
      </p:sp>
      <p:sp>
        <p:nvSpPr>
          <p:cNvPr id="5" name="Down Arrow 4"/>
          <p:cNvSpPr/>
          <p:nvPr/>
        </p:nvSpPr>
        <p:spPr>
          <a:xfrm>
            <a:off x="790575" y="1476375"/>
            <a:ext cx="8343900" cy="552450"/>
          </a:xfrm>
          <a:prstGeom prst="downArrow">
            <a:avLst/>
          </a:prstGeom>
          <a:effectLst>
            <a:glow rad="63500">
              <a:schemeClr val="accent2">
                <a:satMod val="175000"/>
                <a:alpha val="40000"/>
              </a:schemeClr>
            </a:glo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sz="2400" dirty="0"/>
              <a:t>MEMPERTIMBANGKAN</a:t>
            </a:r>
          </a:p>
        </p:txBody>
      </p:sp>
    </p:spTree>
    <p:extLst>
      <p:ext uri="{BB962C8B-B14F-4D97-AF65-F5344CB8AC3E}">
        <p14:creationId xmlns:p14="http://schemas.microsoft.com/office/powerpoint/2010/main" val="3879557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 calcmode="lin" valueType="num">
                                      <p:cBhvr additive="base">
                                        <p:cTn id="19"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2500" y="762000"/>
            <a:ext cx="8229600" cy="1143000"/>
          </a:xfrm>
        </p:spPr>
        <p:txBody>
          <a:bodyPr rtlCol="0">
            <a:normAutofit fontScale="90000"/>
          </a:bodyPr>
          <a:lstStyle/>
          <a:p>
            <a:pPr algn="ctr">
              <a:defRPr/>
            </a:pPr>
            <a:r>
              <a:rPr lang="id-ID" b="1" dirty="0"/>
              <a:t>Pengertian Desain Produksi Media Pembelajaran</a:t>
            </a:r>
          </a:p>
        </p:txBody>
      </p:sp>
      <p:sp>
        <p:nvSpPr>
          <p:cNvPr id="4099" name="Content Placeholder 2"/>
          <p:cNvSpPr>
            <a:spLocks noGrp="1"/>
          </p:cNvSpPr>
          <p:nvPr>
            <p:ph idx="1"/>
          </p:nvPr>
        </p:nvSpPr>
        <p:spPr/>
        <p:txBody>
          <a:bodyPr anchor="ctr">
            <a:normAutofit/>
          </a:bodyPr>
          <a:lstStyle/>
          <a:p>
            <a:pPr marL="0" indent="0" algn="ctr">
              <a:buNone/>
            </a:pPr>
            <a:r>
              <a:rPr lang="id-ID" altLang="en-US" sz="2800" dirty="0">
                <a:solidFill>
                  <a:srgbClr val="7030A0"/>
                </a:solidFill>
              </a:rPr>
              <a:t>Suatu upaya yang dilakukan untuk menciptakan sebuah alat bantu dalam proses pembelajaran dengan memanfaatkan sumber daya yang ada di sekitar yang dapat memperjelas makna pesan yang disampaikan sehingga tujuan pembelajaran dapat tercapai dengan maksimal</a:t>
            </a:r>
          </a:p>
        </p:txBody>
      </p:sp>
    </p:spTree>
    <p:extLst>
      <p:ext uri="{BB962C8B-B14F-4D97-AF65-F5344CB8AC3E}">
        <p14:creationId xmlns:p14="http://schemas.microsoft.com/office/powerpoint/2010/main" val="15641147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099">
                                            <p:txEl>
                                              <p:pRg st="0" end="0"/>
                                            </p:txEl>
                                          </p:spTgt>
                                        </p:tgtEl>
                                        <p:attrNameLst>
                                          <p:attrName>style.visibility</p:attrName>
                                        </p:attrNameLst>
                                      </p:cBhvr>
                                      <p:to>
                                        <p:strVal val="visible"/>
                                      </p:to>
                                    </p:set>
                                    <p:animEffect transition="in" filter="fade">
                                      <p:cBhvr>
                                        <p:cTn id="14" dur="1000"/>
                                        <p:tgtEl>
                                          <p:spTgt spid="4099">
                                            <p:txEl>
                                              <p:pRg st="0" end="0"/>
                                            </p:txEl>
                                          </p:spTgt>
                                        </p:tgtEl>
                                      </p:cBhvr>
                                    </p:animEffect>
                                    <p:anim calcmode="lin" valueType="num">
                                      <p:cBhvr>
                                        <p:cTn id="15" dur="1000" fill="hold"/>
                                        <p:tgtEl>
                                          <p:spTgt spid="409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09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id-ID" b="1" dirty="0"/>
              <a:t>Macam-macam Teknik Produksi Media Pembelajaran</a:t>
            </a:r>
          </a:p>
        </p:txBody>
      </p:sp>
      <p:sp>
        <p:nvSpPr>
          <p:cNvPr id="3" name="Content Placeholder 2"/>
          <p:cNvSpPr>
            <a:spLocks noGrp="1"/>
          </p:cNvSpPr>
          <p:nvPr>
            <p:ph idx="1"/>
          </p:nvPr>
        </p:nvSpPr>
        <p:spPr>
          <a:xfrm>
            <a:off x="860868" y="1930400"/>
            <a:ext cx="8413134" cy="4525962"/>
          </a:xfrm>
        </p:spPr>
        <p:txBody>
          <a:bodyPr rtlCol="0" anchor="ctr">
            <a:normAutofit/>
          </a:bodyPr>
          <a:lstStyle/>
          <a:p>
            <a:pPr algn="just">
              <a:defRPr/>
            </a:pPr>
            <a:r>
              <a:rPr lang="id-ID" sz="2400" dirty="0">
                <a:solidFill>
                  <a:srgbClr val="7030A0"/>
                </a:solidFill>
              </a:rPr>
              <a:t>Teknik produksi media audio yaitu sangat memperhatikan bahasa dan musik dalam program.</a:t>
            </a:r>
          </a:p>
          <a:p>
            <a:pPr algn="just">
              <a:defRPr/>
            </a:pPr>
            <a:r>
              <a:rPr lang="id-ID" sz="2400" dirty="0">
                <a:solidFill>
                  <a:srgbClr val="7030A0"/>
                </a:solidFill>
              </a:rPr>
              <a:t>Teknik produksi media visual yang memuat media yang tidak diproyeksikan seperti berbagai media grafis, sedangkan media yang diproyeksikan seperti OHP dan OHT.</a:t>
            </a:r>
          </a:p>
          <a:p>
            <a:pPr algn="just">
              <a:defRPr/>
            </a:pPr>
            <a:r>
              <a:rPr lang="id-ID" sz="2400" dirty="0">
                <a:solidFill>
                  <a:srgbClr val="7030A0"/>
                </a:solidFill>
              </a:rPr>
              <a:t>Teknik produksi media audio-visual melalui 3 tahap, yaitu pra-produksi, produksi, dan pasca-produksi.</a:t>
            </a:r>
          </a:p>
        </p:txBody>
      </p:sp>
    </p:spTree>
    <p:extLst>
      <p:ext uri="{BB962C8B-B14F-4D97-AF65-F5344CB8AC3E}">
        <p14:creationId xmlns:p14="http://schemas.microsoft.com/office/powerpoint/2010/main" val="42525491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lgn="ctr">
              <a:defRPr/>
            </a:pPr>
            <a:r>
              <a:rPr lang="id-ID" b="1" dirty="0"/>
              <a:t>Hal-hal Yang Harus Diperhatikan Dalam Pemilihan Media</a:t>
            </a:r>
          </a:p>
        </p:txBody>
      </p:sp>
      <p:sp>
        <p:nvSpPr>
          <p:cNvPr id="3" name="Content Placeholder 2"/>
          <p:cNvSpPr>
            <a:spLocks noGrp="1"/>
          </p:cNvSpPr>
          <p:nvPr>
            <p:ph idx="1"/>
          </p:nvPr>
        </p:nvSpPr>
        <p:spPr/>
        <p:txBody>
          <a:bodyPr rtlCol="0" anchor="ctr">
            <a:normAutofit/>
          </a:bodyPr>
          <a:lstStyle/>
          <a:p>
            <a:pPr marL="457200" indent="-457200" algn="just">
              <a:buFont typeface="+mj-lt"/>
              <a:buAutoNum type="arabicPeriod"/>
              <a:defRPr/>
            </a:pPr>
            <a:r>
              <a:rPr lang="id-ID" sz="2400" dirty="0"/>
              <a:t>Objektivitas, berdasarkan hasil penelitian atau percobaan, media pembelajaran menunjukkan keefektifan dan efisiensi yang tinggi.</a:t>
            </a:r>
          </a:p>
          <a:p>
            <a:pPr marL="457200" indent="-457200" algn="just">
              <a:buFont typeface="+mj-lt"/>
              <a:buAutoNum type="arabicPeriod"/>
              <a:defRPr/>
            </a:pPr>
            <a:r>
              <a:rPr lang="id-ID" sz="2400" dirty="0"/>
              <a:t>Program pengajaran yang akan disampaikan kepada peserta didik harus sesuai dengan kurikulum yang berlaku, baik isinya maupun strukturnya.</a:t>
            </a:r>
          </a:p>
          <a:p>
            <a:pPr marL="457200" indent="-457200" algn="just">
              <a:buFont typeface="+mj-lt"/>
              <a:buAutoNum type="arabicPeriod"/>
              <a:defRPr/>
            </a:pPr>
            <a:r>
              <a:rPr lang="id-ID" sz="2400" dirty="0"/>
              <a:t>Sasaran program, ialah peserta didik yang akan menerima informasi pengajaran melalui media pengajaran.</a:t>
            </a:r>
          </a:p>
        </p:txBody>
      </p:sp>
    </p:spTree>
    <p:extLst>
      <p:ext uri="{BB962C8B-B14F-4D97-AF65-F5344CB8AC3E}">
        <p14:creationId xmlns:p14="http://schemas.microsoft.com/office/powerpoint/2010/main" val="3403565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297</TotalTime>
  <Words>1140</Words>
  <Application>Microsoft Office PowerPoint</Application>
  <PresentationFormat>Widescreen</PresentationFormat>
  <Paragraphs>132</Paragraphs>
  <Slides>24</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24</vt:i4>
      </vt:variant>
    </vt:vector>
  </HeadingPairs>
  <TitlesOfParts>
    <vt:vector size="36" baseType="lpstr">
      <vt:lpstr>Adobe Fan Heiti Std B</vt:lpstr>
      <vt:lpstr>Adobe Gothic Std B</vt:lpstr>
      <vt:lpstr>Arial</vt:lpstr>
      <vt:lpstr>ff1</vt:lpstr>
      <vt:lpstr>ff6</vt:lpstr>
      <vt:lpstr>ff8</vt:lpstr>
      <vt:lpstr>Source Sans Pro</vt:lpstr>
      <vt:lpstr>Trebuchet MS</vt:lpstr>
      <vt:lpstr>Wingdings</vt:lpstr>
      <vt:lpstr>Wingdings 2</vt:lpstr>
      <vt:lpstr>Wingdings 3</vt:lpstr>
      <vt:lpstr>Facet</vt:lpstr>
      <vt:lpstr>Desain Produksi Media Pembelajaran</vt:lpstr>
      <vt:lpstr>Proses Komunikasi dalam Pembelajaran</vt:lpstr>
      <vt:lpstr>Tujuan Pengunaan Media</vt:lpstr>
      <vt:lpstr>Bentuk Media Pembelajaran</vt:lpstr>
      <vt:lpstr>Manfaat Media Pembelajaran</vt:lpstr>
      <vt:lpstr>Pemilihan Media Pembelajaran</vt:lpstr>
      <vt:lpstr>Pengertian Desain Produksi Media Pembelajaran</vt:lpstr>
      <vt:lpstr>Macam-macam Teknik Produksi Media Pembelajaran</vt:lpstr>
      <vt:lpstr>Hal-hal Yang Harus Diperhatikan Dalam Pemilihan Media</vt:lpstr>
      <vt:lpstr>Hal-hal Yang Harus Diperhatikan Dalam Pemilihan Media (Lanjutan)</vt:lpstr>
      <vt:lpstr>Langkah-Langkah Desain Produksi Media Pembelajaran</vt:lpstr>
      <vt:lpstr>Langkah-Langkah Desain Produksi Media Pembelajaran (Lanjutan)</vt:lpstr>
      <vt:lpstr>Identifikasi Kebutuhan Dan Karakteristik Siswa</vt:lpstr>
      <vt:lpstr>Merumuskan Tujuan Instruksional (Instructional Objective) Dengan Operasional Dan Khas</vt:lpstr>
      <vt:lpstr>Merumuskan Tujuan Instruksional (Instructional Objective) Dengan Operasional Dan Khas)</vt:lpstr>
      <vt:lpstr>Merumuskan Butir-Butir Materi Secara Terperinci Yang Mendukung Tercapainya Tujuan.</vt:lpstr>
      <vt:lpstr>Mengembangkan Alat Pengukur Keberhasilan</vt:lpstr>
      <vt:lpstr>Menulis Naskah Media</vt:lpstr>
      <vt:lpstr>Mengadakan Tes Dan Revisi</vt:lpstr>
      <vt:lpstr>Proses Produksi Media Pembelajaran</vt:lpstr>
      <vt:lpstr>Pra- Produksi Media Pembelajaran</vt:lpstr>
      <vt:lpstr>Tahap Produksi</vt:lpstr>
      <vt:lpstr>Tahap Pasca-produksi</vt:lpstr>
      <vt:lpstr>TERIMA KASIH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Desain Produksi Media Pembelajaran</dc:title>
  <dc:creator>ASUS</dc:creator>
  <cp:lastModifiedBy>Yeni Raini</cp:lastModifiedBy>
  <cp:revision>10</cp:revision>
  <dcterms:created xsi:type="dcterms:W3CDTF">2022-03-23T09:14:52Z</dcterms:created>
  <dcterms:modified xsi:type="dcterms:W3CDTF">2023-09-26T04:51:53Z</dcterms:modified>
</cp:coreProperties>
</file>