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80" r:id="rId2"/>
    <p:sldId id="369" r:id="rId3"/>
    <p:sldId id="258" r:id="rId4"/>
    <p:sldId id="336" r:id="rId5"/>
    <p:sldId id="345" r:id="rId6"/>
    <p:sldId id="346" r:id="rId7"/>
    <p:sldId id="261" r:id="rId8"/>
    <p:sldId id="259" r:id="rId9"/>
    <p:sldId id="342" r:id="rId10"/>
    <p:sldId id="260" r:id="rId11"/>
    <p:sldId id="262" r:id="rId12"/>
    <p:sldId id="335" r:id="rId13"/>
    <p:sldId id="339" r:id="rId14"/>
    <p:sldId id="344" r:id="rId15"/>
    <p:sldId id="338" r:id="rId16"/>
    <p:sldId id="343" r:id="rId17"/>
    <p:sldId id="350" r:id="rId18"/>
    <p:sldId id="354" r:id="rId19"/>
    <p:sldId id="357" r:id="rId20"/>
    <p:sldId id="355" r:id="rId21"/>
    <p:sldId id="356" r:id="rId22"/>
    <p:sldId id="358" r:id="rId23"/>
    <p:sldId id="297" r:id="rId24"/>
    <p:sldId id="298" r:id="rId25"/>
    <p:sldId id="299" r:id="rId26"/>
    <p:sldId id="300" r:id="rId27"/>
    <p:sldId id="301" r:id="rId28"/>
    <p:sldId id="352" r:id="rId29"/>
    <p:sldId id="305" r:id="rId30"/>
    <p:sldId id="306" r:id="rId31"/>
    <p:sldId id="307" r:id="rId32"/>
    <p:sldId id="308" r:id="rId33"/>
    <p:sldId id="322" r:id="rId34"/>
    <p:sldId id="323" r:id="rId35"/>
    <p:sldId id="324" r:id="rId36"/>
    <p:sldId id="365" r:id="rId37"/>
    <p:sldId id="366" r:id="rId38"/>
    <p:sldId id="368" r:id="rId39"/>
    <p:sldId id="367" r:id="rId40"/>
    <p:sldId id="37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>
      <p:cViewPr varScale="1">
        <p:scale>
          <a:sx n="106" d="100"/>
          <a:sy n="106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040D-0FE4-4415-B9CB-CDD5FC325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46AA-E6D3-45C0-A89C-BACA3B3B8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6E968-52DA-421C-96F8-55B5D669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55A7B-57BF-421F-B834-F6C1A443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E4CB5-E27A-48FA-AA75-0D2B1792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94C6-2411-4FFC-813E-84C1EC74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6E325-4151-4152-BB98-3D5E2B6E8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FEA08-A637-4A84-A487-1AC45A0F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F000-579F-4923-9356-CAE2C19D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2EC3-C833-4CF8-A5D2-2C50393E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9B502-3F97-4DF5-8B0C-250B58110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580A5-4B4F-42A3-8D2B-22A7FECB8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9786-67CB-43D2-87C9-277A3A0A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CCEFF-BA14-4527-B8CF-569AEEFC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E0A2-9B8A-4DF5-A16E-A5333A67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4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4819-9226-41A9-9F44-CAB2FB7D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011C-5BEB-43C1-92C8-1417FDB5E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764BB-025F-4104-848F-F1DBD037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04D3D-8121-4273-9B2F-6AEE3022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CD37-854F-42EE-AFA1-F716CDCA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0B1D-FA7A-4203-B55F-337F4A19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DEA22-1327-4725-8441-5BC6D475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6E68-55C0-492A-B167-B8D73E10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1C87-D100-453C-8934-E20228DF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94A-E8ED-499A-8403-B3CBEAF1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002B-77F9-428E-98A0-1B4CEF8C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9080-A2A9-4ED4-A05E-0DFE44A46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6D58C-91A0-4E84-A33F-BC4DFD09F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EF359-FF97-4EC8-ACC7-C541BB02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3CC86-438D-4454-A300-ACB859DD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2CD30-16D7-4C23-912B-582BA995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32AD-0A17-4A21-9A59-AF8B413A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1994F-C6E2-4948-8DC0-933315D8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EAB6D-6088-49C8-BCF5-CAA7373AD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EB23B-9E97-4B0B-92D0-19E4CC3CB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1BEAA-CD16-4088-BED7-A21C81E02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4B8C6-D793-49C7-A694-1ED89FA3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5905E-0331-4831-852F-A570521B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B3EB5-B4B5-4739-9551-1108C355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B83E-3541-4B4C-9BD2-FB97FDF4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FED57-8E58-4912-971E-80C50730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5D09D-EB3F-4C87-9100-8C103FDA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222A-524B-4E91-BA58-68A2677D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8D4FD-763E-46F0-AD09-433FC705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95C3B-9BCB-4219-BD14-49C4FD10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3E9C5-959D-4B9E-9475-69DDD601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3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D07C-77FF-4B64-BE29-72793A2F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7075-71D6-4D68-B72C-77D27A58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90B8B-6290-47D7-B4F8-D7EE295C9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FAA97-FCF0-467E-9FCA-B18320E7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FCB9-6EDD-4EFF-8FC3-3985F61C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E22AD-1C35-47BB-B7A8-81B7898A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F2B0-F7B0-4E29-9956-4457F267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39623-6E3A-44A7-841A-F0757F980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C74B4-28E5-4307-8189-83B93F1F1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161E7-575F-4689-B91D-71F58EBD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63BEE-B0FD-4DEE-9E2C-38532C3B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0C757-8771-4A3B-A40A-60419DB7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EAE33-3CCE-4299-97BB-26B477C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27182-06AB-41D0-9E71-65EDDEBFA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F315-BC32-4C4A-A7F6-60BF6789B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4995-704A-4F54-A09A-8C8777EFA738}" type="datetimeFigureOut">
              <a:rPr lang="id-ID" smtClean="0"/>
              <a:pPr/>
              <a:t>17/11/24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B745-02A0-4099-AE3B-407086C15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4ABA3-137A-4CE6-AC02-653B973C3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611A-14C3-4FEB-A4CE-7C62222A4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udcasera.com/cancer/saturacion-vitamina-c-terapia-megadosi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frvf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admasrecipes.blogspot.com/2009/08/dosa-corner-secondfinal-round-up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>
            <a:extLst>
              <a:ext uri="{FF2B5EF4-FFF2-40B4-BE49-F238E27FC236}">
                <a16:creationId xmlns:a16="http://schemas.microsoft.com/office/drawing/2014/main" id="{D281AAF4-3F54-4F03-8BC5-69D51F9C417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977533" y="2834283"/>
            <a:ext cx="4232672" cy="2100263"/>
          </a:xfrm>
          <a:custGeom>
            <a:avLst/>
            <a:gdLst>
              <a:gd name="T0" fmla="*/ 3762735 w 8464534"/>
              <a:gd name="T1" fmla="*/ 1866900 h 4200525"/>
              <a:gd name="T2" fmla="*/ 0 w 8464534"/>
              <a:gd name="T3" fmla="*/ 1866900 h 4200525"/>
              <a:gd name="T4" fmla="*/ 0 w 8464534"/>
              <a:gd name="T5" fmla="*/ 0 h 4200525"/>
              <a:gd name="T6" fmla="*/ 3762735 w 8464534"/>
              <a:gd name="T7" fmla="*/ 0 h 4200525"/>
              <a:gd name="T8" fmla="*/ 3762735 w 8464534"/>
              <a:gd name="T9" fmla="*/ 1866900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sp>
        <p:nvSpPr>
          <p:cNvPr id="8195" name="Freeform 3">
            <a:extLst>
              <a:ext uri="{FF2B5EF4-FFF2-40B4-BE49-F238E27FC236}">
                <a16:creationId xmlns:a16="http://schemas.microsoft.com/office/drawing/2014/main" id="{E212AB5F-7DF7-4DF2-80A7-1C7F9A160FCF}"/>
              </a:ext>
            </a:extLst>
          </p:cNvPr>
          <p:cNvSpPr>
            <a:spLocks/>
          </p:cNvSpPr>
          <p:nvPr/>
        </p:nvSpPr>
        <p:spPr bwMode="auto">
          <a:xfrm rot="5400000">
            <a:off x="-1062633" y="1922264"/>
            <a:ext cx="4226719" cy="2096691"/>
          </a:xfrm>
          <a:custGeom>
            <a:avLst/>
            <a:gdLst>
              <a:gd name="T0" fmla="*/ 0 w 8453547"/>
              <a:gd name="T1" fmla="*/ 0 h 4195073"/>
              <a:gd name="T2" fmla="*/ 3757035 w 8453547"/>
              <a:gd name="T3" fmla="*/ 0 h 4195073"/>
              <a:gd name="T4" fmla="*/ 3757035 w 8453547"/>
              <a:gd name="T5" fmla="*/ 1862974 h 4195073"/>
              <a:gd name="T6" fmla="*/ 0 w 8453547"/>
              <a:gd name="T7" fmla="*/ 1862974 h 4195073"/>
              <a:gd name="T8" fmla="*/ 0 w 8453547"/>
              <a:gd name="T9" fmla="*/ 0 h 4195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67C1D697-90B2-4A35-B65A-A5E945ACC2C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15490" y="5180410"/>
            <a:ext cx="1876425" cy="1640681"/>
            <a:chOff x="0" y="0"/>
            <a:chExt cx="812800" cy="711200"/>
          </a:xfrm>
        </p:grpSpPr>
        <p:sp>
          <p:nvSpPr>
            <p:cNvPr id="8207" name="Freeform 5">
              <a:extLst>
                <a:ext uri="{FF2B5EF4-FFF2-40B4-BE49-F238E27FC236}">
                  <a16:creationId xmlns:a16="http://schemas.microsoft.com/office/drawing/2014/main" id="{ADC6415F-1938-4BC9-86E7-A2441FEB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350"/>
            </a:p>
          </p:txBody>
        </p:sp>
        <p:sp>
          <p:nvSpPr>
            <p:cNvPr id="8208" name="TextBox 6">
              <a:extLst>
                <a:ext uri="{FF2B5EF4-FFF2-40B4-BE49-F238E27FC236}">
                  <a16:creationId xmlns:a16="http://schemas.microsoft.com/office/drawing/2014/main" id="{8864F61A-7F9D-44E8-A094-ECD300A97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660"/>
                </a:lnSpc>
                <a:spcBef>
                  <a:spcPct val="0"/>
                </a:spcBef>
                <a:buNone/>
              </a:pPr>
              <a:endParaRPr lang="en-US" altLang="en-US" sz="135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197" name="Group 7">
            <a:extLst>
              <a:ext uri="{FF2B5EF4-FFF2-40B4-BE49-F238E27FC236}">
                <a16:creationId xmlns:a16="http://schemas.microsoft.com/office/drawing/2014/main" id="{10DD73D9-223E-4194-81AF-7017F17EAB8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7385447" y="36910"/>
            <a:ext cx="1876425" cy="1640681"/>
            <a:chOff x="0" y="0"/>
            <a:chExt cx="812800" cy="711200"/>
          </a:xfrm>
        </p:grpSpPr>
        <p:sp>
          <p:nvSpPr>
            <p:cNvPr id="8205" name="Freeform 8">
              <a:extLst>
                <a:ext uri="{FF2B5EF4-FFF2-40B4-BE49-F238E27FC236}">
                  <a16:creationId xmlns:a16="http://schemas.microsoft.com/office/drawing/2014/main" id="{1DEF83E9-03C3-4657-AEC2-2C4FE4BC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350"/>
            </a:p>
          </p:txBody>
        </p:sp>
        <p:sp>
          <p:nvSpPr>
            <p:cNvPr id="8206" name="TextBox 9">
              <a:extLst>
                <a:ext uri="{FF2B5EF4-FFF2-40B4-BE49-F238E27FC236}">
                  <a16:creationId xmlns:a16="http://schemas.microsoft.com/office/drawing/2014/main" id="{BB6AF3E4-BFAE-48D5-8C2E-84B0FAFF0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660"/>
                </a:lnSpc>
                <a:spcBef>
                  <a:spcPct val="0"/>
                </a:spcBef>
                <a:buNone/>
              </a:pPr>
              <a:endParaRPr lang="en-US" altLang="en-US" sz="1350">
                <a:latin typeface="Comic Sans MS" panose="030F0702030302020204" pitchFamily="66" charset="0"/>
              </a:endParaRPr>
            </a:p>
          </p:txBody>
        </p:sp>
      </p:grpSp>
      <p:sp>
        <p:nvSpPr>
          <p:cNvPr id="8198" name="Freeform 10">
            <a:extLst>
              <a:ext uri="{FF2B5EF4-FFF2-40B4-BE49-F238E27FC236}">
                <a16:creationId xmlns:a16="http://schemas.microsoft.com/office/drawing/2014/main" id="{10D0FAD7-53FB-4510-8D5D-4FCEC5CBA664}"/>
              </a:ext>
            </a:extLst>
          </p:cNvPr>
          <p:cNvSpPr>
            <a:spLocks/>
          </p:cNvSpPr>
          <p:nvPr/>
        </p:nvSpPr>
        <p:spPr bwMode="auto">
          <a:xfrm>
            <a:off x="3414713" y="1371600"/>
            <a:ext cx="617935" cy="751285"/>
          </a:xfrm>
          <a:custGeom>
            <a:avLst/>
            <a:gdLst>
              <a:gd name="T0" fmla="*/ 0 w 1234497"/>
              <a:gd name="T1" fmla="*/ 0 h 1501897"/>
              <a:gd name="T2" fmla="*/ 366999 w 1234497"/>
              <a:gd name="T3" fmla="*/ 0 h 1501897"/>
              <a:gd name="T4" fmla="*/ 366999 w 1234497"/>
              <a:gd name="T5" fmla="*/ 445605 h 1501897"/>
              <a:gd name="T6" fmla="*/ 0 w 1234497"/>
              <a:gd name="T7" fmla="*/ 445605 h 1501897"/>
              <a:gd name="T8" fmla="*/ 0 w 1234497"/>
              <a:gd name="T9" fmla="*/ 0 h 15018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4497" h="1501897">
                <a:moveTo>
                  <a:pt x="0" y="0"/>
                </a:moveTo>
                <a:lnTo>
                  <a:pt x="1234498" y="0"/>
                </a:lnTo>
                <a:lnTo>
                  <a:pt x="1234498" y="1501897"/>
                </a:lnTo>
                <a:lnTo>
                  <a:pt x="0" y="15018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sp>
        <p:nvSpPr>
          <p:cNvPr id="8199" name="Freeform 12">
            <a:extLst>
              <a:ext uri="{FF2B5EF4-FFF2-40B4-BE49-F238E27FC236}">
                <a16:creationId xmlns:a16="http://schemas.microsoft.com/office/drawing/2014/main" id="{678B2CD7-6402-4EFE-AC13-1F3B45AD272E}"/>
              </a:ext>
            </a:extLst>
          </p:cNvPr>
          <p:cNvSpPr>
            <a:spLocks/>
          </p:cNvSpPr>
          <p:nvPr/>
        </p:nvSpPr>
        <p:spPr bwMode="auto">
          <a:xfrm>
            <a:off x="4980385" y="1400175"/>
            <a:ext cx="695325" cy="694135"/>
          </a:xfrm>
          <a:custGeom>
            <a:avLst/>
            <a:gdLst>
              <a:gd name="T0" fmla="*/ 0 w 1389836"/>
              <a:gd name="T1" fmla="*/ 0 h 1389836"/>
              <a:gd name="T2" fmla="*/ 412527 w 1389836"/>
              <a:gd name="T3" fmla="*/ 0 h 1389836"/>
              <a:gd name="T4" fmla="*/ 412527 w 1389836"/>
              <a:gd name="T5" fmla="*/ 410412 h 1389836"/>
              <a:gd name="T6" fmla="*/ 0 w 1389836"/>
              <a:gd name="T7" fmla="*/ 410412 h 1389836"/>
              <a:gd name="T8" fmla="*/ 0 w 1389836"/>
              <a:gd name="T9" fmla="*/ 0 h 13898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836" h="1389836">
                <a:moveTo>
                  <a:pt x="0" y="0"/>
                </a:moveTo>
                <a:lnTo>
                  <a:pt x="1389836" y="0"/>
                </a:lnTo>
                <a:lnTo>
                  <a:pt x="1389836" y="1389836"/>
                </a:lnTo>
                <a:lnTo>
                  <a:pt x="0" y="13898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5ACD560-8477-4E63-8701-AAB417F1E6F9}"/>
              </a:ext>
            </a:extLst>
          </p:cNvPr>
          <p:cNvSpPr txBox="1"/>
          <p:nvPr/>
        </p:nvSpPr>
        <p:spPr>
          <a:xfrm>
            <a:off x="1949054" y="3745706"/>
            <a:ext cx="5245894" cy="178510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PANGAN 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PGRI SEMARANG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&amp;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HASIL PERTANIAN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VETERAN BANGUN NUSANTARA SUKOHARJO</a:t>
            </a:r>
          </a:p>
          <a:p>
            <a:pPr algn="ctr">
              <a:lnSpc>
                <a:spcPts val="1960"/>
              </a:lnSpc>
              <a:defRPr/>
            </a:pPr>
            <a:endParaRPr lang="en-US" sz="1400" spc="210">
              <a:solidFill>
                <a:srgbClr val="0B13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BC940E6-9F2F-480C-AD1E-803A4FD2472C}"/>
              </a:ext>
            </a:extLst>
          </p:cNvPr>
          <p:cNvSpPr txBox="1"/>
          <p:nvPr/>
        </p:nvSpPr>
        <p:spPr>
          <a:xfrm>
            <a:off x="1905000" y="2649141"/>
            <a:ext cx="5281613" cy="97000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3920"/>
              </a:lnSpc>
              <a:defRPr/>
            </a:pPr>
            <a:r>
              <a:rPr lang="en-US" sz="2801" spc="140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BANTUAN PDK </a:t>
            </a:r>
          </a:p>
          <a:p>
            <a:pPr algn="ctr">
              <a:lnSpc>
                <a:spcPts val="3920"/>
              </a:lnSpc>
              <a:defRPr/>
            </a:pPr>
            <a:r>
              <a:rPr lang="en-US" sz="2801" spc="140">
                <a:solidFill>
                  <a:srgbClr val="058FD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KEMDIKBUD 2024</a:t>
            </a:r>
          </a:p>
        </p:txBody>
      </p:sp>
      <p:grpSp>
        <p:nvGrpSpPr>
          <p:cNvPr id="8202" name="Group 16">
            <a:extLst>
              <a:ext uri="{FF2B5EF4-FFF2-40B4-BE49-F238E27FC236}">
                <a16:creationId xmlns:a16="http://schemas.microsoft.com/office/drawing/2014/main" id="{019A362A-319A-4711-B326-7FD2AA4F2FBB}"/>
              </a:ext>
            </a:extLst>
          </p:cNvPr>
          <p:cNvGrpSpPr>
            <a:grpSpLocks/>
          </p:cNvGrpSpPr>
          <p:nvPr/>
        </p:nvGrpSpPr>
        <p:grpSpPr bwMode="auto">
          <a:xfrm>
            <a:off x="4130279" y="1371600"/>
            <a:ext cx="750094" cy="751285"/>
            <a:chOff x="8260025" y="1028700"/>
            <a:chExt cx="1501897" cy="15018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8D9A17-1345-4697-99D9-F220D12E1D4D}"/>
                </a:ext>
              </a:extLst>
            </p:cNvPr>
            <p:cNvSpPr/>
            <p:nvPr/>
          </p:nvSpPr>
          <p:spPr>
            <a:xfrm>
              <a:off x="8457893" y="1288141"/>
              <a:ext cx="1068016" cy="111154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04" name="Freeform 11">
              <a:extLst>
                <a:ext uri="{FF2B5EF4-FFF2-40B4-BE49-F238E27FC236}">
                  <a16:creationId xmlns:a16="http://schemas.microsoft.com/office/drawing/2014/main" id="{2E97698D-76C0-4A5B-B61E-F5FA9ED2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025" y="1028700"/>
              <a:ext cx="1501897" cy="1501897"/>
            </a:xfrm>
            <a:custGeom>
              <a:avLst/>
              <a:gdLst>
                <a:gd name="T0" fmla="*/ 0 w 1501897"/>
                <a:gd name="T1" fmla="*/ 0 h 1501897"/>
                <a:gd name="T2" fmla="*/ 1501897 w 1501897"/>
                <a:gd name="T3" fmla="*/ 0 h 1501897"/>
                <a:gd name="T4" fmla="*/ 1501897 w 1501897"/>
                <a:gd name="T5" fmla="*/ 1501897 h 1501897"/>
                <a:gd name="T6" fmla="*/ 0 w 1501897"/>
                <a:gd name="T7" fmla="*/ 1501897 h 1501897"/>
                <a:gd name="T8" fmla="*/ 0 w 1501897"/>
                <a:gd name="T9" fmla="*/ 0 h 1501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1897" h="1501897">
                  <a:moveTo>
                    <a:pt x="0" y="0"/>
                  </a:moveTo>
                  <a:lnTo>
                    <a:pt x="1501897" y="0"/>
                  </a:lnTo>
                  <a:lnTo>
                    <a:pt x="1501897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35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Perhitungan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>
                <a:solidFill>
                  <a:schemeClr val="tx1"/>
                </a:solidFill>
              </a:rPr>
              <a:t>1ml 0.01N iodin ekuivalen dengan 0.88 mg asam askorbat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929066"/>
            <a:ext cx="8309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/>
              <a:t>Kadar Vit C = ml lart. Iodin  x  o.88 mg askorbat/ml iodin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12238"/>
            <a:ext cx="7406640" cy="840971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Metode Zat Warna </a:t>
            </a:r>
            <a:br>
              <a:rPr lang="id-ID" b="1" dirty="0">
                <a:solidFill>
                  <a:schemeClr val="tx1"/>
                </a:solidFill>
              </a:rPr>
            </a:br>
            <a:r>
              <a:rPr lang="id-ID" sz="2400" b="1" dirty="0">
                <a:solidFill>
                  <a:schemeClr val="tx1"/>
                </a:solidFill>
              </a:rPr>
              <a:t>Dye method 2,6-DBP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320" y="1647189"/>
            <a:ext cx="81439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d-ID" sz="2000" dirty="0"/>
              <a:t>Kadar vitamin C ditetapkan berdasarkan titrasi dengan 2,6-diklorofenol indofenol dimana terjadi reaksi reduksi 2,6- diklorofenol indofenol dengan adanya vitamin C dalam larutan asam (Hashmi 1986).</a:t>
            </a:r>
          </a:p>
          <a:p>
            <a:pPr fontAlgn="base"/>
            <a:endParaRPr lang="id-ID" sz="2000" dirty="0"/>
          </a:p>
          <a:p>
            <a:pPr fontAlgn="base"/>
            <a:r>
              <a:rPr lang="id-ID" sz="2000" dirty="0"/>
              <a:t>Larutan 2,6-diklorofenol indofenol dalam suasana netral atau basa akan berwarna biru sedang dalam suasana asam akan berwarna merah muda.</a:t>
            </a:r>
          </a:p>
          <a:p>
            <a:pPr fontAlgn="base"/>
            <a:endParaRPr lang="id-ID" sz="2000" dirty="0"/>
          </a:p>
          <a:p>
            <a:pPr fontAlgn="base"/>
            <a:r>
              <a:rPr lang="id-ID" sz="2000" dirty="0"/>
              <a:t>Apabila 2,6-diklorofenol indofenol direduksi oleh asam askorbat maka akan menjadi tidak berwarna, dan bila semua asam askorbat sudah mereduksi 2,6-diklorofenol indofenol maka kelebihan larutan 2,6-diklorofenol indofenol sedikit saja sudah akan terlihat dengan terjadinya pewarnaan. Untuk perhitungan maka perlu dilakukan standarisasi larutan dengan vitamin C standar (Sudarmadji 1989)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6" y="465185"/>
            <a:ext cx="8229600" cy="114300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PRINSIP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>
                <a:solidFill>
                  <a:schemeClr val="tx1"/>
                </a:solidFill>
              </a:rPr>
              <a:t>asam askorbat dioksidasi oleh </a:t>
            </a:r>
            <a:r>
              <a:rPr lang="id-ID" sz="2400" b="1" dirty="0">
                <a:solidFill>
                  <a:schemeClr val="tx1"/>
                </a:solidFill>
              </a:rPr>
              <a:t>diklorofenol-indofenol </a:t>
            </a:r>
            <a:r>
              <a:rPr lang="id-ID" sz="2400" dirty="0">
                <a:solidFill>
                  <a:schemeClr val="tx1"/>
                </a:solidFill>
              </a:rPr>
              <a:t>menjadi senyawa dehidro askorbat. 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Akhir titrasi </a:t>
            </a:r>
            <a:r>
              <a:rPr lang="id-ID" sz="2400" dirty="0">
                <a:solidFill>
                  <a:schemeClr val="tx1"/>
                </a:solidFill>
              </a:rPr>
              <a:t>ditandai dengan terbentuknya </a:t>
            </a:r>
            <a:r>
              <a:rPr lang="id-ID" sz="2400" b="1" dirty="0">
                <a:solidFill>
                  <a:schemeClr val="tx1"/>
                </a:solidFill>
              </a:rPr>
              <a:t>warna biru</a:t>
            </a:r>
            <a:r>
              <a:rPr lang="id-ID" sz="2400" dirty="0">
                <a:solidFill>
                  <a:schemeClr val="tx1"/>
                </a:solidFill>
              </a:rPr>
              <a:t> dari kelebihan diklorofenol-indofenol.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412776"/>
            <a:ext cx="4500594" cy="36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29151" y="5245169"/>
            <a:ext cx="348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/>
              <a:t>2,6-diklorobenzenon-indofenol</a:t>
            </a:r>
            <a:endParaRPr lang="en-US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 l="28711" t="30938" r="16797" b="24062"/>
          <a:stretch>
            <a:fillRect/>
          </a:stretch>
        </p:blipFill>
        <p:spPr bwMode="auto">
          <a:xfrm>
            <a:off x="285720" y="928669"/>
            <a:ext cx="8572560" cy="442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Prosedur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Buat larutan pewarna</a:t>
            </a:r>
          </a:p>
          <a:p>
            <a:pPr marL="514350" indent="-514350"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Uji kekuatan pewarna</a:t>
            </a:r>
          </a:p>
          <a:p>
            <a:pPr marL="514350" indent="-514350">
              <a:buAutoNum type="arabicPeriod"/>
            </a:pPr>
            <a:r>
              <a:rPr lang="id-ID" sz="2400" dirty="0">
                <a:solidFill>
                  <a:schemeClr val="tx1"/>
                </a:solidFill>
              </a:rPr>
              <a:t>Penentuan kadar Vit. C</a:t>
            </a:r>
          </a:p>
          <a:p>
            <a:pPr marL="514350" indent="-51435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B2CC0-8B6E-E241-8572-35140F366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51920" y="3404574"/>
            <a:ext cx="4098032" cy="23768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33" y="477216"/>
            <a:ext cx="8229600" cy="1143000"/>
          </a:xfrm>
        </p:spPr>
        <p:txBody>
          <a:bodyPr/>
          <a:lstStyle/>
          <a:p>
            <a:r>
              <a:rPr lang="id-ID" dirty="0">
                <a:solidFill>
                  <a:srgbClr val="FF0000"/>
                </a:solidFill>
              </a:rPr>
              <a:t>PROSEDUR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67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b="1" dirty="0">
                <a:solidFill>
                  <a:schemeClr val="tx1"/>
                </a:solidFill>
              </a:rPr>
              <a:t>Pembuatan larutan dye</a:t>
            </a:r>
          </a:p>
          <a:p>
            <a:r>
              <a:rPr lang="id-ID" sz="2800" dirty="0">
                <a:solidFill>
                  <a:schemeClr val="tx1"/>
                </a:solidFill>
              </a:rPr>
              <a:t>Timbang </a:t>
            </a: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id-ID" sz="2800" dirty="0">
                <a:solidFill>
                  <a:schemeClr val="tx1"/>
                </a:solidFill>
              </a:rPr>
              <a:t>25 mg Na-2,6-DBP </a:t>
            </a:r>
            <a:r>
              <a:rPr lang="id-ID" sz="2800" dirty="0">
                <a:solidFill>
                  <a:schemeClr val="tx1"/>
                </a:solidFill>
                <a:sym typeface="Wingdings" pitchFamily="2" charset="2"/>
              </a:rPr>
              <a:t> larutkan dalam sedikit air hangat dan disaring</a:t>
            </a:r>
          </a:p>
          <a:p>
            <a:r>
              <a:rPr lang="id-ID" sz="2800" dirty="0">
                <a:solidFill>
                  <a:schemeClr val="tx1"/>
                </a:solidFill>
                <a:sym typeface="Wingdings" pitchFamily="2" charset="2"/>
              </a:rPr>
              <a:t>Filtrat dijadikan 250ml dengan buffer fosfat pH 7.2</a:t>
            </a:r>
          </a:p>
          <a:p>
            <a:pPr>
              <a:buNone/>
            </a:pPr>
            <a:r>
              <a:rPr lang="id-ID" sz="2800" b="1" dirty="0">
                <a:solidFill>
                  <a:schemeClr val="tx1"/>
                </a:solidFill>
                <a:sym typeface="Wingdings" pitchFamily="2" charset="2"/>
              </a:rPr>
              <a:t>Tentukan kekuatan larutan dye ini</a:t>
            </a:r>
          </a:p>
          <a:p>
            <a:r>
              <a:rPr lang="id-ID" sz="2800" dirty="0">
                <a:solidFill>
                  <a:schemeClr val="tx1"/>
                </a:solidFill>
                <a:sym typeface="Wingdings" pitchFamily="2" charset="2"/>
              </a:rPr>
              <a:t>Titrasi 25 ml lart. Dye dengan lart. Vit. C 0.01 N yang disiapkan dengan melarutkan 176 mg vit. C dalam aquadest sampai volume 100 ml</a:t>
            </a:r>
          </a:p>
          <a:p>
            <a:r>
              <a:rPr lang="id-ID" sz="2800" dirty="0">
                <a:solidFill>
                  <a:srgbClr val="FF0000"/>
                </a:solidFill>
                <a:sym typeface="Wingdings" pitchFamily="2" charset="2"/>
              </a:rPr>
              <a:t>Kekuatan dye = ml vit C x kadar vit 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708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chemeClr val="tx1"/>
                </a:solidFill>
              </a:rPr>
              <a:t>Penentuan kadar vit. C</a:t>
            </a:r>
          </a:p>
          <a:p>
            <a:r>
              <a:rPr lang="id-ID" sz="2400" dirty="0">
                <a:solidFill>
                  <a:schemeClr val="tx1"/>
                </a:solidFill>
              </a:rPr>
              <a:t>Dipipet 5ml lart. Dye ke dalam labu 125 ml </a:t>
            </a: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 ditambah aquades 20 ml</a:t>
            </a:r>
          </a:p>
          <a:p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Titrasi dengan sampel yang sudah disiapkan dengan semimikroburet</a:t>
            </a:r>
          </a:p>
          <a:p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5 ml lart.dye biasanya setara dengan 1.06 mg vit. C  faktor = 5ml/1.06 mg vit C = 4.7169</a:t>
            </a:r>
          </a:p>
          <a:p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Kadar Vit. C sampel = faktor / ml sampel</a:t>
            </a:r>
          </a:p>
          <a:p>
            <a:pPr>
              <a:buNone/>
            </a:pP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					= (mg vit C/ml sampel)</a:t>
            </a:r>
          </a:p>
          <a:p>
            <a:pPr marL="0" indent="0">
              <a:buNone/>
            </a:pPr>
            <a:r>
              <a:rPr lang="id-ID" sz="2400" b="1" dirty="0"/>
              <a:t>Kekurangan</a:t>
            </a:r>
          </a:p>
          <a:p>
            <a:r>
              <a:rPr lang="id-ID" sz="2400" dirty="0"/>
              <a:t>Kadar vitamin C hanya sebagian yang </a:t>
            </a:r>
            <a:r>
              <a:rPr lang="id-ID" sz="2400" dirty="0" err="1"/>
              <a:t>dianalisa</a:t>
            </a:r>
            <a:r>
              <a:rPr lang="id-ID" sz="2400" dirty="0"/>
              <a:t> </a:t>
            </a:r>
          </a:p>
          <a:p>
            <a:r>
              <a:rPr lang="id-ID" sz="2400" dirty="0"/>
              <a:t>Tidak ada perbedaan antara asam </a:t>
            </a:r>
            <a:r>
              <a:rPr lang="id-ID" sz="2400" dirty="0" err="1"/>
              <a:t>askorbat</a:t>
            </a:r>
            <a:r>
              <a:rPr lang="id-ID" sz="2400" dirty="0"/>
              <a:t> dan asam </a:t>
            </a:r>
            <a:r>
              <a:rPr lang="id-ID" sz="2400" dirty="0" err="1"/>
              <a:t>dehidroaskorbat</a:t>
            </a:r>
            <a:endParaRPr lang="id-ID" sz="2400" dirty="0"/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95" y="620688"/>
            <a:ext cx="8229600" cy="114300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Vitamin B1 (Thiamin)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>
                <a:solidFill>
                  <a:schemeClr val="tx1"/>
                </a:solidFill>
              </a:rPr>
              <a:t>Berbentuk kristal putih bersifat higroskopis</a:t>
            </a:r>
          </a:p>
          <a:p>
            <a:r>
              <a:rPr lang="id-ID" sz="2400" dirty="0">
                <a:solidFill>
                  <a:schemeClr val="tx1"/>
                </a:solidFill>
              </a:rPr>
              <a:t>Berbau ragi, titik leleh 246-250 C</a:t>
            </a:r>
          </a:p>
          <a:p>
            <a:r>
              <a:rPr lang="id-ID" sz="2400" dirty="0">
                <a:solidFill>
                  <a:schemeClr val="tx1"/>
                </a:solidFill>
              </a:rPr>
              <a:t>BM 337.26</a:t>
            </a:r>
          </a:p>
          <a:p>
            <a:r>
              <a:rPr lang="id-ID" sz="2400" dirty="0">
                <a:solidFill>
                  <a:schemeClr val="tx1"/>
                </a:solidFill>
              </a:rPr>
              <a:t>Mudah larut dalam air</a:t>
            </a:r>
          </a:p>
          <a:p>
            <a:r>
              <a:rPr lang="id-ID" sz="2400" dirty="0">
                <a:solidFill>
                  <a:schemeClr val="tx1"/>
                </a:solidFill>
              </a:rPr>
              <a:t>Membantu sel tubuh mengubah karbohidrat menjadi energi</a:t>
            </a:r>
          </a:p>
          <a:p>
            <a:r>
              <a:rPr lang="id-ID" sz="2400" dirty="0">
                <a:solidFill>
                  <a:schemeClr val="tx1"/>
                </a:solidFill>
              </a:rPr>
              <a:t>Berperan penting bagi organ jantung, otot dan sistem saraf agar berfungsi dengan baik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743" y="4495800"/>
            <a:ext cx="2628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571744"/>
            <a:ext cx="3643338" cy="1143000"/>
          </a:xfrm>
        </p:spPr>
        <p:txBody>
          <a:bodyPr>
            <a:normAutofit fontScale="90000"/>
          </a:bodyPr>
          <a:lstStyle/>
          <a:p>
            <a:r>
              <a:rPr lang="id-ID" sz="4000" dirty="0"/>
              <a:t>Penentuan Thiamin (Vit. B1)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2488164"/>
            <a:ext cx="179286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800" dirty="0"/>
              <a:t>kolorimetri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1345156"/>
            <a:ext cx="20005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800" dirty="0"/>
              <a:t>Fluorometer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3416858"/>
            <a:ext cx="172752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800" dirty="0"/>
              <a:t>Gravimetri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4631304"/>
            <a:ext cx="21682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800" dirty="0"/>
              <a:t>Mikrobiologis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 rot="5400000" flipH="1" flipV="1">
            <a:off x="3625164" y="1910660"/>
            <a:ext cx="1536482" cy="9286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 flipV="1">
            <a:off x="3929058" y="2749774"/>
            <a:ext cx="928694" cy="39347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  <a:endCxn id="8" idx="1"/>
          </p:cNvCxnSpPr>
          <p:nvPr/>
        </p:nvCxnSpPr>
        <p:spPr>
          <a:xfrm>
            <a:off x="3857620" y="3143244"/>
            <a:ext cx="1000132" cy="5352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  <a:endCxn id="9" idx="1"/>
          </p:cNvCxnSpPr>
          <p:nvPr/>
        </p:nvCxnSpPr>
        <p:spPr>
          <a:xfrm>
            <a:off x="3857620" y="3143244"/>
            <a:ext cx="1000132" cy="174967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" y="1628800"/>
            <a:ext cx="8458200" cy="1222375"/>
          </a:xfrm>
        </p:spPr>
        <p:txBody>
          <a:bodyPr/>
          <a:lstStyle/>
          <a:p>
            <a:r>
              <a:rPr lang="id-ID" dirty="0">
                <a:solidFill>
                  <a:srgbClr val="C00000"/>
                </a:solidFill>
                <a:latin typeface="American Typewriter" panose="02090604020004020304" pitchFamily="18" charset="77"/>
              </a:rPr>
              <a:t>VITAMIN LARUT AIR</a:t>
            </a:r>
            <a:endParaRPr lang="en-US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7792B-DF0B-CA4A-8FBA-82F502975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8833" y="3508367"/>
            <a:ext cx="3606333" cy="24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2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79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chemeClr val="tx1"/>
                </a:solidFill>
              </a:rPr>
              <a:t>Penentuan thiamin dengan fluorometer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72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chemeClr val="tx1"/>
                </a:solidFill>
              </a:rPr>
              <a:t>PRINSIP </a:t>
            </a:r>
            <a:r>
              <a:rPr lang="id-ID" sz="2400" dirty="0">
                <a:solidFill>
                  <a:schemeClr val="tx1"/>
                </a:solidFill>
              </a:rPr>
              <a:t>:</a:t>
            </a:r>
          </a:p>
          <a:p>
            <a:r>
              <a:rPr lang="id-ID" sz="2400" dirty="0">
                <a:solidFill>
                  <a:schemeClr val="tx1"/>
                </a:solidFill>
              </a:rPr>
              <a:t>oksidasi thiamin menjadi thiokrom (turunan thiamin yang dapat berpendar dengan sinar UV)</a:t>
            </a:r>
          </a:p>
          <a:p>
            <a:r>
              <a:rPr lang="id-ID" sz="2400" dirty="0">
                <a:solidFill>
                  <a:schemeClr val="tx1"/>
                </a:solidFill>
              </a:rPr>
              <a:t>Bila senyawa yg dapat berfluoresen lain dapat dipisahkan, maka tingkat fluoresensi thiamin akan proporsional dng kadarnya 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REAGENSIA</a:t>
            </a:r>
            <a:r>
              <a:rPr lang="id-ID" sz="2400" dirty="0">
                <a:solidFill>
                  <a:schemeClr val="tx1"/>
                </a:solidFill>
              </a:rPr>
              <a:t> : kalium ferrisianida 1% baru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067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chemeClr val="tx1"/>
                </a:solidFill>
              </a:rPr>
              <a:t>Penentuan thiamin dengan Kolorimetri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chemeClr val="tx1"/>
                </a:solidFill>
              </a:rPr>
              <a:t>PRINSIP :</a:t>
            </a:r>
          </a:p>
          <a:p>
            <a:pPr>
              <a:buNone/>
            </a:pPr>
            <a:r>
              <a:rPr lang="id-ID" sz="2400" dirty="0">
                <a:solidFill>
                  <a:schemeClr val="tx1"/>
                </a:solidFill>
              </a:rPr>
              <a:t>Thiamin + garam reinecke </a:t>
            </a: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 endapan </a:t>
            </a:r>
          </a:p>
          <a:p>
            <a:pPr>
              <a:buNone/>
            </a:pP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Endapan + aseton  larut  diukur kadarnya pada </a:t>
            </a:r>
            <a:r>
              <a:rPr lang="el-GR" sz="2400" dirty="0">
                <a:solidFill>
                  <a:schemeClr val="tx1"/>
                </a:solidFill>
                <a:sym typeface="Wingdings" pitchFamily="2" charset="2"/>
              </a:rPr>
              <a:t>λ</a:t>
            </a: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 525 nm</a:t>
            </a:r>
          </a:p>
          <a:p>
            <a:pPr>
              <a:buNone/>
            </a:pPr>
            <a:endParaRPr lang="id-ID" sz="240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*diperlukan standar thiamin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7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chemeClr val="tx1"/>
                </a:solidFill>
              </a:rPr>
              <a:t>Penentuan thiamin dengan gravimetri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chemeClr val="tx1"/>
                </a:solidFill>
              </a:rPr>
              <a:t>PRINSIP :</a:t>
            </a:r>
          </a:p>
          <a:p>
            <a:pPr>
              <a:buNone/>
            </a:pPr>
            <a:r>
              <a:rPr lang="id-ID" sz="2400" dirty="0">
                <a:solidFill>
                  <a:schemeClr val="tx1"/>
                </a:solidFill>
              </a:rPr>
              <a:t>Thiamin + garam reinecke </a:t>
            </a: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 endapan  dikeringkan  ditimbang</a:t>
            </a:r>
          </a:p>
          <a:p>
            <a:pPr>
              <a:buNone/>
            </a:pPr>
            <a:endParaRPr lang="id-ID" sz="240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*hanya dapat dilakukan jika sampel mengandung banyak thiamin (&gt;50 mg)</a:t>
            </a:r>
          </a:p>
          <a:p>
            <a:pPr>
              <a:buNone/>
            </a:pP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*jika kurang, lebih baik menggunakan fluorometer atau kolorimeter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868680" y="548680"/>
            <a:ext cx="7406640" cy="1356360"/>
          </a:xfrm>
          <a:noFill/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VITAMIN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1213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Vitamin A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biasa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dianggap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oksidasi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setengah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molekul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karoten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berupa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alkohol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tak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jenuh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ber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-BM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tinggi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Karoten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hidrokarbon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tak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jenuh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rumus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C</a:t>
            </a:r>
            <a:r>
              <a:rPr lang="en-US" sz="2400" baseline="-25000" dirty="0">
                <a:solidFill>
                  <a:schemeClr val="tx1"/>
                </a:solidFill>
                <a:latin typeface="Tahoma" pitchFamily="34" charset="0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latin typeface="Tahoma" pitchFamily="34" charset="0"/>
              </a:rPr>
              <a:t>56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Selain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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karoten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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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karoten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kriptoxantin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mixoxantin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echinenon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aphanin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aphanicin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dianggap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prekursor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vitamin A </a:t>
            </a:r>
          </a:p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Preparat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 vitamin A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berupa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kristal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kuning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pucat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titik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lebur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63-64</a:t>
            </a:r>
            <a:r>
              <a:rPr lang="en-US" sz="2400" baseline="30000" dirty="0">
                <a:solidFill>
                  <a:schemeClr val="tx1"/>
                </a:solidFill>
                <a:latin typeface="Tahoma" pitchFamily="34" charset="0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C 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22288" y="4365104"/>
            <a:ext cx="8229600" cy="1905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Struktur</a:t>
            </a:r>
            <a:r>
              <a:rPr lang="en-US" sz="3200" b="1" dirty="0">
                <a:solidFill>
                  <a:srgbClr val="FF0000"/>
                </a:solidFill>
              </a:rPr>
              <a:t> vitamin A </a:t>
            </a:r>
            <a:r>
              <a:rPr lang="en-US" sz="3200" b="1" dirty="0" err="1">
                <a:solidFill>
                  <a:srgbClr val="FF0000"/>
                </a:solidFill>
              </a:rPr>
              <a:t>alkohol</a:t>
            </a:r>
            <a:r>
              <a:rPr lang="en-US" sz="3200" b="1" dirty="0">
                <a:solidFill>
                  <a:srgbClr val="FF0000"/>
                </a:solidFill>
              </a:rPr>
              <a:t> (retinol) &amp; </a:t>
            </a: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-</a:t>
            </a:r>
            <a:r>
              <a:rPr lang="en-US" sz="3200" b="1" dirty="0" err="1">
                <a:solidFill>
                  <a:srgbClr val="FF0000"/>
                </a:solidFill>
                <a:sym typeface="Symbol" pitchFamily="18" charset="2"/>
              </a:rPr>
              <a:t>karoten</a:t>
            </a:r>
            <a:br>
              <a:rPr lang="en-US" sz="3200" b="1" dirty="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(</a:t>
            </a:r>
            <a:r>
              <a:rPr lang="en-US" sz="2800" dirty="0" err="1">
                <a:solidFill>
                  <a:schemeClr val="tx1"/>
                </a:solidFill>
                <a:sym typeface="Symbol" pitchFamily="18" charset="2"/>
              </a:rPr>
              <a:t>cincin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 6-C </a:t>
            </a:r>
            <a:r>
              <a:rPr lang="en-US" sz="2800" dirty="0" err="1">
                <a:solidFill>
                  <a:schemeClr val="tx1"/>
                </a:solidFill>
                <a:sym typeface="Symbol" pitchFamily="18" charset="2"/>
              </a:rPr>
              <a:t>merupakan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Symbol" pitchFamily="18" charset="2"/>
              </a:rPr>
              <a:t>komponen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Symbol" pitchFamily="18" charset="2"/>
              </a:rPr>
              <a:t>kritis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Symbol" pitchFamily="18" charset="2"/>
              </a:rPr>
              <a:t>untuk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Symbol" pitchFamily="18" charset="2"/>
              </a:rPr>
              <a:t>aktivitas</a:t>
            </a:r>
            <a:r>
              <a:rPr lang="en-US" sz="2800" dirty="0">
                <a:solidFill>
                  <a:schemeClr val="tx1"/>
                </a:solidFill>
                <a:sym typeface="Symbol" pitchFamily="18" charset="2"/>
              </a:rPr>
              <a:t> vitamin A)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2288" y="914400"/>
            <a:ext cx="8164512" cy="36576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Structure of retinal (bentuk aldehid)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" y="1547812"/>
            <a:ext cx="8629650" cy="2795588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070" y="1340768"/>
            <a:ext cx="5121860" cy="3024336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407315"/>
            <a:ext cx="8229600" cy="404337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Vitamin A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larut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kebanyakan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solven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organik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dlm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lemak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larut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air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Absorbansi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maximum vitamin A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325-328 nm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Hasil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reaksi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vitamin A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antimoni-khlorida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(SbCl</a:t>
            </a:r>
            <a:r>
              <a:rPr lang="en-US" sz="2400" baseline="-25000" dirty="0">
                <a:solidFill>
                  <a:schemeClr val="tx1"/>
                </a:solidFill>
                <a:latin typeface="Tahoma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absorbansi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maximum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620 nm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686"/>
            <a:ext cx="8229600" cy="1143000"/>
          </a:xfrm>
        </p:spPr>
        <p:txBody>
          <a:bodyPr/>
          <a:lstStyle/>
          <a:p>
            <a:r>
              <a:rPr lang="id-ID" dirty="0"/>
              <a:t>Analisa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714620"/>
            <a:ext cx="273228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2800" dirty="0"/>
              <a:t>Analisa Vitamin 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1857364"/>
            <a:ext cx="385765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(1)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kolorimetri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metoda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Carr-Price </a:t>
            </a:r>
            <a:r>
              <a:rPr lang="id-ID" sz="2400" dirty="0">
                <a:solidFill>
                  <a:schemeClr val="tx1"/>
                </a:solidFill>
                <a:latin typeface="Tahoma" pitchFamily="34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antimoni-trikhlorida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934" y="3500438"/>
            <a:ext cx="378621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(2)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kromatografi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(HPLC)</a:t>
            </a: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 flipV="1">
            <a:off x="3232320" y="2457529"/>
            <a:ext cx="839614" cy="51870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3232320" y="2976230"/>
            <a:ext cx="839614" cy="75504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1371600"/>
          </a:xfrm>
          <a:noFill/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Vitamin A </a:t>
            </a:r>
            <a:br>
              <a:rPr lang="id-ID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HPLC Analysis Procedure</a:t>
            </a:r>
            <a:br>
              <a: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69672" y="2198712"/>
            <a:ext cx="7404653" cy="4038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Steps of analysis need to be taken to avoid any changes in the vitamin A </a:t>
            </a:r>
            <a:r>
              <a:rPr lang="en-US" sz="30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 using nitrogen, and/or vacuum, avoiding high temperature</a:t>
            </a:r>
          </a:p>
          <a:p>
            <a:pPr>
              <a:spcBef>
                <a:spcPct val="0"/>
              </a:spcBef>
            </a:pPr>
            <a:r>
              <a:rPr lang="en-US" sz="3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Principles : 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the sample is </a:t>
            </a:r>
            <a:r>
              <a:rPr lang="en-US" sz="3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saponified</a:t>
            </a:r>
            <a:endParaRPr lang="en-US" sz="3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the vitamin A (retinol) extracted into organic solvent &amp; concentrated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all-trans-retinol and 13-cis-retinol levels are determined by HPLC on silica column</a:t>
            </a:r>
          </a:p>
          <a:p>
            <a:pPr>
              <a:buFont typeface="Arial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64" y="372405"/>
            <a:ext cx="7406640" cy="1356360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Vitamin 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486" y="1354624"/>
            <a:ext cx="5958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Asam L-askorbat berupa padatan kristalin putih, tidak berbau, titik lebur 190-192 C, berasa sedikit masam.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4194" y="2278615"/>
            <a:ext cx="37737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Mudah larut dalam air (=33 gr/100ml, dalam alkohol (2 gr/100ml) dan dalam methanol, tetapi tidak larut dalam pelarut organik umum.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2238" y="4221088"/>
            <a:ext cx="699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Stabil dalam keadaan padat dan kering tetapi dalam bentuk larutan relatif mudah teroksidasi menjadi dehidroaskorbat.</a:t>
            </a:r>
          </a:p>
          <a:p>
            <a:r>
              <a:rPr lang="id-ID" sz="2000" dirty="0"/>
              <a:t>Fungsi fisiologis sama, namun lebih mudah terhidrolisis.</a:t>
            </a:r>
            <a:endParaRPr lang="en-US" sz="2000" dirty="0"/>
          </a:p>
        </p:txBody>
      </p:sp>
      <p:pic>
        <p:nvPicPr>
          <p:cNvPr id="1026" name="Picture 2" descr="Gam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0911" y="2012816"/>
            <a:ext cx="3479058" cy="2052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7724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Sample preparation</a:t>
            </a:r>
            <a:r>
              <a:rPr 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(Nielsen, p. 182)</a:t>
            </a:r>
          </a:p>
          <a:p>
            <a:endParaRPr 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Transfer 40ml of ready-to-feed formula or fluid milk into a 100-ml digestion flask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Add 10ml of ethanolic pyrogallol solution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Saponify with ethanolic KOH (at room temperature, 18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hr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or 70</a:t>
            </a:r>
            <a:r>
              <a: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 using the reflux vessel)</a:t>
            </a:r>
          </a:p>
          <a:p>
            <a:pPr>
              <a:buFont typeface="Arial" charset="0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019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Extraction of digest</a:t>
            </a:r>
          </a:p>
          <a:p>
            <a:pPr>
              <a:buFontTx/>
              <a:buChar char="-"/>
            </a:pP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Pipet 3ml digest into 15-ml centrifuge tube &amp; add 2ml of water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Extract with 7ml hexane-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diethylether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(85+15)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Repeat extraction 2x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Pool extract, add 1ml hexadecane solution, and dilute to 25ml with hexane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Pipet 15ml diluted extract and evaporate under nitrogen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Dissolve residue in 0.5ml of heptane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0547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Chromatography Parameters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Column : 15cm x 4.5cm packed with 3 mm silica (Apex 3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m silica)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Mobile phase : isocratic, heptane, and isopropanol (1-5%)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Detection : UV, 340 nm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Flow rate : 1-2 ml/min</a:t>
            </a: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Retention time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: 4.5 min. for cis-retinol and 5.5 min. for all-trans-retinol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The sample used in the procedure : milk and milk-based infant formula</a:t>
            </a:r>
          </a:p>
          <a:p>
            <a:pPr>
              <a:buFont typeface="Arial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60285" y="980728"/>
            <a:ext cx="8229600" cy="1143000"/>
          </a:xfrm>
          <a:noFill/>
        </p:spPr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</a:rPr>
              <a:t>VITAMIN  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Kelompok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vitamin  E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terdiri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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</a:rPr>
              <a:t>-, </a:t>
            </a:r>
            <a:r>
              <a:rPr lang="en-US" sz="2400" b="1" u="sng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</a:rPr>
              <a:t>-, </a:t>
            </a:r>
            <a:r>
              <a:rPr lang="en-US" sz="2400" b="1" u="sng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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</a:rPr>
              <a:t>-,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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tokoferol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beberapa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esternya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semisal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ester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asetat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allofanat</a:t>
            </a:r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Sumber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alami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vitamin E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meliputi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lembaga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gandum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lembaga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beras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(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produk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bekatul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minyak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lettuce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penggunaan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bidang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obat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kesehatan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lebih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disenangi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produk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sintetisnya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yaitu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campuran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rasemat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ester </a:t>
            </a:r>
            <a:r>
              <a:rPr lang="en-US" sz="2400" i="1" dirty="0">
                <a:solidFill>
                  <a:schemeClr val="tx1"/>
                </a:solidFill>
                <a:latin typeface="Tahoma" pitchFamily="34" charset="0"/>
              </a:rPr>
              <a:t>dl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tokoferol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ahoma" pitchFamily="34" charset="0"/>
              </a:rPr>
              <a:t>asetat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endParaRPr lang="en-US" sz="2400" dirty="0">
              <a:solidFill>
                <a:schemeClr val="tx1"/>
              </a:solidFill>
              <a:latin typeface="Tahoma" pitchFamily="34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1025" y="1371600"/>
            <a:ext cx="7927975" cy="43434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4744"/>
            <a:ext cx="7772400" cy="5112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Tokoferol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berwujud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minyak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yg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larut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dlm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pelarut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lipida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tidak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larut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dalam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air.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Tokoferol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resistan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terhadap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asam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, alkali,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panas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cahaya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nampak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namun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mudah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teroksidasi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terpangaruh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oleh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cahaya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UV </a:t>
            </a:r>
          </a:p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Metoda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analisis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tokoferol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didasarkan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pada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reduksi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kuantitatif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ion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ferri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oleh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tokoferol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kemudian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ion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ferro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akan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membentuk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ahoma" pitchFamily="34" charset="0"/>
              </a:rPr>
              <a:t>reaksi</a:t>
            </a:r>
            <a:r>
              <a:rPr lang="en-US" sz="2800" u="sng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ahoma" pitchFamily="34" charset="0"/>
              </a:rPr>
              <a:t>warna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u="sng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</a:t>
            </a:r>
            <a:r>
              <a:rPr lang="en-US" sz="2800" u="sng" dirty="0">
                <a:solidFill>
                  <a:schemeClr val="tx1"/>
                </a:solidFill>
                <a:latin typeface="Tahoma" pitchFamily="34" charset="0"/>
              </a:rPr>
              <a:t>,</a:t>
            </a:r>
            <a:r>
              <a:rPr lang="en-US" sz="2800" u="sng" dirty="0">
                <a:solidFill>
                  <a:schemeClr val="tx1"/>
                </a:solidFill>
                <a:latin typeface="Tahoma" pitchFamily="34" charset="0"/>
                <a:sym typeface="Symbol" pitchFamily="18" charset="2"/>
              </a:rPr>
              <a:t></a:t>
            </a:r>
            <a:r>
              <a:rPr lang="en-US" sz="2800" u="sng" dirty="0">
                <a:solidFill>
                  <a:schemeClr val="tx1"/>
                </a:solidFill>
                <a:latin typeface="Tahoma" pitchFamily="34" charset="0"/>
              </a:rPr>
              <a:t>’-</a:t>
            </a:r>
            <a:r>
              <a:rPr lang="en-US" sz="2800" u="sng" dirty="0" err="1">
                <a:solidFill>
                  <a:schemeClr val="tx1"/>
                </a:solidFill>
                <a:latin typeface="Tahoma" pitchFamily="34" charset="0"/>
              </a:rPr>
              <a:t>dipiridil</a:t>
            </a:r>
            <a:endParaRPr lang="en-US" sz="2800" u="sng" dirty="0">
              <a:solidFill>
                <a:schemeClr val="tx1"/>
              </a:solidFill>
              <a:latin typeface="Tahoma" pitchFamily="34" charset="0"/>
            </a:endParaRPr>
          </a:p>
          <a:p>
            <a:pPr algn="just">
              <a:lnSpc>
                <a:spcPct val="90000"/>
              </a:lnSpc>
              <a:spcBef>
                <a:spcPct val="40000"/>
              </a:spcBef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Kadar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tokoferol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diperbandingkan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kurva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standar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tokoferol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murni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n-US" sz="2800" u="sng" dirty="0">
              <a:solidFill>
                <a:schemeClr val="tx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Karoten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dan lemak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akan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mengganggu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pengu-kuran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</a:rPr>
              <a:t>tersebut</a:t>
            </a:r>
            <a:endParaRPr lang="en-US" sz="28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70865" y="846984"/>
            <a:ext cx="8229600" cy="56579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Vitamin E HPLC Analysis Procedure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65" y="1429889"/>
            <a:ext cx="8229600" cy="5029200"/>
          </a:xfrm>
        </p:spPr>
        <p:txBody>
          <a:bodyPr>
            <a:normAutofit/>
          </a:bodyPr>
          <a:lstStyle/>
          <a:p>
            <a:pPr marL="34290" indent="0"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Sample Preparation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General food products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365125" indent="-330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Add 10ml of 6% (w/v) pyrogallol in ethanol to </a:t>
            </a:r>
          </a:p>
          <a:p>
            <a:pPr marL="365125" indent="-330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sample, mix, and flush with N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</a:p>
          <a:p>
            <a:pPr marL="365125" indent="-330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Heat (70</a:t>
            </a:r>
            <a:r>
              <a:rPr lang="en-US" sz="2400" baseline="30000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C, 10 min.) with </a:t>
            </a:r>
            <a:r>
              <a:rPr lang="en-US" sz="2400" dirty="0" err="1">
                <a:solidFill>
                  <a:schemeClr val="tx1"/>
                </a:solidFill>
              </a:rPr>
              <a:t>sonication</a:t>
            </a:r>
            <a:endParaRPr lang="en-US" sz="2400" dirty="0">
              <a:solidFill>
                <a:schemeClr val="tx1"/>
              </a:solidFill>
            </a:endParaRPr>
          </a:p>
          <a:p>
            <a:pPr marL="365125" indent="-3302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Add 2ml 60% KOH solution, mix, and flush with N</a:t>
            </a:r>
            <a:r>
              <a:rPr lang="en-US" sz="2400" baseline="-25000" dirty="0">
                <a:solidFill>
                  <a:schemeClr val="tx1"/>
                </a:solidFill>
              </a:rPr>
              <a:t>2 </a:t>
            </a:r>
            <a:r>
              <a:rPr lang="en-US" sz="2400" dirty="0">
                <a:solidFill>
                  <a:schemeClr val="tx1"/>
                </a:solidFill>
              </a:rPr>
              <a:t>and digest for 30 min. 70</a:t>
            </a:r>
            <a:r>
              <a:rPr lang="en-US" sz="2400" baseline="30000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</a:p>
          <a:p>
            <a:pPr marL="365125" indent="-319088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 err="1">
                <a:solidFill>
                  <a:schemeClr val="tx1"/>
                </a:solidFill>
              </a:rPr>
              <a:t>Sonicate</a:t>
            </a:r>
            <a:r>
              <a:rPr lang="en-US" sz="2400" dirty="0">
                <a:solidFill>
                  <a:schemeClr val="tx1"/>
                </a:solidFill>
              </a:rPr>
              <a:t> 5 min.</a:t>
            </a:r>
          </a:p>
          <a:p>
            <a:pPr marL="365125" indent="-319088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</a:rPr>
              <a:t>Cool to room temperature &amp; add </a:t>
            </a:r>
            <a:r>
              <a:rPr lang="en-US" sz="2400" dirty="0" err="1">
                <a:solidFill>
                  <a:schemeClr val="tx1"/>
                </a:solidFill>
              </a:rPr>
              <a:t>NaCl</a:t>
            </a:r>
            <a:r>
              <a:rPr lang="en-US" sz="2400" dirty="0">
                <a:solidFill>
                  <a:schemeClr val="tx1"/>
                </a:solidFill>
              </a:rPr>
              <a:t> and H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D4F99-3DB3-4E37-9D8F-3D64C62A0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53136"/>
            <a:ext cx="4012952" cy="151107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2845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Extract with hexane (0.1% BHT) three times and combine hexane extracts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Add 0.5g of MgSO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 and mix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Filter through a </a:t>
            </a:r>
            <a:r>
              <a:rPr lang="en-US" sz="2400" dirty="0" err="1">
                <a:solidFill>
                  <a:schemeClr val="tx1"/>
                </a:solidFill>
              </a:rPr>
              <a:t>millipore</a:t>
            </a:r>
            <a:r>
              <a:rPr lang="en-US" sz="2400" dirty="0">
                <a:solidFill>
                  <a:schemeClr val="tx1"/>
                </a:solidFill>
              </a:rPr>
              <a:t> filtration apparatus (0.45</a:t>
            </a:r>
            <a:r>
              <a:rPr lang="en-US" sz="2400" dirty="0">
                <a:solidFill>
                  <a:schemeClr val="tx1"/>
                </a:solidFill>
                <a:sym typeface="Symbol" pitchFamily="18" charset="2"/>
              </a:rPr>
              <a:t>m); dilute to volume with hexane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sym typeface="Symbol" pitchFamily="18" charset="2"/>
              </a:rPr>
              <a:t>Inject 20L to HPLC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b. Margarine and vegetable oil spreads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Add 40ml of hexane (0.1% BHT) to a 10-g sample and mix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Add 3g of MgSO4, mix, let stand </a:t>
            </a:r>
            <a:r>
              <a:rPr lang="en-US" sz="2400" u="sng" dirty="0">
                <a:solidFill>
                  <a:schemeClr val="tx1"/>
                </a:solidFill>
              </a:rPr>
              <a:t>&gt;</a:t>
            </a:r>
            <a:r>
              <a:rPr lang="en-US" sz="2400" dirty="0">
                <a:solidFill>
                  <a:schemeClr val="tx1"/>
                </a:solidFill>
              </a:rPr>
              <a:t> 2hr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Filter and dilute combined filtrate to volume with hexane (0.1% BHT). Inject 20 </a:t>
            </a:r>
            <a:r>
              <a:rPr lang="en-US" sz="2400" dirty="0">
                <a:solidFill>
                  <a:schemeClr val="tx1"/>
                </a:solidFill>
                <a:sym typeface="Symbol" pitchFamily="18" charset="2"/>
              </a:rPr>
              <a:t>l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D037BE-693A-4E7B-A690-FA062374A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8" y="764704"/>
            <a:ext cx="7350504" cy="4968552"/>
          </a:xfrm>
        </p:spPr>
      </p:pic>
    </p:spTree>
    <p:extLst>
      <p:ext uri="{BB962C8B-B14F-4D97-AF65-F5344CB8AC3E}">
        <p14:creationId xmlns:p14="http://schemas.microsoft.com/office/powerpoint/2010/main" val="3903025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451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Chromatography Parameter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Column -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Hibar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RT,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Lichrosorb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Si60 5 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m,      	25.0 cm x 4.6cm</a:t>
            </a:r>
          </a:p>
          <a:p>
            <a:pPr>
              <a:buFont typeface="Arial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Mobile phase – 0.9% isopropanol in hexane</a:t>
            </a:r>
          </a:p>
          <a:p>
            <a:pPr>
              <a:buFont typeface="Arial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Flow – 1 mL/min</a:t>
            </a:r>
          </a:p>
          <a:p>
            <a:pPr>
              <a:buFont typeface="Arial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Detector –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Fluorosence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, E</a:t>
            </a:r>
            <a:r>
              <a:rPr lang="en-US" sz="2800" baseline="-250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x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 = 290nm and 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</a:t>
            </a:r>
            <a:r>
              <a:rPr lang="en-US" sz="2800" baseline="-25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m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   	=  330nm </a:t>
            </a:r>
          </a:p>
          <a:p>
            <a:pPr>
              <a:buFont typeface="Arial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</a:t>
            </a:r>
          </a:p>
          <a:p>
            <a:pPr>
              <a:buFont typeface="Arial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In fluorometer, there is a need for 2 wavelength selector : one for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exitation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beam &amp; one for </a:t>
            </a:r>
            <a:r>
              <a:rPr lang="en-US" sz="28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emmission</a:t>
            </a: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beam </a:t>
            </a:r>
          </a:p>
          <a:p>
            <a:pPr>
              <a:buFont typeface="Arial" charset="0"/>
              <a:buNone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</a:t>
            </a:r>
            <a:r>
              <a:rPr lang="en-US" sz="2600" dirty="0">
                <a:solidFill>
                  <a:schemeClr val="tx1"/>
                </a:solidFill>
                <a:sym typeface="Symbol" pitchFamily="18" charset="2"/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483768" y="4293096"/>
            <a:ext cx="304800" cy="381000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96355"/>
            <a:ext cx="7406640" cy="1356360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VITAMIN 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3.gstatic.com/images?q=tbn:ANd9GcSbdZ5klsmzjRh3fBEu1WDUjnXptl5DXVRtcVp8HQqGY_Cms3hmOygjqpiLQw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873250" y="1785926"/>
            <a:ext cx="7262814" cy="3929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16852" y="5500702"/>
            <a:ext cx="162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Brown pigment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6E4BE9-CD27-0548-82B3-05507D221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1720" y="2319528"/>
            <a:ext cx="5040560" cy="22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2858" y="532377"/>
            <a:ext cx="7406640" cy="1356360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VITAMIN 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1571612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Ascorbic acid </a:t>
            </a:r>
            <a:r>
              <a:rPr lang="id-ID" sz="2800" dirty="0"/>
              <a:t>		</a:t>
            </a:r>
            <a:r>
              <a:rPr lang="en-US" sz="2800" dirty="0" err="1"/>
              <a:t>Dehydroascor</a:t>
            </a:r>
            <a:r>
              <a:rPr lang="id-ID" sz="2800" dirty="0"/>
              <a:t>b</a:t>
            </a:r>
            <a:r>
              <a:rPr lang="en-US" sz="2800" dirty="0" err="1"/>
              <a:t>ic</a:t>
            </a:r>
            <a:r>
              <a:rPr lang="en-US" sz="2800" dirty="0"/>
              <a:t> acid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953" t="40313" r="25000" b="33437"/>
          <a:stretch>
            <a:fillRect/>
          </a:stretch>
        </p:blipFill>
        <p:spPr bwMode="auto">
          <a:xfrm>
            <a:off x="1428728" y="2071678"/>
            <a:ext cx="5857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4786322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of the most labile vitamins, therefore often used as an INDICATOR VITAMIN</a:t>
            </a:r>
            <a:endParaRPr lang="id-ID" sz="2400" dirty="0"/>
          </a:p>
          <a:p>
            <a:endParaRPr lang="id-ID" sz="2400" dirty="0"/>
          </a:p>
          <a:p>
            <a:r>
              <a:rPr lang="id-ID" sz="2400" dirty="0"/>
              <a:t>Vitamin C = ascorbic acid + dehydroascorbic acid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8128"/>
            <a:ext cx="7406640" cy="1356360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Vitamin 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56792"/>
            <a:ext cx="8215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Low stability:</a:t>
            </a:r>
          </a:p>
          <a:p>
            <a:r>
              <a:rPr lang="en-US" sz="2800" dirty="0"/>
              <a:t>- Prone to light oxidation</a:t>
            </a:r>
          </a:p>
          <a:p>
            <a:r>
              <a:rPr lang="en-US" sz="2800" dirty="0"/>
              <a:t>- Enzymatic oxidation</a:t>
            </a:r>
          </a:p>
          <a:p>
            <a:r>
              <a:rPr lang="en-US" sz="2800" dirty="0"/>
              <a:t>- Metal-</a:t>
            </a:r>
            <a:r>
              <a:rPr lang="en-US" sz="2800" dirty="0" err="1"/>
              <a:t>catalysed</a:t>
            </a:r>
            <a:r>
              <a:rPr lang="en-US" sz="2800" dirty="0"/>
              <a:t> oxidation</a:t>
            </a:r>
          </a:p>
          <a:p>
            <a:r>
              <a:rPr lang="id-ID" sz="2800" dirty="0"/>
              <a:t>	</a:t>
            </a:r>
            <a:r>
              <a:rPr lang="en-US" sz="2800" dirty="0"/>
              <a:t>⇒Enhanced by temperature increase</a:t>
            </a:r>
          </a:p>
          <a:p>
            <a:r>
              <a:rPr lang="id-ID" sz="2800" dirty="0"/>
              <a:t>	</a:t>
            </a:r>
            <a:r>
              <a:rPr lang="en-US" sz="2800" dirty="0"/>
              <a:t>⇒Enhanced at alkaline pH </a:t>
            </a:r>
            <a:endParaRPr lang="id-ID" sz="2800" dirty="0"/>
          </a:p>
          <a:p>
            <a:endParaRPr lang="en-US" sz="2800" dirty="0"/>
          </a:p>
          <a:p>
            <a:r>
              <a:rPr lang="en-US" sz="2800" dirty="0"/>
              <a:t>Care must be taken during extraction and analysis to avoid degradation of vitamin 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3962" y="3058700"/>
            <a:ext cx="126669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2800" dirty="0">
                <a:solidFill>
                  <a:schemeClr val="tx1"/>
                </a:solidFill>
              </a:rPr>
              <a:t>Analisa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772816"/>
            <a:ext cx="193354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2800" dirty="0">
                <a:solidFill>
                  <a:schemeClr val="tx1"/>
                </a:solidFill>
              </a:rPr>
              <a:t>Titrasi Iodin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058832"/>
            <a:ext cx="327128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2800" dirty="0">
                <a:solidFill>
                  <a:schemeClr val="tx1"/>
                </a:solidFill>
              </a:rPr>
              <a:t>Metode Zat Pewarna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 flipV="1">
            <a:off x="3260655" y="2034426"/>
            <a:ext cx="519257" cy="1285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6" idx="1"/>
          </p:cNvCxnSpPr>
          <p:nvPr/>
        </p:nvCxnSpPr>
        <p:spPr>
          <a:xfrm>
            <a:off x="3260655" y="3320310"/>
            <a:ext cx="519257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30" y="696652"/>
            <a:ext cx="8229600" cy="1143000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Metode Titrasi Iodin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5298925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400" b="1" dirty="0">
                <a:solidFill>
                  <a:schemeClr val="tx1"/>
                </a:solidFill>
              </a:rPr>
              <a:t>PRINSIP</a:t>
            </a:r>
            <a:r>
              <a:rPr lang="id-ID" sz="2400" dirty="0">
                <a:solidFill>
                  <a:schemeClr val="tx1"/>
                </a:solidFill>
              </a:rPr>
              <a:t>:</a:t>
            </a:r>
          </a:p>
          <a:p>
            <a:r>
              <a:rPr lang="id-ID" sz="2400" dirty="0">
                <a:solidFill>
                  <a:schemeClr val="tx1"/>
                </a:solidFill>
              </a:rPr>
              <a:t>Oksidasi analat oleh I</a:t>
            </a:r>
            <a:r>
              <a:rPr lang="id-ID" sz="2400" baseline="-25000" dirty="0">
                <a:solidFill>
                  <a:schemeClr val="tx1"/>
                </a:solidFill>
              </a:rPr>
              <a:t>2</a:t>
            </a:r>
            <a:r>
              <a:rPr lang="id-ID" sz="2400" dirty="0">
                <a:solidFill>
                  <a:schemeClr val="tx1"/>
                </a:solidFill>
              </a:rPr>
              <a:t> sehingga I</a:t>
            </a:r>
            <a:r>
              <a:rPr lang="id-ID" sz="2400" baseline="30000" dirty="0">
                <a:solidFill>
                  <a:schemeClr val="tx1"/>
                </a:solidFill>
              </a:rPr>
              <a:t>-</a:t>
            </a:r>
            <a:r>
              <a:rPr lang="id-ID" sz="2400" dirty="0">
                <a:solidFill>
                  <a:schemeClr val="tx1"/>
                </a:solidFill>
              </a:rPr>
              <a:t> tereduksi menjadi ion iodida.</a:t>
            </a:r>
          </a:p>
          <a:p>
            <a:r>
              <a:rPr lang="id-ID" sz="2400" dirty="0">
                <a:solidFill>
                  <a:schemeClr val="tx1"/>
                </a:solidFill>
              </a:rPr>
              <a:t>Iod + C2 dan C3</a:t>
            </a:r>
          </a:p>
          <a:p>
            <a:endParaRPr lang="id-ID" sz="2400" dirty="0">
              <a:solidFill>
                <a:schemeClr val="tx1"/>
              </a:solidFill>
            </a:endParaRPr>
          </a:p>
          <a:p>
            <a:endParaRPr lang="id-ID" sz="2400" dirty="0">
              <a:solidFill>
                <a:schemeClr val="tx1"/>
              </a:solidFill>
            </a:endParaRPr>
          </a:p>
          <a:p>
            <a:r>
              <a:rPr lang="id-ID" sz="2400" dirty="0">
                <a:solidFill>
                  <a:schemeClr val="tx1"/>
                </a:solidFill>
              </a:rPr>
              <a:t>Indikator : amilum. Akhir titrasi ditandai dengan warna biru (iod-amilum)</a:t>
            </a:r>
          </a:p>
          <a:p>
            <a:endParaRPr lang="id-ID" sz="2400" dirty="0">
              <a:solidFill>
                <a:schemeClr val="tx1"/>
              </a:solidFill>
            </a:endParaRPr>
          </a:p>
          <a:p>
            <a:endParaRPr lang="id-ID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Gam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492896"/>
            <a:ext cx="3479058" cy="2052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6211" t="50625" r="16211" b="14687"/>
          <a:stretch>
            <a:fillRect/>
          </a:stretch>
        </p:blipFill>
        <p:spPr bwMode="auto">
          <a:xfrm>
            <a:off x="5868144" y="3140968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401"/>
            <a:ext cx="8229600" cy="114300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PROSEDUR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>
                <a:solidFill>
                  <a:schemeClr val="tx1"/>
                </a:solidFill>
              </a:rPr>
              <a:t>5ml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id-ID" sz="2400" dirty="0">
                <a:solidFill>
                  <a:schemeClr val="tx1"/>
                </a:solidFill>
              </a:rPr>
              <a:t>sampel + 25 ml aquades + 2ml lar. Pati 1% </a:t>
            </a:r>
            <a:r>
              <a:rPr lang="id-ID" sz="2400" dirty="0">
                <a:solidFill>
                  <a:schemeClr val="tx1"/>
                </a:solidFill>
                <a:sym typeface="Wingdings" pitchFamily="2" charset="2"/>
              </a:rPr>
              <a:t> titrasi dgn lar. Iodin standar 0.01N (mengandung 16 gr KI/l)</a:t>
            </a:r>
            <a:endParaRPr lang="id-ID" sz="2400" dirty="0">
              <a:solidFill>
                <a:schemeClr val="tx1"/>
              </a:solidFill>
            </a:endParaRPr>
          </a:p>
          <a:p>
            <a:r>
              <a:rPr lang="id-ID" sz="2400" dirty="0">
                <a:solidFill>
                  <a:schemeClr val="tx1"/>
                </a:solidFill>
              </a:rPr>
              <a:t>Akhir titrasi terbentuk warna biru yang  tetap. </a:t>
            </a:r>
          </a:p>
          <a:p>
            <a:endParaRPr lang="id-ID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PDK</Template>
  <TotalTime>2262</TotalTime>
  <Words>1524</Words>
  <Application>Microsoft Macintosh PowerPoint</Application>
  <PresentationFormat>On-screen Show (4:3)</PresentationFormat>
  <Paragraphs>179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American Typewriter</vt:lpstr>
      <vt:lpstr>Arial</vt:lpstr>
      <vt:lpstr>Calibri</vt:lpstr>
      <vt:lpstr>Calibri Light</vt:lpstr>
      <vt:lpstr>Comic Sans MS</vt:lpstr>
      <vt:lpstr>League Spartan</vt:lpstr>
      <vt:lpstr>Poppins Bold</vt:lpstr>
      <vt:lpstr>Tahoma</vt:lpstr>
      <vt:lpstr>Wingdings</vt:lpstr>
      <vt:lpstr>Office Theme</vt:lpstr>
      <vt:lpstr>PowerPoint Presentation</vt:lpstr>
      <vt:lpstr>VITAMIN LARUT AIR</vt:lpstr>
      <vt:lpstr>Vitamin C</vt:lpstr>
      <vt:lpstr>VITAMIN C</vt:lpstr>
      <vt:lpstr>VITAMIN C</vt:lpstr>
      <vt:lpstr>Vitamin C</vt:lpstr>
      <vt:lpstr>PowerPoint Presentation</vt:lpstr>
      <vt:lpstr>Metode Titrasi Iodin</vt:lpstr>
      <vt:lpstr>PROSEDUR</vt:lpstr>
      <vt:lpstr>Perhitungan</vt:lpstr>
      <vt:lpstr>Metode Zat Warna  Dye method 2,6-DBP</vt:lpstr>
      <vt:lpstr>PRINSIP</vt:lpstr>
      <vt:lpstr>PowerPoint Presentation</vt:lpstr>
      <vt:lpstr>PowerPoint Presentation</vt:lpstr>
      <vt:lpstr>Prosedur</vt:lpstr>
      <vt:lpstr>PROSEDUR</vt:lpstr>
      <vt:lpstr>PowerPoint Presentation</vt:lpstr>
      <vt:lpstr>Vitamin B1 (Thiamin) </vt:lpstr>
      <vt:lpstr>Penentuan Thiamin (Vit. B1)</vt:lpstr>
      <vt:lpstr>Penentuan thiamin dengan fluorometer</vt:lpstr>
      <vt:lpstr>Penentuan thiamin dengan Kolorimetri</vt:lpstr>
      <vt:lpstr>Penentuan thiamin dengan gravimetri</vt:lpstr>
      <vt:lpstr>VITAMIN A</vt:lpstr>
      <vt:lpstr>Struktur vitamin A alkohol (retinol) &amp; -karoten (cincin 6-C merupakan komponen kritis untuk aktivitas vitamin A)</vt:lpstr>
      <vt:lpstr>Structure of retinal (bentuk aldehid)</vt:lpstr>
      <vt:lpstr>PowerPoint Presentation</vt:lpstr>
      <vt:lpstr>PowerPoint Presentation</vt:lpstr>
      <vt:lpstr>Analisa</vt:lpstr>
      <vt:lpstr> Vitamin A  HPLC Analysis Procedure </vt:lpstr>
      <vt:lpstr>PowerPoint Presentation</vt:lpstr>
      <vt:lpstr>PowerPoint Presentation</vt:lpstr>
      <vt:lpstr>PowerPoint Presentation</vt:lpstr>
      <vt:lpstr>VITAMIN  E</vt:lpstr>
      <vt:lpstr>PowerPoint Presentation</vt:lpstr>
      <vt:lpstr>PowerPoint Presentation</vt:lpstr>
      <vt:lpstr>Vitamin E HPLC Analysis Procedure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LARUT AIR</dc:title>
  <dc:creator>Miko</dc:creator>
  <cp:lastModifiedBy>Rini Umiyati</cp:lastModifiedBy>
  <cp:revision>135</cp:revision>
  <dcterms:created xsi:type="dcterms:W3CDTF">2012-03-07T03:30:32Z</dcterms:created>
  <dcterms:modified xsi:type="dcterms:W3CDTF">2024-11-16T21:09:11Z</dcterms:modified>
</cp:coreProperties>
</file>