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4" autoAdjust="0"/>
    <p:restoredTop sz="88037" autoAdjust="0"/>
  </p:normalViewPr>
  <p:slideViewPr>
    <p:cSldViewPr snapToGrid="0">
      <p:cViewPr varScale="1">
        <p:scale>
          <a:sx n="63" d="100"/>
          <a:sy n="63" d="100"/>
        </p:scale>
        <p:origin x="1578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E2A5-EEB7-4028-8167-1405C24902D2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1D19A3-BC09-4723-A2A5-68D9B67EA5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259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06969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F100D-0737-448E-A74A-721B39EC50AD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6DDC4-AC2A-43BD-A767-4FEA52EF3E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453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F100D-0737-448E-A74A-721B39EC50AD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6DDC4-AC2A-43BD-A767-4FEA52EF3E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073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F100D-0737-448E-A74A-721B39EC50AD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6DDC4-AC2A-43BD-A767-4FEA52EF3E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448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F100D-0737-448E-A74A-721B39EC50AD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6DDC4-AC2A-43BD-A767-4FEA52EF3E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725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F100D-0737-448E-A74A-721B39EC50AD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6DDC4-AC2A-43BD-A767-4FEA52EF3E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0648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F100D-0737-448E-A74A-721B39EC50AD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6DDC4-AC2A-43BD-A767-4FEA52EF3E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8168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F100D-0737-448E-A74A-721B39EC50AD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6DDC4-AC2A-43BD-A767-4FEA52EF3E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115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F100D-0737-448E-A74A-721B39EC50AD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6DDC4-AC2A-43BD-A767-4FEA52EF3E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326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F100D-0737-448E-A74A-721B39EC50AD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6DDC4-AC2A-43BD-A767-4FEA52EF3E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337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F100D-0737-448E-A74A-721B39EC50AD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6DDC4-AC2A-43BD-A767-4FEA52EF3E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2750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F100D-0737-448E-A74A-721B39EC50AD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6DDC4-AC2A-43BD-A767-4FEA52EF3E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124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BF100D-0737-448E-A74A-721B39EC50AD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16DDC4-AC2A-43BD-A767-4FEA52EF3E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815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32657" y="-44624"/>
            <a:ext cx="9072563" cy="760016"/>
          </a:xfrm>
          <a:prstGeom prst="rect">
            <a:avLst/>
          </a:prstGeom>
          <a:noFill/>
          <a:ln>
            <a:noFill/>
          </a:ln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fi-FI" altLang="en-US" sz="2031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Pelaksanaan Kuliah JK2 </a:t>
            </a:r>
            <a:r>
              <a:rPr lang="id-ID" altLang="en-US" sz="2031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altLang="en-US" sz="2031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Jiwa </a:t>
            </a:r>
            <a:r>
              <a:rPr lang="fi-FI" altLang="en-US" sz="2031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Kepemimpinan &amp; Kewirausahaan</a:t>
            </a:r>
            <a:r>
              <a:rPr lang="id-ID" altLang="en-US" sz="2031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n-US" altLang="en-US" sz="2031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eaLnBrk="1" hangingPunct="1">
              <a:defRPr/>
            </a:pPr>
            <a:r>
              <a:rPr lang="fi-FI" altLang="en-US" sz="2031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Semester G</a:t>
            </a:r>
            <a:r>
              <a:rPr lang="en-US" altLang="en-US" sz="2031" b="1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anjil</a:t>
            </a:r>
            <a:r>
              <a:rPr lang="fi-FI" altLang="en-US" sz="2031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Tahun Akademik 2022 – 20</a:t>
            </a:r>
            <a:r>
              <a:rPr lang="en-US" altLang="en-US" sz="2031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23 </a:t>
            </a:r>
            <a:r>
              <a:rPr lang="en-US" altLang="en-US" sz="2031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id-ID" altLang="en-US" sz="2308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d-ID" altLang="en-US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Kelas </a:t>
            </a:r>
            <a:r>
              <a:rPr lang="en-US" altLang="en-US" sz="20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Reguler</a:t>
            </a:r>
            <a:endParaRPr lang="id-ID" altLang="en-US" sz="22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4" name="Group 7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8417592"/>
              </p:ext>
            </p:extLst>
          </p:nvPr>
        </p:nvGraphicFramePr>
        <p:xfrm>
          <a:off x="1" y="612289"/>
          <a:ext cx="9105219" cy="6231113"/>
        </p:xfrm>
        <a:graphic>
          <a:graphicData uri="http://schemas.openxmlformats.org/drawingml/2006/table">
            <a:tbl>
              <a:tblPr/>
              <a:tblGrid>
                <a:gridCol w="21791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41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112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306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11975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1)</a:t>
                      </a:r>
                      <a:r>
                        <a:rPr kumimoji="0" lang="id-ID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.</a:t>
                      </a: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id-ID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Rabu,</a:t>
                      </a: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21 Sept  2022</a:t>
                      </a:r>
                    </a:p>
                    <a:p>
                      <a:pPr marL="111125" marR="0" lvl="0" indent="-1111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206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nb-NO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Aturan Main JK2</a:t>
                      </a:r>
                    </a:p>
                    <a:p>
                      <a:pPr marL="111125" marR="0" lvl="0" indent="-1111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206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nb-NO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Kuliah 1 : P</a:t>
                      </a:r>
                      <a:r>
                        <a:rPr kumimoji="0" lang="id-ID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engatar </a:t>
                      </a:r>
                      <a:r>
                        <a:rPr kumimoji="0" lang="en-US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JK2</a:t>
                      </a:r>
                      <a:endParaRPr kumimoji="0" lang="id-ID" sz="15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1915" marR="71915" marT="35951" marB="3595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2). </a:t>
                      </a:r>
                      <a:r>
                        <a:rPr kumimoji="0" lang="en-US" sz="15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Sabtu</a:t>
                      </a:r>
                      <a:r>
                        <a:rPr kumimoji="0" lang="id-ID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,</a:t>
                      </a:r>
                      <a:r>
                        <a:rPr kumimoji="0" lang="en-US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 1 </a:t>
                      </a:r>
                      <a:r>
                        <a:rPr kumimoji="0" lang="en-US" sz="15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Okt</a:t>
                      </a:r>
                      <a:r>
                        <a:rPr kumimoji="0" lang="en-US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  2022</a:t>
                      </a:r>
                      <a:endParaRPr kumimoji="0" lang="id-ID" sz="15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itchFamily="34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id-ID" sz="1500" b="1" i="0" u="none" strike="noStrike" kern="1200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Kuliah 2: Dari Ide Menjadi Tindakan</a:t>
                      </a:r>
                      <a:endParaRPr kumimoji="0" lang="en-US" sz="15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1915" marR="71915" marT="35951" marB="3595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3). </a:t>
                      </a:r>
                      <a:r>
                        <a:rPr kumimoji="0" lang="id-ID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Rabu, </a:t>
                      </a:r>
                      <a:r>
                        <a:rPr kumimoji="0" lang="en-US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05 </a:t>
                      </a:r>
                      <a:r>
                        <a:rPr kumimoji="0" lang="en-US" sz="15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Okt</a:t>
                      </a:r>
                      <a:r>
                        <a:rPr kumimoji="0" lang="en-US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  2022</a:t>
                      </a:r>
                      <a:endParaRPr kumimoji="0" lang="id-ID" sz="15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itchFamily="34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115888" marR="0" lvl="0" indent="-115888" algn="l" defTabSz="914400" rtl="0" eaLnBrk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altLang="id-ID" sz="1500" b="1" dirty="0" err="1">
                          <a:solidFill>
                            <a:srgbClr val="002060"/>
                          </a:solidFill>
                          <a:latin typeface="Calibri" panose="020F0502020204030204" pitchFamily="34" charset="0"/>
                        </a:rPr>
                        <a:t>Kuliah</a:t>
                      </a:r>
                      <a:r>
                        <a:rPr lang="en-US" altLang="id-ID" sz="1500" b="1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id-ID" altLang="id-ID" sz="1500" b="1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</a:rPr>
                        <a:t>3</a:t>
                      </a:r>
                      <a:r>
                        <a:rPr lang="en-US" altLang="id-ID" sz="1500" b="1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</a:rPr>
                        <a:t> : </a:t>
                      </a:r>
                      <a:r>
                        <a:rPr lang="en-US" altLang="id-ID" sz="1300" b="1" dirty="0" err="1">
                          <a:solidFill>
                            <a:srgbClr val="002060"/>
                          </a:solidFill>
                          <a:latin typeface="Calibri" panose="020F0502020204030204" pitchFamily="34" charset="0"/>
                        </a:rPr>
                        <a:t>Kuliah</a:t>
                      </a:r>
                      <a:r>
                        <a:rPr lang="en-US" altLang="id-ID" sz="1300" b="1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altLang="id-ID" sz="1300" b="1" dirty="0" err="1">
                          <a:solidFill>
                            <a:srgbClr val="002060"/>
                          </a:solidFill>
                          <a:latin typeface="Calibri" panose="020F0502020204030204" pitchFamily="34" charset="0"/>
                        </a:rPr>
                        <a:t>Umum</a:t>
                      </a:r>
                      <a:r>
                        <a:rPr lang="en-US" altLang="id-ID" sz="1300" b="1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altLang="id-ID" sz="1300" b="1" dirty="0" err="1">
                          <a:solidFill>
                            <a:srgbClr val="002060"/>
                          </a:solidFill>
                          <a:latin typeface="Calibri" panose="020F0502020204030204" pitchFamily="34" charset="0"/>
                        </a:rPr>
                        <a:t>Abah</a:t>
                      </a:r>
                      <a:r>
                        <a:rPr lang="en-US" altLang="id-ID" sz="1300" b="1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</a:rPr>
                        <a:t> Rama </a:t>
                      </a:r>
                      <a:r>
                        <a:rPr lang="en-US" altLang="id-ID" sz="1400" b="1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</a:rPr>
                        <a:t>(Talent </a:t>
                      </a:r>
                      <a:r>
                        <a:rPr lang="en-US" altLang="id-ID" sz="1400" b="1" dirty="0" err="1">
                          <a:solidFill>
                            <a:srgbClr val="002060"/>
                          </a:solidFill>
                          <a:latin typeface="Calibri" panose="020F0502020204030204" pitchFamily="34" charset="0"/>
                        </a:rPr>
                        <a:t>Maping</a:t>
                      </a:r>
                      <a:r>
                        <a:rPr lang="en-US" altLang="id-ID" sz="1400" b="1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</a:rPr>
                        <a:t>)</a:t>
                      </a:r>
                      <a:endParaRPr lang="en-US" altLang="id-ID" sz="1300" b="1" dirty="0">
                        <a:solidFill>
                          <a:srgbClr val="002060"/>
                        </a:solidFill>
                        <a:latin typeface="Calibri" panose="020F0502020204030204" pitchFamily="34" charset="0"/>
                      </a:endParaRPr>
                    </a:p>
                    <a:p>
                      <a:pPr marL="115888" marR="0" lvl="0" indent="-115888" algn="l" defTabSz="914400" rtl="0" eaLnBrk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US" altLang="id-ID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Jam: 10:00 - 11:40</a:t>
                      </a:r>
                    </a:p>
                    <a:p>
                      <a:pPr marL="115888" marR="0" lvl="0" indent="-115888" algn="l" defTabSz="914400" rtl="0" eaLnBrk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US" altLang="id-ID" sz="15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Kuliah</a:t>
                      </a:r>
                      <a:r>
                        <a:rPr kumimoji="0" lang="en-US" altLang="id-ID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 by online (Zoom)</a:t>
                      </a:r>
                      <a:endParaRPr kumimoji="0" lang="en-US" sz="15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1915" marR="71915" marT="35951" marB="3595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id-ID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4)</a:t>
                      </a:r>
                      <a:r>
                        <a:rPr kumimoji="0" lang="en-US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. </a:t>
                      </a:r>
                      <a:r>
                        <a:rPr kumimoji="0" lang="id-ID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Rabu, </a:t>
                      </a:r>
                      <a:r>
                        <a:rPr kumimoji="0" lang="en-US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12 </a:t>
                      </a:r>
                      <a:r>
                        <a:rPr kumimoji="0" lang="en-US" sz="15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Okt</a:t>
                      </a:r>
                      <a:r>
                        <a:rPr kumimoji="0" lang="en-US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  </a:t>
                      </a:r>
                      <a:r>
                        <a:rPr kumimoji="0" lang="sv-SE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2022</a:t>
                      </a:r>
                      <a:endParaRPr kumimoji="0" lang="id-ID" sz="15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itchFamily="34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115888" lvl="0" indent="-115888" algn="l" defTabSz="914400" rtl="0" eaLnBrk="0" latinLnBrk="0" hangingPunct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ct val="100000"/>
                        <a:buFont typeface="Arial" pitchFamily="34" charset="0"/>
                        <a:buChar char="•"/>
                      </a:pPr>
                      <a:r>
                        <a:rPr kumimoji="0" lang="en-US" sz="15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Kuliah</a:t>
                      </a:r>
                      <a:r>
                        <a:rPr kumimoji="0" lang="en-US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 4 : </a:t>
                      </a:r>
                      <a:r>
                        <a:rPr kumimoji="0" lang="en-US" sz="15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Membangun</a:t>
                      </a:r>
                      <a:r>
                        <a:rPr kumimoji="0" lang="en-US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 Tata Nilai </a:t>
                      </a:r>
                      <a:r>
                        <a:rPr kumimoji="0" lang="en-US" sz="15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dalan</a:t>
                      </a:r>
                      <a:r>
                        <a:rPr kumimoji="0" lang="en-US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Bisnis</a:t>
                      </a:r>
                      <a:endParaRPr kumimoji="0" lang="en-US" sz="15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1915" marR="71915" marT="35951" marB="3595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7508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5). </a:t>
                      </a:r>
                      <a:r>
                        <a:rPr kumimoji="0" lang="id-ID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Rabu, </a:t>
                      </a:r>
                      <a:r>
                        <a:rPr kumimoji="0" lang="en-US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29 </a:t>
                      </a:r>
                      <a:r>
                        <a:rPr kumimoji="0" lang="en-US" sz="15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Okt</a:t>
                      </a:r>
                      <a:r>
                        <a:rPr kumimoji="0" lang="en-US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 2022</a:t>
                      </a:r>
                    </a:p>
                    <a:p>
                      <a:pPr marL="115888" marR="0" lvl="0" indent="-115888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US" sz="15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Kuliah</a:t>
                      </a:r>
                      <a:r>
                        <a:rPr kumimoji="0" lang="en-US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 5 : </a:t>
                      </a:r>
                      <a:r>
                        <a:rPr kumimoji="0" lang="en-US" sz="15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Membangun</a:t>
                      </a:r>
                      <a:r>
                        <a:rPr kumimoji="0" lang="en-US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Kepemimpinan</a:t>
                      </a:r>
                      <a:r>
                        <a:rPr kumimoji="0" lang="en-US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dalam</a:t>
                      </a:r>
                      <a:r>
                        <a:rPr kumimoji="0" lang="en-US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Bisnis</a:t>
                      </a:r>
                      <a:endParaRPr kumimoji="0" lang="en-US" sz="15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1915" marR="71915" marT="35951" marB="3595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6</a:t>
                      </a:r>
                      <a:r>
                        <a:rPr kumimoji="0" lang="id-ID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) </a:t>
                      </a:r>
                      <a:r>
                        <a:rPr kumimoji="0" lang="en-US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Rabu</a:t>
                      </a:r>
                      <a:r>
                        <a:rPr kumimoji="0" lang="id-ID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en-US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26 </a:t>
                      </a:r>
                      <a:r>
                        <a:rPr kumimoji="0" lang="en-US" sz="15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Okt</a:t>
                      </a:r>
                      <a:r>
                        <a:rPr kumimoji="0" lang="en-US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id-ID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2022</a:t>
                      </a:r>
                    </a:p>
                    <a:p>
                      <a:pPr marL="115888" marR="0" lvl="0" indent="-115888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500" b="1" kern="1200" dirty="0" err="1">
                          <a:solidFill>
                            <a:srgbClr val="002060"/>
                          </a:solidFill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Kuliah</a:t>
                      </a:r>
                      <a:r>
                        <a:rPr kumimoji="0" lang="en-US" sz="1500" b="1" kern="1200" dirty="0">
                          <a:solidFill>
                            <a:srgbClr val="002060"/>
                          </a:solidFill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 6 : </a:t>
                      </a:r>
                      <a:r>
                        <a:rPr kumimoji="0" lang="en-US" sz="1500" b="1" kern="1200" dirty="0" err="1">
                          <a:solidFill>
                            <a:srgbClr val="002060"/>
                          </a:solidFill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Menerapkan</a:t>
                      </a:r>
                      <a:r>
                        <a:rPr kumimoji="0" lang="en-US" sz="1500" b="1" kern="1200" dirty="0">
                          <a:solidFill>
                            <a:srgbClr val="002060"/>
                          </a:solidFill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1" kern="1200" dirty="0" err="1">
                          <a:solidFill>
                            <a:srgbClr val="002060"/>
                          </a:solidFill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Manajemen</a:t>
                      </a:r>
                      <a:r>
                        <a:rPr kumimoji="0" lang="en-US" sz="1500" b="1" kern="1200" dirty="0">
                          <a:solidFill>
                            <a:srgbClr val="002060"/>
                          </a:solidFill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1" kern="1200" dirty="0" err="1">
                          <a:solidFill>
                            <a:srgbClr val="002060"/>
                          </a:solidFill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dalam</a:t>
                      </a:r>
                      <a:r>
                        <a:rPr kumimoji="0" lang="en-US" sz="1500" b="1" kern="1200" dirty="0">
                          <a:solidFill>
                            <a:srgbClr val="002060"/>
                          </a:solidFill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1" kern="1200" dirty="0" err="1">
                          <a:solidFill>
                            <a:srgbClr val="002060"/>
                          </a:solidFill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Bisnis</a:t>
                      </a:r>
                      <a:endParaRPr kumimoji="0" lang="en-US" sz="1500" b="1" kern="1200" dirty="0">
                        <a:solidFill>
                          <a:srgbClr val="002060"/>
                        </a:solidFill>
                        <a:latin typeface="Calibri" pitchFamily="34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115888" marR="0" lvl="0" indent="-115888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5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Pengumpulan</a:t>
                      </a:r>
                      <a:r>
                        <a:rPr kumimoji="0" lang="en-US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Tugas</a:t>
                      </a:r>
                      <a:r>
                        <a:rPr kumimoji="0" lang="en-US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 I : Proposal </a:t>
                      </a:r>
                      <a:r>
                        <a:rPr kumimoji="0" lang="en-US" sz="15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Hidupku</a:t>
                      </a:r>
                      <a:endParaRPr kumimoji="0" lang="en-US" sz="15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1915" marR="71915" marT="35951" marB="3595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7). </a:t>
                      </a:r>
                      <a:r>
                        <a:rPr kumimoji="0" lang="id-ID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Rabu, </a:t>
                      </a:r>
                      <a:r>
                        <a:rPr kumimoji="0" lang="en-US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2 Nov </a:t>
                      </a:r>
                      <a:r>
                        <a:rPr kumimoji="0" lang="id-ID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2022</a:t>
                      </a:r>
                      <a:endParaRPr kumimoji="0" lang="en-US" sz="15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itchFamily="34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115888" marR="0" lvl="0" indent="-115888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US" sz="1500" b="1" kern="1200" dirty="0" err="1">
                          <a:solidFill>
                            <a:srgbClr val="002060"/>
                          </a:solidFill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Kuliah</a:t>
                      </a:r>
                      <a:r>
                        <a:rPr kumimoji="0" lang="en-US" sz="1500" b="1" kern="1200" dirty="0">
                          <a:solidFill>
                            <a:srgbClr val="002060"/>
                          </a:solidFill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 7 : </a:t>
                      </a:r>
                      <a:r>
                        <a:rPr kumimoji="0" lang="en-US" sz="1500" b="1" kern="1200" dirty="0" err="1">
                          <a:solidFill>
                            <a:srgbClr val="002060"/>
                          </a:solidFill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Membangun</a:t>
                      </a:r>
                      <a:r>
                        <a:rPr kumimoji="0" lang="en-US" sz="1500" b="1" kern="1200" dirty="0">
                          <a:solidFill>
                            <a:srgbClr val="002060"/>
                          </a:solidFill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1" kern="1200" dirty="0" err="1">
                          <a:solidFill>
                            <a:srgbClr val="002060"/>
                          </a:solidFill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Jejaring</a:t>
                      </a:r>
                      <a:r>
                        <a:rPr kumimoji="0" lang="en-US" sz="1500" b="1" kern="1200" dirty="0">
                          <a:solidFill>
                            <a:srgbClr val="002060"/>
                          </a:solidFill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1" kern="1200" dirty="0" err="1">
                          <a:solidFill>
                            <a:srgbClr val="002060"/>
                          </a:solidFill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untuk</a:t>
                      </a:r>
                      <a:r>
                        <a:rPr kumimoji="0" lang="en-US" sz="1500" b="1" kern="1200" dirty="0">
                          <a:solidFill>
                            <a:srgbClr val="002060"/>
                          </a:solidFill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1" kern="1200" dirty="0" err="1">
                          <a:solidFill>
                            <a:srgbClr val="002060"/>
                          </a:solidFill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mengembangkan</a:t>
                      </a:r>
                      <a:r>
                        <a:rPr kumimoji="0" lang="en-US" sz="1500" b="1" kern="1200" dirty="0">
                          <a:solidFill>
                            <a:srgbClr val="002060"/>
                          </a:solidFill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1" kern="1200" dirty="0" err="1">
                          <a:solidFill>
                            <a:srgbClr val="002060"/>
                          </a:solidFill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Bisnis</a:t>
                      </a:r>
                      <a:r>
                        <a:rPr kumimoji="0" lang="en-US" sz="1500" b="1" kern="1200" dirty="0">
                          <a:solidFill>
                            <a:srgbClr val="002060"/>
                          </a:solidFill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71915" marR="71915" marT="35951" marB="3595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id-ID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Rabu, </a:t>
                      </a: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9 Nov  </a:t>
                      </a:r>
                      <a:r>
                        <a:rPr kumimoji="0" lang="id-ID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2022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4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UTS JK2</a:t>
                      </a:r>
                    </a:p>
                  </a:txBody>
                  <a:tcPr marL="71915" marR="71915" marT="35951" marB="3595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3082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206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id-ID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Rabu, </a:t>
                      </a:r>
                      <a:r>
                        <a:rPr kumimoji="0" lang="en-US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16 Nov </a:t>
                      </a:r>
                      <a:r>
                        <a:rPr kumimoji="0" lang="id-ID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2022</a:t>
                      </a:r>
                      <a:endParaRPr kumimoji="0" lang="en-US" sz="15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206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kumimoji="0" lang="en-US" sz="10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206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2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Libur</a:t>
                      </a:r>
                      <a:r>
                        <a:rPr kumimoji="0" lang="en-US" sz="2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 UTS JK2</a:t>
                      </a:r>
                      <a:endParaRPr kumimoji="0" lang="id-ID" sz="2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1915" marR="71915" marT="35951" marB="3595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8). </a:t>
                      </a:r>
                      <a:r>
                        <a:rPr kumimoji="0" lang="en-US" sz="15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Sabtu</a:t>
                      </a:r>
                      <a:r>
                        <a:rPr kumimoji="0" lang="id-ID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en-US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26 Nov </a:t>
                      </a:r>
                      <a:r>
                        <a:rPr kumimoji="0" lang="id-ID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2022</a:t>
                      </a:r>
                      <a:endParaRPr kumimoji="0" lang="en-US" sz="15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itchFamily="34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206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5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Kuliah</a:t>
                      </a:r>
                      <a:r>
                        <a:rPr kumimoji="0" lang="en-US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 8 : </a:t>
                      </a:r>
                      <a:r>
                        <a:rPr kumimoji="0" lang="en-US" sz="15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Kuliah</a:t>
                      </a:r>
                      <a:r>
                        <a:rPr kumimoji="0" lang="en-US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Umum</a:t>
                      </a:r>
                      <a:r>
                        <a:rPr kumimoji="0" lang="en-US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Socialpreuneur</a:t>
                      </a:r>
                      <a:r>
                        <a:rPr kumimoji="0" lang="en-US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oleh</a:t>
                      </a:r>
                      <a:r>
                        <a:rPr kumimoji="0" lang="en-US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Bapak</a:t>
                      </a:r>
                      <a:r>
                        <a:rPr kumimoji="0" lang="en-US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Agus</a:t>
                      </a:r>
                      <a:r>
                        <a:rPr kumimoji="0" lang="en-US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Nafi</a:t>
                      </a:r>
                      <a:r>
                        <a:rPr kumimoji="0" lang="en-US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dari</a:t>
                      </a:r>
                      <a:r>
                        <a:rPr kumimoji="0" lang="en-US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 LAZ APU</a:t>
                      </a:r>
                      <a:endParaRPr kumimoji="0" lang="id-ID" sz="15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1915" marR="71915" marT="35951" marB="3595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8). </a:t>
                      </a:r>
                      <a:r>
                        <a:rPr kumimoji="0" lang="id-ID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Rabu, </a:t>
                      </a:r>
                      <a:r>
                        <a:rPr kumimoji="0" lang="en-US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30 Nov </a:t>
                      </a:r>
                      <a:r>
                        <a:rPr kumimoji="0" lang="id-ID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2022</a:t>
                      </a:r>
                      <a:endParaRPr kumimoji="0" lang="en-US" sz="15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itchFamily="34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2060"/>
                        </a:buClr>
                        <a:buSzTx/>
                        <a:buFont typeface="Arial" panose="020B0604020202020204" pitchFamily="34" charset="0"/>
                        <a:buChar char="•"/>
                        <a:tabLst>
                          <a:tab pos="114300" algn="l"/>
                        </a:tabLst>
                        <a:defRPr/>
                      </a:pPr>
                      <a:r>
                        <a:rPr kumimoji="0" lang="en-US" sz="15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Kuliah</a:t>
                      </a:r>
                      <a:r>
                        <a:rPr kumimoji="0" lang="en-US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 9 : </a:t>
                      </a:r>
                      <a:r>
                        <a:rPr kumimoji="0" lang="en-US" sz="15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Merancang</a:t>
                      </a:r>
                      <a:r>
                        <a:rPr kumimoji="0" lang="en-US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 Value Proposition Canvas </a:t>
                      </a:r>
                      <a:r>
                        <a:rPr kumimoji="0" lang="en-US" sz="15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dan</a:t>
                      </a:r>
                      <a:r>
                        <a:rPr kumimoji="0" lang="en-US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  </a:t>
                      </a:r>
                      <a:r>
                        <a:rPr kumimoji="0" lang="en-US" sz="15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Contoh</a:t>
                      </a:r>
                      <a:r>
                        <a:rPr kumimoji="0" lang="en-US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 Model VPC</a:t>
                      </a:r>
                      <a:endParaRPr kumimoji="0" lang="id-ID" sz="15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1915" marR="71915" marT="35951" marB="3595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9). </a:t>
                      </a:r>
                      <a:r>
                        <a:rPr kumimoji="0" lang="en-US" sz="15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Rabu</a:t>
                      </a:r>
                      <a:r>
                        <a:rPr kumimoji="0" lang="id-ID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en-US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7 Des </a:t>
                      </a:r>
                      <a:r>
                        <a:rPr kumimoji="0" lang="id-ID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2022</a:t>
                      </a:r>
                      <a:endParaRPr kumimoji="0" lang="en-US" sz="15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itchFamily="34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117475" marR="0" lvl="0" indent="-1174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206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5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Kuliah</a:t>
                      </a:r>
                      <a:r>
                        <a:rPr kumimoji="0" lang="en-US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 10 : </a:t>
                      </a:r>
                      <a:r>
                        <a:rPr kumimoji="0" lang="en-US" sz="15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Simulasi</a:t>
                      </a:r>
                      <a:r>
                        <a:rPr kumimoji="0" lang="en-US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Merancang</a:t>
                      </a:r>
                      <a:r>
                        <a:rPr kumimoji="0" lang="en-US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 Value Proposition Canvas</a:t>
                      </a:r>
                    </a:p>
                  </a:txBody>
                  <a:tcPr marL="71915" marR="71915" marT="35951" marB="3595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308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10</a:t>
                      </a:r>
                      <a:r>
                        <a:rPr kumimoji="0" lang="id-ID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) Rabu, 1</a:t>
                      </a: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4 Des 2022</a:t>
                      </a:r>
                    </a:p>
                    <a:p>
                      <a:pPr marL="114300" marR="0" lvl="0" indent="-1143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500" b="1" kern="1200" dirty="0" err="1">
                          <a:solidFill>
                            <a:srgbClr val="002060"/>
                          </a:solidFill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Kuliah</a:t>
                      </a:r>
                      <a:r>
                        <a:rPr kumimoji="0" lang="en-US" sz="1500" b="1" kern="1200" dirty="0">
                          <a:solidFill>
                            <a:srgbClr val="002060"/>
                          </a:solidFill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 11 : </a:t>
                      </a:r>
                      <a:r>
                        <a:rPr kumimoji="0" lang="en-US" sz="14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Mengumpulkan</a:t>
                      </a:r>
                      <a:r>
                        <a:rPr kumimoji="0" 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dan</a:t>
                      </a:r>
                      <a:r>
                        <a:rPr kumimoji="0" 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Presentasi</a:t>
                      </a:r>
                      <a:r>
                        <a:rPr kumimoji="0" 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 Value </a:t>
                      </a:r>
                      <a:r>
                        <a:rPr kumimoji="0" lang="en-US" sz="14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Proposituon</a:t>
                      </a:r>
                      <a:r>
                        <a:rPr kumimoji="0" 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 Canvas</a:t>
                      </a:r>
                      <a:endParaRPr kumimoji="0" lang="id-ID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71915" marR="71915" marT="35951" marB="3595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lvl="0" eaLnBrk="1" hangingPunct="1">
                        <a:buClr>
                          <a:schemeClr val="accent1"/>
                        </a:buClr>
                        <a:defRPr/>
                      </a:pPr>
                      <a:r>
                        <a:rPr lang="en-US" sz="1500" b="1" dirty="0">
                          <a:solidFill>
                            <a:srgbClr val="002060"/>
                          </a:solidFill>
                          <a:latin typeface="Calibri" pitchFamily="34" charset="0"/>
                          <a:cs typeface="Times New Roman" pitchFamily="18" charset="0"/>
                        </a:rPr>
                        <a:t>11)</a:t>
                      </a:r>
                      <a:r>
                        <a:rPr lang="en-US" sz="1500" b="1" baseline="0" dirty="0">
                          <a:solidFill>
                            <a:srgbClr val="002060"/>
                          </a:solidFill>
                          <a:latin typeface="Calibri" pitchFamily="34" charset="0"/>
                          <a:cs typeface="Times New Roman" pitchFamily="18" charset="0"/>
                        </a:rPr>
                        <a:t> Rabu, </a:t>
                      </a:r>
                      <a:r>
                        <a:rPr lang="id-ID" sz="1500" b="1" baseline="0" dirty="0">
                          <a:solidFill>
                            <a:srgbClr val="002060"/>
                          </a:solidFill>
                          <a:latin typeface="Calibri" pitchFamily="34" charset="0"/>
                          <a:cs typeface="Times New Roman" pitchFamily="18" charset="0"/>
                        </a:rPr>
                        <a:t>2</a:t>
                      </a:r>
                      <a:r>
                        <a:rPr lang="en-US" sz="1500" b="1" baseline="0" dirty="0">
                          <a:solidFill>
                            <a:srgbClr val="002060"/>
                          </a:solidFill>
                          <a:latin typeface="Calibri" pitchFamily="34" charset="0"/>
                          <a:cs typeface="Times New Roman" pitchFamily="18" charset="0"/>
                        </a:rPr>
                        <a:t>1 Des </a:t>
                      </a:r>
                      <a:r>
                        <a:rPr lang="id-ID" sz="1500" b="1" dirty="0">
                          <a:solidFill>
                            <a:srgbClr val="002060"/>
                          </a:solidFill>
                          <a:latin typeface="Calibri" pitchFamily="34" charset="0"/>
                          <a:cs typeface="Times New Roman" pitchFamily="18" charset="0"/>
                        </a:rPr>
                        <a:t>2022</a:t>
                      </a:r>
                      <a:endParaRPr lang="en-US" sz="1500" b="1" dirty="0">
                        <a:solidFill>
                          <a:srgbClr val="002060"/>
                        </a:solidFill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114300" marR="0" lvl="0" indent="-1143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5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Kuliah</a:t>
                      </a:r>
                      <a:r>
                        <a:rPr kumimoji="0" lang="en-US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 12 : </a:t>
                      </a:r>
                      <a:r>
                        <a:rPr kumimoji="0" lang="en-US" sz="15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Merancang</a:t>
                      </a:r>
                      <a:r>
                        <a:rPr kumimoji="0" lang="en-US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Bisnis</a:t>
                      </a:r>
                      <a:r>
                        <a:rPr kumimoji="0" lang="en-US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 Model Canvas </a:t>
                      </a:r>
                      <a:r>
                        <a:rPr kumimoji="0" 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(Model Lean Canvas </a:t>
                      </a:r>
                      <a:r>
                        <a:rPr kumimoji="0" lang="en-US" sz="14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dan</a:t>
                      </a:r>
                      <a:r>
                        <a:rPr kumimoji="0" 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 Model </a:t>
                      </a:r>
                      <a:r>
                        <a:rPr kumimoji="0" lang="en-US" sz="14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Bisnis</a:t>
                      </a:r>
                      <a:r>
                        <a:rPr kumimoji="0" 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 Canvas)</a:t>
                      </a:r>
                    </a:p>
                  </a:txBody>
                  <a:tcPr marL="71915" marR="71915" marT="35951" marB="3595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206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500" b="1" dirty="0">
                          <a:solidFill>
                            <a:srgbClr val="002060"/>
                          </a:solidFill>
                          <a:latin typeface="Calibri" pitchFamily="34" charset="0"/>
                          <a:cs typeface="Times New Roman" pitchFamily="18" charset="0"/>
                        </a:rPr>
                        <a:t>12) </a:t>
                      </a:r>
                      <a:r>
                        <a:rPr lang="id-ID" sz="1500" b="1" dirty="0">
                          <a:solidFill>
                            <a:srgbClr val="002060"/>
                          </a:solidFill>
                          <a:latin typeface="Calibri" pitchFamily="34" charset="0"/>
                          <a:cs typeface="Times New Roman" pitchFamily="18" charset="0"/>
                        </a:rPr>
                        <a:t>Rabu,</a:t>
                      </a:r>
                      <a:r>
                        <a:rPr lang="en-US" sz="1500" b="1" baseline="0" dirty="0">
                          <a:solidFill>
                            <a:srgbClr val="002060"/>
                          </a:solidFill>
                          <a:latin typeface="Calibri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lang="id-ID" sz="1500" b="1" baseline="0" dirty="0">
                          <a:solidFill>
                            <a:srgbClr val="002060"/>
                          </a:solidFill>
                          <a:latin typeface="Calibri" pitchFamily="34" charset="0"/>
                          <a:cs typeface="Times New Roman" pitchFamily="18" charset="0"/>
                        </a:rPr>
                        <a:t>2</a:t>
                      </a:r>
                      <a:r>
                        <a:rPr lang="en-US" sz="1500" b="1" baseline="0" dirty="0">
                          <a:solidFill>
                            <a:srgbClr val="002060"/>
                          </a:solidFill>
                          <a:latin typeface="Calibri" pitchFamily="34" charset="0"/>
                          <a:cs typeface="Times New Roman" pitchFamily="18" charset="0"/>
                        </a:rPr>
                        <a:t>8 Des 2022</a:t>
                      </a:r>
                    </a:p>
                    <a:p>
                      <a:pPr marL="114300" marR="0" lvl="0" indent="-1143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5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Kuliah</a:t>
                      </a:r>
                      <a:r>
                        <a:rPr kumimoji="0" lang="en-US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 13 : </a:t>
                      </a:r>
                      <a:r>
                        <a:rPr kumimoji="0" lang="en-US" sz="15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Simulasi</a:t>
                      </a:r>
                      <a:r>
                        <a:rPr kumimoji="0" lang="en-US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 Value </a:t>
                      </a:r>
                      <a:r>
                        <a:rPr kumimoji="0" lang="en-US" sz="15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Proposituon</a:t>
                      </a:r>
                      <a:r>
                        <a:rPr kumimoji="0" lang="en-US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 Canvas </a:t>
                      </a:r>
                      <a:r>
                        <a:rPr kumimoji="0" lang="en-US" sz="15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dan</a:t>
                      </a:r>
                      <a:r>
                        <a:rPr kumimoji="0" lang="en-US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Bisnis</a:t>
                      </a:r>
                      <a:r>
                        <a:rPr kumimoji="0" lang="en-US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 Model Canvas.</a:t>
                      </a:r>
                      <a:endParaRPr kumimoji="0" lang="id-ID" sz="15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71915" marR="71915" marT="35951" marB="3595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lvl="0" eaLnBrk="1" hangingPunct="1">
                        <a:buClr>
                          <a:schemeClr val="accent1"/>
                        </a:buClr>
                        <a:defRPr/>
                      </a:pPr>
                      <a:r>
                        <a:rPr lang="id-ID" sz="1500" b="1" dirty="0">
                          <a:solidFill>
                            <a:srgbClr val="002060"/>
                          </a:solidFill>
                          <a:latin typeface="Calibri" pitchFamily="34" charset="0"/>
                          <a:cs typeface="Times New Roman" pitchFamily="18" charset="0"/>
                        </a:rPr>
                        <a:t>1</a:t>
                      </a:r>
                      <a:r>
                        <a:rPr lang="en-US" sz="1500" b="1" dirty="0">
                          <a:solidFill>
                            <a:srgbClr val="002060"/>
                          </a:solidFill>
                          <a:latin typeface="Calibri" pitchFamily="34" charset="0"/>
                          <a:cs typeface="Times New Roman" pitchFamily="18" charset="0"/>
                        </a:rPr>
                        <a:t>3</a:t>
                      </a:r>
                      <a:r>
                        <a:rPr lang="id-ID" sz="1500" b="1" dirty="0">
                          <a:solidFill>
                            <a:srgbClr val="002060"/>
                          </a:solidFill>
                          <a:latin typeface="Calibri" pitchFamily="34" charset="0"/>
                          <a:cs typeface="Times New Roman" pitchFamily="18" charset="0"/>
                        </a:rPr>
                        <a:t>) Rabu,</a:t>
                      </a:r>
                      <a:r>
                        <a:rPr lang="en-US" sz="1500" b="1" dirty="0">
                          <a:solidFill>
                            <a:srgbClr val="002060"/>
                          </a:solidFill>
                          <a:latin typeface="Calibri" pitchFamily="34" charset="0"/>
                          <a:cs typeface="Times New Roman" pitchFamily="18" charset="0"/>
                        </a:rPr>
                        <a:t> 4</a:t>
                      </a:r>
                      <a:r>
                        <a:rPr lang="en-US" sz="1500" b="1" baseline="0" dirty="0">
                          <a:solidFill>
                            <a:srgbClr val="002060"/>
                          </a:solidFill>
                          <a:latin typeface="Calibri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500" b="1" baseline="0" dirty="0" err="1">
                          <a:solidFill>
                            <a:srgbClr val="002060"/>
                          </a:solidFill>
                          <a:latin typeface="Calibri" pitchFamily="34" charset="0"/>
                          <a:cs typeface="Times New Roman" pitchFamily="18" charset="0"/>
                        </a:rPr>
                        <a:t>Januari</a:t>
                      </a:r>
                      <a:r>
                        <a:rPr lang="en-US" sz="1500" b="1" baseline="0" dirty="0">
                          <a:solidFill>
                            <a:srgbClr val="002060"/>
                          </a:solidFill>
                          <a:latin typeface="Calibri" pitchFamily="34" charset="0"/>
                          <a:cs typeface="Times New Roman" pitchFamily="18" charset="0"/>
                        </a:rPr>
                        <a:t>  </a:t>
                      </a:r>
                      <a:r>
                        <a:rPr lang="id-ID" sz="1500" b="1" dirty="0">
                          <a:solidFill>
                            <a:srgbClr val="002060"/>
                          </a:solidFill>
                          <a:latin typeface="Calibri" pitchFamily="34" charset="0"/>
                          <a:cs typeface="Times New Roman" pitchFamily="18" charset="0"/>
                        </a:rPr>
                        <a:t>202</a:t>
                      </a:r>
                      <a:r>
                        <a:rPr lang="en-US" sz="1500" b="1" dirty="0">
                          <a:solidFill>
                            <a:srgbClr val="002060"/>
                          </a:solidFill>
                          <a:latin typeface="Calibri" pitchFamily="34" charset="0"/>
                          <a:cs typeface="Times New Roman" pitchFamily="18" charset="0"/>
                        </a:rPr>
                        <a:t>3</a:t>
                      </a:r>
                    </a:p>
                    <a:p>
                      <a:pPr marL="114300" marR="0" lvl="0" indent="-1143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4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Kuliah</a:t>
                      </a:r>
                      <a:r>
                        <a:rPr kumimoji="0" 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 14 : </a:t>
                      </a:r>
                      <a:r>
                        <a:rPr kumimoji="0" lang="en-US" sz="12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Mengumpulkan</a:t>
                      </a: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2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dan</a:t>
                      </a: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2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Presentasi</a:t>
                      </a: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 Value </a:t>
                      </a:r>
                      <a:r>
                        <a:rPr kumimoji="0" lang="en-US" sz="12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Proposituon</a:t>
                      </a: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 Canvas </a:t>
                      </a:r>
                      <a:r>
                        <a:rPr kumimoji="0" lang="en-US" sz="12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dan</a:t>
                      </a: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2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Bisnis</a:t>
                      </a: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 Model Canvas.</a:t>
                      </a:r>
                      <a:endParaRPr kumimoji="0" lang="id-ID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71915" marR="71915" marT="35951" marB="3595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73385">
                <a:tc>
                  <a:txBody>
                    <a:bodyPr/>
                    <a:lstStyle/>
                    <a:p>
                      <a:pPr lvl="0" eaLnBrk="1" hangingPunct="1">
                        <a:buClr>
                          <a:srgbClr val="002060"/>
                        </a:buClr>
                        <a:defRPr/>
                      </a:pPr>
                      <a:r>
                        <a:rPr lang="en-US" sz="1500" b="1" dirty="0">
                          <a:solidFill>
                            <a:srgbClr val="002060"/>
                          </a:solidFill>
                          <a:latin typeface="Calibri" pitchFamily="34" charset="0"/>
                          <a:cs typeface="Times New Roman" pitchFamily="18" charset="0"/>
                        </a:rPr>
                        <a:t>14) Rabu, 11</a:t>
                      </a:r>
                      <a:r>
                        <a:rPr lang="en-US" sz="1500" b="1" baseline="0" dirty="0">
                          <a:solidFill>
                            <a:srgbClr val="002060"/>
                          </a:solidFill>
                          <a:latin typeface="Calibri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500" b="1" baseline="0" dirty="0" err="1">
                          <a:solidFill>
                            <a:srgbClr val="002060"/>
                          </a:solidFill>
                          <a:latin typeface="Calibri" pitchFamily="34" charset="0"/>
                          <a:cs typeface="Times New Roman" pitchFamily="18" charset="0"/>
                        </a:rPr>
                        <a:t>Januari</a:t>
                      </a:r>
                      <a:r>
                        <a:rPr lang="en-US" sz="1500" b="1" baseline="0" dirty="0">
                          <a:solidFill>
                            <a:srgbClr val="002060"/>
                          </a:solidFill>
                          <a:latin typeface="Calibri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500" b="1" dirty="0">
                          <a:solidFill>
                            <a:srgbClr val="002060"/>
                          </a:solidFill>
                          <a:latin typeface="Calibri" pitchFamily="34" charset="0"/>
                          <a:cs typeface="Times New Roman" pitchFamily="18" charset="0"/>
                        </a:rPr>
                        <a:t>20</a:t>
                      </a:r>
                      <a:r>
                        <a:rPr lang="id-ID" sz="1500" b="1" dirty="0">
                          <a:solidFill>
                            <a:srgbClr val="002060"/>
                          </a:solidFill>
                          <a:latin typeface="Calibri" pitchFamily="34" charset="0"/>
                          <a:cs typeface="Times New Roman" pitchFamily="18" charset="0"/>
                        </a:rPr>
                        <a:t>2</a:t>
                      </a:r>
                      <a:r>
                        <a:rPr lang="en-US" sz="1500" b="1" dirty="0">
                          <a:solidFill>
                            <a:srgbClr val="002060"/>
                          </a:solidFill>
                          <a:latin typeface="Calibri" pitchFamily="34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pPr marL="114300" marR="0" lvl="0" indent="-1143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2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Mengumpulkan</a:t>
                      </a: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2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dan</a:t>
                      </a: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2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Presentasi</a:t>
                      </a: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 Value </a:t>
                      </a:r>
                      <a:r>
                        <a:rPr kumimoji="0" lang="en-US" sz="12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Proposituon</a:t>
                      </a: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 Canvas </a:t>
                      </a:r>
                      <a:r>
                        <a:rPr kumimoji="0" lang="en-US" sz="12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dan</a:t>
                      </a: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2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Bisnis</a:t>
                      </a: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 Model Canvas.</a:t>
                      </a:r>
                      <a:endParaRPr kumimoji="0" lang="id-ID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71915" marR="71915" marT="35951" marB="3595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lvl="0" eaLnBrk="1" hangingPunct="1">
                        <a:buClr>
                          <a:srgbClr val="002060"/>
                        </a:buClr>
                        <a:defRPr/>
                      </a:pPr>
                      <a:r>
                        <a:rPr lang="en-US" sz="1500" b="1" dirty="0">
                          <a:solidFill>
                            <a:srgbClr val="002060"/>
                          </a:solidFill>
                          <a:latin typeface="Calibri" pitchFamily="34" charset="0"/>
                          <a:cs typeface="Times New Roman" pitchFamily="18" charset="0"/>
                        </a:rPr>
                        <a:t>Rabu</a:t>
                      </a:r>
                      <a:r>
                        <a:rPr lang="id-ID" sz="1500" b="1" dirty="0">
                          <a:solidFill>
                            <a:srgbClr val="002060"/>
                          </a:solidFill>
                          <a:latin typeface="Calibri" pitchFamily="34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500" b="1" dirty="0">
                          <a:solidFill>
                            <a:srgbClr val="002060"/>
                          </a:solidFill>
                          <a:latin typeface="Calibri" pitchFamily="34" charset="0"/>
                          <a:cs typeface="Times New Roman" pitchFamily="18" charset="0"/>
                        </a:rPr>
                        <a:t>18</a:t>
                      </a:r>
                      <a:r>
                        <a:rPr lang="en-US" sz="1500" b="1" baseline="0" dirty="0">
                          <a:solidFill>
                            <a:srgbClr val="002060"/>
                          </a:solidFill>
                          <a:latin typeface="Calibri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500" b="1" baseline="0" dirty="0" err="1">
                          <a:solidFill>
                            <a:srgbClr val="002060"/>
                          </a:solidFill>
                          <a:latin typeface="Calibri" pitchFamily="34" charset="0"/>
                          <a:cs typeface="Times New Roman" pitchFamily="18" charset="0"/>
                        </a:rPr>
                        <a:t>Januari</a:t>
                      </a:r>
                      <a:r>
                        <a:rPr lang="en-US" sz="1500" b="1" baseline="0" dirty="0">
                          <a:solidFill>
                            <a:srgbClr val="002060"/>
                          </a:solidFill>
                          <a:latin typeface="Calibri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500" b="1" dirty="0">
                          <a:solidFill>
                            <a:srgbClr val="002060"/>
                          </a:solidFill>
                          <a:latin typeface="Calibri" pitchFamily="34" charset="0"/>
                          <a:cs typeface="Times New Roman" pitchFamily="18" charset="0"/>
                        </a:rPr>
                        <a:t>20</a:t>
                      </a:r>
                      <a:r>
                        <a:rPr lang="id-ID" sz="1500" b="1" dirty="0">
                          <a:solidFill>
                            <a:srgbClr val="002060"/>
                          </a:solidFill>
                          <a:latin typeface="Calibri" pitchFamily="34" charset="0"/>
                          <a:cs typeface="Times New Roman" pitchFamily="18" charset="0"/>
                        </a:rPr>
                        <a:t>2</a:t>
                      </a:r>
                      <a:r>
                        <a:rPr lang="en-US" sz="1500" b="1" dirty="0">
                          <a:solidFill>
                            <a:srgbClr val="002060"/>
                          </a:solidFill>
                          <a:latin typeface="Calibri" pitchFamily="34" charset="0"/>
                          <a:cs typeface="Times New Roman" pitchFamily="18" charset="0"/>
                        </a:rPr>
                        <a:t>3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Tx/>
                        <a:buFontTx/>
                        <a:buNone/>
                        <a:tabLst/>
                        <a:defRPr/>
                      </a:pPr>
                      <a:endParaRPr lang="en-US" sz="800" b="1" dirty="0">
                        <a:solidFill>
                          <a:srgbClr val="002060"/>
                        </a:solidFill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4400" b="1" dirty="0">
                          <a:solidFill>
                            <a:srgbClr val="002060"/>
                          </a:solidFill>
                          <a:latin typeface="Calibri" pitchFamily="34" charset="0"/>
                          <a:cs typeface="Times New Roman" pitchFamily="18" charset="0"/>
                        </a:rPr>
                        <a:t>UAS</a:t>
                      </a:r>
                      <a:r>
                        <a:rPr lang="en-US" sz="4400" b="1" dirty="0">
                          <a:solidFill>
                            <a:srgbClr val="002060"/>
                          </a:solidFill>
                          <a:latin typeface="Calibri" pitchFamily="34" charset="0"/>
                          <a:cs typeface="Times New Roman" pitchFamily="18" charset="0"/>
                        </a:rPr>
                        <a:t> JK2</a:t>
                      </a:r>
                      <a:endParaRPr lang="id-ID" sz="4400" b="1" dirty="0">
                        <a:solidFill>
                          <a:srgbClr val="002060"/>
                        </a:solidFill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71915" marR="71915" marT="35951" marB="3595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id-ID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Rabu, </a:t>
                      </a: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25 </a:t>
                      </a:r>
                      <a:r>
                        <a:rPr kumimoji="0" lang="en-US" sz="15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Januari</a:t>
                      </a: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20</a:t>
                      </a:r>
                      <a:r>
                        <a:rPr kumimoji="0" lang="id-ID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2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Libur</a:t>
                      </a:r>
                      <a:r>
                        <a:rPr kumimoji="0" lang="en-US" sz="2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 U</a:t>
                      </a:r>
                      <a:r>
                        <a:rPr kumimoji="0" lang="id-ID" sz="2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A</a:t>
                      </a:r>
                      <a:r>
                        <a:rPr kumimoji="0" lang="en-US" sz="2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S JK2</a:t>
                      </a:r>
                    </a:p>
                  </a:txBody>
                  <a:tcPr marL="71915" marR="71915" marT="35951" marB="3595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id-ID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Rabu, </a:t>
                      </a: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 </a:t>
                      </a:r>
                      <a:r>
                        <a:rPr kumimoji="0" lang="en-US" sz="15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Februari</a:t>
                      </a: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20</a:t>
                      </a:r>
                      <a:r>
                        <a:rPr kumimoji="0" lang="id-ID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2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Input </a:t>
                      </a:r>
                      <a:r>
                        <a:rPr kumimoji="0" lang="en-US" sz="2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Nilai</a:t>
                      </a:r>
                      <a:endParaRPr kumimoji="0" lang="en-US" sz="2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1915" marR="71915" marT="35951" marB="3595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2025946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</TotalTime>
  <Words>349</Words>
  <Application>Microsoft Office PowerPoint</Application>
  <PresentationFormat>On-screen Show (4:3)</PresentationFormat>
  <Paragraphs>50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LENOVO</dc:creator>
  <cp:lastModifiedBy>Nabila Rizka Syifa</cp:lastModifiedBy>
  <cp:revision>6</cp:revision>
  <dcterms:created xsi:type="dcterms:W3CDTF">2022-09-01T08:19:14Z</dcterms:created>
  <dcterms:modified xsi:type="dcterms:W3CDTF">2022-09-27T16:06:36Z</dcterms:modified>
</cp:coreProperties>
</file>