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8" r:id="rId10"/>
    <p:sldId id="270" r:id="rId11"/>
    <p:sldId id="271" r:id="rId12"/>
    <p:sldId id="272" r:id="rId13"/>
    <p:sldId id="273" r:id="rId14"/>
    <p:sldId id="274" r:id="rId15"/>
  </p:sldIdLst>
  <p:sldSz cx="18288000" cy="10287000"/>
  <p:notesSz cx="6858000" cy="9144000"/>
  <p:embeddedFontLst>
    <p:embeddedFont>
      <p:font typeface="Bebas Neue Cyrillic" panose="020B0604020202020204" charset="0"/>
      <p:regular r:id="rId16"/>
    </p:embeddedFont>
    <p:embeddedFont>
      <p:font typeface="Roboto" panose="02000000000000000000" pitchFamily="2" charset="0"/>
      <p:regular r:id="rId17"/>
      <p:bold r:id="rId18"/>
      <p:italic r:id="rId19"/>
      <p:boldItalic r:id="rId20"/>
    </p:embeddedFont>
    <p:embeddedFont>
      <p:font typeface="Roboto Bold" panose="02000000000000000000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1028" autoAdjust="0"/>
  </p:normalViewPr>
  <p:slideViewPr>
    <p:cSldViewPr>
      <p:cViewPr varScale="1">
        <p:scale>
          <a:sx n="41" d="100"/>
          <a:sy n="41" d="100"/>
        </p:scale>
        <p:origin x="99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10" Type="http://schemas.openxmlformats.org/officeDocument/2006/relationships/image" Target="../media/image22.jp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3.png"/><Relationship Id="rId7" Type="http://schemas.openxmlformats.org/officeDocument/2006/relationships/image" Target="../media/image15.svg"/><Relationship Id="rId2" Type="http://schemas.openxmlformats.org/officeDocument/2006/relationships/hyperlink" Target="https://blog.rumahweb.com/keyword-adalah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9032916">
            <a:off x="2658766" y="6459219"/>
            <a:ext cx="16041066" cy="1083950"/>
          </a:xfrm>
          <a:custGeom>
            <a:avLst/>
            <a:gdLst/>
            <a:ahLst/>
            <a:cxnLst/>
            <a:rect l="l" t="t" r="r" b="b"/>
            <a:pathLst>
              <a:path w="16041066" h="1083950">
                <a:moveTo>
                  <a:pt x="0" y="0"/>
                </a:moveTo>
                <a:lnTo>
                  <a:pt x="16041067" y="0"/>
                </a:lnTo>
                <a:lnTo>
                  <a:pt x="16041067" y="1083950"/>
                </a:lnTo>
                <a:lnTo>
                  <a:pt x="0" y="10839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8000"/>
            </a:blip>
            <a:stretch>
              <a:fillRect t="-1376875"/>
            </a:stretch>
          </a:blipFill>
        </p:spPr>
      </p:sp>
      <p:grpSp>
        <p:nvGrpSpPr>
          <p:cNvPr id="4" name="Group 4"/>
          <p:cNvGrpSpPr/>
          <p:nvPr/>
        </p:nvGrpSpPr>
        <p:grpSpPr>
          <a:xfrm rot="-1766548">
            <a:off x="2721271" y="6983642"/>
            <a:ext cx="16229786" cy="933158"/>
            <a:chOff x="0" y="0"/>
            <a:chExt cx="4274512" cy="24577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512" cy="245770"/>
            </a:xfrm>
            <a:custGeom>
              <a:avLst/>
              <a:gdLst/>
              <a:ahLst/>
              <a:cxnLst/>
              <a:rect l="l" t="t" r="r" b="b"/>
              <a:pathLst>
                <a:path w="4274512" h="245770">
                  <a:moveTo>
                    <a:pt x="0" y="0"/>
                  </a:moveTo>
                  <a:lnTo>
                    <a:pt x="4274512" y="0"/>
                  </a:lnTo>
                  <a:lnTo>
                    <a:pt x="4274512" y="245770"/>
                  </a:lnTo>
                  <a:lnTo>
                    <a:pt x="0" y="245770"/>
                  </a:lnTo>
                  <a:close/>
                </a:path>
              </a:pathLst>
            </a:custGeom>
            <a:gradFill rotWithShape="1">
              <a:gsLst>
                <a:gs pos="0">
                  <a:srgbClr val="002960">
                    <a:alpha val="100000"/>
                  </a:srgbClr>
                </a:gs>
                <a:gs pos="100000">
                  <a:srgbClr val="0E00AB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4274512" cy="3029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9032916">
            <a:off x="2658766" y="7471803"/>
            <a:ext cx="16041066" cy="1083950"/>
          </a:xfrm>
          <a:custGeom>
            <a:avLst/>
            <a:gdLst/>
            <a:ahLst/>
            <a:cxnLst/>
            <a:rect l="l" t="t" r="r" b="b"/>
            <a:pathLst>
              <a:path w="16041066" h="1083950">
                <a:moveTo>
                  <a:pt x="0" y="0"/>
                </a:moveTo>
                <a:lnTo>
                  <a:pt x="16041067" y="0"/>
                </a:lnTo>
                <a:lnTo>
                  <a:pt x="16041067" y="1083951"/>
                </a:lnTo>
                <a:lnTo>
                  <a:pt x="0" y="10839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8000"/>
            </a:blip>
            <a:stretch>
              <a:fillRect t="-1376875"/>
            </a:stretch>
          </a:blipFill>
        </p:spPr>
      </p:sp>
      <p:sp>
        <p:nvSpPr>
          <p:cNvPr id="8" name="Freeform 8"/>
          <p:cNvSpPr/>
          <p:nvPr/>
        </p:nvSpPr>
        <p:spPr>
          <a:xfrm rot="-5400000">
            <a:off x="8203773" y="-2038388"/>
            <a:ext cx="4305175" cy="7205314"/>
          </a:xfrm>
          <a:custGeom>
            <a:avLst/>
            <a:gdLst/>
            <a:ahLst/>
            <a:cxnLst/>
            <a:rect l="l" t="t" r="r" b="b"/>
            <a:pathLst>
              <a:path w="4305175" h="7205314">
                <a:moveTo>
                  <a:pt x="0" y="0"/>
                </a:moveTo>
                <a:lnTo>
                  <a:pt x="4305175" y="0"/>
                </a:lnTo>
                <a:lnTo>
                  <a:pt x="4305175" y="7205314"/>
                </a:lnTo>
                <a:lnTo>
                  <a:pt x="0" y="72053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6686046" y="3055029"/>
            <a:ext cx="12856837" cy="7231971"/>
            <a:chOff x="0" y="0"/>
            <a:chExt cx="6089457" cy="342532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089457" cy="3425320"/>
            </a:xfrm>
            <a:custGeom>
              <a:avLst/>
              <a:gdLst/>
              <a:ahLst/>
              <a:cxnLst/>
              <a:rect l="l" t="t" r="r" b="b"/>
              <a:pathLst>
                <a:path w="6089457" h="3425320">
                  <a:moveTo>
                    <a:pt x="6089457" y="0"/>
                  </a:moveTo>
                  <a:lnTo>
                    <a:pt x="6089457" y="3425320"/>
                  </a:lnTo>
                  <a:lnTo>
                    <a:pt x="0" y="3425320"/>
                  </a:lnTo>
                  <a:cubicBezTo>
                    <a:pt x="2029819" y="2283546"/>
                    <a:pt x="4059638" y="1141773"/>
                    <a:pt x="608945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6089457" cy="3425320"/>
            </a:xfrm>
            <a:custGeom>
              <a:avLst/>
              <a:gdLst/>
              <a:ahLst/>
              <a:cxnLst/>
              <a:rect l="l" t="t" r="r" b="b"/>
              <a:pathLst>
                <a:path w="6089457" h="3425320">
                  <a:moveTo>
                    <a:pt x="6089457" y="0"/>
                  </a:moveTo>
                  <a:lnTo>
                    <a:pt x="6089457" y="3425320"/>
                  </a:lnTo>
                  <a:lnTo>
                    <a:pt x="0" y="3425320"/>
                  </a:lnTo>
                  <a:cubicBezTo>
                    <a:pt x="2029819" y="2283546"/>
                    <a:pt x="4059638" y="1141773"/>
                    <a:pt x="6089457" y="0"/>
                  </a:cubicBezTo>
                  <a:close/>
                </a:path>
              </a:pathLst>
            </a:custGeom>
            <a:blipFill>
              <a:blip r:embed="rId5"/>
              <a:stretch>
                <a:fillRect r="-1658" b="-20521"/>
              </a:stretch>
            </a:blipFill>
          </p:spPr>
        </p:sp>
      </p:grpSp>
      <p:sp>
        <p:nvSpPr>
          <p:cNvPr id="12" name="Freeform 12"/>
          <p:cNvSpPr/>
          <p:nvPr/>
        </p:nvSpPr>
        <p:spPr>
          <a:xfrm rot="3780738">
            <a:off x="7949611" y="4442949"/>
            <a:ext cx="13183806" cy="890875"/>
          </a:xfrm>
          <a:custGeom>
            <a:avLst/>
            <a:gdLst/>
            <a:ahLst/>
            <a:cxnLst/>
            <a:rect l="l" t="t" r="r" b="b"/>
            <a:pathLst>
              <a:path w="13183806" h="890875">
                <a:moveTo>
                  <a:pt x="0" y="0"/>
                </a:moveTo>
                <a:lnTo>
                  <a:pt x="13183806" y="0"/>
                </a:lnTo>
                <a:lnTo>
                  <a:pt x="13183806" y="890876"/>
                </a:lnTo>
                <a:lnTo>
                  <a:pt x="0" y="8908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8000"/>
            </a:blip>
            <a:stretch>
              <a:fillRect t="-1376875"/>
            </a:stretch>
          </a:blipFill>
        </p:spPr>
      </p:sp>
      <p:grpSp>
        <p:nvGrpSpPr>
          <p:cNvPr id="13" name="Group 13"/>
          <p:cNvGrpSpPr/>
          <p:nvPr/>
        </p:nvGrpSpPr>
        <p:grpSpPr>
          <a:xfrm rot="-7012900">
            <a:off x="7394681" y="5120606"/>
            <a:ext cx="16229786" cy="1049816"/>
            <a:chOff x="0" y="0"/>
            <a:chExt cx="4274512" cy="27649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274512" cy="276495"/>
            </a:xfrm>
            <a:custGeom>
              <a:avLst/>
              <a:gdLst/>
              <a:ahLst/>
              <a:cxnLst/>
              <a:rect l="l" t="t" r="r" b="b"/>
              <a:pathLst>
                <a:path w="4274512" h="276495">
                  <a:moveTo>
                    <a:pt x="0" y="0"/>
                  </a:moveTo>
                  <a:lnTo>
                    <a:pt x="4274512" y="0"/>
                  </a:lnTo>
                  <a:lnTo>
                    <a:pt x="4274512" y="276495"/>
                  </a:lnTo>
                  <a:lnTo>
                    <a:pt x="0" y="276495"/>
                  </a:lnTo>
                  <a:close/>
                </a:path>
              </a:pathLst>
            </a:custGeom>
            <a:gradFill rotWithShape="1">
              <a:gsLst>
                <a:gs pos="0">
                  <a:srgbClr val="FFDB5A">
                    <a:alpha val="100000"/>
                  </a:srgbClr>
                </a:gs>
                <a:gs pos="100000">
                  <a:srgbClr val="FFCF00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4274512" cy="3336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 rot="3780738">
            <a:off x="9497526" y="4824847"/>
            <a:ext cx="12507028" cy="845143"/>
          </a:xfrm>
          <a:custGeom>
            <a:avLst/>
            <a:gdLst/>
            <a:ahLst/>
            <a:cxnLst/>
            <a:rect l="l" t="t" r="r" b="b"/>
            <a:pathLst>
              <a:path w="12507028" h="845143">
                <a:moveTo>
                  <a:pt x="0" y="0"/>
                </a:moveTo>
                <a:lnTo>
                  <a:pt x="12507028" y="0"/>
                </a:lnTo>
                <a:lnTo>
                  <a:pt x="12507028" y="845143"/>
                </a:lnTo>
                <a:lnTo>
                  <a:pt x="0" y="8451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8000"/>
            </a:blip>
            <a:stretch>
              <a:fillRect t="-1376875"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13073999" y="-112565"/>
            <a:ext cx="5392182" cy="10675776"/>
            <a:chOff x="0" y="0"/>
            <a:chExt cx="25401765" cy="5029198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5401778" cy="50292000"/>
            </a:xfrm>
            <a:custGeom>
              <a:avLst/>
              <a:gdLst/>
              <a:ahLst/>
              <a:cxnLst/>
              <a:rect l="l" t="t" r="r" b="b"/>
              <a:pathLst>
                <a:path w="25401778" h="50292000">
                  <a:moveTo>
                    <a:pt x="0" y="0"/>
                  </a:moveTo>
                  <a:lnTo>
                    <a:pt x="25401778" y="50292000"/>
                  </a:lnTo>
                  <a:lnTo>
                    <a:pt x="25401778" y="0"/>
                  </a:lnTo>
                  <a:close/>
                </a:path>
              </a:pathLst>
            </a:custGeom>
            <a:blipFill>
              <a:blip r:embed="rId6"/>
              <a:stretch>
                <a:fillRect l="-98582" r="-98582"/>
              </a:stretch>
            </a:blipFill>
          </p:spPr>
        </p:sp>
      </p:grpSp>
      <p:sp>
        <p:nvSpPr>
          <p:cNvPr id="19" name="Freeform 19"/>
          <p:cNvSpPr/>
          <p:nvPr/>
        </p:nvSpPr>
        <p:spPr>
          <a:xfrm>
            <a:off x="-142975" y="8285515"/>
            <a:ext cx="7103676" cy="1323060"/>
          </a:xfrm>
          <a:custGeom>
            <a:avLst/>
            <a:gdLst/>
            <a:ahLst/>
            <a:cxnLst/>
            <a:rect l="l" t="t" r="r" b="b"/>
            <a:pathLst>
              <a:path w="7103676" h="1323060">
                <a:moveTo>
                  <a:pt x="0" y="0"/>
                </a:moveTo>
                <a:lnTo>
                  <a:pt x="7103676" y="0"/>
                </a:lnTo>
                <a:lnTo>
                  <a:pt x="7103676" y="1323060"/>
                </a:lnTo>
                <a:lnTo>
                  <a:pt x="0" y="13230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3999"/>
            </a:blip>
            <a:stretch>
              <a:fillRect/>
            </a:stretch>
          </a:blipFill>
        </p:spPr>
      </p:sp>
      <p:grpSp>
        <p:nvGrpSpPr>
          <p:cNvPr id="20" name="Group 20"/>
          <p:cNvGrpSpPr/>
          <p:nvPr/>
        </p:nvGrpSpPr>
        <p:grpSpPr>
          <a:xfrm>
            <a:off x="25400" y="8232854"/>
            <a:ext cx="6935301" cy="1126496"/>
            <a:chOff x="0" y="0"/>
            <a:chExt cx="1519288" cy="24677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519288" cy="246777"/>
            </a:xfrm>
            <a:custGeom>
              <a:avLst/>
              <a:gdLst/>
              <a:ahLst/>
              <a:cxnLst/>
              <a:rect l="l" t="t" r="r" b="b"/>
              <a:pathLst>
                <a:path w="1519288" h="246777">
                  <a:moveTo>
                    <a:pt x="0" y="0"/>
                  </a:moveTo>
                  <a:lnTo>
                    <a:pt x="1519288" y="0"/>
                  </a:lnTo>
                  <a:lnTo>
                    <a:pt x="1519288" y="246777"/>
                  </a:lnTo>
                  <a:lnTo>
                    <a:pt x="0" y="246777"/>
                  </a:lnTo>
                  <a:close/>
                </a:path>
              </a:pathLst>
            </a:custGeom>
            <a:gradFill rotWithShape="1">
              <a:gsLst>
                <a:gs pos="0">
                  <a:srgbClr val="FFDB5A">
                    <a:alpha val="100000"/>
                  </a:srgbClr>
                </a:gs>
                <a:gs pos="100000">
                  <a:srgbClr val="FFCF00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2" name="TextBox 22"/>
            <p:cNvSpPr txBox="1"/>
            <p:nvPr/>
          </p:nvSpPr>
          <p:spPr>
            <a:xfrm>
              <a:off x="0" y="-57150"/>
              <a:ext cx="1519288" cy="3039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1028700" y="948006"/>
            <a:ext cx="951996" cy="951996"/>
          </a:xfrm>
          <a:custGeom>
            <a:avLst/>
            <a:gdLst/>
            <a:ahLst/>
            <a:cxnLst/>
            <a:rect l="l" t="t" r="r" b="b"/>
            <a:pathLst>
              <a:path w="951996" h="951996">
                <a:moveTo>
                  <a:pt x="0" y="0"/>
                </a:moveTo>
                <a:lnTo>
                  <a:pt x="951996" y="0"/>
                </a:lnTo>
                <a:lnTo>
                  <a:pt x="951996" y="951997"/>
                </a:lnTo>
                <a:lnTo>
                  <a:pt x="0" y="9519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24" name="Group 24"/>
          <p:cNvGrpSpPr/>
          <p:nvPr/>
        </p:nvGrpSpPr>
        <p:grpSpPr>
          <a:xfrm>
            <a:off x="1364434" y="1283741"/>
            <a:ext cx="280528" cy="280528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gradFill rotWithShape="1">
              <a:gsLst>
                <a:gs pos="0">
                  <a:srgbClr val="FFDB5A">
                    <a:alpha val="100000"/>
                  </a:srgbClr>
                </a:gs>
                <a:gs pos="100000">
                  <a:srgbClr val="FFCF00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6" name="TextBox 2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028700" y="2433139"/>
            <a:ext cx="8872226" cy="1915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683"/>
              </a:lnSpc>
            </a:pPr>
            <a:r>
              <a:rPr lang="en-US" sz="11202" spc="-224">
                <a:solidFill>
                  <a:srgbClr val="002960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Tools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28700" y="3707748"/>
            <a:ext cx="11126157" cy="1915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683"/>
              </a:lnSpc>
            </a:pPr>
            <a:r>
              <a:rPr lang="en-US" sz="11202" spc="-224">
                <a:solidFill>
                  <a:srgbClr val="000000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Riset Pasar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28700" y="5225324"/>
            <a:ext cx="12930318" cy="18162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5683"/>
              </a:lnSpc>
            </a:pPr>
            <a:r>
              <a:rPr lang="en-US" sz="11202" spc="-224" dirty="0" err="1">
                <a:solidFill>
                  <a:srgbClr val="FFCB0C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dalam</a:t>
            </a:r>
            <a:r>
              <a:rPr lang="en-US" sz="11202" spc="-224" dirty="0">
                <a:solidFill>
                  <a:srgbClr val="FFCB0C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 digital marketing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27666" y="8275990"/>
            <a:ext cx="5955006" cy="1030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40"/>
              </a:lnSpc>
            </a:pPr>
            <a:r>
              <a:rPr lang="en-US" sz="6700" spc="-134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@ilmumandiri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147016" y="1143017"/>
            <a:ext cx="4444763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9"/>
              </a:lnSpc>
            </a:pPr>
            <a:r>
              <a:rPr lang="en-US" sz="3599" b="1" spc="-7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JATI IMANTORO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8288000" cy="198834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21" y="400051"/>
            <a:ext cx="2643140" cy="108823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438278" y="85573"/>
            <a:ext cx="15792699" cy="1931348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6600825" algn="l"/>
              </a:tabLst>
            </a:pPr>
            <a:r>
              <a:rPr lang="id-ID" sz="8250" b="1" dirty="0">
                <a:solidFill>
                  <a:srgbClr val="FF0000"/>
                </a:solidFill>
              </a:rPr>
              <a:t>RISET </a:t>
            </a:r>
            <a:r>
              <a:rPr lang="id-ID" sz="8250" b="1" dirty="0"/>
              <a:t>MARKET SIZE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571500" cy="19883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700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2191999" y="387598"/>
            <a:ext cx="3126885" cy="1332775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6600825" algn="l"/>
              </a:tabLst>
            </a:pPr>
            <a:r>
              <a:rPr lang="id-ID" sz="4500" b="1" dirty="0">
                <a:solidFill>
                  <a:schemeClr val="bg1"/>
                </a:solidFill>
              </a:rPr>
              <a:t>Google Trend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1" y="204303"/>
            <a:ext cx="2282258" cy="15160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7994" t="22522" r="9368" b="11745"/>
          <a:stretch/>
        </p:blipFill>
        <p:spPr>
          <a:xfrm>
            <a:off x="571500" y="2346748"/>
            <a:ext cx="9071169" cy="40567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50525" t="32866" r="6944" b="22737"/>
          <a:stretch/>
        </p:blipFill>
        <p:spPr>
          <a:xfrm>
            <a:off x="10539447" y="2193525"/>
            <a:ext cx="7173309" cy="4209978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673481" y="7225250"/>
            <a:ext cx="16937870" cy="911079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6600825" algn="l"/>
              </a:tabLst>
            </a:pPr>
            <a:r>
              <a:rPr lang="id-ID" sz="5250" b="1" dirty="0"/>
              <a:t>Gambar Grafik : Jika gambar Grafik Naik &gt;&gt;&gt; Trend Naik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74888" y="8209429"/>
            <a:ext cx="16937868" cy="1675550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6600825" algn="l"/>
              </a:tabLst>
            </a:pPr>
            <a:r>
              <a:rPr lang="id-ID" sz="4500" b="1" dirty="0"/>
              <a:t>Related Queries : Menggambarkan Urutan Pencarian yang sedang trend/Produk Trend/Kata Kunci Paling sering diketik orang</a:t>
            </a:r>
          </a:p>
        </p:txBody>
      </p:sp>
    </p:spTree>
    <p:extLst>
      <p:ext uri="{BB962C8B-B14F-4D97-AF65-F5344CB8AC3E}">
        <p14:creationId xmlns:p14="http://schemas.microsoft.com/office/powerpoint/2010/main" val="29127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097D78-B1ED-20CE-F051-C729F9B705D4}"/>
              </a:ext>
            </a:extLst>
          </p:cNvPr>
          <p:cNvSpPr txBox="1"/>
          <p:nvPr/>
        </p:nvSpPr>
        <p:spPr>
          <a:xfrm>
            <a:off x="2857499" y="5361860"/>
            <a:ext cx="12573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4000" dirty="0" err="1"/>
              <a:t>Riset</a:t>
            </a:r>
            <a:r>
              <a:rPr lang="en-ID" sz="4000" dirty="0"/>
              <a:t> pasar yang </a:t>
            </a:r>
            <a:r>
              <a:rPr lang="en-ID" sz="4000" dirty="0" err="1"/>
              <a:t>dapat</a:t>
            </a:r>
            <a:r>
              <a:rPr lang="en-ID" sz="4000" dirty="0"/>
              <a:t> </a:t>
            </a:r>
            <a:r>
              <a:rPr lang="en-ID" sz="4000" dirty="0" err="1"/>
              <a:t>dilakukan</a:t>
            </a:r>
            <a:r>
              <a:rPr lang="en-ID" sz="4000" dirty="0"/>
              <a:t> di platform e-commerce </a:t>
            </a:r>
            <a:r>
              <a:rPr lang="en-ID" sz="4000" dirty="0" err="1"/>
              <a:t>seperti</a:t>
            </a:r>
            <a:r>
              <a:rPr lang="en-ID" sz="4000" dirty="0"/>
              <a:t> Shopee </a:t>
            </a:r>
            <a:r>
              <a:rPr lang="en-ID" sz="4000" dirty="0" err="1"/>
              <a:t>mencakup</a:t>
            </a:r>
            <a:r>
              <a:rPr lang="en-ID" sz="4000" dirty="0"/>
              <a:t> </a:t>
            </a:r>
            <a:r>
              <a:rPr lang="en-ID" sz="4000" dirty="0" err="1"/>
              <a:t>berbagai</a:t>
            </a:r>
            <a:r>
              <a:rPr lang="en-ID" sz="4000" dirty="0"/>
              <a:t> </a:t>
            </a:r>
            <a:r>
              <a:rPr lang="en-ID" sz="4000" dirty="0" err="1"/>
              <a:t>tujuan</a:t>
            </a:r>
            <a:r>
              <a:rPr lang="en-ID" sz="4000" dirty="0"/>
              <a:t> </a:t>
            </a:r>
            <a:r>
              <a:rPr lang="en-ID" sz="4000" dirty="0" err="1"/>
              <a:t>diantaranya</a:t>
            </a:r>
            <a:r>
              <a:rPr lang="en-ID" sz="4000" dirty="0"/>
              <a:t>, </a:t>
            </a:r>
            <a:r>
              <a:rPr lang="en-ID" sz="4000" dirty="0" err="1"/>
              <a:t>untuk</a:t>
            </a:r>
            <a:r>
              <a:rPr lang="en-ID" sz="4000" dirty="0"/>
              <a:t> </a:t>
            </a:r>
            <a:r>
              <a:rPr lang="en-ID" sz="4000" dirty="0" err="1"/>
              <a:t>memahami</a:t>
            </a:r>
            <a:r>
              <a:rPr lang="en-ID" sz="4000" dirty="0"/>
              <a:t> </a:t>
            </a:r>
            <a:r>
              <a:rPr lang="en-ID" sz="4000" dirty="0" err="1"/>
              <a:t>produk</a:t>
            </a:r>
            <a:r>
              <a:rPr lang="en-ID" sz="4000" dirty="0"/>
              <a:t> </a:t>
            </a:r>
            <a:r>
              <a:rPr lang="en-ID" sz="4000" dirty="0" err="1"/>
              <a:t>terlaris</a:t>
            </a:r>
            <a:r>
              <a:rPr lang="en-ID" sz="4000" dirty="0"/>
              <a:t>, market size, </a:t>
            </a:r>
            <a:r>
              <a:rPr lang="en-ID" sz="4000" dirty="0" err="1"/>
              <a:t>tren</a:t>
            </a:r>
            <a:r>
              <a:rPr lang="en-ID" sz="4000" dirty="0"/>
              <a:t> </a:t>
            </a:r>
            <a:r>
              <a:rPr lang="en-ID" sz="4000" dirty="0" err="1"/>
              <a:t>produk</a:t>
            </a:r>
            <a:r>
              <a:rPr lang="en-ID" sz="4000" dirty="0"/>
              <a:t>, dan </a:t>
            </a:r>
            <a:r>
              <a:rPr lang="en-ID" sz="4000" dirty="0" err="1"/>
              <a:t>riset</a:t>
            </a:r>
            <a:r>
              <a:rPr lang="en-ID" sz="4000" dirty="0"/>
              <a:t> </a:t>
            </a:r>
            <a:r>
              <a:rPr lang="en-ID" sz="4000" dirty="0" err="1"/>
              <a:t>calon</a:t>
            </a:r>
            <a:r>
              <a:rPr lang="en-ID" sz="4000" dirty="0"/>
              <a:t> </a:t>
            </a:r>
            <a:r>
              <a:rPr lang="en-ID" sz="4000" dirty="0" err="1"/>
              <a:t>suplier</a:t>
            </a:r>
            <a:endParaRPr lang="en-ID" sz="4000" dirty="0"/>
          </a:p>
        </p:txBody>
      </p:sp>
      <p:sp>
        <p:nvSpPr>
          <p:cNvPr id="6" name="Freeform 23">
            <a:extLst>
              <a:ext uri="{FF2B5EF4-FFF2-40B4-BE49-F238E27FC236}">
                <a16:creationId xmlns:a16="http://schemas.microsoft.com/office/drawing/2014/main" id="{C7BF752A-8797-E844-BA63-F2237157C227}"/>
              </a:ext>
            </a:extLst>
          </p:cNvPr>
          <p:cNvSpPr/>
          <p:nvPr/>
        </p:nvSpPr>
        <p:spPr>
          <a:xfrm rot="5400000">
            <a:off x="911753" y="6222350"/>
            <a:ext cx="3205694" cy="4970069"/>
          </a:xfrm>
          <a:custGeom>
            <a:avLst/>
            <a:gdLst/>
            <a:ahLst/>
            <a:cxnLst/>
            <a:rect l="l" t="t" r="r" b="b"/>
            <a:pathLst>
              <a:path w="3205694" h="4970069">
                <a:moveTo>
                  <a:pt x="0" y="0"/>
                </a:moveTo>
                <a:lnTo>
                  <a:pt x="3205694" y="0"/>
                </a:lnTo>
                <a:lnTo>
                  <a:pt x="3205694" y="4970069"/>
                </a:lnTo>
                <a:lnTo>
                  <a:pt x="0" y="49700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24">
            <a:extLst>
              <a:ext uri="{FF2B5EF4-FFF2-40B4-BE49-F238E27FC236}">
                <a16:creationId xmlns:a16="http://schemas.microsoft.com/office/drawing/2014/main" id="{DEFDC5E7-C03A-FC50-5626-6209D7CAE64B}"/>
              </a:ext>
            </a:extLst>
          </p:cNvPr>
          <p:cNvSpPr/>
          <p:nvPr/>
        </p:nvSpPr>
        <p:spPr>
          <a:xfrm rot="5400000" flipH="1">
            <a:off x="496355" y="-449134"/>
            <a:ext cx="3236976" cy="4114800"/>
          </a:xfrm>
          <a:custGeom>
            <a:avLst/>
            <a:gdLst/>
            <a:ahLst/>
            <a:cxnLst/>
            <a:rect l="l" t="t" r="r" b="b"/>
            <a:pathLst>
              <a:path w="3236976" h="4114800">
                <a:moveTo>
                  <a:pt x="3236976" y="0"/>
                </a:moveTo>
                <a:lnTo>
                  <a:pt x="0" y="0"/>
                </a:lnTo>
                <a:lnTo>
                  <a:pt x="0" y="4114800"/>
                </a:lnTo>
                <a:lnTo>
                  <a:pt x="3236976" y="4114800"/>
                </a:lnTo>
                <a:lnTo>
                  <a:pt x="323697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38">
            <a:extLst>
              <a:ext uri="{FF2B5EF4-FFF2-40B4-BE49-F238E27FC236}">
                <a16:creationId xmlns:a16="http://schemas.microsoft.com/office/drawing/2014/main" id="{BBA94443-2A2B-23C4-9D90-728458010B46}"/>
              </a:ext>
            </a:extLst>
          </p:cNvPr>
          <p:cNvSpPr/>
          <p:nvPr/>
        </p:nvSpPr>
        <p:spPr>
          <a:xfrm rot="-5400000">
            <a:off x="15314882" y="-1251537"/>
            <a:ext cx="2710890" cy="4537054"/>
          </a:xfrm>
          <a:custGeom>
            <a:avLst/>
            <a:gdLst/>
            <a:ahLst/>
            <a:cxnLst/>
            <a:rect l="l" t="t" r="r" b="b"/>
            <a:pathLst>
              <a:path w="2710890" h="4537054">
                <a:moveTo>
                  <a:pt x="0" y="0"/>
                </a:moveTo>
                <a:lnTo>
                  <a:pt x="2710889" y="0"/>
                </a:lnTo>
                <a:lnTo>
                  <a:pt x="2710889" y="4537054"/>
                </a:lnTo>
                <a:lnTo>
                  <a:pt x="0" y="45370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012E53-EAA5-CBE1-F531-6A5EA6FAA7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172" y="703533"/>
            <a:ext cx="5599656" cy="29443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FCAD91A-CB27-4CBC-EE21-CA8D572B7666}"/>
              </a:ext>
            </a:extLst>
          </p:cNvPr>
          <p:cNvSpPr/>
          <p:nvPr/>
        </p:nvSpPr>
        <p:spPr>
          <a:xfrm>
            <a:off x="6604939" y="3883929"/>
            <a:ext cx="50781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/>
              <a:t>E-commerce </a:t>
            </a:r>
            <a:r>
              <a:rPr lang="en-US" sz="4800" b="1" dirty="0" err="1"/>
              <a:t>Shope</a:t>
            </a:r>
            <a:endParaRPr lang="id-ID" sz="4800" b="1" dirty="0"/>
          </a:p>
        </p:txBody>
      </p:sp>
    </p:spTree>
    <p:extLst>
      <p:ext uri="{BB962C8B-B14F-4D97-AF65-F5344CB8AC3E}">
        <p14:creationId xmlns:p14="http://schemas.microsoft.com/office/powerpoint/2010/main" val="2207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8288000" cy="198834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21" y="400051"/>
            <a:ext cx="2643140" cy="108823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438278" y="121024"/>
            <a:ext cx="14849723" cy="1895897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6600825" algn="l"/>
              </a:tabLst>
            </a:pPr>
            <a:r>
              <a:rPr lang="id-ID" sz="5250" b="1" dirty="0">
                <a:solidFill>
                  <a:srgbClr val="FF0000"/>
                </a:solidFill>
                <a:latin typeface="+mn-lt"/>
              </a:rPr>
              <a:t>RISET </a:t>
            </a:r>
            <a:r>
              <a:rPr lang="id-ID" sz="5250" b="1" dirty="0">
                <a:solidFill>
                  <a:schemeClr val="bg1"/>
                </a:solidFill>
                <a:latin typeface="+mn-lt"/>
              </a:rPr>
              <a:t>TREND / PRODUK LARIS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571500" cy="19883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7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6684" y="237055"/>
            <a:ext cx="2688863" cy="1514234"/>
          </a:xfrm>
          <a:prstGeom prst="rect">
            <a:avLst/>
          </a:prstGeom>
        </p:spPr>
      </p:pic>
      <p:pic>
        <p:nvPicPr>
          <p:cNvPr id="15" name="Picture 2" descr="C:\Users\user\Pictures\hires-toped-tokopedia-mascot-n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57483" y="121024"/>
            <a:ext cx="1429260" cy="1611269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>
            <a:off x="12653935" y="796913"/>
            <a:ext cx="883607" cy="54411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7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5036" t="12639" r="6435" b="20197"/>
          <a:stretch/>
        </p:blipFill>
        <p:spPr>
          <a:xfrm>
            <a:off x="416528" y="2016920"/>
            <a:ext cx="17278065" cy="7369791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571500" y="8826990"/>
            <a:ext cx="16709676" cy="1460010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6600825" algn="l"/>
              </a:tabLst>
            </a:pPr>
            <a:r>
              <a:rPr lang="id-ID" sz="4500" b="1" dirty="0">
                <a:solidFill>
                  <a:srgbClr val="FF0000"/>
                </a:solidFill>
              </a:rPr>
              <a:t>Trend Produk &gt;&gt;&gt;  shope Pembeli / https://shopee.co.id/ &gt;&gt; Pilih Katagori /Nice Produk yang Ingin di Jual </a:t>
            </a:r>
            <a:endParaRPr lang="id-ID" sz="4500" b="1" dirty="0"/>
          </a:p>
        </p:txBody>
      </p:sp>
    </p:spTree>
    <p:extLst>
      <p:ext uri="{BB962C8B-B14F-4D97-AF65-F5344CB8AC3E}">
        <p14:creationId xmlns:p14="http://schemas.microsoft.com/office/powerpoint/2010/main" val="20189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8288000" cy="198834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21" y="400051"/>
            <a:ext cx="2643140" cy="108823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438278" y="121024"/>
            <a:ext cx="14849723" cy="1895897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6600825" algn="l"/>
              </a:tabLst>
            </a:pPr>
            <a:r>
              <a:rPr lang="en-US" sz="5250" b="1" dirty="0">
                <a:solidFill>
                  <a:srgbClr val="FF0000"/>
                </a:solidFill>
                <a:latin typeface="+mn-lt"/>
              </a:rPr>
              <a:t>Market Size</a:t>
            </a:r>
            <a:endParaRPr lang="id-ID" sz="525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571500" cy="19883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7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6684" y="237055"/>
            <a:ext cx="2688863" cy="1514234"/>
          </a:xfrm>
          <a:prstGeom prst="rect">
            <a:avLst/>
          </a:prstGeom>
        </p:spPr>
      </p:pic>
      <p:pic>
        <p:nvPicPr>
          <p:cNvPr id="15" name="Picture 2" descr="C:\Users\user\Pictures\hires-toped-tokopedia-mascot-n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57483" y="121024"/>
            <a:ext cx="1429260" cy="1611269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>
            <a:off x="12653935" y="796913"/>
            <a:ext cx="883607" cy="54411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70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552017" y="3492845"/>
            <a:ext cx="9971049" cy="6387153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1525" indent="-771525">
              <a:buFont typeface="+mj-lt"/>
              <a:buAutoNum type="arabicPeriod"/>
              <a:tabLst>
                <a:tab pos="6600825" algn="l"/>
              </a:tabLst>
            </a:pPr>
            <a:r>
              <a:rPr lang="id-ID" sz="3750" b="1" dirty="0">
                <a:solidFill>
                  <a:srgbClr val="FF0000"/>
                </a:solidFill>
              </a:rPr>
              <a:t>Setelah Masuk ke 1 Katagori dan mengetikkan produk bidikan, tersaji banyak produk sesuai dengan 4 urutan pengelompokan: terkait, terbaru, terlaris., dan Harga</a:t>
            </a:r>
          </a:p>
          <a:p>
            <a:pPr marL="771525" indent="-771525">
              <a:buFont typeface="+mj-lt"/>
              <a:buAutoNum type="arabicPeriod"/>
              <a:tabLst>
                <a:tab pos="6600825" algn="l"/>
              </a:tabLst>
            </a:pPr>
            <a:r>
              <a:rPr lang="id-ID" sz="3750" b="1" dirty="0">
                <a:solidFill>
                  <a:srgbClr val="FF0000"/>
                </a:solidFill>
              </a:rPr>
              <a:t>Pilih data Produk urutan terlaris, cari produk dengan penjualan tertinggi &amp; harga terendah bukan di urutan peratama (naik karena Iklan)</a:t>
            </a:r>
          </a:p>
          <a:p>
            <a:pPr marL="771525" indent="-771525">
              <a:buFont typeface="+mj-lt"/>
              <a:buAutoNum type="arabicPeriod"/>
              <a:tabLst>
                <a:tab pos="6600825" algn="l"/>
              </a:tabLst>
            </a:pPr>
            <a:r>
              <a:rPr lang="id-ID" sz="3750" b="1" dirty="0">
                <a:solidFill>
                  <a:srgbClr val="FF0000"/>
                </a:solidFill>
              </a:rPr>
              <a:t>Lihat Kompetisi harga produk di shope untuk kemungkinan kita jual di marketplace lain.</a:t>
            </a:r>
          </a:p>
          <a:p>
            <a:pPr marL="771525" indent="-771525">
              <a:buFont typeface="+mj-lt"/>
              <a:buAutoNum type="arabicPeriod"/>
              <a:tabLst>
                <a:tab pos="6600825" algn="l"/>
              </a:tabLst>
            </a:pPr>
            <a:r>
              <a:rPr lang="id-ID" sz="3750" b="1" dirty="0">
                <a:solidFill>
                  <a:srgbClr val="FF0000"/>
                </a:solidFill>
              </a:rPr>
              <a:t>Jika Persaingan Harga Masih masuk memungkinkan toko kita jadikan Suplier (riset Lanjut)</a:t>
            </a:r>
          </a:p>
          <a:p>
            <a:pPr marL="771525" indent="-771525">
              <a:buFont typeface="+mj-lt"/>
              <a:buAutoNum type="arabicPeriod"/>
              <a:tabLst>
                <a:tab pos="6600825" algn="l"/>
              </a:tabLst>
            </a:pPr>
            <a:endParaRPr lang="id-ID" sz="375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t="17863" r="33917" b="7323"/>
          <a:stretch/>
        </p:blipFill>
        <p:spPr>
          <a:xfrm>
            <a:off x="285750" y="2137943"/>
            <a:ext cx="7906674" cy="5032578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8763000" y="2104377"/>
            <a:ext cx="8229655" cy="806788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6600825" algn="l"/>
              </a:tabLst>
            </a:pPr>
            <a:r>
              <a:rPr lang="id-ID" sz="4500" b="1" u="sng" dirty="0"/>
              <a:t>Reset Produk &amp; Calon Suplier</a:t>
            </a:r>
          </a:p>
        </p:txBody>
      </p:sp>
    </p:spTree>
    <p:extLst>
      <p:ext uri="{BB962C8B-B14F-4D97-AF65-F5344CB8AC3E}">
        <p14:creationId xmlns:p14="http://schemas.microsoft.com/office/powerpoint/2010/main" val="378233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8288000" cy="198834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21" y="400051"/>
            <a:ext cx="2643140" cy="108823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438278" y="121024"/>
            <a:ext cx="14849723" cy="1895897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6600825" algn="l"/>
              </a:tabLst>
            </a:pPr>
            <a:r>
              <a:rPr lang="id-ID" sz="5250" b="1" dirty="0">
                <a:solidFill>
                  <a:srgbClr val="FF0000"/>
                </a:solidFill>
                <a:latin typeface="+mn-lt"/>
              </a:rPr>
              <a:t>RISET </a:t>
            </a:r>
            <a:r>
              <a:rPr lang="id-ID" sz="5250" b="1" dirty="0">
                <a:solidFill>
                  <a:schemeClr val="bg1"/>
                </a:solidFill>
                <a:latin typeface="+mn-lt"/>
              </a:rPr>
              <a:t>SUPLIER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571500" cy="19883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7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6684" y="237055"/>
            <a:ext cx="2688863" cy="1514234"/>
          </a:xfrm>
          <a:prstGeom prst="rect">
            <a:avLst/>
          </a:prstGeom>
        </p:spPr>
      </p:pic>
      <p:pic>
        <p:nvPicPr>
          <p:cNvPr id="15" name="Picture 2" descr="C:\Users\user\Pictures\hires-toped-tokopedia-mascot-n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57483" y="121024"/>
            <a:ext cx="1429260" cy="1611269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>
            <a:off x="12653935" y="796913"/>
            <a:ext cx="883607" cy="54411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70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19870" y="7021772"/>
            <a:ext cx="17449517" cy="202669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1525" indent="-771525">
              <a:buFont typeface="+mj-lt"/>
              <a:buAutoNum type="arabicPeriod"/>
              <a:tabLst>
                <a:tab pos="6600825" algn="l"/>
              </a:tabLst>
            </a:pPr>
            <a:r>
              <a:rPr lang="id-ID" sz="3000" b="1" dirty="0"/>
              <a:t>Semakin Tinggi Penilaian Produk/ulasan semakin baik, yang ulas sedikit berarti rating rendah</a:t>
            </a:r>
          </a:p>
          <a:p>
            <a:pPr marL="771525" indent="-771525">
              <a:buFont typeface="+mj-lt"/>
              <a:buAutoNum type="arabicPeriod"/>
              <a:tabLst>
                <a:tab pos="6600825" algn="l"/>
              </a:tabLst>
            </a:pPr>
            <a:r>
              <a:rPr lang="id-ID" sz="3000" b="1" dirty="0"/>
              <a:t>Shopee: Status toko Star Seler  = toko Aman </a:t>
            </a:r>
            <a:r>
              <a:rPr lang="id-ID" sz="3000" b="1" dirty="0">
                <a:solidFill>
                  <a:srgbClr val="FF0000"/>
                </a:solidFill>
              </a:rPr>
              <a:t>Klo di Tokopedia : Powor Merchan</a:t>
            </a:r>
          </a:p>
          <a:p>
            <a:pPr marL="771525" indent="-771525">
              <a:buFont typeface="+mj-lt"/>
              <a:buAutoNum type="arabicPeriod"/>
              <a:tabLst>
                <a:tab pos="6600825" algn="l"/>
              </a:tabLst>
            </a:pPr>
            <a:r>
              <a:rPr lang="id-ID" sz="3000" b="1" dirty="0"/>
              <a:t>Ulasan setiap produk toko &gt; 90% menunjukkan Komen netizen beraura positip /tidak banyak negatif</a:t>
            </a:r>
          </a:p>
          <a:p>
            <a:pPr marL="771525" indent="-771525">
              <a:buFont typeface="+mj-lt"/>
              <a:buAutoNum type="arabicPeriod"/>
              <a:tabLst>
                <a:tab pos="6600825" algn="l"/>
              </a:tabLst>
            </a:pPr>
            <a:r>
              <a:rPr lang="id-ID" sz="3000" b="1" dirty="0"/>
              <a:t>Klo bisa cari yang Lokasi JABOTABEK = Persepsi Ongkir Murah ke seluruh wilayah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19870" y="6270296"/>
            <a:ext cx="6970649" cy="967976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6600825" algn="l"/>
              </a:tabLst>
            </a:pPr>
            <a:r>
              <a:rPr lang="id-ID" sz="4500" b="1" u="sng" dirty="0">
                <a:solidFill>
                  <a:srgbClr val="FF0000"/>
                </a:solidFill>
              </a:rPr>
              <a:t>Kriteria Suplier BAIK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5351" t="32603" r="6225" b="19823"/>
          <a:stretch/>
        </p:blipFill>
        <p:spPr>
          <a:xfrm>
            <a:off x="571502" y="2166455"/>
            <a:ext cx="13963365" cy="422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1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2860518" y="5084981"/>
            <a:ext cx="16041066" cy="1083950"/>
          </a:xfrm>
          <a:custGeom>
            <a:avLst/>
            <a:gdLst/>
            <a:ahLst/>
            <a:cxnLst/>
            <a:rect l="l" t="t" r="r" b="b"/>
            <a:pathLst>
              <a:path w="16041066" h="1083950">
                <a:moveTo>
                  <a:pt x="0" y="0"/>
                </a:moveTo>
                <a:lnTo>
                  <a:pt x="16041066" y="0"/>
                </a:lnTo>
                <a:lnTo>
                  <a:pt x="16041066" y="1083951"/>
                </a:lnTo>
                <a:lnTo>
                  <a:pt x="0" y="10839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8000"/>
            </a:blip>
            <a:stretch>
              <a:fillRect t="-1376875"/>
            </a:stretch>
          </a:blipFill>
        </p:spPr>
      </p:sp>
      <p:grpSp>
        <p:nvGrpSpPr>
          <p:cNvPr id="3" name="Group 3"/>
          <p:cNvGrpSpPr/>
          <p:nvPr/>
        </p:nvGrpSpPr>
        <p:grpSpPr>
          <a:xfrm rot="-5400000">
            <a:off x="3423539" y="4998261"/>
            <a:ext cx="16229786" cy="1257392"/>
            <a:chOff x="0" y="0"/>
            <a:chExt cx="4274512" cy="33116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512" cy="331165"/>
            </a:xfrm>
            <a:custGeom>
              <a:avLst/>
              <a:gdLst/>
              <a:ahLst/>
              <a:cxnLst/>
              <a:rect l="l" t="t" r="r" b="b"/>
              <a:pathLst>
                <a:path w="4274512" h="331165">
                  <a:moveTo>
                    <a:pt x="0" y="0"/>
                  </a:moveTo>
                  <a:lnTo>
                    <a:pt x="4274512" y="0"/>
                  </a:lnTo>
                  <a:lnTo>
                    <a:pt x="4274512" y="331165"/>
                  </a:lnTo>
                  <a:lnTo>
                    <a:pt x="0" y="331165"/>
                  </a:lnTo>
                  <a:close/>
                </a:path>
              </a:pathLst>
            </a:custGeom>
            <a:gradFill rotWithShape="1">
              <a:gsLst>
                <a:gs pos="0">
                  <a:srgbClr val="FFDB5A">
                    <a:alpha val="100000"/>
                  </a:srgbClr>
                </a:gs>
                <a:gs pos="100000">
                  <a:srgbClr val="FFCF00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4274512" cy="3883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5400000">
            <a:off x="3804079" y="5662798"/>
            <a:ext cx="16041066" cy="1083950"/>
          </a:xfrm>
          <a:custGeom>
            <a:avLst/>
            <a:gdLst/>
            <a:ahLst/>
            <a:cxnLst/>
            <a:rect l="l" t="t" r="r" b="b"/>
            <a:pathLst>
              <a:path w="16041066" h="1083950">
                <a:moveTo>
                  <a:pt x="0" y="0"/>
                </a:moveTo>
                <a:lnTo>
                  <a:pt x="16041066" y="0"/>
                </a:lnTo>
                <a:lnTo>
                  <a:pt x="16041066" y="1083950"/>
                </a:lnTo>
                <a:lnTo>
                  <a:pt x="0" y="10839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8000"/>
            </a:blip>
            <a:stretch>
              <a:fillRect t="-1376875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1824612" y="0"/>
            <a:ext cx="6463388" cy="10287000"/>
            <a:chOff x="0" y="0"/>
            <a:chExt cx="8617851" cy="13716000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/>
            <a:srcRect l="26254" r="31845"/>
            <a:stretch>
              <a:fillRect/>
            </a:stretch>
          </p:blipFill>
          <p:spPr>
            <a:xfrm>
              <a:off x="0" y="0"/>
              <a:ext cx="8617851" cy="13716000"/>
            </a:xfrm>
            <a:prstGeom prst="rect">
              <a:avLst/>
            </a:prstGeom>
          </p:spPr>
        </p:pic>
      </p:grpSp>
      <p:sp>
        <p:nvSpPr>
          <p:cNvPr id="9" name="TextBox 9"/>
          <p:cNvSpPr txBox="1"/>
          <p:nvPr/>
        </p:nvSpPr>
        <p:spPr>
          <a:xfrm>
            <a:off x="872089" y="1197229"/>
            <a:ext cx="7281992" cy="1377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199"/>
              </a:lnSpc>
            </a:pPr>
            <a:r>
              <a:rPr lang="en-US" sz="7999" spc="-159" dirty="0" err="1">
                <a:solidFill>
                  <a:srgbClr val="002960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Tujuan</a:t>
            </a:r>
            <a:r>
              <a:rPr lang="en-US" sz="7999" spc="-159" dirty="0">
                <a:solidFill>
                  <a:srgbClr val="002960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 </a:t>
            </a:r>
            <a:r>
              <a:rPr lang="en-US" sz="7999" spc="-159" dirty="0" err="1">
                <a:solidFill>
                  <a:srgbClr val="002960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Pembelajaran</a:t>
            </a:r>
            <a:endParaRPr lang="en-US" sz="7999" spc="-159" dirty="0">
              <a:solidFill>
                <a:srgbClr val="002960"/>
              </a:solidFill>
              <a:latin typeface="Bebas Neue Cyrillic"/>
              <a:ea typeface="Bebas Neue Cyrillic"/>
              <a:cs typeface="Bebas Neue Cyrillic"/>
              <a:sym typeface="Bebas Neue Cyrillic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028700" y="3404362"/>
            <a:ext cx="107822" cy="107822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gradFill rotWithShape="1">
              <a:gsLst>
                <a:gs pos="0">
                  <a:srgbClr val="FFDB5A">
                    <a:alpha val="100000"/>
                  </a:srgbClr>
                </a:gs>
                <a:gs pos="100000">
                  <a:srgbClr val="FFCF00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86881" y="3404362"/>
            <a:ext cx="107822" cy="107822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gradFill rotWithShape="1">
              <a:gsLst>
                <a:gs pos="0">
                  <a:srgbClr val="FFDB5A">
                    <a:alpha val="100000"/>
                  </a:srgbClr>
                </a:gs>
                <a:gs pos="100000">
                  <a:srgbClr val="FFCF00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43804" y="3404362"/>
            <a:ext cx="107822" cy="107822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gradFill rotWithShape="1">
              <a:gsLst>
                <a:gs pos="0">
                  <a:srgbClr val="FFDB5A">
                    <a:alpha val="100000"/>
                  </a:srgbClr>
                </a:gs>
                <a:gs pos="100000">
                  <a:srgbClr val="FFCF00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498762" y="3404362"/>
            <a:ext cx="3807661" cy="107822"/>
            <a:chOff x="0" y="0"/>
            <a:chExt cx="28703383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8703383" cy="812800"/>
            </a:xfrm>
            <a:custGeom>
              <a:avLst/>
              <a:gdLst/>
              <a:ahLst/>
              <a:cxnLst/>
              <a:rect l="l" t="t" r="r" b="b"/>
              <a:pathLst>
                <a:path w="28703383" h="812800">
                  <a:moveTo>
                    <a:pt x="0" y="0"/>
                  </a:moveTo>
                  <a:lnTo>
                    <a:pt x="28703383" y="0"/>
                  </a:lnTo>
                  <a:lnTo>
                    <a:pt x="28703383" y="812800"/>
                  </a:lnTo>
                  <a:lnTo>
                    <a:pt x="0" y="812800"/>
                  </a:lnTo>
                  <a:close/>
                </a:path>
              </a:pathLst>
            </a:custGeom>
            <a:gradFill rotWithShape="1">
              <a:gsLst>
                <a:gs pos="0">
                  <a:srgbClr val="FFDB5A">
                    <a:alpha val="100000"/>
                  </a:srgbClr>
                </a:gs>
                <a:gs pos="100000">
                  <a:srgbClr val="FFCF00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1" name="TextBox 21"/>
            <p:cNvSpPr txBox="1"/>
            <p:nvPr/>
          </p:nvSpPr>
          <p:spPr>
            <a:xfrm>
              <a:off x="0" y="-57150"/>
              <a:ext cx="28703383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8524811" y="1028700"/>
            <a:ext cx="1376115" cy="501052"/>
          </a:xfrm>
          <a:custGeom>
            <a:avLst/>
            <a:gdLst/>
            <a:ahLst/>
            <a:cxnLst/>
            <a:rect l="l" t="t" r="r" b="b"/>
            <a:pathLst>
              <a:path w="1376115" h="501052">
                <a:moveTo>
                  <a:pt x="0" y="0"/>
                </a:moveTo>
                <a:lnTo>
                  <a:pt x="1376115" y="0"/>
                </a:lnTo>
                <a:lnTo>
                  <a:pt x="1376115" y="501052"/>
                </a:lnTo>
                <a:lnTo>
                  <a:pt x="0" y="501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92175"/>
            </a:stretch>
          </a:blipFill>
        </p:spPr>
      </p:sp>
      <p:sp>
        <p:nvSpPr>
          <p:cNvPr id="23" name="Freeform 23"/>
          <p:cNvSpPr/>
          <p:nvPr/>
        </p:nvSpPr>
        <p:spPr>
          <a:xfrm rot="5400000">
            <a:off x="606225" y="7019470"/>
            <a:ext cx="3205694" cy="4970069"/>
          </a:xfrm>
          <a:custGeom>
            <a:avLst/>
            <a:gdLst/>
            <a:ahLst/>
            <a:cxnLst/>
            <a:rect l="l" t="t" r="r" b="b"/>
            <a:pathLst>
              <a:path w="3205694" h="4970069">
                <a:moveTo>
                  <a:pt x="0" y="0"/>
                </a:moveTo>
                <a:lnTo>
                  <a:pt x="3205694" y="0"/>
                </a:lnTo>
                <a:lnTo>
                  <a:pt x="3205694" y="4970069"/>
                </a:lnTo>
                <a:lnTo>
                  <a:pt x="0" y="49700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5400000" flipH="1">
            <a:off x="315350" y="-2076450"/>
            <a:ext cx="3236976" cy="4114800"/>
          </a:xfrm>
          <a:custGeom>
            <a:avLst/>
            <a:gdLst/>
            <a:ahLst/>
            <a:cxnLst/>
            <a:rect l="l" t="t" r="r" b="b"/>
            <a:pathLst>
              <a:path w="3236976" h="4114800">
                <a:moveTo>
                  <a:pt x="3236976" y="0"/>
                </a:moveTo>
                <a:lnTo>
                  <a:pt x="0" y="0"/>
                </a:lnTo>
                <a:lnTo>
                  <a:pt x="0" y="4114800"/>
                </a:lnTo>
                <a:lnTo>
                  <a:pt x="3236976" y="4114800"/>
                </a:lnTo>
                <a:lnTo>
                  <a:pt x="323697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136886" y="3620609"/>
            <a:ext cx="10339076" cy="534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00"/>
              </a:lnSpc>
            </a:pPr>
            <a:endParaRPr/>
          </a:p>
          <a:p>
            <a:pPr marL="1079501" lvl="1" indent="-539750" algn="just">
              <a:lnSpc>
                <a:spcPts val="6000"/>
              </a:lnSpc>
              <a:buFont typeface="Arial"/>
              <a:buChar char="•"/>
            </a:pPr>
            <a:r>
              <a:rPr lang="en-US" sz="5000" b="1" spc="-100">
                <a:solidFill>
                  <a:srgbClr val="002960"/>
                </a:solidFill>
                <a:latin typeface="Roboto Bold"/>
                <a:ea typeface="Roboto Bold"/>
                <a:cs typeface="Roboto Bold"/>
                <a:sym typeface="Roboto Bold"/>
              </a:rPr>
              <a:t>Pentingnya riset dalam pemasaran digital</a:t>
            </a:r>
          </a:p>
          <a:p>
            <a:pPr marL="1079501" lvl="1" indent="-539750" algn="just">
              <a:lnSpc>
                <a:spcPts val="6000"/>
              </a:lnSpc>
              <a:buFont typeface="Arial"/>
              <a:buChar char="•"/>
            </a:pPr>
            <a:r>
              <a:rPr lang="en-US" sz="5000" b="1" spc="-100">
                <a:solidFill>
                  <a:srgbClr val="002960"/>
                </a:solidFill>
                <a:latin typeface="Roboto Bold"/>
                <a:ea typeface="Roboto Bold"/>
                <a:cs typeface="Roboto Bold"/>
                <a:sym typeface="Roboto Bold"/>
              </a:rPr>
              <a:t>Tool yang digunakan untuk riset</a:t>
            </a:r>
          </a:p>
          <a:p>
            <a:pPr marL="1079501" lvl="1" indent="-539750" algn="just">
              <a:lnSpc>
                <a:spcPts val="6000"/>
              </a:lnSpc>
              <a:buFont typeface="Arial"/>
              <a:buChar char="•"/>
            </a:pPr>
            <a:r>
              <a:rPr lang="en-US" sz="5000" b="1" spc="-100">
                <a:solidFill>
                  <a:srgbClr val="002960"/>
                </a:solidFill>
                <a:latin typeface="Roboto Bold"/>
                <a:ea typeface="Roboto Bold"/>
                <a:cs typeface="Roboto Bold"/>
                <a:sym typeface="Roboto Bold"/>
              </a:rPr>
              <a:t>Cara memanfaatkan tool untuk digital marketing / bisnis online</a:t>
            </a:r>
          </a:p>
          <a:p>
            <a:pPr algn="just">
              <a:lnSpc>
                <a:spcPts val="6000"/>
              </a:lnSpc>
            </a:pPr>
            <a:endParaRPr lang="en-US" sz="5000" b="1" spc="-100">
              <a:solidFill>
                <a:srgbClr val="00296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231897"/>
            <a:ext cx="11155819" cy="1387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0"/>
              </a:lnSpc>
            </a:pPr>
            <a:r>
              <a:rPr lang="en-US" sz="8000" spc="-160" dirty="0" err="1">
                <a:solidFill>
                  <a:srgbClr val="002960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Riset</a:t>
            </a:r>
            <a:r>
              <a:rPr lang="en-US" sz="8000" spc="-160" dirty="0">
                <a:solidFill>
                  <a:srgbClr val="002960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 Pasar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28700" y="3383744"/>
            <a:ext cx="107822" cy="107822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gradFill rotWithShape="1">
              <a:gsLst>
                <a:gs pos="0">
                  <a:srgbClr val="FFDB5A">
                    <a:alpha val="100000"/>
                  </a:srgbClr>
                </a:gs>
                <a:gs pos="100000">
                  <a:srgbClr val="FFC900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86881" y="3383744"/>
            <a:ext cx="107822" cy="10782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gradFill rotWithShape="1">
              <a:gsLst>
                <a:gs pos="0">
                  <a:srgbClr val="FFDB5A">
                    <a:alpha val="100000"/>
                  </a:srgbClr>
                </a:gs>
                <a:gs pos="100000">
                  <a:srgbClr val="FFC900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43804" y="3383744"/>
            <a:ext cx="107822" cy="107822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gradFill rotWithShape="1">
              <a:gsLst>
                <a:gs pos="0">
                  <a:srgbClr val="FFDB5A">
                    <a:alpha val="100000"/>
                  </a:srgbClr>
                </a:gs>
                <a:gs pos="100000">
                  <a:srgbClr val="FFC900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98762" y="3383744"/>
            <a:ext cx="6385750" cy="107822"/>
            <a:chOff x="0" y="0"/>
            <a:chExt cx="48137852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8137852" cy="812800"/>
            </a:xfrm>
            <a:custGeom>
              <a:avLst/>
              <a:gdLst/>
              <a:ahLst/>
              <a:cxnLst/>
              <a:rect l="l" t="t" r="r" b="b"/>
              <a:pathLst>
                <a:path w="48137852" h="812800">
                  <a:moveTo>
                    <a:pt x="0" y="0"/>
                  </a:moveTo>
                  <a:lnTo>
                    <a:pt x="48137852" y="0"/>
                  </a:lnTo>
                  <a:lnTo>
                    <a:pt x="48137852" y="812800"/>
                  </a:lnTo>
                  <a:lnTo>
                    <a:pt x="0" y="812800"/>
                  </a:lnTo>
                  <a:close/>
                </a:path>
              </a:pathLst>
            </a:custGeom>
            <a:gradFill rotWithShape="1">
              <a:gsLst>
                <a:gs pos="0">
                  <a:srgbClr val="FFDB5A">
                    <a:alpha val="100000"/>
                  </a:srgbClr>
                </a:gs>
                <a:gs pos="100000">
                  <a:srgbClr val="FFC900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48137852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42509" y="1349487"/>
            <a:ext cx="11155819" cy="1387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0"/>
              </a:lnSpc>
            </a:pPr>
            <a:r>
              <a:rPr lang="en-US" sz="8000" spc="-160">
                <a:solidFill>
                  <a:srgbClr val="002960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Pengertian </a:t>
            </a:r>
          </a:p>
        </p:txBody>
      </p:sp>
      <p:sp>
        <p:nvSpPr>
          <p:cNvPr id="16" name="Freeform 16"/>
          <p:cNvSpPr/>
          <p:nvPr/>
        </p:nvSpPr>
        <p:spPr>
          <a:xfrm rot="-5400000" flipH="1">
            <a:off x="12388927" y="5830093"/>
            <a:ext cx="4305175" cy="7205314"/>
          </a:xfrm>
          <a:custGeom>
            <a:avLst/>
            <a:gdLst/>
            <a:ahLst/>
            <a:cxnLst/>
            <a:rect l="l" t="t" r="r" b="b"/>
            <a:pathLst>
              <a:path w="4305175" h="7205314">
                <a:moveTo>
                  <a:pt x="4305175" y="0"/>
                </a:moveTo>
                <a:lnTo>
                  <a:pt x="0" y="0"/>
                </a:lnTo>
                <a:lnTo>
                  <a:pt x="0" y="7205314"/>
                </a:lnTo>
                <a:lnTo>
                  <a:pt x="4305175" y="7205314"/>
                </a:lnTo>
                <a:lnTo>
                  <a:pt x="430517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3780738">
            <a:off x="7949611" y="4442949"/>
            <a:ext cx="13183806" cy="890875"/>
          </a:xfrm>
          <a:custGeom>
            <a:avLst/>
            <a:gdLst/>
            <a:ahLst/>
            <a:cxnLst/>
            <a:rect l="l" t="t" r="r" b="b"/>
            <a:pathLst>
              <a:path w="13183806" h="890875">
                <a:moveTo>
                  <a:pt x="0" y="0"/>
                </a:moveTo>
                <a:lnTo>
                  <a:pt x="13183806" y="0"/>
                </a:lnTo>
                <a:lnTo>
                  <a:pt x="13183806" y="890876"/>
                </a:lnTo>
                <a:lnTo>
                  <a:pt x="0" y="8908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8000"/>
            </a:blip>
            <a:stretch>
              <a:fillRect t="-1376875"/>
            </a:stretch>
          </a:blipFill>
        </p:spPr>
      </p:sp>
      <p:grpSp>
        <p:nvGrpSpPr>
          <p:cNvPr id="18" name="Group 18"/>
          <p:cNvGrpSpPr/>
          <p:nvPr/>
        </p:nvGrpSpPr>
        <p:grpSpPr>
          <a:xfrm rot="-7012900">
            <a:off x="7394681" y="5120606"/>
            <a:ext cx="16229786" cy="1049816"/>
            <a:chOff x="0" y="0"/>
            <a:chExt cx="4274512" cy="27649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274512" cy="276495"/>
            </a:xfrm>
            <a:custGeom>
              <a:avLst/>
              <a:gdLst/>
              <a:ahLst/>
              <a:cxnLst/>
              <a:rect l="l" t="t" r="r" b="b"/>
              <a:pathLst>
                <a:path w="4274512" h="276495">
                  <a:moveTo>
                    <a:pt x="0" y="0"/>
                  </a:moveTo>
                  <a:lnTo>
                    <a:pt x="4274512" y="0"/>
                  </a:lnTo>
                  <a:lnTo>
                    <a:pt x="4274512" y="276495"/>
                  </a:lnTo>
                  <a:lnTo>
                    <a:pt x="0" y="276495"/>
                  </a:lnTo>
                  <a:close/>
                </a:path>
              </a:pathLst>
            </a:custGeom>
            <a:gradFill rotWithShape="1">
              <a:gsLst>
                <a:gs pos="0">
                  <a:srgbClr val="FFDB5A">
                    <a:alpha val="100000"/>
                  </a:srgbClr>
                </a:gs>
                <a:gs pos="100000">
                  <a:srgbClr val="FFC900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0" name="TextBox 20"/>
            <p:cNvSpPr txBox="1"/>
            <p:nvPr/>
          </p:nvSpPr>
          <p:spPr>
            <a:xfrm>
              <a:off x="0" y="-57150"/>
              <a:ext cx="4274512" cy="3336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 rot="3780738">
            <a:off x="9497526" y="4824847"/>
            <a:ext cx="12507028" cy="845143"/>
          </a:xfrm>
          <a:custGeom>
            <a:avLst/>
            <a:gdLst/>
            <a:ahLst/>
            <a:cxnLst/>
            <a:rect l="l" t="t" r="r" b="b"/>
            <a:pathLst>
              <a:path w="12507028" h="845143">
                <a:moveTo>
                  <a:pt x="0" y="0"/>
                </a:moveTo>
                <a:lnTo>
                  <a:pt x="12507028" y="0"/>
                </a:lnTo>
                <a:lnTo>
                  <a:pt x="12507028" y="845143"/>
                </a:lnTo>
                <a:lnTo>
                  <a:pt x="0" y="8451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8000"/>
            </a:blip>
            <a:stretch>
              <a:fillRect t="-1376875"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13073999" y="-112565"/>
            <a:ext cx="5392182" cy="10675776"/>
            <a:chOff x="0" y="0"/>
            <a:chExt cx="25401765" cy="5029198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5401778" cy="50292000"/>
            </a:xfrm>
            <a:custGeom>
              <a:avLst/>
              <a:gdLst/>
              <a:ahLst/>
              <a:cxnLst/>
              <a:rect l="l" t="t" r="r" b="b"/>
              <a:pathLst>
                <a:path w="25401778" h="50292000">
                  <a:moveTo>
                    <a:pt x="0" y="0"/>
                  </a:moveTo>
                  <a:lnTo>
                    <a:pt x="25401778" y="50292000"/>
                  </a:lnTo>
                  <a:lnTo>
                    <a:pt x="25401778" y="0"/>
                  </a:lnTo>
                  <a:close/>
                </a:path>
              </a:pathLst>
            </a:custGeom>
            <a:blipFill>
              <a:blip r:embed="rId5"/>
              <a:stretch>
                <a:fillRect l="-74158" r="-136002"/>
              </a:stretch>
            </a:blipFill>
          </p:spPr>
        </p:sp>
      </p:grpSp>
      <p:sp>
        <p:nvSpPr>
          <p:cNvPr id="24" name="TextBox 24"/>
          <p:cNvSpPr txBox="1"/>
          <p:nvPr/>
        </p:nvSpPr>
        <p:spPr>
          <a:xfrm>
            <a:off x="1028700" y="4001609"/>
            <a:ext cx="12585169" cy="594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98"/>
              </a:lnSpc>
            </a:pPr>
            <a:r>
              <a:rPr lang="en-US" sz="5581" b="1" spc="-111">
                <a:solidFill>
                  <a:srgbClr val="002960"/>
                </a:solidFill>
                <a:latin typeface="Roboto Bold"/>
                <a:ea typeface="Roboto Bold"/>
                <a:cs typeface="Roboto Bold"/>
                <a:sym typeface="Roboto Bold"/>
              </a:rPr>
              <a:t>Riset pasar adalah proses mengumpulkan dan menganalisis informasi tentang kebutuhan dan preferensi pelanggan, serta kondisi pasar, untuk membantu perusahaan membuat keputusan bisnis yang lebih baik.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 flipH="1">
            <a:off x="254360" y="-2015460"/>
            <a:ext cx="2787177" cy="3543021"/>
          </a:xfrm>
          <a:custGeom>
            <a:avLst/>
            <a:gdLst/>
            <a:ahLst/>
            <a:cxnLst/>
            <a:rect l="l" t="t" r="r" b="b"/>
            <a:pathLst>
              <a:path w="2787177" h="3543021">
                <a:moveTo>
                  <a:pt x="2787177" y="0"/>
                </a:moveTo>
                <a:lnTo>
                  <a:pt x="0" y="0"/>
                </a:lnTo>
                <a:lnTo>
                  <a:pt x="0" y="3543021"/>
                </a:lnTo>
                <a:lnTo>
                  <a:pt x="2787177" y="3543021"/>
                </a:lnTo>
                <a:lnTo>
                  <a:pt x="278717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 flipV="1">
            <a:off x="14802049" y="7477595"/>
            <a:ext cx="2733664" cy="4238238"/>
          </a:xfrm>
          <a:custGeom>
            <a:avLst/>
            <a:gdLst/>
            <a:ahLst/>
            <a:cxnLst/>
            <a:rect l="l" t="t" r="r" b="b"/>
            <a:pathLst>
              <a:path w="2733664" h="4238238">
                <a:moveTo>
                  <a:pt x="0" y="4238238"/>
                </a:moveTo>
                <a:lnTo>
                  <a:pt x="2733664" y="4238238"/>
                </a:lnTo>
                <a:lnTo>
                  <a:pt x="2733664" y="0"/>
                </a:lnTo>
                <a:lnTo>
                  <a:pt x="0" y="0"/>
                </a:lnTo>
                <a:lnTo>
                  <a:pt x="0" y="423823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76728" y="1335257"/>
            <a:ext cx="7819244" cy="3665368"/>
            <a:chOff x="0" y="0"/>
            <a:chExt cx="2351775" cy="110242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51775" cy="1102424"/>
            </a:xfrm>
            <a:custGeom>
              <a:avLst/>
              <a:gdLst/>
              <a:ahLst/>
              <a:cxnLst/>
              <a:rect l="l" t="t" r="r" b="b"/>
              <a:pathLst>
                <a:path w="2351775" h="1102424">
                  <a:moveTo>
                    <a:pt x="0" y="0"/>
                  </a:moveTo>
                  <a:lnTo>
                    <a:pt x="2351775" y="0"/>
                  </a:lnTo>
                  <a:lnTo>
                    <a:pt x="2351775" y="1102424"/>
                  </a:lnTo>
                  <a:lnTo>
                    <a:pt x="0" y="110242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002960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2351775" cy="11595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176728" y="5286375"/>
            <a:ext cx="7819244" cy="3665368"/>
            <a:chOff x="0" y="0"/>
            <a:chExt cx="2351775" cy="110242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351775" cy="1102424"/>
            </a:xfrm>
            <a:custGeom>
              <a:avLst/>
              <a:gdLst/>
              <a:ahLst/>
              <a:cxnLst/>
              <a:rect l="l" t="t" r="r" b="b"/>
              <a:pathLst>
                <a:path w="2351775" h="1102424">
                  <a:moveTo>
                    <a:pt x="0" y="0"/>
                  </a:moveTo>
                  <a:lnTo>
                    <a:pt x="2351775" y="0"/>
                  </a:lnTo>
                  <a:lnTo>
                    <a:pt x="2351775" y="1102424"/>
                  </a:lnTo>
                  <a:lnTo>
                    <a:pt x="0" y="110242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00296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2351775" cy="11595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543893" y="1754050"/>
            <a:ext cx="575943" cy="577817"/>
            <a:chOff x="0" y="0"/>
            <a:chExt cx="1337867" cy="134221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37867" cy="1342219"/>
            </a:xfrm>
            <a:custGeom>
              <a:avLst/>
              <a:gdLst/>
              <a:ahLst/>
              <a:cxnLst/>
              <a:rect l="l" t="t" r="r" b="b"/>
              <a:pathLst>
                <a:path w="1337867" h="1342219">
                  <a:moveTo>
                    <a:pt x="0" y="0"/>
                  </a:moveTo>
                  <a:lnTo>
                    <a:pt x="1337867" y="0"/>
                  </a:lnTo>
                  <a:lnTo>
                    <a:pt x="1337867" y="1342219"/>
                  </a:lnTo>
                  <a:lnTo>
                    <a:pt x="0" y="1342219"/>
                  </a:lnTo>
                  <a:close/>
                </a:path>
              </a:pathLst>
            </a:custGeom>
            <a:gradFill rotWithShape="1">
              <a:gsLst>
                <a:gs pos="0">
                  <a:srgbClr val="002960">
                    <a:alpha val="100000"/>
                  </a:srgbClr>
                </a:gs>
                <a:gs pos="100000">
                  <a:srgbClr val="0A007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1337867" cy="13993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543893" y="5705168"/>
            <a:ext cx="575943" cy="577817"/>
            <a:chOff x="0" y="0"/>
            <a:chExt cx="1337867" cy="134221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337867" cy="1342219"/>
            </a:xfrm>
            <a:custGeom>
              <a:avLst/>
              <a:gdLst/>
              <a:ahLst/>
              <a:cxnLst/>
              <a:rect l="l" t="t" r="r" b="b"/>
              <a:pathLst>
                <a:path w="1337867" h="1342219">
                  <a:moveTo>
                    <a:pt x="0" y="0"/>
                  </a:moveTo>
                  <a:lnTo>
                    <a:pt x="1337867" y="0"/>
                  </a:lnTo>
                  <a:lnTo>
                    <a:pt x="1337867" y="1342219"/>
                  </a:lnTo>
                  <a:lnTo>
                    <a:pt x="0" y="1342219"/>
                  </a:lnTo>
                  <a:close/>
                </a:path>
              </a:pathLst>
            </a:custGeom>
            <a:gradFill rotWithShape="1">
              <a:gsLst>
                <a:gs pos="0">
                  <a:srgbClr val="002960">
                    <a:alpha val="100000"/>
                  </a:srgbClr>
                </a:gs>
                <a:gs pos="100000">
                  <a:srgbClr val="0A007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1337867" cy="13993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539248" y="1812296"/>
            <a:ext cx="580588" cy="460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7"/>
              </a:lnSpc>
            </a:pPr>
            <a:r>
              <a:rPr lang="en-US" sz="2998" b="1" spc="-5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539248" y="5763415"/>
            <a:ext cx="580588" cy="460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7"/>
              </a:lnSpc>
            </a:pPr>
            <a:r>
              <a:rPr lang="en-US" sz="2998" b="1" spc="-5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228437" y="1566708"/>
            <a:ext cx="6405015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3000" b="1" spc="-60">
                <a:solidFill>
                  <a:srgbClr val="FFCB0C"/>
                </a:solidFill>
                <a:latin typeface="Roboto Bold"/>
                <a:ea typeface="Roboto Bold"/>
                <a:cs typeface="Roboto Bold"/>
                <a:sym typeface="Roboto Bold"/>
              </a:rPr>
              <a:t>Memahami kebutuhan / Preferensi Konsumen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228437" y="5746426"/>
            <a:ext cx="6405015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3000" b="1" spc="-60">
                <a:solidFill>
                  <a:srgbClr val="FFCB0C"/>
                </a:solidFill>
                <a:latin typeface="Roboto Bold"/>
                <a:ea typeface="Roboto Bold"/>
                <a:cs typeface="Roboto Bold"/>
                <a:sym typeface="Roboto Bold"/>
              </a:rPr>
              <a:t>Memonitor Kompetisi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539248" y="2765507"/>
            <a:ext cx="7094204" cy="1847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Riset pasar membantu bisnis memahami siapa target audiens mereka, apa yang mereka butuhkan, dan bagaimana mereka berperilaku secara online.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539248" y="6570800"/>
            <a:ext cx="7094204" cy="1590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20"/>
              </a:lnSpc>
            </a:pPr>
            <a:r>
              <a:rPr lang="en-US" sz="2600" spc="-52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Dalam</a:t>
            </a:r>
            <a:r>
              <a:rPr lang="en-US" sz="2600" spc="-52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dunia digital marketing yang </a:t>
            </a:r>
            <a:r>
              <a:rPr lang="en-US" sz="2600" spc="-52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kompetitif</a:t>
            </a:r>
            <a:r>
              <a:rPr lang="en-US" sz="2600" spc="-52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, </a:t>
            </a:r>
            <a:r>
              <a:rPr lang="en-US" sz="2600" spc="-52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memahami</a:t>
            </a:r>
            <a:r>
              <a:rPr lang="en-US" sz="2600" spc="-52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600" spc="-52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bagaimanal</a:t>
            </a:r>
            <a:r>
              <a:rPr lang="en-US" sz="2600" spc="-52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. </a:t>
            </a:r>
            <a:r>
              <a:rPr lang="en-US" sz="2600" spc="-52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Riset</a:t>
            </a:r>
            <a:r>
              <a:rPr lang="en-US" sz="2600" spc="-52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pasar </a:t>
            </a:r>
            <a:r>
              <a:rPr lang="en-US" sz="2600" spc="-52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dapat</a:t>
            </a:r>
            <a:r>
              <a:rPr lang="en-US" sz="2600" spc="-52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600" spc="-52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memberikan</a:t>
            </a:r>
            <a:r>
              <a:rPr lang="en-US" sz="2600" spc="-52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insight </a:t>
            </a:r>
            <a:r>
              <a:rPr lang="en-US" sz="2600" spc="-52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tentang</a:t>
            </a:r>
            <a:r>
              <a:rPr lang="en-US" sz="2600" spc="-52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SEO, strategi </a:t>
            </a:r>
            <a:r>
              <a:rPr lang="en-US" sz="2600" spc="-52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iklan</a:t>
            </a:r>
            <a:r>
              <a:rPr lang="en-US" sz="2600" spc="-52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, dan </a:t>
            </a:r>
            <a:r>
              <a:rPr lang="en-US" sz="2600" spc="-52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aktivitas</a:t>
            </a:r>
            <a:r>
              <a:rPr lang="en-US" sz="2600" spc="-52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media </a:t>
            </a:r>
            <a:r>
              <a:rPr lang="en-US" sz="2600" spc="-52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sosial</a:t>
            </a:r>
            <a:r>
              <a:rPr lang="en-US" sz="2600" spc="-52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600" spc="-52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kompetitor</a:t>
            </a:r>
            <a:r>
              <a:rPr lang="en-US" sz="2600" spc="-52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.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9292028" y="1335257"/>
            <a:ext cx="7819244" cy="3665368"/>
            <a:chOff x="0" y="0"/>
            <a:chExt cx="2351775" cy="110242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351775" cy="1102424"/>
            </a:xfrm>
            <a:custGeom>
              <a:avLst/>
              <a:gdLst/>
              <a:ahLst/>
              <a:cxnLst/>
              <a:rect l="l" t="t" r="r" b="b"/>
              <a:pathLst>
                <a:path w="2351775" h="1102424">
                  <a:moveTo>
                    <a:pt x="0" y="0"/>
                  </a:moveTo>
                  <a:lnTo>
                    <a:pt x="2351775" y="0"/>
                  </a:lnTo>
                  <a:lnTo>
                    <a:pt x="2351775" y="1102424"/>
                  </a:lnTo>
                  <a:lnTo>
                    <a:pt x="0" y="110242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002960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57150"/>
              <a:ext cx="2351775" cy="11595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9292028" y="5286375"/>
            <a:ext cx="7819244" cy="3665368"/>
            <a:chOff x="0" y="0"/>
            <a:chExt cx="2351775" cy="110242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351775" cy="1102424"/>
            </a:xfrm>
            <a:custGeom>
              <a:avLst/>
              <a:gdLst/>
              <a:ahLst/>
              <a:cxnLst/>
              <a:rect l="l" t="t" r="r" b="b"/>
              <a:pathLst>
                <a:path w="2351775" h="1102424">
                  <a:moveTo>
                    <a:pt x="0" y="0"/>
                  </a:moveTo>
                  <a:lnTo>
                    <a:pt x="2351775" y="0"/>
                  </a:lnTo>
                  <a:lnTo>
                    <a:pt x="2351775" y="1102424"/>
                  </a:lnTo>
                  <a:lnTo>
                    <a:pt x="0" y="110242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002960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57150"/>
              <a:ext cx="2351775" cy="11595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9659193" y="1754050"/>
            <a:ext cx="575943" cy="577817"/>
            <a:chOff x="0" y="0"/>
            <a:chExt cx="1337867" cy="1342219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337867" cy="1342219"/>
            </a:xfrm>
            <a:custGeom>
              <a:avLst/>
              <a:gdLst/>
              <a:ahLst/>
              <a:cxnLst/>
              <a:rect l="l" t="t" r="r" b="b"/>
              <a:pathLst>
                <a:path w="1337867" h="1342219">
                  <a:moveTo>
                    <a:pt x="0" y="0"/>
                  </a:moveTo>
                  <a:lnTo>
                    <a:pt x="1337867" y="0"/>
                  </a:lnTo>
                  <a:lnTo>
                    <a:pt x="1337867" y="1342219"/>
                  </a:lnTo>
                  <a:lnTo>
                    <a:pt x="0" y="1342219"/>
                  </a:lnTo>
                  <a:close/>
                </a:path>
              </a:pathLst>
            </a:custGeom>
            <a:gradFill rotWithShape="1">
              <a:gsLst>
                <a:gs pos="0">
                  <a:srgbClr val="002960">
                    <a:alpha val="100000"/>
                  </a:srgbClr>
                </a:gs>
                <a:gs pos="100000">
                  <a:srgbClr val="0A007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30" name="TextBox 30"/>
            <p:cNvSpPr txBox="1"/>
            <p:nvPr/>
          </p:nvSpPr>
          <p:spPr>
            <a:xfrm>
              <a:off x="0" y="-57150"/>
              <a:ext cx="1337867" cy="13993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9659193" y="5705168"/>
            <a:ext cx="575943" cy="577817"/>
            <a:chOff x="0" y="0"/>
            <a:chExt cx="1337867" cy="1342219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337867" cy="1342219"/>
            </a:xfrm>
            <a:custGeom>
              <a:avLst/>
              <a:gdLst/>
              <a:ahLst/>
              <a:cxnLst/>
              <a:rect l="l" t="t" r="r" b="b"/>
              <a:pathLst>
                <a:path w="1337867" h="1342219">
                  <a:moveTo>
                    <a:pt x="0" y="0"/>
                  </a:moveTo>
                  <a:lnTo>
                    <a:pt x="1337867" y="0"/>
                  </a:lnTo>
                  <a:lnTo>
                    <a:pt x="1337867" y="1342219"/>
                  </a:lnTo>
                  <a:lnTo>
                    <a:pt x="0" y="1342219"/>
                  </a:lnTo>
                  <a:close/>
                </a:path>
              </a:pathLst>
            </a:custGeom>
            <a:gradFill rotWithShape="1">
              <a:gsLst>
                <a:gs pos="0">
                  <a:srgbClr val="002960">
                    <a:alpha val="100000"/>
                  </a:srgbClr>
                </a:gs>
                <a:gs pos="100000">
                  <a:srgbClr val="0A007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33" name="TextBox 33"/>
            <p:cNvSpPr txBox="1"/>
            <p:nvPr/>
          </p:nvSpPr>
          <p:spPr>
            <a:xfrm>
              <a:off x="0" y="-57150"/>
              <a:ext cx="1337867" cy="13993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9654548" y="1812296"/>
            <a:ext cx="580588" cy="460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7"/>
              </a:lnSpc>
            </a:pPr>
            <a:r>
              <a:rPr lang="en-US" sz="2998" b="1" spc="-5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3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9654548" y="5763415"/>
            <a:ext cx="580588" cy="460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7"/>
              </a:lnSpc>
            </a:pPr>
            <a:r>
              <a:rPr lang="en-US" sz="2998" b="1" spc="-5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4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0631760" y="1735000"/>
            <a:ext cx="5828970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3000" b="1" spc="-60">
                <a:solidFill>
                  <a:srgbClr val="FFCB0C"/>
                </a:solidFill>
                <a:latin typeface="Roboto Bold"/>
                <a:ea typeface="Roboto Bold"/>
                <a:cs typeface="Roboto Bold"/>
                <a:sym typeface="Roboto Bold"/>
              </a:rPr>
              <a:t>Mengidentifikasi Peluang Pasar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0343737" y="5517826"/>
            <a:ext cx="6405015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3000" b="1" spc="-60">
                <a:solidFill>
                  <a:srgbClr val="FFCB0C"/>
                </a:solidFill>
                <a:latin typeface="Roboto Bold"/>
                <a:ea typeface="Roboto Bold"/>
                <a:cs typeface="Roboto Bold"/>
                <a:sym typeface="Roboto Bold"/>
              </a:rPr>
              <a:t>Mengoptimalkan Strategi Digital Marketing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9654548" y="2610157"/>
            <a:ext cx="7094204" cy="2305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Membantu bisnis dapat menemukan celah di pasar atau tren baru yang bisa dimanfaatkan untuk pertumbuhan. Misal menemukan produk baru yang banyak peminat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9654548" y="6561275"/>
            <a:ext cx="7094204" cy="2305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3000" spc="-6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Hasil riset dapat digunakan untuk memperbaiki dan menyesuaikan strategi pemasaran, sehingga kampanye digital lebih tepat sasaran dan memberikan hasil yang lebih baik.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3489962" y="172368"/>
            <a:ext cx="11308076" cy="800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9"/>
              </a:lnSpc>
            </a:pPr>
            <a:r>
              <a:rPr lang="en-US" sz="4642" spc="-92">
                <a:solidFill>
                  <a:srgbClr val="002960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Tujuan Riset pasar dalam Digital Marketing/bisnis online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6091" y="1951891"/>
            <a:ext cx="11155819" cy="1387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spc="-160">
                <a:solidFill>
                  <a:srgbClr val="002960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untuk riset pasar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572995" y="1069481"/>
            <a:ext cx="11142010" cy="1387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spc="-160">
                <a:solidFill>
                  <a:srgbClr val="002960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Tool di Internet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8932537" y="3103738"/>
            <a:ext cx="422926" cy="107822"/>
            <a:chOff x="0" y="0"/>
            <a:chExt cx="563902" cy="1437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43763" cy="143763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DB5A">
                      <a:alpha val="100000"/>
                    </a:srgbClr>
                  </a:gs>
                  <a:gs pos="100000">
                    <a:srgbClr val="FFC900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210908" y="0"/>
              <a:ext cx="143763" cy="143763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DB5A">
                      <a:alpha val="100000"/>
                    </a:srgbClr>
                  </a:gs>
                  <a:gs pos="100000">
                    <a:srgbClr val="FFC900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420138" y="0"/>
              <a:ext cx="143763" cy="143763"/>
              <a:chOff x="0" y="0"/>
              <a:chExt cx="8128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DB5A">
                      <a:alpha val="100000"/>
                    </a:srgbClr>
                  </a:gs>
                  <a:gs pos="100000">
                    <a:srgbClr val="FFC900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4" name="Group 14"/>
          <p:cNvGrpSpPr/>
          <p:nvPr/>
        </p:nvGrpSpPr>
        <p:grpSpPr>
          <a:xfrm>
            <a:off x="9412132" y="3103738"/>
            <a:ext cx="5124640" cy="107822"/>
            <a:chOff x="0" y="0"/>
            <a:chExt cx="38631197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8631199" cy="812800"/>
            </a:xfrm>
            <a:custGeom>
              <a:avLst/>
              <a:gdLst/>
              <a:ahLst/>
              <a:cxnLst/>
              <a:rect l="l" t="t" r="r" b="b"/>
              <a:pathLst>
                <a:path w="38631199" h="812800">
                  <a:moveTo>
                    <a:pt x="0" y="0"/>
                  </a:moveTo>
                  <a:lnTo>
                    <a:pt x="38631199" y="0"/>
                  </a:lnTo>
                  <a:lnTo>
                    <a:pt x="38631199" y="812800"/>
                  </a:lnTo>
                  <a:lnTo>
                    <a:pt x="0" y="812800"/>
                  </a:lnTo>
                  <a:close/>
                </a:path>
              </a:pathLst>
            </a:custGeom>
            <a:gradFill rotWithShape="1">
              <a:gsLst>
                <a:gs pos="0">
                  <a:srgbClr val="FFDB5A">
                    <a:alpha val="100000"/>
                  </a:srgbClr>
                </a:gs>
                <a:gs pos="100000">
                  <a:srgbClr val="FFC900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38631197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10800000">
            <a:off x="3750747" y="3103738"/>
            <a:ext cx="5124640" cy="107822"/>
            <a:chOff x="0" y="0"/>
            <a:chExt cx="38631197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8631199" cy="812800"/>
            </a:xfrm>
            <a:custGeom>
              <a:avLst/>
              <a:gdLst/>
              <a:ahLst/>
              <a:cxnLst/>
              <a:rect l="l" t="t" r="r" b="b"/>
              <a:pathLst>
                <a:path w="38631199" h="812800">
                  <a:moveTo>
                    <a:pt x="0" y="0"/>
                  </a:moveTo>
                  <a:lnTo>
                    <a:pt x="38631199" y="0"/>
                  </a:lnTo>
                  <a:lnTo>
                    <a:pt x="38631199" y="812800"/>
                  </a:lnTo>
                  <a:lnTo>
                    <a:pt x="0" y="812800"/>
                  </a:lnTo>
                  <a:close/>
                </a:path>
              </a:pathLst>
            </a:custGeom>
            <a:gradFill rotWithShape="1">
              <a:gsLst>
                <a:gs pos="0">
                  <a:srgbClr val="FFDB5A">
                    <a:alpha val="100000"/>
                  </a:srgbClr>
                </a:gs>
                <a:gs pos="100000">
                  <a:srgbClr val="FFC900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38631197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498496" y="3716318"/>
            <a:ext cx="5291008" cy="6115973"/>
            <a:chOff x="0" y="0"/>
            <a:chExt cx="1622818" cy="187584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622818" cy="1875845"/>
            </a:xfrm>
            <a:custGeom>
              <a:avLst/>
              <a:gdLst/>
              <a:ahLst/>
              <a:cxnLst/>
              <a:rect l="l" t="t" r="r" b="b"/>
              <a:pathLst>
                <a:path w="1622818" h="1875845">
                  <a:moveTo>
                    <a:pt x="0" y="0"/>
                  </a:moveTo>
                  <a:lnTo>
                    <a:pt x="1622818" y="0"/>
                  </a:lnTo>
                  <a:lnTo>
                    <a:pt x="1622818" y="1875845"/>
                  </a:lnTo>
                  <a:lnTo>
                    <a:pt x="0" y="18758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002960"/>
              </a:solidFill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57150"/>
              <a:ext cx="1622818" cy="19329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7768561" y="7195774"/>
            <a:ext cx="2750878" cy="53520"/>
            <a:chOff x="0" y="0"/>
            <a:chExt cx="20888675" cy="4064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0888675" cy="406400"/>
            </a:xfrm>
            <a:custGeom>
              <a:avLst/>
              <a:gdLst/>
              <a:ahLst/>
              <a:cxnLst/>
              <a:rect l="l" t="t" r="r" b="b"/>
              <a:pathLst>
                <a:path w="20888675" h="406400">
                  <a:moveTo>
                    <a:pt x="0" y="0"/>
                  </a:moveTo>
                  <a:lnTo>
                    <a:pt x="20888675" y="0"/>
                  </a:lnTo>
                  <a:lnTo>
                    <a:pt x="20888675" y="406400"/>
                  </a:lnTo>
                  <a:lnTo>
                    <a:pt x="0" y="406400"/>
                  </a:lnTo>
                  <a:close/>
                </a:path>
              </a:pathLst>
            </a:custGeom>
            <a:gradFill rotWithShape="1">
              <a:gsLst>
                <a:gs pos="0">
                  <a:srgbClr val="002960">
                    <a:alpha val="100000"/>
                  </a:srgbClr>
                </a:gs>
                <a:gs pos="100000">
                  <a:srgbClr val="0E00AB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5" name="TextBox 25"/>
            <p:cNvSpPr txBox="1"/>
            <p:nvPr/>
          </p:nvSpPr>
          <p:spPr>
            <a:xfrm>
              <a:off x="0" y="-57150"/>
              <a:ext cx="20888675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028700" y="3716318"/>
            <a:ext cx="5291008" cy="6115973"/>
            <a:chOff x="0" y="0"/>
            <a:chExt cx="1622818" cy="187584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622818" cy="1875845"/>
            </a:xfrm>
            <a:custGeom>
              <a:avLst/>
              <a:gdLst/>
              <a:ahLst/>
              <a:cxnLst/>
              <a:rect l="l" t="t" r="r" b="b"/>
              <a:pathLst>
                <a:path w="1622818" h="1875845">
                  <a:moveTo>
                    <a:pt x="0" y="0"/>
                  </a:moveTo>
                  <a:lnTo>
                    <a:pt x="1622818" y="0"/>
                  </a:lnTo>
                  <a:lnTo>
                    <a:pt x="1622818" y="1875845"/>
                  </a:lnTo>
                  <a:lnTo>
                    <a:pt x="0" y="18758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002960"/>
              </a:solidFill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57150"/>
              <a:ext cx="1622818" cy="19329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2298765" y="7195774"/>
            <a:ext cx="2750878" cy="53520"/>
            <a:chOff x="0" y="0"/>
            <a:chExt cx="20888675" cy="4064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0888675" cy="406400"/>
            </a:xfrm>
            <a:custGeom>
              <a:avLst/>
              <a:gdLst/>
              <a:ahLst/>
              <a:cxnLst/>
              <a:rect l="l" t="t" r="r" b="b"/>
              <a:pathLst>
                <a:path w="20888675" h="406400">
                  <a:moveTo>
                    <a:pt x="0" y="0"/>
                  </a:moveTo>
                  <a:lnTo>
                    <a:pt x="20888675" y="0"/>
                  </a:lnTo>
                  <a:lnTo>
                    <a:pt x="20888675" y="406400"/>
                  </a:lnTo>
                  <a:lnTo>
                    <a:pt x="0" y="406400"/>
                  </a:lnTo>
                  <a:close/>
                </a:path>
              </a:pathLst>
            </a:custGeom>
            <a:gradFill rotWithShape="1">
              <a:gsLst>
                <a:gs pos="0">
                  <a:srgbClr val="002960">
                    <a:alpha val="100000"/>
                  </a:srgbClr>
                </a:gs>
                <a:gs pos="100000">
                  <a:srgbClr val="0E00AB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31" name="TextBox 31"/>
            <p:cNvSpPr txBox="1"/>
            <p:nvPr/>
          </p:nvSpPr>
          <p:spPr>
            <a:xfrm>
              <a:off x="0" y="-57150"/>
              <a:ext cx="20888675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1968292" y="3716318"/>
            <a:ext cx="5291008" cy="6115973"/>
            <a:chOff x="0" y="0"/>
            <a:chExt cx="1622818" cy="187584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622818" cy="1875845"/>
            </a:xfrm>
            <a:custGeom>
              <a:avLst/>
              <a:gdLst/>
              <a:ahLst/>
              <a:cxnLst/>
              <a:rect l="l" t="t" r="r" b="b"/>
              <a:pathLst>
                <a:path w="1622818" h="1875845">
                  <a:moveTo>
                    <a:pt x="0" y="0"/>
                  </a:moveTo>
                  <a:lnTo>
                    <a:pt x="1622818" y="0"/>
                  </a:lnTo>
                  <a:lnTo>
                    <a:pt x="1622818" y="1875845"/>
                  </a:lnTo>
                  <a:lnTo>
                    <a:pt x="0" y="18758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002960"/>
              </a:solidFill>
              <a:prstDash val="solid"/>
              <a:miter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57150"/>
              <a:ext cx="1622818" cy="19329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3238357" y="7195774"/>
            <a:ext cx="2750878" cy="53520"/>
            <a:chOff x="0" y="0"/>
            <a:chExt cx="20888675" cy="4064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20888675" cy="406400"/>
            </a:xfrm>
            <a:custGeom>
              <a:avLst/>
              <a:gdLst/>
              <a:ahLst/>
              <a:cxnLst/>
              <a:rect l="l" t="t" r="r" b="b"/>
              <a:pathLst>
                <a:path w="20888675" h="406400">
                  <a:moveTo>
                    <a:pt x="0" y="0"/>
                  </a:moveTo>
                  <a:lnTo>
                    <a:pt x="20888675" y="0"/>
                  </a:lnTo>
                  <a:lnTo>
                    <a:pt x="20888675" y="406400"/>
                  </a:lnTo>
                  <a:lnTo>
                    <a:pt x="0" y="406400"/>
                  </a:lnTo>
                  <a:close/>
                </a:path>
              </a:pathLst>
            </a:custGeom>
            <a:gradFill rotWithShape="1">
              <a:gsLst>
                <a:gs pos="0">
                  <a:srgbClr val="002960">
                    <a:alpha val="100000"/>
                  </a:srgbClr>
                </a:gs>
                <a:gs pos="100000">
                  <a:srgbClr val="0E00AB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37" name="TextBox 37"/>
            <p:cNvSpPr txBox="1"/>
            <p:nvPr/>
          </p:nvSpPr>
          <p:spPr>
            <a:xfrm>
              <a:off x="0" y="-57150"/>
              <a:ext cx="20888675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 rot="-5400000">
            <a:off x="15003262" y="-1027596"/>
            <a:ext cx="2710890" cy="4537054"/>
          </a:xfrm>
          <a:custGeom>
            <a:avLst/>
            <a:gdLst/>
            <a:ahLst/>
            <a:cxnLst/>
            <a:rect l="l" t="t" r="r" b="b"/>
            <a:pathLst>
              <a:path w="2710890" h="4537054">
                <a:moveTo>
                  <a:pt x="0" y="0"/>
                </a:moveTo>
                <a:lnTo>
                  <a:pt x="2710889" y="0"/>
                </a:lnTo>
                <a:lnTo>
                  <a:pt x="2710889" y="4537054"/>
                </a:lnTo>
                <a:lnTo>
                  <a:pt x="0" y="45370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 rot="-5400000" flipV="1">
            <a:off x="573849" y="-1027596"/>
            <a:ext cx="2710890" cy="4537054"/>
          </a:xfrm>
          <a:custGeom>
            <a:avLst/>
            <a:gdLst/>
            <a:ahLst/>
            <a:cxnLst/>
            <a:rect l="l" t="t" r="r" b="b"/>
            <a:pathLst>
              <a:path w="2710890" h="4537054">
                <a:moveTo>
                  <a:pt x="0" y="4537054"/>
                </a:moveTo>
                <a:lnTo>
                  <a:pt x="2710889" y="4537054"/>
                </a:lnTo>
                <a:lnTo>
                  <a:pt x="2710889" y="0"/>
                </a:lnTo>
                <a:lnTo>
                  <a:pt x="0" y="0"/>
                </a:lnTo>
                <a:lnTo>
                  <a:pt x="0" y="453705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6909989" y="4652918"/>
            <a:ext cx="4660662" cy="1229303"/>
          </a:xfrm>
          <a:custGeom>
            <a:avLst/>
            <a:gdLst/>
            <a:ahLst/>
            <a:cxnLst/>
            <a:rect l="l" t="t" r="r" b="b"/>
            <a:pathLst>
              <a:path w="4660662" h="1229303">
                <a:moveTo>
                  <a:pt x="0" y="0"/>
                </a:moveTo>
                <a:lnTo>
                  <a:pt x="4660662" y="0"/>
                </a:lnTo>
                <a:lnTo>
                  <a:pt x="4660662" y="1229303"/>
                </a:lnTo>
                <a:lnTo>
                  <a:pt x="0" y="12293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2051660" y="4190285"/>
            <a:ext cx="3245088" cy="2154569"/>
          </a:xfrm>
          <a:custGeom>
            <a:avLst/>
            <a:gdLst/>
            <a:ahLst/>
            <a:cxnLst/>
            <a:rect l="l" t="t" r="r" b="b"/>
            <a:pathLst>
              <a:path w="3245088" h="2154569">
                <a:moveTo>
                  <a:pt x="0" y="0"/>
                </a:moveTo>
                <a:lnTo>
                  <a:pt x="3245088" y="0"/>
                </a:lnTo>
                <a:lnTo>
                  <a:pt x="3245088" y="2154569"/>
                </a:lnTo>
                <a:lnTo>
                  <a:pt x="0" y="21545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12926443" y="4327132"/>
            <a:ext cx="3577124" cy="1880875"/>
          </a:xfrm>
          <a:custGeom>
            <a:avLst/>
            <a:gdLst/>
            <a:ahLst/>
            <a:cxnLst/>
            <a:rect l="l" t="t" r="r" b="b"/>
            <a:pathLst>
              <a:path w="3577124" h="1880875">
                <a:moveTo>
                  <a:pt x="0" y="0"/>
                </a:moveTo>
                <a:lnTo>
                  <a:pt x="3577124" y="0"/>
                </a:lnTo>
                <a:lnTo>
                  <a:pt x="3577124" y="1880875"/>
                </a:lnTo>
                <a:lnTo>
                  <a:pt x="0" y="18808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43" name="TextBox 43"/>
          <p:cNvSpPr txBox="1"/>
          <p:nvPr/>
        </p:nvSpPr>
        <p:spPr>
          <a:xfrm>
            <a:off x="6717349" y="6475535"/>
            <a:ext cx="4853302" cy="463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73"/>
              </a:lnSpc>
            </a:pPr>
            <a:r>
              <a:rPr lang="en-US" sz="2978" b="1" spc="-59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Semrush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6717349" y="7382644"/>
            <a:ext cx="4853302" cy="233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97"/>
              </a:lnSpc>
            </a:pPr>
            <a:r>
              <a:rPr lang="en-US" sz="2581" spc="-5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Dengan tool ini, kita bisa melihat siapa pesaing kita dalam hasil pencarian, kata kunci apa yang mereka targetkan, serta melihat peluang yang mungkin belum diambil oleh kompetitor."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247553" y="6475535"/>
            <a:ext cx="4853302" cy="463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73"/>
              </a:lnSpc>
            </a:pPr>
            <a:r>
              <a:rPr lang="en-US" sz="2978" b="1" spc="-59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Google Trend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247553" y="7382644"/>
            <a:ext cx="4853302" cy="233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97"/>
              </a:lnSpc>
            </a:pPr>
            <a:r>
              <a:rPr lang="en-US" sz="2581" spc="-5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kita bisa melihat tren pencarian kata kunci tertentu dalam jangka waktu tertentu, di lokasi tertentu. Tool ini sangat berguna untuk melihat perubahan tren pasar secara real-time."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2187145" y="6475535"/>
            <a:ext cx="4853302" cy="463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73"/>
              </a:lnSpc>
            </a:pPr>
            <a:r>
              <a:rPr lang="en-US" sz="2978" b="1" spc="-59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Shopee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2187145" y="7496629"/>
            <a:ext cx="4853302" cy="1947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97"/>
              </a:lnSpc>
            </a:pPr>
            <a:r>
              <a:rPr lang="en-US" sz="2581" spc="-5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Dengan menggunakan fitur-fitur tersebut, Shopee bisa menjadi alat yang efektif untuk riset pasar, terutama untuk produk yang berbasis e-commerce.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2860518" y="5084981"/>
            <a:ext cx="16041066" cy="1083950"/>
          </a:xfrm>
          <a:custGeom>
            <a:avLst/>
            <a:gdLst/>
            <a:ahLst/>
            <a:cxnLst/>
            <a:rect l="l" t="t" r="r" b="b"/>
            <a:pathLst>
              <a:path w="16041066" h="1083950">
                <a:moveTo>
                  <a:pt x="0" y="0"/>
                </a:moveTo>
                <a:lnTo>
                  <a:pt x="16041066" y="0"/>
                </a:lnTo>
                <a:lnTo>
                  <a:pt x="16041066" y="1083951"/>
                </a:lnTo>
                <a:lnTo>
                  <a:pt x="0" y="10839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8000"/>
            </a:blip>
            <a:stretch>
              <a:fillRect t="-1376875"/>
            </a:stretch>
          </a:blipFill>
        </p:spPr>
      </p:sp>
      <p:grpSp>
        <p:nvGrpSpPr>
          <p:cNvPr id="3" name="Group 3"/>
          <p:cNvGrpSpPr/>
          <p:nvPr/>
        </p:nvGrpSpPr>
        <p:grpSpPr>
          <a:xfrm rot="-5400000">
            <a:off x="3423539" y="4998261"/>
            <a:ext cx="16229786" cy="1257392"/>
            <a:chOff x="0" y="0"/>
            <a:chExt cx="4274512" cy="33116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512" cy="331165"/>
            </a:xfrm>
            <a:custGeom>
              <a:avLst/>
              <a:gdLst/>
              <a:ahLst/>
              <a:cxnLst/>
              <a:rect l="l" t="t" r="r" b="b"/>
              <a:pathLst>
                <a:path w="4274512" h="331165">
                  <a:moveTo>
                    <a:pt x="0" y="0"/>
                  </a:moveTo>
                  <a:lnTo>
                    <a:pt x="4274512" y="0"/>
                  </a:lnTo>
                  <a:lnTo>
                    <a:pt x="4274512" y="331165"/>
                  </a:lnTo>
                  <a:lnTo>
                    <a:pt x="0" y="331165"/>
                  </a:lnTo>
                  <a:close/>
                </a:path>
              </a:pathLst>
            </a:custGeom>
            <a:gradFill rotWithShape="1">
              <a:gsLst>
                <a:gs pos="0">
                  <a:srgbClr val="FFDB5A">
                    <a:alpha val="100000"/>
                  </a:srgbClr>
                </a:gs>
                <a:gs pos="100000">
                  <a:srgbClr val="FFCF00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4274512" cy="3883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5400000">
            <a:off x="3804079" y="5662798"/>
            <a:ext cx="16041066" cy="1083950"/>
          </a:xfrm>
          <a:custGeom>
            <a:avLst/>
            <a:gdLst/>
            <a:ahLst/>
            <a:cxnLst/>
            <a:rect l="l" t="t" r="r" b="b"/>
            <a:pathLst>
              <a:path w="16041066" h="1083950">
                <a:moveTo>
                  <a:pt x="0" y="0"/>
                </a:moveTo>
                <a:lnTo>
                  <a:pt x="16041066" y="0"/>
                </a:lnTo>
                <a:lnTo>
                  <a:pt x="16041066" y="1083950"/>
                </a:lnTo>
                <a:lnTo>
                  <a:pt x="0" y="10839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8000"/>
            </a:blip>
            <a:stretch>
              <a:fillRect t="-1376875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1824612" y="0"/>
            <a:ext cx="6463388" cy="10287000"/>
            <a:chOff x="0" y="0"/>
            <a:chExt cx="8617851" cy="13716000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/>
            <a:srcRect l="26254" r="31845"/>
            <a:stretch>
              <a:fillRect/>
            </a:stretch>
          </p:blipFill>
          <p:spPr>
            <a:xfrm>
              <a:off x="0" y="0"/>
              <a:ext cx="8617851" cy="13716000"/>
            </a:xfrm>
            <a:prstGeom prst="rect">
              <a:avLst/>
            </a:prstGeom>
          </p:spPr>
        </p:pic>
      </p:grpSp>
      <p:sp>
        <p:nvSpPr>
          <p:cNvPr id="9" name="TextBox 9"/>
          <p:cNvSpPr txBox="1"/>
          <p:nvPr/>
        </p:nvSpPr>
        <p:spPr>
          <a:xfrm>
            <a:off x="1665428" y="4373562"/>
            <a:ext cx="7281992" cy="2732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199"/>
              </a:lnSpc>
            </a:pPr>
            <a:r>
              <a:rPr lang="en-US" sz="7999" spc="-159" dirty="0" err="1">
                <a:solidFill>
                  <a:srgbClr val="002960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Praktik</a:t>
            </a:r>
            <a:r>
              <a:rPr lang="en-US" sz="7999" spc="-159" dirty="0">
                <a:solidFill>
                  <a:srgbClr val="002960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 </a:t>
            </a:r>
            <a:r>
              <a:rPr lang="en-US" sz="7999" spc="-159" dirty="0" err="1">
                <a:solidFill>
                  <a:srgbClr val="002960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TOols</a:t>
            </a:r>
            <a:r>
              <a:rPr lang="en-US" sz="7999" spc="-159" dirty="0">
                <a:solidFill>
                  <a:srgbClr val="002960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 </a:t>
            </a:r>
            <a:r>
              <a:rPr lang="en-US" sz="7999" spc="-159" dirty="0" err="1">
                <a:solidFill>
                  <a:srgbClr val="002960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Riset</a:t>
            </a:r>
            <a:r>
              <a:rPr lang="en-US" sz="7999" spc="-159" dirty="0">
                <a:solidFill>
                  <a:srgbClr val="002960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 </a:t>
            </a:r>
            <a:r>
              <a:rPr lang="en-US" sz="7999" spc="-159" dirty="0" err="1">
                <a:solidFill>
                  <a:srgbClr val="002960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PAsar</a:t>
            </a:r>
            <a:endParaRPr lang="en-US" sz="7999" spc="-159" dirty="0">
              <a:solidFill>
                <a:srgbClr val="002960"/>
              </a:solidFill>
              <a:latin typeface="Bebas Neue Cyrillic"/>
              <a:ea typeface="Bebas Neue Cyrillic"/>
              <a:cs typeface="Bebas Neue Cyrillic"/>
              <a:sym typeface="Bebas Neue Cyrillic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028700" y="3404362"/>
            <a:ext cx="107822" cy="107822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gradFill rotWithShape="1">
              <a:gsLst>
                <a:gs pos="0">
                  <a:srgbClr val="FFDB5A">
                    <a:alpha val="100000"/>
                  </a:srgbClr>
                </a:gs>
                <a:gs pos="100000">
                  <a:srgbClr val="FFCF00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86881" y="3404362"/>
            <a:ext cx="107822" cy="107822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gradFill rotWithShape="1">
              <a:gsLst>
                <a:gs pos="0">
                  <a:srgbClr val="FFDB5A">
                    <a:alpha val="100000"/>
                  </a:srgbClr>
                </a:gs>
                <a:gs pos="100000">
                  <a:srgbClr val="FFCF00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43804" y="3404362"/>
            <a:ext cx="107822" cy="107822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gradFill rotWithShape="1">
              <a:gsLst>
                <a:gs pos="0">
                  <a:srgbClr val="FFDB5A">
                    <a:alpha val="100000"/>
                  </a:srgbClr>
                </a:gs>
                <a:gs pos="100000">
                  <a:srgbClr val="FFCF00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498762" y="3404362"/>
            <a:ext cx="3807661" cy="107822"/>
            <a:chOff x="0" y="0"/>
            <a:chExt cx="28703383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8703383" cy="812800"/>
            </a:xfrm>
            <a:custGeom>
              <a:avLst/>
              <a:gdLst/>
              <a:ahLst/>
              <a:cxnLst/>
              <a:rect l="l" t="t" r="r" b="b"/>
              <a:pathLst>
                <a:path w="28703383" h="812800">
                  <a:moveTo>
                    <a:pt x="0" y="0"/>
                  </a:moveTo>
                  <a:lnTo>
                    <a:pt x="28703383" y="0"/>
                  </a:lnTo>
                  <a:lnTo>
                    <a:pt x="28703383" y="812800"/>
                  </a:lnTo>
                  <a:lnTo>
                    <a:pt x="0" y="812800"/>
                  </a:lnTo>
                  <a:close/>
                </a:path>
              </a:pathLst>
            </a:custGeom>
            <a:gradFill rotWithShape="1">
              <a:gsLst>
                <a:gs pos="0">
                  <a:srgbClr val="FFDB5A">
                    <a:alpha val="100000"/>
                  </a:srgbClr>
                </a:gs>
                <a:gs pos="100000">
                  <a:srgbClr val="FFCF00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1" name="TextBox 21"/>
            <p:cNvSpPr txBox="1"/>
            <p:nvPr/>
          </p:nvSpPr>
          <p:spPr>
            <a:xfrm>
              <a:off x="0" y="-57150"/>
              <a:ext cx="28703383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8524811" y="1028700"/>
            <a:ext cx="1376115" cy="501052"/>
          </a:xfrm>
          <a:custGeom>
            <a:avLst/>
            <a:gdLst/>
            <a:ahLst/>
            <a:cxnLst/>
            <a:rect l="l" t="t" r="r" b="b"/>
            <a:pathLst>
              <a:path w="1376115" h="501052">
                <a:moveTo>
                  <a:pt x="0" y="0"/>
                </a:moveTo>
                <a:lnTo>
                  <a:pt x="1376115" y="0"/>
                </a:lnTo>
                <a:lnTo>
                  <a:pt x="1376115" y="501052"/>
                </a:lnTo>
                <a:lnTo>
                  <a:pt x="0" y="501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92175"/>
            </a:stretch>
          </a:blipFill>
        </p:spPr>
      </p:sp>
      <p:sp>
        <p:nvSpPr>
          <p:cNvPr id="23" name="Freeform 23"/>
          <p:cNvSpPr/>
          <p:nvPr/>
        </p:nvSpPr>
        <p:spPr>
          <a:xfrm rot="5400000">
            <a:off x="606225" y="7019470"/>
            <a:ext cx="3205694" cy="4970069"/>
          </a:xfrm>
          <a:custGeom>
            <a:avLst/>
            <a:gdLst/>
            <a:ahLst/>
            <a:cxnLst/>
            <a:rect l="l" t="t" r="r" b="b"/>
            <a:pathLst>
              <a:path w="3205694" h="4970069">
                <a:moveTo>
                  <a:pt x="0" y="0"/>
                </a:moveTo>
                <a:lnTo>
                  <a:pt x="3205694" y="0"/>
                </a:lnTo>
                <a:lnTo>
                  <a:pt x="3205694" y="4970069"/>
                </a:lnTo>
                <a:lnTo>
                  <a:pt x="0" y="49700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5400000" flipH="1">
            <a:off x="315350" y="-2076450"/>
            <a:ext cx="3236976" cy="4114800"/>
          </a:xfrm>
          <a:custGeom>
            <a:avLst/>
            <a:gdLst/>
            <a:ahLst/>
            <a:cxnLst/>
            <a:rect l="l" t="t" r="r" b="b"/>
            <a:pathLst>
              <a:path w="3236976" h="4114800">
                <a:moveTo>
                  <a:pt x="3236976" y="0"/>
                </a:moveTo>
                <a:lnTo>
                  <a:pt x="0" y="0"/>
                </a:lnTo>
                <a:lnTo>
                  <a:pt x="0" y="4114800"/>
                </a:lnTo>
                <a:lnTo>
                  <a:pt x="3236976" y="4114800"/>
                </a:lnTo>
                <a:lnTo>
                  <a:pt x="323697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2860518" y="5084981"/>
            <a:ext cx="16041066" cy="1083950"/>
          </a:xfrm>
          <a:custGeom>
            <a:avLst/>
            <a:gdLst/>
            <a:ahLst/>
            <a:cxnLst/>
            <a:rect l="l" t="t" r="r" b="b"/>
            <a:pathLst>
              <a:path w="16041066" h="1083950">
                <a:moveTo>
                  <a:pt x="0" y="0"/>
                </a:moveTo>
                <a:lnTo>
                  <a:pt x="16041066" y="0"/>
                </a:lnTo>
                <a:lnTo>
                  <a:pt x="16041066" y="1083951"/>
                </a:lnTo>
                <a:lnTo>
                  <a:pt x="0" y="10839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8000"/>
            </a:blip>
            <a:stretch>
              <a:fillRect t="-1376875"/>
            </a:stretch>
          </a:blipFill>
        </p:spPr>
      </p:sp>
      <p:grpSp>
        <p:nvGrpSpPr>
          <p:cNvPr id="3" name="Group 3"/>
          <p:cNvGrpSpPr/>
          <p:nvPr/>
        </p:nvGrpSpPr>
        <p:grpSpPr>
          <a:xfrm rot="-5400000">
            <a:off x="3423539" y="4998261"/>
            <a:ext cx="16229786" cy="1257392"/>
            <a:chOff x="0" y="0"/>
            <a:chExt cx="4274512" cy="33116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512" cy="331165"/>
            </a:xfrm>
            <a:custGeom>
              <a:avLst/>
              <a:gdLst/>
              <a:ahLst/>
              <a:cxnLst/>
              <a:rect l="l" t="t" r="r" b="b"/>
              <a:pathLst>
                <a:path w="4274512" h="331165">
                  <a:moveTo>
                    <a:pt x="0" y="0"/>
                  </a:moveTo>
                  <a:lnTo>
                    <a:pt x="4274512" y="0"/>
                  </a:lnTo>
                  <a:lnTo>
                    <a:pt x="4274512" y="331165"/>
                  </a:lnTo>
                  <a:lnTo>
                    <a:pt x="0" y="331165"/>
                  </a:lnTo>
                  <a:close/>
                </a:path>
              </a:pathLst>
            </a:custGeom>
            <a:gradFill rotWithShape="1">
              <a:gsLst>
                <a:gs pos="0">
                  <a:srgbClr val="FFDB5A">
                    <a:alpha val="100000"/>
                  </a:srgbClr>
                </a:gs>
                <a:gs pos="100000">
                  <a:srgbClr val="FFCF00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4274512" cy="3883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5400000">
            <a:off x="3804079" y="5662798"/>
            <a:ext cx="16041066" cy="1083950"/>
          </a:xfrm>
          <a:custGeom>
            <a:avLst/>
            <a:gdLst/>
            <a:ahLst/>
            <a:cxnLst/>
            <a:rect l="l" t="t" r="r" b="b"/>
            <a:pathLst>
              <a:path w="16041066" h="1083950">
                <a:moveTo>
                  <a:pt x="0" y="0"/>
                </a:moveTo>
                <a:lnTo>
                  <a:pt x="16041066" y="0"/>
                </a:lnTo>
                <a:lnTo>
                  <a:pt x="16041066" y="1083950"/>
                </a:lnTo>
                <a:lnTo>
                  <a:pt x="0" y="10839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8000"/>
            </a:blip>
            <a:stretch>
              <a:fillRect t="-1376875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1824612" y="0"/>
            <a:ext cx="6463388" cy="10287000"/>
            <a:chOff x="0" y="0"/>
            <a:chExt cx="8617851" cy="13716000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/>
            <a:srcRect l="26254" r="31845"/>
            <a:stretch>
              <a:fillRect/>
            </a:stretch>
          </p:blipFill>
          <p:spPr>
            <a:xfrm>
              <a:off x="0" y="0"/>
              <a:ext cx="8617851" cy="13716000"/>
            </a:xfrm>
            <a:prstGeom prst="rect">
              <a:avLst/>
            </a:prstGeom>
          </p:spPr>
        </p:pic>
      </p:grpSp>
      <p:sp>
        <p:nvSpPr>
          <p:cNvPr id="9" name="TextBox 9"/>
          <p:cNvSpPr txBox="1"/>
          <p:nvPr/>
        </p:nvSpPr>
        <p:spPr>
          <a:xfrm>
            <a:off x="1741899" y="1279226"/>
            <a:ext cx="7281992" cy="2732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199"/>
              </a:lnSpc>
            </a:pPr>
            <a:r>
              <a:rPr lang="en-US" sz="7999" spc="-159" dirty="0" err="1">
                <a:solidFill>
                  <a:srgbClr val="002960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Praktik</a:t>
            </a:r>
            <a:r>
              <a:rPr lang="en-US" sz="7999" spc="-159" dirty="0">
                <a:solidFill>
                  <a:srgbClr val="002960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 </a:t>
            </a:r>
            <a:r>
              <a:rPr lang="en-US" sz="7999" spc="-159" dirty="0" err="1">
                <a:solidFill>
                  <a:srgbClr val="002960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TOols</a:t>
            </a:r>
            <a:r>
              <a:rPr lang="en-US" sz="7999" spc="-159" dirty="0">
                <a:solidFill>
                  <a:srgbClr val="002960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 </a:t>
            </a:r>
            <a:r>
              <a:rPr lang="en-US" sz="7999" spc="-159" dirty="0" err="1">
                <a:solidFill>
                  <a:srgbClr val="002960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Riset</a:t>
            </a:r>
            <a:r>
              <a:rPr lang="en-US" sz="7999" spc="-159" dirty="0">
                <a:solidFill>
                  <a:srgbClr val="002960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 </a:t>
            </a:r>
            <a:r>
              <a:rPr lang="en-US" sz="7999" spc="-159" dirty="0" err="1">
                <a:solidFill>
                  <a:srgbClr val="002960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PAsar</a:t>
            </a:r>
            <a:endParaRPr lang="en-US" sz="7999" spc="-159" dirty="0">
              <a:solidFill>
                <a:srgbClr val="002960"/>
              </a:solidFill>
              <a:latin typeface="Bebas Neue Cyrillic"/>
              <a:ea typeface="Bebas Neue Cyrillic"/>
              <a:cs typeface="Bebas Neue Cyrillic"/>
              <a:sym typeface="Bebas Neue Cyrillic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027609" y="4261975"/>
            <a:ext cx="107822" cy="107822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gradFill rotWithShape="1">
              <a:gsLst>
                <a:gs pos="0">
                  <a:srgbClr val="FFDB5A">
                    <a:alpha val="100000"/>
                  </a:srgbClr>
                </a:gs>
                <a:gs pos="100000">
                  <a:srgbClr val="FFCF00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85790" y="4261975"/>
            <a:ext cx="107822" cy="107822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gradFill rotWithShape="1">
              <a:gsLst>
                <a:gs pos="0">
                  <a:srgbClr val="FFDB5A">
                    <a:alpha val="100000"/>
                  </a:srgbClr>
                </a:gs>
                <a:gs pos="100000">
                  <a:srgbClr val="FFCF00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42713" y="4261975"/>
            <a:ext cx="107822" cy="107822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gradFill rotWithShape="1">
              <a:gsLst>
                <a:gs pos="0">
                  <a:srgbClr val="FFDB5A">
                    <a:alpha val="100000"/>
                  </a:srgbClr>
                </a:gs>
                <a:gs pos="100000">
                  <a:srgbClr val="FFCF00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593599" y="4261975"/>
            <a:ext cx="3807661" cy="107822"/>
            <a:chOff x="0" y="0"/>
            <a:chExt cx="28703383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8703383" cy="812800"/>
            </a:xfrm>
            <a:custGeom>
              <a:avLst/>
              <a:gdLst/>
              <a:ahLst/>
              <a:cxnLst/>
              <a:rect l="l" t="t" r="r" b="b"/>
              <a:pathLst>
                <a:path w="28703383" h="812800">
                  <a:moveTo>
                    <a:pt x="0" y="0"/>
                  </a:moveTo>
                  <a:lnTo>
                    <a:pt x="28703383" y="0"/>
                  </a:lnTo>
                  <a:lnTo>
                    <a:pt x="28703383" y="812800"/>
                  </a:lnTo>
                  <a:lnTo>
                    <a:pt x="0" y="812800"/>
                  </a:lnTo>
                  <a:close/>
                </a:path>
              </a:pathLst>
            </a:custGeom>
            <a:gradFill rotWithShape="1">
              <a:gsLst>
                <a:gs pos="0">
                  <a:srgbClr val="FFDB5A">
                    <a:alpha val="100000"/>
                  </a:srgbClr>
                </a:gs>
                <a:gs pos="100000">
                  <a:srgbClr val="FFCF00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1" name="TextBox 21"/>
            <p:cNvSpPr txBox="1"/>
            <p:nvPr/>
          </p:nvSpPr>
          <p:spPr>
            <a:xfrm>
              <a:off x="0" y="-57150"/>
              <a:ext cx="28703383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8524811" y="1028700"/>
            <a:ext cx="1376115" cy="501052"/>
          </a:xfrm>
          <a:custGeom>
            <a:avLst/>
            <a:gdLst/>
            <a:ahLst/>
            <a:cxnLst/>
            <a:rect l="l" t="t" r="r" b="b"/>
            <a:pathLst>
              <a:path w="1376115" h="501052">
                <a:moveTo>
                  <a:pt x="0" y="0"/>
                </a:moveTo>
                <a:lnTo>
                  <a:pt x="1376115" y="0"/>
                </a:lnTo>
                <a:lnTo>
                  <a:pt x="1376115" y="501052"/>
                </a:lnTo>
                <a:lnTo>
                  <a:pt x="0" y="501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92175"/>
            </a:stretch>
          </a:blipFill>
        </p:spPr>
      </p:sp>
      <p:sp>
        <p:nvSpPr>
          <p:cNvPr id="23" name="Freeform 23"/>
          <p:cNvSpPr/>
          <p:nvPr/>
        </p:nvSpPr>
        <p:spPr>
          <a:xfrm rot="5400000">
            <a:off x="606225" y="7019470"/>
            <a:ext cx="3205694" cy="4970069"/>
          </a:xfrm>
          <a:custGeom>
            <a:avLst/>
            <a:gdLst/>
            <a:ahLst/>
            <a:cxnLst/>
            <a:rect l="l" t="t" r="r" b="b"/>
            <a:pathLst>
              <a:path w="3205694" h="4970069">
                <a:moveTo>
                  <a:pt x="0" y="0"/>
                </a:moveTo>
                <a:lnTo>
                  <a:pt x="3205694" y="0"/>
                </a:lnTo>
                <a:lnTo>
                  <a:pt x="3205694" y="4970069"/>
                </a:lnTo>
                <a:lnTo>
                  <a:pt x="0" y="49700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5400000" flipH="1">
            <a:off x="315350" y="-2076450"/>
            <a:ext cx="3236976" cy="4114800"/>
          </a:xfrm>
          <a:custGeom>
            <a:avLst/>
            <a:gdLst/>
            <a:ahLst/>
            <a:cxnLst/>
            <a:rect l="l" t="t" r="r" b="b"/>
            <a:pathLst>
              <a:path w="3236976" h="4114800">
                <a:moveTo>
                  <a:pt x="3236976" y="0"/>
                </a:moveTo>
                <a:lnTo>
                  <a:pt x="0" y="0"/>
                </a:lnTo>
                <a:lnTo>
                  <a:pt x="0" y="4114800"/>
                </a:lnTo>
                <a:lnTo>
                  <a:pt x="3236976" y="4114800"/>
                </a:lnTo>
                <a:lnTo>
                  <a:pt x="323697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0D72A6C-E44A-24AF-F71B-CABA36FCA2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6" b="12700"/>
          <a:stretch/>
        </p:blipFill>
        <p:spPr>
          <a:xfrm>
            <a:off x="3589202" y="5372100"/>
            <a:ext cx="6550415" cy="367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982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097D78-B1ED-20CE-F051-C729F9B705D4}"/>
              </a:ext>
            </a:extLst>
          </p:cNvPr>
          <p:cNvSpPr txBox="1"/>
          <p:nvPr/>
        </p:nvSpPr>
        <p:spPr>
          <a:xfrm>
            <a:off x="2514600" y="5372100"/>
            <a:ext cx="12573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4000" dirty="0"/>
              <a:t>Google Trends </a:t>
            </a:r>
            <a:r>
              <a:rPr lang="en-ID" sz="4000" dirty="0" err="1"/>
              <a:t>adalah</a:t>
            </a:r>
            <a:r>
              <a:rPr lang="en-ID" sz="4000" dirty="0"/>
              <a:t> tools </a:t>
            </a:r>
            <a:r>
              <a:rPr lang="en-ID" sz="4000" dirty="0" err="1"/>
              <a:t>dari</a:t>
            </a:r>
            <a:r>
              <a:rPr lang="en-ID" sz="4000" dirty="0"/>
              <a:t> Google yang </a:t>
            </a:r>
            <a:r>
              <a:rPr lang="en-ID" sz="4000" dirty="0" err="1"/>
              <a:t>dapat</a:t>
            </a:r>
            <a:r>
              <a:rPr lang="en-ID" sz="4000" dirty="0"/>
              <a:t> </a:t>
            </a:r>
            <a:r>
              <a:rPr lang="en-ID" sz="4000" dirty="0" err="1"/>
              <a:t>dimanfaatkan</a:t>
            </a:r>
            <a:r>
              <a:rPr lang="en-ID" sz="4000" dirty="0"/>
              <a:t> dan </a:t>
            </a:r>
            <a:r>
              <a:rPr lang="en-ID" sz="4000" dirty="0" err="1"/>
              <a:t>digunakan</a:t>
            </a:r>
            <a:r>
              <a:rPr lang="en-ID" sz="4000" dirty="0"/>
              <a:t> </a:t>
            </a:r>
            <a:r>
              <a:rPr lang="en-ID" sz="4000" dirty="0" err="1"/>
              <a:t>untuk</a:t>
            </a:r>
            <a:r>
              <a:rPr lang="en-ID" sz="4000" dirty="0"/>
              <a:t> </a:t>
            </a:r>
            <a:r>
              <a:rPr lang="en-ID" sz="4000" dirty="0" err="1"/>
              <a:t>melakukan</a:t>
            </a:r>
            <a:r>
              <a:rPr lang="en-ID" sz="4000" dirty="0"/>
              <a:t> </a:t>
            </a:r>
            <a:r>
              <a:rPr lang="en-ID" sz="4000" dirty="0" err="1"/>
              <a:t>pencarian</a:t>
            </a:r>
            <a:r>
              <a:rPr lang="en-ID" sz="4000" dirty="0"/>
              <a:t> </a:t>
            </a:r>
            <a:r>
              <a:rPr lang="en-ID" sz="4000" dirty="0" err="1"/>
              <a:t>topik</a:t>
            </a:r>
            <a:r>
              <a:rPr lang="en-ID" sz="4000" dirty="0"/>
              <a:t>, </a:t>
            </a:r>
            <a:r>
              <a:rPr lang="en-ID" sz="4000" dirty="0" err="1"/>
              <a:t>produk</a:t>
            </a:r>
            <a:r>
              <a:rPr lang="en-ID" sz="4000"/>
              <a:t> trend </a:t>
            </a:r>
            <a:r>
              <a:rPr lang="en-ID" sz="4000" dirty="0" err="1"/>
              <a:t>ataupun</a:t>
            </a:r>
            <a:r>
              <a:rPr lang="en-ID" sz="4000" dirty="0"/>
              <a:t> </a:t>
            </a:r>
            <a:r>
              <a:rPr lang="en-ID" sz="4000" dirty="0" err="1"/>
              <a:t>melakukan</a:t>
            </a:r>
            <a:r>
              <a:rPr lang="en-ID" sz="4000" dirty="0"/>
              <a:t> </a:t>
            </a:r>
            <a:r>
              <a:rPr lang="en-ID" sz="4000" dirty="0" err="1"/>
              <a:t>riset</a:t>
            </a:r>
            <a:r>
              <a:rPr lang="en-ID" sz="4000" dirty="0"/>
              <a:t> kata </a:t>
            </a:r>
            <a:r>
              <a:rPr lang="en-ID" sz="4000" dirty="0" err="1"/>
              <a:t>kunci</a:t>
            </a:r>
            <a:r>
              <a:rPr lang="en-ID" sz="4000" dirty="0"/>
              <a:t> (</a:t>
            </a:r>
            <a:r>
              <a:rPr lang="en-ID" sz="4000" dirty="0">
                <a:hlinkClick r:id="rId2" tooltip="keyword adalah"/>
              </a:rPr>
              <a:t>keyword</a:t>
            </a:r>
            <a:r>
              <a:rPr lang="en-ID" sz="4000" dirty="0"/>
              <a:t>) yang </a:t>
            </a:r>
            <a:r>
              <a:rPr lang="en-ID" sz="4000" dirty="0" err="1"/>
              <a:t>sedang</a:t>
            </a:r>
            <a:r>
              <a:rPr lang="en-ID" sz="4000" dirty="0"/>
              <a:t> </a:t>
            </a:r>
            <a:r>
              <a:rPr lang="en-ID" sz="4000" dirty="0" err="1"/>
              <a:t>populer</a:t>
            </a:r>
            <a:r>
              <a:rPr lang="en-ID" sz="4000" dirty="0"/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907DAC-6326-24E7-6525-777136648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587" y="800100"/>
            <a:ext cx="5838825" cy="3876675"/>
          </a:xfrm>
          <a:prstGeom prst="rect">
            <a:avLst/>
          </a:prstGeom>
        </p:spPr>
      </p:pic>
      <p:sp>
        <p:nvSpPr>
          <p:cNvPr id="6" name="Freeform 23">
            <a:extLst>
              <a:ext uri="{FF2B5EF4-FFF2-40B4-BE49-F238E27FC236}">
                <a16:creationId xmlns:a16="http://schemas.microsoft.com/office/drawing/2014/main" id="{C7BF752A-8797-E844-BA63-F2237157C227}"/>
              </a:ext>
            </a:extLst>
          </p:cNvPr>
          <p:cNvSpPr/>
          <p:nvPr/>
        </p:nvSpPr>
        <p:spPr>
          <a:xfrm rot="5400000">
            <a:off x="911753" y="6222350"/>
            <a:ext cx="3205694" cy="4970069"/>
          </a:xfrm>
          <a:custGeom>
            <a:avLst/>
            <a:gdLst/>
            <a:ahLst/>
            <a:cxnLst/>
            <a:rect l="l" t="t" r="r" b="b"/>
            <a:pathLst>
              <a:path w="3205694" h="4970069">
                <a:moveTo>
                  <a:pt x="0" y="0"/>
                </a:moveTo>
                <a:lnTo>
                  <a:pt x="3205694" y="0"/>
                </a:lnTo>
                <a:lnTo>
                  <a:pt x="3205694" y="4970069"/>
                </a:lnTo>
                <a:lnTo>
                  <a:pt x="0" y="49700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24">
            <a:extLst>
              <a:ext uri="{FF2B5EF4-FFF2-40B4-BE49-F238E27FC236}">
                <a16:creationId xmlns:a16="http://schemas.microsoft.com/office/drawing/2014/main" id="{DEFDC5E7-C03A-FC50-5626-6209D7CAE64B}"/>
              </a:ext>
            </a:extLst>
          </p:cNvPr>
          <p:cNvSpPr/>
          <p:nvPr/>
        </p:nvSpPr>
        <p:spPr>
          <a:xfrm rot="5400000" flipH="1">
            <a:off x="496355" y="-449134"/>
            <a:ext cx="3236976" cy="4114800"/>
          </a:xfrm>
          <a:custGeom>
            <a:avLst/>
            <a:gdLst/>
            <a:ahLst/>
            <a:cxnLst/>
            <a:rect l="l" t="t" r="r" b="b"/>
            <a:pathLst>
              <a:path w="3236976" h="4114800">
                <a:moveTo>
                  <a:pt x="3236976" y="0"/>
                </a:moveTo>
                <a:lnTo>
                  <a:pt x="0" y="0"/>
                </a:lnTo>
                <a:lnTo>
                  <a:pt x="0" y="4114800"/>
                </a:lnTo>
                <a:lnTo>
                  <a:pt x="3236976" y="4114800"/>
                </a:lnTo>
                <a:lnTo>
                  <a:pt x="323697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38">
            <a:extLst>
              <a:ext uri="{FF2B5EF4-FFF2-40B4-BE49-F238E27FC236}">
                <a16:creationId xmlns:a16="http://schemas.microsoft.com/office/drawing/2014/main" id="{BBA94443-2A2B-23C4-9D90-728458010B46}"/>
              </a:ext>
            </a:extLst>
          </p:cNvPr>
          <p:cNvSpPr/>
          <p:nvPr/>
        </p:nvSpPr>
        <p:spPr>
          <a:xfrm rot="-5400000">
            <a:off x="15314882" y="-1251537"/>
            <a:ext cx="2710890" cy="4537054"/>
          </a:xfrm>
          <a:custGeom>
            <a:avLst/>
            <a:gdLst/>
            <a:ahLst/>
            <a:cxnLst/>
            <a:rect l="l" t="t" r="r" b="b"/>
            <a:pathLst>
              <a:path w="2710890" h="4537054">
                <a:moveTo>
                  <a:pt x="0" y="0"/>
                </a:moveTo>
                <a:lnTo>
                  <a:pt x="2710889" y="0"/>
                </a:lnTo>
                <a:lnTo>
                  <a:pt x="2710889" y="4537054"/>
                </a:lnTo>
                <a:lnTo>
                  <a:pt x="0" y="45370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049277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8288000" cy="198834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21" y="400051"/>
            <a:ext cx="2643140" cy="108823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438278" y="85573"/>
            <a:ext cx="15792699" cy="1931348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6600825" algn="l"/>
              </a:tabLst>
            </a:pPr>
            <a:r>
              <a:rPr lang="id-ID" sz="8250" b="1" dirty="0">
                <a:solidFill>
                  <a:srgbClr val="FF0000"/>
                </a:solidFill>
              </a:rPr>
              <a:t>RISET </a:t>
            </a:r>
            <a:r>
              <a:rPr lang="en-US" sz="8250" b="1" dirty="0"/>
              <a:t>Market</a:t>
            </a:r>
            <a:endParaRPr lang="id-ID" sz="8250" b="1" dirty="0"/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571500" cy="19883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700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1679045" y="262416"/>
            <a:ext cx="3639840" cy="1457958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6600825" algn="l"/>
              </a:tabLst>
            </a:pPr>
            <a:r>
              <a:rPr lang="id-ID" sz="4500" b="1" dirty="0">
                <a:solidFill>
                  <a:schemeClr val="bg1"/>
                </a:solidFill>
              </a:rPr>
              <a:t>Google Trend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1" y="204303"/>
            <a:ext cx="2282258" cy="15160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03555" y="2176682"/>
            <a:ext cx="113452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800" b="1" dirty="0"/>
              <a:t>https://trends.google.co.id/trends/?geo=ID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6A8A19-B407-5ED6-B536-887F0E6CE67A}"/>
              </a:ext>
            </a:extLst>
          </p:cNvPr>
          <p:cNvSpPr/>
          <p:nvPr/>
        </p:nvSpPr>
        <p:spPr>
          <a:xfrm>
            <a:off x="285750" y="2116201"/>
            <a:ext cx="18178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/>
              <a:t>Akses</a:t>
            </a:r>
            <a:r>
              <a:rPr lang="en-US" sz="4800" b="1" dirty="0"/>
              <a:t>:</a:t>
            </a:r>
            <a:endParaRPr lang="id-ID" sz="48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CD4C79-765E-AD68-5057-38C041AE133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450" b="5761"/>
          <a:stretch/>
        </p:blipFill>
        <p:spPr>
          <a:xfrm>
            <a:off x="2128269" y="3167440"/>
            <a:ext cx="13012966" cy="649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22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580</Words>
  <Application>Microsoft Office PowerPoint</Application>
  <PresentationFormat>Custom</PresentationFormat>
  <Paragraphs>61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Bebas Neue Cyrillic</vt:lpstr>
      <vt:lpstr>Roboto Bold</vt:lpstr>
      <vt:lpstr>Calibri</vt:lpstr>
      <vt:lpstr>Roboto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Jati Imantoro</dc:title>
  <cp:lastModifiedBy>HP</cp:lastModifiedBy>
  <cp:revision>6</cp:revision>
  <dcterms:created xsi:type="dcterms:W3CDTF">2006-08-16T00:00:00Z</dcterms:created>
  <dcterms:modified xsi:type="dcterms:W3CDTF">2024-09-11T15:38:27Z</dcterms:modified>
  <dc:identifier>DAGQas4e_oU</dc:identifier>
</cp:coreProperties>
</file>