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3" r:id="rId8"/>
    <p:sldId id="262" r:id="rId9"/>
    <p:sldId id="264" r:id="rId10"/>
    <p:sldId id="265" r:id="rId11"/>
    <p:sldId id="266" r:id="rId12"/>
    <p:sldId id="267" r:id="rId13"/>
    <p:sldId id="268" r:id="rId14"/>
    <p:sldId id="270" r:id="rId15"/>
    <p:sldId id="271" r:id="rId16"/>
    <p:sldId id="272" r:id="rId17"/>
    <p:sldId id="273" r:id="rId18"/>
    <p:sldId id="274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5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1294A2C-B090-483B-A638-01C6B2BBAF5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5310820-950B-4289-B8AA-EA12ECBE64E0}">
      <dgm:prSet phldrT="[Text]"/>
      <dgm:spPr/>
      <dgm:t>
        <a:bodyPr/>
        <a:lstStyle/>
        <a:p>
          <a:r>
            <a:rPr lang="en-US" dirty="0" err="1" smtClean="0"/>
            <a:t>Presentasi</a:t>
          </a:r>
          <a:r>
            <a:rPr lang="en-US" dirty="0" smtClean="0"/>
            <a:t> </a:t>
          </a:r>
          <a:r>
            <a:rPr lang="en-US" dirty="0" err="1" smtClean="0"/>
            <a:t>Dosen</a:t>
          </a:r>
          <a:endParaRPr lang="en-US" dirty="0"/>
        </a:p>
      </dgm:t>
    </dgm:pt>
    <dgm:pt modelId="{02F25C53-16B6-456B-9438-846BDE207AA3}" type="parTrans" cxnId="{09F28C6D-39B0-4E25-A159-704F6D1EA46E}">
      <dgm:prSet/>
      <dgm:spPr/>
      <dgm:t>
        <a:bodyPr/>
        <a:lstStyle/>
        <a:p>
          <a:endParaRPr lang="en-US"/>
        </a:p>
      </dgm:t>
    </dgm:pt>
    <dgm:pt modelId="{BA2222BA-6F99-4A5F-8EC8-7C24AF879AE1}" type="sibTrans" cxnId="{09F28C6D-39B0-4E25-A159-704F6D1EA46E}">
      <dgm:prSet/>
      <dgm:spPr/>
      <dgm:t>
        <a:bodyPr/>
        <a:lstStyle/>
        <a:p>
          <a:endParaRPr lang="en-US"/>
        </a:p>
      </dgm:t>
    </dgm:pt>
    <dgm:pt modelId="{FF6D0440-D686-471D-9FFE-6F6ACC71FD58}">
      <dgm:prSet phldrT="[Text]"/>
      <dgm:spPr/>
      <dgm:t>
        <a:bodyPr/>
        <a:lstStyle/>
        <a:p>
          <a:r>
            <a:rPr lang="en-US" dirty="0" err="1" smtClean="0"/>
            <a:t>Diskusi</a:t>
          </a:r>
          <a:r>
            <a:rPr lang="en-US" dirty="0" smtClean="0"/>
            <a:t> </a:t>
          </a:r>
          <a:r>
            <a:rPr lang="en-US" dirty="0" err="1" smtClean="0"/>
            <a:t>Mahasiswa</a:t>
          </a:r>
          <a:endParaRPr lang="en-US" dirty="0"/>
        </a:p>
      </dgm:t>
    </dgm:pt>
    <dgm:pt modelId="{2B221794-9092-4076-BA23-2D9387B2F4AE}" type="parTrans" cxnId="{1895D238-C037-4D48-AE3F-9807B8F4FAE8}">
      <dgm:prSet/>
      <dgm:spPr/>
      <dgm:t>
        <a:bodyPr/>
        <a:lstStyle/>
        <a:p>
          <a:endParaRPr lang="en-US"/>
        </a:p>
      </dgm:t>
    </dgm:pt>
    <dgm:pt modelId="{0C12CD70-6D77-4378-8A3B-E9D2E5CC3299}" type="sibTrans" cxnId="{1895D238-C037-4D48-AE3F-9807B8F4FAE8}">
      <dgm:prSet/>
      <dgm:spPr/>
      <dgm:t>
        <a:bodyPr/>
        <a:lstStyle/>
        <a:p>
          <a:endParaRPr lang="en-US"/>
        </a:p>
      </dgm:t>
    </dgm:pt>
    <dgm:pt modelId="{F2724F00-5D1C-4C0E-9C42-4A4CC8B8D464}">
      <dgm:prSet phldrT="[Text]"/>
      <dgm:spPr/>
      <dgm:t>
        <a:bodyPr/>
        <a:lstStyle/>
        <a:p>
          <a:r>
            <a:rPr lang="en-US" dirty="0" err="1" smtClean="0"/>
            <a:t>Studi</a:t>
          </a:r>
          <a:r>
            <a:rPr lang="en-US" dirty="0" smtClean="0"/>
            <a:t> </a:t>
          </a:r>
          <a:r>
            <a:rPr lang="en-US" dirty="0" err="1" smtClean="0"/>
            <a:t>Kasus</a:t>
          </a:r>
          <a:endParaRPr lang="en-US" dirty="0"/>
        </a:p>
      </dgm:t>
    </dgm:pt>
    <dgm:pt modelId="{2E6B7118-50C6-4D93-88F1-8F5DCB80A8B6}" type="parTrans" cxnId="{719B0D4E-E11B-4387-8ECD-2B0916883962}">
      <dgm:prSet/>
      <dgm:spPr/>
      <dgm:t>
        <a:bodyPr/>
        <a:lstStyle/>
        <a:p>
          <a:endParaRPr lang="en-US"/>
        </a:p>
      </dgm:t>
    </dgm:pt>
    <dgm:pt modelId="{92C6B8F0-B603-4FC6-9AAD-71128C3EE299}" type="sibTrans" cxnId="{719B0D4E-E11B-4387-8ECD-2B0916883962}">
      <dgm:prSet/>
      <dgm:spPr/>
      <dgm:t>
        <a:bodyPr/>
        <a:lstStyle/>
        <a:p>
          <a:endParaRPr lang="en-US"/>
        </a:p>
      </dgm:t>
    </dgm:pt>
    <dgm:pt modelId="{A0DFFC9E-EC3B-48BD-A05C-6AFD937C57E5}" type="pres">
      <dgm:prSet presAssocID="{91294A2C-B090-483B-A638-01C6B2BBAF5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6D98C45-413C-4C59-B889-1E5A1D852C50}" type="pres">
      <dgm:prSet presAssocID="{85310820-950B-4289-B8AA-EA12ECBE64E0}" presName="parentLin" presStyleCnt="0"/>
      <dgm:spPr/>
    </dgm:pt>
    <dgm:pt modelId="{EA305EC6-E8AF-4BEB-A764-52E3ED048812}" type="pres">
      <dgm:prSet presAssocID="{85310820-950B-4289-B8AA-EA12ECBE64E0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5BF0D1FB-A37F-4C3E-923C-969863039F88}" type="pres">
      <dgm:prSet presAssocID="{85310820-950B-4289-B8AA-EA12ECBE64E0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7C86742-463F-4864-BD3B-3B68868B8E4E}" type="pres">
      <dgm:prSet presAssocID="{85310820-950B-4289-B8AA-EA12ECBE64E0}" presName="negativeSpace" presStyleCnt="0"/>
      <dgm:spPr/>
    </dgm:pt>
    <dgm:pt modelId="{0FB88D3F-1E63-4FF8-81ED-1763559AB877}" type="pres">
      <dgm:prSet presAssocID="{85310820-950B-4289-B8AA-EA12ECBE64E0}" presName="childText" presStyleLbl="conFgAcc1" presStyleIdx="0" presStyleCnt="3">
        <dgm:presLayoutVars>
          <dgm:bulletEnabled val="1"/>
        </dgm:presLayoutVars>
      </dgm:prSet>
      <dgm:spPr/>
    </dgm:pt>
    <dgm:pt modelId="{09D58511-08D3-4870-A7AC-EF856C5974E5}" type="pres">
      <dgm:prSet presAssocID="{BA2222BA-6F99-4A5F-8EC8-7C24AF879AE1}" presName="spaceBetweenRectangles" presStyleCnt="0"/>
      <dgm:spPr/>
    </dgm:pt>
    <dgm:pt modelId="{634C7DB7-B147-4EF6-8418-830CF12D0410}" type="pres">
      <dgm:prSet presAssocID="{FF6D0440-D686-471D-9FFE-6F6ACC71FD58}" presName="parentLin" presStyleCnt="0"/>
      <dgm:spPr/>
    </dgm:pt>
    <dgm:pt modelId="{4A851071-DD18-4A3A-97B9-A7EF7CC16428}" type="pres">
      <dgm:prSet presAssocID="{FF6D0440-D686-471D-9FFE-6F6ACC71FD58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8C7D840C-C9B8-46E8-ADF2-335F07FD18E2}" type="pres">
      <dgm:prSet presAssocID="{FF6D0440-D686-471D-9FFE-6F6ACC71FD58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0F7588F-8977-4CB5-8951-74BCBD58E0AB}" type="pres">
      <dgm:prSet presAssocID="{FF6D0440-D686-471D-9FFE-6F6ACC71FD58}" presName="negativeSpace" presStyleCnt="0"/>
      <dgm:spPr/>
    </dgm:pt>
    <dgm:pt modelId="{4F5F3143-AB11-4BAC-B4D6-D783518638BD}" type="pres">
      <dgm:prSet presAssocID="{FF6D0440-D686-471D-9FFE-6F6ACC71FD58}" presName="childText" presStyleLbl="conFgAcc1" presStyleIdx="1" presStyleCnt="3">
        <dgm:presLayoutVars>
          <dgm:bulletEnabled val="1"/>
        </dgm:presLayoutVars>
      </dgm:prSet>
      <dgm:spPr/>
    </dgm:pt>
    <dgm:pt modelId="{B3CE6571-8628-4D9B-8E72-E4BA4DA4BD11}" type="pres">
      <dgm:prSet presAssocID="{0C12CD70-6D77-4378-8A3B-E9D2E5CC3299}" presName="spaceBetweenRectangles" presStyleCnt="0"/>
      <dgm:spPr/>
    </dgm:pt>
    <dgm:pt modelId="{4A51F4B2-4AE3-4827-9935-0E8ABFE2125F}" type="pres">
      <dgm:prSet presAssocID="{F2724F00-5D1C-4C0E-9C42-4A4CC8B8D464}" presName="parentLin" presStyleCnt="0"/>
      <dgm:spPr/>
    </dgm:pt>
    <dgm:pt modelId="{56D3E9BA-2067-4F63-B288-9E3F82509525}" type="pres">
      <dgm:prSet presAssocID="{F2724F00-5D1C-4C0E-9C42-4A4CC8B8D464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9DAEEC11-2C8F-412B-B0EA-79CF3FEC0F51}" type="pres">
      <dgm:prSet presAssocID="{F2724F00-5D1C-4C0E-9C42-4A4CC8B8D464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0BCB318-6C99-480E-953C-C8F083FEB594}" type="pres">
      <dgm:prSet presAssocID="{F2724F00-5D1C-4C0E-9C42-4A4CC8B8D464}" presName="negativeSpace" presStyleCnt="0"/>
      <dgm:spPr/>
    </dgm:pt>
    <dgm:pt modelId="{AFCE6612-5F23-4CE3-BD9F-5CFDED53B961}" type="pres">
      <dgm:prSet presAssocID="{F2724F00-5D1C-4C0E-9C42-4A4CC8B8D464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7457CAA7-A5B3-435F-ABB4-06BBF62671B7}" type="presOf" srcId="{FF6D0440-D686-471D-9FFE-6F6ACC71FD58}" destId="{8C7D840C-C9B8-46E8-ADF2-335F07FD18E2}" srcOrd="1" destOrd="0" presId="urn:microsoft.com/office/officeart/2005/8/layout/list1"/>
    <dgm:cxn modelId="{E40D9462-77BE-4086-9503-0AEAACA9D416}" type="presOf" srcId="{85310820-950B-4289-B8AA-EA12ECBE64E0}" destId="{5BF0D1FB-A37F-4C3E-923C-969863039F88}" srcOrd="1" destOrd="0" presId="urn:microsoft.com/office/officeart/2005/8/layout/list1"/>
    <dgm:cxn modelId="{6A90C273-DDF2-4561-9634-C9AEC00E241A}" type="presOf" srcId="{85310820-950B-4289-B8AA-EA12ECBE64E0}" destId="{EA305EC6-E8AF-4BEB-A764-52E3ED048812}" srcOrd="0" destOrd="0" presId="urn:microsoft.com/office/officeart/2005/8/layout/list1"/>
    <dgm:cxn modelId="{05274962-3655-40DE-A67B-89BD59ED4047}" type="presOf" srcId="{F2724F00-5D1C-4C0E-9C42-4A4CC8B8D464}" destId="{56D3E9BA-2067-4F63-B288-9E3F82509525}" srcOrd="0" destOrd="0" presId="urn:microsoft.com/office/officeart/2005/8/layout/list1"/>
    <dgm:cxn modelId="{719B0D4E-E11B-4387-8ECD-2B0916883962}" srcId="{91294A2C-B090-483B-A638-01C6B2BBAF58}" destId="{F2724F00-5D1C-4C0E-9C42-4A4CC8B8D464}" srcOrd="2" destOrd="0" parTransId="{2E6B7118-50C6-4D93-88F1-8F5DCB80A8B6}" sibTransId="{92C6B8F0-B603-4FC6-9AAD-71128C3EE299}"/>
    <dgm:cxn modelId="{ADDD0974-45A1-4F52-AA4E-6504AC881CD3}" type="presOf" srcId="{FF6D0440-D686-471D-9FFE-6F6ACC71FD58}" destId="{4A851071-DD18-4A3A-97B9-A7EF7CC16428}" srcOrd="0" destOrd="0" presId="urn:microsoft.com/office/officeart/2005/8/layout/list1"/>
    <dgm:cxn modelId="{BD9BB551-1786-4D94-B1DD-9481565FEDFF}" type="presOf" srcId="{91294A2C-B090-483B-A638-01C6B2BBAF58}" destId="{A0DFFC9E-EC3B-48BD-A05C-6AFD937C57E5}" srcOrd="0" destOrd="0" presId="urn:microsoft.com/office/officeart/2005/8/layout/list1"/>
    <dgm:cxn modelId="{E76A9CB2-76FB-4573-BDF3-02478E7EEA73}" type="presOf" srcId="{F2724F00-5D1C-4C0E-9C42-4A4CC8B8D464}" destId="{9DAEEC11-2C8F-412B-B0EA-79CF3FEC0F51}" srcOrd="1" destOrd="0" presId="urn:microsoft.com/office/officeart/2005/8/layout/list1"/>
    <dgm:cxn modelId="{09F28C6D-39B0-4E25-A159-704F6D1EA46E}" srcId="{91294A2C-B090-483B-A638-01C6B2BBAF58}" destId="{85310820-950B-4289-B8AA-EA12ECBE64E0}" srcOrd="0" destOrd="0" parTransId="{02F25C53-16B6-456B-9438-846BDE207AA3}" sibTransId="{BA2222BA-6F99-4A5F-8EC8-7C24AF879AE1}"/>
    <dgm:cxn modelId="{1895D238-C037-4D48-AE3F-9807B8F4FAE8}" srcId="{91294A2C-B090-483B-A638-01C6B2BBAF58}" destId="{FF6D0440-D686-471D-9FFE-6F6ACC71FD58}" srcOrd="1" destOrd="0" parTransId="{2B221794-9092-4076-BA23-2D9387B2F4AE}" sibTransId="{0C12CD70-6D77-4378-8A3B-E9D2E5CC3299}"/>
    <dgm:cxn modelId="{AFA7356B-C1AB-42F4-9B0B-8E6157C32F4B}" type="presParOf" srcId="{A0DFFC9E-EC3B-48BD-A05C-6AFD937C57E5}" destId="{76D98C45-413C-4C59-B889-1E5A1D852C50}" srcOrd="0" destOrd="0" presId="urn:microsoft.com/office/officeart/2005/8/layout/list1"/>
    <dgm:cxn modelId="{51408900-7BF4-4A60-919A-F65108C5ED86}" type="presParOf" srcId="{76D98C45-413C-4C59-B889-1E5A1D852C50}" destId="{EA305EC6-E8AF-4BEB-A764-52E3ED048812}" srcOrd="0" destOrd="0" presId="urn:microsoft.com/office/officeart/2005/8/layout/list1"/>
    <dgm:cxn modelId="{F4952C1F-507C-4F2E-A2F5-60A6E4D86116}" type="presParOf" srcId="{76D98C45-413C-4C59-B889-1E5A1D852C50}" destId="{5BF0D1FB-A37F-4C3E-923C-969863039F88}" srcOrd="1" destOrd="0" presId="urn:microsoft.com/office/officeart/2005/8/layout/list1"/>
    <dgm:cxn modelId="{392474D9-1A01-4C6E-BCE5-9EE3636553C7}" type="presParOf" srcId="{A0DFFC9E-EC3B-48BD-A05C-6AFD937C57E5}" destId="{67C86742-463F-4864-BD3B-3B68868B8E4E}" srcOrd="1" destOrd="0" presId="urn:microsoft.com/office/officeart/2005/8/layout/list1"/>
    <dgm:cxn modelId="{ED3D18E4-E537-4716-9CE2-E9038A8D30AE}" type="presParOf" srcId="{A0DFFC9E-EC3B-48BD-A05C-6AFD937C57E5}" destId="{0FB88D3F-1E63-4FF8-81ED-1763559AB877}" srcOrd="2" destOrd="0" presId="urn:microsoft.com/office/officeart/2005/8/layout/list1"/>
    <dgm:cxn modelId="{B7A91385-2A06-4CE2-9F9B-25AD5F06433A}" type="presParOf" srcId="{A0DFFC9E-EC3B-48BD-A05C-6AFD937C57E5}" destId="{09D58511-08D3-4870-A7AC-EF856C5974E5}" srcOrd="3" destOrd="0" presId="urn:microsoft.com/office/officeart/2005/8/layout/list1"/>
    <dgm:cxn modelId="{4420383A-4CF6-4BAC-861C-12D329039303}" type="presParOf" srcId="{A0DFFC9E-EC3B-48BD-A05C-6AFD937C57E5}" destId="{634C7DB7-B147-4EF6-8418-830CF12D0410}" srcOrd="4" destOrd="0" presId="urn:microsoft.com/office/officeart/2005/8/layout/list1"/>
    <dgm:cxn modelId="{EA8314C8-9F92-4038-B2E0-615E609CF733}" type="presParOf" srcId="{634C7DB7-B147-4EF6-8418-830CF12D0410}" destId="{4A851071-DD18-4A3A-97B9-A7EF7CC16428}" srcOrd="0" destOrd="0" presId="urn:microsoft.com/office/officeart/2005/8/layout/list1"/>
    <dgm:cxn modelId="{53C29444-36E4-478C-8887-A3A63F6B5AE5}" type="presParOf" srcId="{634C7DB7-B147-4EF6-8418-830CF12D0410}" destId="{8C7D840C-C9B8-46E8-ADF2-335F07FD18E2}" srcOrd="1" destOrd="0" presId="urn:microsoft.com/office/officeart/2005/8/layout/list1"/>
    <dgm:cxn modelId="{B3C87FDC-D140-46E9-9FF5-F3FC5A80A8C7}" type="presParOf" srcId="{A0DFFC9E-EC3B-48BD-A05C-6AFD937C57E5}" destId="{30F7588F-8977-4CB5-8951-74BCBD58E0AB}" srcOrd="5" destOrd="0" presId="urn:microsoft.com/office/officeart/2005/8/layout/list1"/>
    <dgm:cxn modelId="{0E983C21-6E2D-449D-8766-C74335C55BCD}" type="presParOf" srcId="{A0DFFC9E-EC3B-48BD-A05C-6AFD937C57E5}" destId="{4F5F3143-AB11-4BAC-B4D6-D783518638BD}" srcOrd="6" destOrd="0" presId="urn:microsoft.com/office/officeart/2005/8/layout/list1"/>
    <dgm:cxn modelId="{E909464E-59B8-4691-85B5-CB682DBFCC81}" type="presParOf" srcId="{A0DFFC9E-EC3B-48BD-A05C-6AFD937C57E5}" destId="{B3CE6571-8628-4D9B-8E72-E4BA4DA4BD11}" srcOrd="7" destOrd="0" presId="urn:microsoft.com/office/officeart/2005/8/layout/list1"/>
    <dgm:cxn modelId="{464B81C3-5B63-4089-B9EA-A7CF38339DBB}" type="presParOf" srcId="{A0DFFC9E-EC3B-48BD-A05C-6AFD937C57E5}" destId="{4A51F4B2-4AE3-4827-9935-0E8ABFE2125F}" srcOrd="8" destOrd="0" presId="urn:microsoft.com/office/officeart/2005/8/layout/list1"/>
    <dgm:cxn modelId="{F4028DDD-9EC4-461B-9738-9F7C70E71C64}" type="presParOf" srcId="{4A51F4B2-4AE3-4827-9935-0E8ABFE2125F}" destId="{56D3E9BA-2067-4F63-B288-9E3F82509525}" srcOrd="0" destOrd="0" presId="urn:microsoft.com/office/officeart/2005/8/layout/list1"/>
    <dgm:cxn modelId="{2E6E429E-8187-4F20-A4B4-BB8D1D89FA9D}" type="presParOf" srcId="{4A51F4B2-4AE3-4827-9935-0E8ABFE2125F}" destId="{9DAEEC11-2C8F-412B-B0EA-79CF3FEC0F51}" srcOrd="1" destOrd="0" presId="urn:microsoft.com/office/officeart/2005/8/layout/list1"/>
    <dgm:cxn modelId="{A42A61AF-DA41-431A-8739-11D70F04E076}" type="presParOf" srcId="{A0DFFC9E-EC3B-48BD-A05C-6AFD937C57E5}" destId="{20BCB318-6C99-480E-953C-C8F083FEB594}" srcOrd="9" destOrd="0" presId="urn:microsoft.com/office/officeart/2005/8/layout/list1"/>
    <dgm:cxn modelId="{09C5AE92-F05F-41ED-A3F3-D0F3F5FC8A85}" type="presParOf" srcId="{A0DFFC9E-EC3B-48BD-A05C-6AFD937C57E5}" destId="{AFCE6612-5F23-4CE3-BD9F-5CFDED53B961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B88D3F-1E63-4FF8-81ED-1763559AB877}">
      <dsp:nvSpPr>
        <dsp:cNvPr id="0" name=""/>
        <dsp:cNvSpPr/>
      </dsp:nvSpPr>
      <dsp:spPr>
        <a:xfrm>
          <a:off x="0" y="473898"/>
          <a:ext cx="8596312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F0D1FB-A37F-4C3E-923C-969863039F88}">
      <dsp:nvSpPr>
        <dsp:cNvPr id="0" name=""/>
        <dsp:cNvSpPr/>
      </dsp:nvSpPr>
      <dsp:spPr>
        <a:xfrm>
          <a:off x="429815" y="45858"/>
          <a:ext cx="6017418" cy="8560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444" tIns="0" rIns="227444" bIns="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err="1" smtClean="0"/>
            <a:t>Presentasi</a:t>
          </a:r>
          <a:r>
            <a:rPr lang="en-US" sz="2900" kern="1200" dirty="0" smtClean="0"/>
            <a:t> </a:t>
          </a:r>
          <a:r>
            <a:rPr lang="en-US" sz="2900" kern="1200" dirty="0" err="1" smtClean="0"/>
            <a:t>Dosen</a:t>
          </a:r>
          <a:endParaRPr lang="en-US" sz="2900" kern="1200" dirty="0"/>
        </a:p>
      </dsp:txBody>
      <dsp:txXfrm>
        <a:off x="471605" y="87648"/>
        <a:ext cx="5933838" cy="772500"/>
      </dsp:txXfrm>
    </dsp:sp>
    <dsp:sp modelId="{4F5F3143-AB11-4BAC-B4D6-D783518638BD}">
      <dsp:nvSpPr>
        <dsp:cNvPr id="0" name=""/>
        <dsp:cNvSpPr/>
      </dsp:nvSpPr>
      <dsp:spPr>
        <a:xfrm>
          <a:off x="0" y="1789338"/>
          <a:ext cx="8596312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C7D840C-C9B8-46E8-ADF2-335F07FD18E2}">
      <dsp:nvSpPr>
        <dsp:cNvPr id="0" name=""/>
        <dsp:cNvSpPr/>
      </dsp:nvSpPr>
      <dsp:spPr>
        <a:xfrm>
          <a:off x="429815" y="1361298"/>
          <a:ext cx="6017418" cy="8560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444" tIns="0" rIns="227444" bIns="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err="1" smtClean="0"/>
            <a:t>Diskusi</a:t>
          </a:r>
          <a:r>
            <a:rPr lang="en-US" sz="2900" kern="1200" dirty="0" smtClean="0"/>
            <a:t> </a:t>
          </a:r>
          <a:r>
            <a:rPr lang="en-US" sz="2900" kern="1200" dirty="0" err="1" smtClean="0"/>
            <a:t>Mahasiswa</a:t>
          </a:r>
          <a:endParaRPr lang="en-US" sz="2900" kern="1200" dirty="0"/>
        </a:p>
      </dsp:txBody>
      <dsp:txXfrm>
        <a:off x="471605" y="1403088"/>
        <a:ext cx="5933838" cy="772500"/>
      </dsp:txXfrm>
    </dsp:sp>
    <dsp:sp modelId="{AFCE6612-5F23-4CE3-BD9F-5CFDED53B961}">
      <dsp:nvSpPr>
        <dsp:cNvPr id="0" name=""/>
        <dsp:cNvSpPr/>
      </dsp:nvSpPr>
      <dsp:spPr>
        <a:xfrm>
          <a:off x="0" y="3104778"/>
          <a:ext cx="8596312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DAEEC11-2C8F-412B-B0EA-79CF3FEC0F51}">
      <dsp:nvSpPr>
        <dsp:cNvPr id="0" name=""/>
        <dsp:cNvSpPr/>
      </dsp:nvSpPr>
      <dsp:spPr>
        <a:xfrm>
          <a:off x="429815" y="2676738"/>
          <a:ext cx="6017418" cy="8560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444" tIns="0" rIns="227444" bIns="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err="1" smtClean="0"/>
            <a:t>Studi</a:t>
          </a:r>
          <a:r>
            <a:rPr lang="en-US" sz="2900" kern="1200" dirty="0" smtClean="0"/>
            <a:t> </a:t>
          </a:r>
          <a:r>
            <a:rPr lang="en-US" sz="2900" kern="1200" dirty="0" err="1" smtClean="0"/>
            <a:t>Kasus</a:t>
          </a:r>
          <a:endParaRPr lang="en-US" sz="2900" kern="1200" dirty="0"/>
        </a:p>
      </dsp:txBody>
      <dsp:txXfrm>
        <a:off x="471605" y="2718528"/>
        <a:ext cx="5933838" cy="7725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CCEE8-A84C-46AD-826B-6BD6DEF74988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17B19-EFAC-47C3-BCFF-799AA9441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89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CCEE8-A84C-46AD-826B-6BD6DEF74988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17B19-EFAC-47C3-BCFF-799AA9441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880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CCEE8-A84C-46AD-826B-6BD6DEF74988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17B19-EFAC-47C3-BCFF-799AA94419B6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339151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CCEE8-A84C-46AD-826B-6BD6DEF74988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17B19-EFAC-47C3-BCFF-799AA9441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5037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CCEE8-A84C-46AD-826B-6BD6DEF74988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17B19-EFAC-47C3-BCFF-799AA94419B6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958539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CCEE8-A84C-46AD-826B-6BD6DEF74988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17B19-EFAC-47C3-BCFF-799AA9441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6856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CCEE8-A84C-46AD-826B-6BD6DEF74988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17B19-EFAC-47C3-BCFF-799AA9441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1463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CCEE8-A84C-46AD-826B-6BD6DEF74988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17B19-EFAC-47C3-BCFF-799AA9441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841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CCEE8-A84C-46AD-826B-6BD6DEF74988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17B19-EFAC-47C3-BCFF-799AA9441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299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CCEE8-A84C-46AD-826B-6BD6DEF74988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17B19-EFAC-47C3-BCFF-799AA9441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1658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CCEE8-A84C-46AD-826B-6BD6DEF74988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17B19-EFAC-47C3-BCFF-799AA9441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613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CCEE8-A84C-46AD-826B-6BD6DEF74988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17B19-EFAC-47C3-BCFF-799AA9441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627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CCEE8-A84C-46AD-826B-6BD6DEF74988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17B19-EFAC-47C3-BCFF-799AA9441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496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CCEE8-A84C-46AD-826B-6BD6DEF74988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17B19-EFAC-47C3-BCFF-799AA9441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449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CCEE8-A84C-46AD-826B-6BD6DEF74988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17B19-EFAC-47C3-BCFF-799AA9441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682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CCEE8-A84C-46AD-826B-6BD6DEF74988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17B19-EFAC-47C3-BCFF-799AA9441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975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CCCEE8-A84C-46AD-826B-6BD6DEF74988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E417B19-EFAC-47C3-BCFF-799AA9441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545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b="1" dirty="0" err="1" smtClean="0">
                <a:solidFill>
                  <a:schemeClr val="accent2">
                    <a:lumMod val="50000"/>
                  </a:schemeClr>
                </a:solidFill>
              </a:rPr>
              <a:t>Pertemuan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2">
                    <a:lumMod val="50000"/>
                  </a:schemeClr>
                </a:solidFill>
              </a:rPr>
              <a:t>Pertama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 : </a:t>
            </a:r>
            <a:r>
              <a:rPr lang="en-US" b="1" dirty="0" err="1" smtClean="0">
                <a:solidFill>
                  <a:schemeClr val="accent2">
                    <a:lumMod val="50000"/>
                  </a:schemeClr>
                </a:solidFill>
              </a:rPr>
              <a:t>Orientasi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2">
                    <a:lumMod val="50000"/>
                  </a:schemeClr>
                </a:solidFill>
              </a:rPr>
              <a:t>Perkuliahan</a:t>
            </a:r>
            <a:endParaRPr lang="en-US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anchor="ctr"/>
          <a:lstStyle/>
          <a:p>
            <a:pPr algn="ctr"/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Oleh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: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Afif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Ahmad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Wiranata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</a:rPr>
              <a:t>M.Pd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7459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en-US" b="1" dirty="0" smtClean="0"/>
              <a:t>INTERVAL NILAI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4019662"/>
              </p:ext>
            </p:extLst>
          </p:nvPr>
        </p:nvGraphicFramePr>
        <p:xfrm>
          <a:off x="876300" y="1930400"/>
          <a:ext cx="9601200" cy="447674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1557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041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029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269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113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31260">
                <a:tc>
                  <a:txBody>
                    <a:bodyPr/>
                    <a:lstStyle/>
                    <a:p>
                      <a:pPr marL="457200" indent="-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NO</a:t>
                      </a:r>
                      <a:endParaRPr lang="id-ID" sz="14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indent="-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SKALA SKOR</a:t>
                      </a:r>
                      <a:endParaRPr lang="id-ID" sz="14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indent="-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NILAI HURUF</a:t>
                      </a:r>
                      <a:endParaRPr lang="id-ID" sz="14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indent="-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NILAI ANGKA</a:t>
                      </a:r>
                      <a:endParaRPr lang="id-ID" sz="14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KUALIFIKASI</a:t>
                      </a:r>
                      <a:endParaRPr lang="id-ID" sz="14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0711">
                <a:tc>
                  <a:txBody>
                    <a:bodyPr/>
                    <a:lstStyle/>
                    <a:p>
                      <a:pPr marL="457200" indent="-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1.</a:t>
                      </a:r>
                      <a:endParaRPr lang="id-ID" sz="16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indent="-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u="sng" dirty="0">
                          <a:effectLst/>
                        </a:rPr>
                        <a:t>&gt;</a:t>
                      </a:r>
                      <a:r>
                        <a:rPr lang="en-US" sz="1800" dirty="0">
                          <a:effectLst/>
                        </a:rPr>
                        <a:t>  83 - 100</a:t>
                      </a:r>
                      <a:endParaRPr lang="id-ID" sz="16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A</a:t>
                      </a:r>
                      <a:endParaRPr lang="id-ID" sz="16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indent="-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4</a:t>
                      </a:r>
                      <a:endParaRPr lang="id-ID" sz="16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indent="-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Sangat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Memuaskan</a:t>
                      </a:r>
                      <a:endParaRPr lang="id-ID" sz="16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671">
                <a:tc>
                  <a:txBody>
                    <a:bodyPr/>
                    <a:lstStyle/>
                    <a:p>
                      <a:pPr marL="457200" indent="-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2.</a:t>
                      </a:r>
                      <a:endParaRPr lang="id-ID" sz="16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indent="-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u="sng" dirty="0">
                          <a:effectLst/>
                        </a:rPr>
                        <a:t>&gt;</a:t>
                      </a:r>
                      <a:r>
                        <a:rPr lang="en-US" sz="1800" dirty="0">
                          <a:effectLst/>
                        </a:rPr>
                        <a:t>  76 - &lt; 83</a:t>
                      </a:r>
                      <a:endParaRPr lang="id-ID" sz="16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AB</a:t>
                      </a:r>
                      <a:endParaRPr lang="id-ID" sz="16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indent="-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3,5</a:t>
                      </a:r>
                      <a:endParaRPr lang="id-ID" sz="16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indent="-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Memuaskan</a:t>
                      </a:r>
                      <a:endParaRPr lang="id-ID" sz="16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671">
                <a:tc>
                  <a:txBody>
                    <a:bodyPr/>
                    <a:lstStyle/>
                    <a:p>
                      <a:pPr marL="457200" indent="-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3.</a:t>
                      </a:r>
                      <a:endParaRPr lang="id-ID" sz="16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indent="-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u="sng" dirty="0">
                          <a:effectLst/>
                        </a:rPr>
                        <a:t>&gt;</a:t>
                      </a:r>
                      <a:r>
                        <a:rPr lang="en-US" sz="1800" dirty="0">
                          <a:effectLst/>
                        </a:rPr>
                        <a:t>  69 - &lt; 76</a:t>
                      </a:r>
                      <a:endParaRPr lang="id-ID" sz="16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indent="-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B</a:t>
                      </a:r>
                      <a:endParaRPr lang="id-ID" sz="16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indent="-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3</a:t>
                      </a:r>
                      <a:endParaRPr lang="id-ID" sz="16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indent="-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Baik</a:t>
                      </a:r>
                      <a:endParaRPr lang="id-ID" sz="16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30711">
                <a:tc>
                  <a:txBody>
                    <a:bodyPr/>
                    <a:lstStyle/>
                    <a:p>
                      <a:pPr marL="457200" indent="-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4.</a:t>
                      </a:r>
                      <a:endParaRPr lang="id-ID" sz="16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indent="-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u="sng" dirty="0">
                          <a:effectLst/>
                        </a:rPr>
                        <a:t>&gt;</a:t>
                      </a:r>
                      <a:r>
                        <a:rPr lang="en-US" sz="1800" dirty="0">
                          <a:effectLst/>
                        </a:rPr>
                        <a:t>  62 - &lt; 69</a:t>
                      </a:r>
                      <a:endParaRPr lang="id-ID" sz="16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BC</a:t>
                      </a:r>
                      <a:endParaRPr lang="id-ID" sz="16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indent="-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2,5</a:t>
                      </a:r>
                      <a:endParaRPr lang="id-ID" sz="16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indent="-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Lebih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dari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cukup</a:t>
                      </a:r>
                      <a:endParaRPr lang="id-ID" sz="16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671">
                <a:tc>
                  <a:txBody>
                    <a:bodyPr/>
                    <a:lstStyle/>
                    <a:p>
                      <a:pPr marL="457200" indent="-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5.</a:t>
                      </a:r>
                      <a:endParaRPr lang="id-ID" sz="16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457200" indent="-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u="sng" dirty="0">
                          <a:effectLst/>
                        </a:rPr>
                        <a:t>&gt;</a:t>
                      </a:r>
                      <a:r>
                        <a:rPr lang="en-US" sz="1800" dirty="0">
                          <a:effectLst/>
                        </a:rPr>
                        <a:t>  55 - &lt; 62</a:t>
                      </a:r>
                      <a:endParaRPr lang="id-ID" sz="16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</a:t>
                      </a:r>
                      <a:endParaRPr lang="id-ID" sz="16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457200" indent="-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</a:t>
                      </a:r>
                      <a:endParaRPr lang="id-ID" sz="16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457200" indent="-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Cukup</a:t>
                      </a:r>
                      <a:endParaRPr lang="id-ID" sz="16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30711">
                <a:tc>
                  <a:txBody>
                    <a:bodyPr/>
                    <a:lstStyle/>
                    <a:p>
                      <a:pPr marL="457200" indent="-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6.</a:t>
                      </a:r>
                      <a:endParaRPr lang="id-ID" sz="16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457200" indent="-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u="sng" dirty="0">
                          <a:effectLst/>
                        </a:rPr>
                        <a:t>&gt;</a:t>
                      </a:r>
                      <a:r>
                        <a:rPr lang="en-US" sz="1800" dirty="0">
                          <a:effectLst/>
                        </a:rPr>
                        <a:t>  48 - &lt; 55</a:t>
                      </a:r>
                      <a:endParaRPr lang="id-ID" sz="16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CD</a:t>
                      </a:r>
                      <a:endParaRPr lang="id-ID" sz="16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457200" indent="-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1,5</a:t>
                      </a:r>
                      <a:endParaRPr lang="id-ID" sz="16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457200" indent="-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Kurang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dari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cukup</a:t>
                      </a:r>
                      <a:endParaRPr lang="id-ID" sz="16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671">
                <a:tc>
                  <a:txBody>
                    <a:bodyPr/>
                    <a:lstStyle/>
                    <a:p>
                      <a:pPr marL="457200" indent="-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7</a:t>
                      </a:r>
                      <a:endParaRPr lang="id-ID" sz="16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457200" indent="-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u="sng" dirty="0">
                          <a:effectLst/>
                        </a:rPr>
                        <a:t>&gt;</a:t>
                      </a:r>
                      <a:r>
                        <a:rPr lang="en-US" sz="1800" dirty="0">
                          <a:effectLst/>
                        </a:rPr>
                        <a:t>  41 - &lt; 48</a:t>
                      </a:r>
                      <a:endParaRPr lang="id-ID" sz="16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D</a:t>
                      </a:r>
                      <a:endParaRPr lang="id-ID" sz="16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457200" indent="-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</a:t>
                      </a:r>
                      <a:endParaRPr lang="id-ID" sz="16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457200" indent="-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Kurang</a:t>
                      </a:r>
                      <a:endParaRPr lang="id-ID" sz="16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671">
                <a:tc>
                  <a:txBody>
                    <a:bodyPr/>
                    <a:lstStyle/>
                    <a:p>
                      <a:pPr marL="457200" indent="-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8.</a:t>
                      </a:r>
                      <a:endParaRPr lang="id-ID" sz="16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457200" indent="-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&lt; 41</a:t>
                      </a:r>
                      <a:endParaRPr lang="id-ID" sz="16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E</a:t>
                      </a:r>
                      <a:endParaRPr lang="id-ID" sz="16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457200" indent="-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0</a:t>
                      </a:r>
                      <a:endParaRPr lang="id-ID" sz="16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457200" indent="-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Tidak</a:t>
                      </a:r>
                      <a:r>
                        <a:rPr lang="en-US" sz="1800" dirty="0">
                          <a:effectLst/>
                        </a:rPr>
                        <a:t> Lulus</a:t>
                      </a:r>
                      <a:endParaRPr lang="id-ID" sz="16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7426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id-ID" b="1" dirty="0">
                <a:solidFill>
                  <a:schemeClr val="accent2">
                    <a:lumMod val="50000"/>
                  </a:schemeClr>
                </a:solidFill>
              </a:rPr>
              <a:t>RUMUS NILAI KEHADIRAN</a:t>
            </a:r>
            <a:endParaRPr lang="en-US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117475" indent="0" algn="ctr">
              <a:buNone/>
            </a:pPr>
            <a:r>
              <a:rPr lang="id-ID" altLang="en-US" sz="3600" b="1" dirty="0"/>
              <a:t>N = </a:t>
            </a:r>
            <a:r>
              <a:rPr lang="id-ID" altLang="en-US" sz="3600" b="1" u="sng" dirty="0"/>
              <a:t>JUMLAH KEHADIRAN</a:t>
            </a:r>
            <a:r>
              <a:rPr lang="id-ID" altLang="en-US" sz="3600" b="1" dirty="0"/>
              <a:t> X 100 </a:t>
            </a:r>
            <a:r>
              <a:rPr lang="id-ID" altLang="en-US" sz="3600" b="1" dirty="0" smtClean="0"/>
              <a:t>%</a:t>
            </a:r>
            <a:endParaRPr lang="en-US" altLang="en-US" sz="3600" b="1" u="sng" dirty="0" smtClean="0"/>
          </a:p>
          <a:p>
            <a:pPr marL="117475" indent="0" algn="ctr">
              <a:buNone/>
            </a:pPr>
            <a:r>
              <a:rPr lang="id-ID" altLang="en-US" sz="3600" b="1" dirty="0" smtClean="0"/>
              <a:t>16</a:t>
            </a:r>
            <a:endParaRPr lang="id-ID" alt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628641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en-US" b="1" dirty="0" smtClean="0"/>
              <a:t>DAFTAR REFERENSI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2160589"/>
            <a:ext cx="8685741" cy="4430711"/>
          </a:xfrm>
        </p:spPr>
        <p:txBody>
          <a:bodyPr anchor="ctr">
            <a:noAutofit/>
          </a:bodyPr>
          <a:lstStyle/>
          <a:p>
            <a:pPr lvl="0" algn="just"/>
            <a:r>
              <a:rPr lang="id-ID" sz="2000" dirty="0"/>
              <a:t>Arif Rahman. 2011. Teknologi Pembelajaran dan Media untuk Belajar. Jakarta: Kencana.</a:t>
            </a:r>
            <a:endParaRPr lang="en-US" sz="2000" dirty="0"/>
          </a:p>
          <a:p>
            <a:pPr lvl="0" algn="just"/>
            <a:r>
              <a:rPr lang="id-ID" sz="2000" dirty="0"/>
              <a:t>Azhar Arsyad. 2014. Media Pembelajaran. Jakarta: Rajagrafindo Persada.</a:t>
            </a:r>
            <a:endParaRPr lang="en-US" sz="2000" dirty="0"/>
          </a:p>
          <a:p>
            <a:pPr lvl="0" algn="just"/>
            <a:r>
              <a:rPr lang="id-ID" sz="2000" dirty="0"/>
              <a:t>Ega Rima Wati. 2016. Ragam Media Pembelajaran. Yogyakarta: Kata Pena.</a:t>
            </a:r>
            <a:endParaRPr lang="en-US" sz="2000" dirty="0"/>
          </a:p>
          <a:p>
            <a:pPr lvl="0" algn="just"/>
            <a:r>
              <a:rPr lang="en-US" sz="2000" dirty="0" err="1"/>
              <a:t>Punaji</a:t>
            </a:r>
            <a:r>
              <a:rPr lang="en-US" sz="2000" dirty="0"/>
              <a:t> </a:t>
            </a:r>
            <a:r>
              <a:rPr lang="en-US" sz="2000" dirty="0" err="1"/>
              <a:t>Setyosari</a:t>
            </a:r>
            <a:r>
              <a:rPr lang="en-US" sz="2000" dirty="0"/>
              <a:t>, </a:t>
            </a:r>
            <a:r>
              <a:rPr lang="en-US" sz="2000" dirty="0" err="1"/>
              <a:t>Sihkabuden</a:t>
            </a:r>
            <a:r>
              <a:rPr lang="id-ID" sz="2000" dirty="0"/>
              <a:t>. </a:t>
            </a:r>
            <a:r>
              <a:rPr lang="en-US" sz="2000" dirty="0"/>
              <a:t>2005</a:t>
            </a:r>
            <a:r>
              <a:rPr lang="id-ID" sz="2000" dirty="0"/>
              <a:t>. </a:t>
            </a:r>
            <a:r>
              <a:rPr lang="en-US" sz="2000" i="1" dirty="0"/>
              <a:t>Media </a:t>
            </a:r>
            <a:r>
              <a:rPr lang="en-US" sz="2000" i="1" dirty="0" err="1"/>
              <a:t>Pembelajaran</a:t>
            </a:r>
            <a:r>
              <a:rPr lang="id-ID" sz="2000" dirty="0"/>
              <a:t>. Malang:</a:t>
            </a:r>
            <a:r>
              <a:rPr lang="en-US" sz="2000" dirty="0"/>
              <a:t> </a:t>
            </a:r>
            <a:r>
              <a:rPr lang="en-US" sz="2000" dirty="0" err="1"/>
              <a:t>Elang</a:t>
            </a:r>
            <a:r>
              <a:rPr lang="en-US" sz="2000" dirty="0"/>
              <a:t> Mas</a:t>
            </a:r>
            <a:r>
              <a:rPr lang="id-ID" sz="2000" dirty="0"/>
              <a:t>.</a:t>
            </a:r>
            <a:endParaRPr lang="en-US" sz="2000" dirty="0"/>
          </a:p>
          <a:p>
            <a:pPr lvl="0" algn="just"/>
            <a:r>
              <a:rPr lang="id-ID" sz="2000" dirty="0"/>
              <a:t>Sharon E. Smaldino, Deborah L. Lowther, James D. Russell. 2007. </a:t>
            </a:r>
            <a:r>
              <a:rPr lang="id-ID" sz="2000" i="1" dirty="0"/>
              <a:t>Instructional Technology and Media for Learning.</a:t>
            </a:r>
            <a:r>
              <a:rPr lang="id-ID" sz="2000" dirty="0"/>
              <a:t> New Jersey: Pearson.</a:t>
            </a:r>
            <a:endParaRPr lang="en-US" sz="2000" dirty="0"/>
          </a:p>
          <a:p>
            <a:pPr algn="just"/>
            <a:r>
              <a:rPr lang="id-ID" sz="2000" dirty="0"/>
              <a:t>Nunuk Suryani, Media Pembelajaran Inovatif dan Pengembangannya, Bandung, Rosda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49464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id-ID" b="1" dirty="0">
                <a:solidFill>
                  <a:schemeClr val="accent2">
                    <a:lumMod val="50000"/>
                  </a:schemeClr>
                </a:solidFill>
              </a:rPr>
              <a:t>TUGAS-TUGAS WAJIB MAHASISWA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2160589"/>
            <a:ext cx="9123891" cy="3880773"/>
          </a:xfrm>
        </p:spPr>
        <p:txBody>
          <a:bodyPr anchor="ctr">
            <a:normAutofit/>
          </a:bodyPr>
          <a:lstStyle/>
          <a:p>
            <a:pPr marL="457200" indent="-457200" algn="just">
              <a:buClrTx/>
              <a:buFont typeface="Tw Cen MT Condensed" panose="020B0606020104020203" pitchFamily="34" charset="0"/>
              <a:buAutoNum type="arabicPeriod"/>
            </a:pPr>
            <a:r>
              <a:rPr lang="id-ID" altLang="en-US" sz="2800" dirty="0"/>
              <a:t>Membuat resume pada setiap pertemuan, ketik dengan menggunakan MS Word dan hasil pekerjaan anda dikirimkan via email dengan subjek “Resume Pertemuan_tanggal”</a:t>
            </a:r>
          </a:p>
          <a:p>
            <a:pPr marL="457200" indent="-457200" algn="just">
              <a:buClrTx/>
              <a:buFont typeface="Tw Cen MT Condensed" panose="020B0606020104020203" pitchFamily="34" charset="0"/>
              <a:buAutoNum type="arabicPeriod"/>
            </a:pPr>
            <a:r>
              <a:rPr lang="id-ID" altLang="en-US" sz="2800" dirty="0" smtClean="0"/>
              <a:t>Ujian </a:t>
            </a:r>
            <a:r>
              <a:rPr lang="id-ID" altLang="en-US" sz="2800" dirty="0"/>
              <a:t>Tengah Semester dan Ujian Akhir Semester adakan diadakan Tes Tertulis</a:t>
            </a:r>
          </a:p>
          <a:p>
            <a:pPr marL="457200" indent="-457200" algn="just">
              <a:buClrTx/>
              <a:buFont typeface="Tw Cen MT Condensed" panose="020B0606020104020203" pitchFamily="34" charset="0"/>
              <a:buAutoNum type="arabicPeriod"/>
            </a:pPr>
            <a:r>
              <a:rPr lang="id-ID" altLang="en-US" sz="2800" dirty="0"/>
              <a:t>Tugas Akhir : Akan ditentukan dikemudian hari</a:t>
            </a:r>
            <a:r>
              <a:rPr lang="id-ID" altLang="en-US" sz="2800" dirty="0" smtClean="0"/>
              <a:t>.</a:t>
            </a:r>
            <a:endParaRPr lang="id-ID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228296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47725" y="1809750"/>
            <a:ext cx="8734426" cy="4800600"/>
          </a:xfrm>
        </p:spPr>
        <p:txBody>
          <a:bodyPr rtlCol="0" anchor="ctr">
            <a:noAutofit/>
          </a:bodyPr>
          <a:lstStyle/>
          <a:p>
            <a:pPr marL="457200" indent="-457200" algn="just">
              <a:spcBef>
                <a:spcPts val="300"/>
              </a:spcBef>
              <a:spcAft>
                <a:spcPts val="300"/>
              </a:spcAft>
              <a:buClrTx/>
              <a:buFont typeface="+mj-lt"/>
              <a:buAutoNum type="arabicPeriod"/>
              <a:defRPr/>
            </a:pPr>
            <a:r>
              <a:rPr lang="en-US" sz="2800" dirty="0" smtClean="0">
                <a:latin typeface="Calibri" pitchFamily="34" charset="0"/>
                <a:cs typeface="Calibri" pitchFamily="34" charset="0"/>
              </a:rPr>
              <a:t>PJ </a:t>
            </a:r>
            <a:r>
              <a:rPr lang="en-US" sz="2800" dirty="0" err="1" smtClean="0">
                <a:latin typeface="Calibri" pitchFamily="34" charset="0"/>
                <a:cs typeface="Calibri" pitchFamily="34" charset="0"/>
              </a:rPr>
              <a:t>Kelas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latin typeface="Calibri" pitchFamily="34" charset="0"/>
                <a:cs typeface="Calibri" pitchFamily="34" charset="0"/>
              </a:rPr>
              <a:t>mata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latin typeface="Calibri" pitchFamily="34" charset="0"/>
                <a:cs typeface="Calibri" pitchFamily="34" charset="0"/>
              </a:rPr>
              <a:t>kuliah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 : Luna</a:t>
            </a:r>
          </a:p>
          <a:p>
            <a:pPr marL="457200" indent="-457200" algn="just">
              <a:spcBef>
                <a:spcPts val="300"/>
              </a:spcBef>
              <a:spcAft>
                <a:spcPts val="300"/>
              </a:spcAft>
              <a:buClrTx/>
              <a:buFont typeface="+mj-lt"/>
              <a:buAutoNum type="arabicPeriod"/>
              <a:defRPr/>
            </a:pPr>
            <a:r>
              <a:rPr lang="id-ID" sz="2800" dirty="0" smtClean="0">
                <a:latin typeface="Calibri" pitchFamily="34" charset="0"/>
                <a:cs typeface="Calibri" pitchFamily="34" charset="0"/>
              </a:rPr>
              <a:t>Mahasiswa </a:t>
            </a:r>
            <a:r>
              <a:rPr lang="id-ID" sz="2800" dirty="0">
                <a:latin typeface="Calibri" pitchFamily="34" charset="0"/>
                <a:cs typeface="Calibri" pitchFamily="34" charset="0"/>
              </a:rPr>
              <a:t>wajib hadir di kelas sesuai jadwal yang telah ditetapkan.</a:t>
            </a:r>
          </a:p>
          <a:p>
            <a:pPr marL="457200" indent="-457200" algn="just">
              <a:spcBef>
                <a:spcPts val="300"/>
              </a:spcBef>
              <a:spcAft>
                <a:spcPts val="300"/>
              </a:spcAft>
              <a:buClrTx/>
              <a:buFont typeface="+mj-lt"/>
              <a:buAutoNum type="arabicPeriod"/>
              <a:defRPr/>
            </a:pPr>
            <a:r>
              <a:rPr lang="id-ID" sz="2800" dirty="0">
                <a:latin typeface="Calibri" pitchFamily="34" charset="0"/>
                <a:cs typeface="Calibri" pitchFamily="34" charset="0"/>
              </a:rPr>
              <a:t>Keterlambatan akan di berikan kebijakan :</a:t>
            </a:r>
          </a:p>
          <a:p>
            <a:pPr marL="985838" indent="-539750" algn="just">
              <a:spcBef>
                <a:spcPts val="300"/>
              </a:spcBef>
              <a:spcAft>
                <a:spcPts val="300"/>
              </a:spcAft>
              <a:buClrTx/>
              <a:buFont typeface="Wingdings" panose="05000000000000000000" pitchFamily="2" charset="2"/>
              <a:buChar char="v"/>
              <a:defRPr/>
            </a:pPr>
            <a:r>
              <a:rPr lang="id-ID" sz="2800" dirty="0">
                <a:latin typeface="Calibri" pitchFamily="34" charset="0"/>
                <a:cs typeface="Calibri" pitchFamily="34" charset="0"/>
              </a:rPr>
              <a:t>Telat &lt;15 menit diperkenankan masuk  </a:t>
            </a:r>
            <a:endParaRPr lang="en-US" sz="2800" dirty="0">
              <a:latin typeface="Calibri" pitchFamily="34" charset="0"/>
              <a:cs typeface="Calibri" pitchFamily="34" charset="0"/>
            </a:endParaRPr>
          </a:p>
          <a:p>
            <a:pPr marL="985838" indent="-539750" algn="just">
              <a:spcBef>
                <a:spcPts val="300"/>
              </a:spcBef>
              <a:spcAft>
                <a:spcPts val="300"/>
              </a:spcAft>
              <a:buClrTx/>
              <a:buFont typeface="Wingdings" panose="05000000000000000000" pitchFamily="2" charset="2"/>
              <a:buChar char="v"/>
              <a:defRPr/>
            </a:pPr>
            <a:r>
              <a:rPr lang="id-ID" sz="2800" dirty="0">
                <a:latin typeface="Calibri" pitchFamily="34" charset="0"/>
                <a:cs typeface="Calibri" pitchFamily="34" charset="0"/>
              </a:rPr>
              <a:t>Telat &gt;15 menit tidak boleh masuk dengan alasan apapun</a:t>
            </a:r>
            <a:endParaRPr lang="en-US" sz="2800" dirty="0">
              <a:latin typeface="Calibri" pitchFamily="34" charset="0"/>
              <a:cs typeface="Calibri" pitchFamily="34" charset="0"/>
            </a:endParaRPr>
          </a:p>
          <a:p>
            <a:pPr marL="985838" indent="-539750" algn="just">
              <a:spcBef>
                <a:spcPts val="300"/>
              </a:spcBef>
              <a:spcAft>
                <a:spcPts val="300"/>
              </a:spcAft>
              <a:buClrTx/>
              <a:buFont typeface="Wingdings" panose="05000000000000000000" pitchFamily="2" charset="2"/>
              <a:buChar char="v"/>
              <a:defRPr/>
            </a:pPr>
            <a:r>
              <a:rPr lang="id-ID" sz="2800" dirty="0">
                <a:latin typeface="Calibri" pitchFamily="34" charset="0"/>
                <a:cs typeface="Calibri" pitchFamily="34" charset="0"/>
              </a:rPr>
              <a:t>Dosen telat &gt;30 menit </a:t>
            </a:r>
            <a:r>
              <a:rPr lang="en-US" sz="2800" dirty="0" err="1" smtClean="0">
                <a:latin typeface="Calibri" pitchFamily="34" charset="0"/>
                <a:cs typeface="Calibri" pitchFamily="34" charset="0"/>
              </a:rPr>
              <a:t>tidak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latin typeface="Calibri" pitchFamily="34" charset="0"/>
                <a:cs typeface="Calibri" pitchFamily="34" charset="0"/>
              </a:rPr>
              <a:t>ada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latin typeface="Calibri" pitchFamily="34" charset="0"/>
                <a:cs typeface="Calibri" pitchFamily="34" charset="0"/>
              </a:rPr>
              <a:t>perkuliahan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latin typeface="Calibri" pitchFamily="34" charset="0"/>
                <a:cs typeface="Calibri" pitchFamily="34" charset="0"/>
              </a:rPr>
              <a:t>mahasiswa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latin typeface="Calibri" pitchFamily="34" charset="0"/>
                <a:cs typeface="Calibri" pitchFamily="34" charset="0"/>
              </a:rPr>
              <a:t>boleh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latin typeface="Calibri" pitchFamily="34" charset="0"/>
                <a:cs typeface="Calibri" pitchFamily="34" charset="0"/>
              </a:rPr>
              <a:t>melakukan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latin typeface="Calibri" pitchFamily="34" charset="0"/>
                <a:cs typeface="Calibri" pitchFamily="34" charset="0"/>
              </a:rPr>
              <a:t>aktivitas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latin typeface="Calibri" pitchFamily="34" charset="0"/>
                <a:cs typeface="Calibri" pitchFamily="34" charset="0"/>
              </a:rPr>
              <a:t>lainnya</a:t>
            </a:r>
            <a:endParaRPr lang="en-US" sz="28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90764" y="200025"/>
            <a:ext cx="7291387" cy="1500188"/>
          </a:xfrm>
        </p:spPr>
        <p:txBody>
          <a:bodyPr anchor="ctr"/>
          <a:lstStyle/>
          <a:p>
            <a:pPr algn="ctr">
              <a:defRPr/>
            </a:pPr>
            <a:r>
              <a:rPr lang="id-ID" b="1" dirty="0">
                <a:solidFill>
                  <a:schemeClr val="accent2">
                    <a:lumMod val="50000"/>
                  </a:schemeClr>
                </a:solidFill>
              </a:rPr>
              <a:t>TATA TERTIB PERKULIAHAN</a:t>
            </a:r>
          </a:p>
        </p:txBody>
      </p:sp>
    </p:spTree>
    <p:extLst>
      <p:ext uri="{BB962C8B-B14F-4D97-AF65-F5344CB8AC3E}">
        <p14:creationId xmlns:p14="http://schemas.microsoft.com/office/powerpoint/2010/main" val="2797435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19100" y="1676400"/>
            <a:ext cx="9058275" cy="4876800"/>
          </a:xfrm>
        </p:spPr>
        <p:txBody>
          <a:bodyPr rtlCol="0" anchor="ctr">
            <a:noAutofit/>
          </a:bodyPr>
          <a:lstStyle/>
          <a:p>
            <a:pPr marL="447675" indent="-447675">
              <a:spcBef>
                <a:spcPts val="300"/>
              </a:spcBef>
              <a:spcAft>
                <a:spcPts val="300"/>
              </a:spcAft>
              <a:buClrTx/>
              <a:buFont typeface="Wingdings" panose="05000000000000000000" pitchFamily="2" charset="2"/>
              <a:buChar char="q"/>
              <a:defRPr/>
            </a:pPr>
            <a:r>
              <a:rPr lang="id-ID" sz="2800" dirty="0">
                <a:latin typeface="Calibri" pitchFamily="34" charset="0"/>
                <a:cs typeface="Calibri" pitchFamily="34" charset="0"/>
              </a:rPr>
              <a:t>Mahasiswa tidak masuk diterapkan aturan :</a:t>
            </a:r>
          </a:p>
          <a:p>
            <a:pPr marL="788988" algn="just">
              <a:spcBef>
                <a:spcPts val="300"/>
              </a:spcBef>
              <a:spcAft>
                <a:spcPts val="300"/>
              </a:spcAft>
              <a:buClrTx/>
              <a:buFont typeface="Wingdings" panose="05000000000000000000" pitchFamily="2" charset="2"/>
              <a:buChar char="Ø"/>
              <a:defRPr/>
            </a:pPr>
            <a:r>
              <a:rPr lang="id-ID" sz="2800" dirty="0">
                <a:latin typeface="Calibri" pitchFamily="34" charset="0"/>
                <a:cs typeface="Calibri" pitchFamily="34" charset="0"/>
              </a:rPr>
              <a:t>Bila sakit 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minimal </a:t>
            </a:r>
            <a:r>
              <a:rPr lang="en-US" sz="2800" dirty="0" err="1" smtClean="0">
                <a:latin typeface="Calibri" pitchFamily="34" charset="0"/>
                <a:cs typeface="Calibri" pitchFamily="34" charset="0"/>
              </a:rPr>
              <a:t>ada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latin typeface="Calibri" pitchFamily="34" charset="0"/>
                <a:cs typeface="Calibri" pitchFamily="34" charset="0"/>
              </a:rPr>
              <a:t>surat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 orang </a:t>
            </a:r>
            <a:r>
              <a:rPr lang="en-US" sz="2800" dirty="0" err="1" smtClean="0">
                <a:latin typeface="Calibri" pitchFamily="34" charset="0"/>
                <a:cs typeface="Calibri" pitchFamily="34" charset="0"/>
              </a:rPr>
              <a:t>tua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latin typeface="Calibri" pitchFamily="34" charset="0"/>
                <a:cs typeface="Calibri" pitchFamily="34" charset="0"/>
              </a:rPr>
              <a:t>dan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latin typeface="Calibri" pitchFamily="34" charset="0"/>
                <a:cs typeface="Calibri" pitchFamily="34" charset="0"/>
              </a:rPr>
              <a:t>bil</a:t>
            </a:r>
            <a:r>
              <a:rPr lang="en-US" sz="2800" dirty="0" err="1" smtClean="0">
                <a:latin typeface="Calibri" pitchFamily="34" charset="0"/>
                <a:cs typeface="Calibri" pitchFamily="34" charset="0"/>
              </a:rPr>
              <a:t>a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latin typeface="Calibri" pitchFamily="34" charset="0"/>
                <a:cs typeface="Calibri" pitchFamily="34" charset="0"/>
              </a:rPr>
              <a:t>diperlukan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latin typeface="Calibri" pitchFamily="34" charset="0"/>
                <a:cs typeface="Calibri" pitchFamily="34" charset="0"/>
              </a:rPr>
              <a:t>ada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latin typeface="Calibri" pitchFamily="34" charset="0"/>
                <a:cs typeface="Calibri" pitchFamily="34" charset="0"/>
              </a:rPr>
              <a:t>surat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latin typeface="Calibri" pitchFamily="34" charset="0"/>
                <a:cs typeface="Calibri" pitchFamily="34" charset="0"/>
              </a:rPr>
              <a:t>dokter</a:t>
            </a:r>
            <a:endParaRPr lang="id-ID" sz="2800" dirty="0">
              <a:latin typeface="Calibri" pitchFamily="34" charset="0"/>
              <a:cs typeface="Calibri" pitchFamily="34" charset="0"/>
            </a:endParaRPr>
          </a:p>
          <a:p>
            <a:pPr marL="788988" algn="just">
              <a:spcBef>
                <a:spcPts val="300"/>
              </a:spcBef>
              <a:spcAft>
                <a:spcPts val="300"/>
              </a:spcAft>
              <a:buClrTx/>
              <a:buFont typeface="Wingdings" panose="05000000000000000000" pitchFamily="2" charset="2"/>
              <a:buChar char="Ø"/>
              <a:defRPr/>
            </a:pPr>
            <a:r>
              <a:rPr lang="id-ID" sz="2800" dirty="0">
                <a:latin typeface="Calibri" pitchFamily="34" charset="0"/>
                <a:cs typeface="Calibri" pitchFamily="34" charset="0"/>
              </a:rPr>
              <a:t>Bila izin wajib ada surat dari izin dari instansi yang meminta izin disertai foto kegiatan yang dimaksud</a:t>
            </a:r>
          </a:p>
          <a:p>
            <a:pPr marL="788988" algn="just">
              <a:spcBef>
                <a:spcPts val="300"/>
              </a:spcBef>
              <a:spcAft>
                <a:spcPts val="300"/>
              </a:spcAft>
              <a:buClrTx/>
              <a:buFont typeface="Wingdings" panose="05000000000000000000" pitchFamily="2" charset="2"/>
              <a:buChar char="Ø"/>
              <a:defRPr/>
            </a:pPr>
            <a:r>
              <a:rPr lang="id-ID" sz="2800" dirty="0" smtClean="0">
                <a:latin typeface="Calibri" pitchFamily="34" charset="0"/>
                <a:cs typeface="Calibri" pitchFamily="34" charset="0"/>
              </a:rPr>
              <a:t>Tanpa </a:t>
            </a:r>
            <a:r>
              <a:rPr lang="id-ID" sz="2800" dirty="0">
                <a:latin typeface="Calibri" pitchFamily="34" charset="0"/>
                <a:cs typeface="Calibri" pitchFamily="34" charset="0"/>
              </a:rPr>
              <a:t>keterangan diatas ketidak hadiran dianggap alfa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92350" y="0"/>
            <a:ext cx="7289800" cy="1500188"/>
          </a:xfrm>
        </p:spPr>
        <p:txBody>
          <a:bodyPr anchor="ctr"/>
          <a:lstStyle/>
          <a:p>
            <a:pPr algn="ctr">
              <a:defRPr/>
            </a:pPr>
            <a:r>
              <a:rPr lang="id-ID" b="1" dirty="0">
                <a:solidFill>
                  <a:schemeClr val="accent2">
                    <a:lumMod val="50000"/>
                  </a:schemeClr>
                </a:solidFill>
              </a:rPr>
              <a:t>TATA TERTIB PERKULIAHAN</a:t>
            </a:r>
          </a:p>
        </p:txBody>
      </p:sp>
    </p:spTree>
    <p:extLst>
      <p:ext uri="{BB962C8B-B14F-4D97-AF65-F5344CB8AC3E}">
        <p14:creationId xmlns:p14="http://schemas.microsoft.com/office/powerpoint/2010/main" val="3414194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Content Placeholder 1"/>
          <p:cNvSpPr>
            <a:spLocks noGrp="1"/>
          </p:cNvSpPr>
          <p:nvPr>
            <p:ph idx="1"/>
          </p:nvPr>
        </p:nvSpPr>
        <p:spPr>
          <a:xfrm>
            <a:off x="733424" y="1657350"/>
            <a:ext cx="8924925" cy="4724400"/>
          </a:xfrm>
        </p:spPr>
        <p:txBody>
          <a:bodyPr anchor="ctr">
            <a:normAutofit/>
          </a:bodyPr>
          <a:lstStyle/>
          <a:p>
            <a:pPr marL="720725" indent="-720725" algn="just">
              <a:buClrTx/>
              <a:buFont typeface="Wingdings" panose="05000000000000000000" pitchFamily="2" charset="2"/>
              <a:buChar char="q"/>
            </a:pPr>
            <a:r>
              <a:rPr lang="id-ID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Mengerjakan dan Mengumpulkan tugas sesuai dengan deadline yang diberikan, keterlambatan dikenakan pengurangan nilai 10 per hari</a:t>
            </a:r>
          </a:p>
          <a:p>
            <a:pPr marL="720725" indent="-720725" algn="just">
              <a:buClrTx/>
              <a:buFont typeface="Wingdings" panose="05000000000000000000" pitchFamily="2" charset="2"/>
              <a:buChar char="q"/>
            </a:pPr>
            <a:r>
              <a:rPr lang="id-ID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Berpakaian dan berpenampilan yang sesuai dengan aturan UIKA</a:t>
            </a:r>
          </a:p>
          <a:p>
            <a:pPr marL="720725" indent="-720725" algn="just">
              <a:buClrTx/>
              <a:buFont typeface="Wingdings" panose="05000000000000000000" pitchFamily="2" charset="2"/>
              <a:buChar char="q"/>
            </a:pPr>
            <a:r>
              <a:rPr lang="id-ID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Dosen berhak menindak mahasiswa yang membuat kegaduhan Mahasiswa yang merasa nilainya kurang memuasnya harap menghubungi dosen untuk perbaikan sebelum UAS, setelah UAS tidak ada perbaikan nilai dengan alasan apapun.</a:t>
            </a:r>
          </a:p>
          <a:p>
            <a:pPr marL="720725" indent="-720725" algn="just">
              <a:buClrTx/>
              <a:buFont typeface="Wingdings" panose="05000000000000000000" pitchFamily="2" charset="2"/>
              <a:buChar char="q"/>
            </a:pPr>
            <a:r>
              <a:rPr lang="id-ID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Peraturan yang belum tercantum akan diumumkan dikemudian hari.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85825" y="76200"/>
            <a:ext cx="8680450" cy="1500188"/>
          </a:xfrm>
        </p:spPr>
        <p:txBody>
          <a:bodyPr anchor="ctr"/>
          <a:lstStyle/>
          <a:p>
            <a:pPr algn="ctr">
              <a:defRPr/>
            </a:pPr>
            <a:r>
              <a:rPr lang="id-ID" dirty="0">
                <a:solidFill>
                  <a:schemeClr val="accent2">
                    <a:lumMod val="50000"/>
                  </a:schemeClr>
                </a:solidFill>
              </a:rPr>
              <a:t>TATA TERTIB PERKULIAHAN</a:t>
            </a:r>
          </a:p>
        </p:txBody>
      </p:sp>
    </p:spTree>
    <p:extLst>
      <p:ext uri="{BB962C8B-B14F-4D97-AF65-F5344CB8AC3E}">
        <p14:creationId xmlns:p14="http://schemas.microsoft.com/office/powerpoint/2010/main" val="2866275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7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7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76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76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76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76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76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76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76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76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76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1950" y="33339"/>
            <a:ext cx="9058275" cy="1090611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KESEPAKATAN ATURAN BERSAMA SAAT VIRTUAL LEARNING</a:t>
            </a:r>
          </a:p>
        </p:txBody>
      </p:sp>
      <p:pic>
        <p:nvPicPr>
          <p:cNvPr id="28676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150" y="1828800"/>
            <a:ext cx="9174571" cy="4829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4069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0659" y="2762250"/>
            <a:ext cx="8596668" cy="1320800"/>
          </a:xfrm>
        </p:spPr>
        <p:txBody>
          <a:bodyPr anchor="ctr">
            <a:normAutofit/>
          </a:bodyPr>
          <a:lstStyle/>
          <a:p>
            <a:pPr algn="ctr"/>
            <a:r>
              <a:rPr lang="en-US" sz="6000" b="1" dirty="0" smtClean="0"/>
              <a:t>TERIMA KASIH</a:t>
            </a:r>
            <a:endParaRPr lang="en-US" sz="6000" b="1" dirty="0"/>
          </a:p>
        </p:txBody>
      </p:sp>
    </p:spTree>
    <p:extLst>
      <p:ext uri="{BB962C8B-B14F-4D97-AF65-F5344CB8AC3E}">
        <p14:creationId xmlns:p14="http://schemas.microsoft.com/office/powerpoint/2010/main" val="4046433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en-US" b="1" dirty="0" smtClean="0"/>
              <a:t>KALENDER PERKULIAHAN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algn="just"/>
            <a:r>
              <a:rPr lang="en-US" sz="2800" dirty="0" err="1" smtClean="0"/>
              <a:t>Awal</a:t>
            </a:r>
            <a:r>
              <a:rPr lang="en-US" sz="2800" dirty="0" smtClean="0"/>
              <a:t> </a:t>
            </a:r>
            <a:r>
              <a:rPr lang="en-US" sz="2800" dirty="0" err="1" smtClean="0"/>
              <a:t>Perkuliahan</a:t>
            </a:r>
            <a:r>
              <a:rPr lang="en-US" sz="2800" dirty="0" smtClean="0"/>
              <a:t> 			: 7 </a:t>
            </a:r>
            <a:r>
              <a:rPr lang="en-US" sz="2800" dirty="0" err="1" smtClean="0"/>
              <a:t>Februari</a:t>
            </a:r>
            <a:r>
              <a:rPr lang="en-US" sz="2800" dirty="0" smtClean="0"/>
              <a:t> 2022</a:t>
            </a:r>
          </a:p>
          <a:p>
            <a:pPr algn="just"/>
            <a:r>
              <a:rPr lang="en-US" sz="2800" dirty="0" smtClean="0"/>
              <a:t>UTS							: 28 </a:t>
            </a:r>
            <a:r>
              <a:rPr lang="en-US" sz="2800" dirty="0" err="1" smtClean="0"/>
              <a:t>Maret</a:t>
            </a:r>
            <a:r>
              <a:rPr lang="en-US" sz="2800" dirty="0"/>
              <a:t> </a:t>
            </a:r>
            <a:r>
              <a:rPr lang="en-US" sz="2800" dirty="0" smtClean="0"/>
              <a:t>– 9 April 2022</a:t>
            </a:r>
          </a:p>
          <a:p>
            <a:pPr algn="just"/>
            <a:r>
              <a:rPr lang="en-US" sz="2800" dirty="0" err="1" smtClean="0"/>
              <a:t>Akhir</a:t>
            </a:r>
            <a:r>
              <a:rPr lang="en-US" sz="2800" dirty="0" smtClean="0"/>
              <a:t> </a:t>
            </a:r>
            <a:r>
              <a:rPr lang="en-US" sz="2800" dirty="0" err="1" smtClean="0"/>
              <a:t>Perkuliahan</a:t>
            </a:r>
            <a:r>
              <a:rPr lang="en-US" sz="2800" dirty="0" smtClean="0"/>
              <a:t> 		: 11 </a:t>
            </a:r>
            <a:r>
              <a:rPr lang="en-US" sz="2800" dirty="0" err="1" smtClean="0"/>
              <a:t>Juni</a:t>
            </a:r>
            <a:r>
              <a:rPr lang="en-US" sz="2800" dirty="0" smtClean="0"/>
              <a:t> 2022</a:t>
            </a:r>
          </a:p>
          <a:p>
            <a:pPr algn="just"/>
            <a:r>
              <a:rPr lang="en-US" sz="2800" dirty="0" smtClean="0"/>
              <a:t>UAS							: 20 </a:t>
            </a:r>
            <a:r>
              <a:rPr lang="en-US" sz="2800" dirty="0" err="1" smtClean="0"/>
              <a:t>Juni</a:t>
            </a:r>
            <a:r>
              <a:rPr lang="en-US" sz="2800" dirty="0" smtClean="0"/>
              <a:t> – </a:t>
            </a:r>
            <a:r>
              <a:rPr lang="en-US" sz="2800" dirty="0" err="1" smtClean="0"/>
              <a:t>Juli</a:t>
            </a:r>
            <a:r>
              <a:rPr lang="en-US" sz="2800" dirty="0" smtClean="0"/>
              <a:t> 2022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618031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en-US" b="1" dirty="0" smtClean="0"/>
              <a:t>IDENTITAS MATA KULIAH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Autofit/>
          </a:bodyPr>
          <a:lstStyle/>
          <a:p>
            <a:pPr>
              <a:lnSpc>
                <a:spcPct val="150000"/>
              </a:lnSpc>
              <a:defRPr/>
            </a:pPr>
            <a:r>
              <a:rPr lang="en-US" sz="2800" dirty="0"/>
              <a:t>Pro</a:t>
            </a:r>
            <a:r>
              <a:rPr lang="id-ID" sz="2800" dirty="0"/>
              <a:t>g</a:t>
            </a:r>
            <a:r>
              <a:rPr lang="en-US" sz="2800" dirty="0"/>
              <a:t>ram </a:t>
            </a:r>
            <a:r>
              <a:rPr lang="en-US" sz="2800" dirty="0" err="1"/>
              <a:t>Studi</a:t>
            </a:r>
            <a:r>
              <a:rPr lang="en-US" sz="2800" dirty="0"/>
              <a:t>	</a:t>
            </a:r>
            <a:r>
              <a:rPr lang="id-ID" sz="2800" dirty="0"/>
              <a:t>	</a:t>
            </a:r>
            <a:r>
              <a:rPr lang="en-US" sz="2800" dirty="0" smtClean="0"/>
              <a:t>	: </a:t>
            </a:r>
            <a:r>
              <a:rPr lang="en-US" sz="2800" dirty="0" err="1"/>
              <a:t>Teknologi</a:t>
            </a:r>
            <a:r>
              <a:rPr lang="en-US" sz="2800" dirty="0"/>
              <a:t> </a:t>
            </a:r>
            <a:r>
              <a:rPr lang="en-US" sz="2800" dirty="0" err="1"/>
              <a:t>Pendidikan</a:t>
            </a:r>
            <a:endParaRPr lang="id-ID" sz="2800" dirty="0"/>
          </a:p>
          <a:p>
            <a:pPr>
              <a:lnSpc>
                <a:spcPct val="150000"/>
              </a:lnSpc>
              <a:defRPr/>
            </a:pPr>
            <a:r>
              <a:rPr lang="en-US" sz="2800" dirty="0" err="1"/>
              <a:t>Matakuliah</a:t>
            </a:r>
            <a:r>
              <a:rPr lang="en-US" sz="2800" dirty="0"/>
              <a:t>		</a:t>
            </a:r>
            <a:r>
              <a:rPr lang="en-US" sz="2800" dirty="0" smtClean="0"/>
              <a:t>		: </a:t>
            </a:r>
            <a:r>
              <a:rPr lang="id-ID" sz="2800" dirty="0"/>
              <a:t>Media Pembelajaran</a:t>
            </a:r>
          </a:p>
          <a:p>
            <a:pPr>
              <a:lnSpc>
                <a:spcPct val="150000"/>
              </a:lnSpc>
              <a:defRPr/>
            </a:pPr>
            <a:r>
              <a:rPr lang="en-US" sz="2800" dirty="0" err="1"/>
              <a:t>Kode</a:t>
            </a:r>
            <a:r>
              <a:rPr lang="en-US" sz="2800" dirty="0"/>
              <a:t> </a:t>
            </a:r>
            <a:r>
              <a:rPr lang="en-US" sz="2800" dirty="0" err="1"/>
              <a:t>Matakuliah</a:t>
            </a:r>
            <a:r>
              <a:rPr lang="en-US" sz="2800" dirty="0"/>
              <a:t>	</a:t>
            </a:r>
            <a:r>
              <a:rPr lang="en-US" sz="2800" dirty="0" smtClean="0"/>
              <a:t>	: </a:t>
            </a:r>
            <a:r>
              <a:rPr lang="en-US" sz="2800" dirty="0"/>
              <a:t>KTP </a:t>
            </a:r>
            <a:r>
              <a:rPr lang="en-US" sz="2800" dirty="0" smtClean="0"/>
              <a:t>175</a:t>
            </a:r>
            <a:endParaRPr lang="id-ID" sz="2800" dirty="0"/>
          </a:p>
          <a:p>
            <a:pPr>
              <a:lnSpc>
                <a:spcPct val="150000"/>
              </a:lnSpc>
              <a:defRPr/>
            </a:pPr>
            <a:r>
              <a:rPr lang="en-US" sz="2800" dirty="0"/>
              <a:t>Semester/SKS	</a:t>
            </a:r>
            <a:r>
              <a:rPr lang="id-ID" sz="2800" dirty="0"/>
              <a:t>	</a:t>
            </a:r>
            <a:r>
              <a:rPr lang="en-US" sz="2800" dirty="0" smtClean="0"/>
              <a:t>	: </a:t>
            </a:r>
            <a:r>
              <a:rPr lang="id-ID" sz="2800" dirty="0"/>
              <a:t>Genap </a:t>
            </a:r>
            <a:r>
              <a:rPr lang="en-US" sz="2800" dirty="0"/>
              <a:t>/ </a:t>
            </a:r>
            <a:r>
              <a:rPr lang="id-ID" sz="2800" dirty="0"/>
              <a:t>2 </a:t>
            </a:r>
            <a:r>
              <a:rPr lang="en-US" sz="2800" dirty="0"/>
              <a:t>SKS</a:t>
            </a:r>
            <a:endParaRPr lang="id-ID" sz="2800" dirty="0"/>
          </a:p>
          <a:p>
            <a:pPr>
              <a:lnSpc>
                <a:spcPct val="150000"/>
              </a:lnSpc>
              <a:defRPr/>
            </a:pPr>
            <a:r>
              <a:rPr lang="en-US" sz="2800" dirty="0" err="1"/>
              <a:t>Dosen</a:t>
            </a:r>
            <a:r>
              <a:rPr lang="en-US" sz="2800" dirty="0"/>
              <a:t> </a:t>
            </a:r>
            <a:r>
              <a:rPr lang="en-US" sz="2800" dirty="0" err="1" smtClean="0"/>
              <a:t>Pengampu</a:t>
            </a:r>
            <a:r>
              <a:rPr lang="en-US" sz="2800" dirty="0" smtClean="0"/>
              <a:t>	</a:t>
            </a:r>
            <a:r>
              <a:rPr lang="en-US" sz="2800" dirty="0"/>
              <a:t>	: </a:t>
            </a:r>
            <a:r>
              <a:rPr lang="id-ID" sz="2800" dirty="0"/>
              <a:t>Afif Ahmad Wiranata, </a:t>
            </a:r>
            <a:r>
              <a:rPr lang="id-ID" sz="2800" dirty="0" smtClean="0"/>
              <a:t>M.Pd</a:t>
            </a:r>
            <a:endParaRPr lang="id-ID" sz="2800" dirty="0"/>
          </a:p>
        </p:txBody>
      </p:sp>
    </p:spTree>
    <p:extLst>
      <p:ext uri="{BB962C8B-B14F-4D97-AF65-F5344CB8AC3E}">
        <p14:creationId xmlns:p14="http://schemas.microsoft.com/office/powerpoint/2010/main" val="644266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en-US" b="1" dirty="0" err="1" smtClean="0"/>
              <a:t>Deskripsi</a:t>
            </a:r>
            <a:r>
              <a:rPr lang="en-US" b="1" dirty="0" smtClean="0"/>
              <a:t> Mata </a:t>
            </a:r>
            <a:r>
              <a:rPr lang="en-US" b="1" dirty="0" err="1" smtClean="0"/>
              <a:t>Kuliah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just">
              <a:buNone/>
            </a:pP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mata</a:t>
            </a:r>
            <a:r>
              <a:rPr lang="en-US" sz="2800" dirty="0"/>
              <a:t> </a:t>
            </a:r>
            <a:r>
              <a:rPr lang="en-US" sz="2800" dirty="0" err="1"/>
              <a:t>kuliah</a:t>
            </a:r>
            <a:r>
              <a:rPr lang="en-US" sz="2800" dirty="0"/>
              <a:t> </a:t>
            </a:r>
            <a:r>
              <a:rPr lang="en-US" sz="2800" dirty="0" err="1"/>
              <a:t>ini</a:t>
            </a:r>
            <a:r>
              <a:rPr lang="en-US" sz="2800" dirty="0"/>
              <a:t> </a:t>
            </a:r>
            <a:r>
              <a:rPr lang="en-US" sz="2800" dirty="0" err="1"/>
              <a:t>memaparkan</a:t>
            </a:r>
            <a:r>
              <a:rPr lang="en-US" sz="2800" dirty="0"/>
              <a:t> </a:t>
            </a:r>
            <a:r>
              <a:rPr lang="en-US" sz="2800" dirty="0" err="1"/>
              <a:t>peranan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pentingnya</a:t>
            </a:r>
            <a:r>
              <a:rPr lang="en-US" sz="2800" dirty="0"/>
              <a:t> media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sistem</a:t>
            </a:r>
            <a:r>
              <a:rPr lang="en-US" sz="2800" dirty="0"/>
              <a:t> </a:t>
            </a:r>
            <a:r>
              <a:rPr lang="en-US" sz="2800" dirty="0" err="1"/>
              <a:t>pembelajaran</a:t>
            </a:r>
            <a:r>
              <a:rPr lang="en-US" sz="2800" dirty="0"/>
              <a:t>, </a:t>
            </a:r>
            <a:r>
              <a:rPr lang="en-US" sz="2800" dirty="0" err="1"/>
              <a:t>penggolongan</a:t>
            </a:r>
            <a:r>
              <a:rPr lang="en-US" sz="2800" dirty="0"/>
              <a:t> media </a:t>
            </a:r>
            <a:r>
              <a:rPr lang="en-US" sz="2800" dirty="0" err="1"/>
              <a:t>pembelajaran</a:t>
            </a:r>
            <a:r>
              <a:rPr lang="en-US" sz="2800" dirty="0"/>
              <a:t>, </a:t>
            </a:r>
            <a:r>
              <a:rPr lang="en-US" sz="2800" dirty="0" err="1"/>
              <a:t>prosedur</a:t>
            </a:r>
            <a:r>
              <a:rPr lang="en-US" sz="2800" dirty="0"/>
              <a:t> </a:t>
            </a:r>
            <a:r>
              <a:rPr lang="en-US" sz="2800" dirty="0" err="1"/>
              <a:t>pemilihan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prinsip</a:t>
            </a:r>
            <a:r>
              <a:rPr lang="en-US" sz="2800" dirty="0"/>
              <a:t> </a:t>
            </a:r>
            <a:r>
              <a:rPr lang="en-US" sz="2800" dirty="0" err="1"/>
              <a:t>penggunaan</a:t>
            </a:r>
            <a:r>
              <a:rPr lang="en-US" sz="2800" dirty="0"/>
              <a:t> media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pembelajaran</a:t>
            </a:r>
            <a:r>
              <a:rPr lang="en-US" sz="2800" dirty="0"/>
              <a:t>, </a:t>
            </a:r>
            <a:r>
              <a:rPr lang="en-US" sz="2800" dirty="0" err="1"/>
              <a:t>serta</a:t>
            </a:r>
            <a:r>
              <a:rPr lang="en-US" sz="2800" dirty="0"/>
              <a:t> </a:t>
            </a:r>
            <a:r>
              <a:rPr lang="en-US" sz="2800" dirty="0" err="1"/>
              <a:t>aplikasi</a:t>
            </a:r>
            <a:r>
              <a:rPr lang="en-US" sz="2800" dirty="0"/>
              <a:t> media </a:t>
            </a:r>
            <a:r>
              <a:rPr lang="en-US" sz="2800" dirty="0" err="1"/>
              <a:t>pembelajaran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410223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en-US" b="1" dirty="0" smtClean="0"/>
              <a:t>CAPAIAN PERKULIAHAN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just">
              <a:buNone/>
            </a:pPr>
            <a:r>
              <a:rPr lang="en-US" sz="2800" dirty="0" err="1"/>
              <a:t>Mahasiswa</a:t>
            </a:r>
            <a:r>
              <a:rPr lang="en-US" sz="2800" dirty="0"/>
              <a:t> </a:t>
            </a:r>
            <a:r>
              <a:rPr lang="id-ID" sz="2800" dirty="0"/>
              <a:t>diharapkan memilihi pemahaman yang holistik tentang konsep dan penerapan </a:t>
            </a:r>
            <a:r>
              <a:rPr lang="en-US" sz="2800" dirty="0"/>
              <a:t>media </a:t>
            </a:r>
            <a:r>
              <a:rPr lang="en-US" sz="2800" dirty="0" err="1"/>
              <a:t>sebagai</a:t>
            </a:r>
            <a:r>
              <a:rPr lang="en-US" sz="2800" dirty="0"/>
              <a:t> </a:t>
            </a:r>
            <a:r>
              <a:rPr lang="en-US" sz="2800" dirty="0" err="1"/>
              <a:t>bagian</a:t>
            </a:r>
            <a:r>
              <a:rPr lang="en-US" sz="2800" dirty="0"/>
              <a:t> integral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sistem</a:t>
            </a:r>
            <a:r>
              <a:rPr lang="en-US" sz="2800" dirty="0"/>
              <a:t> </a:t>
            </a:r>
            <a:r>
              <a:rPr lang="en-US" sz="2800" dirty="0" err="1"/>
              <a:t>pembelajaran</a:t>
            </a:r>
            <a:r>
              <a:rPr lang="en-US" sz="2800" dirty="0"/>
              <a:t> </a:t>
            </a:r>
            <a:r>
              <a:rPr lang="en-US" sz="2800" dirty="0" err="1"/>
              <a:t>serta</a:t>
            </a:r>
            <a:r>
              <a:rPr lang="en-US" sz="2800" dirty="0"/>
              <a:t> </a:t>
            </a:r>
            <a:r>
              <a:rPr lang="en-US" sz="2800" dirty="0" err="1"/>
              <a:t>kontribusi</a:t>
            </a:r>
            <a:r>
              <a:rPr lang="en-US" sz="2800" dirty="0"/>
              <a:t> media </a:t>
            </a:r>
            <a:r>
              <a:rPr lang="en-US" sz="2800" dirty="0" err="1"/>
              <a:t>pembelajaran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proses </a:t>
            </a:r>
            <a:r>
              <a:rPr lang="en-US" sz="2800" dirty="0" err="1"/>
              <a:t>belajar</a:t>
            </a:r>
            <a:r>
              <a:rPr lang="en-US" sz="2800" dirty="0"/>
              <a:t> </a:t>
            </a:r>
            <a:r>
              <a:rPr lang="en-US" sz="2800" dirty="0" err="1"/>
              <a:t>mengajar</a:t>
            </a:r>
            <a:r>
              <a:rPr lang="en-US" sz="2800" dirty="0" smtClean="0"/>
              <a:t>.</a:t>
            </a:r>
            <a:endParaRPr lang="id-ID" sz="2800" dirty="0"/>
          </a:p>
        </p:txBody>
      </p:sp>
    </p:spTree>
    <p:extLst>
      <p:ext uri="{BB962C8B-B14F-4D97-AF65-F5344CB8AC3E}">
        <p14:creationId xmlns:p14="http://schemas.microsoft.com/office/powerpoint/2010/main" val="3311626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en-US" b="1" dirty="0" smtClean="0"/>
              <a:t>STRATEGI PERKULIAHAN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2611068"/>
              </p:ext>
            </p:extLst>
          </p:nvPr>
        </p:nvGraphicFramePr>
        <p:xfrm>
          <a:off x="677863" y="2160588"/>
          <a:ext cx="8596312" cy="3881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77232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BF0D1FB-A37F-4C3E-923C-969863039F8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dgm id="{5BF0D1FB-A37F-4C3E-923C-969863039F8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dgm id="{5BF0D1FB-A37F-4C3E-923C-969863039F8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FB88D3F-1E63-4FF8-81ED-1763559AB87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graphicEl>
                                              <a:dgm id="{0FB88D3F-1E63-4FF8-81ED-1763559AB87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graphicEl>
                                              <a:dgm id="{0FB88D3F-1E63-4FF8-81ED-1763559AB87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C7D840C-C9B8-46E8-ADF2-335F07FD18E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graphicEl>
                                              <a:dgm id="{8C7D840C-C9B8-46E8-ADF2-335F07FD18E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graphicEl>
                                              <a:dgm id="{8C7D840C-C9B8-46E8-ADF2-335F07FD18E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F5F3143-AB11-4BAC-B4D6-D783518638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graphicEl>
                                              <a:dgm id="{4F5F3143-AB11-4BAC-B4D6-D783518638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graphicEl>
                                              <a:dgm id="{4F5F3143-AB11-4BAC-B4D6-D783518638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DAEEC11-2C8F-412B-B0EA-79CF3FEC0F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graphicEl>
                                              <a:dgm id="{9DAEEC11-2C8F-412B-B0EA-79CF3FEC0F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graphicEl>
                                              <a:dgm id="{9DAEEC11-2C8F-412B-B0EA-79CF3FEC0F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FCE6612-5F23-4CE3-BD9F-5CFDED53B9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graphicEl>
                                              <a:dgm id="{AFCE6612-5F23-4CE3-BD9F-5CFDED53B9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graphicEl>
                                              <a:dgm id="{AFCE6612-5F23-4CE3-BD9F-5CFDED53B9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en-US" b="1" dirty="0" smtClean="0"/>
              <a:t>MATERI PERKULIAHAN 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53737816"/>
              </p:ext>
            </p:extLst>
          </p:nvPr>
        </p:nvGraphicFramePr>
        <p:xfrm>
          <a:off x="677863" y="2160588"/>
          <a:ext cx="8666162" cy="43735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4505">
                  <a:extLst>
                    <a:ext uri="{9D8B030D-6E8A-4147-A177-3AD203B41FA5}">
                      <a16:colId xmlns:a16="http://schemas.microsoft.com/office/drawing/2014/main" val="3804418981"/>
                    </a:ext>
                  </a:extLst>
                </a:gridCol>
                <a:gridCol w="6641657">
                  <a:extLst>
                    <a:ext uri="{9D8B030D-6E8A-4147-A177-3AD203B41FA5}">
                      <a16:colId xmlns:a16="http://schemas.microsoft.com/office/drawing/2014/main" val="3480244104"/>
                    </a:ext>
                  </a:extLst>
                </a:gridCol>
              </a:tblGrid>
              <a:tr h="485951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Pertemuan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Materi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Pembahasan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4569496"/>
                  </a:ext>
                </a:extLst>
              </a:tr>
              <a:tr h="48595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Orientasi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Perkuliahan</a:t>
                      </a:r>
                      <a:r>
                        <a:rPr lang="en-US" baseline="0" dirty="0" smtClean="0"/>
                        <a:t> : </a:t>
                      </a:r>
                      <a:r>
                        <a:rPr lang="en-US" baseline="0" dirty="0" err="1" smtClean="0"/>
                        <a:t>Silabus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Kontrak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Perkuliahan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6831148"/>
                  </a:ext>
                </a:extLst>
              </a:tr>
              <a:tr h="48595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Konsep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Umum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Teknologi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Pendidikan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2047617"/>
                  </a:ext>
                </a:extLst>
              </a:tr>
              <a:tr h="48595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Konsep</a:t>
                      </a:r>
                      <a:r>
                        <a:rPr lang="en-US" dirty="0" smtClean="0"/>
                        <a:t> Media </a:t>
                      </a:r>
                      <a:r>
                        <a:rPr lang="en-US" dirty="0" err="1" smtClean="0"/>
                        <a:t>Pembelajaran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Perkembangannya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9651826"/>
                  </a:ext>
                </a:extLst>
              </a:tr>
              <a:tr h="48595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Tujuan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Fungsi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Manfaat</a:t>
                      </a:r>
                      <a:r>
                        <a:rPr lang="en-US" dirty="0" smtClean="0"/>
                        <a:t> Media </a:t>
                      </a:r>
                      <a:r>
                        <a:rPr lang="en-US" dirty="0" err="1" smtClean="0"/>
                        <a:t>Pembelajaran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9460603"/>
                  </a:ext>
                </a:extLst>
              </a:tr>
              <a:tr h="48595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Landasan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Prinsip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Penggunaan</a:t>
                      </a:r>
                      <a:r>
                        <a:rPr lang="en-US" dirty="0" smtClean="0"/>
                        <a:t> Media </a:t>
                      </a:r>
                      <a:r>
                        <a:rPr lang="en-US" dirty="0" err="1" smtClean="0"/>
                        <a:t>Pembelajaran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9822025"/>
                  </a:ext>
                </a:extLst>
              </a:tr>
              <a:tr h="48595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 smtClean="0"/>
                        <a:t>Jenis dan Karakteristik Media Pembelajaran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3234553"/>
                  </a:ext>
                </a:extLst>
              </a:tr>
              <a:tr h="48595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Desain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Produksi</a:t>
                      </a:r>
                      <a:r>
                        <a:rPr lang="en-US" dirty="0" smtClean="0"/>
                        <a:t> Media </a:t>
                      </a:r>
                      <a:r>
                        <a:rPr lang="en-US" dirty="0" err="1" smtClean="0"/>
                        <a:t>Pembelajaran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6367326"/>
                  </a:ext>
                </a:extLst>
              </a:tr>
              <a:tr h="48595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/>
                        <a:t>Ujian</a:t>
                      </a:r>
                      <a:r>
                        <a:rPr lang="en-US" b="1" baseline="0" dirty="0" smtClean="0"/>
                        <a:t> Tengah Semester</a:t>
                      </a:r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51774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1103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en-US" b="1" dirty="0" smtClean="0"/>
              <a:t>MATERI PERKULIAHAN 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54802316"/>
              </p:ext>
            </p:extLst>
          </p:nvPr>
        </p:nvGraphicFramePr>
        <p:xfrm>
          <a:off x="677863" y="2160587"/>
          <a:ext cx="8596139" cy="44211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8147">
                  <a:extLst>
                    <a:ext uri="{9D8B030D-6E8A-4147-A177-3AD203B41FA5}">
                      <a16:colId xmlns:a16="http://schemas.microsoft.com/office/drawing/2014/main" val="3804418981"/>
                    </a:ext>
                  </a:extLst>
                </a:gridCol>
                <a:gridCol w="6587992">
                  <a:extLst>
                    <a:ext uri="{9D8B030D-6E8A-4147-A177-3AD203B41FA5}">
                      <a16:colId xmlns:a16="http://schemas.microsoft.com/office/drawing/2014/main" val="3480244104"/>
                    </a:ext>
                  </a:extLst>
                </a:gridCol>
              </a:tblGrid>
              <a:tr h="491243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Pertemuan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Materi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Pembahasan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4569496"/>
                  </a:ext>
                </a:extLst>
              </a:tr>
              <a:tr h="49124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Penggolongan</a:t>
                      </a:r>
                      <a:r>
                        <a:rPr lang="en-US" dirty="0" smtClean="0"/>
                        <a:t> Media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Pembelajaran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6831148"/>
                  </a:ext>
                </a:extLst>
              </a:tr>
              <a:tr h="49124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Media </a:t>
                      </a:r>
                      <a:r>
                        <a:rPr lang="en-US" dirty="0" err="1" smtClean="0"/>
                        <a:t>Pembelajaran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Sederhana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2047617"/>
                  </a:ext>
                </a:extLst>
              </a:tr>
              <a:tr h="49124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Media </a:t>
                      </a:r>
                      <a:r>
                        <a:rPr lang="en-US" dirty="0" err="1" smtClean="0"/>
                        <a:t>Pembelajaran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Berbasis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Cetak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9651826"/>
                  </a:ext>
                </a:extLst>
              </a:tr>
              <a:tr h="49124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Media </a:t>
                      </a:r>
                      <a:r>
                        <a:rPr lang="en-US" dirty="0" err="1" smtClean="0"/>
                        <a:t>Pembelajaran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Berbasis</a:t>
                      </a:r>
                      <a:r>
                        <a:rPr lang="en-US" baseline="0" dirty="0" smtClean="0"/>
                        <a:t> Audiovisual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9460603"/>
                  </a:ext>
                </a:extLst>
              </a:tr>
              <a:tr h="49124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Media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Pembelajaran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Berbasis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Komputer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9822025"/>
                  </a:ext>
                </a:extLst>
              </a:tr>
              <a:tr h="49124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Media </a:t>
                      </a:r>
                      <a:r>
                        <a:rPr lang="en-US" dirty="0" err="1" smtClean="0"/>
                        <a:t>Pembelajaran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Berbasis</a:t>
                      </a:r>
                      <a:r>
                        <a:rPr lang="en-US" baseline="0" dirty="0" smtClean="0"/>
                        <a:t> Internet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3234553"/>
                  </a:ext>
                </a:extLst>
              </a:tr>
              <a:tr h="49124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Review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Refleksi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Diri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6367326"/>
                  </a:ext>
                </a:extLst>
              </a:tr>
              <a:tr h="49124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/>
                        <a:t>Ujian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Akhir</a:t>
                      </a:r>
                      <a:r>
                        <a:rPr lang="en-US" b="1" dirty="0" smtClean="0"/>
                        <a:t> Semester</a:t>
                      </a:r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51774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0789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en-US" b="1" dirty="0" smtClean="0"/>
              <a:t>KRITERIA PENILAIAN</a:t>
            </a:r>
            <a:endParaRPr lang="en-US" b="1" dirty="0"/>
          </a:p>
        </p:txBody>
      </p:sp>
      <p:graphicFrame>
        <p:nvGraphicFramePr>
          <p:cNvPr id="4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3006814"/>
              </p:ext>
            </p:extLst>
          </p:nvPr>
        </p:nvGraphicFramePr>
        <p:xfrm>
          <a:off x="1171575" y="1930400"/>
          <a:ext cx="8305800" cy="4397375"/>
        </p:xfrm>
        <a:graphic>
          <a:graphicData uri="http://schemas.openxmlformats.org/drawingml/2006/table">
            <a:tbl>
              <a:tblPr firstRow="1" bandRow="1">
                <a:tableStyleId>{793D81CF-94F2-401A-BA57-92F5A7B2D0C5}</a:tableStyleId>
              </a:tblPr>
              <a:tblGrid>
                <a:gridCol w="692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450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68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79475"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NO</a:t>
                      </a:r>
                      <a:endParaRPr lang="id-ID" sz="2400" dirty="0">
                        <a:solidFill>
                          <a:srgbClr val="FFFF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400" dirty="0" smtClean="0"/>
                        <a:t>KOMPONEN NILAI </a:t>
                      </a:r>
                      <a:endParaRPr lang="id-ID" sz="2400" dirty="0">
                        <a:solidFill>
                          <a:srgbClr val="FFFF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400" dirty="0" smtClean="0"/>
                        <a:t>PRESENTASI</a:t>
                      </a:r>
                      <a:endParaRPr lang="id-ID" sz="2400" dirty="0">
                        <a:solidFill>
                          <a:srgbClr val="FFFF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79475">
                <a:tc>
                  <a:txBody>
                    <a:bodyPr/>
                    <a:lstStyle/>
                    <a:p>
                      <a:pPr algn="ctr"/>
                      <a:r>
                        <a:rPr lang="id-ID" sz="4000" dirty="0" smtClean="0"/>
                        <a:t>1</a:t>
                      </a:r>
                      <a:endParaRPr lang="id-ID" sz="4000" dirty="0">
                        <a:solidFill>
                          <a:srgbClr val="FFFF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</a:rPr>
                        <a:t>Kehadiran</a:t>
                      </a:r>
                      <a:endParaRPr lang="id-ID" sz="24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1</a:t>
                      </a:r>
                      <a:r>
                        <a:rPr lang="id-ID" sz="2800" dirty="0" smtClean="0">
                          <a:effectLst/>
                        </a:rPr>
                        <a:t>0</a:t>
                      </a:r>
                      <a:r>
                        <a:rPr lang="en-US" sz="2800" dirty="0" smtClean="0">
                          <a:effectLst/>
                        </a:rPr>
                        <a:t>%</a:t>
                      </a:r>
                      <a:endParaRPr lang="id-ID" sz="24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79475">
                <a:tc>
                  <a:txBody>
                    <a:bodyPr/>
                    <a:lstStyle/>
                    <a:p>
                      <a:pPr algn="ctr"/>
                      <a:r>
                        <a:rPr lang="id-ID" sz="4000" dirty="0" smtClean="0"/>
                        <a:t>2</a:t>
                      </a:r>
                      <a:endParaRPr lang="id-ID" sz="4000" dirty="0">
                        <a:solidFill>
                          <a:srgbClr val="FFFF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</a:rPr>
                        <a:t>Tugas</a:t>
                      </a:r>
                      <a:endParaRPr lang="id-ID" sz="24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20%</a:t>
                      </a:r>
                      <a:endParaRPr lang="id-ID" sz="24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79475">
                <a:tc>
                  <a:txBody>
                    <a:bodyPr/>
                    <a:lstStyle/>
                    <a:p>
                      <a:pPr algn="ctr"/>
                      <a:r>
                        <a:rPr lang="id-ID" sz="4000" dirty="0" smtClean="0"/>
                        <a:t>3</a:t>
                      </a:r>
                      <a:endParaRPr lang="id-ID" sz="4000" dirty="0">
                        <a:solidFill>
                          <a:srgbClr val="FFFF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UTS</a:t>
                      </a:r>
                      <a:endParaRPr lang="id-ID" sz="24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dirty="0" smtClean="0">
                          <a:effectLst/>
                        </a:rPr>
                        <a:t>25</a:t>
                      </a:r>
                      <a:r>
                        <a:rPr lang="en-US" sz="2800" dirty="0" smtClean="0">
                          <a:effectLst/>
                        </a:rPr>
                        <a:t>%</a:t>
                      </a:r>
                      <a:endParaRPr lang="id-ID" sz="24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79475">
                <a:tc>
                  <a:txBody>
                    <a:bodyPr/>
                    <a:lstStyle/>
                    <a:p>
                      <a:pPr algn="ctr"/>
                      <a:r>
                        <a:rPr lang="id-ID" sz="4000" dirty="0" smtClean="0"/>
                        <a:t>4</a:t>
                      </a:r>
                      <a:endParaRPr lang="id-ID" sz="4000" dirty="0">
                        <a:solidFill>
                          <a:srgbClr val="FFFF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UAS</a:t>
                      </a:r>
                      <a:endParaRPr lang="id-ID" sz="24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4</a:t>
                      </a:r>
                      <a:r>
                        <a:rPr lang="id-ID" sz="2800" dirty="0" smtClean="0">
                          <a:effectLst/>
                        </a:rPr>
                        <a:t>0</a:t>
                      </a:r>
                      <a:r>
                        <a:rPr lang="en-US" sz="2800" dirty="0" smtClean="0">
                          <a:effectLst/>
                        </a:rPr>
                        <a:t>%</a:t>
                      </a:r>
                      <a:endParaRPr lang="id-ID" sz="24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4034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acet">
  <a:themeElements>
    <a:clrScheme name="Violet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46</TotalTime>
  <Words>640</Words>
  <Application>Microsoft Office PowerPoint</Application>
  <PresentationFormat>Widescreen</PresentationFormat>
  <Paragraphs>154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Arial</vt:lpstr>
      <vt:lpstr>Calibri</vt:lpstr>
      <vt:lpstr>Times New Roman</vt:lpstr>
      <vt:lpstr>Trebuchet MS</vt:lpstr>
      <vt:lpstr>Tw Cen MT Condensed</vt:lpstr>
      <vt:lpstr>Wingdings</vt:lpstr>
      <vt:lpstr>Wingdings 3</vt:lpstr>
      <vt:lpstr>Facet</vt:lpstr>
      <vt:lpstr>Pertemuan Pertama : Orientasi Perkuliahan</vt:lpstr>
      <vt:lpstr>KALENDER PERKULIAHAN </vt:lpstr>
      <vt:lpstr>IDENTITAS MATA KULIAH</vt:lpstr>
      <vt:lpstr>Deskripsi Mata Kuliah</vt:lpstr>
      <vt:lpstr>CAPAIAN PERKULIAHAN</vt:lpstr>
      <vt:lpstr>STRATEGI PERKULIAHAN</vt:lpstr>
      <vt:lpstr>MATERI PERKULIAHAN </vt:lpstr>
      <vt:lpstr>MATERI PERKULIAHAN </vt:lpstr>
      <vt:lpstr>KRITERIA PENILAIAN</vt:lpstr>
      <vt:lpstr>INTERVAL NILAI</vt:lpstr>
      <vt:lpstr>RUMUS NILAI KEHADIRAN</vt:lpstr>
      <vt:lpstr>DAFTAR REFERENSI</vt:lpstr>
      <vt:lpstr>TUGAS-TUGAS WAJIB MAHASISWA</vt:lpstr>
      <vt:lpstr>TATA TERTIB PERKULIAHAN</vt:lpstr>
      <vt:lpstr>TATA TERTIB PERKULIAHAN</vt:lpstr>
      <vt:lpstr>TATA TERTIB PERKULIAHAN</vt:lpstr>
      <vt:lpstr>KESEPAKATAN ATURAN BERSAMA SAAT VIRTUAL LEARNING</vt:lpstr>
      <vt:lpstr>TERIMA KASIH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Pertemuan Pertama : Orientasi Perkuliahan</dc:title>
  <dc:creator>ASUS</dc:creator>
  <cp:lastModifiedBy>ASUS</cp:lastModifiedBy>
  <cp:revision>7</cp:revision>
  <dcterms:created xsi:type="dcterms:W3CDTF">2022-01-30T01:13:23Z</dcterms:created>
  <dcterms:modified xsi:type="dcterms:W3CDTF">2022-02-17T03:57:06Z</dcterms:modified>
</cp:coreProperties>
</file>