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60" r:id="rId5"/>
    <p:sldId id="261" r:id="rId6"/>
    <p:sldId id="262" r:id="rId7"/>
    <p:sldId id="258" r:id="rId8"/>
    <p:sldId id="259" r:id="rId9"/>
    <p:sldId id="263" r:id="rId10"/>
    <p:sldId id="264" r:id="rId11"/>
    <p:sldId id="266" r:id="rId12"/>
    <p:sldId id="268" r:id="rId13"/>
    <p:sldId id="265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  <p:sldId id="277" r:id="rId23"/>
    <p:sldId id="278" r:id="rId24"/>
    <p:sldId id="281" r:id="rId25"/>
    <p:sldId id="283" r:id="rId26"/>
    <p:sldId id="285" r:id="rId27"/>
    <p:sldId id="286" r:id="rId28"/>
    <p:sldId id="288" r:id="rId29"/>
    <p:sldId id="287" r:id="rId30"/>
    <p:sldId id="289" r:id="rId31"/>
    <p:sldId id="291" r:id="rId32"/>
    <p:sldId id="292" r:id="rId33"/>
    <p:sldId id="293" r:id="rId3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73080708661437E-2"/>
          <c:y val="0.16047662401574792"/>
          <c:w val="0.69677444225721874"/>
          <c:h val="0.6842864173228351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164-166</c:v>
                </c:pt>
                <c:pt idx="1">
                  <c:v>166-168</c:v>
                </c:pt>
                <c:pt idx="2">
                  <c:v>168-170</c:v>
                </c:pt>
                <c:pt idx="3">
                  <c:v>170-172</c:v>
                </c:pt>
                <c:pt idx="4">
                  <c:v>172-174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</c:v>
                </c:pt>
                <c:pt idx="1">
                  <c:v>13</c:v>
                </c:pt>
                <c:pt idx="2">
                  <c:v>6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E5-40B7-8588-89906E3349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7692416"/>
        <c:axId val="107693952"/>
      </c:barChart>
      <c:catAx>
        <c:axId val="107692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107693952"/>
        <c:crosses val="autoZero"/>
        <c:auto val="1"/>
        <c:lblAlgn val="ctr"/>
        <c:lblOffset val="100"/>
        <c:noMultiLvlLbl val="0"/>
      </c:catAx>
      <c:valAx>
        <c:axId val="107693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107692416"/>
        <c:crosses val="autoZero"/>
        <c:crossBetween val="between"/>
      </c:valAx>
    </c:plotArea>
    <c:plotVisOnly val="1"/>
    <c:dispBlanksAs val="gap"/>
    <c:showDLblsOverMax val="0"/>
  </c:chart>
  <c:spPr>
    <a:noFill/>
    <a:ln>
      <a:solidFill>
        <a:schemeClr val="accent1">
          <a:shade val="50000"/>
        </a:schemeClr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EEB95-37EB-49FC-91D9-9A35DD0B018D}" type="datetimeFigureOut">
              <a:rPr lang="fr-FR"/>
              <a:pPr>
                <a:defRPr/>
              </a:pPr>
              <a:t>28/04/2018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7E2F0-C993-49E3-A114-7872F3C6EED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BB364-D7DB-49F3-A51D-95F86244EB6B}" type="datetimeFigureOut">
              <a:rPr lang="fr-FR"/>
              <a:pPr>
                <a:defRPr/>
              </a:pPr>
              <a:t>28/04/2018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58EC2-2F59-41BF-826A-E8A2D9B4AD9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94E19-2DF1-480D-8EFB-C74E12D16525}" type="datetimeFigureOut">
              <a:rPr lang="fr-FR"/>
              <a:pPr>
                <a:defRPr/>
              </a:pPr>
              <a:t>28/04/2018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04044-4BF5-4661-912F-1D31BF2F731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C1E45-6EE7-4AEC-AC24-2B0DB17EBB1F}" type="datetimeFigureOut">
              <a:rPr lang="fr-FR"/>
              <a:pPr>
                <a:defRPr/>
              </a:pPr>
              <a:t>28/04/2018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0E065-D75B-459E-834D-0B3DF13FB77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259BB-E57B-4648-A9EF-962302A6BB42}" type="datetimeFigureOut">
              <a:rPr lang="fr-FR"/>
              <a:pPr>
                <a:defRPr/>
              </a:pPr>
              <a:t>28/04/2018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2B013-BCCE-4063-A08B-1AECD6650F3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F1FA8-36A8-48F9-9D66-18AA4DA21D9E}" type="datetimeFigureOut">
              <a:rPr lang="fr-FR"/>
              <a:pPr>
                <a:defRPr/>
              </a:pPr>
              <a:t>28/04/2018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4D027-F20A-4DB2-9A53-C400794DAF9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D2BC9-22C9-462D-99B9-AE82501A77AF}" type="datetimeFigureOut">
              <a:rPr lang="fr-FR"/>
              <a:pPr>
                <a:defRPr/>
              </a:pPr>
              <a:t>28/04/2018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0DE40-828A-45A2-B49C-6270EB73485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11C64-A87A-485B-A9F8-ECEA27037552}" type="datetimeFigureOut">
              <a:rPr lang="fr-FR"/>
              <a:pPr>
                <a:defRPr/>
              </a:pPr>
              <a:t>28/04/2018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79754-7839-4A8C-874B-7F629940DCC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6A574-5DB0-4717-A9D0-425E6885BBBF}" type="datetimeFigureOut">
              <a:rPr lang="fr-FR"/>
              <a:pPr>
                <a:defRPr/>
              </a:pPr>
              <a:t>28/04/2018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FDFF1-5581-4B43-A0FC-63945BACE2A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D6179-6EB4-46FA-8B54-B151AC657EE9}" type="datetimeFigureOut">
              <a:rPr lang="fr-FR"/>
              <a:pPr>
                <a:defRPr/>
              </a:pPr>
              <a:t>28/04/2018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0389C-43FE-43CC-B48B-C24B9F5861B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767B4-6E2B-4A35-942A-F7057F173176}" type="datetimeFigureOut">
              <a:rPr lang="fr-FR"/>
              <a:pPr>
                <a:defRPr/>
              </a:pPr>
              <a:t>28/04/2018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0CFE9-2011-4C61-9335-555C26F5D68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EDB8CC-6502-4A84-9AD6-C9F7E6D58511}" type="datetimeFigureOut">
              <a:rPr lang="fr-FR"/>
              <a:pPr>
                <a:defRPr/>
              </a:pPr>
              <a:t>28/04/2018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23B991-22CB-429E-88C5-3C2C53A22C7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1428728" y="915985"/>
            <a:ext cx="6143625" cy="655627"/>
          </a:xfrm>
        </p:spPr>
        <p:txBody>
          <a:bodyPr/>
          <a:lstStyle/>
          <a:p>
            <a:r>
              <a:rPr lang="id-ID" sz="4000" dirty="0" smtClean="0">
                <a:solidFill>
                  <a:schemeClr val="bg1"/>
                </a:solidFill>
              </a:rPr>
              <a:t>DATA MINING : DESKRIPSI</a:t>
            </a:r>
            <a:endParaRPr lang="fr-CA" sz="4000" dirty="0" smtClean="0">
              <a:solidFill>
                <a:schemeClr val="bg1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000100" y="2214537"/>
            <a:ext cx="7072362" cy="3643355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id-ID" sz="2800" dirty="0" smtClean="0">
                <a:solidFill>
                  <a:schemeClr val="bg1"/>
                </a:solidFill>
              </a:rPr>
              <a:t>OverView</a:t>
            </a:r>
          </a:p>
          <a:p>
            <a:pPr marL="514350" indent="-514350" algn="l">
              <a:buFont typeface="+mj-lt"/>
              <a:buAutoNum type="arabicPeriod"/>
            </a:pPr>
            <a:r>
              <a:rPr lang="id-ID" sz="2800" dirty="0" smtClean="0">
                <a:solidFill>
                  <a:schemeClr val="bg1"/>
                </a:solidFill>
              </a:rPr>
              <a:t>Berbagai cara deskripsi dan pengetahuan yg dihasilkan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id-ID" sz="2400" dirty="0" smtClean="0">
                <a:solidFill>
                  <a:schemeClr val="bg1"/>
                </a:solidFill>
              </a:rPr>
              <a:t>Deskripsi Grafis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id-ID" sz="2400" dirty="0" smtClean="0">
                <a:solidFill>
                  <a:schemeClr val="bg1"/>
                </a:solidFill>
              </a:rPr>
              <a:t>Deskripsi Lokasi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id-ID" sz="2400" dirty="0" smtClean="0">
                <a:solidFill>
                  <a:schemeClr val="bg1"/>
                </a:solidFill>
              </a:rPr>
              <a:t>Deskripsi Keberagaman</a:t>
            </a:r>
          </a:p>
          <a:p>
            <a:pPr marL="514350" indent="-514350" algn="l">
              <a:buFont typeface="+mj-lt"/>
              <a:buAutoNum type="arabicPeriod"/>
            </a:pPr>
            <a:r>
              <a:rPr lang="id-ID" sz="2800" dirty="0" smtClean="0">
                <a:solidFill>
                  <a:schemeClr val="bg1"/>
                </a:solidFill>
              </a:rPr>
              <a:t>Conclusion</a:t>
            </a:r>
          </a:p>
          <a:p>
            <a:endParaRPr lang="id-ID" sz="2800" dirty="0" smtClean="0">
              <a:solidFill>
                <a:schemeClr val="bg1"/>
              </a:solidFill>
            </a:endParaRPr>
          </a:p>
          <a:p>
            <a:endParaRPr lang="fr-CA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Histogram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514" y="1285860"/>
            <a:ext cx="7829576" cy="1285884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Langkah 2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id-ID" dirty="0" smtClean="0">
                <a:solidFill>
                  <a:schemeClr val="bg1"/>
                </a:solidFill>
              </a:rPr>
              <a:t>Hitung sbrp banyak data yg menjadi anggota tiap interval</a:t>
            </a:r>
            <a:endParaRPr lang="id-ID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85852" y="2857496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Interval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Frekuensi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164-166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166-168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13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168-170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170-172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172-174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Histogram</a:t>
            </a:r>
            <a:endParaRPr lang="id-ID" dirty="0">
              <a:solidFill>
                <a:schemeClr val="bg1"/>
              </a:solidFill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714348" y="2071678"/>
          <a:ext cx="7643866" cy="34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00034" y="1285860"/>
            <a:ext cx="557216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Langkah 3, Buat histogram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id-ID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71472" y="5715016"/>
            <a:ext cx="714380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id-ID" sz="3200" dirty="0" smtClean="0">
                <a:solidFill>
                  <a:schemeClr val="bg1"/>
                </a:solidFill>
                <a:latin typeface="+mn-lt"/>
              </a:rPr>
              <a:t>Pengetahuan apa yg diperoleh?</a:t>
            </a:r>
            <a:endParaRPr kumimoji="0" lang="id-ID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id-ID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57158" y="1428736"/>
            <a:ext cx="8429684" cy="5043510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Pengetahuan apa yg diperoleh?</a:t>
            </a:r>
          </a:p>
          <a:p>
            <a:pPr lvl="1"/>
            <a:r>
              <a:rPr lang="id-ID" sz="3200" dirty="0" smtClean="0">
                <a:solidFill>
                  <a:schemeClr val="bg1"/>
                </a:solidFill>
                <a:sym typeface="Wingdings" pitchFamily="2" charset="2"/>
              </a:rPr>
              <a:t>Dapat melihat lokasi kecenderungan mengumpulnya data di batang tertinggi</a:t>
            </a:r>
          </a:p>
          <a:p>
            <a:pPr lvl="1"/>
            <a:r>
              <a:rPr lang="id-ID" sz="3200" dirty="0" smtClean="0">
                <a:solidFill>
                  <a:schemeClr val="bg1"/>
                </a:solidFill>
                <a:sym typeface="Wingdings" pitchFamily="2" charset="2"/>
              </a:rPr>
              <a:t>Histogram yg “tinggi-mengerucut”  keberagaman data yg relatif rendah</a:t>
            </a:r>
          </a:p>
          <a:p>
            <a:pPr lvl="1"/>
            <a:r>
              <a:rPr lang="id-ID" sz="3200" dirty="0" smtClean="0">
                <a:solidFill>
                  <a:schemeClr val="bg1"/>
                </a:solidFill>
                <a:sym typeface="Wingdings" pitchFamily="2" charset="2"/>
              </a:rPr>
              <a:t>Histogram yg “pendek-melebar”  keberagaman data yg beragam dan menyebar luas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56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Histogram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28596" y="285728"/>
            <a:ext cx="822960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Deskripsi Lokasi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158" y="1428736"/>
            <a:ext cx="8572560" cy="5043510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Deskripsi grafis sdh menggambarkan karakteristik data namun sifatnya msh terlalu kasar dan kurang praktis untuk dilakukan.</a:t>
            </a:r>
          </a:p>
          <a:p>
            <a:r>
              <a:rPr lang="id-ID" sz="3200" dirty="0" smtClean="0">
                <a:solidFill>
                  <a:schemeClr val="bg1"/>
                </a:solidFill>
                <a:sym typeface="Wingdings" pitchFamily="2" charset="2"/>
              </a:rPr>
              <a:t>Shg diperlukan suatu angka yg cukup dapat mewakili  data yg ada serta dpt diperoleh dengan cara yg lebih praktis daripada menggambar</a:t>
            </a: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Angka yg dpt “mewakili” tsd  LOKASI</a:t>
            </a:r>
          </a:p>
          <a:p>
            <a:r>
              <a:rPr lang="id-ID" sz="3200" dirty="0" smtClean="0">
                <a:solidFill>
                  <a:schemeClr val="bg1"/>
                </a:solidFill>
                <a:sym typeface="Wingdings" pitchFamily="2" charset="2"/>
              </a:rPr>
              <a:t>Disebut lokasi krn dpt memberikan informasi ttd data dari dari posisi tempat tertentu.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2643206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Rata2 brrti “membuat menjadi rata”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nilai perataan tsb dianggap sebagai lokasi pusat, titik berat, atau titik keseimbangan data</a:t>
            </a: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Secara matematis, bila kita memiliki nilai observasi x1, x2, ... ,x maka rata2 adalah: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28596" y="285728"/>
            <a:ext cx="82296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Mean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43108" y="4059800"/>
            <a:ext cx="33986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 </a:t>
            </a:r>
            <a:r>
              <a:rPr lang="id-ID" u="sng" dirty="0" smtClean="0">
                <a:solidFill>
                  <a:schemeClr val="bg1"/>
                </a:solidFill>
              </a:rPr>
              <a:t>(X1 + x2 + ... + xn)</a:t>
            </a:r>
            <a:r>
              <a:rPr lang="id-ID" dirty="0" smtClean="0">
                <a:solidFill>
                  <a:schemeClr val="bg1"/>
                </a:solidFill>
              </a:rPr>
              <a:t>  =   </a:t>
            </a:r>
            <a:r>
              <a:rPr lang="id-ID" sz="3600" dirty="0" smtClean="0">
                <a:solidFill>
                  <a:schemeClr val="bg1"/>
                </a:solidFill>
              </a:rPr>
              <a:t>∑</a:t>
            </a:r>
            <a:r>
              <a:rPr lang="id-ID" dirty="0" smtClean="0">
                <a:solidFill>
                  <a:schemeClr val="bg1"/>
                </a:solidFill>
              </a:rPr>
              <a:t>   </a:t>
            </a:r>
            <a:r>
              <a:rPr lang="id-ID" u="sng" dirty="0" smtClean="0">
                <a:solidFill>
                  <a:schemeClr val="bg1"/>
                </a:solidFill>
              </a:rPr>
              <a:t>Xi </a:t>
            </a:r>
            <a:endParaRPr lang="id-ID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57158" y="5214974"/>
            <a:ext cx="8515352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Scr sederhana, persamaan tsb brrti menjumlahkan semua data, kemudian membagi dgn banyaknya data</a:t>
            </a:r>
          </a:p>
        </p:txBody>
      </p:sp>
      <p:sp>
        <p:nvSpPr>
          <p:cNvPr id="7" name="Rectangle 6"/>
          <p:cNvSpPr/>
          <p:nvPr/>
        </p:nvSpPr>
        <p:spPr>
          <a:xfrm>
            <a:off x="1541661" y="4476286"/>
            <a:ext cx="601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 X =</a:t>
            </a:r>
            <a:endParaRPr lang="id-ID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643042" y="4498982"/>
            <a:ext cx="214314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71802" y="463130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n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4702742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i=1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16284" y="38454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n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16350" y="450057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n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Mean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57158" y="1071546"/>
            <a:ext cx="8572560" cy="5572164"/>
          </a:xfrm>
        </p:spPr>
        <p:txBody>
          <a:bodyPr/>
          <a:lstStyle/>
          <a:p>
            <a:pPr>
              <a:buNone/>
            </a:pPr>
            <a:r>
              <a:rPr lang="id-ID" sz="3200" dirty="0" smtClean="0">
                <a:solidFill>
                  <a:schemeClr val="bg1"/>
                </a:solidFill>
                <a:sym typeface="Wingdings" pitchFamily="2" charset="2"/>
              </a:rPr>
              <a:t>Contoh:</a:t>
            </a:r>
          </a:p>
          <a:p>
            <a:r>
              <a:rPr lang="id-ID" sz="3200" dirty="0" smtClean="0">
                <a:solidFill>
                  <a:schemeClr val="bg1"/>
                </a:solidFill>
                <a:sym typeface="Wingdings" pitchFamily="2" charset="2"/>
              </a:rPr>
              <a:t>Diketahui data Kls Biasa: 168, 164, 167, 164, 171, 166, 169, 172, 166,166</a:t>
            </a: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Jumlah kls biasa  1673 </a:t>
            </a: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Maka Rata2  1673/10= 167,3 cm.</a:t>
            </a:r>
          </a:p>
          <a:p>
            <a:endParaRPr lang="id-ID" dirty="0" smtClean="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Data Kls Plus: 175, 176, 183, 180, 177, 177, 182, 179, 179, 171</a:t>
            </a: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Jumlah kls plus  1779</a:t>
            </a: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Maka Rata2  1779/10= 177,9 cm.</a:t>
            </a:r>
          </a:p>
          <a:p>
            <a:endParaRPr lang="id-ID" dirty="0" smtClean="0">
              <a:solidFill>
                <a:schemeClr val="bg1"/>
              </a:solidFill>
              <a:sym typeface="Wingdings" pitchFamily="2" charset="2"/>
            </a:endParaRPr>
          </a:p>
          <a:p>
            <a:endParaRPr lang="id-ID" sz="3200" dirty="0" smtClean="0">
              <a:solidFill>
                <a:schemeClr val="bg1"/>
              </a:solidFill>
              <a:sym typeface="Wingdings" pitchFamily="2" charset="2"/>
            </a:endParaRPr>
          </a:p>
          <a:p>
            <a:endParaRPr lang="id-ID" sz="3200" dirty="0" smtClean="0">
              <a:solidFill>
                <a:schemeClr val="bg1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Mean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57158" y="1571612"/>
            <a:ext cx="8572560" cy="2786082"/>
          </a:xfrm>
        </p:spPr>
        <p:txBody>
          <a:bodyPr/>
          <a:lstStyle/>
          <a:p>
            <a:r>
              <a:rPr lang="id-ID" sz="3200" dirty="0" smtClean="0">
                <a:solidFill>
                  <a:schemeClr val="bg1"/>
                </a:solidFill>
                <a:sym typeface="Wingdings" pitchFamily="2" charset="2"/>
              </a:rPr>
              <a:t>Pengetahuan apa yg diperoleh?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Bhw secara umum siswa kelas biasa memiliki TB 167,3 cm.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Siswa kelas biasa lebih pendek  dari kelas plus yg umumnya bertinggi badan 177,9 cm.</a:t>
            </a:r>
          </a:p>
          <a:p>
            <a:pPr lvl="1"/>
            <a:endParaRPr lang="id-ID" sz="2800" dirty="0" smtClean="0">
              <a:solidFill>
                <a:schemeClr val="bg1"/>
              </a:solidFill>
              <a:sym typeface="Wingdings" pitchFamily="2" charset="2"/>
            </a:endParaRPr>
          </a:p>
          <a:p>
            <a:endParaRPr lang="id-ID" sz="3200" dirty="0" smtClean="0">
              <a:solidFill>
                <a:schemeClr val="bg1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Median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57158" y="1000108"/>
            <a:ext cx="8572560" cy="5715040"/>
          </a:xfrm>
        </p:spPr>
        <p:txBody>
          <a:bodyPr/>
          <a:lstStyle/>
          <a:p>
            <a:r>
              <a:rPr lang="id-ID" sz="3200" dirty="0" smtClean="0">
                <a:solidFill>
                  <a:schemeClr val="bg1"/>
                </a:solidFill>
                <a:sym typeface="Wingdings" pitchFamily="2" charset="2"/>
              </a:rPr>
              <a:t>Scr harfiah, mencari tempat nilai tengah.</a:t>
            </a:r>
          </a:p>
          <a:p>
            <a:r>
              <a:rPr lang="id-ID" sz="3200" dirty="0" smtClean="0">
                <a:solidFill>
                  <a:schemeClr val="bg1"/>
                </a:solidFill>
                <a:sym typeface="Wingdings" pitchFamily="2" charset="2"/>
              </a:rPr>
              <a:t>Langkah pertama urutkan data lbh dahulu</a:t>
            </a: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Data asli kelas biasa: 168, 164, 167, 164, 171, 166, 169, 172, 166,166</a:t>
            </a:r>
          </a:p>
          <a:p>
            <a:r>
              <a:rPr lang="id-ID" sz="3200" dirty="0" smtClean="0">
                <a:solidFill>
                  <a:schemeClr val="bg1"/>
                </a:solidFill>
                <a:sym typeface="Wingdings" pitchFamily="2" charset="2"/>
              </a:rPr>
              <a:t>Data urut menjadi: 164,164,166,166,166,167,168,169,171,172</a:t>
            </a: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Krn jumlah data genap (10) mk, nilai tengah antara diurutan ke-5 dan 6  166 dan 167</a:t>
            </a:r>
          </a:p>
          <a:p>
            <a:r>
              <a:rPr lang="id-ID" sz="3200" dirty="0" smtClean="0">
                <a:solidFill>
                  <a:schemeClr val="bg1"/>
                </a:solidFill>
                <a:sym typeface="Wingdings" pitchFamily="2" charset="2"/>
              </a:rPr>
              <a:t>Median 	= ((data ke-5 + data ke-6)/2)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			</a:t>
            </a:r>
            <a:r>
              <a:rPr lang="id-ID" sz="3200" dirty="0" smtClean="0">
                <a:solidFill>
                  <a:schemeClr val="bg1"/>
                </a:solidFill>
                <a:sym typeface="Wingdings" pitchFamily="2" charset="2"/>
              </a:rPr>
              <a:t>= ((166+167)/2 = 166,5</a:t>
            </a:r>
          </a:p>
          <a:p>
            <a:endParaRPr lang="id-ID" sz="3200" dirty="0" smtClean="0">
              <a:solidFill>
                <a:schemeClr val="bg1"/>
              </a:solidFill>
              <a:sym typeface="Wingdings" pitchFamily="2" charset="2"/>
            </a:endParaRPr>
          </a:p>
          <a:p>
            <a:endParaRPr lang="id-ID" sz="2800" dirty="0" smtClean="0">
              <a:solidFill>
                <a:schemeClr val="bg1"/>
              </a:solidFill>
              <a:sym typeface="Wingdings" pitchFamily="2" charset="2"/>
            </a:endParaRPr>
          </a:p>
          <a:p>
            <a:endParaRPr lang="id-ID" sz="3200" dirty="0" smtClean="0">
              <a:solidFill>
                <a:schemeClr val="bg1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274638"/>
            <a:ext cx="8229600" cy="796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Median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57158" y="1571612"/>
            <a:ext cx="8572560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Apa</a:t>
            </a:r>
            <a:r>
              <a:rPr kumimoji="0" lang="id-ID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keuntungan Median dibandingkan Mean</a:t>
            </a: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?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Median tdk terlalu terpengaruh oleh adanya nilai ektrem. 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id-ID" sz="2800" dirty="0" smtClean="0">
                <a:solidFill>
                  <a:schemeClr val="bg1"/>
                </a:solidFill>
                <a:latin typeface="+mn-lt"/>
                <a:sym typeface="Wingdings" pitchFamily="2" charset="2"/>
              </a:rPr>
              <a:t>Maksudnya:</a:t>
            </a:r>
            <a:endParaRPr kumimoji="0" lang="id-ID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1200150" lvl="2" indent="-285750">
              <a:spcBef>
                <a:spcPct val="20000"/>
              </a:spcBef>
            </a:pPr>
            <a:r>
              <a:rPr lang="id-ID" sz="2800" dirty="0" smtClean="0">
                <a:solidFill>
                  <a:schemeClr val="bg1"/>
                </a:solidFill>
                <a:latin typeface="+mn-lt"/>
                <a:sym typeface="Wingdings" pitchFamily="2" charset="2"/>
              </a:rPr>
              <a:t>Data terurut: 164,164,166,166,166,167,168,169,171,172</a:t>
            </a:r>
          </a:p>
          <a:p>
            <a:pPr marL="1200150" lvl="2" indent="-285750">
              <a:spcBef>
                <a:spcPct val="20000"/>
              </a:spcBef>
            </a:pPr>
            <a:r>
              <a:rPr lang="id-ID" sz="2800" dirty="0" smtClean="0">
                <a:solidFill>
                  <a:schemeClr val="bg1"/>
                </a:solidFill>
                <a:latin typeface="+mn-lt"/>
                <a:sym typeface="Wingdings" pitchFamily="2" charset="2"/>
              </a:rPr>
              <a:t>	(rata2 =167,3 ------ Median = 166,5)</a:t>
            </a:r>
          </a:p>
          <a:p>
            <a:pPr marL="1200150" lvl="2" indent="-285750">
              <a:spcBef>
                <a:spcPct val="20000"/>
              </a:spcBef>
            </a:pP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Data</a:t>
            </a:r>
            <a:r>
              <a:rPr kumimoji="0" lang="id-ID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terurut modifikasi: 164,164,166,166,166,167,168,169,171,</a:t>
            </a:r>
            <a:r>
              <a:rPr kumimoji="0" lang="id-ID" sz="28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1720</a:t>
            </a:r>
          </a:p>
          <a:p>
            <a:pPr marL="1200150" lvl="2" indent="-285750">
              <a:spcBef>
                <a:spcPct val="20000"/>
              </a:spcBef>
            </a:pPr>
            <a:r>
              <a:rPr lang="id-ID" sz="2800" dirty="0" smtClean="0">
                <a:solidFill>
                  <a:schemeClr val="bg1"/>
                </a:solidFill>
                <a:sym typeface="Wingdings" pitchFamily="2" charset="2"/>
              </a:rPr>
              <a:t>	(rata2 =332,3 ------ Median = 166,5)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id-ID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id-ID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Modus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Mencari nilai observasi yang sering muncul</a:t>
            </a: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Contoh dari Data urut Kelas Biasa: 164,164,</a:t>
            </a:r>
            <a:r>
              <a:rPr lang="id-ID" dirty="0" smtClean="0">
                <a:solidFill>
                  <a:srgbClr val="FFC000"/>
                </a:solidFill>
                <a:sym typeface="Wingdings" pitchFamily="2" charset="2"/>
              </a:rPr>
              <a:t>166,166,166,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167,168,169,171,172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	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id-ID" dirty="0" smtClean="0">
                <a:solidFill>
                  <a:schemeClr val="bg1"/>
                </a:solidFill>
              </a:rPr>
              <a:t>Maka, Nilai 166 adalah nilai yg sering muncul (Modus) sebanyak 3x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Pengetahuan yg diperoleh adalah, bhw dari Kelas Biasa memiliki byk siswa yg TB nya 166cm</a:t>
            </a:r>
          </a:p>
          <a:p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314474" y="214290"/>
            <a:ext cx="6615112" cy="1143000"/>
          </a:xfrm>
        </p:spPr>
        <p:txBody>
          <a:bodyPr/>
          <a:lstStyle/>
          <a:p>
            <a:pPr algn="l"/>
            <a:r>
              <a:rPr lang="id-ID" dirty="0" smtClean="0">
                <a:solidFill>
                  <a:schemeClr val="bg1"/>
                </a:solidFill>
              </a:rPr>
              <a:t>Overview</a:t>
            </a:r>
            <a:endParaRPr lang="fr-CA" dirty="0" smtClean="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496" y="2350156"/>
          <a:ext cx="30480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No siswa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Tinggi badan (cm)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168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164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167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164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171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166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169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172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166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166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167338" y="2357430"/>
          <a:ext cx="30480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No siswa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Tinggi badan (cm)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175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176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183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180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177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177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182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179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179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171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2910" y="1773784"/>
            <a:ext cx="3788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Data tinggi badan dari Kelas Biasa 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12552" y="1773784"/>
            <a:ext cx="3659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Data tinggi badan dari Kelas Plus 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9243"/>
            <a:ext cx="8229600" cy="779427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Modus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6177"/>
            <a:ext cx="8229600" cy="5454657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Kegunaan modus; Modus lbh mencerminkan lokasi kecenderungan berkumpulnya sebagian besar data dibanding ukuran-lainnya. Contoh: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Sebuah PT menyatakan bhw rata2 gaji karyawannya adalah Rp. 10 juta.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Kenyataannya, 90 org digaji Rp 1 juta dan hanya 10 org yg di gaji Rp. 100 juta.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Dibandingkan rata2, informasi yg lbh berguna adalah bhw sebagian besar (modus) karyawan di gaji Rp. 1 juta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60"/>
            <a:ext cx="8229600" cy="714372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Kuartil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4739"/>
            <a:ext cx="8229600" cy="5668971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Membagi seluruh data menjadi empat bagian dan mencari nilai di tiap seperempat bagian (kuartil)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Ketiga kuartil dpt dinotasikan sebagai q1, q2, q3 (q2=median)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Contoh dari data terurut: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	164,164,</a:t>
            </a:r>
            <a:r>
              <a:rPr lang="id-ID" dirty="0" smtClean="0">
                <a:solidFill>
                  <a:srgbClr val="FFFF00"/>
                </a:solidFill>
                <a:sym typeface="Wingdings" pitchFamily="2" charset="2"/>
              </a:rPr>
              <a:t>166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,166,166</a:t>
            </a:r>
            <a:r>
              <a:rPr lang="id-ID" dirty="0" smtClean="0">
                <a:solidFill>
                  <a:srgbClr val="FFFF00"/>
                </a:solidFill>
                <a:sym typeface="Wingdings" pitchFamily="2" charset="2"/>
              </a:rPr>
              <a:t>,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167,168,</a:t>
            </a:r>
            <a:r>
              <a:rPr lang="id-ID" dirty="0" smtClean="0">
                <a:solidFill>
                  <a:srgbClr val="FFFF00"/>
                </a:solidFill>
                <a:sym typeface="Wingdings" pitchFamily="2" charset="2"/>
              </a:rPr>
              <a:t>169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,171,172</a:t>
            </a:r>
            <a:endParaRPr lang="id-ID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	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	maka: q1=166; q2=(166+167)/2=165,5; q3=169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 rot="10800000">
            <a:off x="2500298" y="4786322"/>
            <a:ext cx="428628" cy="35719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Down Arrow 4"/>
          <p:cNvSpPr/>
          <p:nvPr/>
        </p:nvSpPr>
        <p:spPr>
          <a:xfrm rot="10800000">
            <a:off x="4286248" y="4714884"/>
            <a:ext cx="428628" cy="35719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Down Arrow 5"/>
          <p:cNvSpPr/>
          <p:nvPr/>
        </p:nvSpPr>
        <p:spPr>
          <a:xfrm rot="10800000">
            <a:off x="6143636" y="4714884"/>
            <a:ext cx="428628" cy="35719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60"/>
            <a:ext cx="8229600" cy="714372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Kuartil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4739"/>
            <a:ext cx="8229600" cy="5668971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Pengetahuan apa yg diperoleh?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	Apabila kita ingin membagi 4 bagian sama besar dari tinggi badan yg telah diurutkan, maka diperoleh angka 166 cm, 166,5 cm dan 169 cm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60"/>
            <a:ext cx="8229600" cy="714372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Persentil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4739"/>
            <a:ext cx="8229600" cy="5668971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Membagi seluruh data menjadi seratus bagian dan mencari nilai di tiap seperseratus bagian (persentil)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Ketiga kuartil dpt dinotasikan sebagai p0.xx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Contoh, Bgm apabila ingin mencari  p0.10, p0.46,  p0.83?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	Dari data terurut: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	164</a:t>
            </a:r>
            <a:r>
              <a:rPr lang="id-ID" dirty="0" smtClean="0">
                <a:solidFill>
                  <a:srgbClr val="FFC000"/>
                </a:solidFill>
                <a:sym typeface="Wingdings" pitchFamily="2" charset="2"/>
              </a:rPr>
              <a:t>,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164,166,166,</a:t>
            </a:r>
            <a:r>
              <a:rPr lang="id-ID" dirty="0" smtClean="0">
                <a:solidFill>
                  <a:srgbClr val="FFC000"/>
                </a:solidFill>
                <a:sym typeface="Wingdings" pitchFamily="2" charset="2"/>
              </a:rPr>
              <a:t>166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,167,168,169,</a:t>
            </a:r>
            <a:r>
              <a:rPr lang="id-ID" dirty="0" smtClean="0">
                <a:solidFill>
                  <a:srgbClr val="FFC000"/>
                </a:solidFill>
                <a:sym typeface="Wingdings" pitchFamily="2" charset="2"/>
              </a:rPr>
              <a:t>171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,172</a:t>
            </a:r>
            <a:endParaRPr lang="id-ID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	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	maka: p0.10=164; p0.46=166; p0.83=171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 rot="10800000">
            <a:off x="1357290" y="5357826"/>
            <a:ext cx="428628" cy="35719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C000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 rot="10800000">
            <a:off x="4071934" y="5357826"/>
            <a:ext cx="428628" cy="35719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C000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 rot="10800000">
            <a:off x="6786579" y="5286388"/>
            <a:ext cx="428628" cy="35719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60"/>
            <a:ext cx="8229600" cy="714372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Persentil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4739"/>
            <a:ext cx="8229600" cy="3097203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Pengetahuan apa yg diperoleh?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	Apabila kita ingin membagi 100 bagian sama besar dari tinggi badan yg telah diurutkan, maka diperoleh angka-angka pada belahan tersebut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28596" y="285728"/>
            <a:ext cx="82296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Deskripsi Keberagaman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14282" y="1028696"/>
            <a:ext cx="8786842" cy="575789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id-ID" dirty="0" smtClean="0">
                <a:solidFill>
                  <a:schemeClr val="bg1"/>
                </a:solidFill>
              </a:rPr>
              <a:t>Deskripsi Lokasi sdh menggambarkan ttg lokasi pusat data (mean, median, modus), namun kita blm memilik gambaran atas keberagaman data.</a:t>
            </a:r>
          </a:p>
          <a:p>
            <a:pPr>
              <a:spcBef>
                <a:spcPts val="0"/>
              </a:spcBef>
            </a:pPr>
            <a:r>
              <a:rPr lang="id-ID" dirty="0" smtClean="0">
                <a:solidFill>
                  <a:schemeClr val="bg1"/>
                </a:solidFill>
              </a:rPr>
              <a:t>Sbg gambaran:</a:t>
            </a:r>
          </a:p>
          <a:p>
            <a:pPr lvl="1">
              <a:spcBef>
                <a:spcPts val="0"/>
              </a:spcBef>
            </a:pPr>
            <a:r>
              <a:rPr lang="id-ID" dirty="0" smtClean="0">
                <a:solidFill>
                  <a:schemeClr val="bg1"/>
                </a:solidFill>
              </a:rPr>
              <a:t>Data kelompok 1: 6,6,7,7,7,8,8 (mean: 7, median:7, modus:7)</a:t>
            </a:r>
          </a:p>
          <a:p>
            <a:pPr lvl="1">
              <a:spcBef>
                <a:spcPts val="0"/>
              </a:spcBef>
            </a:pPr>
            <a:r>
              <a:rPr lang="id-ID" dirty="0" smtClean="0">
                <a:solidFill>
                  <a:schemeClr val="bg1"/>
                </a:solidFill>
              </a:rPr>
              <a:t>Data kelompok 2: 0,1,3,7,7,12,19 (mean: 7, median:7, modus:7)</a:t>
            </a:r>
          </a:p>
          <a:p>
            <a:pPr>
              <a:spcBef>
                <a:spcPts val="0"/>
              </a:spcBef>
            </a:pPr>
            <a:r>
              <a:rPr lang="id-ID" dirty="0" smtClean="0">
                <a:solidFill>
                  <a:schemeClr val="bg1"/>
                </a:solidFill>
              </a:rPr>
              <a:t>Meskipun ketiga ukuran lokasi itu sama namun kedua kelompok itu “berbeda”</a:t>
            </a:r>
          </a:p>
          <a:p>
            <a:pPr>
              <a:spcBef>
                <a:spcPts val="0"/>
              </a:spcBef>
            </a:pPr>
            <a:r>
              <a:rPr lang="id-ID" dirty="0" smtClean="0">
                <a:solidFill>
                  <a:schemeClr val="bg1"/>
                </a:solidFill>
              </a:rPr>
              <a:t>Shg diperlukan ukuran keberagaman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range, varians dan standart deviasi</a:t>
            </a:r>
            <a:endParaRPr lang="id-ID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</a:pPr>
            <a:endParaRPr lang="id-ID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Range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Besarnya rentang jarak antara data terkecil dgn data terbesar.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Rentang yg besar menandakan bhw data relatif lebih beragam.</a:t>
            </a:r>
          </a:p>
          <a:p>
            <a:pPr>
              <a:spcBef>
                <a:spcPts val="0"/>
              </a:spcBef>
            </a:pPr>
            <a:r>
              <a:rPr lang="id-ID" dirty="0" smtClean="0">
                <a:solidFill>
                  <a:schemeClr val="bg1"/>
                </a:solidFill>
              </a:rPr>
              <a:t>Sbg gambaran:</a:t>
            </a:r>
          </a:p>
          <a:p>
            <a:pPr lvl="1">
              <a:spcBef>
                <a:spcPts val="0"/>
              </a:spcBef>
            </a:pPr>
            <a:r>
              <a:rPr lang="id-ID" dirty="0" smtClean="0">
                <a:solidFill>
                  <a:schemeClr val="bg1"/>
                </a:solidFill>
              </a:rPr>
              <a:t>Data kelompok 1: 6,6,7,7,7,8,8 (Range kelompok 1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8-6=2</a:t>
            </a:r>
            <a:r>
              <a:rPr lang="id-ID" dirty="0" smtClean="0">
                <a:solidFill>
                  <a:schemeClr val="bg1"/>
                </a:solidFill>
              </a:rPr>
              <a:t>)</a:t>
            </a:r>
          </a:p>
          <a:p>
            <a:pPr lvl="1">
              <a:spcBef>
                <a:spcPts val="0"/>
              </a:spcBef>
            </a:pPr>
            <a:r>
              <a:rPr lang="id-ID" dirty="0" smtClean="0">
                <a:solidFill>
                  <a:schemeClr val="bg1"/>
                </a:solidFill>
              </a:rPr>
              <a:t>Data kelompok 2: 0,1,3,7,7,12,19 (Range kelompok </a:t>
            </a:r>
            <a:r>
              <a:rPr lang="en-US" dirty="0" smtClean="0">
                <a:solidFill>
                  <a:schemeClr val="bg1"/>
                </a:solidFill>
              </a:rPr>
              <a:t>2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19-0=19</a:t>
            </a:r>
            <a:r>
              <a:rPr lang="id-ID" dirty="0" smtClean="0">
                <a:solidFill>
                  <a:schemeClr val="bg1"/>
                </a:solidFill>
              </a:rPr>
              <a:t>)</a:t>
            </a:r>
          </a:p>
          <a:p>
            <a:endParaRPr lang="id-ID" dirty="0" smtClean="0">
              <a:solidFill>
                <a:schemeClr val="bg1"/>
              </a:solidFill>
            </a:endParaRPr>
          </a:p>
          <a:p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Range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072098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Pengetahuan apa yg diperoleh?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Kelompok 2 memiliki data yg lebih beragam dgn range yg jauh lbh besar drpd Kel.1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Akan tetapi, krn ukuran ini hanya mengambil dua data ekstrem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adakalanya sulit utk dijadikan ukuran unik utk menilai keberagaman data, sebagaimana contoh: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Kel.1 : 6,15,15,16,16,25 (Range kel.1=25-6=19)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Kel.2 : 0,1,3,7,7,12,19 (Range kel.2=19-0=19)</a:t>
            </a:r>
          </a:p>
          <a:p>
            <a:endParaRPr lang="id-ID" dirty="0" smtClean="0">
              <a:solidFill>
                <a:schemeClr val="bg1"/>
              </a:solidFill>
            </a:endParaRPr>
          </a:p>
          <a:p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654032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Varians dan Standart Deviasi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Range msh blm dpt dijadikan dasar utk menilai keberagaman data.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Ukuran Varians yg menggunakan prinsip mencari jarak antara setiap data dengan pusatnya (rata2) seringkali digunakan.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Rumus: 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00232" y="5072074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dirty="0" smtClean="0">
                <a:solidFill>
                  <a:schemeClr val="bg1"/>
                </a:solidFill>
              </a:rPr>
              <a:t>S</a:t>
            </a:r>
            <a:r>
              <a:rPr lang="id-ID" sz="3200" baseline="30000" dirty="0" smtClean="0">
                <a:solidFill>
                  <a:schemeClr val="bg1"/>
                </a:solidFill>
              </a:rPr>
              <a:t>2  </a:t>
            </a:r>
            <a:r>
              <a:rPr lang="id-ID" sz="3200" dirty="0" smtClean="0">
                <a:solidFill>
                  <a:schemeClr val="bg1"/>
                </a:solidFill>
              </a:rPr>
              <a:t>= </a:t>
            </a:r>
            <a:endParaRPr lang="id-ID" sz="3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0364" y="4857760"/>
            <a:ext cx="2490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dirty="0" smtClean="0">
                <a:solidFill>
                  <a:schemeClr val="bg1"/>
                </a:solidFill>
              </a:rPr>
              <a:t>__________</a:t>
            </a:r>
            <a:endParaRPr lang="id-ID" sz="32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43240" y="4071942"/>
            <a:ext cx="22860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3200" dirty="0" smtClean="0">
                <a:solidFill>
                  <a:schemeClr val="bg1"/>
                </a:solidFill>
              </a:rPr>
              <a:t>∑ ( Xi – X )</a:t>
            </a:r>
            <a:endParaRPr lang="id-ID" sz="32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43240" y="3643314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200" dirty="0" smtClean="0">
                <a:solidFill>
                  <a:schemeClr val="bg1"/>
                </a:solidFill>
              </a:rPr>
              <a:t>n</a:t>
            </a:r>
            <a:endParaRPr lang="id-ID" sz="3200" dirty="0"/>
          </a:p>
        </p:txBody>
      </p:sp>
      <p:sp>
        <p:nvSpPr>
          <p:cNvPr id="9" name="Rectangle 8"/>
          <p:cNvSpPr/>
          <p:nvPr/>
        </p:nvSpPr>
        <p:spPr>
          <a:xfrm>
            <a:off x="3071802" y="4558737"/>
            <a:ext cx="7441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200" dirty="0" smtClean="0">
                <a:solidFill>
                  <a:schemeClr val="bg1"/>
                </a:solidFill>
              </a:rPr>
              <a:t>i=1</a:t>
            </a:r>
            <a:endParaRPr lang="id-ID" sz="32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14744" y="5357826"/>
            <a:ext cx="7761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200" dirty="0" smtClean="0">
                <a:solidFill>
                  <a:schemeClr val="bg1"/>
                </a:solidFill>
              </a:rPr>
              <a:t>n-1</a:t>
            </a:r>
            <a:endParaRPr lang="id-ID" sz="32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31960" y="3601856"/>
            <a:ext cx="419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dirty="0" smtClean="0">
                <a:solidFill>
                  <a:schemeClr val="bg1"/>
                </a:solidFill>
              </a:rPr>
              <a:t>_</a:t>
            </a:r>
            <a:endParaRPr lang="id-ID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654032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Varians dan Standart Deviasi</a:t>
            </a:r>
            <a:endParaRPr lang="id-ID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85804" y="1000108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7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6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7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145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Data</a:t>
                      </a:r>
                      <a:r>
                        <a:rPr lang="id-ID" baseline="0" dirty="0" smtClean="0"/>
                        <a:t> Ke-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Kel.</a:t>
                      </a:r>
                      <a:r>
                        <a:rPr lang="id-ID" baseline="0" dirty="0" smtClean="0"/>
                        <a:t> 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(1)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Kel. 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(2)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(6 - 15,57)</a:t>
                      </a:r>
                      <a:r>
                        <a:rPr lang="id-ID" baseline="30000" dirty="0" smtClean="0"/>
                        <a:t>2 </a:t>
                      </a:r>
                      <a:r>
                        <a:rPr lang="id-ID" dirty="0" smtClean="0"/>
                        <a:t>= 91,61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49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0,33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36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0,33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0,18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0,18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0,18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(12 - 7)</a:t>
                      </a:r>
                      <a:r>
                        <a:rPr lang="id-ID" baseline="30000" dirty="0" smtClean="0"/>
                        <a:t>2 </a:t>
                      </a:r>
                      <a:r>
                        <a:rPr lang="id-ID" dirty="0" smtClean="0"/>
                        <a:t>= 25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88,90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144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FF0000"/>
                          </a:solidFill>
                        </a:rPr>
                        <a:t>Jumlah</a:t>
                      </a:r>
                      <a:endParaRPr lang="id-ID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FF0000"/>
                          </a:solidFill>
                        </a:rPr>
                        <a:t>109</a:t>
                      </a:r>
                      <a:endParaRPr lang="id-ID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FF0000"/>
                          </a:solidFill>
                        </a:rPr>
                        <a:t>181,71</a:t>
                      </a:r>
                      <a:endParaRPr lang="id-ID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FF0000"/>
                          </a:solidFill>
                        </a:rPr>
                        <a:t>49</a:t>
                      </a:r>
                      <a:endParaRPr lang="id-ID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FF0000"/>
                          </a:solidFill>
                        </a:rPr>
                        <a:t>270</a:t>
                      </a:r>
                      <a:endParaRPr lang="id-ID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FF0000"/>
                          </a:solidFill>
                        </a:rPr>
                        <a:t>Rata-rata</a:t>
                      </a:r>
                      <a:endParaRPr lang="id-ID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FF0000"/>
                          </a:solidFill>
                        </a:rPr>
                        <a:t>15,57</a:t>
                      </a:r>
                      <a:endParaRPr lang="id-ID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id-ID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5400000" flipH="1" flipV="1">
            <a:off x="1857356" y="2500306"/>
            <a:ext cx="2786082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6143636" y="3500438"/>
            <a:ext cx="1285884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 rot="21355655">
            <a:off x="2318185" y="1176371"/>
            <a:ext cx="1091892" cy="571504"/>
          </a:xfrm>
          <a:prstGeom prst="arc">
            <a:avLst>
              <a:gd name="adj1" fmla="val 11569854"/>
              <a:gd name="adj2" fmla="val 14592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Arc 14"/>
          <p:cNvSpPr/>
          <p:nvPr/>
        </p:nvSpPr>
        <p:spPr>
          <a:xfrm rot="21355655">
            <a:off x="5963112" y="2974076"/>
            <a:ext cx="1183009" cy="571504"/>
          </a:xfrm>
          <a:prstGeom prst="arc">
            <a:avLst>
              <a:gd name="adj1" fmla="val 11569854"/>
              <a:gd name="adj2" fmla="val 107756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457200" y="5143512"/>
            <a:ext cx="822960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id-ID" sz="3200" dirty="0" smtClean="0">
                <a:solidFill>
                  <a:schemeClr val="bg1"/>
                </a:solidFill>
                <a:latin typeface="+mn-lt"/>
              </a:rPr>
              <a:t>Varians kel.1 = 181,71 / 6 = 30,3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id-ID" sz="3200" dirty="0" smtClean="0">
                <a:solidFill>
                  <a:schemeClr val="bg1"/>
                </a:solidFill>
                <a:latin typeface="+mn-lt"/>
              </a:rPr>
              <a:t>Varians kel.2 = 270/ 6 = 45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id-ID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id-ID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id-ID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>
                <a:solidFill>
                  <a:schemeClr val="bg1"/>
                </a:solidFill>
              </a:rPr>
              <a:t>Overview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Sekilas kita sulit menangkap maksud dari kumpulan data tsb. 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Kumpulan data tsb perlu diolah sedemikian shg agar dpt memberikan gambaran mengenai data tsb.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Bgm jika data tsb melibatkan 10.000 siswa?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Maka itu, </a:t>
            </a:r>
            <a:r>
              <a:rPr lang="id-ID" smtClean="0">
                <a:solidFill>
                  <a:schemeClr val="bg1"/>
                </a:solidFill>
              </a:rPr>
              <a:t>diperlukan suatu </a:t>
            </a:r>
            <a:r>
              <a:rPr lang="id-ID" dirty="0" smtClean="0">
                <a:solidFill>
                  <a:schemeClr val="bg1"/>
                </a:solidFill>
              </a:rPr>
              <a:t>metode utk menggambarkan data scr ringkas yg disebut ‘DESKRIPSI’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654032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Varians dan Standart Deviasi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id-ID" dirty="0" smtClean="0">
                <a:solidFill>
                  <a:schemeClr val="bg1"/>
                </a:solidFill>
              </a:rPr>
              <a:t>Pengetahuan apa yg diperoleh?</a:t>
            </a:r>
          </a:p>
          <a:p>
            <a:pPr lvl="1">
              <a:spcBef>
                <a:spcPts val="0"/>
              </a:spcBef>
            </a:pPr>
            <a:r>
              <a:rPr lang="id-ID" dirty="0" smtClean="0">
                <a:solidFill>
                  <a:schemeClr val="bg1"/>
                </a:solidFill>
              </a:rPr>
              <a:t>Data Kel.2 berjarak relatif lebih jauh dari pusatnya (dhi.Rata2nya, yaitu: 7) drpd data Kel.1 shg Variansnya lbh besar.</a:t>
            </a:r>
          </a:p>
          <a:p>
            <a:pPr lvl="1">
              <a:spcBef>
                <a:spcPts val="0"/>
              </a:spcBef>
            </a:pPr>
            <a:r>
              <a:rPr lang="id-ID" dirty="0" smtClean="0">
                <a:solidFill>
                  <a:schemeClr val="bg1"/>
                </a:solidFill>
              </a:rPr>
              <a:t>Dgn kata lain, data Kel.2 lbh beragam drpd data Kel.1</a:t>
            </a:r>
          </a:p>
          <a:p>
            <a:pPr lvl="1">
              <a:spcBef>
                <a:spcPts val="0"/>
              </a:spcBef>
            </a:pPr>
            <a:r>
              <a:rPr lang="id-ID" dirty="0" smtClean="0">
                <a:solidFill>
                  <a:schemeClr val="bg1"/>
                </a:solidFill>
              </a:rPr>
              <a:t>Seandainya data tsb memiliki satuan cm2, maka varians memiliki satuan cm2 pula.</a:t>
            </a:r>
          </a:p>
          <a:p>
            <a:pPr lvl="1">
              <a:spcBef>
                <a:spcPts val="0"/>
              </a:spcBef>
            </a:pPr>
            <a:r>
              <a:rPr lang="id-ID" dirty="0" smtClean="0">
                <a:solidFill>
                  <a:schemeClr val="bg1"/>
                </a:solidFill>
              </a:rPr>
              <a:t>Dampaknya Varians jadi krg sinkron dgn ukuran lainnya spt, mean, modus, persentil, range, dll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utk itu perlu dibuat Standar Deviasi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654032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Varians dan Standart Deviasi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85818"/>
            <a:ext cx="8229600" cy="600076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id-ID" dirty="0" smtClean="0">
                <a:solidFill>
                  <a:schemeClr val="bg1"/>
                </a:solidFill>
              </a:rPr>
              <a:t>Standar Deviasi merupakan akar kuadrat Varians</a:t>
            </a:r>
          </a:p>
          <a:p>
            <a:pPr>
              <a:spcBef>
                <a:spcPts val="0"/>
              </a:spcBef>
            </a:pPr>
            <a:r>
              <a:rPr lang="id-ID" dirty="0" smtClean="0">
                <a:solidFill>
                  <a:schemeClr val="bg1"/>
                </a:solidFill>
              </a:rPr>
              <a:t>Maka Standar Deviasi Kel.1 = √ 30,29 = 5,5</a:t>
            </a:r>
          </a:p>
          <a:p>
            <a:pPr>
              <a:spcBef>
                <a:spcPts val="0"/>
              </a:spcBef>
            </a:pPr>
            <a:r>
              <a:rPr lang="id-ID" dirty="0" smtClean="0">
                <a:solidFill>
                  <a:schemeClr val="bg1"/>
                </a:solidFill>
              </a:rPr>
              <a:t>Maka Standar Deviasi Kel.2 = √ 45 = 6,7</a:t>
            </a:r>
          </a:p>
          <a:p>
            <a:pPr>
              <a:spcBef>
                <a:spcPts val="0"/>
              </a:spcBef>
            </a:pPr>
            <a:r>
              <a:rPr lang="id-ID" dirty="0" smtClean="0">
                <a:solidFill>
                  <a:schemeClr val="bg1"/>
                </a:solidFill>
              </a:rPr>
              <a:t>Pengetahuan apakah yg diperoleh?</a:t>
            </a:r>
          </a:p>
          <a:p>
            <a:pPr lvl="1">
              <a:spcBef>
                <a:spcPts val="0"/>
              </a:spcBef>
            </a:pPr>
            <a:r>
              <a:rPr lang="id-ID" dirty="0" smtClean="0">
                <a:solidFill>
                  <a:schemeClr val="bg1"/>
                </a:solidFill>
              </a:rPr>
              <a:t>Data Kel.2 lebih beragam dibandingkan Kel.1. Standar Deviasi memiliki satuan yg sama dgn data asalnya.</a:t>
            </a:r>
          </a:p>
          <a:p>
            <a:pPr lvl="1">
              <a:spcBef>
                <a:spcPts val="0"/>
              </a:spcBef>
            </a:pPr>
            <a:r>
              <a:rPr lang="id-ID" dirty="0" smtClean="0">
                <a:solidFill>
                  <a:schemeClr val="bg1"/>
                </a:solidFill>
              </a:rPr>
              <a:t>Apabila data tsb memiliki satuan cm, maka Standar Deviasinya pun memiliki satuan cm</a:t>
            </a:r>
          </a:p>
          <a:p>
            <a:pPr lvl="1">
              <a:spcBef>
                <a:spcPts val="0"/>
              </a:spcBef>
            </a:pPr>
            <a:r>
              <a:rPr lang="id-ID" dirty="0" smtClean="0">
                <a:solidFill>
                  <a:schemeClr val="bg1"/>
                </a:solidFill>
              </a:rPr>
              <a:t>Dgn demikian, hasil yg muncul menjadi lbh mudah </a:t>
            </a:r>
            <a:r>
              <a:rPr lang="id-ID" smtClean="0">
                <a:solidFill>
                  <a:schemeClr val="bg1"/>
                </a:solidFill>
              </a:rPr>
              <a:t>dicerna maknanya</a:t>
            </a:r>
            <a:endParaRPr lang="id-ID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</a:pPr>
            <a:endParaRPr lang="id-ID" dirty="0">
              <a:solidFill>
                <a:schemeClr val="bg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5872874" y="1868842"/>
            <a:ext cx="1000132" cy="1588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57884" y="2372420"/>
            <a:ext cx="500066" cy="1588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5870" y="560390"/>
            <a:ext cx="6872278" cy="725470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Conclusion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8828"/>
            <a:ext cx="8229600" cy="3043246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Kegunaan Fungsi Deskripsi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Berbagai cara menggunakan fungsi Deskripsi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Berbagai ukuran yg dipakai dalam cara-2 deskripsi, cara menghitung, dan menginterpretasikan ukuran tsb.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 algn="l"/>
            <a:r>
              <a:rPr lang="id-ID" sz="4000" dirty="0" smtClean="0">
                <a:solidFill>
                  <a:schemeClr val="bg1"/>
                </a:solidFill>
              </a:rPr>
              <a:t>Berbagai cara deskripsi dan pengetahuan yg dihasilkan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84" y="1600200"/>
            <a:ext cx="5829312" cy="5043510"/>
          </a:xfrm>
        </p:spPr>
        <p:txBody>
          <a:bodyPr/>
          <a:lstStyle/>
          <a:p>
            <a:r>
              <a:rPr lang="id-ID" sz="2800" dirty="0" smtClean="0">
                <a:solidFill>
                  <a:schemeClr val="bg1"/>
                </a:solidFill>
              </a:rPr>
              <a:t>Deskripsi Grafis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Diagram Titik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Histogram</a:t>
            </a:r>
          </a:p>
          <a:p>
            <a:r>
              <a:rPr lang="id-ID" sz="2800" dirty="0" smtClean="0">
                <a:solidFill>
                  <a:schemeClr val="bg1"/>
                </a:solidFill>
              </a:rPr>
              <a:t>Deskripsi Lokasi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Rata2 (Mean)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Nilai Tengah (Median)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Nilai Sering Muncul (Modus)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Kuartil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Persentil</a:t>
            </a:r>
          </a:p>
          <a:p>
            <a:r>
              <a:rPr lang="id-ID" sz="2800" dirty="0" smtClean="0">
                <a:solidFill>
                  <a:schemeClr val="bg1"/>
                </a:solidFill>
              </a:rPr>
              <a:t>Deskripsi Keberagaman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 algn="l"/>
            <a:r>
              <a:rPr lang="id-ID" sz="4000" dirty="0" smtClean="0">
                <a:solidFill>
                  <a:schemeClr val="bg1"/>
                </a:solidFill>
              </a:rPr>
              <a:t>Berbagai cara deskripsi dan pengetahuan yg dihasilkan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84" y="1600200"/>
            <a:ext cx="5829312" cy="5043510"/>
          </a:xfrm>
        </p:spPr>
        <p:txBody>
          <a:bodyPr/>
          <a:lstStyle/>
          <a:p>
            <a:r>
              <a:rPr lang="id-ID" sz="2800" dirty="0" smtClean="0">
                <a:solidFill>
                  <a:schemeClr val="bg1"/>
                </a:solidFill>
              </a:rPr>
              <a:t>Deskripsi Grafis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Diagram Titik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Histogram</a:t>
            </a:r>
          </a:p>
          <a:p>
            <a:r>
              <a:rPr lang="id-ID" sz="2800" dirty="0" smtClean="0">
                <a:solidFill>
                  <a:schemeClr val="bg1"/>
                </a:solidFill>
              </a:rPr>
              <a:t>Deskripsi Lokasi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Rata2 (Mean)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Nilai Tengah (Median)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Nilai Sering Muncul (Modus)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Kuartil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Persentil</a:t>
            </a:r>
          </a:p>
          <a:p>
            <a:r>
              <a:rPr lang="id-ID" sz="2800" dirty="0" smtClean="0">
                <a:solidFill>
                  <a:schemeClr val="bg1"/>
                </a:solidFill>
              </a:rPr>
              <a:t>Deskripsi Keberagaman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143000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Deskripsi Grafis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264319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id-ID" dirty="0" smtClean="0">
                <a:solidFill>
                  <a:schemeClr val="bg1"/>
                </a:solidFill>
              </a:rPr>
              <a:t>Merupakan cara utk mendeskripsikan data dalam bentuk gambar yg sesungguhnya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id-ID" dirty="0" smtClean="0">
                <a:solidFill>
                  <a:schemeClr val="bg1"/>
                </a:solidFill>
              </a:rPr>
              <a:t>Dua Gambar yg umum digunakan dlm deskripsi grafis adalah diagram titik dan histogram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Diagram Titik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242" y="3457588"/>
            <a:ext cx="8229600" cy="2257428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Pengetahuan apa yg diperoleh?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Data Kelas Biasa (merah)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165-172cm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Data Kelas Plus (biru)  &gt;175cm, namun nilainya lbh beragam dgn sebaran yg lbh luas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071670" y="1643050"/>
            <a:ext cx="214314" cy="21431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/>
          <p:nvPr/>
        </p:nvSpPr>
        <p:spPr>
          <a:xfrm>
            <a:off x="2500298" y="1643050"/>
            <a:ext cx="214314" cy="21431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1214414" y="1643050"/>
            <a:ext cx="214314" cy="21431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Oval 9"/>
          <p:cNvSpPr/>
          <p:nvPr/>
        </p:nvSpPr>
        <p:spPr>
          <a:xfrm>
            <a:off x="3286116" y="1643050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Oval 10"/>
          <p:cNvSpPr/>
          <p:nvPr/>
        </p:nvSpPr>
        <p:spPr>
          <a:xfrm>
            <a:off x="3786182" y="1643050"/>
            <a:ext cx="214314" cy="21431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Oval 14"/>
          <p:cNvSpPr/>
          <p:nvPr/>
        </p:nvSpPr>
        <p:spPr>
          <a:xfrm>
            <a:off x="5286380" y="1643050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Oval 15"/>
          <p:cNvSpPr/>
          <p:nvPr/>
        </p:nvSpPr>
        <p:spPr>
          <a:xfrm>
            <a:off x="5715008" y="1643050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Oval 16"/>
          <p:cNvSpPr/>
          <p:nvPr/>
        </p:nvSpPr>
        <p:spPr>
          <a:xfrm>
            <a:off x="6143636" y="1643050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Oval 18"/>
          <p:cNvSpPr/>
          <p:nvPr/>
        </p:nvSpPr>
        <p:spPr>
          <a:xfrm>
            <a:off x="7000892" y="1643050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Oval 19"/>
          <p:cNvSpPr/>
          <p:nvPr/>
        </p:nvSpPr>
        <p:spPr>
          <a:xfrm>
            <a:off x="7429520" y="1643050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22" name="Straight Connector 21"/>
          <p:cNvCxnSpPr/>
          <p:nvPr/>
        </p:nvCxnSpPr>
        <p:spPr>
          <a:xfrm>
            <a:off x="214282" y="2214554"/>
            <a:ext cx="8715436" cy="1588"/>
          </a:xfrm>
          <a:prstGeom prst="line">
            <a:avLst/>
          </a:prstGeom>
          <a:ln w="539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215338" y="1643050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8" name="Oval 27"/>
          <p:cNvSpPr/>
          <p:nvPr/>
        </p:nvSpPr>
        <p:spPr>
          <a:xfrm>
            <a:off x="428596" y="1643050"/>
            <a:ext cx="214314" cy="21431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0" name="Oval 29"/>
          <p:cNvSpPr/>
          <p:nvPr/>
        </p:nvSpPr>
        <p:spPr>
          <a:xfrm>
            <a:off x="1643042" y="1643050"/>
            <a:ext cx="214314" cy="21431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2" name="Oval 31"/>
          <p:cNvSpPr/>
          <p:nvPr/>
        </p:nvSpPr>
        <p:spPr>
          <a:xfrm>
            <a:off x="8643966" y="1643050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6" name="Rectangle 35"/>
          <p:cNvSpPr/>
          <p:nvPr/>
        </p:nvSpPr>
        <p:spPr>
          <a:xfrm>
            <a:off x="928662" y="2143116"/>
            <a:ext cx="71438" cy="2143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7" name="Rectangle 36"/>
          <p:cNvSpPr/>
          <p:nvPr/>
        </p:nvSpPr>
        <p:spPr>
          <a:xfrm>
            <a:off x="3002481" y="2143116"/>
            <a:ext cx="71438" cy="2143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8" name="Rectangle 37"/>
          <p:cNvSpPr/>
          <p:nvPr/>
        </p:nvSpPr>
        <p:spPr>
          <a:xfrm>
            <a:off x="5357818" y="2143116"/>
            <a:ext cx="71438" cy="2143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9" name="Rectangle 38"/>
          <p:cNvSpPr/>
          <p:nvPr/>
        </p:nvSpPr>
        <p:spPr>
          <a:xfrm>
            <a:off x="7572396" y="2143116"/>
            <a:ext cx="71438" cy="2143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0" name="TextBox 39"/>
          <p:cNvSpPr txBox="1"/>
          <p:nvPr/>
        </p:nvSpPr>
        <p:spPr>
          <a:xfrm>
            <a:off x="645027" y="24288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165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714612" y="24288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170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072066" y="24288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175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288761" y="24288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180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Histogram</a:t>
            </a:r>
            <a:endParaRPr lang="id-ID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28662" y="1928802"/>
          <a:ext cx="214314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No</a:t>
                      </a:r>
                      <a:r>
                        <a:rPr lang="id-ID" baseline="0" dirty="0" smtClean="0"/>
                        <a:t>sis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Tinggi badan (cm)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168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164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167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164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171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166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169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172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166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166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57224" y="1345156"/>
            <a:ext cx="3788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Data tinggi badan dari Kelas Biasa </a:t>
            </a:r>
            <a:endParaRPr lang="id-ID" dirty="0">
              <a:solidFill>
                <a:schemeClr val="bg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500430" y="1928802"/>
          <a:ext cx="214314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No</a:t>
                      </a:r>
                      <a:r>
                        <a:rPr lang="id-ID" baseline="0" dirty="0" smtClean="0"/>
                        <a:t>sis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Tinggi badan (cm)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169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167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169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167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164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166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168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167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165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164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72198" y="1928802"/>
          <a:ext cx="214314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No</a:t>
                      </a:r>
                      <a:r>
                        <a:rPr lang="id-ID" baseline="0" dirty="0" smtClean="0"/>
                        <a:t>sis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Tinggi badan (cm)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167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166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165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166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169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171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166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167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164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165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Histogram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1580" y="1714488"/>
            <a:ext cx="6686568" cy="1185857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Langkah 1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id-ID" dirty="0" smtClean="0">
                <a:solidFill>
                  <a:schemeClr val="bg1"/>
                </a:solidFill>
              </a:rPr>
              <a:t>Buat bbrp interval yg lebarnya sama</a:t>
            </a:r>
          </a:p>
          <a:p>
            <a:pPr>
              <a:buNone/>
            </a:pPr>
            <a:endParaRPr lang="id-ID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952760" y="3286124"/>
          <a:ext cx="304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Interval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164-166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166-168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168-170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170-172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172-174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W_Spa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FE55DA1-C17C-4486-BE4A-62CC3A37E9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TW_Space</Template>
  <TotalTime>1159</TotalTime>
  <Words>1450</Words>
  <Application>Microsoft Office PowerPoint</Application>
  <PresentationFormat>On-screen Show (4:3)</PresentationFormat>
  <Paragraphs>367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Wingdings</vt:lpstr>
      <vt:lpstr>TW_Space</vt:lpstr>
      <vt:lpstr>DATA MINING : DESKRIPSI</vt:lpstr>
      <vt:lpstr>Overview</vt:lpstr>
      <vt:lpstr>Overview</vt:lpstr>
      <vt:lpstr>Berbagai cara deskripsi dan pengetahuan yg dihasilkan</vt:lpstr>
      <vt:lpstr>Berbagai cara deskripsi dan pengetahuan yg dihasilkan</vt:lpstr>
      <vt:lpstr>Deskripsi Grafis</vt:lpstr>
      <vt:lpstr>Diagram Titik</vt:lpstr>
      <vt:lpstr>Histogram</vt:lpstr>
      <vt:lpstr>Histogram</vt:lpstr>
      <vt:lpstr>Histogram</vt:lpstr>
      <vt:lpstr>Histogram</vt:lpstr>
      <vt:lpstr>Histogram</vt:lpstr>
      <vt:lpstr>PowerPoint Presentation</vt:lpstr>
      <vt:lpstr>PowerPoint Presentation</vt:lpstr>
      <vt:lpstr>Mean</vt:lpstr>
      <vt:lpstr>Mean</vt:lpstr>
      <vt:lpstr>Median</vt:lpstr>
      <vt:lpstr>PowerPoint Presentation</vt:lpstr>
      <vt:lpstr>Modus</vt:lpstr>
      <vt:lpstr>Modus</vt:lpstr>
      <vt:lpstr>Kuartil</vt:lpstr>
      <vt:lpstr>Kuartil</vt:lpstr>
      <vt:lpstr>Persentil</vt:lpstr>
      <vt:lpstr>Persentil</vt:lpstr>
      <vt:lpstr>PowerPoint Presentation</vt:lpstr>
      <vt:lpstr>Range</vt:lpstr>
      <vt:lpstr>Range</vt:lpstr>
      <vt:lpstr>Varians dan Standart Deviasi</vt:lpstr>
      <vt:lpstr>Varians dan Standart Deviasi</vt:lpstr>
      <vt:lpstr>Varians dan Standart Deviasi</vt:lpstr>
      <vt:lpstr>Varians dan Standart Deviasi</vt:lpstr>
      <vt:lpstr>Conclusion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MINING : DESCRIPTIVE</dc:title>
  <dc:creator>User</dc:creator>
  <cp:lastModifiedBy>Asus</cp:lastModifiedBy>
  <cp:revision>29</cp:revision>
  <dcterms:created xsi:type="dcterms:W3CDTF">2011-04-22T08:18:58Z</dcterms:created>
  <dcterms:modified xsi:type="dcterms:W3CDTF">2018-04-28T04:20:01Z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TC103814969990</vt:lpwstr>
  </property>
</Properties>
</file>