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20"/>
  </p:notesMasterIdLst>
  <p:sldIdLst>
    <p:sldId id="401" r:id="rId5"/>
    <p:sldId id="394" r:id="rId6"/>
    <p:sldId id="418" r:id="rId7"/>
    <p:sldId id="412" r:id="rId8"/>
    <p:sldId id="413" r:id="rId9"/>
    <p:sldId id="419" r:id="rId10"/>
    <p:sldId id="420" r:id="rId11"/>
    <p:sldId id="421" r:id="rId12"/>
    <p:sldId id="414" r:id="rId13"/>
    <p:sldId id="422" r:id="rId14"/>
    <p:sldId id="423" r:id="rId15"/>
    <p:sldId id="424" r:id="rId16"/>
    <p:sldId id="415" r:id="rId17"/>
    <p:sldId id="417" r:id="rId18"/>
    <p:sldId id="40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DD359-73A0-4FA9-964C-8D1CE2756A3F}" type="doc">
      <dgm:prSet loTypeId="urn:microsoft.com/office/officeart/2005/8/layout/radial3" loCatId="cycle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806706CB-F049-417A-B1AC-0CCE536C113A}">
      <dgm:prSet phldrT="[Text]"/>
      <dgm:spPr/>
      <dgm:t>
        <a:bodyPr/>
        <a:lstStyle/>
        <a:p>
          <a:r>
            <a:rPr lang="en-US" i="1" dirty="0"/>
            <a:t>5 Ps of Strategy</a:t>
          </a:r>
          <a:endParaRPr lang="en-ID" i="1" dirty="0"/>
        </a:p>
      </dgm:t>
    </dgm:pt>
    <dgm:pt modelId="{DD64E7D8-B150-4F31-860B-E3B1B130D0EB}" type="parTrans" cxnId="{D2BD1B28-6B60-42AD-9888-BB1912609BC4}">
      <dgm:prSet/>
      <dgm:spPr/>
      <dgm:t>
        <a:bodyPr/>
        <a:lstStyle/>
        <a:p>
          <a:endParaRPr lang="en-ID"/>
        </a:p>
      </dgm:t>
    </dgm:pt>
    <dgm:pt modelId="{957D2702-88F7-4AC1-A369-51A0A16F8989}" type="sibTrans" cxnId="{D2BD1B28-6B60-42AD-9888-BB1912609BC4}">
      <dgm:prSet/>
      <dgm:spPr/>
      <dgm:t>
        <a:bodyPr/>
        <a:lstStyle/>
        <a:p>
          <a:endParaRPr lang="en-ID"/>
        </a:p>
      </dgm:t>
    </dgm:pt>
    <dgm:pt modelId="{08D18EDC-1135-4A9C-8169-01DB52C8CD66}">
      <dgm:prSet phldrT="[Text]"/>
      <dgm:spPr/>
      <dgm:t>
        <a:bodyPr/>
        <a:lstStyle/>
        <a:p>
          <a:r>
            <a:rPr lang="en-US" dirty="0"/>
            <a:t>PLAN</a:t>
          </a:r>
          <a:endParaRPr lang="en-ID" dirty="0"/>
        </a:p>
      </dgm:t>
    </dgm:pt>
    <dgm:pt modelId="{53909A74-FBA2-436B-BB93-318F3B58429D}" type="parTrans" cxnId="{DA16D744-C266-41C5-BA44-98A0C577D899}">
      <dgm:prSet/>
      <dgm:spPr/>
      <dgm:t>
        <a:bodyPr/>
        <a:lstStyle/>
        <a:p>
          <a:endParaRPr lang="en-ID"/>
        </a:p>
      </dgm:t>
    </dgm:pt>
    <dgm:pt modelId="{C9DDDF2A-B243-4A80-8555-D5D5343823DD}" type="sibTrans" cxnId="{DA16D744-C266-41C5-BA44-98A0C577D899}">
      <dgm:prSet/>
      <dgm:spPr/>
      <dgm:t>
        <a:bodyPr/>
        <a:lstStyle/>
        <a:p>
          <a:endParaRPr lang="en-ID"/>
        </a:p>
      </dgm:t>
    </dgm:pt>
    <dgm:pt modelId="{8834E14C-BCD3-4EEB-BA9E-6AADA4D93354}">
      <dgm:prSet phldrT="[Text]"/>
      <dgm:spPr/>
      <dgm:t>
        <a:bodyPr/>
        <a:lstStyle/>
        <a:p>
          <a:r>
            <a:rPr lang="en-US" dirty="0"/>
            <a:t>PATERN</a:t>
          </a:r>
          <a:endParaRPr lang="en-ID" dirty="0"/>
        </a:p>
      </dgm:t>
    </dgm:pt>
    <dgm:pt modelId="{E959F40E-96B9-4169-97ED-A6397CF9B5F6}" type="parTrans" cxnId="{BF95F32F-0B0B-4D3C-9F6D-12A270530A8B}">
      <dgm:prSet/>
      <dgm:spPr/>
      <dgm:t>
        <a:bodyPr/>
        <a:lstStyle/>
        <a:p>
          <a:endParaRPr lang="en-ID"/>
        </a:p>
      </dgm:t>
    </dgm:pt>
    <dgm:pt modelId="{D403E85D-C4CC-4DA2-A3B5-EE52456835EE}" type="sibTrans" cxnId="{BF95F32F-0B0B-4D3C-9F6D-12A270530A8B}">
      <dgm:prSet/>
      <dgm:spPr/>
      <dgm:t>
        <a:bodyPr/>
        <a:lstStyle/>
        <a:p>
          <a:endParaRPr lang="en-ID"/>
        </a:p>
      </dgm:t>
    </dgm:pt>
    <dgm:pt modelId="{D9F9B79F-BEF2-48CF-BC88-1B2FFDD54060}">
      <dgm:prSet phldrT="[Text]"/>
      <dgm:spPr/>
      <dgm:t>
        <a:bodyPr/>
        <a:lstStyle/>
        <a:p>
          <a:r>
            <a:rPr lang="en-US" dirty="0"/>
            <a:t>POSITION</a:t>
          </a:r>
          <a:endParaRPr lang="en-ID" dirty="0"/>
        </a:p>
      </dgm:t>
    </dgm:pt>
    <dgm:pt modelId="{AC36BB1C-0488-4D98-BEDB-68CA7AF835FC}" type="parTrans" cxnId="{CB0943F6-2A30-457F-9BF0-9CA7BF5B4D1B}">
      <dgm:prSet/>
      <dgm:spPr/>
      <dgm:t>
        <a:bodyPr/>
        <a:lstStyle/>
        <a:p>
          <a:endParaRPr lang="en-ID"/>
        </a:p>
      </dgm:t>
    </dgm:pt>
    <dgm:pt modelId="{29394083-3931-475F-92DF-50625862652B}" type="sibTrans" cxnId="{CB0943F6-2A30-457F-9BF0-9CA7BF5B4D1B}">
      <dgm:prSet/>
      <dgm:spPr/>
      <dgm:t>
        <a:bodyPr/>
        <a:lstStyle/>
        <a:p>
          <a:endParaRPr lang="en-ID"/>
        </a:p>
      </dgm:t>
    </dgm:pt>
    <dgm:pt modelId="{8A7D13C1-44B9-4EB8-B576-50CD4971D1B7}">
      <dgm:prSet phldrT="[Text]"/>
      <dgm:spPr/>
      <dgm:t>
        <a:bodyPr/>
        <a:lstStyle/>
        <a:p>
          <a:r>
            <a:rPr lang="en-US"/>
            <a:t>PERSPECTIVE</a:t>
          </a:r>
          <a:endParaRPr lang="en-ID"/>
        </a:p>
      </dgm:t>
    </dgm:pt>
    <dgm:pt modelId="{592CFEAA-F6BF-4D89-A51E-6A4B336FD5DB}" type="parTrans" cxnId="{A615935B-8235-4314-8689-B5C217BB6234}">
      <dgm:prSet/>
      <dgm:spPr/>
      <dgm:t>
        <a:bodyPr/>
        <a:lstStyle/>
        <a:p>
          <a:endParaRPr lang="en-ID"/>
        </a:p>
      </dgm:t>
    </dgm:pt>
    <dgm:pt modelId="{6FB1DEC0-0C8E-4DB5-A1C2-651F711A1010}" type="sibTrans" cxnId="{A615935B-8235-4314-8689-B5C217BB6234}">
      <dgm:prSet/>
      <dgm:spPr/>
      <dgm:t>
        <a:bodyPr/>
        <a:lstStyle/>
        <a:p>
          <a:endParaRPr lang="en-ID"/>
        </a:p>
      </dgm:t>
    </dgm:pt>
    <dgm:pt modelId="{A025417F-3970-4544-8BE4-91D1D9711148}">
      <dgm:prSet phldrT="[Text]"/>
      <dgm:spPr/>
      <dgm:t>
        <a:bodyPr/>
        <a:lstStyle/>
        <a:p>
          <a:r>
            <a:rPr lang="en-US" dirty="0"/>
            <a:t>PLOY</a:t>
          </a:r>
          <a:endParaRPr lang="en-ID" dirty="0"/>
        </a:p>
      </dgm:t>
    </dgm:pt>
    <dgm:pt modelId="{0091CA25-7C4F-4B09-B61A-E628C9D27B9F}" type="parTrans" cxnId="{C643228D-9BB6-4FA8-8C7E-2CC2A29F556A}">
      <dgm:prSet/>
      <dgm:spPr/>
      <dgm:t>
        <a:bodyPr/>
        <a:lstStyle/>
        <a:p>
          <a:endParaRPr lang="en-ID"/>
        </a:p>
      </dgm:t>
    </dgm:pt>
    <dgm:pt modelId="{92891F39-5976-4ED9-8B0D-A8356B4ED6FE}" type="sibTrans" cxnId="{C643228D-9BB6-4FA8-8C7E-2CC2A29F556A}">
      <dgm:prSet/>
      <dgm:spPr/>
      <dgm:t>
        <a:bodyPr/>
        <a:lstStyle/>
        <a:p>
          <a:endParaRPr lang="en-ID"/>
        </a:p>
      </dgm:t>
    </dgm:pt>
    <dgm:pt modelId="{BFD27B8F-BD85-4B5E-B795-4B7EC2A635D6}" type="pres">
      <dgm:prSet presAssocID="{9A0DD359-73A0-4FA9-964C-8D1CE2756A3F}" presName="composite" presStyleCnt="0">
        <dgm:presLayoutVars>
          <dgm:chMax val="1"/>
          <dgm:dir/>
          <dgm:resizeHandles val="exact"/>
        </dgm:presLayoutVars>
      </dgm:prSet>
      <dgm:spPr/>
    </dgm:pt>
    <dgm:pt modelId="{F68CB382-0002-47D8-9290-A6A0EB98656C}" type="pres">
      <dgm:prSet presAssocID="{9A0DD359-73A0-4FA9-964C-8D1CE2756A3F}" presName="radial" presStyleCnt="0">
        <dgm:presLayoutVars>
          <dgm:animLvl val="ctr"/>
        </dgm:presLayoutVars>
      </dgm:prSet>
      <dgm:spPr/>
    </dgm:pt>
    <dgm:pt modelId="{A076C9EF-5A0A-489B-B628-F9220548DCA9}" type="pres">
      <dgm:prSet presAssocID="{806706CB-F049-417A-B1AC-0CCE536C113A}" presName="centerShape" presStyleLbl="vennNode1" presStyleIdx="0" presStyleCnt="6"/>
      <dgm:spPr/>
    </dgm:pt>
    <dgm:pt modelId="{9D0E7834-150B-461F-83D0-326D03DA678A}" type="pres">
      <dgm:prSet presAssocID="{08D18EDC-1135-4A9C-8169-01DB52C8CD66}" presName="node" presStyleLbl="vennNode1" presStyleIdx="1" presStyleCnt="6">
        <dgm:presLayoutVars>
          <dgm:bulletEnabled val="1"/>
        </dgm:presLayoutVars>
      </dgm:prSet>
      <dgm:spPr/>
    </dgm:pt>
    <dgm:pt modelId="{7F4F5D77-F930-4A8F-A8A3-6890033B8E8E}" type="pres">
      <dgm:prSet presAssocID="{A025417F-3970-4544-8BE4-91D1D9711148}" presName="node" presStyleLbl="vennNode1" presStyleIdx="2" presStyleCnt="6">
        <dgm:presLayoutVars>
          <dgm:bulletEnabled val="1"/>
        </dgm:presLayoutVars>
      </dgm:prSet>
      <dgm:spPr/>
    </dgm:pt>
    <dgm:pt modelId="{A1741A48-68D2-4363-96B8-7AEFC065F424}" type="pres">
      <dgm:prSet presAssocID="{8834E14C-BCD3-4EEB-BA9E-6AADA4D93354}" presName="node" presStyleLbl="vennNode1" presStyleIdx="3" presStyleCnt="6">
        <dgm:presLayoutVars>
          <dgm:bulletEnabled val="1"/>
        </dgm:presLayoutVars>
      </dgm:prSet>
      <dgm:spPr/>
    </dgm:pt>
    <dgm:pt modelId="{5922DEB3-26BE-430D-9C8F-31CAAEA7999C}" type="pres">
      <dgm:prSet presAssocID="{D9F9B79F-BEF2-48CF-BC88-1B2FFDD54060}" presName="node" presStyleLbl="vennNode1" presStyleIdx="4" presStyleCnt="6">
        <dgm:presLayoutVars>
          <dgm:bulletEnabled val="1"/>
        </dgm:presLayoutVars>
      </dgm:prSet>
      <dgm:spPr/>
    </dgm:pt>
    <dgm:pt modelId="{26016AC0-77D6-4FA6-9ED2-D8437D2ACA8E}" type="pres">
      <dgm:prSet presAssocID="{8A7D13C1-44B9-4EB8-B576-50CD4971D1B7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D2BD1B28-6B60-42AD-9888-BB1912609BC4}" srcId="{9A0DD359-73A0-4FA9-964C-8D1CE2756A3F}" destId="{806706CB-F049-417A-B1AC-0CCE536C113A}" srcOrd="0" destOrd="0" parTransId="{DD64E7D8-B150-4F31-860B-E3B1B130D0EB}" sibTransId="{957D2702-88F7-4AC1-A369-51A0A16F8989}"/>
    <dgm:cxn modelId="{BF95F32F-0B0B-4D3C-9F6D-12A270530A8B}" srcId="{806706CB-F049-417A-B1AC-0CCE536C113A}" destId="{8834E14C-BCD3-4EEB-BA9E-6AADA4D93354}" srcOrd="2" destOrd="0" parTransId="{E959F40E-96B9-4169-97ED-A6397CF9B5F6}" sibTransId="{D403E85D-C4CC-4DA2-A3B5-EE52456835EE}"/>
    <dgm:cxn modelId="{14A49C40-9FA2-4170-9E03-CCE5E7338870}" type="presOf" srcId="{8834E14C-BCD3-4EEB-BA9E-6AADA4D93354}" destId="{A1741A48-68D2-4363-96B8-7AEFC065F424}" srcOrd="0" destOrd="0" presId="urn:microsoft.com/office/officeart/2005/8/layout/radial3"/>
    <dgm:cxn modelId="{A615935B-8235-4314-8689-B5C217BB6234}" srcId="{806706CB-F049-417A-B1AC-0CCE536C113A}" destId="{8A7D13C1-44B9-4EB8-B576-50CD4971D1B7}" srcOrd="4" destOrd="0" parTransId="{592CFEAA-F6BF-4D89-A51E-6A4B336FD5DB}" sibTransId="{6FB1DEC0-0C8E-4DB5-A1C2-651F711A1010}"/>
    <dgm:cxn modelId="{DA16D744-C266-41C5-BA44-98A0C577D899}" srcId="{806706CB-F049-417A-B1AC-0CCE536C113A}" destId="{08D18EDC-1135-4A9C-8169-01DB52C8CD66}" srcOrd="0" destOrd="0" parTransId="{53909A74-FBA2-436B-BB93-318F3B58429D}" sibTransId="{C9DDDF2A-B243-4A80-8555-D5D5343823DD}"/>
    <dgm:cxn modelId="{6B36AC51-9827-4CD2-9CC7-76D5A3A891D7}" type="presOf" srcId="{A025417F-3970-4544-8BE4-91D1D9711148}" destId="{7F4F5D77-F930-4A8F-A8A3-6890033B8E8E}" srcOrd="0" destOrd="0" presId="urn:microsoft.com/office/officeart/2005/8/layout/radial3"/>
    <dgm:cxn modelId="{5492EE73-C323-4A7E-B06B-AD3B5CF6E245}" type="presOf" srcId="{8A7D13C1-44B9-4EB8-B576-50CD4971D1B7}" destId="{26016AC0-77D6-4FA6-9ED2-D8437D2ACA8E}" srcOrd="0" destOrd="0" presId="urn:microsoft.com/office/officeart/2005/8/layout/radial3"/>
    <dgm:cxn modelId="{ACA90984-CD05-44A5-9A41-493607CE44C9}" type="presOf" srcId="{9A0DD359-73A0-4FA9-964C-8D1CE2756A3F}" destId="{BFD27B8F-BD85-4B5E-B795-4B7EC2A635D6}" srcOrd="0" destOrd="0" presId="urn:microsoft.com/office/officeart/2005/8/layout/radial3"/>
    <dgm:cxn modelId="{C643228D-9BB6-4FA8-8C7E-2CC2A29F556A}" srcId="{806706CB-F049-417A-B1AC-0CCE536C113A}" destId="{A025417F-3970-4544-8BE4-91D1D9711148}" srcOrd="1" destOrd="0" parTransId="{0091CA25-7C4F-4B09-B61A-E628C9D27B9F}" sibTransId="{92891F39-5976-4ED9-8B0D-A8356B4ED6FE}"/>
    <dgm:cxn modelId="{4B6507B7-2003-4ACD-953B-9C7F170757EB}" type="presOf" srcId="{D9F9B79F-BEF2-48CF-BC88-1B2FFDD54060}" destId="{5922DEB3-26BE-430D-9C8F-31CAAEA7999C}" srcOrd="0" destOrd="0" presId="urn:microsoft.com/office/officeart/2005/8/layout/radial3"/>
    <dgm:cxn modelId="{326E76F3-2024-4FB6-AE67-AD004441153E}" type="presOf" srcId="{806706CB-F049-417A-B1AC-0CCE536C113A}" destId="{A076C9EF-5A0A-489B-B628-F9220548DCA9}" srcOrd="0" destOrd="0" presId="urn:microsoft.com/office/officeart/2005/8/layout/radial3"/>
    <dgm:cxn modelId="{CB0943F6-2A30-457F-9BF0-9CA7BF5B4D1B}" srcId="{806706CB-F049-417A-B1AC-0CCE536C113A}" destId="{D9F9B79F-BEF2-48CF-BC88-1B2FFDD54060}" srcOrd="3" destOrd="0" parTransId="{AC36BB1C-0488-4D98-BEDB-68CA7AF835FC}" sibTransId="{29394083-3931-475F-92DF-50625862652B}"/>
    <dgm:cxn modelId="{2A6B8FF6-ABC9-463F-8826-7CB419CF1201}" type="presOf" srcId="{08D18EDC-1135-4A9C-8169-01DB52C8CD66}" destId="{9D0E7834-150B-461F-83D0-326D03DA678A}" srcOrd="0" destOrd="0" presId="urn:microsoft.com/office/officeart/2005/8/layout/radial3"/>
    <dgm:cxn modelId="{88743884-B378-43D4-86DE-DBCB730800A4}" type="presParOf" srcId="{BFD27B8F-BD85-4B5E-B795-4B7EC2A635D6}" destId="{F68CB382-0002-47D8-9290-A6A0EB98656C}" srcOrd="0" destOrd="0" presId="urn:microsoft.com/office/officeart/2005/8/layout/radial3"/>
    <dgm:cxn modelId="{87A24F53-CFFF-45F9-9844-566114F8C3CC}" type="presParOf" srcId="{F68CB382-0002-47D8-9290-A6A0EB98656C}" destId="{A076C9EF-5A0A-489B-B628-F9220548DCA9}" srcOrd="0" destOrd="0" presId="urn:microsoft.com/office/officeart/2005/8/layout/radial3"/>
    <dgm:cxn modelId="{FDDAD8C7-B25A-4114-8D90-4F3637924AD0}" type="presParOf" srcId="{F68CB382-0002-47D8-9290-A6A0EB98656C}" destId="{9D0E7834-150B-461F-83D0-326D03DA678A}" srcOrd="1" destOrd="0" presId="urn:microsoft.com/office/officeart/2005/8/layout/radial3"/>
    <dgm:cxn modelId="{2630359C-2146-4147-863F-2B87E50B1057}" type="presParOf" srcId="{F68CB382-0002-47D8-9290-A6A0EB98656C}" destId="{7F4F5D77-F930-4A8F-A8A3-6890033B8E8E}" srcOrd="2" destOrd="0" presId="urn:microsoft.com/office/officeart/2005/8/layout/radial3"/>
    <dgm:cxn modelId="{54E251F6-1DFA-4350-9DC6-3EAF22D17DAF}" type="presParOf" srcId="{F68CB382-0002-47D8-9290-A6A0EB98656C}" destId="{A1741A48-68D2-4363-96B8-7AEFC065F424}" srcOrd="3" destOrd="0" presId="urn:microsoft.com/office/officeart/2005/8/layout/radial3"/>
    <dgm:cxn modelId="{2623EDC7-3F37-4AE2-89F4-E14065266651}" type="presParOf" srcId="{F68CB382-0002-47D8-9290-A6A0EB98656C}" destId="{5922DEB3-26BE-430D-9C8F-31CAAEA7999C}" srcOrd="4" destOrd="0" presId="urn:microsoft.com/office/officeart/2005/8/layout/radial3"/>
    <dgm:cxn modelId="{7BCDAE40-1A7E-4FA2-82FC-E28FCEB66C51}" type="presParOf" srcId="{F68CB382-0002-47D8-9290-A6A0EB98656C}" destId="{26016AC0-77D6-4FA6-9ED2-D8437D2ACA8E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4E02D0-5D81-44C7-A6BB-89389DB99664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ID"/>
        </a:p>
      </dgm:t>
    </dgm:pt>
    <dgm:pt modelId="{5A42D863-199C-4606-9BB2-A0CECD66B0CC}">
      <dgm:prSet phldrT="[Text]"/>
      <dgm:spPr/>
      <dgm:t>
        <a:bodyPr/>
        <a:lstStyle/>
        <a:p>
          <a:r>
            <a:rPr lang="en-US" dirty="0"/>
            <a:t>Corporate Level Strategy</a:t>
          </a:r>
          <a:endParaRPr lang="en-ID" dirty="0"/>
        </a:p>
      </dgm:t>
    </dgm:pt>
    <dgm:pt modelId="{9E0E880B-B162-44CA-9FEF-C1363A59B034}" type="parTrans" cxnId="{6F222817-E575-4730-97FB-E3B488A2120D}">
      <dgm:prSet/>
      <dgm:spPr/>
      <dgm:t>
        <a:bodyPr/>
        <a:lstStyle/>
        <a:p>
          <a:endParaRPr lang="en-ID"/>
        </a:p>
      </dgm:t>
    </dgm:pt>
    <dgm:pt modelId="{BF85FC01-F7A7-4F86-99A7-058B626B740E}" type="sibTrans" cxnId="{6F222817-E575-4730-97FB-E3B488A2120D}">
      <dgm:prSet/>
      <dgm:spPr/>
      <dgm:t>
        <a:bodyPr/>
        <a:lstStyle/>
        <a:p>
          <a:endParaRPr lang="en-ID"/>
        </a:p>
      </dgm:t>
    </dgm:pt>
    <dgm:pt modelId="{F1397392-E42E-4BFA-9BA0-FF7F9864EBDE}">
      <dgm:prSet phldrT="[Text]"/>
      <dgm:spPr/>
      <dgm:t>
        <a:bodyPr/>
        <a:lstStyle/>
        <a:p>
          <a:r>
            <a:rPr lang="en-US" dirty="0"/>
            <a:t>Business Unit Level Strategy</a:t>
          </a:r>
          <a:endParaRPr lang="en-ID" dirty="0"/>
        </a:p>
      </dgm:t>
    </dgm:pt>
    <dgm:pt modelId="{FD842C32-ED50-462E-8EFC-C4E1BCB91AB1}" type="parTrans" cxnId="{975EFB36-CF91-4CE7-B43B-E089BAF32A67}">
      <dgm:prSet/>
      <dgm:spPr/>
      <dgm:t>
        <a:bodyPr/>
        <a:lstStyle/>
        <a:p>
          <a:endParaRPr lang="en-ID"/>
        </a:p>
      </dgm:t>
    </dgm:pt>
    <dgm:pt modelId="{DB3A9104-C1BA-481B-B827-A2A6B20CA5B8}" type="sibTrans" cxnId="{975EFB36-CF91-4CE7-B43B-E089BAF32A67}">
      <dgm:prSet/>
      <dgm:spPr/>
      <dgm:t>
        <a:bodyPr/>
        <a:lstStyle/>
        <a:p>
          <a:endParaRPr lang="en-ID"/>
        </a:p>
      </dgm:t>
    </dgm:pt>
    <dgm:pt modelId="{683876D7-652F-4360-BCD5-13819CEDB620}">
      <dgm:prSet phldrT="[Text]"/>
      <dgm:spPr/>
      <dgm:t>
        <a:bodyPr/>
        <a:lstStyle/>
        <a:p>
          <a:r>
            <a:rPr lang="en-US" dirty="0"/>
            <a:t>Functional Level Strategy </a:t>
          </a:r>
          <a:endParaRPr lang="en-ID" dirty="0"/>
        </a:p>
      </dgm:t>
    </dgm:pt>
    <dgm:pt modelId="{2A685010-56FD-4B94-8D97-D6EB9991635C}" type="parTrans" cxnId="{11A0B067-FCBD-45F5-9BA5-E644B9145C04}">
      <dgm:prSet/>
      <dgm:spPr/>
      <dgm:t>
        <a:bodyPr/>
        <a:lstStyle/>
        <a:p>
          <a:endParaRPr lang="en-ID"/>
        </a:p>
      </dgm:t>
    </dgm:pt>
    <dgm:pt modelId="{AD06816D-FBE5-4639-8F1B-7BB6BF35F0F0}" type="sibTrans" cxnId="{11A0B067-FCBD-45F5-9BA5-E644B9145C04}">
      <dgm:prSet/>
      <dgm:spPr/>
      <dgm:t>
        <a:bodyPr/>
        <a:lstStyle/>
        <a:p>
          <a:endParaRPr lang="en-ID"/>
        </a:p>
      </dgm:t>
    </dgm:pt>
    <dgm:pt modelId="{945EC50D-9129-494A-82A9-7D05CC1092A0}" type="pres">
      <dgm:prSet presAssocID="{8C4E02D0-5D81-44C7-A6BB-89389DB99664}" presName="linear" presStyleCnt="0">
        <dgm:presLayoutVars>
          <dgm:dir/>
          <dgm:animLvl val="lvl"/>
          <dgm:resizeHandles val="exact"/>
        </dgm:presLayoutVars>
      </dgm:prSet>
      <dgm:spPr/>
    </dgm:pt>
    <dgm:pt modelId="{4724EAED-9B5E-4117-B377-64F0B2AE2593}" type="pres">
      <dgm:prSet presAssocID="{5A42D863-199C-4606-9BB2-A0CECD66B0CC}" presName="parentLin" presStyleCnt="0"/>
      <dgm:spPr/>
    </dgm:pt>
    <dgm:pt modelId="{B066D7E4-37A6-4215-A813-35298617F653}" type="pres">
      <dgm:prSet presAssocID="{5A42D863-199C-4606-9BB2-A0CECD66B0CC}" presName="parentLeftMargin" presStyleLbl="node1" presStyleIdx="0" presStyleCnt="3"/>
      <dgm:spPr/>
    </dgm:pt>
    <dgm:pt modelId="{B30C8A7E-44ED-45E6-81E0-ABA5ACD7636E}" type="pres">
      <dgm:prSet presAssocID="{5A42D863-199C-4606-9BB2-A0CECD66B0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0ACB28E-8D78-434B-8B73-061FA64BC024}" type="pres">
      <dgm:prSet presAssocID="{5A42D863-199C-4606-9BB2-A0CECD66B0CC}" presName="negativeSpace" presStyleCnt="0"/>
      <dgm:spPr/>
    </dgm:pt>
    <dgm:pt modelId="{E7C1E5A7-22F9-4534-A410-D621D978FB66}" type="pres">
      <dgm:prSet presAssocID="{5A42D863-199C-4606-9BB2-A0CECD66B0CC}" presName="childText" presStyleLbl="conFgAcc1" presStyleIdx="0" presStyleCnt="3">
        <dgm:presLayoutVars>
          <dgm:bulletEnabled val="1"/>
        </dgm:presLayoutVars>
      </dgm:prSet>
      <dgm:spPr/>
    </dgm:pt>
    <dgm:pt modelId="{20640CFF-BE4C-4892-ABD2-59841C33BCC8}" type="pres">
      <dgm:prSet presAssocID="{BF85FC01-F7A7-4F86-99A7-058B626B740E}" presName="spaceBetweenRectangles" presStyleCnt="0"/>
      <dgm:spPr/>
    </dgm:pt>
    <dgm:pt modelId="{AD0CA71E-F24C-4703-861F-7EA4B50576FF}" type="pres">
      <dgm:prSet presAssocID="{F1397392-E42E-4BFA-9BA0-FF7F9864EBDE}" presName="parentLin" presStyleCnt="0"/>
      <dgm:spPr/>
    </dgm:pt>
    <dgm:pt modelId="{BF3BBDD5-F0F5-48FC-957B-64194339B25F}" type="pres">
      <dgm:prSet presAssocID="{F1397392-E42E-4BFA-9BA0-FF7F9864EBDE}" presName="parentLeftMargin" presStyleLbl="node1" presStyleIdx="0" presStyleCnt="3"/>
      <dgm:spPr/>
    </dgm:pt>
    <dgm:pt modelId="{AF136D6D-030F-4110-8294-4F616BE9119A}" type="pres">
      <dgm:prSet presAssocID="{F1397392-E42E-4BFA-9BA0-FF7F9864EBD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254E131-A89A-4D6E-9C6E-5E13D9093214}" type="pres">
      <dgm:prSet presAssocID="{F1397392-E42E-4BFA-9BA0-FF7F9864EBDE}" presName="negativeSpace" presStyleCnt="0"/>
      <dgm:spPr/>
    </dgm:pt>
    <dgm:pt modelId="{B604C3BA-6726-4D14-B694-B7A78BF73AFA}" type="pres">
      <dgm:prSet presAssocID="{F1397392-E42E-4BFA-9BA0-FF7F9864EBDE}" presName="childText" presStyleLbl="conFgAcc1" presStyleIdx="1" presStyleCnt="3">
        <dgm:presLayoutVars>
          <dgm:bulletEnabled val="1"/>
        </dgm:presLayoutVars>
      </dgm:prSet>
      <dgm:spPr/>
    </dgm:pt>
    <dgm:pt modelId="{91977E7D-233D-4309-81FB-8BDDD2EB31FA}" type="pres">
      <dgm:prSet presAssocID="{DB3A9104-C1BA-481B-B827-A2A6B20CA5B8}" presName="spaceBetweenRectangles" presStyleCnt="0"/>
      <dgm:spPr/>
    </dgm:pt>
    <dgm:pt modelId="{A1466E2D-7FC3-4403-9239-20B1EE269C99}" type="pres">
      <dgm:prSet presAssocID="{683876D7-652F-4360-BCD5-13819CEDB620}" presName="parentLin" presStyleCnt="0"/>
      <dgm:spPr/>
    </dgm:pt>
    <dgm:pt modelId="{29B6F354-7D9D-4E85-8BB1-CDF462031C0B}" type="pres">
      <dgm:prSet presAssocID="{683876D7-652F-4360-BCD5-13819CEDB620}" presName="parentLeftMargin" presStyleLbl="node1" presStyleIdx="1" presStyleCnt="3"/>
      <dgm:spPr/>
    </dgm:pt>
    <dgm:pt modelId="{79BD0B68-B9E0-4079-948E-B371D12DE3CF}" type="pres">
      <dgm:prSet presAssocID="{683876D7-652F-4360-BCD5-13819CEDB62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ED1AFED-F6CC-4B63-BE6F-33AB1986E0A1}" type="pres">
      <dgm:prSet presAssocID="{683876D7-652F-4360-BCD5-13819CEDB620}" presName="negativeSpace" presStyleCnt="0"/>
      <dgm:spPr/>
    </dgm:pt>
    <dgm:pt modelId="{6EB6D381-B504-4BB1-9BF2-657C18AA0AD7}" type="pres">
      <dgm:prSet presAssocID="{683876D7-652F-4360-BCD5-13819CEDB62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1A040E-BFB2-4062-AEB7-3C477D6C635E}" type="presOf" srcId="{F1397392-E42E-4BFA-9BA0-FF7F9864EBDE}" destId="{BF3BBDD5-F0F5-48FC-957B-64194339B25F}" srcOrd="0" destOrd="0" presId="urn:microsoft.com/office/officeart/2005/8/layout/list1"/>
    <dgm:cxn modelId="{6F222817-E575-4730-97FB-E3B488A2120D}" srcId="{8C4E02D0-5D81-44C7-A6BB-89389DB99664}" destId="{5A42D863-199C-4606-9BB2-A0CECD66B0CC}" srcOrd="0" destOrd="0" parTransId="{9E0E880B-B162-44CA-9FEF-C1363A59B034}" sibTransId="{BF85FC01-F7A7-4F86-99A7-058B626B740E}"/>
    <dgm:cxn modelId="{60DE612F-D528-47F6-A1B5-9971DEE166E0}" type="presOf" srcId="{683876D7-652F-4360-BCD5-13819CEDB620}" destId="{29B6F354-7D9D-4E85-8BB1-CDF462031C0B}" srcOrd="0" destOrd="0" presId="urn:microsoft.com/office/officeart/2005/8/layout/list1"/>
    <dgm:cxn modelId="{975EFB36-CF91-4CE7-B43B-E089BAF32A67}" srcId="{8C4E02D0-5D81-44C7-A6BB-89389DB99664}" destId="{F1397392-E42E-4BFA-9BA0-FF7F9864EBDE}" srcOrd="1" destOrd="0" parTransId="{FD842C32-ED50-462E-8EFC-C4E1BCB91AB1}" sibTransId="{DB3A9104-C1BA-481B-B827-A2A6B20CA5B8}"/>
    <dgm:cxn modelId="{607D4941-11A0-40A1-8607-FE6912B58DFE}" type="presOf" srcId="{683876D7-652F-4360-BCD5-13819CEDB620}" destId="{79BD0B68-B9E0-4079-948E-B371D12DE3CF}" srcOrd="1" destOrd="0" presId="urn:microsoft.com/office/officeart/2005/8/layout/list1"/>
    <dgm:cxn modelId="{11A0B067-FCBD-45F5-9BA5-E644B9145C04}" srcId="{8C4E02D0-5D81-44C7-A6BB-89389DB99664}" destId="{683876D7-652F-4360-BCD5-13819CEDB620}" srcOrd="2" destOrd="0" parTransId="{2A685010-56FD-4B94-8D97-D6EB9991635C}" sibTransId="{AD06816D-FBE5-4639-8F1B-7BB6BF35F0F0}"/>
    <dgm:cxn modelId="{F7580097-25BC-4644-909D-9B71459ECE03}" type="presOf" srcId="{8C4E02D0-5D81-44C7-A6BB-89389DB99664}" destId="{945EC50D-9129-494A-82A9-7D05CC1092A0}" srcOrd="0" destOrd="0" presId="urn:microsoft.com/office/officeart/2005/8/layout/list1"/>
    <dgm:cxn modelId="{210328CB-7BF5-4914-89F7-33F681F752DA}" type="presOf" srcId="{5A42D863-199C-4606-9BB2-A0CECD66B0CC}" destId="{B30C8A7E-44ED-45E6-81E0-ABA5ACD7636E}" srcOrd="1" destOrd="0" presId="urn:microsoft.com/office/officeart/2005/8/layout/list1"/>
    <dgm:cxn modelId="{B6DF79E4-CC07-40E3-A982-2AA65EEE45AE}" type="presOf" srcId="{F1397392-E42E-4BFA-9BA0-FF7F9864EBDE}" destId="{AF136D6D-030F-4110-8294-4F616BE9119A}" srcOrd="1" destOrd="0" presId="urn:microsoft.com/office/officeart/2005/8/layout/list1"/>
    <dgm:cxn modelId="{977C46F0-B695-4B1A-8A74-3A0190B2FA23}" type="presOf" srcId="{5A42D863-199C-4606-9BB2-A0CECD66B0CC}" destId="{B066D7E4-37A6-4215-A813-35298617F653}" srcOrd="0" destOrd="0" presId="urn:microsoft.com/office/officeart/2005/8/layout/list1"/>
    <dgm:cxn modelId="{AF2B58CF-C90A-4EBB-93AC-CD056F346375}" type="presParOf" srcId="{945EC50D-9129-494A-82A9-7D05CC1092A0}" destId="{4724EAED-9B5E-4117-B377-64F0B2AE2593}" srcOrd="0" destOrd="0" presId="urn:microsoft.com/office/officeart/2005/8/layout/list1"/>
    <dgm:cxn modelId="{E627A0AB-07EA-4E27-BEB2-659E994E29CE}" type="presParOf" srcId="{4724EAED-9B5E-4117-B377-64F0B2AE2593}" destId="{B066D7E4-37A6-4215-A813-35298617F653}" srcOrd="0" destOrd="0" presId="urn:microsoft.com/office/officeart/2005/8/layout/list1"/>
    <dgm:cxn modelId="{0E2AAA3F-CC35-4187-821E-5B8F5744D6DC}" type="presParOf" srcId="{4724EAED-9B5E-4117-B377-64F0B2AE2593}" destId="{B30C8A7E-44ED-45E6-81E0-ABA5ACD7636E}" srcOrd="1" destOrd="0" presId="urn:microsoft.com/office/officeart/2005/8/layout/list1"/>
    <dgm:cxn modelId="{08974EF4-931C-4BA0-BD61-080424A9E449}" type="presParOf" srcId="{945EC50D-9129-494A-82A9-7D05CC1092A0}" destId="{B0ACB28E-8D78-434B-8B73-061FA64BC024}" srcOrd="1" destOrd="0" presId="urn:microsoft.com/office/officeart/2005/8/layout/list1"/>
    <dgm:cxn modelId="{58FE7CAD-6100-42D4-96ED-C5FCAB5210DB}" type="presParOf" srcId="{945EC50D-9129-494A-82A9-7D05CC1092A0}" destId="{E7C1E5A7-22F9-4534-A410-D621D978FB66}" srcOrd="2" destOrd="0" presId="urn:microsoft.com/office/officeart/2005/8/layout/list1"/>
    <dgm:cxn modelId="{5163F654-646F-4849-ACC8-32CB1D56E12B}" type="presParOf" srcId="{945EC50D-9129-494A-82A9-7D05CC1092A0}" destId="{20640CFF-BE4C-4892-ABD2-59841C33BCC8}" srcOrd="3" destOrd="0" presId="urn:microsoft.com/office/officeart/2005/8/layout/list1"/>
    <dgm:cxn modelId="{6686F7CA-7CB5-4E64-82EA-A8559E0AFBE6}" type="presParOf" srcId="{945EC50D-9129-494A-82A9-7D05CC1092A0}" destId="{AD0CA71E-F24C-4703-861F-7EA4B50576FF}" srcOrd="4" destOrd="0" presId="urn:microsoft.com/office/officeart/2005/8/layout/list1"/>
    <dgm:cxn modelId="{F50DC3AC-D8C9-49F8-AAD8-F8A6D8A806E1}" type="presParOf" srcId="{AD0CA71E-F24C-4703-861F-7EA4B50576FF}" destId="{BF3BBDD5-F0F5-48FC-957B-64194339B25F}" srcOrd="0" destOrd="0" presId="urn:microsoft.com/office/officeart/2005/8/layout/list1"/>
    <dgm:cxn modelId="{313518B4-DFFE-49B4-B424-288A1B776E40}" type="presParOf" srcId="{AD0CA71E-F24C-4703-861F-7EA4B50576FF}" destId="{AF136D6D-030F-4110-8294-4F616BE9119A}" srcOrd="1" destOrd="0" presId="urn:microsoft.com/office/officeart/2005/8/layout/list1"/>
    <dgm:cxn modelId="{EF2271E6-468E-4CDF-B7D1-60A98E3439F9}" type="presParOf" srcId="{945EC50D-9129-494A-82A9-7D05CC1092A0}" destId="{8254E131-A89A-4D6E-9C6E-5E13D9093214}" srcOrd="5" destOrd="0" presId="urn:microsoft.com/office/officeart/2005/8/layout/list1"/>
    <dgm:cxn modelId="{5E720BC2-69FF-4B3A-9A5E-97C7FF0AC2EC}" type="presParOf" srcId="{945EC50D-9129-494A-82A9-7D05CC1092A0}" destId="{B604C3BA-6726-4D14-B694-B7A78BF73AFA}" srcOrd="6" destOrd="0" presId="urn:microsoft.com/office/officeart/2005/8/layout/list1"/>
    <dgm:cxn modelId="{708B5913-EA54-4B58-81D1-8E483A1A70D7}" type="presParOf" srcId="{945EC50D-9129-494A-82A9-7D05CC1092A0}" destId="{91977E7D-233D-4309-81FB-8BDDD2EB31FA}" srcOrd="7" destOrd="0" presId="urn:microsoft.com/office/officeart/2005/8/layout/list1"/>
    <dgm:cxn modelId="{64C5F240-6FEA-451C-AC8F-5D9D86E30EC1}" type="presParOf" srcId="{945EC50D-9129-494A-82A9-7D05CC1092A0}" destId="{A1466E2D-7FC3-4403-9239-20B1EE269C99}" srcOrd="8" destOrd="0" presId="urn:microsoft.com/office/officeart/2005/8/layout/list1"/>
    <dgm:cxn modelId="{7CCE9708-81F4-451A-89BE-8379845C40CD}" type="presParOf" srcId="{A1466E2D-7FC3-4403-9239-20B1EE269C99}" destId="{29B6F354-7D9D-4E85-8BB1-CDF462031C0B}" srcOrd="0" destOrd="0" presId="urn:microsoft.com/office/officeart/2005/8/layout/list1"/>
    <dgm:cxn modelId="{CCDBC100-C62F-4E07-9783-6C5FF943470D}" type="presParOf" srcId="{A1466E2D-7FC3-4403-9239-20B1EE269C99}" destId="{79BD0B68-B9E0-4079-948E-B371D12DE3CF}" srcOrd="1" destOrd="0" presId="urn:microsoft.com/office/officeart/2005/8/layout/list1"/>
    <dgm:cxn modelId="{C1CB60AA-B471-4714-AE8D-769E80363E16}" type="presParOf" srcId="{945EC50D-9129-494A-82A9-7D05CC1092A0}" destId="{0ED1AFED-F6CC-4B63-BE6F-33AB1986E0A1}" srcOrd="9" destOrd="0" presId="urn:microsoft.com/office/officeart/2005/8/layout/list1"/>
    <dgm:cxn modelId="{B61A2EA3-5BF9-435B-9D45-E4D9F571B94B}" type="presParOf" srcId="{945EC50D-9129-494A-82A9-7D05CC1092A0}" destId="{6EB6D381-B504-4BB1-9BF2-657C18AA0AD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0B482C-7729-4FED-8176-C3F055CB669A}" type="doc">
      <dgm:prSet loTypeId="urn:microsoft.com/office/officeart/2005/8/layout/hProcess9" loCatId="process" qsTypeId="urn:microsoft.com/office/officeart/2005/8/quickstyle/3d2" qsCatId="3D" csTypeId="urn:microsoft.com/office/officeart/2005/8/colors/colorful4" csCatId="colorful" phldr="1"/>
      <dgm:spPr/>
    </dgm:pt>
    <dgm:pt modelId="{51B8D851-193A-4565-A12A-1DA7300AFAA2}">
      <dgm:prSet phldrT="[Text]" custT="1"/>
      <dgm:spPr/>
      <dgm:t>
        <a:bodyPr/>
        <a:lstStyle/>
        <a:p>
          <a:pPr algn="ctr"/>
          <a:r>
            <a:rPr lang="en-US" sz="1600" dirty="0">
              <a:solidFill>
                <a:schemeClr val="tx1"/>
              </a:solidFill>
            </a:rPr>
            <a:t>Enhanced Communication</a:t>
          </a:r>
        </a:p>
        <a:p>
          <a:pPr algn="l"/>
          <a:r>
            <a:rPr lang="en-US" sz="1600" dirty="0">
              <a:solidFill>
                <a:schemeClr val="tx1"/>
              </a:solidFill>
            </a:rPr>
            <a:t>a. Dialogue</a:t>
          </a:r>
        </a:p>
        <a:p>
          <a:pPr algn="l"/>
          <a:r>
            <a:rPr lang="en-US" sz="1600" dirty="0">
              <a:solidFill>
                <a:schemeClr val="tx1"/>
              </a:solidFill>
            </a:rPr>
            <a:t>b. Participation  </a:t>
          </a:r>
          <a:endParaRPr lang="en-ID" sz="1600" dirty="0">
            <a:solidFill>
              <a:schemeClr val="tx1"/>
            </a:solidFill>
          </a:endParaRPr>
        </a:p>
      </dgm:t>
    </dgm:pt>
    <dgm:pt modelId="{D6DF1311-4709-4EC9-A6B0-2179CF3CA5C2}" type="parTrans" cxnId="{D1EEEA63-CB74-46D1-9522-7445F2BAC63D}">
      <dgm:prSet/>
      <dgm:spPr/>
      <dgm:t>
        <a:bodyPr/>
        <a:lstStyle/>
        <a:p>
          <a:endParaRPr lang="en-ID"/>
        </a:p>
      </dgm:t>
    </dgm:pt>
    <dgm:pt modelId="{EAD0A34C-A758-40B3-99CE-4707BBAFFC39}" type="sibTrans" cxnId="{D1EEEA63-CB74-46D1-9522-7445F2BAC63D}">
      <dgm:prSet/>
      <dgm:spPr/>
      <dgm:t>
        <a:bodyPr/>
        <a:lstStyle/>
        <a:p>
          <a:endParaRPr lang="en-ID"/>
        </a:p>
      </dgm:t>
    </dgm:pt>
    <dgm:pt modelId="{56147A19-97FC-43AD-89D0-1CBEB86406C2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</a:rPr>
            <a:t>Improved Understanding</a:t>
          </a:r>
        </a:p>
        <a:p>
          <a:pPr algn="l"/>
          <a:r>
            <a:rPr lang="en-US" dirty="0">
              <a:solidFill>
                <a:schemeClr val="tx1"/>
              </a:solidFill>
            </a:rPr>
            <a:t>a. Of others views</a:t>
          </a:r>
        </a:p>
        <a:p>
          <a:pPr algn="l"/>
          <a:r>
            <a:rPr lang="en-US" dirty="0">
              <a:solidFill>
                <a:schemeClr val="tx1"/>
              </a:solidFill>
            </a:rPr>
            <a:t>b. Of what the firm is doing/planning and why</a:t>
          </a:r>
          <a:endParaRPr lang="en-ID" dirty="0">
            <a:solidFill>
              <a:schemeClr val="tx1"/>
            </a:solidFill>
          </a:endParaRPr>
        </a:p>
      </dgm:t>
    </dgm:pt>
    <dgm:pt modelId="{D847E165-E495-41BA-AECE-7B0903503098}" type="parTrans" cxnId="{590DF035-9DD3-4C1C-A34F-A18DBF4AC17A}">
      <dgm:prSet/>
      <dgm:spPr/>
      <dgm:t>
        <a:bodyPr/>
        <a:lstStyle/>
        <a:p>
          <a:endParaRPr lang="en-ID"/>
        </a:p>
      </dgm:t>
    </dgm:pt>
    <dgm:pt modelId="{4C2E0C13-F4BB-45EA-8527-8CB43389304C}" type="sibTrans" cxnId="{590DF035-9DD3-4C1C-A34F-A18DBF4AC17A}">
      <dgm:prSet/>
      <dgm:spPr/>
      <dgm:t>
        <a:bodyPr/>
        <a:lstStyle/>
        <a:p>
          <a:endParaRPr lang="en-ID"/>
        </a:p>
      </dgm:t>
    </dgm:pt>
    <dgm:pt modelId="{0975EA00-9FAD-4C88-9F68-AE91DC928A0F}">
      <dgm:prSet phldrT="[Text]"/>
      <dgm:spPr/>
      <dgm:t>
        <a:bodyPr/>
        <a:lstStyle/>
        <a:p>
          <a:pPr algn="ctr"/>
          <a:r>
            <a:rPr lang="en-US" dirty="0">
              <a:solidFill>
                <a:schemeClr val="tx1"/>
              </a:solidFill>
            </a:rPr>
            <a:t>Greater Commitment</a:t>
          </a:r>
        </a:p>
        <a:p>
          <a:pPr algn="l"/>
          <a:r>
            <a:rPr lang="en-US" dirty="0">
              <a:solidFill>
                <a:schemeClr val="tx1"/>
              </a:solidFill>
            </a:rPr>
            <a:t>a. To achieve objectives</a:t>
          </a:r>
        </a:p>
        <a:p>
          <a:pPr algn="l"/>
          <a:r>
            <a:rPr lang="en-US" dirty="0">
              <a:solidFill>
                <a:schemeClr val="tx1"/>
              </a:solidFill>
            </a:rPr>
            <a:t>b. To implement strategies</a:t>
          </a:r>
        </a:p>
        <a:p>
          <a:pPr algn="l"/>
          <a:r>
            <a:rPr lang="en-US" dirty="0">
              <a:solidFill>
                <a:schemeClr val="tx1"/>
              </a:solidFill>
            </a:rPr>
            <a:t>c. To work hard</a:t>
          </a:r>
          <a:endParaRPr lang="en-ID" dirty="0">
            <a:solidFill>
              <a:schemeClr val="tx1"/>
            </a:solidFill>
          </a:endParaRPr>
        </a:p>
      </dgm:t>
    </dgm:pt>
    <dgm:pt modelId="{5B870352-C3D3-42F2-8198-2D0EA85019D6}" type="parTrans" cxnId="{86C7DAF3-E4D8-4C32-B031-29DCE2FEB628}">
      <dgm:prSet/>
      <dgm:spPr/>
      <dgm:t>
        <a:bodyPr/>
        <a:lstStyle/>
        <a:p>
          <a:endParaRPr lang="en-ID"/>
        </a:p>
      </dgm:t>
    </dgm:pt>
    <dgm:pt modelId="{F13EB057-BD8A-492F-A60A-BCD6E7C38BF4}" type="sibTrans" cxnId="{86C7DAF3-E4D8-4C32-B031-29DCE2FEB628}">
      <dgm:prSet/>
      <dgm:spPr/>
      <dgm:t>
        <a:bodyPr/>
        <a:lstStyle/>
        <a:p>
          <a:endParaRPr lang="en-ID"/>
        </a:p>
      </dgm:t>
    </dgm:pt>
    <dgm:pt modelId="{0715F7F5-231F-4B79-B03E-B33F7B4E0394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The Result</a:t>
          </a:r>
        </a:p>
        <a:p>
          <a:r>
            <a:rPr lang="en-US" dirty="0">
              <a:solidFill>
                <a:schemeClr val="tx1"/>
              </a:solidFill>
            </a:rPr>
            <a:t>All managers and employees on a Mission to help the firm </a:t>
          </a:r>
          <a:r>
            <a:rPr lang="en-US" dirty="0" err="1">
              <a:solidFill>
                <a:schemeClr val="tx1"/>
              </a:solidFill>
            </a:rPr>
            <a:t>succed</a:t>
          </a:r>
          <a:endParaRPr lang="en-ID" dirty="0">
            <a:solidFill>
              <a:schemeClr val="tx1"/>
            </a:solidFill>
          </a:endParaRPr>
        </a:p>
      </dgm:t>
    </dgm:pt>
    <dgm:pt modelId="{392477D2-D138-4D13-951D-9EB7C6699853}" type="parTrans" cxnId="{9C7141FA-7B21-4FFF-A1B5-B79BE9A65D50}">
      <dgm:prSet/>
      <dgm:spPr/>
      <dgm:t>
        <a:bodyPr/>
        <a:lstStyle/>
        <a:p>
          <a:endParaRPr lang="en-ID"/>
        </a:p>
      </dgm:t>
    </dgm:pt>
    <dgm:pt modelId="{AC7E53A2-724B-457F-B65F-612B8738EBB3}" type="sibTrans" cxnId="{9C7141FA-7B21-4FFF-A1B5-B79BE9A65D50}">
      <dgm:prSet/>
      <dgm:spPr/>
      <dgm:t>
        <a:bodyPr/>
        <a:lstStyle/>
        <a:p>
          <a:endParaRPr lang="en-ID"/>
        </a:p>
      </dgm:t>
    </dgm:pt>
    <dgm:pt modelId="{05B00CC2-363C-4645-A30D-D8351DBB55C6}" type="pres">
      <dgm:prSet presAssocID="{A30B482C-7729-4FED-8176-C3F055CB669A}" presName="CompostProcess" presStyleCnt="0">
        <dgm:presLayoutVars>
          <dgm:dir/>
          <dgm:resizeHandles val="exact"/>
        </dgm:presLayoutVars>
      </dgm:prSet>
      <dgm:spPr/>
    </dgm:pt>
    <dgm:pt modelId="{6C99BCC5-054C-45DB-B874-E4B311F7D954}" type="pres">
      <dgm:prSet presAssocID="{A30B482C-7729-4FED-8176-C3F055CB669A}" presName="arrow" presStyleLbl="bgShp" presStyleIdx="0" presStyleCnt="1"/>
      <dgm:spPr/>
    </dgm:pt>
    <dgm:pt modelId="{1F972100-9758-4A54-97F5-4D3E5F1E5029}" type="pres">
      <dgm:prSet presAssocID="{A30B482C-7729-4FED-8176-C3F055CB669A}" presName="linearProcess" presStyleCnt="0"/>
      <dgm:spPr/>
    </dgm:pt>
    <dgm:pt modelId="{C043C062-8AF6-40BC-82A3-E2B5F926BB94}" type="pres">
      <dgm:prSet presAssocID="{51B8D851-193A-4565-A12A-1DA7300AFAA2}" presName="textNode" presStyleLbl="node1" presStyleIdx="0" presStyleCnt="4">
        <dgm:presLayoutVars>
          <dgm:bulletEnabled val="1"/>
        </dgm:presLayoutVars>
      </dgm:prSet>
      <dgm:spPr/>
    </dgm:pt>
    <dgm:pt modelId="{60B6AAC0-BF56-4B7B-AF0B-1FAB36797EA5}" type="pres">
      <dgm:prSet presAssocID="{EAD0A34C-A758-40B3-99CE-4707BBAFFC39}" presName="sibTrans" presStyleCnt="0"/>
      <dgm:spPr/>
    </dgm:pt>
    <dgm:pt modelId="{7DD1E553-BB54-4153-BF65-42C9828C38D4}" type="pres">
      <dgm:prSet presAssocID="{56147A19-97FC-43AD-89D0-1CBEB86406C2}" presName="textNode" presStyleLbl="node1" presStyleIdx="1" presStyleCnt="4">
        <dgm:presLayoutVars>
          <dgm:bulletEnabled val="1"/>
        </dgm:presLayoutVars>
      </dgm:prSet>
      <dgm:spPr/>
    </dgm:pt>
    <dgm:pt modelId="{1AE419A4-EE0B-4263-8BFD-24EE443E4EF8}" type="pres">
      <dgm:prSet presAssocID="{4C2E0C13-F4BB-45EA-8527-8CB43389304C}" presName="sibTrans" presStyleCnt="0"/>
      <dgm:spPr/>
    </dgm:pt>
    <dgm:pt modelId="{BED7A7D4-00FF-4342-94F8-1FE943469B80}" type="pres">
      <dgm:prSet presAssocID="{0975EA00-9FAD-4C88-9F68-AE91DC928A0F}" presName="textNode" presStyleLbl="node1" presStyleIdx="2" presStyleCnt="4">
        <dgm:presLayoutVars>
          <dgm:bulletEnabled val="1"/>
        </dgm:presLayoutVars>
      </dgm:prSet>
      <dgm:spPr/>
    </dgm:pt>
    <dgm:pt modelId="{F0397193-658C-4FFD-AD9B-AB3FF0744699}" type="pres">
      <dgm:prSet presAssocID="{F13EB057-BD8A-492F-A60A-BCD6E7C38BF4}" presName="sibTrans" presStyleCnt="0"/>
      <dgm:spPr/>
    </dgm:pt>
    <dgm:pt modelId="{A4273804-BE09-46D2-8E7A-5857B0B67D30}" type="pres">
      <dgm:prSet presAssocID="{0715F7F5-231F-4B79-B03E-B33F7B4E0394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0E29604-8D49-418E-9792-CAFCA6394BF7}" type="presOf" srcId="{0975EA00-9FAD-4C88-9F68-AE91DC928A0F}" destId="{BED7A7D4-00FF-4342-94F8-1FE943469B80}" srcOrd="0" destOrd="0" presId="urn:microsoft.com/office/officeart/2005/8/layout/hProcess9"/>
    <dgm:cxn modelId="{42C66207-54FB-480A-954F-A1E1580C076F}" type="presOf" srcId="{56147A19-97FC-43AD-89D0-1CBEB86406C2}" destId="{7DD1E553-BB54-4153-BF65-42C9828C38D4}" srcOrd="0" destOrd="0" presId="urn:microsoft.com/office/officeart/2005/8/layout/hProcess9"/>
    <dgm:cxn modelId="{A85DD616-5A45-44B0-AFC0-FC52E3926424}" type="presOf" srcId="{51B8D851-193A-4565-A12A-1DA7300AFAA2}" destId="{C043C062-8AF6-40BC-82A3-E2B5F926BB94}" srcOrd="0" destOrd="0" presId="urn:microsoft.com/office/officeart/2005/8/layout/hProcess9"/>
    <dgm:cxn modelId="{60B8D519-72DA-4568-AEE3-E2A4BE02DF8D}" type="presOf" srcId="{0715F7F5-231F-4B79-B03E-B33F7B4E0394}" destId="{A4273804-BE09-46D2-8E7A-5857B0B67D30}" srcOrd="0" destOrd="0" presId="urn:microsoft.com/office/officeart/2005/8/layout/hProcess9"/>
    <dgm:cxn modelId="{590DF035-9DD3-4C1C-A34F-A18DBF4AC17A}" srcId="{A30B482C-7729-4FED-8176-C3F055CB669A}" destId="{56147A19-97FC-43AD-89D0-1CBEB86406C2}" srcOrd="1" destOrd="0" parTransId="{D847E165-E495-41BA-AECE-7B0903503098}" sibTransId="{4C2E0C13-F4BB-45EA-8527-8CB43389304C}"/>
    <dgm:cxn modelId="{D1EEEA63-CB74-46D1-9522-7445F2BAC63D}" srcId="{A30B482C-7729-4FED-8176-C3F055CB669A}" destId="{51B8D851-193A-4565-A12A-1DA7300AFAA2}" srcOrd="0" destOrd="0" parTransId="{D6DF1311-4709-4EC9-A6B0-2179CF3CA5C2}" sibTransId="{EAD0A34C-A758-40B3-99CE-4707BBAFFC39}"/>
    <dgm:cxn modelId="{6EA66DDA-7213-468D-9C6E-F43331D8BDB2}" type="presOf" srcId="{A30B482C-7729-4FED-8176-C3F055CB669A}" destId="{05B00CC2-363C-4645-A30D-D8351DBB55C6}" srcOrd="0" destOrd="0" presId="urn:microsoft.com/office/officeart/2005/8/layout/hProcess9"/>
    <dgm:cxn modelId="{86C7DAF3-E4D8-4C32-B031-29DCE2FEB628}" srcId="{A30B482C-7729-4FED-8176-C3F055CB669A}" destId="{0975EA00-9FAD-4C88-9F68-AE91DC928A0F}" srcOrd="2" destOrd="0" parTransId="{5B870352-C3D3-42F2-8198-2D0EA85019D6}" sibTransId="{F13EB057-BD8A-492F-A60A-BCD6E7C38BF4}"/>
    <dgm:cxn modelId="{9C7141FA-7B21-4FFF-A1B5-B79BE9A65D50}" srcId="{A30B482C-7729-4FED-8176-C3F055CB669A}" destId="{0715F7F5-231F-4B79-B03E-B33F7B4E0394}" srcOrd="3" destOrd="0" parTransId="{392477D2-D138-4D13-951D-9EB7C6699853}" sibTransId="{AC7E53A2-724B-457F-B65F-612B8738EBB3}"/>
    <dgm:cxn modelId="{55952297-71DD-47F1-AAC5-CB470C9151C8}" type="presParOf" srcId="{05B00CC2-363C-4645-A30D-D8351DBB55C6}" destId="{6C99BCC5-054C-45DB-B874-E4B311F7D954}" srcOrd="0" destOrd="0" presId="urn:microsoft.com/office/officeart/2005/8/layout/hProcess9"/>
    <dgm:cxn modelId="{4B6AE655-FCDA-49D8-B9CE-ED01F8E8DA3D}" type="presParOf" srcId="{05B00CC2-363C-4645-A30D-D8351DBB55C6}" destId="{1F972100-9758-4A54-97F5-4D3E5F1E5029}" srcOrd="1" destOrd="0" presId="urn:microsoft.com/office/officeart/2005/8/layout/hProcess9"/>
    <dgm:cxn modelId="{33C9A871-A86B-4FF9-8AA4-A976367B1E3E}" type="presParOf" srcId="{1F972100-9758-4A54-97F5-4D3E5F1E5029}" destId="{C043C062-8AF6-40BC-82A3-E2B5F926BB94}" srcOrd="0" destOrd="0" presId="urn:microsoft.com/office/officeart/2005/8/layout/hProcess9"/>
    <dgm:cxn modelId="{12EBD2C1-E7D0-430C-A81C-B8E84A17336C}" type="presParOf" srcId="{1F972100-9758-4A54-97F5-4D3E5F1E5029}" destId="{60B6AAC0-BF56-4B7B-AF0B-1FAB36797EA5}" srcOrd="1" destOrd="0" presId="urn:microsoft.com/office/officeart/2005/8/layout/hProcess9"/>
    <dgm:cxn modelId="{5E002F63-60E6-4CC5-BF0E-D96D9949061F}" type="presParOf" srcId="{1F972100-9758-4A54-97F5-4D3E5F1E5029}" destId="{7DD1E553-BB54-4153-BF65-42C9828C38D4}" srcOrd="2" destOrd="0" presId="urn:microsoft.com/office/officeart/2005/8/layout/hProcess9"/>
    <dgm:cxn modelId="{33B783CA-E840-43F0-BEAD-4465207FA47D}" type="presParOf" srcId="{1F972100-9758-4A54-97F5-4D3E5F1E5029}" destId="{1AE419A4-EE0B-4263-8BFD-24EE443E4EF8}" srcOrd="3" destOrd="0" presId="urn:microsoft.com/office/officeart/2005/8/layout/hProcess9"/>
    <dgm:cxn modelId="{72D27374-5D52-4CA3-A741-A3CDE665A248}" type="presParOf" srcId="{1F972100-9758-4A54-97F5-4D3E5F1E5029}" destId="{BED7A7D4-00FF-4342-94F8-1FE943469B80}" srcOrd="4" destOrd="0" presId="urn:microsoft.com/office/officeart/2005/8/layout/hProcess9"/>
    <dgm:cxn modelId="{C3C30410-E9A4-4ACB-9603-AA937244D6DF}" type="presParOf" srcId="{1F972100-9758-4A54-97F5-4D3E5F1E5029}" destId="{F0397193-658C-4FFD-AD9B-AB3FF0744699}" srcOrd="5" destOrd="0" presId="urn:microsoft.com/office/officeart/2005/8/layout/hProcess9"/>
    <dgm:cxn modelId="{1DE6F0C0-27A7-4684-8D72-F4A881DAE173}" type="presParOf" srcId="{1F972100-9758-4A54-97F5-4D3E5F1E5029}" destId="{A4273804-BE09-46D2-8E7A-5857B0B67D3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6C9EF-5A0A-489B-B628-F9220548DCA9}">
      <dsp:nvSpPr>
        <dsp:cNvPr id="0" name=""/>
        <dsp:cNvSpPr/>
      </dsp:nvSpPr>
      <dsp:spPr>
        <a:xfrm>
          <a:off x="2129548" y="1138236"/>
          <a:ext cx="2638527" cy="263852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i="1" kern="1200" dirty="0"/>
            <a:t>5 Ps of Strategy</a:t>
          </a:r>
          <a:endParaRPr lang="en-ID" sz="3400" i="1" kern="1200" dirty="0"/>
        </a:p>
      </dsp:txBody>
      <dsp:txXfrm>
        <a:off x="2515951" y="1524639"/>
        <a:ext cx="1865721" cy="1865721"/>
      </dsp:txXfrm>
    </dsp:sp>
    <dsp:sp modelId="{9D0E7834-150B-461F-83D0-326D03DA678A}">
      <dsp:nvSpPr>
        <dsp:cNvPr id="0" name=""/>
        <dsp:cNvSpPr/>
      </dsp:nvSpPr>
      <dsp:spPr>
        <a:xfrm>
          <a:off x="2789180" y="81404"/>
          <a:ext cx="1319263" cy="1319263"/>
        </a:xfrm>
        <a:prstGeom prst="ellipse">
          <a:avLst/>
        </a:prstGeom>
        <a:solidFill>
          <a:schemeClr val="accent4">
            <a:alpha val="50000"/>
            <a:hueOff val="4038055"/>
            <a:satOff val="-5673"/>
            <a:lumOff val="-207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PLAN</a:t>
          </a:r>
          <a:endParaRPr lang="en-ID" sz="1100" kern="1200" dirty="0"/>
        </a:p>
      </dsp:txBody>
      <dsp:txXfrm>
        <a:off x="2982382" y="274606"/>
        <a:ext cx="932859" cy="932859"/>
      </dsp:txXfrm>
    </dsp:sp>
    <dsp:sp modelId="{7F4F5D77-F930-4A8F-A8A3-6890033B8E8E}">
      <dsp:nvSpPr>
        <dsp:cNvPr id="0" name=""/>
        <dsp:cNvSpPr/>
      </dsp:nvSpPr>
      <dsp:spPr>
        <a:xfrm>
          <a:off x="4421633" y="1267451"/>
          <a:ext cx="1319263" cy="1319263"/>
        </a:xfrm>
        <a:prstGeom prst="ellipse">
          <a:avLst/>
        </a:prstGeom>
        <a:solidFill>
          <a:schemeClr val="accent4">
            <a:alpha val="50000"/>
            <a:hueOff val="8076109"/>
            <a:satOff val="-11346"/>
            <a:lumOff val="-415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PLOY</a:t>
          </a:r>
          <a:endParaRPr lang="en-ID" sz="1100" kern="1200" dirty="0"/>
        </a:p>
      </dsp:txBody>
      <dsp:txXfrm>
        <a:off x="4614835" y="1460653"/>
        <a:ext cx="932859" cy="932859"/>
      </dsp:txXfrm>
    </dsp:sp>
    <dsp:sp modelId="{A1741A48-68D2-4363-96B8-7AEFC065F424}">
      <dsp:nvSpPr>
        <dsp:cNvPr id="0" name=""/>
        <dsp:cNvSpPr/>
      </dsp:nvSpPr>
      <dsp:spPr>
        <a:xfrm>
          <a:off x="3798092" y="3186516"/>
          <a:ext cx="1319263" cy="1319263"/>
        </a:xfrm>
        <a:prstGeom prst="ellipse">
          <a:avLst/>
        </a:prstGeom>
        <a:solidFill>
          <a:schemeClr val="accent4">
            <a:alpha val="50000"/>
            <a:hueOff val="12114164"/>
            <a:satOff val="-17019"/>
            <a:lumOff val="-623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PATERN</a:t>
          </a:r>
          <a:endParaRPr lang="en-ID" sz="1100" kern="1200" dirty="0"/>
        </a:p>
      </dsp:txBody>
      <dsp:txXfrm>
        <a:off x="3991294" y="3379718"/>
        <a:ext cx="932859" cy="932859"/>
      </dsp:txXfrm>
    </dsp:sp>
    <dsp:sp modelId="{5922DEB3-26BE-430D-9C8F-31CAAEA7999C}">
      <dsp:nvSpPr>
        <dsp:cNvPr id="0" name=""/>
        <dsp:cNvSpPr/>
      </dsp:nvSpPr>
      <dsp:spPr>
        <a:xfrm>
          <a:off x="1780268" y="3186516"/>
          <a:ext cx="1319263" cy="1319263"/>
        </a:xfrm>
        <a:prstGeom prst="ellipse">
          <a:avLst/>
        </a:prstGeom>
        <a:solidFill>
          <a:schemeClr val="accent4">
            <a:alpha val="50000"/>
            <a:hueOff val="16152219"/>
            <a:satOff val="-22692"/>
            <a:lumOff val="-831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POSITION</a:t>
          </a:r>
          <a:endParaRPr lang="en-ID" sz="1100" kern="1200" dirty="0"/>
        </a:p>
      </dsp:txBody>
      <dsp:txXfrm>
        <a:off x="1973470" y="3379718"/>
        <a:ext cx="932859" cy="932859"/>
      </dsp:txXfrm>
    </dsp:sp>
    <dsp:sp modelId="{26016AC0-77D6-4FA6-9ED2-D8437D2ACA8E}">
      <dsp:nvSpPr>
        <dsp:cNvPr id="0" name=""/>
        <dsp:cNvSpPr/>
      </dsp:nvSpPr>
      <dsp:spPr>
        <a:xfrm>
          <a:off x="1156726" y="1267451"/>
          <a:ext cx="1319263" cy="1319263"/>
        </a:xfrm>
        <a:prstGeom prst="ellipse">
          <a:avLst/>
        </a:prstGeom>
        <a:solidFill>
          <a:schemeClr val="accent4">
            <a:alpha val="50000"/>
            <a:hueOff val="20190273"/>
            <a:satOff val="-28365"/>
            <a:lumOff val="-1039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PERSPECTIVE</a:t>
          </a:r>
          <a:endParaRPr lang="en-ID" sz="1100" kern="1200"/>
        </a:p>
      </dsp:txBody>
      <dsp:txXfrm>
        <a:off x="1349928" y="1460653"/>
        <a:ext cx="932859" cy="9328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1E5A7-22F9-4534-A410-D621D978FB66}">
      <dsp:nvSpPr>
        <dsp:cNvPr id="0" name=""/>
        <dsp:cNvSpPr/>
      </dsp:nvSpPr>
      <dsp:spPr>
        <a:xfrm>
          <a:off x="0" y="413444"/>
          <a:ext cx="759349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30C8A7E-44ED-45E6-81E0-ABA5ACD7636E}">
      <dsp:nvSpPr>
        <dsp:cNvPr id="0" name=""/>
        <dsp:cNvSpPr/>
      </dsp:nvSpPr>
      <dsp:spPr>
        <a:xfrm>
          <a:off x="379674" y="14924"/>
          <a:ext cx="5315446" cy="7970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911" tIns="0" rIns="20091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Corporate Level Strategy</a:t>
          </a:r>
          <a:endParaRPr lang="en-ID" sz="2700" kern="1200" dirty="0"/>
        </a:p>
      </dsp:txBody>
      <dsp:txXfrm>
        <a:off x="418582" y="53832"/>
        <a:ext cx="5237630" cy="719224"/>
      </dsp:txXfrm>
    </dsp:sp>
    <dsp:sp modelId="{B604C3BA-6726-4D14-B694-B7A78BF73AFA}">
      <dsp:nvSpPr>
        <dsp:cNvPr id="0" name=""/>
        <dsp:cNvSpPr/>
      </dsp:nvSpPr>
      <dsp:spPr>
        <a:xfrm>
          <a:off x="0" y="1638164"/>
          <a:ext cx="759349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933945"/>
              <a:satOff val="10618"/>
              <a:lumOff val="127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136D6D-030F-4110-8294-4F616BE9119A}">
      <dsp:nvSpPr>
        <dsp:cNvPr id="0" name=""/>
        <dsp:cNvSpPr/>
      </dsp:nvSpPr>
      <dsp:spPr>
        <a:xfrm>
          <a:off x="379674" y="1239644"/>
          <a:ext cx="5315446" cy="797040"/>
        </a:xfrm>
        <a:prstGeom prst="roundRect">
          <a:avLst/>
        </a:prstGeom>
        <a:gradFill rotWithShape="0">
          <a:gsLst>
            <a:gs pos="0">
              <a:schemeClr val="accent5">
                <a:hueOff val="-3933945"/>
                <a:satOff val="10618"/>
                <a:lumOff val="1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933945"/>
                <a:satOff val="10618"/>
                <a:lumOff val="1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933945"/>
                <a:satOff val="10618"/>
                <a:lumOff val="1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911" tIns="0" rIns="20091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Business Unit Level Strategy</a:t>
          </a:r>
          <a:endParaRPr lang="en-ID" sz="2700" kern="1200" dirty="0"/>
        </a:p>
      </dsp:txBody>
      <dsp:txXfrm>
        <a:off x="418582" y="1278552"/>
        <a:ext cx="5237630" cy="719224"/>
      </dsp:txXfrm>
    </dsp:sp>
    <dsp:sp modelId="{6EB6D381-B504-4BB1-9BF2-657C18AA0AD7}">
      <dsp:nvSpPr>
        <dsp:cNvPr id="0" name=""/>
        <dsp:cNvSpPr/>
      </dsp:nvSpPr>
      <dsp:spPr>
        <a:xfrm>
          <a:off x="0" y="2862884"/>
          <a:ext cx="7593495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7867891"/>
              <a:satOff val="21236"/>
              <a:lumOff val="254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9BD0B68-B9E0-4079-948E-B371D12DE3CF}">
      <dsp:nvSpPr>
        <dsp:cNvPr id="0" name=""/>
        <dsp:cNvSpPr/>
      </dsp:nvSpPr>
      <dsp:spPr>
        <a:xfrm>
          <a:off x="379674" y="2464364"/>
          <a:ext cx="5315446" cy="797040"/>
        </a:xfrm>
        <a:prstGeom prst="roundRect">
          <a:avLst/>
        </a:prstGeom>
        <a:gradFill rotWithShape="0">
          <a:gsLst>
            <a:gs pos="0">
              <a:schemeClr val="accent5">
                <a:hueOff val="-7867891"/>
                <a:satOff val="21236"/>
                <a:lumOff val="25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867891"/>
                <a:satOff val="21236"/>
                <a:lumOff val="25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867891"/>
                <a:satOff val="21236"/>
                <a:lumOff val="25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911" tIns="0" rIns="200911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Functional Level Strategy </a:t>
          </a:r>
          <a:endParaRPr lang="en-ID" sz="2700" kern="1200" dirty="0"/>
        </a:p>
      </dsp:txBody>
      <dsp:txXfrm>
        <a:off x="418582" y="2503272"/>
        <a:ext cx="5237630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9BCC5-054C-45DB-B874-E4B311F7D954}">
      <dsp:nvSpPr>
        <dsp:cNvPr id="0" name=""/>
        <dsp:cNvSpPr/>
      </dsp:nvSpPr>
      <dsp:spPr>
        <a:xfrm>
          <a:off x="790270" y="0"/>
          <a:ext cx="8956395" cy="3803904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C043C062-8AF6-40BC-82A3-E2B5F926BB94}">
      <dsp:nvSpPr>
        <dsp:cNvPr id="0" name=""/>
        <dsp:cNvSpPr/>
      </dsp:nvSpPr>
      <dsp:spPr>
        <a:xfrm>
          <a:off x="5273" y="1141171"/>
          <a:ext cx="2536479" cy="15215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Enhanced Communication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a. Dialogue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b. Participation  </a:t>
          </a:r>
          <a:endParaRPr lang="en-ID" sz="1600" kern="1200" dirty="0">
            <a:solidFill>
              <a:schemeClr val="tx1"/>
            </a:solidFill>
          </a:endParaRPr>
        </a:p>
      </dsp:txBody>
      <dsp:txXfrm>
        <a:off x="79549" y="1215447"/>
        <a:ext cx="2387927" cy="1373009"/>
      </dsp:txXfrm>
    </dsp:sp>
    <dsp:sp modelId="{7DD1E553-BB54-4153-BF65-42C9828C38D4}">
      <dsp:nvSpPr>
        <dsp:cNvPr id="0" name=""/>
        <dsp:cNvSpPr/>
      </dsp:nvSpPr>
      <dsp:spPr>
        <a:xfrm>
          <a:off x="2668576" y="1141171"/>
          <a:ext cx="2536479" cy="1521561"/>
        </a:xfrm>
        <a:prstGeom prst="roundRect">
          <a:avLst/>
        </a:prstGeom>
        <a:gradFill rotWithShape="0">
          <a:gsLst>
            <a:gs pos="0">
              <a:schemeClr val="accent4">
                <a:hueOff val="6730091"/>
                <a:satOff val="-9455"/>
                <a:lumOff val="-34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730091"/>
                <a:satOff val="-9455"/>
                <a:lumOff val="-34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730091"/>
                <a:satOff val="-9455"/>
                <a:lumOff val="-34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Improved Understanding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a. Of others views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b. Of what the firm is doing/planning and why</a:t>
          </a:r>
          <a:endParaRPr lang="en-ID" sz="1400" kern="1200" dirty="0">
            <a:solidFill>
              <a:schemeClr val="tx1"/>
            </a:solidFill>
          </a:endParaRPr>
        </a:p>
      </dsp:txBody>
      <dsp:txXfrm>
        <a:off x="2742852" y="1215447"/>
        <a:ext cx="2387927" cy="1373009"/>
      </dsp:txXfrm>
    </dsp:sp>
    <dsp:sp modelId="{BED7A7D4-00FF-4342-94F8-1FE943469B80}">
      <dsp:nvSpPr>
        <dsp:cNvPr id="0" name=""/>
        <dsp:cNvSpPr/>
      </dsp:nvSpPr>
      <dsp:spPr>
        <a:xfrm>
          <a:off x="5331879" y="1141171"/>
          <a:ext cx="2536479" cy="1521561"/>
        </a:xfrm>
        <a:prstGeom prst="roundRect">
          <a:avLst/>
        </a:prstGeom>
        <a:gradFill rotWithShape="0">
          <a:gsLst>
            <a:gs pos="0">
              <a:schemeClr val="accent4">
                <a:hueOff val="13460182"/>
                <a:satOff val="-18910"/>
                <a:lumOff val="-69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3460182"/>
                <a:satOff val="-18910"/>
                <a:lumOff val="-69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3460182"/>
                <a:satOff val="-18910"/>
                <a:lumOff val="-69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Greater Commitment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a. To achieve objectives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b. To implement strategies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c. To work hard</a:t>
          </a:r>
          <a:endParaRPr lang="en-ID" sz="1400" kern="1200" dirty="0">
            <a:solidFill>
              <a:schemeClr val="tx1"/>
            </a:solidFill>
          </a:endParaRPr>
        </a:p>
      </dsp:txBody>
      <dsp:txXfrm>
        <a:off x="5406155" y="1215447"/>
        <a:ext cx="2387927" cy="1373009"/>
      </dsp:txXfrm>
    </dsp:sp>
    <dsp:sp modelId="{A4273804-BE09-46D2-8E7A-5857B0B67D30}">
      <dsp:nvSpPr>
        <dsp:cNvPr id="0" name=""/>
        <dsp:cNvSpPr/>
      </dsp:nvSpPr>
      <dsp:spPr>
        <a:xfrm>
          <a:off x="7995183" y="1141171"/>
          <a:ext cx="2536479" cy="1521561"/>
        </a:xfrm>
        <a:prstGeom prst="roundRect">
          <a:avLst/>
        </a:prstGeom>
        <a:gradFill rotWithShape="0">
          <a:gsLst>
            <a:gs pos="0">
              <a:schemeClr val="accent4">
                <a:hueOff val="20190273"/>
                <a:satOff val="-28365"/>
                <a:lumOff val="-1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0190273"/>
                <a:satOff val="-28365"/>
                <a:lumOff val="-1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0190273"/>
                <a:satOff val="-28365"/>
                <a:lumOff val="-1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The Result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</a:rPr>
            <a:t>All managers and employees on a Mission to help the firm </a:t>
          </a:r>
          <a:r>
            <a:rPr lang="en-US" sz="1400" kern="1200" dirty="0" err="1">
              <a:solidFill>
                <a:schemeClr val="tx1"/>
              </a:solidFill>
            </a:rPr>
            <a:t>succed</a:t>
          </a:r>
          <a:endParaRPr lang="en-ID" sz="1400" kern="1200" dirty="0">
            <a:solidFill>
              <a:schemeClr val="tx1"/>
            </a:solidFill>
          </a:endParaRPr>
        </a:p>
      </dsp:txBody>
      <dsp:txXfrm>
        <a:off x="8069459" y="1215447"/>
        <a:ext cx="2387927" cy="1373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0B616-BCB2-4E7C-BAA6-B90DF21B9EDF}" type="datetimeFigureOut">
              <a:rPr lang="en-US" smtClean="0"/>
              <a:t>11/14/2021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EDF81-139F-488C-872B-4720FBA6B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(These don’t have designer IDs since they were based off the default master slides already in the deck.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EDF81-139F-488C-872B-4720FBA6BF9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8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688" y="1673352"/>
            <a:ext cx="5596128" cy="3511296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365760"/>
            <a:ext cx="4617720" cy="257860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10343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712788"/>
            <a:ext cx="4618037" cy="543242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77056" y="4297680"/>
            <a:ext cx="4434840" cy="118872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0" name="Text Placeholder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0131" y="2486571"/>
            <a:ext cx="4106451" cy="1884857"/>
          </a:xfrm>
        </p:spPr>
        <p:txBody>
          <a:bodyPr>
            <a:normAutofit/>
          </a:bodyPr>
          <a:lstStyle/>
          <a:p>
            <a:pPr algn="ctr"/>
            <a:r>
              <a:rPr lang="en-US" sz="4000" i="0" dirty="0"/>
              <a:t>KONSEP STRATEGI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493F1-9BB8-4D87-A1A1-85DDD72E7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Corporate Level Strategy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5B616-E98E-4B33-81D3-19F1FC278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korporasi</a:t>
            </a:r>
            <a:r>
              <a:rPr lang="en-US" dirty="0"/>
              <a:t> </a:t>
            </a:r>
            <a:r>
              <a:rPr lang="en-US" dirty="0" err="1"/>
              <a:t>menempati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dan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akuisisi</a:t>
            </a:r>
            <a:r>
              <a:rPr lang="en-US" dirty="0"/>
              <a:t> dan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dan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strategic business unit (SBU)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performa</a:t>
            </a:r>
            <a:r>
              <a:rPr lang="en-US" dirty="0"/>
              <a:t> yang optimal. </a:t>
            </a:r>
          </a:p>
          <a:p>
            <a:r>
              <a:rPr lang="en-US" dirty="0"/>
              <a:t>Sifat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pada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konseptual</a:t>
            </a:r>
            <a:r>
              <a:rPr lang="en-US" dirty="0"/>
              <a:t> dan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ringan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.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8D1601-F324-4FBC-82D3-DB8A31C1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89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0E6A-3E89-4D95-9D21-B970F5C22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Unit Level Strategy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63EC-707D-40BF-A6E1-405378352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Strtaegi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organisasi-organisasi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dan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diperlakukan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. </a:t>
            </a:r>
          </a:p>
          <a:p>
            <a:r>
              <a:rPr lang="en-US" dirty="0" err="1"/>
              <a:t>Konsep</a:t>
            </a:r>
            <a:r>
              <a:rPr lang="en-US" dirty="0"/>
              <a:t> fundamental </a:t>
            </a:r>
            <a:r>
              <a:rPr lang="en-US" dirty="0" err="1"/>
              <a:t>dalam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/</a:t>
            </a:r>
            <a:r>
              <a:rPr lang="en-US" dirty="0" err="1"/>
              <a:t>segmen</a:t>
            </a:r>
            <a:r>
              <a:rPr lang="en-US" dirty="0"/>
              <a:t> pasar independent </a:t>
            </a:r>
            <a:r>
              <a:rPr lang="en-US" dirty="0" err="1"/>
              <a:t>diskrit</a:t>
            </a:r>
            <a:r>
              <a:rPr lang="en-US" dirty="0"/>
              <a:t> yang </a:t>
            </a:r>
            <a:r>
              <a:rPr lang="en-US" dirty="0" err="1"/>
              <a:t>disajikan</a:t>
            </a:r>
            <a:r>
              <a:rPr lang="en-US" dirty="0"/>
              <a:t> oleh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Karena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/pasar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, unit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diciptakan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sifat</a:t>
            </a:r>
            <a:r>
              <a:rPr lang="en-US" dirty="0"/>
              <a:t> market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kompetisi</a:t>
            </a:r>
            <a:r>
              <a:rPr lang="en-US" dirty="0"/>
              <a:t>, dan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DC0282-0C97-4E33-B6DB-EEB304614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983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1D28-3694-4428-85B0-7E1D74980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Level Strategy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6249F-DFA7-4460-80F1-3DFB9A644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,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dan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 Keputusan pada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taktis</a:t>
            </a:r>
            <a:r>
              <a:rPr lang="en-US" dirty="0"/>
              <a:t>. Keputusan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dibatasi</a:t>
            </a:r>
            <a:r>
              <a:rPr lang="en-US" dirty="0"/>
              <a:t> oleh </a:t>
            </a:r>
            <a:r>
              <a:rPr lang="en-US" dirty="0" err="1"/>
              <a:t>beberepa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. </a:t>
            </a:r>
          </a:p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relative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,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area yang </a:t>
            </a:r>
            <a:r>
              <a:rPr lang="en-US" dirty="0" err="1"/>
              <a:t>fungsional</a:t>
            </a:r>
            <a:r>
              <a:rPr lang="en-US" dirty="0"/>
              <a:t> dan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kontribusi</a:t>
            </a:r>
            <a:r>
              <a:rPr lang="en-US" dirty="0"/>
              <a:t> optimal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unit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dan </a:t>
            </a:r>
            <a:r>
              <a:rPr lang="en-US" dirty="0" err="1"/>
              <a:t>korporasi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9AF14F-26EB-49DF-95ED-AC60D34EC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72160-4991-4EAC-99FD-BCAC1D73B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D8722-F5AB-4EF3-8375-80D4CA884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. </a:t>
            </a:r>
            <a:endParaRPr lang="en-ID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B7C7DC0-B52C-4E2C-A32B-41F804FCF9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674169"/>
              </p:ext>
            </p:extLst>
          </p:nvPr>
        </p:nvGraphicFramePr>
        <p:xfrm>
          <a:off x="838200" y="2414016"/>
          <a:ext cx="10536936" cy="3803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F966CE-7F03-4491-85B2-8326B780C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26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E118C-518A-4DFE-ADA8-1F7F449E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dan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Panjang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FA1E-EB82-4D54-A697-461C4C875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/>
              <a:t>eksekutif</a:t>
            </a:r>
            <a:r>
              <a:rPr lang="en-US" dirty="0"/>
              <a:t> paling senior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penekanan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 pada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misi</a:t>
            </a:r>
            <a:r>
              <a:rPr lang="en-US" dirty="0"/>
              <a:t>, </a:t>
            </a:r>
            <a:r>
              <a:rPr lang="en-US" dirty="0" err="1"/>
              <a:t>visi</a:t>
            </a:r>
            <a:r>
              <a:rPr lang="en-US" dirty="0"/>
              <a:t>, dan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menyeluruh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ID" dirty="0" err="1"/>
              <a:t>Perencanaan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juga </a:t>
            </a:r>
            <a:r>
              <a:rPr lang="en-ID" dirty="0" err="1"/>
              <a:t>merupakan</a:t>
            </a:r>
            <a:r>
              <a:rPr lang="en-ID" dirty="0"/>
              <a:t> proses yang </a:t>
            </a:r>
            <a:r>
              <a:rPr lang="en-ID" dirty="0" err="1"/>
              <a:t>berkelanjutan</a:t>
            </a:r>
            <a:r>
              <a:rPr lang="en-ID" dirty="0"/>
              <a:t>,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menerus</a:t>
            </a:r>
            <a:r>
              <a:rPr lang="en-ID" dirty="0"/>
              <a:t> Menyusun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inisiatif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diprioritaskan</a:t>
            </a:r>
            <a:r>
              <a:rPr lang="en-ID" dirty="0"/>
              <a:t>. </a:t>
            </a:r>
          </a:p>
          <a:p>
            <a:r>
              <a:rPr lang="en-ID" dirty="0" err="1"/>
              <a:t>Perencanaan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pengaturan</a:t>
            </a:r>
            <a:r>
              <a:rPr lang="en-ID" dirty="0"/>
              <a:t> proses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rencana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tercapai</a:t>
            </a:r>
            <a:r>
              <a:rPr lang="en-ID" dirty="0"/>
              <a:t>.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penyelarasan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agar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dan </a:t>
            </a:r>
            <a:r>
              <a:rPr lang="en-ID" dirty="0" err="1"/>
              <a:t>mengkoordinir</a:t>
            </a:r>
            <a:r>
              <a:rPr lang="en-ID" dirty="0"/>
              <a:t> </a:t>
            </a:r>
            <a:r>
              <a:rPr lang="en-ID" dirty="0" err="1"/>
              <a:t>departemen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</a:t>
            </a:r>
            <a:r>
              <a:rPr lang="en-ID" dirty="0" err="1"/>
              <a:t>siap</a:t>
            </a:r>
            <a:r>
              <a:rPr lang="en-ID" dirty="0"/>
              <a:t> pada target </a:t>
            </a:r>
            <a:r>
              <a:rPr lang="en-ID" dirty="0" err="1"/>
              <a:t>organisasi</a:t>
            </a:r>
            <a:r>
              <a:rPr lang="en-ID" dirty="0"/>
              <a:t>. </a:t>
            </a:r>
            <a:r>
              <a:rPr lang="en-ID" dirty="0" err="1"/>
              <a:t>Perencanaan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Panjang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diberi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, </a:t>
            </a:r>
            <a:r>
              <a:rPr lang="en-ID" dirty="0" err="1"/>
              <a:t>sering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5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tergantung</a:t>
            </a:r>
            <a:r>
              <a:rPr lang="en-ID" dirty="0"/>
              <a:t> pada </a:t>
            </a:r>
            <a:r>
              <a:rPr lang="en-ID" dirty="0" err="1"/>
              <a:t>strategi</a:t>
            </a:r>
            <a:r>
              <a:rPr lang="en-ID" dirty="0"/>
              <a:t> </a:t>
            </a:r>
            <a:r>
              <a:rPr lang="en-ID" dirty="0" err="1"/>
              <a:t>sasaran</a:t>
            </a:r>
            <a:r>
              <a:rPr lang="en-ID" dirty="0"/>
              <a:t> yang </a:t>
            </a:r>
            <a:r>
              <a:rPr lang="en-ID" dirty="0" err="1"/>
              <a:t>ingin</a:t>
            </a:r>
            <a:r>
              <a:rPr lang="en-ID" dirty="0"/>
              <a:t> </a:t>
            </a:r>
            <a:r>
              <a:rPr lang="en-ID" dirty="0" err="1"/>
              <a:t>dicapai</a:t>
            </a:r>
            <a:r>
              <a:rPr lang="en-ID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43735-070A-4D76-A204-E9FD6AC5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23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67F229A-48C3-4BE7-96EC-3C05DC7FB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Referensi</a:t>
            </a:r>
            <a:r>
              <a:rPr lang="en-US" dirty="0"/>
              <a:t> 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041F48D-F184-4F9F-B5AC-F127F0898F3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/>
              <a:t>Mohammadian</a:t>
            </a:r>
            <a:r>
              <a:rPr lang="en-US" dirty="0"/>
              <a:t>, H.D., 2017. Principles of Strategic Planning.</a:t>
            </a:r>
          </a:p>
          <a:p>
            <a:r>
              <a:rPr lang="en-US" sz="1800" dirty="0" err="1"/>
              <a:t>Supratino</a:t>
            </a:r>
            <a:r>
              <a:rPr lang="en-US" sz="1800" dirty="0"/>
              <a:t>, H, </a:t>
            </a:r>
            <a:r>
              <a:rPr lang="en-US" sz="1800" dirty="0" err="1"/>
              <a:t>dkk</a:t>
            </a:r>
            <a:r>
              <a:rPr lang="en-US" sz="1800" dirty="0"/>
              <a:t>., 2003. Advanced Strategic Management: Back to Basic Approach.</a:t>
            </a:r>
          </a:p>
          <a:p>
            <a:r>
              <a:rPr lang="en-US" dirty="0" err="1"/>
              <a:t>Pearch</a:t>
            </a:r>
            <a:r>
              <a:rPr lang="en-US" dirty="0"/>
              <a:t>, J.A &amp; Robinson, R. B., 1997.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Strategik</a:t>
            </a:r>
            <a:r>
              <a:rPr lang="en-US" dirty="0"/>
              <a:t>, </a:t>
            </a:r>
            <a:r>
              <a:rPr lang="en-US" dirty="0" err="1"/>
              <a:t>Formulasi</a:t>
            </a:r>
            <a:r>
              <a:rPr lang="en-US" dirty="0"/>
              <a:t>, </a:t>
            </a:r>
            <a:r>
              <a:rPr lang="en-US" dirty="0" err="1"/>
              <a:t>Implementasi</a:t>
            </a:r>
            <a:r>
              <a:rPr lang="en-US" dirty="0"/>
              <a:t>, dan </a:t>
            </a:r>
            <a:r>
              <a:rPr lang="en-US" dirty="0" err="1"/>
              <a:t>Pengendalian</a:t>
            </a:r>
            <a:r>
              <a:rPr lang="en-US" dirty="0"/>
              <a:t>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915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9B795-03E9-4E34-9357-C0628914A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452"/>
            <a:ext cx="10515600" cy="1325563"/>
          </a:xfrm>
        </p:spPr>
        <p:txBody>
          <a:bodyPr/>
          <a:lstStyle/>
          <a:p>
            <a:r>
              <a:rPr lang="en-US" dirty="0" err="1"/>
              <a:t>Konsep</a:t>
            </a:r>
            <a:endParaRPr lang="en-US" dirty="0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E2ACE18F-7572-4B57-B093-F422098C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386328" cy="365125"/>
          </a:xfrm>
        </p:spPr>
        <p:txBody>
          <a:bodyPr/>
          <a:lstStyle/>
          <a:p>
            <a:r>
              <a:rPr lang="en-US" sz="1200" dirty="0"/>
              <a:t>Mintzberg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ID" sz="12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599594A-AF62-48E1-BD5E-326F0F61A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769165"/>
            <a:ext cx="6309360" cy="4587185"/>
          </a:xfrm>
        </p:spPr>
        <p:txBody>
          <a:bodyPr>
            <a:normAutofit fontScale="77500" lnSpcReduction="20000"/>
          </a:bodyPr>
          <a:lstStyle/>
          <a:p>
            <a:r>
              <a:rPr lang="en-US" b="1" i="1" dirty="0"/>
              <a:t>Strategy as a plan</a:t>
            </a:r>
            <a:r>
              <a:rPr lang="en-US" dirty="0"/>
              <a:t>: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rencan</a:t>
            </a:r>
            <a:r>
              <a:rPr lang="en-US" dirty="0"/>
              <a:t> </a:t>
            </a:r>
            <a:r>
              <a:rPr lang="en-US" dirty="0" err="1"/>
              <a:t>aterpadu</a:t>
            </a:r>
            <a:r>
              <a:rPr lang="en-US" dirty="0"/>
              <a:t> dan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proses yang </a:t>
            </a:r>
            <a:r>
              <a:rPr lang="en-US" dirty="0" err="1"/>
              <a:t>disengaja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.</a:t>
            </a:r>
          </a:p>
          <a:p>
            <a:r>
              <a:rPr lang="en-US" b="1" i="1" dirty="0"/>
              <a:t>Strategy as a ploy</a:t>
            </a:r>
            <a:r>
              <a:rPr lang="en-US" dirty="0"/>
              <a:t>: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manuver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lawan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pesaing</a:t>
            </a:r>
            <a:r>
              <a:rPr lang="en-US" dirty="0"/>
              <a:t>.</a:t>
            </a:r>
          </a:p>
          <a:p>
            <a:r>
              <a:rPr lang="en-US" b="1" i="1" dirty="0"/>
              <a:t>Strategy as a pattern</a:t>
            </a:r>
            <a:r>
              <a:rPr lang="en-US" dirty="0"/>
              <a:t>: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dan </a:t>
            </a:r>
            <a:r>
              <a:rPr lang="en-US" dirty="0" err="1"/>
              <a:t>tindakan</a:t>
            </a:r>
            <a:r>
              <a:rPr lang="en-US" dirty="0"/>
              <a:t>.</a:t>
            </a:r>
          </a:p>
          <a:p>
            <a:r>
              <a:rPr lang="en-US" b="1" i="1" dirty="0"/>
              <a:t>Strategy as a position</a:t>
            </a:r>
            <a:r>
              <a:rPr lang="en-US" dirty="0"/>
              <a:t>: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perantara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internal dan </a:t>
            </a:r>
            <a:r>
              <a:rPr lang="en-US" dirty="0" err="1"/>
              <a:t>eksternal</a:t>
            </a:r>
            <a:r>
              <a:rPr lang="en-US" dirty="0"/>
              <a:t>.</a:t>
            </a:r>
          </a:p>
          <a:p>
            <a:r>
              <a:rPr lang="en-US" b="1" i="1" dirty="0"/>
              <a:t>Strategy as perspective</a:t>
            </a:r>
            <a:r>
              <a:rPr lang="en-US" dirty="0"/>
              <a:t>: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internal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endParaRPr lang="en-ID" dirty="0"/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D3E3AC8A-85EA-44CB-A43D-5229026396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42150"/>
              </p:ext>
            </p:extLst>
          </p:nvPr>
        </p:nvGraphicFramePr>
        <p:xfrm>
          <a:off x="6096000" y="1293677"/>
          <a:ext cx="6897624" cy="4587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494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8BEB-60A9-4566-92BD-A9B29EF1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Strategi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26344-3241-4D94-BCA7-BB92DA486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47675" indent="-447675">
              <a:buAutoNum type="arabicPeriod"/>
            </a:pPr>
            <a:r>
              <a:rPr lang="en-US" b="1" dirty="0" err="1"/>
              <a:t>Strategi</a:t>
            </a:r>
            <a:r>
              <a:rPr lang="en-US" b="1" dirty="0"/>
              <a:t> yang </a:t>
            </a:r>
            <a:r>
              <a:rPr lang="en-US" b="1" dirty="0" err="1"/>
              <a:t>dibuat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terencana</a:t>
            </a:r>
            <a:r>
              <a:rPr lang="en-US" b="1" dirty="0"/>
              <a:t> </a:t>
            </a:r>
            <a:r>
              <a:rPr lang="en-US" b="1" dirty="0" err="1"/>
              <a:t>mengandalkan</a:t>
            </a:r>
            <a:r>
              <a:rPr lang="en-US" b="1" dirty="0"/>
              <a:t> </a:t>
            </a:r>
          </a:p>
          <a:p>
            <a:pPr marL="536575" indent="-88900">
              <a:buNone/>
            </a:pPr>
            <a:r>
              <a:rPr lang="en-US" b="1" dirty="0" err="1"/>
              <a:t>aspek</a:t>
            </a:r>
            <a:r>
              <a:rPr lang="en-US" b="1" dirty="0"/>
              <a:t> “</a:t>
            </a:r>
            <a:r>
              <a:rPr lang="en-US" b="1" dirty="0" err="1"/>
              <a:t>pengendalian</a:t>
            </a:r>
            <a:r>
              <a:rPr lang="en-US" b="1" dirty="0"/>
              <a:t>” (control).</a:t>
            </a:r>
          </a:p>
          <a:p>
            <a:pPr marL="447675" indent="0">
              <a:buNone/>
            </a:pPr>
            <a:r>
              <a:rPr lang="en-US" dirty="0" err="1"/>
              <a:t>Aspek</a:t>
            </a:r>
            <a:r>
              <a:rPr lang="en-US" dirty="0"/>
              <a:t> control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terencana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matang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mengandalkan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.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. </a:t>
            </a:r>
            <a:r>
              <a:rPr lang="en-US" dirty="0" err="1"/>
              <a:t>Presisi</a:t>
            </a:r>
            <a:r>
              <a:rPr lang="en-US" dirty="0"/>
              <a:t> (</a:t>
            </a:r>
            <a:r>
              <a:rPr lang="en-US" dirty="0" err="1"/>
              <a:t>ketepatan</a:t>
            </a:r>
            <a:r>
              <a:rPr lang="en-US" dirty="0"/>
              <a:t>) </a:t>
            </a:r>
            <a:r>
              <a:rPr lang="en-US" dirty="0" err="1"/>
              <a:t>menjadi</a:t>
            </a:r>
            <a:r>
              <a:rPr lang="en-US" dirty="0"/>
              <a:t> kata </a:t>
            </a:r>
            <a:r>
              <a:rPr lang="en-US" dirty="0" err="1"/>
              <a:t>kunci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2.   </a:t>
            </a:r>
            <a:r>
              <a:rPr lang="en-US" b="1" dirty="0" err="1"/>
              <a:t>Strategi</a:t>
            </a:r>
            <a:r>
              <a:rPr lang="en-US" b="1" dirty="0"/>
              <a:t> yang </a:t>
            </a:r>
            <a:r>
              <a:rPr lang="en-US" b="1" dirty="0" err="1"/>
              <a:t>muncul</a:t>
            </a:r>
            <a:r>
              <a:rPr lang="en-US" b="1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spontan</a:t>
            </a:r>
            <a:r>
              <a:rPr lang="en-US" b="1" dirty="0"/>
              <a:t> </a:t>
            </a:r>
            <a:r>
              <a:rPr lang="en-US" b="1" dirty="0" err="1"/>
              <a:t>mementingkan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“</a:t>
            </a:r>
            <a:r>
              <a:rPr lang="en-US" b="1" dirty="0" err="1"/>
              <a:t>belajar</a:t>
            </a:r>
            <a:r>
              <a:rPr lang="en-US" b="1" dirty="0"/>
              <a:t>” </a:t>
            </a:r>
          </a:p>
          <a:p>
            <a:pPr marL="447675" indent="0">
              <a:buNone/>
            </a:pP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cepat</a:t>
            </a:r>
            <a:r>
              <a:rPr lang="en-US" dirty="0"/>
              <a:t>,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menerus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keluwesan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pertimbangan-pertimbangan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sengaja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eksplisit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mengandalkan</a:t>
            </a:r>
            <a:r>
              <a:rPr lang="en-US" dirty="0"/>
              <a:t> pada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spontan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4D0EF-49BC-4D6E-952F-91C66E08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32913" y="6371535"/>
            <a:ext cx="4114800" cy="365125"/>
          </a:xfrm>
        </p:spPr>
        <p:txBody>
          <a:bodyPr/>
          <a:lstStyle/>
          <a:p>
            <a:r>
              <a:rPr lang="en-US" dirty="0" err="1"/>
              <a:t>Supratikno</a:t>
            </a:r>
            <a:r>
              <a:rPr lang="en-US" dirty="0"/>
              <a:t>, </a:t>
            </a:r>
            <a:r>
              <a:rPr lang="en-US" dirty="0" err="1"/>
              <a:t>dkk</a:t>
            </a:r>
            <a:r>
              <a:rPr lang="en-US" dirty="0"/>
              <a:t> (2003)</a:t>
            </a:r>
          </a:p>
        </p:txBody>
      </p:sp>
    </p:spTree>
    <p:extLst>
      <p:ext uri="{BB962C8B-B14F-4D97-AF65-F5344CB8AC3E}">
        <p14:creationId xmlns:p14="http://schemas.microsoft.com/office/powerpoint/2010/main" val="425280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A0191-9493-426E-8A1E-A9DB0BB3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Formulasi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6F301-A168-4553-8971-DF801BB00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1315"/>
            <a:ext cx="10515600" cy="416052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proses </a:t>
            </a:r>
            <a:r>
              <a:rPr lang="en-US" dirty="0" err="1"/>
              <a:t>besar</a:t>
            </a:r>
            <a:r>
              <a:rPr lang="en-US" dirty="0"/>
              <a:t>: </a:t>
            </a:r>
            <a:r>
              <a:rPr lang="en-US" dirty="0" err="1"/>
              <a:t>formulasi</a:t>
            </a:r>
            <a:r>
              <a:rPr lang="en-US" dirty="0"/>
              <a:t> dan </a:t>
            </a:r>
            <a:r>
              <a:rPr lang="en-US" dirty="0" err="1"/>
              <a:t>implementasi</a:t>
            </a:r>
            <a:r>
              <a:rPr lang="en-US" dirty="0"/>
              <a:t>.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menganalisis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diagnosis, dan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kegiatan-kegiatan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dan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. </a:t>
            </a:r>
          </a:p>
          <a:p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pada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oleh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penuntun</a:t>
            </a:r>
            <a:r>
              <a:rPr lang="en-US" dirty="0"/>
              <a:t>. </a:t>
            </a:r>
          </a:p>
          <a:p>
            <a:r>
              <a:rPr lang="en-US" dirty="0"/>
              <a:t>Bruce Henderson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pada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meramalkan</a:t>
            </a:r>
            <a:r>
              <a:rPr lang="en-US" dirty="0"/>
              <a:t> </a:t>
            </a:r>
            <a:r>
              <a:rPr lang="en-US" dirty="0" err="1"/>
              <a:t>konsekuensi</a:t>
            </a:r>
            <a:r>
              <a:rPr lang="en-US" dirty="0"/>
              <a:t> </a:t>
            </a:r>
            <a:r>
              <a:rPr lang="en-US" dirty="0" err="1"/>
              <a:t>inisiatif</a:t>
            </a:r>
            <a:r>
              <a:rPr lang="en-US" dirty="0"/>
              <a:t> masa </a:t>
            </a:r>
            <a:r>
              <a:rPr lang="en-US" dirty="0" err="1"/>
              <a:t>depan</a:t>
            </a:r>
            <a:r>
              <a:rPr lang="en-US" dirty="0"/>
              <a:t>.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factor-factor lain:</a:t>
            </a:r>
          </a:p>
          <a:p>
            <a:pPr marL="625475" indent="-357188">
              <a:buAutoNum type="arabicPeriod"/>
            </a:pP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pasar, dan </a:t>
            </a:r>
            <a:r>
              <a:rPr lang="en-US" dirty="0" err="1"/>
              <a:t>pesaing</a:t>
            </a:r>
            <a:endParaRPr lang="en-US" dirty="0"/>
          </a:p>
          <a:p>
            <a:pPr marL="625475" indent="-357188">
              <a:buAutoNum type="arabicPeriod"/>
            </a:pP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meneliti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system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interaktif</a:t>
            </a:r>
            <a:endParaRPr lang="en-US" dirty="0"/>
          </a:p>
          <a:p>
            <a:pPr marL="625475" indent="-357188">
              <a:buAutoNum type="arabicPeriod"/>
            </a:pPr>
            <a:r>
              <a:rPr lang="en-US" dirty="0" err="1"/>
              <a:t>Imajinasi</a:t>
            </a:r>
            <a:r>
              <a:rPr lang="en-US" dirty="0"/>
              <a:t> dan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alternative </a:t>
            </a:r>
            <a:r>
              <a:rPr lang="en-US" dirty="0" err="1"/>
              <a:t>spesifik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FAC588-D201-4F53-8ADB-B79BA8C091B5}"/>
              </a:ext>
            </a:extLst>
          </p:cNvPr>
          <p:cNvSpPr txBox="1"/>
          <p:nvPr/>
        </p:nvSpPr>
        <p:spPr>
          <a:xfrm>
            <a:off x="9124950" y="6411953"/>
            <a:ext cx="175839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 err="1"/>
              <a:t>Mohammadian</a:t>
            </a:r>
            <a:r>
              <a:rPr lang="en-US" sz="1050" dirty="0"/>
              <a:t> (2017)</a:t>
            </a:r>
            <a:endParaRPr lang="en-ID" sz="1050" dirty="0"/>
          </a:p>
        </p:txBody>
      </p:sp>
    </p:spTree>
    <p:extLst>
      <p:ext uri="{BB962C8B-B14F-4D97-AF65-F5344CB8AC3E}">
        <p14:creationId xmlns:p14="http://schemas.microsoft.com/office/powerpoint/2010/main" val="1803416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C5528-E135-4F44-9A71-FD217D372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Strategi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61977-30D3-4B6C-982C-C15338B0D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Pada proses </a:t>
            </a:r>
            <a:r>
              <a:rPr lang="en-US" dirty="0" err="1"/>
              <a:t>manajemen</a:t>
            </a:r>
            <a:r>
              <a:rPr lang="en-US" dirty="0"/>
              <a:t> strategic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impmentasi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. </a:t>
            </a:r>
          </a:p>
          <a:p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3 </a:t>
            </a:r>
            <a:r>
              <a:rPr lang="en-US" dirty="0" err="1"/>
              <a:t>masalah</a:t>
            </a:r>
            <a:r>
              <a:rPr lang="en-US" dirty="0"/>
              <a:t>:</a:t>
            </a:r>
          </a:p>
          <a:p>
            <a:pPr marL="715963" indent="-447675">
              <a:buFont typeface="+mj-lt"/>
              <a:buAutoNum type="alphaLcPeriod"/>
            </a:pP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tahuan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dan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bersama</a:t>
            </a:r>
            <a:endParaRPr lang="en-US" dirty="0"/>
          </a:p>
          <a:p>
            <a:pPr marL="715963" indent="-447675">
              <a:buFont typeface="+mj-lt"/>
              <a:buAutoNum type="alphaLcPeriod"/>
            </a:pP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strategi-strategi</a:t>
            </a:r>
            <a:r>
              <a:rPr lang="en-ID" dirty="0"/>
              <a:t> </a:t>
            </a:r>
            <a:r>
              <a:rPr lang="en-ID" dirty="0" err="1"/>
              <a:t>fungsional</a:t>
            </a:r>
            <a:r>
              <a:rPr lang="en-ID" dirty="0"/>
              <a:t> </a:t>
            </a:r>
            <a:r>
              <a:rPr lang="en-ID" dirty="0" err="1"/>
              <a:t>spesifik</a:t>
            </a:r>
            <a:endParaRPr lang="en-ID" dirty="0"/>
          </a:p>
          <a:p>
            <a:pPr marL="715963" indent="-447675">
              <a:buFont typeface="+mj-lt"/>
              <a:buAutoNum type="alphaLcPeriod"/>
            </a:pPr>
            <a:r>
              <a:rPr lang="en-ID" dirty="0" err="1"/>
              <a:t>Mengkomunikasikan</a:t>
            </a:r>
            <a:r>
              <a:rPr lang="en-ID" dirty="0"/>
              <a:t> </a:t>
            </a:r>
            <a:r>
              <a:rPr lang="en-ID" dirty="0" err="1"/>
              <a:t>kebijakan</a:t>
            </a:r>
            <a:r>
              <a:rPr lang="en-ID" dirty="0"/>
              <a:t> yang </a:t>
            </a:r>
            <a:r>
              <a:rPr lang="en-ID" dirty="0" err="1"/>
              <a:t>ringkas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memedomani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0AD3C-C867-4B7E-BD2A-99DD89D1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Pearce dan Robinson, 1997</a:t>
            </a:r>
          </a:p>
        </p:txBody>
      </p:sp>
    </p:spTree>
    <p:extLst>
      <p:ext uri="{BB962C8B-B14F-4D97-AF65-F5344CB8AC3E}">
        <p14:creationId xmlns:p14="http://schemas.microsoft.com/office/powerpoint/2010/main" val="4058504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8A74-3B1E-4C52-AB72-2754431C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Lanjutan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0F0AD-BC36-4B02-A76F-F99419B28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tahunan</a:t>
            </a:r>
            <a:r>
              <a:rPr lang="en-US" dirty="0"/>
              <a:t> </a:t>
            </a:r>
            <a:r>
              <a:rPr lang="en-US" dirty="0" err="1"/>
              <a:t>menerjemahkan</a:t>
            </a:r>
            <a:r>
              <a:rPr lang="en-US" dirty="0"/>
              <a:t> </a:t>
            </a:r>
            <a:r>
              <a:rPr lang="en-US" dirty="0" err="1"/>
              <a:t>aspirasi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Panjang </a:t>
            </a:r>
            <a:r>
              <a:rPr lang="en-US" dirty="0" err="1"/>
              <a:t>kedalam</a:t>
            </a:r>
            <a:r>
              <a:rPr lang="en-US" dirty="0"/>
              <a:t> target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Jika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kejelasan</a:t>
            </a:r>
            <a:r>
              <a:rPr lang="en-US" dirty="0"/>
              <a:t> dan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pemotivasi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fasilitatoryang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r>
              <a:rPr lang="en-US" dirty="0"/>
              <a:t>. </a:t>
            </a:r>
          </a:p>
          <a:p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menerjemahkan</a:t>
            </a:r>
            <a:r>
              <a:rPr lang="en-US" dirty="0"/>
              <a:t> </a:t>
            </a:r>
            <a:r>
              <a:rPr lang="en-US" dirty="0" err="1"/>
              <a:t>strategfi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kegiatan-kegiatan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unit-unit </a:t>
            </a:r>
            <a:r>
              <a:rPr lang="en-US" dirty="0" err="1"/>
              <a:t>perusahaan</a:t>
            </a:r>
            <a:r>
              <a:rPr lang="en-US" dirty="0"/>
              <a:t>. Para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dan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pada </a:t>
            </a:r>
            <a:r>
              <a:rPr lang="en-US" dirty="0" err="1"/>
              <a:t>akhirnya</a:t>
            </a:r>
            <a:r>
              <a:rPr lang="en-US" dirty="0"/>
              <a:t>,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unit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DC02DB-9EBF-4C86-8092-1EFF34F0E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3157" y="6386168"/>
            <a:ext cx="2743200" cy="365125"/>
          </a:xfrm>
        </p:spPr>
        <p:txBody>
          <a:bodyPr/>
          <a:lstStyle/>
          <a:p>
            <a:r>
              <a:rPr lang="en-US" dirty="0"/>
              <a:t>Pearce dan Robinson, 1997</a:t>
            </a:r>
          </a:p>
        </p:txBody>
      </p:sp>
    </p:spTree>
    <p:extLst>
      <p:ext uri="{BB962C8B-B14F-4D97-AF65-F5344CB8AC3E}">
        <p14:creationId xmlns:p14="http://schemas.microsoft.com/office/powerpoint/2010/main" val="992744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D4A0-0980-410A-A200-D12DDE9F2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Lanjutan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2A0C5-7488-4FEF-A14E-A486B78E4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para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dan </a:t>
            </a:r>
            <a:r>
              <a:rPr lang="en-US" dirty="0" err="1"/>
              <a:t>bawahan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disalahartikan</a:t>
            </a:r>
            <a:r>
              <a:rPr lang="en-US" dirty="0"/>
              <a:t> dan </a:t>
            </a:r>
            <a:r>
              <a:rPr lang="en-US" dirty="0" err="1"/>
              <a:t>disalahgunakan</a:t>
            </a:r>
            <a:r>
              <a:rPr lang="en-US" dirty="0"/>
              <a:t>,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ampuh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dan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Panjang. </a:t>
            </a:r>
            <a:endParaRPr lang="en-ID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47E2E0-D283-461C-BB77-6F307A83B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en-US" dirty="0"/>
              <a:t>Pearce dan Robinson, 1997</a:t>
            </a:r>
          </a:p>
        </p:txBody>
      </p:sp>
    </p:spTree>
    <p:extLst>
      <p:ext uri="{BB962C8B-B14F-4D97-AF65-F5344CB8AC3E}">
        <p14:creationId xmlns:p14="http://schemas.microsoft.com/office/powerpoint/2010/main" val="392865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A363D-94C9-4125-8404-D5285AB9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D7F9C-75CA-4432-80CE-0185FE492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trend (</a:t>
            </a:r>
            <a:r>
              <a:rPr lang="en-US" dirty="0" err="1"/>
              <a:t>kecenderungan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SWOT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SWOT,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alternative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dinilai</a:t>
            </a:r>
            <a:r>
              <a:rPr lang="en-US" dirty="0"/>
              <a:t> paling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. </a:t>
            </a:r>
            <a:endParaRPr lang="en-ID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E7B4266-A310-41A2-86F7-8196CD02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95592" y="6310312"/>
            <a:ext cx="4114800" cy="365125"/>
          </a:xfrm>
        </p:spPr>
        <p:txBody>
          <a:bodyPr/>
          <a:lstStyle/>
          <a:p>
            <a:r>
              <a:rPr lang="en-US" dirty="0" err="1"/>
              <a:t>Supratikno</a:t>
            </a:r>
            <a:r>
              <a:rPr lang="en-US" dirty="0"/>
              <a:t>, </a:t>
            </a:r>
            <a:r>
              <a:rPr lang="en-US" dirty="0" err="1"/>
              <a:t>dkk</a:t>
            </a:r>
            <a:r>
              <a:rPr lang="en-US" dirty="0"/>
              <a:t> (2003)</a:t>
            </a:r>
          </a:p>
        </p:txBody>
      </p:sp>
    </p:spTree>
    <p:extLst>
      <p:ext uri="{BB962C8B-B14F-4D97-AF65-F5344CB8AC3E}">
        <p14:creationId xmlns:p14="http://schemas.microsoft.com/office/powerpoint/2010/main" val="332284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8E69-5349-4CC8-84EC-C873727BD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Strategi</a:t>
            </a:r>
            <a:endParaRPr lang="en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D51F10-1730-48E0-9634-4D6128D0CD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386719"/>
              </p:ext>
            </p:extLst>
          </p:nvPr>
        </p:nvGraphicFramePr>
        <p:xfrm>
          <a:off x="1798188" y="2624328"/>
          <a:ext cx="7593495" cy="355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5F471-E67C-4E92-A98F-093D18BFC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r>
              <a:rPr lang="en-US" sz="1200" dirty="0" err="1"/>
              <a:t>Mohammadian</a:t>
            </a:r>
            <a:r>
              <a:rPr lang="en-US" sz="1200" dirty="0"/>
              <a:t> (2017)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73694E-22CE-4869-98B4-808CFB2B2E3D}"/>
              </a:ext>
            </a:extLst>
          </p:cNvPr>
          <p:cNvSpPr txBox="1">
            <a:spLocks/>
          </p:cNvSpPr>
          <p:nvPr/>
        </p:nvSpPr>
        <p:spPr>
          <a:xfrm>
            <a:off x="838200" y="1618488"/>
            <a:ext cx="10866120" cy="1810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Strategis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dirumuskan</a:t>
            </a:r>
            <a:r>
              <a:rPr lang="en-US" sz="2000" dirty="0"/>
              <a:t> pada </a:t>
            </a:r>
            <a:r>
              <a:rPr lang="en-US" sz="2000" dirty="0" err="1"/>
              <a:t>tiga</a:t>
            </a:r>
            <a:r>
              <a:rPr lang="en-US" sz="2000" dirty="0"/>
              <a:t> </a:t>
            </a:r>
            <a:r>
              <a:rPr lang="en-US" sz="2000" dirty="0" err="1"/>
              <a:t>tingkatan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, </a:t>
            </a:r>
            <a:r>
              <a:rPr lang="en-US" sz="2000" dirty="0" err="1"/>
              <a:t>tingkat</a:t>
            </a:r>
            <a:r>
              <a:rPr lang="en-US" sz="2000" dirty="0"/>
              <a:t> unit, dan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fungsional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departemen</a:t>
            </a:r>
            <a:r>
              <a:rPr lang="en-US" sz="2000" dirty="0"/>
              <a:t>.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berubah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tingkatan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. 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722916777"/>
      </p:ext>
    </p:extLst>
  </p:cSld>
  <p:clrMapOvr>
    <a:masterClrMapping/>
  </p:clrMapOvr>
</p:sld>
</file>

<file path=ppt/theme/theme1.xml><?xml version="1.0" encoding="utf-8"?>
<a:theme xmlns:a="http://schemas.openxmlformats.org/drawingml/2006/main" name="Brush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" id="{83ACE2F6-3F27-4C0C-9F26-3A644E012A31}" vid="{2791EB26-28CE-473B-9B2E-6D68997E89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97C4F4F-E645-4C6F-B0C3-39923BA082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Brush presentation</Template>
  <TotalTime>132</TotalTime>
  <Words>1072</Words>
  <Application>Microsoft Office PowerPoint</Application>
  <PresentationFormat>Widescreen</PresentationFormat>
  <Paragraphs>93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Elephant</vt:lpstr>
      <vt:lpstr>Brush</vt:lpstr>
      <vt:lpstr>KONSEP STRATEGI</vt:lpstr>
      <vt:lpstr>Konsep</vt:lpstr>
      <vt:lpstr>Bentuk Strategi</vt:lpstr>
      <vt:lpstr>Formulasi</vt:lpstr>
      <vt:lpstr>Implementasi Strategi</vt:lpstr>
      <vt:lpstr>Lanjutan Implementasi strategi</vt:lpstr>
      <vt:lpstr>Lanjutan Implementasi Strategi </vt:lpstr>
      <vt:lpstr>Tahapan Pengembangan Strategi </vt:lpstr>
      <vt:lpstr>Tingkatan Aktivitas Strategi</vt:lpstr>
      <vt:lpstr>Corporate Level Strategy</vt:lpstr>
      <vt:lpstr>Business Unit Level Strategy </vt:lpstr>
      <vt:lpstr>Functional Level Strategy </vt:lpstr>
      <vt:lpstr>Manfaat Perencanaan Strategis</vt:lpstr>
      <vt:lpstr>Perbedaan Perencanaan Strategis dan Perencanaan Jangka Panjang</vt:lpstr>
      <vt:lpstr>Referensi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STRATEGI</dc:title>
  <dc:creator>Kuning Dewandini</dc:creator>
  <cp:lastModifiedBy>Kuning Dewandini</cp:lastModifiedBy>
  <cp:revision>3</cp:revision>
  <dcterms:created xsi:type="dcterms:W3CDTF">2021-11-08T06:00:37Z</dcterms:created>
  <dcterms:modified xsi:type="dcterms:W3CDTF">2021-11-14T16:21:08Z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