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1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8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C2558-8ECC-4BD4-B03B-4F3A6A0FC73B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94026-68EE-4891-988C-BB30BF211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21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63299E-46A1-495F-A81D-9DD21477BC95}" type="slidenum">
              <a:rPr lang="id-ID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d-ID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18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A6B20E-FED6-4026-9C99-815F096536BC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1749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3326173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6495FF-C194-429C-88CC-FC85DC56FD04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37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3797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6130461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0180A95-162D-42BC-8B4A-952B970285A9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584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5845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7460669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C887B0-77C7-4D1F-B1D4-FD1FCF7656D5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78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7893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783178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590437-26EF-41AE-9C2B-F5419C2A7C4E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39941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24049871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>
              <a:latin typeface="Times New Roman" panose="02020603050405020304" pitchFamily="18" charset="0"/>
            </a:endParaRPr>
          </a:p>
        </p:txBody>
      </p:sp>
      <p:sp>
        <p:nvSpPr>
          <p:cNvPr id="4198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2313" algn="l"/>
                <a:tab pos="1446213" algn="l"/>
                <a:tab pos="2170113" algn="l"/>
                <a:tab pos="2894013" algn="l"/>
              </a:tabLs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A92C410-F0B5-4E7F-B0C6-929FCEBAA573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41989" name="Footer Placeholder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3608726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B659A3-184F-4BE0-8AEB-CC2EEF8D0B92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5365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3965887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4927BAF-4668-49A6-BCB8-9D70C2507386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7413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2831937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4151D4-6B78-4900-AAEC-B011BD9469AA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9461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888126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0A5CD-E719-45D6-8945-5D8E9261823F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150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1509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24757591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90222E-987A-495D-AD01-073F52F42AF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3557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9106048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0D4C7C-396F-49AB-BEDD-798EDE0007E6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56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5605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3765741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6B184E9-5399-4704-B36E-D6AA40FA3938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7653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2790742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882DA6-8C48-493B-B40D-C0FB3E350CC0}" type="slidenum">
              <a:rPr lang="en-GB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>
              <a:latin typeface="Calibri" panose="020F0502020204030204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9701" name="Footer Placeholder 7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>
                <a:latin typeface="Calibri" panose="020F0502020204030204" pitchFamily="34" charset="0"/>
              </a:rPr>
              <a:t>lily widjaja</a:t>
            </a:r>
          </a:p>
        </p:txBody>
      </p:sp>
    </p:spTree>
    <p:extLst>
      <p:ext uri="{BB962C8B-B14F-4D97-AF65-F5344CB8AC3E}">
        <p14:creationId xmlns:p14="http://schemas.microsoft.com/office/powerpoint/2010/main" val="49216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26976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1916832"/>
            <a:ext cx="7992888" cy="4176464"/>
          </a:xfrm>
          <a:prstGeom prst="rect">
            <a:avLst/>
          </a:prstGeom>
        </p:spPr>
        <p:txBody>
          <a:bodyPr/>
          <a:lstStyle>
            <a:lvl1pPr marL="342900" indent="-342900" algn="l">
              <a:buFont typeface="Courier New" panose="02070309020205020404" pitchFamily="49" charset="0"/>
              <a:buChar char="o"/>
              <a:defRPr sz="2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097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7408A7F-BEDF-438D-9B5E-EFD72C37F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58B8C-7555-47C4-8EF3-9558540D5DB8}" type="datetimeFigureOut">
              <a:rPr lang="en-US"/>
              <a:pPr>
                <a:defRPr/>
              </a:pPr>
              <a:t>9/26/2020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D837EAB-550B-476E-A0E4-C94A7B596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67BB3BC-AF90-41B5-8DDC-D8BA7AE8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3CFBC-0D5D-4864-A208-F9B35803B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21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03E1BC-319C-45DE-932A-B77651D2D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BC4B-2788-4BEB-A637-7DEA6F52480B}" type="datetimeFigureOut">
              <a:rPr lang="en-US"/>
              <a:pPr>
                <a:defRPr/>
              </a:pPr>
              <a:t>9/26/2020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1D707-C0D9-4FC2-8AFB-2E2A3597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329146-FAD2-4526-8722-E6A5E0D70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91D070-BB46-4BB2-942A-8EDB44339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7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esaunggul.ac.id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2177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5"/>
              </a:rPr>
              <a:t>www.esaunggul.ac.id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0" r:id="rId10"/>
    <p:sldLayoutId id="2147483661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2806" y="2179887"/>
            <a:ext cx="6145657" cy="648072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Lily Widjaja, SM., MM.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PERTEMUAN 9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AUDIT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DOKUMENTASI RM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ANALISIS KUALITATIF</a:t>
            </a: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Lanjutan</a:t>
            </a:r>
            <a:b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b.Review Kekonsistensian Pencatatan</a:t>
            </a:r>
            <a:endParaRPr lang="en-GB" altLang="en-US" sz="29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481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400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u="sng" dirty="0">
                <a:latin typeface="Corbel" panose="020B0503020204020204" pitchFamily="34" charset="0"/>
                <a:cs typeface="Times New Roman" panose="02020603050405020304" pitchFamily="18" charset="0"/>
              </a:rPr>
              <a:t> Rawat </a:t>
            </a:r>
            <a:r>
              <a:rPr lang="en-US" altLang="en-US" sz="2400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Inap</a:t>
            </a:r>
            <a:r>
              <a:rPr lang="en-US" altLang="en-US" sz="2400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Operasi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pemeriksaan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PA,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pemeriksaan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diagnostik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lainnya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Surat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Pernyataan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Perbedaan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melihatkan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buruk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3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Cat.perkembangan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instruksi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obat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6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9DCF0B-18F9-4F00-8CEE-7782D6853A0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2B7CF54B-66B5-4470-8FB9-B65546D9282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28679" name="Picture 1028" descr="C:\Program Files\Microsoft FrontPage\clipart\clip1\WB01468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562600"/>
            <a:ext cx="80010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43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 c. Review Pencatatan hal-hal yang dilakukan saat perawatan &amp; pengobatan</a:t>
            </a:r>
            <a:endParaRPr lang="en-GB" altLang="en-US" sz="29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menjelaskan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keadaan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selama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dirawat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menyimpan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seluruh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pemeriksaan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mencatat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telah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GB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Contoh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test Normal,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keadaan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baik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telah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diberi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penjelasan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petunjuk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melihatkan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kondisi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tesebut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Alasan-alasan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petunjuk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setiap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keputusan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baik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suatu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ataupun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melakukan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4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9BC9B-91D2-410B-AF72-1360D7AE1B4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2DC9C99E-B6C2-4B2A-AD7B-0BAB25DDC42B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d. Review </a:t>
            </a:r>
            <a:r>
              <a:rPr lang="en-US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Pencatatan</a:t>
            </a:r>
            <a:r>
              <a:rPr lang="en-US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9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Informed Consent</a:t>
            </a:r>
            <a:br>
              <a:rPr lang="en-US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en-GB" altLang="en-US" sz="29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6867" name="Rectangle 1027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Surat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Pernyataan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suatu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pengobatan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digambarkan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hati-hati</a:t>
            </a:r>
            <a:r>
              <a:rPr lang="en-GB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Dokter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didorong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sekedar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memenuhi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peraturan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seperti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menjelaskan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efek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samping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obat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timbul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Jika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perlu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ditambahkan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surat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pernyataan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2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CD5066E-DF8A-4303-90E7-30B6AC7B33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463E84FE-FB36-4F29-9292-B9342582D1B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32775" name="Picture 1030" descr="C:\Program Files\Microsoft FrontPage\clipart\clip2\WB01630_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6000"/>
            <a:ext cx="914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997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e. Review Praktek Pencatatan</a:t>
            </a:r>
            <a:b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en-GB" altLang="en-US" sz="29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Waktu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Mudah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dibaca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  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tulisan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bagus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tinta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dipakai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tahan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lama,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penulisan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hati-hati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lengkap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Menggunakan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Singkatan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umum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dibaca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jelas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terus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terang</a:t>
            </a:r>
            <a:r>
              <a:rPr lang="en-GB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menulis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komentar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hal-hal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kaitan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pengobatan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20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780B4-507C-4C25-9210-67D72766F98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FC5AA40E-C0AF-4785-A79B-A4A16BFAE09B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20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f.   Review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hal-hal</a:t>
            </a:r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yang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berpotensi</a:t>
            </a:r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menyebabkan</a:t>
            </a:r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tuntutan</a:t>
            </a:r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ganti</a:t>
            </a:r>
            <a:r>
              <a:rPr lang="en-AU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AU" altLang="en-US" sz="29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rugi</a:t>
            </a:r>
            <a:endParaRPr lang="en-GB" altLang="en-US" sz="29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600201"/>
            <a:ext cx="7315200" cy="2743199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Rekam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mempunyai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semua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mengenai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kejadian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dapat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berpotensi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tuntutan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institusi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kesehatan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pemberi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sendiri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baik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oleh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maupun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oleh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ketiga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868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CDBE74-09AA-4E41-AC8D-0E3A361880C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0FCC4157-8766-4543-8598-AE6C55E5A15B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36871" name="Picture 4" descr="C:\Program Files\Microsoft FrontPage\clipart\clip2\WB01590_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5717545"/>
            <a:ext cx="8991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166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89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2800" b="1" dirty="0">
                <a:cs typeface="Times New Roman" panose="02020603050405020304" pitchFamily="18" charset="0"/>
              </a:rPr>
              <a:t>f.   Review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hal-hal</a:t>
            </a:r>
            <a:r>
              <a:rPr lang="en-AU" altLang="en-US" sz="2800" b="1" dirty="0">
                <a:cs typeface="Times New Roman" panose="02020603050405020304" pitchFamily="18" charset="0"/>
              </a:rPr>
              <a:t> yang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berpotensi</a:t>
            </a:r>
            <a:r>
              <a:rPr lang="en-AU" altLang="en-US" sz="2800" b="1" dirty="0">
                <a:cs typeface="Times New Roman" panose="02020603050405020304" pitchFamily="18" charset="0"/>
              </a:rPr>
              <a:t>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menyebabkan</a:t>
            </a:r>
            <a:r>
              <a:rPr lang="en-AU" altLang="en-US" sz="2800" b="1" dirty="0">
                <a:cs typeface="Times New Roman" panose="02020603050405020304" pitchFamily="18" charset="0"/>
              </a:rPr>
              <a:t>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tuntutan</a:t>
            </a:r>
            <a:r>
              <a:rPr lang="en-AU" altLang="en-US" sz="2800" b="1" dirty="0">
                <a:cs typeface="Times New Roman" panose="02020603050405020304" pitchFamily="18" charset="0"/>
              </a:rPr>
              <a:t>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ganti</a:t>
            </a:r>
            <a:r>
              <a:rPr lang="en-AU" altLang="en-US" sz="2800" b="1" dirty="0">
                <a:cs typeface="Times New Roman" panose="02020603050405020304" pitchFamily="18" charset="0"/>
              </a:rPr>
              <a:t> </a:t>
            </a:r>
            <a:r>
              <a:rPr lang="en-AU" altLang="en-US" sz="2800" b="1" dirty="0" err="1">
                <a:cs typeface="Times New Roman" panose="02020603050405020304" pitchFamily="18" charset="0"/>
              </a:rPr>
              <a:t>rugi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err="1"/>
              <a:t>Beberap</a:t>
            </a:r>
            <a:r>
              <a:rPr lang="en-US" b="1" dirty="0"/>
              <a:t> </a:t>
            </a:r>
            <a:r>
              <a:rPr lang="en-US" b="1" dirty="0" err="1"/>
              <a:t>Contoh</a:t>
            </a:r>
            <a:r>
              <a:rPr lang="en-US" b="1" dirty="0"/>
              <a:t>:</a:t>
            </a:r>
          </a:p>
          <a:p>
            <a:pPr algn="just"/>
            <a:r>
              <a:rPr lang="en-US" b="1" dirty="0" err="1"/>
              <a:t>Dokter</a:t>
            </a:r>
            <a:r>
              <a:rPr lang="en-US" b="1" dirty="0"/>
              <a:t>:</a:t>
            </a: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ICU &gt;1 kali</a:t>
            </a: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Sesudah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keluar</a:t>
            </a:r>
            <a:r>
              <a:rPr lang="en-US" altLang="en-US" dirty="0">
                <a:cs typeface="Times New Roman" panose="02020603050405020304" pitchFamily="18" charset="0"/>
              </a:rPr>
              <a:t> ICU , </a:t>
            </a: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lagi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Sesudah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keluar</a:t>
            </a:r>
            <a:r>
              <a:rPr lang="en-US" altLang="en-US" dirty="0">
                <a:cs typeface="Times New Roman" panose="02020603050405020304" pitchFamily="18" charset="0"/>
              </a:rPr>
              <a:t> RS , </a:t>
            </a:r>
            <a:r>
              <a:rPr lang="en-US" altLang="en-US" dirty="0" err="1">
                <a:cs typeface="Times New Roman" panose="02020603050405020304" pitchFamily="18" charset="0"/>
              </a:rPr>
              <a:t>segera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lagi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OK&gt; 1 kali</a:t>
            </a: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Prosedur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batal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dilakukan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n-US" altLang="en-US" dirty="0" err="1">
                <a:cs typeface="Times New Roman" panose="02020603050405020304" pitchFamily="18" charset="0"/>
              </a:rPr>
              <a:t>Alergi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obat</a:t>
            </a:r>
            <a:r>
              <a:rPr lang="en-US" altLang="en-US" dirty="0">
                <a:cs typeface="Times New Roman" panose="02020603050405020304" pitchFamily="18" charset="0"/>
              </a:rPr>
              <a:t>/ </a:t>
            </a:r>
            <a:r>
              <a:rPr lang="en-US" altLang="en-US" dirty="0" err="1">
                <a:cs typeface="Times New Roman" panose="02020603050405020304" pitchFamily="18" charset="0"/>
              </a:rPr>
              <a:t>infus</a:t>
            </a:r>
            <a:r>
              <a:rPr lang="en-US" altLang="en-US" dirty="0">
                <a:cs typeface="Times New Roman" panose="02020603050405020304" pitchFamily="18" charset="0"/>
              </a:rPr>
              <a:t>/ </a:t>
            </a:r>
            <a:r>
              <a:rPr lang="en-US" altLang="en-US" dirty="0" err="1">
                <a:cs typeface="Times New Roman" panose="02020603050405020304" pitchFamily="18" charset="0"/>
              </a:rPr>
              <a:t>transfusi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Perawat</a:t>
            </a:r>
            <a:r>
              <a:rPr lang="en-US" altLang="en-US" b="1" dirty="0"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 err="1">
                <a:cs typeface="Times New Roman" panose="02020603050405020304" pitchFamily="18" charset="0"/>
              </a:rPr>
              <a:t>Informasi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sebelum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ICU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 err="1">
                <a:cs typeface="Times New Roman" panose="02020603050405020304" pitchFamily="18" charset="0"/>
              </a:rPr>
              <a:t>Komplikasi</a:t>
            </a:r>
            <a:r>
              <a:rPr lang="en-US" altLang="en-US" dirty="0">
                <a:cs typeface="Times New Roman" panose="02020603050405020304" pitchFamily="18" charset="0"/>
              </a:rPr>
              <a:t>/ </a:t>
            </a:r>
            <a:r>
              <a:rPr lang="en-US" altLang="en-US" dirty="0" err="1">
                <a:cs typeface="Times New Roman" panose="02020603050405020304" pitchFamily="18" charset="0"/>
              </a:rPr>
              <a:t>Masalah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Keperawatan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 err="1">
                <a:cs typeface="Times New Roman" panose="02020603050405020304" pitchFamily="18" charset="0"/>
              </a:rPr>
              <a:t>Infeksi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sesudah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masuk</a:t>
            </a:r>
            <a:r>
              <a:rPr lang="en-US" altLang="en-US" dirty="0">
                <a:cs typeface="Times New Roman" panose="02020603050405020304" pitchFamily="18" charset="0"/>
              </a:rPr>
              <a:t> / INOK</a:t>
            </a:r>
          </a:p>
          <a:p>
            <a:pPr marL="342900" indent="-34290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>
                <a:cs typeface="Times New Roman" panose="02020603050405020304" pitchFamily="18" charset="0"/>
              </a:rPr>
              <a:t>Decubitus</a:t>
            </a: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endParaRPr lang="en-US" alt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HASIL ANALISIS KUALITATIF RM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B49A3-B0CA-4C6A-8B86-FDBA486E0FE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fld id="{94649FAD-E869-4E26-BC25-343DB486304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38918" name="Footer Placeholder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507157" y="1295400"/>
            <a:ext cx="749384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Dari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analisis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diharapkan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Identifikasi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juga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mencerminkan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klinis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berpotensi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membayar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ganti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rugi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Kelengkapan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Corbel" panose="020B0503020204020204" pitchFamily="34" charset="0"/>
                <a:cs typeface="Times New Roman" panose="02020603050405020304" pitchFamily="18" charset="0"/>
              </a:rPr>
              <a:t>informed consent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sesuai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Peraturan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ditetapkan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Suatu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kejadian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cedera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mungkin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mengekspose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pemberi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pihak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berwenang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pemberi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membayar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ganti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rugi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dialami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  <a:endParaRPr lang="en-GB" altLang="en-US" sz="20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93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3" name="Picture 4" descr="frog_in_pond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2989263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5" descr="frog_in_pond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143000"/>
            <a:ext cx="2590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6" descr="frog_in_pond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17526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7" descr="frog_in_pond_h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334000"/>
            <a:ext cx="990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8" descr="frog_in_pond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05200"/>
            <a:ext cx="91440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9" descr="frog_in_pond_h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19600"/>
            <a:ext cx="990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10" descr="frog_in_pond_h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410200"/>
            <a:ext cx="990600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0" name="Picture 11" descr="frog_in_pond_hb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9906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1" name="WordArt 12"/>
          <p:cNvSpPr>
            <a:spLocks noChangeArrowheads="1" noChangeShapeType="1" noTextEdit="1"/>
          </p:cNvSpPr>
          <p:nvPr/>
        </p:nvSpPr>
        <p:spPr bwMode="auto">
          <a:xfrm rot="5400000">
            <a:off x="-1676400" y="3581400"/>
            <a:ext cx="5334000" cy="609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A.KUALITATIF</a:t>
            </a:r>
          </a:p>
        </p:txBody>
      </p:sp>
      <p:sp>
        <p:nvSpPr>
          <p:cNvPr id="40972" name="WordArt 13"/>
          <p:cNvSpPr>
            <a:spLocks noChangeArrowheads="1" noChangeShapeType="1" noTextEdit="1"/>
          </p:cNvSpPr>
          <p:nvPr/>
        </p:nvSpPr>
        <p:spPr bwMode="auto">
          <a:xfrm rot="5400000">
            <a:off x="5905500" y="3467100"/>
            <a:ext cx="4800600" cy="914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wordArtVert" wrap="none" fromWordArt="1">
            <a:prstTxWarp prst="textWave4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auto"/>
            <a:r>
              <a:rPr lang="en-US" sz="2000" kern="10">
                <a:gradFill rotWithShape="1">
                  <a:gsLst>
                    <a:gs pos="0">
                      <a:srgbClr val="00FF00"/>
                    </a:gs>
                    <a:gs pos="100000">
                      <a:srgbClr val="00CCFF"/>
                    </a:gs>
                  </a:gsLst>
                  <a:lin ang="0" scaled="1"/>
                </a:gradFill>
                <a:effectLst>
                  <a:outerShdw dist="99190" dir="7788334" algn="ctr" rotWithShape="0">
                    <a:srgbClr val="000080"/>
                  </a:outerShdw>
                </a:effectLst>
                <a:latin typeface="Arial Black" panose="020B0A04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18216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KEMAMPUAN AKHIR YANG DIHARAPKAN</a:t>
            </a:r>
          </a:p>
        </p:txBody>
      </p:sp>
      <p:sp>
        <p:nvSpPr>
          <p:cNvPr id="12292" name="Content Placeholder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r>
              <a:rPr lang="id-ID" altLang="en-US" sz="2800" dirty="0"/>
              <a:t>Mahasiswa mampu menguraikan pengertian </a:t>
            </a:r>
            <a:r>
              <a:rPr lang="en-US" altLang="en-US" sz="2800" dirty="0" err="1"/>
              <a:t>Analisis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Kualitatif</a:t>
            </a:r>
            <a:endParaRPr lang="en-US" altLang="en-US" sz="2800" dirty="0"/>
          </a:p>
          <a:p>
            <a:pPr marL="457200" indent="-457200" algn="just" eaLnBrk="1" hangingPunct="1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Mampu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menjelaskan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tiap</a:t>
            </a:r>
            <a:r>
              <a:rPr lang="en-US" altLang="en-US" sz="2800" dirty="0"/>
              <a:t> </a:t>
            </a:r>
            <a:r>
              <a:rPr lang="id-ID" altLang="en-US" sz="2800" dirty="0"/>
              <a:t>komponen Analisis kualitatif</a:t>
            </a:r>
            <a:endParaRPr lang="id-ID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0031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  <a:t>E. ANALISIS KUALITATIF RM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8F668F8-98CD-4C0B-AAF8-0F876D8A96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algn="just" eaLnBrk="1" fontAlgn="auto" hangingPunct="1">
              <a:lnSpc>
                <a:spcPct val="90000"/>
              </a:lnSpc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en-US" sz="2400" b="1">
                <a:latin typeface="Corbel" pitchFamily="34" charset="0"/>
                <a:cs typeface="Times New Roman" pitchFamily="18" charset="0"/>
              </a:rPr>
              <a:t>A.Kualitatif:</a:t>
            </a:r>
            <a:r>
              <a:rPr lang="en-US" sz="2400">
                <a:latin typeface="Corbel" pitchFamily="34" charset="0"/>
                <a:cs typeface="Times New Roman" pitchFamily="18" charset="0"/>
              </a:rPr>
              <a:t> Suatu </a:t>
            </a:r>
            <a:r>
              <a:rPr lang="en-US" sz="2400" u="sng">
                <a:latin typeface="Corbel" pitchFamily="34" charset="0"/>
                <a:cs typeface="Times New Roman" pitchFamily="18" charset="0"/>
              </a:rPr>
              <a:t>review pengisian RM</a:t>
            </a:r>
            <a:r>
              <a:rPr lang="en-US" sz="2400">
                <a:latin typeface="Corbel" pitchFamily="34" charset="0"/>
                <a:cs typeface="Times New Roman" pitchFamily="18" charset="0"/>
              </a:rPr>
              <a:t> yang berkaitan tentang ke konsistensian dan isinya merupakan bukti bahwa RM tsb akurat dan  lengkap.</a:t>
            </a:r>
            <a:endParaRPr lang="en-US" sz="2400">
              <a:latin typeface="Corbel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59826-1308-448A-954D-F65DEA9E60B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fld id="{E4C6498F-499F-4333-9BF2-65D8E23ABD6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4342" name="Footer Placeholder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04800" y="3276600"/>
            <a:ext cx="8382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 b="1">
                <a:latin typeface="Corbel" panose="020B0503020204020204" pitchFamily="34" charset="0"/>
                <a:cs typeface="Times New Roman" panose="02020603050405020304" pitchFamily="18" charset="0"/>
              </a:rPr>
              <a:t>Perlu pengetahuan tentang: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 b="1">
                <a:latin typeface="Corbel" panose="020B0503020204020204" pitchFamily="34" charset="0"/>
                <a:cs typeface="Times New Roman" panose="02020603050405020304" pitchFamily="18" charset="0"/>
              </a:rPr>
              <a:t>·</a:t>
            </a:r>
            <a:r>
              <a:rPr lang="en-US" altLang="en-US" sz="2400">
                <a:latin typeface="Corbel" panose="020B0503020204020204" pitchFamily="34" charset="0"/>
                <a:cs typeface="Times New Roman" panose="02020603050405020304" pitchFamily="18" charset="0"/>
              </a:rPr>
              <a:t>Proses penyakit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>
                <a:latin typeface="Corbel" panose="020B0503020204020204" pitchFamily="34" charset="0"/>
                <a:cs typeface="Times New Roman" panose="02020603050405020304" pitchFamily="18" charset="0"/>
              </a:rPr>
              <a:t>· Perat &amp; Stand. yg ditetapkan oleh staf medis &amp; inst. ybs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>
                <a:latin typeface="Corbel" panose="020B0503020204020204" pitchFamily="34" charset="0"/>
                <a:cs typeface="Times New Roman" panose="02020603050405020304" pitchFamily="18" charset="0"/>
              </a:rPr>
              <a:t>·  Perizinan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>
                <a:latin typeface="Corbel" panose="020B0503020204020204" pitchFamily="34" charset="0"/>
                <a:cs typeface="Times New Roman" panose="02020603050405020304" pitchFamily="18" charset="0"/>
              </a:rPr>
              <a:t>·  Akreditasi</a:t>
            </a:r>
          </a:p>
          <a:p>
            <a:pPr algn="just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None/>
            </a:pPr>
            <a:r>
              <a:rPr lang="en-US" altLang="en-US" sz="2400">
                <a:latin typeface="Corbel" panose="020B0503020204020204" pitchFamily="34" charset="0"/>
                <a:cs typeface="Times New Roman" panose="02020603050405020304" pitchFamily="18" charset="0"/>
              </a:rPr>
              <a:t>·  Standarisasi dr badan yang mereview pencatatan RM</a:t>
            </a:r>
            <a:r>
              <a:rPr lang="en-US" altLang="en-US" sz="2400" b="1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b="1" i="1">
                <a:latin typeface="Corbel" panose="020B0503020204020204" pitchFamily="34" charset="0"/>
                <a:cs typeface="Times New Roman" panose="02020603050405020304" pitchFamily="18" charset="0"/>
              </a:rPr>
              <a:t>Untuk itu perlu</a:t>
            </a:r>
            <a:r>
              <a:rPr lang="en-US" altLang="en-US" sz="2400" i="1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>
                <a:latin typeface="Corbel" panose="020B0503020204020204" pitchFamily="34" charset="0"/>
                <a:cs typeface="Times New Roman" panose="02020603050405020304" pitchFamily="18" charset="0"/>
              </a:rPr>
              <a:t>Praktisi Informasi Kesehatan yang telah terpercaya.</a:t>
            </a:r>
            <a:endParaRPr lang="en-US" altLang="en-US" sz="2400" b="1" i="1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2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  <p:bldP spid="1946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  <a:t>TUJUAN ANALISIS KUALITATIF RM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b="1">
                <a:latin typeface="Corbel" panose="020B0503020204020204" pitchFamily="34" charset="0"/>
                <a:cs typeface="Times New Roman" panose="02020603050405020304" pitchFamily="18" charset="0"/>
              </a:rPr>
              <a:t>     </a:t>
            </a:r>
            <a:endParaRPr lang="en-GB" altLang="en-US" sz="2400" b="1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4681-DE64-49F4-8A51-D072CF37455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fld id="{DE86DCF2-6B9A-4D7D-A418-C8B8CFFBCB3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16390" name="Footer Placeholder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33916" y="1453080"/>
            <a:ext cx="8458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A.Kualitatif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&gt;&gt;&gt;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A.Kuantitatif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Mendukung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Kualitas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Informasi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aktifitas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Risk Management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Membantu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kode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penyakit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tindakan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lebih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spesifik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!!!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penelitian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medis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studi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administratif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penagihan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i="1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yg</a:t>
            </a:r>
            <a:r>
              <a:rPr lang="en-US" altLang="en-US" sz="2400" i="1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kurang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peringatan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meningkatkan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pada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masa yang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datang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 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i="1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boleh</a:t>
            </a:r>
            <a:r>
              <a:rPr lang="en-US" altLang="en-US" sz="2400" i="1" u="sng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i="1" u="sng" dirty="0" err="1">
                <a:latin typeface="Corbel" panose="020B0503020204020204" pitchFamily="34" charset="0"/>
                <a:cs typeface="Times New Roman" panose="02020603050405020304" pitchFamily="18" charset="0"/>
              </a:rPr>
              <a:t>disarankan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dibuat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ulang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atau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diubah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dilakukan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secara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diplomasi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39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  <a:t>HASIL A. KUALITATIF</a:t>
            </a:r>
            <a:endParaRPr lang="en-GB" altLang="en-US" sz="32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84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785652"/>
          </a:xfrm>
        </p:spPr>
        <p:txBody>
          <a:bodyPr>
            <a:spAutoFit/>
          </a:bodyPr>
          <a:lstStyle/>
          <a:p>
            <a:pPr marL="457200" indent="-4572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Memperoleh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Identifikasi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catatan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tidak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mencerminkan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klinis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berpotensi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untuk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membayar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ganti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rugi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Adanya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Kelengkapan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informed consent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sesuai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Peraturan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ditetapkan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Ditemuinya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kejadian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cedera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mungkin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akan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mengekspose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pemberi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le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pihak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berwenang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pemberi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membayar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ganti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rugi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dialami</a:t>
            </a:r>
            <a:r>
              <a:rPr lang="en-US" altLang="en-US" sz="2400" b="1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endParaRPr lang="en-GB" altLang="en-US" sz="2400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6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29C50-9258-4169-BE66-34477B97195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501A2451-D4E2-4C8B-8233-A74E1D372397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71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800" b="1" dirty="0">
                <a:solidFill>
                  <a:schemeClr val="tx1"/>
                </a:solidFill>
                <a:cs typeface="Times New Roman" panose="02020603050405020304" pitchFamily="18" charset="0"/>
              </a:rPr>
              <a:t>KOMPONEN ANALISIS KUALITATIF RM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9259764A-D7B7-4C5A-B283-A79EC002ADC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fld id="{3905DF40-472B-4EB1-B956-8F5233578243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0485" name="Footer Placeholder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403461"/>
            <a:ext cx="8458200" cy="3859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a.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kelengkapan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kekonsistensian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b.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kekonsistensian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c. 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hal-hal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dilakukan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saat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  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       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perawatan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pengobatan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d.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adanya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i="1" dirty="0">
                <a:latin typeface="Corbel" panose="020B0503020204020204" pitchFamily="34" charset="0"/>
                <a:cs typeface="Times New Roman" panose="02020603050405020304" pitchFamily="18" charset="0"/>
              </a:rPr>
              <a:t>informed consent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yg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seharusnya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ada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e.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cara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praktek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None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f.        Review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hal-hal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yang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berpotensi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menyebabkan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pembayaran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	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kompensasi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tuntutan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ganti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rugi</a:t>
            </a:r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5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7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70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AU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  <a:t>a.    Review kelengkapan </a:t>
            </a:r>
            <a:br>
              <a:rPr lang="en-AU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en-AU" altLang="en-US" sz="3200" b="1">
                <a:solidFill>
                  <a:schemeClr val="tx1"/>
                </a:solidFill>
                <a:cs typeface="Times New Roman" panose="02020603050405020304" pitchFamily="18" charset="0"/>
              </a:rPr>
              <a:t>dan kekonsistensian diagnosa </a:t>
            </a:r>
            <a:endParaRPr lang="en-US" altLang="en-US" sz="32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2400" b="1">
                <a:latin typeface="Corbel" panose="020B0503020204020204" pitchFamily="34" charset="0"/>
                <a:cs typeface="Times New Roman" panose="02020603050405020304" pitchFamily="18" charset="0"/>
              </a:rPr>
              <a:t>     </a:t>
            </a:r>
            <a:endParaRPr lang="en-GB" altLang="en-US" sz="2400" b="1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6D6E6C-A073-4E38-80BF-21DAAB49043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fld id="{E0910A77-D048-4E1B-B6BC-A56BA66CDEE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2534" name="Footer Placeholder 5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60744" y="1278790"/>
            <a:ext cx="7924800" cy="497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AU" altLang="en-US" sz="2000" dirty="0">
                <a:latin typeface="Corbel" panose="020B0503020204020204" pitchFamily="34" charset="0"/>
                <a:cs typeface="Times New Roman" panose="02020603050405020304" pitchFamily="18" charset="0"/>
              </a:rPr>
              <a:t>         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saat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masuk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(admitting diagnosis)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		--&gt;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alasan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masuk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rawat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tambahan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(additional diagnosis)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Differensial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diagnosis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Preoperative diagnosis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Postoperative diagnosis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Phatological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diagnosis 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PA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  Clinical diagnosis (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penyebab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sakit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etiologi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kel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fungsi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)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akhir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(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klinis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)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prosedur</a:t>
            </a:r>
            <a:endParaRPr lang="en-AU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utama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(principal diagnosis)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·       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AU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kedua</a:t>
            </a:r>
            <a:r>
              <a:rPr lang="en-AU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( Secondary diagnosis)</a:t>
            </a:r>
          </a:p>
        </p:txBody>
      </p:sp>
    </p:spTree>
    <p:extLst>
      <p:ext uri="{BB962C8B-B14F-4D97-AF65-F5344CB8AC3E}">
        <p14:creationId xmlns:p14="http://schemas.microsoft.com/office/powerpoint/2010/main" val="308998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algn="ctr" eaLnBrk="1" hangingPunct="1"/>
            <a:r>
              <a:rPr lang="en-US" altLang="en-US" sz="2900" b="1" dirty="0">
                <a:solidFill>
                  <a:schemeClr val="tx1"/>
                </a:solidFill>
                <a:cs typeface="Times New Roman" panose="02020603050405020304" pitchFamily="18" charset="0"/>
              </a:rPr>
              <a:t>DEFINISI</a:t>
            </a:r>
            <a:endParaRPr lang="en-GB" altLang="en-US" sz="29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1"/>
            <a:ext cx="8229600" cy="4800599"/>
          </a:xfrm>
        </p:spPr>
        <p:txBody>
          <a:bodyPr/>
          <a:lstStyle/>
          <a:p>
            <a:pPr algn="just" eaLnBrk="1" hangingPunct="1"/>
            <a:r>
              <a:rPr lang="en-AU" altLang="en-US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Komplikasi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timbul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perawatan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mengubah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keadaan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penyakit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komplikasi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termasuk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luka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decubitus .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perdarahan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postoperasi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reaksi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obat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infeksi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didapat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peawatan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nosokomial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), neurological deficits, surgical emphysema,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luka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perforasi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puncture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operasi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jatuh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AU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dsb</a:t>
            </a:r>
            <a:r>
              <a:rPr lang="en-AU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just" eaLnBrk="1" hangingPunct="1"/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Comorbidity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keadaan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timbul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saat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dirawat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berpotensi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keadaan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pasien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 eaLnBrk="1" hangingPunct="1"/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Principal Procedure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didefinisikan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tindakan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menyebabkan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pengobatan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bukan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pemeriksaan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diagnostik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diperlukan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menangani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komplikasi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GB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80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C1CC8-E2B4-490F-8CBA-6D543D8541E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181B85C4-C147-46D0-99B0-14227D472B3C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6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2900" b="1">
                <a:solidFill>
                  <a:schemeClr val="tx1"/>
                </a:solidFill>
                <a:cs typeface="Times New Roman" panose="02020603050405020304" pitchFamily="18" charset="0"/>
              </a:rPr>
              <a:t>b.Review Kekonsistensian Pencatatan</a:t>
            </a:r>
            <a:endParaRPr lang="en-GB" altLang="en-US" sz="2900" b="1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merupakan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suatu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penyesuaian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/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kecocokan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antara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1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lain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dengan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seluruh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bagian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: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dari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awal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s/d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akhir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konsisten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Pencatatan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mencerminkan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perkembangan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informasi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mengenai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kondisi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pasien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Fasilitas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Pelayanan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Rawat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Jalan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hanya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symptom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hasil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pemeriksaan</a:t>
            </a:r>
            <a:r>
              <a:rPr lang="en-US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Corbel" panose="020B0503020204020204" pitchFamily="34" charset="0"/>
                <a:cs typeface="Times New Roman" panose="02020603050405020304" pitchFamily="18" charset="0"/>
              </a:rPr>
              <a:t>diagnostik</a:t>
            </a:r>
            <a:r>
              <a:rPr lang="en-GB" altLang="en-US" sz="2400" dirty="0">
                <a:latin typeface="Corbel" panose="020B0503020204020204" pitchFamily="34" charset="0"/>
                <a:cs typeface="Times New Roman" panose="02020603050405020304" pitchFamily="18" charset="0"/>
              </a:rPr>
              <a:t> </a:t>
            </a:r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GB" altLang="en-US" sz="2400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628" name="Footer Placeholder 4"/>
          <p:cNvSpPr>
            <a:spLocks noGrp="1" noChangeArrowheads="1"/>
          </p:cNvSpPr>
          <p:nvPr>
            <p:ph type="ftr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chemeClr val="tx2"/>
                </a:solidFill>
              </a:rPr>
              <a:t>Lilywi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3BBE-AE31-44EC-9877-3E5ABEA74ED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fld id="{3E7D8377-9B57-4EDA-9C1E-DE0C57310603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 autoUpdateAnimBg="0"/>
    </p:bldLst>
  </p:timing>
</p:sld>
</file>

<file path=ppt/theme/theme1.xml><?xml version="1.0" encoding="utf-8"?>
<a:theme xmlns:a="http://schemas.openxmlformats.org/drawingml/2006/main" name="0-Blanko-PPT-sesi-2-14 baru (1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0-Blanko-PPT-sesi-2-14 baru (1)</Template>
  <TotalTime>58</TotalTime>
  <Words>706</Words>
  <Application>Microsoft Office PowerPoint</Application>
  <PresentationFormat>On-screen Show (4:3)</PresentationFormat>
  <Paragraphs>154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 Black</vt:lpstr>
      <vt:lpstr>Calibri</vt:lpstr>
      <vt:lpstr>Corbel</vt:lpstr>
      <vt:lpstr>Courier New</vt:lpstr>
      <vt:lpstr>Monotype Sorts</vt:lpstr>
      <vt:lpstr>Times New Roman</vt:lpstr>
      <vt:lpstr>Tw Cen MT</vt:lpstr>
      <vt:lpstr>Wingdings</vt:lpstr>
      <vt:lpstr>0-Blanko-PPT-sesi-2-14 baru (1)</vt:lpstr>
      <vt:lpstr>Lily Widjaja, SM., MM.</vt:lpstr>
      <vt:lpstr>KEMAMPUAN AKHIR YANG DIHARAPKAN</vt:lpstr>
      <vt:lpstr>E. ANALISIS KUALITATIF RM</vt:lpstr>
      <vt:lpstr>TUJUAN ANALISIS KUALITATIF RM</vt:lpstr>
      <vt:lpstr>HASIL A. KUALITATIF</vt:lpstr>
      <vt:lpstr>KOMPONEN ANALISIS KUALITATIF RM</vt:lpstr>
      <vt:lpstr>a.    Review kelengkapan  dan kekonsistensian diagnosa </vt:lpstr>
      <vt:lpstr>DEFINISI</vt:lpstr>
      <vt:lpstr>b.Review Kekonsistensian Pencatatan</vt:lpstr>
      <vt:lpstr>Lanjutan b.Review Kekonsistensian Pencatatan</vt:lpstr>
      <vt:lpstr> c. Review Pencatatan hal-hal yang dilakukan saat perawatan &amp; pengobatan</vt:lpstr>
      <vt:lpstr>d. Review Pencatatan Informed Consent </vt:lpstr>
      <vt:lpstr>e. Review Praktek Pencatatan </vt:lpstr>
      <vt:lpstr>f.   Review hal-hal yang berpotensi menyebabkan tuntutan ganti rugi</vt:lpstr>
      <vt:lpstr>f.   Review hal-hal yang berpotensi menyebabkan tuntutan ganti rugi</vt:lpstr>
      <vt:lpstr>HASIL ANALISIS KUALITATIF RM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Mulyo.W</dc:creator>
  <cp:lastModifiedBy>Lily Widjaja</cp:lastModifiedBy>
  <cp:revision>11</cp:revision>
  <dcterms:created xsi:type="dcterms:W3CDTF">2019-09-17T08:28:18Z</dcterms:created>
  <dcterms:modified xsi:type="dcterms:W3CDTF">2020-09-26T16:00:32Z</dcterms:modified>
</cp:coreProperties>
</file>