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4"/>
  </p:handout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10231438" cy="7102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33623" cy="355124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795447" y="0"/>
            <a:ext cx="4433623" cy="355124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C95F6A9E-D3BF-41CA-902E-C987DF9A6470}" type="datetimeFigureOut">
              <a:rPr lang="en-US" smtClean="0"/>
              <a:t>11/21/2018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746119"/>
            <a:ext cx="4433623" cy="355124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795447" y="6746119"/>
            <a:ext cx="4433623" cy="355124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9624E17A-0FCA-4409-876F-7F12C679F6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7910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451CF-7A3F-45BC-AA38-B8CF645673E6}" type="datetimeFigureOut">
              <a:rPr lang="en-US" smtClean="0"/>
              <a:t>11/21/2018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A739A70-64F1-452F-A3A4-570C680F9AD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451CF-7A3F-45BC-AA38-B8CF645673E6}" type="datetimeFigureOut">
              <a:rPr lang="en-US" smtClean="0"/>
              <a:t>11/21/2018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39A70-64F1-452F-A3A4-570C680F9AD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451CF-7A3F-45BC-AA38-B8CF645673E6}" type="datetimeFigureOut">
              <a:rPr lang="en-US" smtClean="0"/>
              <a:t>11/21/2018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39A70-64F1-452F-A3A4-570C680F9AD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451CF-7A3F-45BC-AA38-B8CF645673E6}" type="datetimeFigureOut">
              <a:rPr lang="en-US" smtClean="0"/>
              <a:t>11/21/2018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A739A70-64F1-452F-A3A4-570C680F9AD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451CF-7A3F-45BC-AA38-B8CF645673E6}" type="datetimeFigureOut">
              <a:rPr lang="en-US" smtClean="0"/>
              <a:t>11/21/2018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39A70-64F1-452F-A3A4-570C680F9AD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451CF-7A3F-45BC-AA38-B8CF645673E6}" type="datetimeFigureOut">
              <a:rPr lang="en-US" smtClean="0"/>
              <a:t>11/21/2018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39A70-64F1-452F-A3A4-570C680F9AD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451CF-7A3F-45BC-AA38-B8CF645673E6}" type="datetimeFigureOut">
              <a:rPr lang="en-US" smtClean="0"/>
              <a:t>11/21/2018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1A739A70-64F1-452F-A3A4-570C680F9AD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451CF-7A3F-45BC-AA38-B8CF645673E6}" type="datetimeFigureOut">
              <a:rPr lang="en-US" smtClean="0"/>
              <a:t>11/21/2018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39A70-64F1-452F-A3A4-570C680F9AD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451CF-7A3F-45BC-AA38-B8CF645673E6}" type="datetimeFigureOut">
              <a:rPr lang="en-US" smtClean="0"/>
              <a:t>11/21/2018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39A70-64F1-452F-A3A4-570C680F9AD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451CF-7A3F-45BC-AA38-B8CF645673E6}" type="datetimeFigureOut">
              <a:rPr lang="en-US" smtClean="0"/>
              <a:t>11/21/2018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39A70-64F1-452F-A3A4-570C680F9AD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451CF-7A3F-45BC-AA38-B8CF645673E6}" type="datetimeFigureOut">
              <a:rPr lang="en-US" smtClean="0"/>
              <a:t>11/21/2018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39A70-64F1-452F-A3A4-570C680F9AD0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40451CF-7A3F-45BC-AA38-B8CF645673E6}" type="datetimeFigureOut">
              <a:rPr lang="en-US" smtClean="0"/>
              <a:t>11/21/2018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A739A70-64F1-452F-A3A4-570C680F9AD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838200"/>
            <a:ext cx="8686800" cy="1470025"/>
          </a:xfrm>
        </p:spPr>
        <p:txBody>
          <a:bodyPr>
            <a:normAutofit fontScale="90000"/>
          </a:bodyPr>
          <a:lstStyle/>
          <a:p>
            <a:r>
              <a:rPr lang="en-US" sz="4800" b="1" dirty="0" err="1">
                <a:solidFill>
                  <a:schemeClr val="accent1">
                    <a:lumMod val="50000"/>
                  </a:schemeClr>
                </a:solidFill>
              </a:rPr>
              <a:t>Optimasi</a:t>
            </a:r>
            <a:r>
              <a:rPr lang="en-US" sz="48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4800" b="1" dirty="0" err="1">
                <a:solidFill>
                  <a:schemeClr val="accent1">
                    <a:lumMod val="50000"/>
                  </a:schemeClr>
                </a:solidFill>
              </a:rPr>
              <a:t>Numeris</a:t>
            </a:r>
            <a:r>
              <a:rPr lang="en-US" sz="48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4800" b="1" dirty="0" err="1">
                <a:solidFill>
                  <a:schemeClr val="accent1">
                    <a:lumMod val="50000"/>
                  </a:schemeClr>
                </a:solidFill>
              </a:rPr>
              <a:t>Satu</a:t>
            </a:r>
            <a:r>
              <a:rPr lang="en-US" sz="48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4800" b="1" dirty="0" err="1">
                <a:solidFill>
                  <a:schemeClr val="accent1">
                    <a:lumMod val="50000"/>
                  </a:schemeClr>
                </a:solidFill>
              </a:rPr>
              <a:t>Dimensi</a:t>
            </a:r>
            <a:endParaRPr lang="en-US" sz="48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3481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762000" y="1295400"/>
                <a:ext cx="7924800" cy="27392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dirty="0" err="1">
                    <a:solidFill>
                      <a:schemeClr val="accent3">
                        <a:lumMod val="50000"/>
                      </a:schemeClr>
                    </a:solidFill>
                  </a:rPr>
                  <a:t>Contoh</a:t>
                </a:r>
                <a:r>
                  <a:rPr lang="en-US" sz="3200" dirty="0">
                    <a:solidFill>
                      <a:schemeClr val="accent3">
                        <a:lumMod val="50000"/>
                      </a:schemeClr>
                    </a:solidFill>
                  </a:rPr>
                  <a:t> : </a:t>
                </a:r>
                <a:endParaRPr lang="en-US" sz="3200" dirty="0" smtClean="0">
                  <a:solidFill>
                    <a:schemeClr val="accent3">
                      <a:lumMod val="50000"/>
                    </a:schemeClr>
                  </a:solidFill>
                </a:endParaRPr>
              </a:p>
              <a:p>
                <a:endParaRPr lang="en-US" sz="3200" dirty="0"/>
              </a:p>
              <a:p>
                <a:r>
                  <a:rPr lang="en-US" sz="3200" dirty="0" err="1" smtClean="0"/>
                  <a:t>Carilah</a:t>
                </a:r>
                <a:r>
                  <a:rPr lang="en-US" sz="3200" dirty="0" smtClean="0"/>
                  <a:t> </a:t>
                </a:r>
                <a:r>
                  <a:rPr lang="en-US" sz="3200" dirty="0"/>
                  <a:t>maximum </a:t>
                </a:r>
                <a:r>
                  <a:rPr lang="en-US" sz="3200" dirty="0" err="1"/>
                  <a:t>dari</a:t>
                </a:r>
                <a:r>
                  <a:rPr lang="en-US" sz="3200" dirty="0"/>
                  <a:t> </a:t>
                </a:r>
                <a:r>
                  <a:rPr lang="en-US" sz="3200" dirty="0" err="1"/>
                  <a:t>dari</a:t>
                </a:r>
                <a:r>
                  <a:rPr lang="en-US" sz="3200" dirty="0"/>
                  <a:t> </a:t>
                </a:r>
                <a:r>
                  <a:rPr lang="en-US" sz="3200" dirty="0" err="1"/>
                  <a:t>fungsi</a:t>
                </a:r>
                <a:r>
                  <a:rPr lang="en-US" sz="3200" dirty="0"/>
                  <a:t> </a:t>
                </a:r>
                <a:endParaRPr lang="en-US" sz="3200" i="1" dirty="0" smtClean="0"/>
              </a:p>
              <a:p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𝑓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r>
                      <a:rPr lang="en-US" sz="3200" i="1">
                        <a:latin typeface="Cambria Math"/>
                      </a:rPr>
                      <m:t>𝑥</m:t>
                    </m:r>
                    <m:r>
                      <a:rPr lang="en-US" sz="3200" i="1">
                        <a:latin typeface="Cambria Math"/>
                      </a:rPr>
                      <m:t>(1.5−</m:t>
                    </m:r>
                    <m:r>
                      <a:rPr lang="en-US" sz="3200" i="1">
                        <a:latin typeface="Cambria Math"/>
                      </a:rPr>
                      <m:t>𝑥</m:t>
                    </m:r>
                    <m:r>
                      <a:rPr lang="en-US" sz="32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3200" dirty="0"/>
                  <a:t> </a:t>
                </a:r>
                <a:r>
                  <a:rPr lang="en-US" sz="3200" dirty="0" err="1"/>
                  <a:t>dengan</a:t>
                </a:r>
                <a:r>
                  <a:rPr lang="en-US" sz="3200" dirty="0"/>
                  <a:t> </a:t>
                </a:r>
                <a:r>
                  <a:rPr lang="en-US" sz="3200" dirty="0" err="1"/>
                  <a:t>nilai</a:t>
                </a:r>
                <a:r>
                  <a:rPr lang="en-US" sz="3200" dirty="0"/>
                  <a:t> </a:t>
                </a:r>
                <a:r>
                  <a:rPr lang="en-US" sz="3200" dirty="0" err="1"/>
                  <a:t>awal</a:t>
                </a: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3200" i="1">
                        <a:latin typeface="Cambria Math"/>
                      </a:rPr>
                      <m:t>=0.0</m:t>
                    </m:r>
                  </m:oMath>
                </a14:m>
                <a:r>
                  <a:rPr lang="en-US" sz="3200" dirty="0"/>
                  <a:t> </a:t>
                </a:r>
                <a:r>
                  <a:rPr lang="en-US" sz="3200" dirty="0" err="1"/>
                  <a:t>dan</a:t>
                </a:r>
                <a:r>
                  <a:rPr lang="en-US" sz="3200" dirty="0"/>
                  <a:t> </a:t>
                </a:r>
                <a:r>
                  <a:rPr lang="en-US" sz="3200" dirty="0" err="1"/>
                  <a:t>langkah</a:t>
                </a:r>
                <a:r>
                  <a:rPr lang="en-US" sz="3200" dirty="0"/>
                  <a:t> </a:t>
                </a:r>
                <a:r>
                  <a:rPr lang="en-US" sz="3200" dirty="0" err="1"/>
                  <a:t>awal</a:t>
                </a: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𝑠</m:t>
                    </m:r>
                    <m:r>
                      <a:rPr lang="en-US" sz="3200" i="1">
                        <a:latin typeface="Cambria Math"/>
                      </a:rPr>
                      <m:t>=0.05</m:t>
                    </m:r>
                  </m:oMath>
                </a14:m>
                <a:endParaRPr lang="en-US" sz="3200" dirty="0"/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1295400"/>
                <a:ext cx="7924800" cy="2739211"/>
              </a:xfrm>
              <a:prstGeom prst="rect">
                <a:avLst/>
              </a:prstGeom>
              <a:blipFill rotWithShape="1">
                <a:blip r:embed="rId2"/>
                <a:stretch>
                  <a:fillRect l="-3077" t="-4454" b="-64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20890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78522073"/>
                  </p:ext>
                </p:extLst>
              </p:nvPr>
            </p:nvGraphicFramePr>
            <p:xfrm>
              <a:off x="685800" y="1295400"/>
              <a:ext cx="7848600" cy="45720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31640"/>
                    <a:gridCol w="1767234"/>
                    <a:gridCol w="1793223"/>
                    <a:gridCol w="1715257"/>
                    <a:gridCol w="1741246"/>
                  </a:tblGrid>
                  <a:tr h="712221"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I</a:t>
                          </a:r>
                          <a:endParaRPr lang="en-US" sz="20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 err="1">
                              <a:effectLst/>
                            </a:rPr>
                            <a:t>Nilai</a:t>
                          </a:r>
                          <a:r>
                            <a:rPr lang="en-US" sz="2000" dirty="0">
                              <a:effectLst/>
                            </a:rPr>
                            <a:t> </a:t>
                          </a:r>
                          <a:r>
                            <a:rPr lang="en-US" sz="2000" dirty="0" err="1">
                              <a:effectLst/>
                            </a:rPr>
                            <a:t>dari</a:t>
                          </a:r>
                          <a:r>
                            <a:rPr lang="en-US" sz="2000" dirty="0">
                              <a:effectLst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000">
                                  <a:effectLst/>
                                  <a:latin typeface="Cambria Math"/>
                                </a:rPr>
                                <m:t>𝑠</m:t>
                              </m:r>
                            </m:oMath>
                          </a14:m>
                          <a:endParaRPr lang="en-US" sz="20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000" i="1">
                                      <a:effectLst/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>
                                      <a:effectLst/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>
                                      <a:effectLst/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000">
                                  <a:effectLst/>
                                  <a:latin typeface="Cambria Math"/>
                                </a:rPr>
                                <m:t>=</m:t>
                              </m:r>
                            </m:oMath>
                          </a14:m>
                          <a:r>
                            <a:rPr lang="en-US" sz="2000" dirty="0">
                              <a:effectLst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000" i="1">
                                      <a:effectLst/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>
                                      <a:effectLst/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>
                                      <a:effectLst/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000">
                                  <a:effectLst/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000">
                                  <a:effectLst/>
                                  <a:latin typeface="Cambria Math"/>
                                </a:rPr>
                                <m:t>𝑠</m:t>
                              </m:r>
                            </m:oMath>
                          </a14:m>
                          <a:endParaRPr lang="en-US" sz="20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i="1"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2000"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sz="2000">
                                    <a:effectLst/>
                                    <a:latin typeface="Cambria Math"/>
                                  </a:rPr>
                                  <m:t>𝑓</m:t>
                                </m:r>
                                <m:r>
                                  <a:rPr lang="en-US" sz="2000">
                                    <a:effectLst/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sz="2000" i="1"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2000">
                                    <a:effectLst/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0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i="1"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2000">
                                    <a:effectLst/>
                                    <a:latin typeface="Cambria Math"/>
                                  </a:rPr>
                                  <m:t>&lt;</m:t>
                                </m:r>
                                <m:sSub>
                                  <m:sSubPr>
                                    <m:ctrlPr>
                                      <a:rPr lang="en-US" sz="2000" i="1"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𝑖</m:t>
                                    </m:r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−1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551397"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1</a:t>
                          </a:r>
                          <a:endParaRPr lang="en-US" sz="2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-</a:t>
                          </a:r>
                          <a:endParaRPr lang="en-US" sz="2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0.0</a:t>
                          </a:r>
                          <a:endParaRPr lang="en-US" sz="2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0.0</a:t>
                          </a:r>
                          <a:endParaRPr lang="en-US" sz="2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 -</a:t>
                          </a:r>
                          <a:endParaRPr lang="en-US" sz="20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551397"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2</a:t>
                          </a:r>
                          <a:endParaRPr lang="en-US" sz="2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0.05</a:t>
                          </a:r>
                          <a:endParaRPr lang="en-US" sz="2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0.05</a:t>
                          </a:r>
                          <a:endParaRPr lang="en-US" sz="2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0.0725</a:t>
                          </a:r>
                          <a:endParaRPr lang="en-US" sz="2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 err="1">
                              <a:effectLst/>
                            </a:rPr>
                            <a:t>tidak</a:t>
                          </a:r>
                          <a:endParaRPr lang="en-US" sz="20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551397"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3</a:t>
                          </a:r>
                          <a:endParaRPr lang="en-US" sz="2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0.10</a:t>
                          </a:r>
                          <a:endParaRPr lang="en-US" sz="20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0.1</a:t>
                          </a:r>
                          <a:endParaRPr lang="en-US" sz="2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0.140</a:t>
                          </a:r>
                          <a:endParaRPr lang="en-US" sz="2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tidak</a:t>
                          </a:r>
                          <a:endParaRPr lang="en-US" sz="2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551397"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4</a:t>
                          </a:r>
                          <a:endParaRPr lang="en-US" sz="2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0.20</a:t>
                          </a:r>
                          <a:endParaRPr lang="en-US" sz="2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0.2</a:t>
                          </a:r>
                          <a:endParaRPr lang="en-US" sz="2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0.260</a:t>
                          </a:r>
                          <a:endParaRPr lang="en-US" sz="2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 err="1">
                              <a:effectLst/>
                            </a:rPr>
                            <a:t>tidak</a:t>
                          </a:r>
                          <a:endParaRPr lang="en-US" sz="20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551397"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5</a:t>
                          </a:r>
                          <a:endParaRPr lang="en-US" sz="2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0.40</a:t>
                          </a:r>
                          <a:endParaRPr lang="en-US" sz="2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0.4</a:t>
                          </a:r>
                          <a:endParaRPr lang="en-US" sz="2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0.440</a:t>
                          </a:r>
                          <a:endParaRPr lang="en-US" sz="2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 err="1">
                              <a:effectLst/>
                            </a:rPr>
                            <a:t>tidak</a:t>
                          </a:r>
                          <a:endParaRPr lang="en-US" sz="20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551397"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6</a:t>
                          </a:r>
                          <a:endParaRPr lang="en-US" sz="2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0.80</a:t>
                          </a:r>
                          <a:endParaRPr lang="en-US" sz="2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0.8</a:t>
                          </a:r>
                          <a:endParaRPr lang="en-US" sz="2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0.560</a:t>
                          </a:r>
                          <a:endParaRPr lang="en-US" sz="2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 err="1">
                              <a:effectLst/>
                            </a:rPr>
                            <a:t>tidak</a:t>
                          </a:r>
                          <a:endParaRPr lang="en-US" sz="20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551397"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7</a:t>
                          </a:r>
                          <a:endParaRPr lang="en-US" sz="2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1.60</a:t>
                          </a:r>
                          <a:endParaRPr lang="en-US" sz="2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1.6</a:t>
                          </a:r>
                          <a:endParaRPr lang="en-US" sz="2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-1.600</a:t>
                          </a:r>
                          <a:endParaRPr lang="en-US" sz="2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 err="1">
                              <a:effectLst/>
                            </a:rPr>
                            <a:t>ya</a:t>
                          </a:r>
                          <a:endParaRPr lang="en-US" sz="20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78522073"/>
                  </p:ext>
                </p:extLst>
              </p:nvPr>
            </p:nvGraphicFramePr>
            <p:xfrm>
              <a:off x="685800" y="1295400"/>
              <a:ext cx="7848600" cy="45720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31640"/>
                    <a:gridCol w="1767234"/>
                    <a:gridCol w="1793223"/>
                    <a:gridCol w="1715257"/>
                    <a:gridCol w="1741246"/>
                  </a:tblGrid>
                  <a:tr h="712221"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I</a:t>
                          </a:r>
                          <a:endParaRPr lang="en-US" sz="20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47241" t="-855" r="-296897" b="-5512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145238" t="-855" r="-192857" b="-5512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256584" t="-855" r="-101779" b="-5512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350350" t="-855" b="-551282"/>
                          </a:stretch>
                        </a:blipFill>
                      </a:tcPr>
                    </a:tc>
                  </a:tr>
                  <a:tr h="551397"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1</a:t>
                          </a:r>
                          <a:endParaRPr lang="en-US" sz="2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-</a:t>
                          </a:r>
                          <a:endParaRPr lang="en-US" sz="2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0.0</a:t>
                          </a:r>
                          <a:endParaRPr lang="en-US" sz="2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0.0</a:t>
                          </a:r>
                          <a:endParaRPr lang="en-US" sz="2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 -</a:t>
                          </a:r>
                          <a:endParaRPr lang="en-US" sz="20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551397"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2</a:t>
                          </a:r>
                          <a:endParaRPr lang="en-US" sz="2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0.05</a:t>
                          </a:r>
                          <a:endParaRPr lang="en-US" sz="2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0.05</a:t>
                          </a:r>
                          <a:endParaRPr lang="en-US" sz="2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0.0725</a:t>
                          </a:r>
                          <a:endParaRPr lang="en-US" sz="2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 err="1">
                              <a:effectLst/>
                            </a:rPr>
                            <a:t>tidak</a:t>
                          </a:r>
                          <a:endParaRPr lang="en-US" sz="20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551397"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3</a:t>
                          </a:r>
                          <a:endParaRPr lang="en-US" sz="2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0.10</a:t>
                          </a:r>
                          <a:endParaRPr lang="en-US" sz="20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0.1</a:t>
                          </a:r>
                          <a:endParaRPr lang="en-US" sz="2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0.140</a:t>
                          </a:r>
                          <a:endParaRPr lang="en-US" sz="2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tidak</a:t>
                          </a:r>
                          <a:endParaRPr lang="en-US" sz="2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551397"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4</a:t>
                          </a:r>
                          <a:endParaRPr lang="en-US" sz="2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0.20</a:t>
                          </a:r>
                          <a:endParaRPr lang="en-US" sz="2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0.2</a:t>
                          </a:r>
                          <a:endParaRPr lang="en-US" sz="2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0.260</a:t>
                          </a:r>
                          <a:endParaRPr lang="en-US" sz="2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 err="1">
                              <a:effectLst/>
                            </a:rPr>
                            <a:t>tidak</a:t>
                          </a:r>
                          <a:endParaRPr lang="en-US" sz="20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551397"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5</a:t>
                          </a:r>
                          <a:endParaRPr lang="en-US" sz="2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0.40</a:t>
                          </a:r>
                          <a:endParaRPr lang="en-US" sz="2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0.4</a:t>
                          </a:r>
                          <a:endParaRPr lang="en-US" sz="2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0.440</a:t>
                          </a:r>
                          <a:endParaRPr lang="en-US" sz="2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 err="1">
                              <a:effectLst/>
                            </a:rPr>
                            <a:t>tidak</a:t>
                          </a:r>
                          <a:endParaRPr lang="en-US" sz="20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551397"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6</a:t>
                          </a:r>
                          <a:endParaRPr lang="en-US" sz="2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0.80</a:t>
                          </a:r>
                          <a:endParaRPr lang="en-US" sz="2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0.8</a:t>
                          </a:r>
                          <a:endParaRPr lang="en-US" sz="2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0.560</a:t>
                          </a:r>
                          <a:endParaRPr lang="en-US" sz="2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 err="1">
                              <a:effectLst/>
                            </a:rPr>
                            <a:t>tidak</a:t>
                          </a:r>
                          <a:endParaRPr lang="en-US" sz="20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551397"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7</a:t>
                          </a:r>
                          <a:endParaRPr lang="en-US" sz="2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1.60</a:t>
                          </a:r>
                          <a:endParaRPr lang="en-US" sz="2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1.6</a:t>
                          </a:r>
                          <a:endParaRPr lang="en-US" sz="2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-1.600</a:t>
                          </a:r>
                          <a:endParaRPr lang="en-US" sz="2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 err="1">
                              <a:effectLst/>
                            </a:rPr>
                            <a:t>ya</a:t>
                          </a:r>
                          <a:endParaRPr lang="en-US" sz="20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</a:tbl>
              </a:graphicData>
            </a:graphic>
          </p:graphicFrame>
        </mc:Fallback>
      </mc:AlternateContent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52400" y="317212"/>
            <a:ext cx="3352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Penyelesaian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: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02121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526026" y="990600"/>
                <a:ext cx="8305800" cy="31085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 err="1"/>
                  <a:t>Penyelesaian</a:t>
                </a:r>
                <a:r>
                  <a:rPr lang="en-US" sz="2800" dirty="0"/>
                  <a:t> yang </a:t>
                </a:r>
                <a:r>
                  <a:rPr lang="en-US" sz="2800" dirty="0" err="1"/>
                  <a:t>dilakukan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dengan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tabel</a:t>
                </a:r>
                <a:r>
                  <a:rPr lang="en-US" sz="2800" dirty="0"/>
                  <a:t> </a:t>
                </a:r>
                <a:r>
                  <a:rPr lang="en-US" sz="2800" dirty="0" err="1"/>
                  <a:t>diatas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terlihat</a:t>
                </a:r>
                <a:r>
                  <a:rPr lang="en-US" sz="2800" dirty="0"/>
                  <a:t> </a:t>
                </a:r>
                <a:r>
                  <a:rPr lang="en-US" sz="2800" dirty="0" err="1"/>
                  <a:t>pada</a:t>
                </a:r>
                <a:r>
                  <a:rPr lang="en-US" sz="2800" dirty="0"/>
                  <a:t> i = 7 </a:t>
                </a:r>
                <a:r>
                  <a:rPr lang="en-US" sz="2800" dirty="0" err="1"/>
                  <a:t>terjadi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pembalikan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arah</a:t>
                </a:r>
                <a:r>
                  <a:rPr lang="en-US" sz="2800" dirty="0"/>
                  <a:t> </a:t>
                </a:r>
                <a:r>
                  <a:rPr lang="en-US" sz="2800" dirty="0" err="1"/>
                  <a:t>karena</a:t>
                </a:r>
                <a:r>
                  <a:rPr lang="en-US" sz="2800" dirty="0"/>
                  <a:t> </a:t>
                </a:r>
                <a:r>
                  <a:rPr lang="en-US" sz="2800" dirty="0" err="1"/>
                  <a:t>nilai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fungsi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menurun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dengan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nilai</a:t>
                </a:r>
                <a:r>
                  <a:rPr lang="en-US" sz="2800" dirty="0"/>
                  <a:t> optimum </a:t>
                </a:r>
                <a:r>
                  <a:rPr lang="en-US" sz="2800" dirty="0" err="1"/>
                  <a:t>adalah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7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=0.8</m:t>
                    </m:r>
                  </m:oMath>
                </a14:m>
                <a:r>
                  <a:rPr lang="en-US" sz="2800" dirty="0"/>
                  <a:t>. </a:t>
                </a:r>
                <a:r>
                  <a:rPr lang="en-US" sz="2800" dirty="0" err="1"/>
                  <a:t>pada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soal</a:t>
                </a:r>
                <a:r>
                  <a:rPr lang="en-US" sz="2800" dirty="0"/>
                  <a:t> </a:t>
                </a:r>
                <a:r>
                  <a:rPr lang="en-US" sz="2800" dirty="0" err="1"/>
                  <a:t>ini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nilai</a:t>
                </a:r>
                <a:r>
                  <a:rPr lang="en-US" sz="2800" dirty="0"/>
                  <a:t> optimum </a:t>
                </a:r>
                <a:r>
                  <a:rPr lang="en-US" sz="2800" dirty="0" err="1"/>
                  <a:t>sebetulnya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tidak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terjadi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diantara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𝑖</m:t>
                    </m:r>
                    <m:r>
                      <a:rPr lang="en-US" sz="2800" i="1">
                        <a:latin typeface="Cambria Math"/>
                      </a:rPr>
                      <m:t>=6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dan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𝑖</m:t>
                    </m:r>
                    <m:r>
                      <a:rPr lang="en-US" sz="2800" i="1">
                        <a:latin typeface="Cambria Math"/>
                      </a:rPr>
                      <m:t>=7</m:t>
                    </m:r>
                  </m:oMath>
                </a14:m>
                <a:r>
                  <a:rPr lang="en-US" sz="2800" dirty="0"/>
                  <a:t>, </a:t>
                </a:r>
                <a:r>
                  <a:rPr lang="en-US" sz="2800" dirty="0" err="1"/>
                  <a:t>pendekatan</a:t>
                </a:r>
                <a:r>
                  <a:rPr lang="en-US" sz="2800" dirty="0"/>
                  <a:t> yang </a:t>
                </a:r>
                <a:r>
                  <a:rPr lang="en-US" sz="2800" dirty="0" err="1"/>
                  <a:t>lebih</a:t>
                </a:r>
                <a:r>
                  <a:rPr lang="en-US" sz="2800" dirty="0"/>
                  <a:t> </a:t>
                </a:r>
                <a:r>
                  <a:rPr lang="en-US" sz="2800" dirty="0" err="1"/>
                  <a:t>baik</a:t>
                </a:r>
                <a:r>
                  <a:rPr lang="en-US" sz="2800" dirty="0"/>
                  <a:t> </a:t>
                </a:r>
                <a:r>
                  <a:rPr lang="en-US" sz="2800" dirty="0" err="1"/>
                  <a:t>adalah</a:t>
                </a:r>
                <a:r>
                  <a:rPr lang="en-US" sz="2800" dirty="0"/>
                  <a:t> </a:t>
                </a:r>
                <a:r>
                  <a:rPr lang="en-US" sz="2800" dirty="0" err="1"/>
                  <a:t>denganmemulai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lagi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hitungan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pada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𝑖</m:t>
                    </m:r>
                    <m:r>
                      <a:rPr lang="en-US" sz="2800" i="1">
                        <a:latin typeface="Cambria Math"/>
                      </a:rPr>
                      <m:t>=6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dengan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langkah</a:t>
                </a:r>
                <a:r>
                  <a:rPr lang="en-US" sz="2800" dirty="0"/>
                  <a:t> </a:t>
                </a:r>
                <a:r>
                  <a:rPr lang="en-US" sz="2800" dirty="0" err="1"/>
                  <a:t>hitungan</a:t>
                </a:r>
                <a:r>
                  <a:rPr lang="en-US" sz="2800" dirty="0"/>
                  <a:t> yang </a:t>
                </a:r>
                <a:r>
                  <a:rPr lang="en-US" sz="2800" dirty="0" err="1"/>
                  <a:t>lebih</a:t>
                </a:r>
                <a:r>
                  <a:rPr lang="en-US" sz="2800" dirty="0"/>
                  <a:t> </a:t>
                </a:r>
                <a:r>
                  <a:rPr lang="en-US" sz="2800" dirty="0" err="1"/>
                  <a:t>kecil</a:t>
                </a:r>
                <a:endParaRPr lang="en-US" sz="2800" dirty="0"/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026" y="990600"/>
                <a:ext cx="8305800" cy="3108543"/>
              </a:xfrm>
              <a:prstGeom prst="rect">
                <a:avLst/>
              </a:prstGeom>
              <a:blipFill rotWithShape="1">
                <a:blip r:embed="rId2"/>
                <a:stretch>
                  <a:fillRect l="-1467" t="-1768" r="-660" b="-47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82067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04800"/>
            <a:ext cx="84582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0988" lvl="1"/>
            <a:r>
              <a:rPr lang="en-US" sz="2800" b="1" dirty="0" err="1"/>
              <a:t>Pembahasan</a:t>
            </a:r>
            <a:r>
              <a:rPr lang="en-US" sz="2800" b="1" dirty="0"/>
              <a:t> </a:t>
            </a:r>
            <a:r>
              <a:rPr lang="en-US" sz="2800" b="1" dirty="0" err="1"/>
              <a:t>optimasi</a:t>
            </a:r>
            <a:r>
              <a:rPr lang="en-US" sz="2800" b="1" dirty="0"/>
              <a:t> non-linear </a:t>
            </a:r>
            <a:r>
              <a:rPr lang="en-US" sz="2800" b="1" dirty="0" err="1" smtClean="0"/>
              <a:t>pada</a:t>
            </a:r>
            <a:r>
              <a:rPr lang="en-US" sz="2800" b="1" dirty="0" smtClean="0"/>
              <a:t> </a:t>
            </a:r>
            <a:r>
              <a:rPr lang="en-US" sz="2800" b="1" dirty="0" err="1"/>
              <a:t>metode</a:t>
            </a:r>
            <a:r>
              <a:rPr lang="en-US" sz="2800" b="1" dirty="0"/>
              <a:t> </a:t>
            </a:r>
            <a:r>
              <a:rPr lang="en-US" sz="2800" b="1" dirty="0" err="1"/>
              <a:t>analitis</a:t>
            </a:r>
            <a:r>
              <a:rPr lang="en-US" sz="2800" b="1" dirty="0" smtClean="0"/>
              <a:t>:</a:t>
            </a:r>
          </a:p>
          <a:p>
            <a:pPr lvl="1"/>
            <a:endParaRPr lang="en-US" sz="2800" dirty="0"/>
          </a:p>
          <a:p>
            <a:pPr marL="738188" lvl="0"/>
            <a:r>
              <a:rPr lang="en-US" sz="2400" dirty="0" err="1" smtClean="0"/>
              <a:t>Pertama</a:t>
            </a:r>
            <a:r>
              <a:rPr lang="en-US" sz="2400" dirty="0" smtClean="0"/>
              <a:t>-tama </a:t>
            </a:r>
            <a:r>
              <a:rPr lang="en-US" sz="2400" dirty="0" err="1" smtClean="0"/>
              <a:t>mencari</a:t>
            </a:r>
            <a:r>
              <a:rPr lang="en-US" sz="2400" dirty="0" smtClean="0"/>
              <a:t> </a:t>
            </a:r>
            <a:r>
              <a:rPr lang="en-US" sz="2400" dirty="0" err="1" smtClean="0"/>
              <a:t>titik-titik</a:t>
            </a:r>
            <a:r>
              <a:rPr lang="en-US" sz="2400" dirty="0" smtClean="0"/>
              <a:t> </a:t>
            </a:r>
            <a:r>
              <a:rPr lang="en-US" sz="2400" dirty="0" err="1" smtClean="0"/>
              <a:t>nilai</a:t>
            </a:r>
            <a:r>
              <a:rPr lang="en-US" sz="2400" dirty="0" smtClean="0"/>
              <a:t> optimal</a:t>
            </a:r>
          </a:p>
          <a:p>
            <a:pPr marL="738188" lvl="0"/>
            <a:r>
              <a:rPr lang="en-US" sz="2400" dirty="0" err="1" smtClean="0"/>
              <a:t>Kemudian</a:t>
            </a:r>
            <a:r>
              <a:rPr lang="en-US" sz="2400" dirty="0" smtClean="0"/>
              <a:t>, </a:t>
            </a:r>
            <a:r>
              <a:rPr lang="en-US" sz="2400" dirty="0" err="1" smtClean="0"/>
              <a:t>mencari</a:t>
            </a:r>
            <a:r>
              <a:rPr lang="en-US" sz="2400" dirty="0" smtClean="0"/>
              <a:t> </a:t>
            </a:r>
            <a:r>
              <a:rPr lang="en-US" sz="2400" dirty="0" err="1" smtClean="0"/>
              <a:t>nilai</a:t>
            </a:r>
            <a:r>
              <a:rPr lang="en-US" sz="2400" dirty="0" smtClean="0"/>
              <a:t> optimal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fungsi</a:t>
            </a:r>
            <a:r>
              <a:rPr lang="en-US" sz="2400" dirty="0" smtClean="0"/>
              <a:t> </a:t>
            </a:r>
            <a:r>
              <a:rPr lang="en-US" sz="2400" dirty="0" err="1" smtClean="0"/>
              <a:t>tujuan</a:t>
            </a:r>
            <a:r>
              <a:rPr lang="en-US" sz="2400" dirty="0" smtClean="0"/>
              <a:t> </a:t>
            </a:r>
            <a:r>
              <a:rPr lang="en-US" sz="2400" dirty="0" err="1" smtClean="0"/>
              <a:t>berdasarkan</a:t>
            </a:r>
            <a:r>
              <a:rPr lang="en-US" sz="2400" dirty="0" smtClean="0"/>
              <a:t> </a:t>
            </a:r>
            <a:r>
              <a:rPr lang="en-US" sz="2400" dirty="0" err="1" smtClean="0"/>
              <a:t>titik-titik</a:t>
            </a:r>
            <a:r>
              <a:rPr lang="en-US" sz="2400" dirty="0" smtClean="0"/>
              <a:t> optimal yang </a:t>
            </a:r>
            <a:r>
              <a:rPr lang="en-US" sz="2400" dirty="0" err="1" smtClean="0"/>
              <a:t>telah</a:t>
            </a:r>
            <a:r>
              <a:rPr lang="en-US" sz="2400" dirty="0" smtClean="0"/>
              <a:t> </a:t>
            </a:r>
            <a:r>
              <a:rPr lang="en-US" sz="2400" dirty="0" err="1" smtClean="0"/>
              <a:t>ditemukan</a:t>
            </a:r>
            <a:r>
              <a:rPr lang="en-US" sz="2400" dirty="0" smtClean="0"/>
              <a:t>.</a:t>
            </a:r>
          </a:p>
          <a:p>
            <a:pPr lvl="0"/>
            <a:endParaRPr lang="en-US" sz="2400" dirty="0" smtClean="0"/>
          </a:p>
          <a:p>
            <a:pPr lvl="1"/>
            <a:r>
              <a:rPr lang="en-US" sz="2800" b="1" dirty="0" err="1" smtClean="0"/>
              <a:t>Pada</a:t>
            </a:r>
            <a:r>
              <a:rPr lang="en-US" sz="2800" b="1" dirty="0" smtClean="0"/>
              <a:t> </a:t>
            </a:r>
            <a:r>
              <a:rPr lang="en-US" sz="2800" b="1" dirty="0" err="1"/>
              <a:t>metode</a:t>
            </a:r>
            <a:r>
              <a:rPr lang="en-US" sz="2800" b="1" dirty="0"/>
              <a:t> </a:t>
            </a:r>
            <a:r>
              <a:rPr lang="en-US" sz="2800" b="1" dirty="0" err="1"/>
              <a:t>numeris</a:t>
            </a:r>
            <a:r>
              <a:rPr lang="en-US" sz="2800" b="1" dirty="0"/>
              <a:t> </a:t>
            </a:r>
            <a:r>
              <a:rPr lang="en-US" sz="2800" b="1" dirty="0" err="1"/>
              <a:t>langkah</a:t>
            </a:r>
            <a:r>
              <a:rPr lang="en-US" sz="2800" b="1" dirty="0"/>
              <a:t> </a:t>
            </a:r>
            <a:r>
              <a:rPr lang="en-US" sz="2800" b="1" dirty="0" err="1"/>
              <a:t>hitungan</a:t>
            </a:r>
            <a:r>
              <a:rPr lang="en-US" sz="2800" b="1" dirty="0"/>
              <a:t> yang </a:t>
            </a:r>
            <a:r>
              <a:rPr lang="en-US" sz="2800" b="1" dirty="0" err="1"/>
              <a:t>dilakukan</a:t>
            </a:r>
            <a:r>
              <a:rPr lang="en-US" sz="2800" b="1" dirty="0"/>
              <a:t> </a:t>
            </a:r>
            <a:r>
              <a:rPr lang="en-US" sz="2800" b="1" dirty="0" err="1"/>
              <a:t>justru</a:t>
            </a:r>
            <a:r>
              <a:rPr lang="en-US" sz="2800" b="1" dirty="0"/>
              <a:t> </a:t>
            </a:r>
            <a:r>
              <a:rPr lang="en-US" sz="2800" b="1" dirty="0" err="1"/>
              <a:t>kebalikan</a:t>
            </a:r>
            <a:r>
              <a:rPr lang="en-US" sz="2800" b="1" dirty="0"/>
              <a:t> </a:t>
            </a:r>
            <a:r>
              <a:rPr lang="en-US" sz="2800" b="1" dirty="0" err="1"/>
              <a:t>dari</a:t>
            </a:r>
            <a:r>
              <a:rPr lang="en-US" sz="2800" b="1" dirty="0"/>
              <a:t> </a:t>
            </a:r>
            <a:r>
              <a:rPr lang="en-US" sz="2800" b="1" dirty="0" err="1"/>
              <a:t>metode</a:t>
            </a:r>
            <a:r>
              <a:rPr lang="en-US" sz="2800" b="1" dirty="0"/>
              <a:t> </a:t>
            </a:r>
            <a:r>
              <a:rPr lang="en-US" sz="2800" b="1" dirty="0" err="1"/>
              <a:t>analitis</a:t>
            </a:r>
            <a:r>
              <a:rPr lang="en-US" sz="2800" b="1" dirty="0" smtClean="0"/>
              <a:t>:</a:t>
            </a:r>
          </a:p>
          <a:p>
            <a:pPr lvl="1"/>
            <a:endParaRPr lang="en-US" sz="2800" dirty="0"/>
          </a:p>
          <a:p>
            <a:pPr marL="738188" lvl="0"/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metode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letak</a:t>
            </a:r>
            <a:r>
              <a:rPr lang="en-US" sz="2400" dirty="0"/>
              <a:t> </a:t>
            </a:r>
            <a:r>
              <a:rPr lang="en-US" sz="2400" dirty="0" err="1"/>
              <a:t>titik</a:t>
            </a:r>
            <a:r>
              <a:rPr lang="en-US" sz="2400" dirty="0"/>
              <a:t> optimum </a:t>
            </a:r>
            <a:r>
              <a:rPr lang="en-US" sz="2400" dirty="0" err="1"/>
              <a:t>ditentukan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menyelidiki</a:t>
            </a:r>
            <a:r>
              <a:rPr lang="en-US" sz="2400" dirty="0"/>
              <a:t> </a:t>
            </a:r>
            <a:r>
              <a:rPr lang="en-US" sz="2400" dirty="0" err="1"/>
              <a:t>nilai</a:t>
            </a:r>
            <a:r>
              <a:rPr lang="en-US" sz="2400" dirty="0"/>
              <a:t> </a:t>
            </a:r>
            <a:r>
              <a:rPr lang="en-US" sz="2400" dirty="0" err="1" smtClean="0"/>
              <a:t>fungsinya,Titik</a:t>
            </a:r>
            <a:r>
              <a:rPr lang="en-US" sz="2400" dirty="0" smtClean="0"/>
              <a:t> </a:t>
            </a:r>
            <a:r>
              <a:rPr lang="en-US" sz="2400" dirty="0"/>
              <a:t>yang </a:t>
            </a:r>
            <a:r>
              <a:rPr lang="en-US" sz="2400" dirty="0" err="1"/>
              <a:t>mempunyai</a:t>
            </a:r>
            <a:r>
              <a:rPr lang="en-US" sz="2400" dirty="0"/>
              <a:t> </a:t>
            </a:r>
            <a:r>
              <a:rPr lang="en-US" sz="2400" dirty="0" err="1"/>
              <a:t>nilai</a:t>
            </a:r>
            <a:r>
              <a:rPr lang="en-US" sz="2400" dirty="0"/>
              <a:t> </a:t>
            </a:r>
            <a:r>
              <a:rPr lang="en-US" sz="2400" dirty="0" err="1"/>
              <a:t>fungsi</a:t>
            </a:r>
            <a:r>
              <a:rPr lang="en-US" sz="2400" dirty="0"/>
              <a:t> </a:t>
            </a:r>
            <a:r>
              <a:rPr lang="en-US" sz="2400" dirty="0" err="1"/>
              <a:t>terbesar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terkecil</a:t>
            </a:r>
            <a:r>
              <a:rPr lang="en-US" sz="2400" dirty="0"/>
              <a:t> </a:t>
            </a:r>
            <a:r>
              <a:rPr lang="en-US" sz="2400" dirty="0" err="1"/>
              <a:t>dibandingan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nilai</a:t>
            </a:r>
            <a:r>
              <a:rPr lang="en-US" sz="2400" dirty="0"/>
              <a:t> </a:t>
            </a:r>
            <a:r>
              <a:rPr lang="en-US" sz="2400" dirty="0" err="1"/>
              <a:t>fungsi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titik-titik</a:t>
            </a:r>
            <a:r>
              <a:rPr lang="en-US" sz="2400" dirty="0"/>
              <a:t> yang lain </a:t>
            </a:r>
            <a:r>
              <a:rPr lang="en-US" sz="2400" dirty="0" err="1"/>
              <a:t>itulah</a:t>
            </a:r>
            <a:r>
              <a:rPr lang="en-US" sz="2400" dirty="0"/>
              <a:t> </a:t>
            </a:r>
            <a:r>
              <a:rPr lang="en-US" sz="2400" dirty="0" err="1"/>
              <a:t>titik</a:t>
            </a:r>
            <a:r>
              <a:rPr lang="en-US" sz="2400" dirty="0"/>
              <a:t> </a:t>
            </a:r>
            <a:r>
              <a:rPr lang="en-US" sz="2400" dirty="0" err="1" smtClean="0"/>
              <a:t>optimumnya</a:t>
            </a:r>
            <a:r>
              <a:rPr lang="en-US" sz="2400" dirty="0" smtClean="0"/>
              <a:t>, </a:t>
            </a:r>
            <a:r>
              <a:rPr lang="en-US" sz="2400" dirty="0" err="1" smtClean="0"/>
              <a:t>Jadi</a:t>
            </a:r>
            <a:r>
              <a:rPr lang="en-US" sz="2400" dirty="0" smtClean="0"/>
              <a:t> </a:t>
            </a:r>
            <a:r>
              <a:rPr lang="en-US" sz="2400" dirty="0" err="1"/>
              <a:t>titik</a:t>
            </a:r>
            <a:r>
              <a:rPr lang="en-US" sz="2400" dirty="0"/>
              <a:t> optimum </a:t>
            </a:r>
            <a:r>
              <a:rPr lang="en-US" sz="2400" dirty="0" err="1"/>
              <a:t>dihitung</a:t>
            </a:r>
            <a:r>
              <a:rPr lang="en-US" sz="2400" dirty="0"/>
              <a:t> </a:t>
            </a:r>
            <a:r>
              <a:rPr lang="en-US" sz="2400" dirty="0" err="1"/>
              <a:t>terakhir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935864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52400"/>
            <a:ext cx="8610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r>
              <a:rPr lang="en-US" sz="3200" dirty="0" err="1"/>
              <a:t>L</a:t>
            </a:r>
            <a:r>
              <a:rPr lang="en-US" sz="3200" dirty="0" err="1" smtClean="0"/>
              <a:t>angkah</a:t>
            </a:r>
            <a:r>
              <a:rPr lang="en-US" sz="3200" dirty="0" smtClean="0"/>
              <a:t> </a:t>
            </a:r>
            <a:r>
              <a:rPr lang="en-US" sz="3200" dirty="0" err="1"/>
              <a:t>tetap</a:t>
            </a:r>
            <a:r>
              <a:rPr lang="en-US" sz="3200" dirty="0"/>
              <a:t> </a:t>
            </a:r>
          </a:p>
          <a:p>
            <a:r>
              <a:rPr lang="en-US" sz="2400" dirty="0" err="1"/>
              <a:t>M</a:t>
            </a:r>
            <a:r>
              <a:rPr lang="en-US" sz="2400" dirty="0" err="1" smtClean="0"/>
              <a:t>inimasi</a:t>
            </a:r>
            <a:r>
              <a:rPr lang="en-US" sz="2400" dirty="0" smtClean="0"/>
              <a:t> </a:t>
            </a:r>
            <a:r>
              <a:rPr lang="en-US" sz="2400" dirty="0" err="1"/>
              <a:t>suatu</a:t>
            </a:r>
            <a:r>
              <a:rPr lang="en-US" sz="2400" dirty="0"/>
              <a:t> </a:t>
            </a:r>
            <a:r>
              <a:rPr lang="en-US" sz="2400" dirty="0" err="1"/>
              <a:t>fungsi</a:t>
            </a:r>
            <a:r>
              <a:rPr lang="en-US" sz="2400" dirty="0"/>
              <a:t> </a:t>
            </a:r>
            <a:r>
              <a:rPr lang="en-US" sz="2400" dirty="0" err="1" smtClean="0"/>
              <a:t>tujuan</a:t>
            </a:r>
            <a:endParaRPr lang="en-US" sz="2400" dirty="0"/>
          </a:p>
          <a:p>
            <a:r>
              <a:rPr lang="en-US" sz="2400" dirty="0" err="1" smtClean="0"/>
              <a:t>langkah-langkahnya</a:t>
            </a:r>
            <a:r>
              <a:rPr lang="en-US" sz="2400" dirty="0" smtClean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dijabarkan</a:t>
            </a:r>
            <a:r>
              <a:rPr lang="en-US" sz="2400" dirty="0"/>
              <a:t> </a:t>
            </a:r>
            <a:r>
              <a:rPr lang="en-US" sz="2400" dirty="0" err="1" smtClean="0"/>
              <a:t>sebagai</a:t>
            </a:r>
            <a:r>
              <a:rPr lang="en-US" sz="2400" dirty="0" smtClean="0"/>
              <a:t> </a:t>
            </a:r>
            <a:r>
              <a:rPr lang="en-US" sz="2400" dirty="0" err="1" smtClean="0"/>
              <a:t>berikut</a:t>
            </a:r>
            <a:r>
              <a:rPr lang="en-US" sz="2400" dirty="0" smtClean="0"/>
              <a:t>: 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0" y="1600200"/>
                <a:ext cx="8839200" cy="44387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2000" dirty="0" smtClean="0"/>
                  <a:t>* </a:t>
                </a:r>
                <a:r>
                  <a:rPr lang="en-US" sz="2000" dirty="0" err="1" smtClean="0"/>
                  <a:t>Mulai</a:t>
                </a:r>
                <a:r>
                  <a:rPr lang="en-US" sz="2000" dirty="0" smtClean="0"/>
                  <a:t> </a:t>
                </a:r>
                <a:r>
                  <a:rPr lang="en-US" sz="2000" dirty="0" err="1"/>
                  <a:t>dengan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tebakan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titik</a:t>
                </a:r>
                <a:r>
                  <a:rPr lang="en-US" sz="2000" dirty="0"/>
                  <a:t> </a:t>
                </a:r>
                <a:r>
                  <a:rPr lang="en-US" sz="2000" dirty="0" err="1"/>
                  <a:t>pertama</a:t>
                </a:r>
                <a:r>
                  <a:rPr lang="en-US" sz="2000" dirty="0"/>
                  <a:t>, </a:t>
                </a:r>
                <a:r>
                  <a:rPr lang="en-US" sz="2000" dirty="0" err="1"/>
                  <a:t>misalkan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endParaRPr lang="en-US" sz="2000" dirty="0"/>
              </a:p>
              <a:p>
                <a:pPr lvl="0"/>
                <a:r>
                  <a:rPr lang="en-US" sz="2000" dirty="0" smtClean="0"/>
                  <a:t>* </a:t>
                </a:r>
                <a:r>
                  <a:rPr lang="en-US" sz="2000" dirty="0" err="1" smtClean="0"/>
                  <a:t>Hitung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/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𝑓</m:t>
                        </m:r>
                        <m:r>
                          <a:rPr lang="en-US" sz="2000" i="1">
                            <a:latin typeface="Cambria Math"/>
                          </a:rPr>
                          <m:t>(</m:t>
                        </m:r>
                        <m:r>
                          <a:rPr lang="en-US" sz="20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/>
                      </a:rPr>
                      <m:t>)</m:t>
                    </m:r>
                  </m:oMath>
                </a14:m>
                <a:endParaRPr lang="en-US" sz="2000" dirty="0"/>
              </a:p>
              <a:p>
                <a:pPr lvl="0"/>
                <a:r>
                  <a:rPr lang="en-US" sz="2000" dirty="0" smtClean="0"/>
                  <a:t>* </a:t>
                </a:r>
                <a:r>
                  <a:rPr lang="en-US" sz="2000" dirty="0" err="1" smtClean="0"/>
                  <a:t>Pilih</a:t>
                </a:r>
                <a:r>
                  <a:rPr lang="en-US" sz="2000" dirty="0" smtClean="0"/>
                  <a:t> </a:t>
                </a:r>
                <a:r>
                  <a:rPr lang="en-US" sz="2000" dirty="0" err="1"/>
                  <a:t>sebuah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ukuran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langkah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misalkan</a:t>
                </a:r>
                <a:r>
                  <a:rPr lang="en-US" sz="2000" dirty="0"/>
                  <a:t> s, </a:t>
                </a:r>
                <a:r>
                  <a:rPr lang="en-US" sz="2000" dirty="0" err="1"/>
                  <a:t>hitung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/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/>
                  <a:t>+ s</a:t>
                </a:r>
              </a:p>
              <a:p>
                <a:pPr lvl="0"/>
                <a:r>
                  <a:rPr lang="en-US" sz="2000" dirty="0" smtClean="0"/>
                  <a:t>* </a:t>
                </a:r>
                <a:r>
                  <a:rPr lang="en-US" sz="2000" dirty="0" err="1" smtClean="0"/>
                  <a:t>Hitung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/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𝑓</m:t>
                        </m:r>
                        <m:r>
                          <a:rPr lang="en-US" sz="2000" i="1">
                            <a:latin typeface="Cambria Math"/>
                          </a:rPr>
                          <m:t>(</m:t>
                        </m:r>
                        <m:r>
                          <a:rPr lang="en-US" sz="20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000" i="1">
                        <a:latin typeface="Cambria Math"/>
                      </a:rPr>
                      <m:t>)</m:t>
                    </m:r>
                  </m:oMath>
                </a14:m>
                <a:endParaRPr lang="en-US" sz="2000" dirty="0"/>
              </a:p>
              <a:p>
                <a:pPr lvl="0"/>
                <a:r>
                  <a:rPr lang="en-US" sz="2000" dirty="0" smtClean="0"/>
                  <a:t>*</a:t>
                </a:r>
                <a:r>
                  <a:rPr lang="en-US" sz="2000" dirty="0" err="1" smtClean="0"/>
                  <a:t>Jika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/>
                  <a:t> &lt;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maka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pencarian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dapat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diteruskan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kearah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ini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sepanjang</a:t>
                </a:r>
                <a:r>
                  <a:rPr lang="en-US" sz="2000" dirty="0"/>
                  <a:t> </a:t>
                </a:r>
                <a:endParaRPr lang="en-US" sz="2000" dirty="0" smtClean="0"/>
              </a:p>
              <a:p>
                <a:pPr lvl="0"/>
                <a:r>
                  <a:rPr lang="en-US" sz="2000" dirty="0"/>
                  <a:t> </a:t>
                </a:r>
                <a:r>
                  <a:rPr lang="en-US" sz="2000" dirty="0" smtClean="0"/>
                  <a:t>  </a:t>
                </a:r>
                <a:r>
                  <a:rPr lang="en-US" sz="2000" dirty="0" err="1" smtClean="0"/>
                  <a:t>titik-titik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000" dirty="0"/>
                  <a:t>,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000" dirty="0"/>
                  <a:t>, … </a:t>
                </a:r>
                <a:r>
                  <a:rPr lang="en-US" sz="2000" dirty="0" err="1"/>
                  <a:t>dengan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melakukan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tes</a:t>
                </a:r>
                <a:r>
                  <a:rPr lang="en-US" sz="2000" dirty="0"/>
                  <a:t> </a:t>
                </a:r>
                <a:r>
                  <a:rPr lang="en-US" sz="2000" dirty="0" err="1"/>
                  <a:t>pada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setiap</a:t>
                </a:r>
                <a:r>
                  <a:rPr lang="en-US" sz="2000" dirty="0"/>
                  <a:t> </a:t>
                </a:r>
                <a:r>
                  <a:rPr lang="en-US" sz="2000" dirty="0" err="1"/>
                  <a:t>dua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titik</a:t>
                </a:r>
                <a:r>
                  <a:rPr lang="en-US" sz="2000" dirty="0"/>
                  <a:t> yang </a:t>
                </a:r>
                <a:r>
                  <a:rPr lang="en-US" sz="2000" dirty="0" err="1"/>
                  <a:t>terakhir</a:t>
                </a:r>
                <a:r>
                  <a:rPr lang="en-US" sz="2000" dirty="0"/>
                  <a:t>. </a:t>
                </a:r>
                <a:endParaRPr lang="en-US" sz="2000" dirty="0" smtClean="0"/>
              </a:p>
              <a:p>
                <a:pPr lvl="0"/>
                <a:r>
                  <a:rPr lang="en-US" sz="2000" dirty="0"/>
                  <a:t> </a:t>
                </a:r>
                <a:r>
                  <a:rPr lang="en-US" sz="2000" dirty="0" smtClean="0"/>
                  <a:t>  Cara </a:t>
                </a:r>
                <a:r>
                  <a:rPr lang="en-US" sz="2000" dirty="0" err="1"/>
                  <a:t>ini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ditempuh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terus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sampai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dicapai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suatu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keadaan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dimana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/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>
                        <a:latin typeface="Cambria Math"/>
                      </a:rPr>
                      <m:t>+ (</m:t>
                    </m:r>
                    <m:r>
                      <m:rPr>
                        <m:sty m:val="p"/>
                      </m:rPr>
                      <a:rPr lang="en-US" sz="2000">
                        <a:latin typeface="Cambria Math"/>
                      </a:rPr>
                      <m:t>i</m:t>
                    </m:r>
                    <m:r>
                      <a:rPr lang="en-US" sz="2000" i="1">
                        <a:latin typeface="Cambria Math"/>
                      </a:rPr>
                      <m:t>−</m:t>
                    </m:r>
                    <m:r>
                      <a:rPr lang="en-US" sz="2000">
                        <a:latin typeface="Cambria Math"/>
                      </a:rPr>
                      <m:t>1)</m:t>
                    </m:r>
                    <m:r>
                      <m:rPr>
                        <m:sty m:val="p"/>
                      </m:rPr>
                      <a:rPr lang="en-US" sz="2000">
                        <a:latin typeface="Cambria Math"/>
                      </a:rPr>
                      <m:t>s</m:t>
                    </m:r>
                    <m:r>
                      <a:rPr lang="en-US" sz="2000"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/>
                  <a:t>  </a:t>
                </a:r>
                <a:r>
                  <a:rPr lang="en-US" sz="2000" dirty="0" smtClean="0"/>
                  <a:t>      memperlihatkan </a:t>
                </a:r>
                <a:r>
                  <a:rPr lang="en-US" sz="2000" dirty="0" err="1"/>
                  <a:t>ke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nilai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pada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nilai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fungsinya</a:t>
                </a:r>
                <a:r>
                  <a:rPr lang="en-US" sz="2000" dirty="0"/>
                  <a:t> </a:t>
                </a:r>
              </a:p>
              <a:p>
                <a:pPr lvl="0"/>
                <a:r>
                  <a:rPr lang="en-US" sz="2000" dirty="0" smtClean="0"/>
                  <a:t>* </a:t>
                </a:r>
                <a:r>
                  <a:rPr lang="en-US" sz="2000" dirty="0" err="1" smtClean="0"/>
                  <a:t>Pencarian</a:t>
                </a:r>
                <a:r>
                  <a:rPr lang="en-US" sz="2000" dirty="0" smtClean="0"/>
                  <a:t> </a:t>
                </a:r>
                <a:r>
                  <a:rPr lang="en-US" sz="2000" dirty="0" err="1"/>
                  <a:t>dihentikan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pada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/>
                  <a:t>, </a:t>
                </a:r>
                <a:r>
                  <a:rPr lang="en-US" sz="2000" dirty="0" err="1"/>
                  <a:t>atau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𝑖</m:t>
                        </m:r>
                        <m:r>
                          <a:rPr lang="en-US" sz="2000" i="1">
                            <a:latin typeface="Cambria Math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dapat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dianggap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sebagai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titik</a:t>
                </a:r>
                <a:r>
                  <a:rPr lang="en-US" sz="2000" dirty="0"/>
                  <a:t> optimum</a:t>
                </a:r>
              </a:p>
              <a:p>
                <a:pPr lvl="0"/>
                <a:r>
                  <a:rPr lang="en-US" sz="2000" dirty="0" smtClean="0"/>
                  <a:t>* </a:t>
                </a:r>
                <a:r>
                  <a:rPr lang="en-US" sz="2000" dirty="0" err="1" smtClean="0"/>
                  <a:t>Jika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/>
                  <a:t> &lt;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/>
                  <a:t>, </a:t>
                </a:r>
                <a:r>
                  <a:rPr lang="en-US" sz="2000" dirty="0" err="1"/>
                  <a:t>pencarian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harus</a:t>
                </a:r>
                <a:r>
                  <a:rPr lang="en-US" sz="2000" dirty="0"/>
                  <a:t> </a:t>
                </a:r>
                <a:r>
                  <a:rPr lang="en-US" sz="2000" dirty="0" err="1"/>
                  <a:t>dilakukan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kearah</a:t>
                </a:r>
                <a:r>
                  <a:rPr lang="en-US" sz="2000" dirty="0"/>
                  <a:t> yang </a:t>
                </a:r>
                <a:r>
                  <a:rPr lang="en-US" sz="2000" dirty="0" err="1"/>
                  <a:t>berlawanan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yaitu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sepanjang</a:t>
                </a:r>
                <a:r>
                  <a:rPr lang="en-US" sz="2000" dirty="0"/>
                  <a:t> </a:t>
                </a:r>
                <a:r>
                  <a:rPr lang="en-US" sz="2000" dirty="0" smtClean="0"/>
                  <a:t>       </a:t>
                </a:r>
                <a:r>
                  <a:rPr lang="en-US" sz="2000" dirty="0" err="1" smtClean="0"/>
                  <a:t>titik-titik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−2</m:t>
                        </m:r>
                      </m:sub>
                    </m:sSub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−3</m:t>
                        </m:r>
                      </m:sub>
                    </m:sSub>
                  </m:oMath>
                </a14:m>
                <a:r>
                  <a:rPr lang="en-US" sz="2000" dirty="0"/>
                  <a:t>, … </a:t>
                </a:r>
                <a:r>
                  <a:rPr lang="en-US" sz="2000" dirty="0" err="1"/>
                  <a:t>dengan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−</m:t>
                        </m:r>
                        <m:r>
                          <a:rPr lang="en-US" sz="2000" i="1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000" dirty="0"/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>
                        <a:latin typeface="Cambria Math"/>
                      </a:rPr>
                      <m:t>– (</m:t>
                    </m:r>
                    <m:r>
                      <m:rPr>
                        <m:sty m:val="p"/>
                      </m:rPr>
                      <a:rPr lang="en-US" sz="2000">
                        <a:latin typeface="Cambria Math"/>
                      </a:rPr>
                      <m:t>j</m:t>
                    </m:r>
                    <m:r>
                      <a:rPr lang="en-US" sz="2000" i="1">
                        <a:latin typeface="Cambria Math"/>
                      </a:rPr>
                      <m:t>−</m:t>
                    </m:r>
                    <m:r>
                      <a:rPr lang="en-US" sz="2000">
                        <a:latin typeface="Cambria Math"/>
                      </a:rPr>
                      <m:t>1)</m:t>
                    </m:r>
                    <m:r>
                      <m:rPr>
                        <m:sty m:val="p"/>
                      </m:rPr>
                      <a:rPr lang="en-US" sz="2000">
                        <a:latin typeface="Cambria Math"/>
                      </a:rPr>
                      <m:t>s</m:t>
                    </m:r>
                  </m:oMath>
                </a14:m>
                <a:r>
                  <a:rPr lang="en-US" sz="2000" dirty="0"/>
                  <a:t> </a:t>
                </a:r>
              </a:p>
              <a:p>
                <a:pPr lvl="0"/>
                <a:r>
                  <a:rPr lang="en-US" sz="2000" dirty="0" smtClean="0"/>
                  <a:t>* </a:t>
                </a:r>
                <a:r>
                  <a:rPr lang="en-US" sz="2000" dirty="0" err="1" smtClean="0"/>
                  <a:t>Jika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/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/>
                  <a:t>, </a:t>
                </a:r>
                <a:r>
                  <a:rPr lang="en-US" sz="2000" dirty="0" err="1"/>
                  <a:t>maka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titik</a:t>
                </a:r>
                <a:r>
                  <a:rPr lang="en-US" sz="2000" dirty="0"/>
                  <a:t> optimum </a:t>
                </a:r>
                <a:r>
                  <a:rPr lang="en-US" sz="2000" dirty="0" err="1"/>
                  <a:t>terletak</a:t>
                </a:r>
                <a:r>
                  <a:rPr lang="en-US" sz="2000" dirty="0"/>
                  <a:t> </a:t>
                </a:r>
                <a:r>
                  <a:rPr lang="en-US" sz="2000" dirty="0" err="1"/>
                  <a:t>diantara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titik-titik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dan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n-US" sz="2000" dirty="0"/>
              </a:p>
              <a:p>
                <a:pPr lvl="0"/>
                <a:r>
                  <a:rPr lang="en-US" sz="2000" dirty="0" smtClean="0"/>
                  <a:t>* </a:t>
                </a:r>
                <a:r>
                  <a:rPr lang="en-US" sz="2000" dirty="0" err="1" smtClean="0"/>
                  <a:t>Jika</a:t>
                </a:r>
                <a:r>
                  <a:rPr lang="en-US" sz="2000" dirty="0" smtClean="0"/>
                  <a:t> </a:t>
                </a:r>
                <a:r>
                  <a:rPr lang="en-US" sz="2000" dirty="0" err="1"/>
                  <a:t>ternayata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dan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−2</m:t>
                        </m:r>
                      </m:sub>
                    </m:sSub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mempunyai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nilai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lebih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besar</a:t>
                </a:r>
                <a:r>
                  <a:rPr lang="en-US" sz="2000" dirty="0"/>
                  <a:t> </a:t>
                </a:r>
                <a:r>
                  <a:rPr lang="en-US" sz="2000" dirty="0" err="1"/>
                  <a:t>dari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/>
                  <a:t>, </a:t>
                </a:r>
                <a:r>
                  <a:rPr lang="en-US" sz="2000" dirty="0" err="1"/>
                  <a:t>maka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titik</a:t>
                </a:r>
                <a:r>
                  <a:rPr lang="en-US" sz="2000" dirty="0"/>
                  <a:t> optimum </a:t>
                </a:r>
                <a:r>
                  <a:rPr lang="en-US" sz="2000" dirty="0" smtClean="0"/>
                  <a:t>  </a:t>
                </a:r>
                <a:r>
                  <a:rPr lang="en-US" sz="2000" dirty="0" err="1" smtClean="0"/>
                  <a:t>terletak</a:t>
                </a:r>
                <a:r>
                  <a:rPr lang="en-US" sz="2000" dirty="0" smtClean="0"/>
                  <a:t> </a:t>
                </a:r>
                <a:r>
                  <a:rPr lang="en-US" sz="2000" dirty="0" err="1"/>
                  <a:t>diantara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titik-titik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−2</m:t>
                        </m:r>
                      </m:sub>
                    </m:sSub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dan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600200"/>
                <a:ext cx="8839200" cy="4438779"/>
              </a:xfrm>
              <a:prstGeom prst="rect">
                <a:avLst/>
              </a:prstGeom>
              <a:blipFill rotWithShape="1">
                <a:blip r:embed="rId2"/>
                <a:stretch>
                  <a:fillRect l="-690" t="-687" r="-4897" b="-13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90639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990600" y="1143000"/>
                <a:ext cx="7620000" cy="31096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b="1" dirty="0" err="1"/>
                  <a:t>Contoh</a:t>
                </a:r>
                <a:r>
                  <a:rPr lang="en-US" sz="3200" b="1" dirty="0"/>
                  <a:t> </a:t>
                </a:r>
                <a:r>
                  <a:rPr lang="en-US" sz="3200" b="1" dirty="0" err="1"/>
                  <a:t>soal</a:t>
                </a:r>
                <a:r>
                  <a:rPr lang="en-US" sz="3200" b="1" dirty="0" smtClean="0"/>
                  <a:t>:</a:t>
                </a:r>
              </a:p>
              <a:p>
                <a:endParaRPr lang="en-US" sz="3200" dirty="0"/>
              </a:p>
              <a:p>
                <a:r>
                  <a:rPr lang="en-US" sz="3200" dirty="0" err="1"/>
                  <a:t>Cari</a:t>
                </a:r>
                <a:r>
                  <a:rPr lang="en-US" sz="3200" dirty="0"/>
                  <a:t> minimum </a:t>
                </a:r>
                <a:r>
                  <a:rPr lang="en-US" sz="3200" dirty="0" err="1"/>
                  <a:t>dari</a:t>
                </a:r>
                <a:r>
                  <a:rPr lang="en-US" sz="3200" dirty="0"/>
                  <a:t> </a:t>
                </a:r>
                <a:r>
                  <a:rPr lang="en-US" sz="3200" dirty="0" err="1"/>
                  <a:t>fungsi</a:t>
                </a:r>
                <a:r>
                  <a:rPr lang="en-US" sz="3200" dirty="0"/>
                  <a:t>   </a:t>
                </a:r>
                <a:endParaRPr lang="en-US" sz="3200" i="1" dirty="0" smtClean="0"/>
              </a:p>
              <a:p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𝜆</m:t>
                        </m:r>
                      </m:e>
                    </m:d>
                    <m:r>
                      <a:rPr lang="en-US" sz="32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𝜆</m:t>
                        </m:r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5</m:t>
                        </m:r>
                      </m:sup>
                    </m:sSup>
                    <m:r>
                      <a:rPr lang="en-US" sz="3200" i="1">
                        <a:latin typeface="Cambria Math"/>
                      </a:rPr>
                      <m:t>−5</m:t>
                    </m:r>
                    <m:sSup>
                      <m:sSupPr>
                        <m:ctrlPr>
                          <a:rPr lang="en-US" sz="32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𝜆</m:t>
                        </m:r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3200" i="1">
                        <a:latin typeface="Cambria Math"/>
                      </a:rPr>
                      <m:t>−20</m:t>
                    </m:r>
                    <m:r>
                      <a:rPr lang="en-US" sz="3200" i="1">
                        <a:latin typeface="Cambria Math"/>
                      </a:rPr>
                      <m:t>𝜆</m:t>
                    </m:r>
                    <m:r>
                      <a:rPr lang="en-US" sz="3200" i="1">
                        <a:latin typeface="Cambria Math"/>
                      </a:rPr>
                      <m:t>+5</m:t>
                    </m:r>
                  </m:oMath>
                </a14:m>
                <a:r>
                  <a:rPr lang="en-US" sz="3200" dirty="0"/>
                  <a:t>  </a:t>
                </a:r>
                <a:endParaRPr lang="en-US" sz="3200" dirty="0" smtClean="0"/>
              </a:p>
              <a:p>
                <a:r>
                  <a:rPr lang="en-US" sz="3200" dirty="0" smtClean="0"/>
                  <a:t>dengan </a:t>
                </a:r>
                <a:r>
                  <a:rPr lang="en-US" sz="3200" dirty="0" err="1"/>
                  <a:t>nilai</a:t>
                </a:r>
                <a:r>
                  <a:rPr lang="en-US" sz="3200" dirty="0"/>
                  <a:t> </a:t>
                </a:r>
                <a:r>
                  <a:rPr lang="en-US" sz="3200" dirty="0" err="1"/>
                  <a:t>awal</a:t>
                </a:r>
                <a:r>
                  <a:rPr lang="en-US" sz="3200" dirty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3200" i="1">
                        <a:latin typeface="Cambria Math"/>
                      </a:rPr>
                      <m:t>= 0.0 </m:t>
                    </m:r>
                  </m:oMath>
                </a14:m>
                <a:endParaRPr lang="en-US" sz="3200" dirty="0" smtClean="0"/>
              </a:p>
              <a:p>
                <a:r>
                  <a:rPr lang="en-US" sz="3200" dirty="0" smtClean="0"/>
                  <a:t>dan </a:t>
                </a:r>
                <a:r>
                  <a:rPr lang="en-US" sz="3200" dirty="0" err="1"/>
                  <a:t>langkah</a:t>
                </a:r>
                <a:r>
                  <a:rPr lang="en-US" sz="3200" dirty="0"/>
                  <a:t> </a:t>
                </a:r>
                <a:r>
                  <a:rPr lang="en-US" sz="3200" dirty="0" err="1"/>
                  <a:t>awal</a:t>
                </a: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𝑠</m:t>
                    </m:r>
                    <m:r>
                      <a:rPr lang="en-US" sz="3200" i="1">
                        <a:latin typeface="Cambria Math"/>
                      </a:rPr>
                      <m:t>=0.1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1143000"/>
                <a:ext cx="7620000" cy="3109697"/>
              </a:xfrm>
              <a:prstGeom prst="rect">
                <a:avLst/>
              </a:prstGeom>
              <a:blipFill rotWithShape="1">
                <a:blip r:embed="rId2"/>
                <a:stretch>
                  <a:fillRect l="-2080" t="-2549" b="-54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21757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93377734"/>
                  </p:ext>
                </p:extLst>
              </p:nvPr>
            </p:nvGraphicFramePr>
            <p:xfrm>
              <a:off x="381000" y="381000"/>
              <a:ext cx="8382000" cy="6143689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382000"/>
                  </a:tblGrid>
                  <a:tr h="268831">
                    <a:tc>
                      <a:txBody>
                        <a:bodyPr/>
                        <a:lstStyle/>
                        <a:p>
                          <a:pPr marL="160020" marR="0" algn="jus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  <a:tabLst>
                              <a:tab pos="788670" algn="l"/>
                            </a:tabLst>
                          </a:pPr>
                          <a14:m>
                            <m:oMath xmlns:m="http://schemas.openxmlformats.org/officeDocument/2006/math">
                              <m:r>
                                <a:rPr lang="en-US" sz="18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𝒊</m:t>
                              </m:r>
                            </m:oMath>
                          </a14:m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effectLst/>
                            </a:rPr>
                            <a:t>           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𝝀</m:t>
                                  </m:r>
                                </m:e>
                                <m:sub>
                                  <m:r>
                                    <a:rPr lang="en-US" sz="18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𝒊</m:t>
                                  </m:r>
                                </m:sub>
                              </m:sSub>
                              <m:r>
                                <a:rPr lang="en-US" sz="18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sz="18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18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sz="18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lang="en-US" sz="18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18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𝒊</m:t>
                                  </m:r>
                                  <m:r>
                                    <a:rPr lang="en-US" sz="18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sz="18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𝟏</m:t>
                                  </m:r>
                                </m:e>
                              </m:d>
                              <m:r>
                                <a:rPr lang="en-US" sz="18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𝒔</m:t>
                              </m:r>
                            </m:oMath>
                          </a14:m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effectLst/>
                            </a:rPr>
                            <a:t>                   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𝒇</m:t>
                                  </m:r>
                                </m:e>
                                <m:sub>
                                  <m:r>
                                    <a:rPr lang="en-US" sz="18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𝒊</m:t>
                                  </m:r>
                                </m:sub>
                              </m:sSub>
                              <m:r>
                                <a:rPr lang="en-US" sz="18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18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𝒇</m:t>
                              </m:r>
                              <m:r>
                                <a:rPr lang="en-US" sz="18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18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𝝀</m:t>
                              </m:r>
                              <m:r>
                                <a:rPr lang="en-US" sz="18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effectLst/>
                            </a:rPr>
                            <a:t>                                     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𝒇</m:t>
                                  </m:r>
                                </m:e>
                                <m:sub>
                                  <m:r>
                                    <a:rPr lang="en-US" sz="18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𝒊</m:t>
                                  </m:r>
                                </m:sub>
                              </m:sSub>
                              <m:r>
                                <a:rPr lang="en-US" sz="18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≥</m:t>
                              </m:r>
                              <m:sSub>
                                <m:sSubPr>
                                  <m:ctrlPr>
                                    <a:rPr lang="en-US" sz="18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𝒇</m:t>
                                  </m:r>
                                </m:e>
                                <m:sub>
                                  <m:r>
                                    <a:rPr lang="en-US" sz="18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𝒊</m:t>
                                  </m:r>
                                  <m:r>
                                    <a:rPr lang="en-US" sz="18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sz="18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𝟏</m:t>
                                  </m:r>
                                </m:sub>
                              </m:sSub>
                            </m:oMath>
                          </a14:m>
                          <a:endParaRPr lang="en-US" sz="18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3223" marR="43223" marT="0" marB="0"/>
                    </a:tc>
                  </a:tr>
                  <a:tr h="5256583">
                    <a:tc>
                      <a:txBody>
                        <a:bodyPr/>
                        <a:lstStyle/>
                        <a:p>
                          <a:pPr marL="160020" marR="0" algn="jus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effectLst/>
                            </a:rPr>
                            <a:t>1                        0.0                                        5                                                </a:t>
                          </a:r>
                          <a:r>
                            <a:rPr lang="en-US" sz="1800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Tidak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  <a:p>
                          <a:pPr marL="160020" marR="0" algn="jus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effectLst/>
                            </a:rPr>
                            <a:t>2                        0.1                                       2.9                                              </a:t>
                          </a:r>
                          <a:r>
                            <a:rPr lang="en-US" sz="1800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Tidak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  <a:p>
                          <a:pPr marL="160020" marR="0" algn="jus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effectLst/>
                            </a:rPr>
                            <a:t>3                        0.2                                       0.9                                              </a:t>
                          </a:r>
                          <a:r>
                            <a:rPr lang="en-US" sz="1800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Tidak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  <a:p>
                          <a:pPr marL="160020" marR="0" algn="jus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effectLst/>
                            </a:rPr>
                            <a:t>4                        0.3                                      -1.1                                              </a:t>
                          </a:r>
                          <a:r>
                            <a:rPr lang="en-US" sz="1800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Tidak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  <a:p>
                          <a:pPr marL="160020" marR="0" algn="jus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effectLst/>
                            </a:rPr>
                            <a:t>5                        0.4                                      -3.3                                              </a:t>
                          </a:r>
                          <a:r>
                            <a:rPr lang="en-US" sz="1800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Tidak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  <a:p>
                          <a:pPr marL="160020" marR="0" algn="jus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effectLst/>
                            </a:rPr>
                            <a:t>6                        0.5                                      -5.6                                              </a:t>
                          </a:r>
                          <a:r>
                            <a:rPr lang="en-US" sz="1800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Tidak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  <a:p>
                          <a:pPr marL="160020" marR="0" algn="jus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effectLst/>
                            </a:rPr>
                            <a:t>7                        0.6                                      -8.0                                              </a:t>
                          </a:r>
                          <a:r>
                            <a:rPr lang="en-US" sz="1800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Tidak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  <a:p>
                          <a:pPr marL="160020" marR="0" algn="jus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effectLst/>
                            </a:rPr>
                            <a:t>8                        0.7                                     -10.5                                             </a:t>
                          </a:r>
                          <a:r>
                            <a:rPr lang="en-US" sz="1800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Tidak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  <a:p>
                          <a:pPr marL="160020" marR="0" algn="jus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effectLst/>
                            </a:rPr>
                            <a:t>9                        0.8                                     -13.2                                             </a:t>
                          </a:r>
                          <a:r>
                            <a:rPr lang="en-US" sz="1800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Tidak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  <a:p>
                          <a:pPr marL="0" marR="0" algn="jus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effectLst/>
                            </a:rPr>
                            <a:t>  10                        0.9                                     -16.0                                             </a:t>
                          </a:r>
                          <a:r>
                            <a:rPr lang="en-US" sz="1800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Tidak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  <a:p>
                          <a:pPr marL="0" marR="0" algn="jus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effectLst/>
                            </a:rPr>
                            <a:t>  11                          1                                        -19                                              </a:t>
                          </a:r>
                          <a:r>
                            <a:rPr lang="en-US" sz="1800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Tidak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  <a:p>
                          <a:pPr marL="0" marR="0" algn="jus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effectLst/>
                            </a:rPr>
                            <a:t>  12                        1.1                                     -22.0                                             </a:t>
                          </a:r>
                          <a:r>
                            <a:rPr lang="en-US" sz="1800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Tidak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  <a:p>
                          <a:pPr marL="0" marR="0" algn="jus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effectLst/>
                            </a:rPr>
                            <a:t>  13                        1.2                                     -25.2                                             </a:t>
                          </a:r>
                          <a:r>
                            <a:rPr lang="en-US" sz="1800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Tidak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  <a:p>
                          <a:pPr marL="0" marR="0" algn="jus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effectLst/>
                            </a:rPr>
                            <a:t>  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3223" marR="43223" marT="0" marB="0"/>
                    </a:tc>
                  </a:tr>
                  <a:tr h="69828"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800" dirty="0">
                              <a:effectLst/>
                            </a:rPr>
                            <a:t> </a:t>
                          </a:r>
                          <a:endParaRPr lang="en-US" sz="7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3223" marR="43223" marT="0" marB="0"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93377734"/>
                  </p:ext>
                </p:extLst>
              </p:nvPr>
            </p:nvGraphicFramePr>
            <p:xfrm>
              <a:off x="381000" y="381000"/>
              <a:ext cx="8382000" cy="6143689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382000"/>
                  </a:tblGrid>
                  <a:tr h="29527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3223" marR="43223" marT="0" marB="0">
                        <a:blipFill rotWithShape="1">
                          <a:blip r:embed="rId2"/>
                          <a:stretch>
                            <a:fillRect l="-73" t="-2083" b="-2000000"/>
                          </a:stretch>
                        </a:blipFill>
                      </a:tcPr>
                    </a:tc>
                  </a:tr>
                  <a:tr h="5717159">
                    <a:tc>
                      <a:txBody>
                        <a:bodyPr/>
                        <a:lstStyle/>
                        <a:p>
                          <a:pPr marL="160020" marR="0" algn="jus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effectLst/>
                            </a:rPr>
                            <a:t>1                        0.0                                        5                                                </a:t>
                          </a:r>
                          <a:r>
                            <a:rPr lang="en-US" sz="1800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Tidak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  <a:p>
                          <a:pPr marL="160020" marR="0" algn="jus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effectLst/>
                            </a:rPr>
                            <a:t>2                        0.1                                       2.9                                              </a:t>
                          </a:r>
                          <a:r>
                            <a:rPr lang="en-US" sz="1800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Tidak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  <a:p>
                          <a:pPr marL="160020" marR="0" algn="jus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effectLst/>
                            </a:rPr>
                            <a:t>3                        0.2                                       0.9                                              </a:t>
                          </a:r>
                          <a:r>
                            <a:rPr lang="en-US" sz="1800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Tidak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  <a:p>
                          <a:pPr marL="160020" marR="0" algn="jus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effectLst/>
                            </a:rPr>
                            <a:t>4                        0.3                                      -1.1                                              </a:t>
                          </a:r>
                          <a:r>
                            <a:rPr lang="en-US" sz="1800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Tidak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  <a:p>
                          <a:pPr marL="160020" marR="0" algn="jus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effectLst/>
                            </a:rPr>
                            <a:t>5                        0.4                                      -3.3                                              </a:t>
                          </a:r>
                          <a:r>
                            <a:rPr lang="en-US" sz="1800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Tidak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  <a:p>
                          <a:pPr marL="160020" marR="0" algn="jus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effectLst/>
                            </a:rPr>
                            <a:t>6                        0.5                                      -5.6                                              </a:t>
                          </a:r>
                          <a:r>
                            <a:rPr lang="en-US" sz="1800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Tidak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  <a:p>
                          <a:pPr marL="160020" marR="0" algn="jus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effectLst/>
                            </a:rPr>
                            <a:t>7                        0.6                                      -8.0                                              </a:t>
                          </a:r>
                          <a:r>
                            <a:rPr lang="en-US" sz="1800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Tidak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  <a:p>
                          <a:pPr marL="160020" marR="0" algn="jus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effectLst/>
                            </a:rPr>
                            <a:t>8                        0.7                                     -10.5                                             </a:t>
                          </a:r>
                          <a:r>
                            <a:rPr lang="en-US" sz="1800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Tidak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  <a:p>
                          <a:pPr marL="160020" marR="0" algn="jus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effectLst/>
                            </a:rPr>
                            <a:t>9                        0.8                                     -13.2                                             </a:t>
                          </a:r>
                          <a:r>
                            <a:rPr lang="en-US" sz="1800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Tidak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  <a:p>
                          <a:pPr marL="0" marR="0" algn="jus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effectLst/>
                            </a:rPr>
                            <a:t>  10                        0.9                                     -16.0                                             </a:t>
                          </a:r>
                          <a:r>
                            <a:rPr lang="en-US" sz="1800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Tidak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  <a:p>
                          <a:pPr marL="0" marR="0" algn="jus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effectLst/>
                            </a:rPr>
                            <a:t>  11                          1                                        -19                                              </a:t>
                          </a:r>
                          <a:r>
                            <a:rPr lang="en-US" sz="1800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Tidak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  <a:p>
                          <a:pPr marL="0" marR="0" algn="jus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effectLst/>
                            </a:rPr>
                            <a:t>  12                        1.1                                     -22.0                                             </a:t>
                          </a:r>
                          <a:r>
                            <a:rPr lang="en-US" sz="1800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Tidak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  <a:p>
                          <a:pPr marL="0" marR="0" algn="jus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effectLst/>
                            </a:rPr>
                            <a:t>  13                        1.2                                     -25.2                                             </a:t>
                          </a:r>
                          <a:r>
                            <a:rPr lang="en-US" sz="1800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Tidak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  <a:p>
                          <a:pPr marL="0" marR="0" algn="jus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effectLst/>
                            </a:rPr>
                            <a:t>  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3223" marR="43223" marT="0" marB="0"/>
                    </a:tc>
                  </a:tr>
                  <a:tr h="131255"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800" dirty="0">
                              <a:effectLst/>
                            </a:rPr>
                            <a:t> </a:t>
                          </a:r>
                          <a:endParaRPr lang="en-US" sz="7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3223" marR="43223" marT="0" marB="0"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2864029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1143000"/>
            <a:ext cx="7239000" cy="40985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2000" dirty="0"/>
              <a:t>14                        1.3              </a:t>
            </a:r>
            <a:r>
              <a:rPr lang="en-US" sz="2000" dirty="0" smtClean="0"/>
              <a:t>           </a:t>
            </a:r>
            <a:r>
              <a:rPr lang="en-US" sz="2000" dirty="0"/>
              <a:t>-28.2                 </a:t>
            </a:r>
            <a:r>
              <a:rPr lang="en-US" sz="2000" dirty="0" smtClean="0"/>
              <a:t>             </a:t>
            </a:r>
            <a:r>
              <a:rPr lang="en-US" sz="2000" dirty="0" err="1"/>
              <a:t>Tidak</a:t>
            </a:r>
            <a:endParaRPr lang="en-US" sz="2000" dirty="0"/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2000" dirty="0"/>
              <a:t>  15                  </a:t>
            </a:r>
            <a:r>
              <a:rPr lang="en-US" sz="2000" dirty="0" smtClean="0"/>
              <a:t>    </a:t>
            </a:r>
            <a:r>
              <a:rPr lang="en-US" sz="2000" dirty="0"/>
              <a:t>1.4                        </a:t>
            </a:r>
            <a:r>
              <a:rPr lang="en-US" sz="2000" dirty="0" smtClean="0"/>
              <a:t>  </a:t>
            </a:r>
            <a:r>
              <a:rPr lang="en-US" sz="2000" dirty="0"/>
              <a:t>-31.3                        </a:t>
            </a:r>
            <a:r>
              <a:rPr lang="en-US" sz="2000" dirty="0" smtClean="0"/>
              <a:t>     </a:t>
            </a:r>
            <a:r>
              <a:rPr lang="en-US" sz="2000" dirty="0" err="1"/>
              <a:t>Tidak</a:t>
            </a:r>
            <a:endParaRPr lang="en-US" sz="2000" dirty="0"/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2000" dirty="0"/>
              <a:t>  16                        1.5            </a:t>
            </a:r>
            <a:r>
              <a:rPr lang="en-US" sz="2000" dirty="0" smtClean="0"/>
              <a:t>            </a:t>
            </a:r>
            <a:r>
              <a:rPr lang="en-US" sz="2000" dirty="0"/>
              <a:t>-34.3                            </a:t>
            </a:r>
            <a:r>
              <a:rPr lang="en-US" sz="2000" dirty="0" smtClean="0"/>
              <a:t> </a:t>
            </a:r>
            <a:r>
              <a:rPr lang="en-US" sz="2000" dirty="0" err="1"/>
              <a:t>Tidak</a:t>
            </a:r>
            <a:endParaRPr lang="en-US" sz="2000" dirty="0"/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2000" dirty="0"/>
              <a:t>  17                        1.6                       </a:t>
            </a:r>
            <a:r>
              <a:rPr lang="en-US" sz="2000" dirty="0" smtClean="0"/>
              <a:t>  </a:t>
            </a:r>
            <a:r>
              <a:rPr lang="en-US" sz="2000" dirty="0"/>
              <a:t>-37             </a:t>
            </a:r>
            <a:r>
              <a:rPr lang="en-US" sz="2000" dirty="0" smtClean="0"/>
              <a:t>                   </a:t>
            </a:r>
            <a:r>
              <a:rPr lang="en-US" sz="2000" dirty="0" err="1"/>
              <a:t>Tidak</a:t>
            </a:r>
            <a:endParaRPr lang="en-US" sz="2000" dirty="0"/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2000" dirty="0"/>
              <a:t>  18                        1.7          </a:t>
            </a:r>
            <a:r>
              <a:rPr lang="en-US" sz="2000" dirty="0" smtClean="0"/>
              <a:t>              </a:t>
            </a:r>
            <a:r>
              <a:rPr lang="en-US" sz="2000" dirty="0"/>
              <a:t>-39.4                     </a:t>
            </a:r>
            <a:r>
              <a:rPr lang="en-US" sz="2000" dirty="0" smtClean="0"/>
              <a:t>        </a:t>
            </a:r>
            <a:r>
              <a:rPr lang="en-US" sz="2000" dirty="0" err="1"/>
              <a:t>Tidak</a:t>
            </a:r>
            <a:endParaRPr lang="en-US" sz="2000" dirty="0"/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2000" dirty="0"/>
              <a:t>  19                        1.8                  </a:t>
            </a:r>
            <a:r>
              <a:rPr lang="en-US" sz="2000" dirty="0" smtClean="0"/>
              <a:t>      </a:t>
            </a:r>
            <a:r>
              <a:rPr lang="en-US" sz="2000" dirty="0"/>
              <a:t>-41.3                    </a:t>
            </a:r>
            <a:r>
              <a:rPr lang="en-US" sz="2000" dirty="0" smtClean="0"/>
              <a:t>         </a:t>
            </a:r>
            <a:r>
              <a:rPr lang="en-US" sz="2000" dirty="0" err="1"/>
              <a:t>Tidak</a:t>
            </a:r>
            <a:endParaRPr lang="en-US" sz="2000" dirty="0"/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2000" dirty="0"/>
              <a:t>  20                        1.9                       </a:t>
            </a:r>
            <a:r>
              <a:rPr lang="en-US" sz="2000" dirty="0" smtClean="0"/>
              <a:t> </a:t>
            </a:r>
            <a:r>
              <a:rPr lang="en-US" sz="2000" dirty="0"/>
              <a:t>-42.5         </a:t>
            </a:r>
            <a:r>
              <a:rPr lang="en-US" sz="2000" dirty="0" smtClean="0"/>
              <a:t>                   </a:t>
            </a:r>
            <a:r>
              <a:rPr lang="en-US" sz="2000" dirty="0" err="1"/>
              <a:t>Tidak</a:t>
            </a:r>
            <a:endParaRPr lang="en-US" sz="2000" dirty="0"/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2000" dirty="0"/>
              <a:t>  21                         2              </a:t>
            </a:r>
            <a:r>
              <a:rPr lang="en-US" sz="2000" dirty="0" smtClean="0"/>
              <a:t>             </a:t>
            </a:r>
            <a:r>
              <a:rPr lang="en-US" sz="2000" dirty="0"/>
              <a:t>-43                    </a:t>
            </a:r>
            <a:r>
              <a:rPr lang="en-US" sz="2000" dirty="0" smtClean="0"/>
              <a:t>            </a:t>
            </a:r>
            <a:r>
              <a:rPr lang="en-US" sz="2000" dirty="0" err="1"/>
              <a:t>Tidak</a:t>
            </a:r>
            <a:endParaRPr lang="en-US" sz="2000" dirty="0"/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2000" dirty="0"/>
              <a:t>  22                        2.1                       </a:t>
            </a:r>
            <a:r>
              <a:rPr lang="en-US" sz="2000" dirty="0" smtClean="0"/>
              <a:t>-</a:t>
            </a:r>
            <a:r>
              <a:rPr lang="en-US" sz="2000" dirty="0"/>
              <a:t>42.5         </a:t>
            </a:r>
            <a:r>
              <a:rPr lang="en-US" sz="2000" dirty="0" err="1" smtClean="0"/>
              <a:t>balik</a:t>
            </a:r>
            <a:r>
              <a:rPr lang="en-US" sz="2000" dirty="0" smtClean="0"/>
              <a:t> </a:t>
            </a:r>
            <a:r>
              <a:rPr lang="en-US" sz="2000" dirty="0" err="1"/>
              <a:t>arah</a:t>
            </a:r>
            <a:r>
              <a:rPr lang="en-US" sz="2000" dirty="0"/>
              <a:t>       </a:t>
            </a:r>
            <a:r>
              <a:rPr lang="en-US" sz="2000" dirty="0" smtClean="0"/>
              <a:t> </a:t>
            </a:r>
            <a:r>
              <a:rPr lang="en-US" sz="2000" dirty="0" err="1"/>
              <a:t>Ya</a:t>
            </a:r>
            <a:endParaRPr lang="en-US" sz="20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012665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457200" y="914400"/>
                <a:ext cx="8382000" cy="39703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 smtClean="0"/>
                  <a:t>Kesimpulan</a:t>
                </a:r>
                <a:r>
                  <a:rPr lang="en-US" sz="2800" dirty="0"/>
                  <a:t> : </a:t>
                </a:r>
                <a:endParaRPr lang="en-US" sz="2800" dirty="0" smtClean="0"/>
              </a:p>
              <a:p>
                <a:endParaRPr lang="en-US" sz="2800" dirty="0"/>
              </a:p>
              <a:p>
                <a:r>
                  <a:rPr lang="en-US" sz="2800" dirty="0" smtClean="0"/>
                  <a:t>Dari </a:t>
                </a:r>
                <a:r>
                  <a:rPr lang="en-US" sz="2800" dirty="0" err="1"/>
                  <a:t>tabel</a:t>
                </a:r>
                <a:r>
                  <a:rPr lang="en-US" sz="2800" dirty="0"/>
                  <a:t> di </a:t>
                </a:r>
                <a:r>
                  <a:rPr lang="en-US" sz="2800" dirty="0" err="1"/>
                  <a:t>atas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tampak</a:t>
                </a:r>
                <a:r>
                  <a:rPr lang="en-US" sz="2800" dirty="0"/>
                  <a:t> </a:t>
                </a:r>
                <a:r>
                  <a:rPr lang="en-US" sz="2800" dirty="0" err="1"/>
                  <a:t>bahwa</a:t>
                </a:r>
                <a:r>
                  <a:rPr lang="en-US" sz="2800" dirty="0"/>
                  <a:t> </a:t>
                </a:r>
                <a:r>
                  <a:rPr lang="en-US" sz="2800" dirty="0" err="1"/>
                  <a:t>pada</a:t>
                </a:r>
                <a:r>
                  <a:rPr lang="en-US" sz="2800" dirty="0"/>
                  <a:t>  </a:t>
                </a:r>
                <a:endParaRPr lang="en-US" sz="2800" dirty="0" smtClean="0"/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𝑖</m:t>
                    </m:r>
                    <m:r>
                      <a:rPr lang="en-US" sz="2800" i="1">
                        <a:latin typeface="Cambria Math"/>
                      </a:rPr>
                      <m:t>=1 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sampai</a:t>
                </a:r>
                <a:r>
                  <a:rPr lang="en-US" sz="2800" dirty="0"/>
                  <a:t>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𝑖</m:t>
                    </m:r>
                    <m:r>
                      <a:rPr lang="en-US" sz="2800" i="1">
                        <a:latin typeface="Cambria Math"/>
                      </a:rPr>
                      <m:t>=21</m:t>
                    </m:r>
                  </m:oMath>
                </a14:m>
                <a:r>
                  <a:rPr lang="en-US" sz="2800" dirty="0"/>
                  <a:t>  </a:t>
                </a:r>
                <a:r>
                  <a:rPr lang="en-US" sz="2800" dirty="0" err="1"/>
                  <a:t>nilai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fungsi</a:t>
                </a:r>
                <a:r>
                  <a:rPr lang="en-US" sz="2800" dirty="0"/>
                  <a:t> yang </a:t>
                </a:r>
                <a:r>
                  <a:rPr lang="en-US" sz="2800" dirty="0" err="1"/>
                  <a:t>menurun</a:t>
                </a:r>
                <a:r>
                  <a:rPr lang="en-US" sz="2800" dirty="0"/>
                  <a:t>, </a:t>
                </a:r>
                <a:r>
                  <a:rPr lang="en-US" sz="2800" dirty="0" err="1"/>
                  <a:t>pada</a:t>
                </a:r>
                <a:r>
                  <a:rPr lang="en-US" sz="2800" dirty="0"/>
                  <a:t>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𝑖</m:t>
                    </m:r>
                    <m:r>
                      <a:rPr lang="en-US" sz="2800" i="1">
                        <a:latin typeface="Cambria Math"/>
                      </a:rPr>
                      <m:t>=22</m:t>
                    </m:r>
                  </m:oMath>
                </a14:m>
                <a:r>
                  <a:rPr lang="en-US" sz="2800" dirty="0"/>
                  <a:t>  </a:t>
                </a:r>
                <a:r>
                  <a:rPr lang="en-US" sz="2800" dirty="0" err="1"/>
                  <a:t>terjadi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berbalikan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arah</a:t>
                </a:r>
                <a:r>
                  <a:rPr lang="en-US" sz="2800" dirty="0"/>
                  <a:t> </a:t>
                </a:r>
                <a:r>
                  <a:rPr lang="en-US" sz="2800" dirty="0" err="1"/>
                  <a:t>dengan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nilai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fungsi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bertambah</a:t>
                </a:r>
                <a:r>
                  <a:rPr lang="en-US" sz="2800" dirty="0"/>
                  <a:t> </a:t>
                </a:r>
                <a:r>
                  <a:rPr lang="en-US" sz="2800" dirty="0" err="1"/>
                  <a:t>besar</a:t>
                </a:r>
                <a:r>
                  <a:rPr lang="en-US" sz="2800" dirty="0"/>
                  <a:t>. </a:t>
                </a:r>
                <a:endParaRPr lang="en-US" sz="2800" dirty="0" smtClean="0"/>
              </a:p>
              <a:p>
                <a:r>
                  <a:rPr lang="en-US" sz="2800" dirty="0" err="1" smtClean="0"/>
                  <a:t>Jadi</a:t>
                </a:r>
                <a:r>
                  <a:rPr lang="en-US" sz="2800" dirty="0" smtClean="0"/>
                  <a:t> </a:t>
                </a:r>
                <a:r>
                  <a:rPr lang="en-US" sz="2800" dirty="0" err="1"/>
                  <a:t>nilai</a:t>
                </a:r>
                <a:r>
                  <a:rPr lang="en-US" sz="2800" dirty="0"/>
                  <a:t> optimum </a:t>
                </a:r>
                <a:r>
                  <a:rPr lang="en-US" sz="2800" dirty="0" err="1"/>
                  <a:t>terjadi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diantara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𝑖</m:t>
                    </m:r>
                    <m:r>
                      <a:rPr lang="en-US" sz="2800" i="1">
                        <a:latin typeface="Cambria Math"/>
                      </a:rPr>
                      <m:t>=21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dan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𝑖</m:t>
                    </m:r>
                    <m:r>
                      <a:rPr lang="en-US" sz="2800" i="1">
                        <a:latin typeface="Cambria Math"/>
                      </a:rPr>
                      <m:t>=22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atau</a:t>
                </a:r>
                <a:r>
                  <a:rPr lang="en-US" sz="2800" dirty="0"/>
                  <a:t> </a:t>
                </a:r>
                <a:r>
                  <a:rPr lang="en-US" sz="2800" dirty="0" err="1"/>
                  <a:t>dapat</a:t>
                </a:r>
                <a:r>
                  <a:rPr lang="en-US" sz="2800" dirty="0"/>
                  <a:t> </a:t>
                </a:r>
                <a:r>
                  <a:rPr lang="en-US" sz="2800" dirty="0" err="1"/>
                  <a:t>dianggap</a:t>
                </a:r>
                <a:r>
                  <a:rPr lang="en-US" sz="2800" dirty="0"/>
                  <a:t> </a:t>
                </a:r>
                <a:r>
                  <a:rPr lang="en-US" sz="2800" dirty="0" err="1"/>
                  <a:t>bahwa</a:t>
                </a:r>
                <a:r>
                  <a:rPr lang="en-US" sz="2800" dirty="0"/>
                  <a:t> </a:t>
                </a:r>
                <a:endParaRPr lang="en-US" sz="2800" dirty="0" smtClean="0"/>
              </a:p>
              <a:p>
                <a:r>
                  <a:rPr lang="en-US" sz="2800" dirty="0" err="1" smtClean="0"/>
                  <a:t>nilai</a:t>
                </a:r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𝑥</m:t>
                    </m:r>
                  </m:oMath>
                </a14:m>
                <a:r>
                  <a:rPr lang="en-US" sz="2800" dirty="0"/>
                  <a:t> optimum </a:t>
                </a:r>
                <a:r>
                  <a:rPr lang="en-US" sz="2800" dirty="0" err="1"/>
                  <a:t>adalah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</a:rPr>
                      <m:t>pada</m:t>
                    </m:r>
                    <m:r>
                      <a:rPr lang="en-US" sz="2800" b="0" i="0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21</m:t>
                        </m:r>
                      </m:sub>
                    </m:sSub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atau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22</m:t>
                        </m:r>
                      </m:sub>
                    </m:sSub>
                  </m:oMath>
                </a14:m>
                <a:endParaRPr lang="en-US" sz="2800" dirty="0"/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914400"/>
                <a:ext cx="8382000" cy="3970318"/>
              </a:xfrm>
              <a:prstGeom prst="rect">
                <a:avLst/>
              </a:prstGeom>
              <a:blipFill rotWithShape="1">
                <a:blip r:embed="rId2"/>
                <a:stretch>
                  <a:fillRect l="-1455" t="-1382" r="-1164" b="-35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76422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297426" y="304800"/>
                <a:ext cx="8610600" cy="60785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8738" lvl="2" indent="-58738" algn="ctr">
                  <a:spcAft>
                    <a:spcPts val="600"/>
                  </a:spcAft>
                </a:pPr>
                <a:r>
                  <a:rPr lang="en-US" sz="4400" dirty="0" smtClean="0"/>
                  <a:t>Percepatan</a:t>
                </a:r>
                <a:r>
                  <a:rPr lang="en-US" sz="4400" dirty="0"/>
                  <a:t> </a:t>
                </a:r>
                <a:r>
                  <a:rPr lang="en-US" sz="4400" dirty="0" err="1"/>
                  <a:t>langkah</a:t>
                </a:r>
                <a:r>
                  <a:rPr lang="en-US" sz="4400" dirty="0"/>
                  <a:t> </a:t>
                </a:r>
                <a:endParaRPr lang="en-US" sz="4400" dirty="0" smtClean="0"/>
              </a:p>
              <a:p>
                <a:pPr marL="342900" lvl="0" indent="-342900">
                  <a:spcAft>
                    <a:spcPts val="1200"/>
                  </a:spcAft>
                  <a:buFont typeface="Wingdings" pitchFamily="2" charset="2"/>
                  <a:buChar char="Ø"/>
                </a:pPr>
                <a:r>
                  <a:rPr lang="en-US" sz="2000" dirty="0" err="1" smtClean="0">
                    <a:latin typeface="Verdana" pitchFamily="34" charset="0"/>
                  </a:rPr>
                  <a:t>Walaupun</a:t>
                </a:r>
                <a:r>
                  <a:rPr lang="en-US" sz="2000" dirty="0" smtClean="0">
                    <a:latin typeface="Verdana" pitchFamily="34" charset="0"/>
                  </a:rPr>
                  <a:t> </a:t>
                </a:r>
                <a:r>
                  <a:rPr lang="en-US" sz="2000" dirty="0" err="1">
                    <a:latin typeface="Verdana" pitchFamily="34" charset="0"/>
                  </a:rPr>
                  <a:t>pencarian</a:t>
                </a:r>
                <a:r>
                  <a:rPr lang="en-US" sz="2000" dirty="0">
                    <a:latin typeface="Verdana" pitchFamily="34" charset="0"/>
                  </a:rPr>
                  <a:t> </a:t>
                </a:r>
                <a:r>
                  <a:rPr lang="en-US" sz="2000" dirty="0" err="1">
                    <a:latin typeface="Verdana" pitchFamily="34" charset="0"/>
                  </a:rPr>
                  <a:t>dengan</a:t>
                </a:r>
                <a:r>
                  <a:rPr lang="en-US" sz="2000" dirty="0">
                    <a:latin typeface="Verdana" pitchFamily="34" charset="0"/>
                  </a:rPr>
                  <a:t> </a:t>
                </a:r>
                <a:r>
                  <a:rPr lang="en-US" sz="2000" dirty="0" err="1">
                    <a:latin typeface="Verdana" pitchFamily="34" charset="0"/>
                  </a:rPr>
                  <a:t>langkah</a:t>
                </a:r>
                <a:r>
                  <a:rPr lang="en-US" sz="2000" dirty="0">
                    <a:latin typeface="Verdana" pitchFamily="34" charset="0"/>
                  </a:rPr>
                  <a:t> </a:t>
                </a:r>
                <a:r>
                  <a:rPr lang="en-US" sz="2000" dirty="0" err="1">
                    <a:latin typeface="Verdana" pitchFamily="34" charset="0"/>
                  </a:rPr>
                  <a:t>tetap</a:t>
                </a:r>
                <a:r>
                  <a:rPr lang="en-US" sz="2000" dirty="0">
                    <a:latin typeface="Verdana" pitchFamily="34" charset="0"/>
                  </a:rPr>
                  <a:t> </a:t>
                </a:r>
                <a:r>
                  <a:rPr lang="en-US" sz="2000" dirty="0" err="1">
                    <a:latin typeface="Verdana" pitchFamily="34" charset="0"/>
                  </a:rPr>
                  <a:t>sangat</a:t>
                </a:r>
                <a:r>
                  <a:rPr lang="en-US" sz="2000" dirty="0">
                    <a:latin typeface="Verdana" pitchFamily="34" charset="0"/>
                  </a:rPr>
                  <a:t> </a:t>
                </a:r>
                <a:r>
                  <a:rPr lang="en-US" sz="2000" dirty="0" err="1">
                    <a:latin typeface="Verdana" pitchFamily="34" charset="0"/>
                  </a:rPr>
                  <a:t>sederhana</a:t>
                </a:r>
                <a:r>
                  <a:rPr lang="en-US" sz="2000" dirty="0">
                    <a:latin typeface="Verdana" pitchFamily="34" charset="0"/>
                  </a:rPr>
                  <a:t> </a:t>
                </a:r>
                <a:r>
                  <a:rPr lang="en-US" sz="2000" dirty="0" err="1">
                    <a:latin typeface="Verdana" pitchFamily="34" charset="0"/>
                  </a:rPr>
                  <a:t>dan</a:t>
                </a:r>
                <a:r>
                  <a:rPr lang="en-US" sz="2000" dirty="0">
                    <a:latin typeface="Verdana" pitchFamily="34" charset="0"/>
                  </a:rPr>
                  <a:t> </a:t>
                </a:r>
                <a:r>
                  <a:rPr lang="en-US" sz="2000" dirty="0" err="1">
                    <a:latin typeface="Verdana" pitchFamily="34" charset="0"/>
                  </a:rPr>
                  <a:t>mudah</a:t>
                </a:r>
                <a:r>
                  <a:rPr lang="en-US" sz="2000" dirty="0">
                    <a:latin typeface="Verdana" pitchFamily="34" charset="0"/>
                  </a:rPr>
                  <a:t>, </a:t>
                </a:r>
                <a:r>
                  <a:rPr lang="en-US" sz="2000" dirty="0" err="1">
                    <a:latin typeface="Verdana" pitchFamily="34" charset="0"/>
                  </a:rPr>
                  <a:t>tetapi</a:t>
                </a:r>
                <a:r>
                  <a:rPr lang="en-US" sz="2000" dirty="0">
                    <a:latin typeface="Verdana" pitchFamily="34" charset="0"/>
                  </a:rPr>
                  <a:t> </a:t>
                </a:r>
                <a:r>
                  <a:rPr lang="en-US" sz="2000" dirty="0" err="1">
                    <a:latin typeface="Verdana" pitchFamily="34" charset="0"/>
                  </a:rPr>
                  <a:t>sangat</a:t>
                </a:r>
                <a:r>
                  <a:rPr lang="en-US" sz="2000" dirty="0">
                    <a:latin typeface="Verdana" pitchFamily="34" charset="0"/>
                  </a:rPr>
                  <a:t> </a:t>
                </a:r>
                <a:r>
                  <a:rPr lang="en-US" sz="2000" dirty="0" err="1">
                    <a:latin typeface="Verdana" pitchFamily="34" charset="0"/>
                  </a:rPr>
                  <a:t>tidak</a:t>
                </a:r>
                <a:r>
                  <a:rPr lang="en-US" sz="2000" dirty="0">
                    <a:latin typeface="Verdana" pitchFamily="34" charset="0"/>
                  </a:rPr>
                  <a:t> </a:t>
                </a:r>
                <a:r>
                  <a:rPr lang="en-US" sz="2000" dirty="0" err="1" smtClean="0">
                    <a:latin typeface="Verdana" pitchFamily="34" charset="0"/>
                  </a:rPr>
                  <a:t>efisien</a:t>
                </a:r>
                <a:r>
                  <a:rPr lang="en-US" sz="2000" dirty="0" smtClean="0">
                    <a:latin typeface="Verdana" pitchFamily="34" charset="0"/>
                  </a:rPr>
                  <a:t>.</a:t>
                </a:r>
              </a:p>
              <a:p>
                <a:pPr marL="342900" lvl="0" indent="-342900">
                  <a:spcAft>
                    <a:spcPts val="1200"/>
                  </a:spcAft>
                  <a:buFont typeface="Wingdings" pitchFamily="2" charset="2"/>
                  <a:buChar char="Ø"/>
                </a:pPr>
                <a:r>
                  <a:rPr lang="en-US" sz="2000" dirty="0" smtClean="0">
                    <a:latin typeface="Verdana" pitchFamily="34" charset="0"/>
                  </a:rPr>
                  <a:t>Salah </a:t>
                </a:r>
                <a:r>
                  <a:rPr lang="en-US" sz="2000" dirty="0" err="1">
                    <a:latin typeface="Verdana" pitchFamily="34" charset="0"/>
                  </a:rPr>
                  <a:t>satu</a:t>
                </a:r>
                <a:r>
                  <a:rPr lang="en-US" sz="2000" dirty="0">
                    <a:latin typeface="Verdana" pitchFamily="34" charset="0"/>
                  </a:rPr>
                  <a:t> </a:t>
                </a:r>
                <a:r>
                  <a:rPr lang="en-US" sz="2000" dirty="0" err="1">
                    <a:latin typeface="Verdana" pitchFamily="34" charset="0"/>
                  </a:rPr>
                  <a:t>cara</a:t>
                </a:r>
                <a:r>
                  <a:rPr lang="en-US" sz="2000" dirty="0">
                    <a:latin typeface="Verdana" pitchFamily="34" charset="0"/>
                  </a:rPr>
                  <a:t> </a:t>
                </a:r>
                <a:r>
                  <a:rPr lang="en-US" sz="2000" dirty="0" err="1">
                    <a:latin typeface="Verdana" pitchFamily="34" charset="0"/>
                  </a:rPr>
                  <a:t>untuk</a:t>
                </a:r>
                <a:r>
                  <a:rPr lang="en-US" sz="2000" dirty="0">
                    <a:latin typeface="Verdana" pitchFamily="34" charset="0"/>
                  </a:rPr>
                  <a:t> </a:t>
                </a:r>
                <a:r>
                  <a:rPr lang="en-US" sz="2000" dirty="0" err="1">
                    <a:latin typeface="Verdana" pitchFamily="34" charset="0"/>
                  </a:rPr>
                  <a:t>mempercepat</a:t>
                </a:r>
                <a:r>
                  <a:rPr lang="en-US" sz="2000" dirty="0">
                    <a:latin typeface="Verdana" pitchFamily="34" charset="0"/>
                  </a:rPr>
                  <a:t> proses </a:t>
                </a:r>
                <a:r>
                  <a:rPr lang="en-US" sz="2000" dirty="0" err="1">
                    <a:latin typeface="Verdana" pitchFamily="34" charset="0"/>
                  </a:rPr>
                  <a:t>pencarian</a:t>
                </a:r>
                <a:r>
                  <a:rPr lang="en-US" sz="2000" dirty="0">
                    <a:latin typeface="Verdana" pitchFamily="34" charset="0"/>
                  </a:rPr>
                  <a:t> </a:t>
                </a:r>
                <a:r>
                  <a:rPr lang="en-US" sz="2000" dirty="0" err="1">
                    <a:latin typeface="Verdana" pitchFamily="34" charset="0"/>
                  </a:rPr>
                  <a:t>sampai</a:t>
                </a:r>
                <a:r>
                  <a:rPr lang="en-US" sz="2000" dirty="0">
                    <a:latin typeface="Verdana" pitchFamily="34" charset="0"/>
                  </a:rPr>
                  <a:t> </a:t>
                </a:r>
                <a:r>
                  <a:rPr lang="en-US" sz="2000" dirty="0" err="1">
                    <a:latin typeface="Verdana" pitchFamily="34" charset="0"/>
                  </a:rPr>
                  <a:t>titik</a:t>
                </a:r>
                <a:r>
                  <a:rPr lang="en-US" sz="2000" dirty="0">
                    <a:latin typeface="Verdana" pitchFamily="34" charset="0"/>
                  </a:rPr>
                  <a:t> optimum </a:t>
                </a:r>
                <a:r>
                  <a:rPr lang="en-US" sz="2000" dirty="0" err="1">
                    <a:latin typeface="Verdana" pitchFamily="34" charset="0"/>
                  </a:rPr>
                  <a:t>tersebut</a:t>
                </a:r>
                <a:r>
                  <a:rPr lang="en-US" sz="2000" dirty="0">
                    <a:latin typeface="Verdana" pitchFamily="34" charset="0"/>
                  </a:rPr>
                  <a:t> </a:t>
                </a:r>
                <a:r>
                  <a:rPr lang="en-US" sz="2000" dirty="0" err="1">
                    <a:latin typeface="Verdana" pitchFamily="34" charset="0"/>
                  </a:rPr>
                  <a:t>adalah</a:t>
                </a:r>
                <a:r>
                  <a:rPr lang="en-US" sz="2000" dirty="0">
                    <a:latin typeface="Verdana" pitchFamily="34" charset="0"/>
                  </a:rPr>
                  <a:t> </a:t>
                </a:r>
                <a:r>
                  <a:rPr lang="en-US" sz="2000" dirty="0" err="1">
                    <a:latin typeface="Verdana" pitchFamily="34" charset="0"/>
                  </a:rPr>
                  <a:t>dengan</a:t>
                </a:r>
                <a:r>
                  <a:rPr lang="en-US" sz="2000" dirty="0">
                    <a:latin typeface="Verdana" pitchFamily="34" charset="0"/>
                  </a:rPr>
                  <a:t> </a:t>
                </a:r>
                <a:r>
                  <a:rPr lang="en-US" sz="2000" dirty="0" err="1">
                    <a:latin typeface="Verdana" pitchFamily="34" charset="0"/>
                  </a:rPr>
                  <a:t>memperbesaar</a:t>
                </a:r>
                <a:r>
                  <a:rPr lang="en-US" sz="2000" dirty="0">
                    <a:latin typeface="Verdana" pitchFamily="34" charset="0"/>
                  </a:rPr>
                  <a:t> </a:t>
                </a:r>
                <a:r>
                  <a:rPr lang="en-US" sz="2000" dirty="0" err="1">
                    <a:latin typeface="Verdana" pitchFamily="34" charset="0"/>
                  </a:rPr>
                  <a:t>langkah</a:t>
                </a:r>
                <a:r>
                  <a:rPr lang="en-US" sz="2000" dirty="0">
                    <a:latin typeface="Verdana" pitchFamily="34" charset="0"/>
                  </a:rPr>
                  <a:t> </a:t>
                </a:r>
                <a:r>
                  <a:rPr lang="en-US" sz="2000" dirty="0" err="1">
                    <a:latin typeface="Verdana" pitchFamily="34" charset="0"/>
                  </a:rPr>
                  <a:t>pencarian</a:t>
                </a:r>
                <a:r>
                  <a:rPr lang="en-US" sz="2000" dirty="0">
                    <a:latin typeface="Verdana" pitchFamily="34" charset="0"/>
                  </a:rPr>
                  <a:t> </a:t>
                </a:r>
                <a:r>
                  <a:rPr lang="en-US" sz="2000" dirty="0" err="1">
                    <a:latin typeface="Verdana" pitchFamily="34" charset="0"/>
                  </a:rPr>
                  <a:t>titik</a:t>
                </a:r>
                <a:r>
                  <a:rPr lang="en-US" sz="2000" dirty="0">
                    <a:latin typeface="Verdana" pitchFamily="34" charset="0"/>
                  </a:rPr>
                  <a:t> </a:t>
                </a:r>
                <a:r>
                  <a:rPr lang="en-US" sz="2000" dirty="0" smtClean="0">
                    <a:latin typeface="Verdana" pitchFamily="34" charset="0"/>
                  </a:rPr>
                  <a:t>optimum.</a:t>
                </a:r>
              </a:p>
              <a:p>
                <a:pPr marL="342900" lvl="0" indent="-342900">
                  <a:spcAft>
                    <a:spcPts val="1200"/>
                  </a:spcAft>
                  <a:buFont typeface="Wingdings" pitchFamily="2" charset="2"/>
                  <a:buChar char="Ø"/>
                </a:pPr>
                <a:r>
                  <a:rPr lang="en-US" sz="2000" dirty="0" err="1" smtClean="0">
                    <a:latin typeface="Verdana" pitchFamily="34" charset="0"/>
                  </a:rPr>
                  <a:t>Pada</a:t>
                </a:r>
                <a:r>
                  <a:rPr lang="en-US" sz="2000" dirty="0" smtClean="0">
                    <a:latin typeface="Verdana" pitchFamily="34" charset="0"/>
                  </a:rPr>
                  <a:t> </a:t>
                </a:r>
                <a:r>
                  <a:rPr lang="en-US" sz="2000" dirty="0" err="1">
                    <a:latin typeface="Verdana" pitchFamily="34" charset="0"/>
                  </a:rPr>
                  <a:t>permasalah</a:t>
                </a:r>
                <a:r>
                  <a:rPr lang="en-US" sz="2000" dirty="0">
                    <a:latin typeface="Verdana" pitchFamily="34" charset="0"/>
                  </a:rPr>
                  <a:t> </a:t>
                </a:r>
                <a:r>
                  <a:rPr lang="en-US" sz="2000" dirty="0" err="1">
                    <a:latin typeface="Verdana" pitchFamily="34" charset="0"/>
                  </a:rPr>
                  <a:t>maximasi</a:t>
                </a:r>
                <a:r>
                  <a:rPr lang="en-US" sz="2000" dirty="0">
                    <a:latin typeface="Verdana" pitchFamily="34" charset="0"/>
                  </a:rPr>
                  <a:t> </a:t>
                </a:r>
                <a:r>
                  <a:rPr lang="en-US" sz="2000" dirty="0" err="1">
                    <a:latin typeface="Verdana" pitchFamily="34" charset="0"/>
                  </a:rPr>
                  <a:t>fungsi</a:t>
                </a:r>
                <a:r>
                  <a:rPr lang="en-US" sz="2000" dirty="0">
                    <a:latin typeface="Verdana" pitchFamily="34" charset="0"/>
                  </a:rPr>
                  <a:t> </a:t>
                </a:r>
                <a:r>
                  <a:rPr lang="en-US" sz="2000" dirty="0" err="1">
                    <a:latin typeface="Verdana" pitchFamily="34" charset="0"/>
                  </a:rPr>
                  <a:t>tujuan</a:t>
                </a:r>
                <a:r>
                  <a:rPr lang="en-US" sz="2000" dirty="0">
                    <a:latin typeface="Verdana" pitchFamily="34" charset="0"/>
                  </a:rPr>
                  <a:t>, </a:t>
                </a:r>
                <a:r>
                  <a:rPr lang="en-US" sz="2000" dirty="0" err="1">
                    <a:latin typeface="Verdana" pitchFamily="34" charset="0"/>
                  </a:rPr>
                  <a:t>maka</a:t>
                </a:r>
                <a:r>
                  <a:rPr lang="en-US" sz="2000" dirty="0">
                    <a:latin typeface="Verdana" pitchFamily="34" charset="0"/>
                  </a:rPr>
                  <a:t> </a:t>
                </a:r>
                <a:r>
                  <a:rPr lang="en-US" sz="2000" dirty="0" err="1">
                    <a:latin typeface="Verdana" pitchFamily="34" charset="0"/>
                  </a:rPr>
                  <a:t>teknik</a:t>
                </a:r>
                <a:r>
                  <a:rPr lang="en-US" sz="2000" dirty="0">
                    <a:latin typeface="Verdana" pitchFamily="34" charset="0"/>
                  </a:rPr>
                  <a:t> </a:t>
                </a:r>
                <a:r>
                  <a:rPr lang="en-US" sz="2000" dirty="0" err="1">
                    <a:latin typeface="Verdana" pitchFamily="34" charset="0"/>
                  </a:rPr>
                  <a:t>pencarian</a:t>
                </a:r>
                <a:r>
                  <a:rPr lang="en-US" sz="2000" dirty="0">
                    <a:latin typeface="Verdana" pitchFamily="34" charset="0"/>
                  </a:rPr>
                  <a:t> </a:t>
                </a:r>
                <a:r>
                  <a:rPr lang="en-US" sz="2000" dirty="0" err="1">
                    <a:latin typeface="Verdana" pitchFamily="34" charset="0"/>
                  </a:rPr>
                  <a:t>percepatan</a:t>
                </a:r>
                <a:r>
                  <a:rPr lang="en-US" sz="2000" dirty="0">
                    <a:latin typeface="Verdana" pitchFamily="34" charset="0"/>
                  </a:rPr>
                  <a:t> </a:t>
                </a:r>
                <a:r>
                  <a:rPr lang="en-US" sz="2000" dirty="0" err="1">
                    <a:latin typeface="Verdana" pitchFamily="34" charset="0"/>
                  </a:rPr>
                  <a:t>langkah</a:t>
                </a:r>
                <a:r>
                  <a:rPr lang="en-US" sz="2000" dirty="0">
                    <a:latin typeface="Verdana" pitchFamily="34" charset="0"/>
                  </a:rPr>
                  <a:t> </a:t>
                </a:r>
                <a:r>
                  <a:rPr lang="en-US" sz="2000" dirty="0" err="1">
                    <a:latin typeface="Verdana" pitchFamily="34" charset="0"/>
                  </a:rPr>
                  <a:t>dilakukan</a:t>
                </a:r>
                <a:r>
                  <a:rPr lang="en-US" sz="2000" dirty="0">
                    <a:latin typeface="Verdana" pitchFamily="34" charset="0"/>
                  </a:rPr>
                  <a:t> </a:t>
                </a:r>
                <a:r>
                  <a:rPr lang="en-US" sz="2000" dirty="0" err="1">
                    <a:latin typeface="Verdana" pitchFamily="34" charset="0"/>
                  </a:rPr>
                  <a:t>dengan</a:t>
                </a:r>
                <a:r>
                  <a:rPr lang="en-US" sz="2000" dirty="0">
                    <a:latin typeface="Verdana" pitchFamily="34" charset="0"/>
                  </a:rPr>
                  <a:t> </a:t>
                </a:r>
                <a:r>
                  <a:rPr lang="en-US" sz="2000" dirty="0" err="1">
                    <a:latin typeface="Verdana" pitchFamily="34" charset="0"/>
                  </a:rPr>
                  <a:t>memperbesar</a:t>
                </a:r>
                <a:r>
                  <a:rPr lang="en-US" sz="2000" dirty="0">
                    <a:latin typeface="Verdana" pitchFamily="34" charset="0"/>
                  </a:rPr>
                  <a:t> </a:t>
                </a:r>
                <a:r>
                  <a:rPr lang="en-US" sz="2000" dirty="0" err="1">
                    <a:latin typeface="Verdana" pitchFamily="34" charset="0"/>
                  </a:rPr>
                  <a:t>langkah</a:t>
                </a:r>
                <a:r>
                  <a:rPr lang="en-US" sz="2000" dirty="0">
                    <a:latin typeface="Verdana" pitchFamily="34" charset="0"/>
                  </a:rPr>
                  <a:t> </a:t>
                </a:r>
                <a:r>
                  <a:rPr lang="en-US" sz="2000" dirty="0" err="1">
                    <a:latin typeface="Verdana" pitchFamily="34" charset="0"/>
                  </a:rPr>
                  <a:t>dua</a:t>
                </a:r>
                <a:r>
                  <a:rPr lang="en-US" sz="2000" dirty="0">
                    <a:latin typeface="Verdana" pitchFamily="34" charset="0"/>
                  </a:rPr>
                  <a:t> kali </a:t>
                </a:r>
                <a:r>
                  <a:rPr lang="en-US" sz="2000" dirty="0" err="1">
                    <a:latin typeface="Verdana" pitchFamily="34" charset="0"/>
                  </a:rPr>
                  <a:t>lipat</a:t>
                </a:r>
                <a:r>
                  <a:rPr lang="en-US" sz="2000" dirty="0">
                    <a:latin typeface="Verdana" pitchFamily="34" charset="0"/>
                  </a:rPr>
                  <a:t> </a:t>
                </a:r>
                <a:r>
                  <a:rPr lang="en-US" sz="2000" dirty="0" err="1">
                    <a:latin typeface="Verdana" pitchFamily="34" charset="0"/>
                  </a:rPr>
                  <a:t>sepanjang</a:t>
                </a:r>
                <a:r>
                  <a:rPr lang="en-US" sz="2000" dirty="0">
                    <a:latin typeface="Verdana" pitchFamily="34" charset="0"/>
                  </a:rPr>
                  <a:t> </a:t>
                </a:r>
                <a:r>
                  <a:rPr lang="en-US" sz="2000" dirty="0" err="1">
                    <a:latin typeface="Verdana" pitchFamily="34" charset="0"/>
                  </a:rPr>
                  <a:t>arah</a:t>
                </a:r>
                <a:r>
                  <a:rPr lang="en-US" sz="2000" dirty="0">
                    <a:latin typeface="Verdana" pitchFamily="34" charset="0"/>
                  </a:rPr>
                  <a:t> </a:t>
                </a:r>
                <a:r>
                  <a:rPr lang="en-US" sz="2000" dirty="0" err="1">
                    <a:latin typeface="Verdana" pitchFamily="34" charset="0"/>
                  </a:rPr>
                  <a:t>gerakan</a:t>
                </a:r>
                <a:r>
                  <a:rPr lang="en-US" sz="2000" dirty="0">
                    <a:latin typeface="Verdana" pitchFamily="34" charset="0"/>
                  </a:rPr>
                  <a:t> yang </a:t>
                </a:r>
                <a:r>
                  <a:rPr lang="en-US" sz="2000" dirty="0" err="1">
                    <a:latin typeface="Verdana" pitchFamily="34" charset="0"/>
                  </a:rPr>
                  <a:t>menghasilkan</a:t>
                </a:r>
                <a:r>
                  <a:rPr lang="en-US" sz="2000" dirty="0">
                    <a:latin typeface="Verdana" pitchFamily="34" charset="0"/>
                  </a:rPr>
                  <a:t> </a:t>
                </a:r>
                <a:r>
                  <a:rPr lang="en-US" sz="2000" dirty="0" err="1">
                    <a:latin typeface="Verdana" pitchFamily="34" charset="0"/>
                  </a:rPr>
                  <a:t>bertambahnya</a:t>
                </a:r>
                <a:r>
                  <a:rPr lang="en-US" sz="2000" dirty="0">
                    <a:latin typeface="Verdana" pitchFamily="34" charset="0"/>
                  </a:rPr>
                  <a:t> </a:t>
                </a:r>
                <a:r>
                  <a:rPr lang="en-US" sz="2000" dirty="0" err="1">
                    <a:latin typeface="Verdana" pitchFamily="34" charset="0"/>
                  </a:rPr>
                  <a:t>nilai</a:t>
                </a:r>
                <a:r>
                  <a:rPr lang="en-US" sz="2000" dirty="0">
                    <a:latin typeface="Verdana" pitchFamily="34" charset="0"/>
                  </a:rPr>
                  <a:t> </a:t>
                </a:r>
                <a:r>
                  <a:rPr lang="en-US" sz="2000" dirty="0" err="1">
                    <a:latin typeface="Verdana" pitchFamily="34" charset="0"/>
                  </a:rPr>
                  <a:t>fungsi</a:t>
                </a:r>
                <a:r>
                  <a:rPr lang="en-US" sz="2000" dirty="0">
                    <a:latin typeface="Verdana" pitchFamily="34" charset="0"/>
                  </a:rPr>
                  <a:t> </a:t>
                </a:r>
                <a:r>
                  <a:rPr lang="en-US" sz="2000" dirty="0" err="1" smtClean="0">
                    <a:latin typeface="Verdana" pitchFamily="34" charset="0"/>
                  </a:rPr>
                  <a:t>tujuan</a:t>
                </a:r>
                <a:r>
                  <a:rPr lang="en-US" sz="2000" dirty="0" smtClean="0">
                    <a:latin typeface="Verdana" pitchFamily="34" charset="0"/>
                  </a:rPr>
                  <a:t>.</a:t>
                </a:r>
              </a:p>
              <a:p>
                <a:pPr marL="342900" lvl="0" indent="-342900">
                  <a:spcAft>
                    <a:spcPts val="1200"/>
                  </a:spcAft>
                  <a:buFont typeface="Wingdings" pitchFamily="2" charset="2"/>
                  <a:buChar char="Ø"/>
                </a:pPr>
                <a:r>
                  <a:rPr lang="en-US" sz="2000" dirty="0" smtClean="0">
                    <a:latin typeface="Verdana" pitchFamily="34" charset="0"/>
                  </a:rPr>
                  <a:t>Salah </a:t>
                </a:r>
                <a:r>
                  <a:rPr lang="en-US" sz="2000" dirty="0" err="1">
                    <a:latin typeface="Verdana" pitchFamily="34" charset="0"/>
                  </a:rPr>
                  <a:t>saatunya</a:t>
                </a:r>
                <a:r>
                  <a:rPr lang="en-US" sz="2000" dirty="0">
                    <a:latin typeface="Verdana" pitchFamily="34" charset="0"/>
                  </a:rPr>
                  <a:t> </a:t>
                </a:r>
                <a:r>
                  <a:rPr lang="en-US" sz="2000" dirty="0" err="1">
                    <a:latin typeface="Verdana" pitchFamily="34" charset="0"/>
                  </a:rPr>
                  <a:t>adalah</a:t>
                </a:r>
                <a:r>
                  <a:rPr lang="en-US" sz="2000" dirty="0">
                    <a:latin typeface="Verdana" pitchFamily="34" charset="0"/>
                  </a:rPr>
                  <a:t> </a:t>
                </a:r>
                <a:r>
                  <a:rPr lang="en-US" sz="2000" dirty="0" err="1">
                    <a:latin typeface="Verdana" pitchFamily="34" charset="0"/>
                  </a:rPr>
                  <a:t>dengan</a:t>
                </a:r>
                <a:r>
                  <a:rPr lang="en-US" sz="2000" dirty="0">
                    <a:latin typeface="Verdana" pitchFamily="34" charset="0"/>
                  </a:rPr>
                  <a:t> </a:t>
                </a:r>
                <a:r>
                  <a:rPr lang="en-US" sz="2000" dirty="0" err="1">
                    <a:latin typeface="Verdana" pitchFamily="34" charset="0"/>
                  </a:rPr>
                  <a:t>mengurangi</a:t>
                </a:r>
                <a:r>
                  <a:rPr lang="en-US" sz="2000" dirty="0">
                    <a:latin typeface="Verdana" pitchFamily="34" charset="0"/>
                  </a:rPr>
                  <a:t> </a:t>
                </a:r>
                <a:r>
                  <a:rPr lang="en-US" sz="2000" dirty="0" err="1">
                    <a:latin typeface="Verdana" pitchFamily="34" charset="0"/>
                  </a:rPr>
                  <a:t>besar</a:t>
                </a:r>
                <a:r>
                  <a:rPr lang="en-US" sz="2000" dirty="0">
                    <a:latin typeface="Verdana" pitchFamily="34" charset="0"/>
                  </a:rPr>
                  <a:t> </a:t>
                </a:r>
                <a:r>
                  <a:rPr lang="en-US" sz="2000" dirty="0" err="1">
                    <a:latin typeface="Verdana" pitchFamily="34" charset="0"/>
                  </a:rPr>
                  <a:t>langkah</a:t>
                </a:r>
                <a:r>
                  <a:rPr lang="en-US" sz="2000" dirty="0">
                    <a:latin typeface="Verdana" pitchFamily="34" charset="0"/>
                  </a:rPr>
                  <a:t> </a:t>
                </a:r>
                <a:r>
                  <a:rPr lang="en-US" sz="2000" dirty="0" err="1">
                    <a:latin typeface="Verdana" pitchFamily="34" charset="0"/>
                  </a:rPr>
                  <a:t>pada</a:t>
                </a:r>
                <a:r>
                  <a:rPr lang="en-US" sz="2000" dirty="0">
                    <a:latin typeface="Verdana" pitchFamily="34" charset="0"/>
                  </a:rPr>
                  <a:t> </a:t>
                </a:r>
                <a:r>
                  <a:rPr lang="en-US" sz="2000" dirty="0" err="1">
                    <a:latin typeface="Verdana" pitchFamily="34" charset="0"/>
                  </a:rPr>
                  <a:t>saat</a:t>
                </a:r>
                <a:r>
                  <a:rPr lang="en-US" sz="2000" dirty="0">
                    <a:latin typeface="Verdana" pitchFamily="34" charset="0"/>
                  </a:rPr>
                  <a:t> </a:t>
                </a:r>
                <a:r>
                  <a:rPr lang="en-US" sz="2000" dirty="0" err="1">
                    <a:latin typeface="Verdana" pitchFamily="34" charset="0"/>
                  </a:rPr>
                  <a:t>titik</a:t>
                </a:r>
                <a:r>
                  <a:rPr lang="en-US" sz="2000" dirty="0">
                    <a:latin typeface="Verdana" pitchFamily="34" charset="0"/>
                  </a:rPr>
                  <a:t> optimum </a:t>
                </a:r>
                <a:r>
                  <a:rPr lang="en-US" sz="2000" dirty="0" err="1">
                    <a:latin typeface="Verdana" pitchFamily="34" charset="0"/>
                  </a:rPr>
                  <a:t>sudah</a:t>
                </a:r>
                <a:r>
                  <a:rPr lang="en-US" sz="2000" dirty="0">
                    <a:latin typeface="Verdana" pitchFamily="34" charset="0"/>
                  </a:rPr>
                  <a:t> </a:t>
                </a:r>
                <a:r>
                  <a:rPr lang="en-US" sz="2000" dirty="0" err="1">
                    <a:latin typeface="Verdana" pitchFamily="34" charset="0"/>
                  </a:rPr>
                  <a:t>terkurung</a:t>
                </a:r>
                <a:r>
                  <a:rPr lang="en-US" sz="2000" dirty="0">
                    <a:latin typeface="Verdana" pitchFamily="34" charset="0"/>
                  </a:rPr>
                  <a:t> </a:t>
                </a:r>
                <a:r>
                  <a:rPr lang="en-US" sz="2000" dirty="0" err="1">
                    <a:latin typeface="Verdana" pitchFamily="34" charset="0"/>
                  </a:rPr>
                  <a:t>dalam</a:t>
                </a:r>
                <a:r>
                  <a:rPr lang="en-US" sz="2000" dirty="0">
                    <a:latin typeface="Verdana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𝑖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−1</m:t>
                            </m:r>
                          </m:sub>
                        </m:sSub>
                        <m:r>
                          <a:rPr lang="en-US" sz="2000" i="1"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 sz="2000" dirty="0" smtClean="0">
                  <a:latin typeface="Verdana" pitchFamily="34" charset="0"/>
                </a:endParaRPr>
              </a:p>
              <a:p>
                <a:pPr marL="342900" lvl="0" indent="-342900">
                  <a:spcAft>
                    <a:spcPts val="1200"/>
                  </a:spcAft>
                  <a:buFont typeface="Wingdings" pitchFamily="2" charset="2"/>
                  <a:buChar char="Ø"/>
                </a:pPr>
                <a:r>
                  <a:rPr lang="en-US" sz="2000" dirty="0" err="1" smtClean="0">
                    <a:latin typeface="Verdana" pitchFamily="34" charset="0"/>
                  </a:rPr>
                  <a:t>Dengan</a:t>
                </a:r>
                <a:r>
                  <a:rPr lang="en-US" sz="2000" dirty="0" smtClean="0">
                    <a:latin typeface="Verdana" pitchFamily="34" charset="0"/>
                  </a:rPr>
                  <a:t> </a:t>
                </a:r>
                <a:r>
                  <a:rPr lang="en-US" sz="2000" dirty="0" err="1">
                    <a:latin typeface="Verdana" pitchFamily="34" charset="0"/>
                  </a:rPr>
                  <a:t>mulai</a:t>
                </a:r>
                <a:r>
                  <a:rPr lang="en-US" sz="2000" dirty="0">
                    <a:latin typeface="Verdana" pitchFamily="34" charset="0"/>
                  </a:rPr>
                  <a:t> </a:t>
                </a:r>
                <a:r>
                  <a:rPr lang="en-US" sz="2000" dirty="0" err="1">
                    <a:latin typeface="Verdana" pitchFamily="34" charset="0"/>
                  </a:rPr>
                  <a:t>lagi</a:t>
                </a:r>
                <a:r>
                  <a:rPr lang="en-US" sz="2000" dirty="0">
                    <a:latin typeface="Verdana" pitchFamily="34" charset="0"/>
                  </a:rPr>
                  <a:t> </a:t>
                </a:r>
                <a:r>
                  <a:rPr lang="en-US" sz="2000" dirty="0" err="1">
                    <a:latin typeface="Verdana" pitchFamily="34" charset="0"/>
                  </a:rPr>
                  <a:t>hitungan</a:t>
                </a:r>
                <a:r>
                  <a:rPr lang="en-US" sz="2000" dirty="0">
                    <a:latin typeface="Verdana" pitchFamily="34" charset="0"/>
                  </a:rPr>
                  <a:t> </a:t>
                </a:r>
                <a:r>
                  <a:rPr lang="en-US" sz="2000" dirty="0" err="1">
                    <a:latin typeface="Verdana" pitchFamily="34" charset="0"/>
                  </a:rPr>
                  <a:t>dari</a:t>
                </a:r>
                <a:r>
                  <a:rPr lang="en-US" sz="2000" dirty="0">
                    <a:latin typeface="Verdana" pitchFamily="34" charset="0"/>
                  </a:rPr>
                  <a:t> </a:t>
                </a:r>
                <a:r>
                  <a:rPr lang="en-US" sz="2000" dirty="0" err="1">
                    <a:latin typeface="Verdana" pitchFamily="34" charset="0"/>
                  </a:rPr>
                  <a:t>titik</a:t>
                </a:r>
                <a:r>
                  <a:rPr lang="en-US" sz="2000" dirty="0">
                    <a:latin typeface="Verdana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>
                    <a:latin typeface="Verdana" pitchFamily="34" charset="0"/>
                  </a:rPr>
                  <a:t> </a:t>
                </a:r>
                <a:r>
                  <a:rPr lang="en-US" sz="2000" dirty="0" err="1">
                    <a:latin typeface="Verdana" pitchFamily="34" charset="0"/>
                  </a:rPr>
                  <a:t>atau</a:t>
                </a:r>
                <a:r>
                  <a:rPr lang="en-US" sz="2000" dirty="0">
                    <a:latin typeface="Verdana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𝑖</m:t>
                        </m:r>
                        <m:r>
                          <a:rPr lang="en-US" sz="2000" i="1">
                            <a:latin typeface="Cambria Math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2000" dirty="0">
                    <a:latin typeface="Verdana" pitchFamily="34" charset="0"/>
                  </a:rPr>
                  <a:t> </a:t>
                </a:r>
                <a:r>
                  <a:rPr lang="en-US" sz="2000" dirty="0" err="1">
                    <a:latin typeface="Verdana" pitchFamily="34" charset="0"/>
                  </a:rPr>
                  <a:t>prosedur</a:t>
                </a:r>
                <a:r>
                  <a:rPr lang="en-US" sz="2000" dirty="0">
                    <a:latin typeface="Verdana" pitchFamily="34" charset="0"/>
                  </a:rPr>
                  <a:t> </a:t>
                </a:r>
                <a:r>
                  <a:rPr lang="en-US" sz="2000" dirty="0" err="1">
                    <a:latin typeface="Verdana" pitchFamily="34" charset="0"/>
                  </a:rPr>
                  <a:t>diatas</a:t>
                </a:r>
                <a:r>
                  <a:rPr lang="en-US" sz="2000" dirty="0">
                    <a:latin typeface="Verdana" pitchFamily="34" charset="0"/>
                  </a:rPr>
                  <a:t> </a:t>
                </a:r>
                <a:r>
                  <a:rPr lang="en-US" sz="2000" dirty="0" err="1">
                    <a:latin typeface="Verdana" pitchFamily="34" charset="0"/>
                  </a:rPr>
                  <a:t>dapat</a:t>
                </a:r>
                <a:r>
                  <a:rPr lang="en-US" sz="2000" dirty="0">
                    <a:latin typeface="Verdana" pitchFamily="34" charset="0"/>
                  </a:rPr>
                  <a:t> </a:t>
                </a:r>
                <a:r>
                  <a:rPr lang="en-US" sz="2000" dirty="0" err="1">
                    <a:latin typeface="Verdana" pitchFamily="34" charset="0"/>
                  </a:rPr>
                  <a:t>diulangi</a:t>
                </a:r>
                <a:r>
                  <a:rPr lang="en-US" sz="2000" dirty="0">
                    <a:latin typeface="Verdana" pitchFamily="34" charset="0"/>
                  </a:rPr>
                  <a:t> </a:t>
                </a:r>
                <a:r>
                  <a:rPr lang="en-US" sz="2000" dirty="0" err="1">
                    <a:latin typeface="Verdana" pitchFamily="34" charset="0"/>
                  </a:rPr>
                  <a:t>lagi</a:t>
                </a:r>
                <a:r>
                  <a:rPr lang="en-US" sz="2000" dirty="0">
                    <a:latin typeface="Verdana" pitchFamily="34" charset="0"/>
                  </a:rPr>
                  <a:t> </a:t>
                </a:r>
                <a:r>
                  <a:rPr lang="en-US" sz="2000" dirty="0" err="1">
                    <a:latin typeface="Verdana" pitchFamily="34" charset="0"/>
                  </a:rPr>
                  <a:t>dengan</a:t>
                </a:r>
                <a:r>
                  <a:rPr lang="en-US" sz="2000" dirty="0">
                    <a:latin typeface="Verdana" pitchFamily="34" charset="0"/>
                  </a:rPr>
                  <a:t> </a:t>
                </a:r>
                <a:r>
                  <a:rPr lang="en-US" sz="2000" dirty="0" err="1">
                    <a:latin typeface="Verdana" pitchFamily="34" charset="0"/>
                  </a:rPr>
                  <a:t>langkah</a:t>
                </a:r>
                <a:r>
                  <a:rPr lang="en-US" sz="2000" dirty="0">
                    <a:latin typeface="Verdana" pitchFamily="34" charset="0"/>
                  </a:rPr>
                  <a:t> </a:t>
                </a:r>
                <a:r>
                  <a:rPr lang="en-US" sz="2000" dirty="0" err="1">
                    <a:latin typeface="Verdana" pitchFamily="34" charset="0"/>
                  </a:rPr>
                  <a:t>pencarian</a:t>
                </a:r>
                <a:r>
                  <a:rPr lang="en-US" sz="2000" dirty="0">
                    <a:latin typeface="Verdana" pitchFamily="34" charset="0"/>
                  </a:rPr>
                  <a:t> </a:t>
                </a:r>
                <a:r>
                  <a:rPr lang="en-US" sz="2000" dirty="0" err="1">
                    <a:latin typeface="Verdana" pitchFamily="34" charset="0"/>
                  </a:rPr>
                  <a:t>diperkecil</a:t>
                </a:r>
                <a:r>
                  <a:rPr lang="en-US" sz="2000" dirty="0">
                    <a:latin typeface="Verdana" pitchFamily="34" charset="0"/>
                  </a:rPr>
                  <a:t> </a:t>
                </a:r>
                <a:r>
                  <a:rPr lang="en-US" sz="2000" dirty="0" err="1">
                    <a:latin typeface="Verdana" pitchFamily="34" charset="0"/>
                  </a:rPr>
                  <a:t>sampai</a:t>
                </a:r>
                <a:r>
                  <a:rPr lang="en-US" sz="2000" dirty="0">
                    <a:latin typeface="Verdana" pitchFamily="34" charset="0"/>
                  </a:rPr>
                  <a:t> </a:t>
                </a:r>
                <a:r>
                  <a:rPr lang="en-US" sz="2000" dirty="0" err="1">
                    <a:latin typeface="Verdana" pitchFamily="34" charset="0"/>
                  </a:rPr>
                  <a:t>dicapai</a:t>
                </a:r>
                <a:r>
                  <a:rPr lang="en-US" sz="2000" dirty="0">
                    <a:latin typeface="Verdana" pitchFamily="34" charset="0"/>
                  </a:rPr>
                  <a:t> </a:t>
                </a:r>
                <a:r>
                  <a:rPr lang="en-US" sz="2000" dirty="0" err="1">
                    <a:latin typeface="Verdana" pitchFamily="34" charset="0"/>
                  </a:rPr>
                  <a:t>pengurungan</a:t>
                </a:r>
                <a:r>
                  <a:rPr lang="en-US" sz="2000" dirty="0">
                    <a:latin typeface="Verdana" pitchFamily="34" charset="0"/>
                  </a:rPr>
                  <a:t> </a:t>
                </a:r>
                <a:r>
                  <a:rPr lang="en-US" sz="2000" dirty="0" err="1">
                    <a:latin typeface="Verdana" pitchFamily="34" charset="0"/>
                  </a:rPr>
                  <a:t>titik</a:t>
                </a:r>
                <a:r>
                  <a:rPr lang="en-US" sz="2000" dirty="0">
                    <a:latin typeface="Verdana" pitchFamily="34" charset="0"/>
                  </a:rPr>
                  <a:t> optimum </a:t>
                </a:r>
                <a:r>
                  <a:rPr lang="en-US" sz="2000" dirty="0" err="1">
                    <a:latin typeface="Verdana" pitchFamily="34" charset="0"/>
                  </a:rPr>
                  <a:t>dalam</a:t>
                </a:r>
                <a:r>
                  <a:rPr lang="en-US" sz="2000" dirty="0">
                    <a:latin typeface="Verdana" pitchFamily="34" charset="0"/>
                  </a:rPr>
                  <a:t> </a:t>
                </a:r>
                <a:r>
                  <a:rPr lang="en-US" sz="2000" dirty="0" err="1">
                    <a:latin typeface="Verdana" pitchFamily="34" charset="0"/>
                  </a:rPr>
                  <a:t>suatu</a:t>
                </a:r>
                <a:r>
                  <a:rPr lang="en-US" sz="2000" dirty="0">
                    <a:latin typeface="Verdana" pitchFamily="34" charset="0"/>
                  </a:rPr>
                  <a:t> interval yang </a:t>
                </a:r>
                <a:r>
                  <a:rPr lang="en-US" sz="2000" dirty="0" err="1">
                    <a:latin typeface="Verdana" pitchFamily="34" charset="0"/>
                  </a:rPr>
                  <a:t>cukup</a:t>
                </a:r>
                <a:r>
                  <a:rPr lang="en-US" sz="2000" dirty="0">
                    <a:latin typeface="Verdana" pitchFamily="34" charset="0"/>
                  </a:rPr>
                  <a:t> </a:t>
                </a:r>
                <a:r>
                  <a:rPr lang="en-US" sz="2000" dirty="0" err="1">
                    <a:latin typeface="Verdana" pitchFamily="34" charset="0"/>
                  </a:rPr>
                  <a:t>kecil</a:t>
                </a:r>
                <a:r>
                  <a:rPr lang="en-US" sz="2000" dirty="0">
                    <a:latin typeface="Verdana" pitchFamily="34" charset="0"/>
                  </a:rPr>
                  <a:t> </a:t>
                </a:r>
                <a:r>
                  <a:rPr lang="en-US" sz="2000" dirty="0" err="1">
                    <a:latin typeface="Verdana" pitchFamily="34" charset="0"/>
                  </a:rPr>
                  <a:t>sesuai</a:t>
                </a:r>
                <a:r>
                  <a:rPr lang="en-US" sz="2000" dirty="0">
                    <a:latin typeface="Verdana" pitchFamily="34" charset="0"/>
                  </a:rPr>
                  <a:t> </a:t>
                </a:r>
                <a:r>
                  <a:rPr lang="en-US" sz="2000" dirty="0" err="1">
                    <a:latin typeface="Verdana" pitchFamily="34" charset="0"/>
                  </a:rPr>
                  <a:t>degan</a:t>
                </a:r>
                <a:r>
                  <a:rPr lang="en-US" sz="2000" dirty="0">
                    <a:latin typeface="Verdana" pitchFamily="34" charset="0"/>
                  </a:rPr>
                  <a:t> </a:t>
                </a:r>
                <a:r>
                  <a:rPr lang="en-US" sz="2000" dirty="0" err="1" smtClean="0">
                    <a:latin typeface="Verdana" pitchFamily="34" charset="0"/>
                  </a:rPr>
                  <a:t>kebutuhan</a:t>
                </a:r>
                <a:r>
                  <a:rPr lang="en-US" sz="2000" dirty="0" smtClean="0">
                    <a:latin typeface="Verdana" pitchFamily="34" charset="0"/>
                  </a:rPr>
                  <a:t>.</a:t>
                </a:r>
                <a:endParaRPr lang="en-US" sz="2000" dirty="0">
                  <a:latin typeface="Verdana" pitchFamily="34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426" y="304800"/>
                <a:ext cx="8610600" cy="6078587"/>
              </a:xfrm>
              <a:prstGeom prst="rect">
                <a:avLst/>
              </a:prstGeom>
              <a:blipFill rotWithShape="1">
                <a:blip r:embed="rId2"/>
                <a:stretch>
                  <a:fillRect l="-637" t="-2006" r="-496" b="-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79931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762000" y="705653"/>
            <a:ext cx="71628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Prosedur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pencarian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titik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optimum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dengan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teknik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ini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dijelaskan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dalam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diagram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alir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pitchFamily="34" charset="0"/>
            </a:endParaRPr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66" t="31195" r="28867" b="18367"/>
          <a:stretch>
            <a:fillRect/>
          </a:stretch>
        </p:blipFill>
        <p:spPr bwMode="auto">
          <a:xfrm>
            <a:off x="609600" y="1536650"/>
            <a:ext cx="7848600" cy="471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722386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116</TotalTime>
  <Words>956</Words>
  <Application>Microsoft Office PowerPoint</Application>
  <PresentationFormat>On-screen Show (4:3)</PresentationFormat>
  <Paragraphs>113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Trek</vt:lpstr>
      <vt:lpstr>Optimasi Numeris Satu Dimensi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Optimasi Numeris Satu Dimensi</dc:title>
  <dc:creator>ASIH ASUS</dc:creator>
  <cp:lastModifiedBy>acer</cp:lastModifiedBy>
  <cp:revision>10</cp:revision>
  <cp:lastPrinted>2018-10-15T16:40:38Z</cp:lastPrinted>
  <dcterms:created xsi:type="dcterms:W3CDTF">2018-10-13T16:42:59Z</dcterms:created>
  <dcterms:modified xsi:type="dcterms:W3CDTF">2018-11-21T15:55:34Z</dcterms:modified>
</cp:coreProperties>
</file>