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9" r:id="rId1"/>
  </p:sldMasterIdLst>
  <p:notesMasterIdLst>
    <p:notesMasterId r:id="rId16"/>
  </p:notesMasterIdLst>
  <p:sldIdLst>
    <p:sldId id="261" r:id="rId2"/>
    <p:sldId id="272" r:id="rId3"/>
    <p:sldId id="273" r:id="rId4"/>
    <p:sldId id="267" r:id="rId5"/>
    <p:sldId id="268" r:id="rId6"/>
    <p:sldId id="269" r:id="rId7"/>
    <p:sldId id="270" r:id="rId8"/>
    <p:sldId id="271" r:id="rId9"/>
    <p:sldId id="287" r:id="rId10"/>
    <p:sldId id="288" r:id="rId11"/>
    <p:sldId id="289" r:id="rId12"/>
    <p:sldId id="290" r:id="rId13"/>
    <p:sldId id="291" r:id="rId14"/>
    <p:sldId id="29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11529-68A8-48A1-8302-EB4084F9D518}" type="datetimeFigureOut">
              <a:rPr lang="en-ID" smtClean="0"/>
              <a:t>22/07/2024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B5BCD-771D-43F8-8AC9-F2446D04FE0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984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EBACB9-1678-435A-BA74-F4D449096F63}" type="slidenum">
              <a:rPr lang="en-US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43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749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4436-CA73-4D53-89B4-2A5C7347BF2F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48416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4436-CA73-4D53-89B4-2A5C7347BF2F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032568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4436-CA73-4D53-89B4-2A5C7347BF2F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95508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4436-CA73-4D53-89B4-2A5C7347BF2F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910359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4436-CA73-4D53-89B4-2A5C7347BF2F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83987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142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FEF9-69D0-4F8C-A336-59491FBEDC47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5970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6184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4779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BE4421-670D-4D2B-9646-D52AF91284D7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3CE2299-3815-4599-8A68-A66C2200803A}"/>
              </a:ext>
            </a:extLst>
          </p:cNvPr>
          <p:cNvSpPr/>
          <p:nvPr userDrawn="1"/>
        </p:nvSpPr>
        <p:spPr>
          <a:xfrm>
            <a:off x="5086349" y="557213"/>
            <a:ext cx="7105651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FCF177A-B993-40D3-B99E-9ECEA955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528" y="557214"/>
            <a:ext cx="7003472" cy="6858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28554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11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BE4421-670D-4D2B-9646-D52AF91284D7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3CE2299-3815-4599-8A68-A66C2200803A}"/>
              </a:ext>
            </a:extLst>
          </p:cNvPr>
          <p:cNvSpPr/>
          <p:nvPr userDrawn="1"/>
        </p:nvSpPr>
        <p:spPr>
          <a:xfrm>
            <a:off x="5086349" y="557213"/>
            <a:ext cx="7105651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FCF177A-B993-40D3-B99E-9ECEA955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528" y="557214"/>
            <a:ext cx="7003472" cy="6858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558829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BE4421-670D-4D2B-9646-D52AF91284D7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3CE2299-3815-4599-8A68-A66C2200803A}"/>
              </a:ext>
            </a:extLst>
          </p:cNvPr>
          <p:cNvSpPr/>
          <p:nvPr userDrawn="1"/>
        </p:nvSpPr>
        <p:spPr>
          <a:xfrm>
            <a:off x="5086349" y="557213"/>
            <a:ext cx="7105651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FCF177A-B993-40D3-B99E-9ECEA955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528" y="557214"/>
            <a:ext cx="7003472" cy="6858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28468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BE4421-670D-4D2B-9646-D52AF91284D7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3CE2299-3815-4599-8A68-A66C2200803A}"/>
              </a:ext>
            </a:extLst>
          </p:cNvPr>
          <p:cNvSpPr/>
          <p:nvPr userDrawn="1"/>
        </p:nvSpPr>
        <p:spPr>
          <a:xfrm>
            <a:off x="5086349" y="557213"/>
            <a:ext cx="7105651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FCF177A-B993-40D3-B99E-9ECEA955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528" y="557214"/>
            <a:ext cx="7003472" cy="6858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472635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BE4421-670D-4D2B-9646-D52AF91284D7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3CE2299-3815-4599-8A68-A66C2200803A}"/>
              </a:ext>
            </a:extLst>
          </p:cNvPr>
          <p:cNvSpPr/>
          <p:nvPr userDrawn="1"/>
        </p:nvSpPr>
        <p:spPr>
          <a:xfrm>
            <a:off x="5086349" y="557213"/>
            <a:ext cx="7105651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FCF177A-B993-40D3-B99E-9ECEA955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528" y="557214"/>
            <a:ext cx="7003472" cy="6858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428835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BE4421-670D-4D2B-9646-D52AF91284D7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3CE2299-3815-4599-8A68-A66C2200803A}"/>
              </a:ext>
            </a:extLst>
          </p:cNvPr>
          <p:cNvSpPr/>
          <p:nvPr userDrawn="1"/>
        </p:nvSpPr>
        <p:spPr>
          <a:xfrm>
            <a:off x="5086349" y="557213"/>
            <a:ext cx="7105651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FCF177A-B993-40D3-B99E-9ECEA955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528" y="557214"/>
            <a:ext cx="7003472" cy="6858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957241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BE4421-670D-4D2B-9646-D52AF91284D7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3CE2299-3815-4599-8A68-A66C2200803A}"/>
              </a:ext>
            </a:extLst>
          </p:cNvPr>
          <p:cNvSpPr/>
          <p:nvPr userDrawn="1"/>
        </p:nvSpPr>
        <p:spPr>
          <a:xfrm>
            <a:off x="5086349" y="557213"/>
            <a:ext cx="7105651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FCF177A-B993-40D3-B99E-9ECEA955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528" y="557214"/>
            <a:ext cx="7003472" cy="6858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474150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BE4421-670D-4D2B-9646-D52AF91284D7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3CE2299-3815-4599-8A68-A66C2200803A}"/>
              </a:ext>
            </a:extLst>
          </p:cNvPr>
          <p:cNvSpPr/>
          <p:nvPr userDrawn="1"/>
        </p:nvSpPr>
        <p:spPr>
          <a:xfrm>
            <a:off x="5086349" y="557213"/>
            <a:ext cx="7105651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FCF177A-B993-40D3-B99E-9ECEA955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528" y="557214"/>
            <a:ext cx="7003472" cy="6858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740504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BE4421-670D-4D2B-9646-D52AF91284D7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3CE2299-3815-4599-8A68-A66C2200803A}"/>
              </a:ext>
            </a:extLst>
          </p:cNvPr>
          <p:cNvSpPr/>
          <p:nvPr userDrawn="1"/>
        </p:nvSpPr>
        <p:spPr>
          <a:xfrm>
            <a:off x="5086349" y="557213"/>
            <a:ext cx="7105651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FCF177A-B993-40D3-B99E-9ECEA955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528" y="557214"/>
            <a:ext cx="7003472" cy="6858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290824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BE4421-670D-4D2B-9646-D52AF91284D7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3CE2299-3815-4599-8A68-A66C2200803A}"/>
              </a:ext>
            </a:extLst>
          </p:cNvPr>
          <p:cNvSpPr/>
          <p:nvPr userDrawn="1"/>
        </p:nvSpPr>
        <p:spPr>
          <a:xfrm>
            <a:off x="5086349" y="557213"/>
            <a:ext cx="7105651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FCF177A-B993-40D3-B99E-9ECEA955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528" y="557214"/>
            <a:ext cx="7003472" cy="6858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405687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BE4421-670D-4D2B-9646-D52AF91284D7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3CE2299-3815-4599-8A68-A66C2200803A}"/>
              </a:ext>
            </a:extLst>
          </p:cNvPr>
          <p:cNvSpPr/>
          <p:nvPr userDrawn="1"/>
        </p:nvSpPr>
        <p:spPr>
          <a:xfrm>
            <a:off x="5086349" y="557213"/>
            <a:ext cx="7105651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FCF177A-B993-40D3-B99E-9ECEA955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528" y="557214"/>
            <a:ext cx="7003472" cy="6858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73749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717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BE4421-670D-4D2B-9646-D52AF91284D7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3CE2299-3815-4599-8A68-A66C2200803A}"/>
              </a:ext>
            </a:extLst>
          </p:cNvPr>
          <p:cNvSpPr/>
          <p:nvPr userDrawn="1"/>
        </p:nvSpPr>
        <p:spPr>
          <a:xfrm>
            <a:off x="5086349" y="557213"/>
            <a:ext cx="7105651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FCF177A-B993-40D3-B99E-9ECEA955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528" y="557214"/>
            <a:ext cx="7003472" cy="6858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967106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BE4421-670D-4D2B-9646-D52AF91284D7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3CE2299-3815-4599-8A68-A66C2200803A}"/>
              </a:ext>
            </a:extLst>
          </p:cNvPr>
          <p:cNvSpPr/>
          <p:nvPr userDrawn="1"/>
        </p:nvSpPr>
        <p:spPr>
          <a:xfrm>
            <a:off x="5086349" y="557213"/>
            <a:ext cx="7105651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FCF177A-B993-40D3-B99E-9ECEA955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528" y="557214"/>
            <a:ext cx="7003472" cy="6858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883284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BE4421-670D-4D2B-9646-D52AF91284D7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3CE2299-3815-4599-8A68-A66C2200803A}"/>
              </a:ext>
            </a:extLst>
          </p:cNvPr>
          <p:cNvSpPr/>
          <p:nvPr userDrawn="1"/>
        </p:nvSpPr>
        <p:spPr>
          <a:xfrm>
            <a:off x="5086349" y="557213"/>
            <a:ext cx="7105651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FCF177A-B993-40D3-B99E-9ECEA955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528" y="557214"/>
            <a:ext cx="7003472" cy="6858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961343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BE4421-670D-4D2B-9646-D52AF91284D7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3CE2299-3815-4599-8A68-A66C2200803A}"/>
              </a:ext>
            </a:extLst>
          </p:cNvPr>
          <p:cNvSpPr/>
          <p:nvPr userDrawn="1"/>
        </p:nvSpPr>
        <p:spPr>
          <a:xfrm>
            <a:off x="5086349" y="557213"/>
            <a:ext cx="7105651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FCF177A-B993-40D3-B99E-9ECEA955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528" y="557214"/>
            <a:ext cx="7003472" cy="6858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52697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BE4421-670D-4D2B-9646-D52AF91284D7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3CE2299-3815-4599-8A68-A66C2200803A}"/>
              </a:ext>
            </a:extLst>
          </p:cNvPr>
          <p:cNvSpPr/>
          <p:nvPr userDrawn="1"/>
        </p:nvSpPr>
        <p:spPr>
          <a:xfrm>
            <a:off x="5086349" y="557213"/>
            <a:ext cx="7105651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FCF177A-B993-40D3-B99E-9ECEA955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528" y="557214"/>
            <a:ext cx="7003472" cy="6858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011711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BE4421-670D-4D2B-9646-D52AF91284D7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3CE2299-3815-4599-8A68-A66C2200803A}"/>
              </a:ext>
            </a:extLst>
          </p:cNvPr>
          <p:cNvSpPr/>
          <p:nvPr userDrawn="1"/>
        </p:nvSpPr>
        <p:spPr>
          <a:xfrm>
            <a:off x="5086349" y="557213"/>
            <a:ext cx="7105651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FCF177A-B993-40D3-B99E-9ECEA955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528" y="557214"/>
            <a:ext cx="7003472" cy="6858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0555816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BE4421-670D-4D2B-9646-D52AF91284D7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3CE2299-3815-4599-8A68-A66C2200803A}"/>
              </a:ext>
            </a:extLst>
          </p:cNvPr>
          <p:cNvSpPr/>
          <p:nvPr userDrawn="1"/>
        </p:nvSpPr>
        <p:spPr>
          <a:xfrm>
            <a:off x="5086349" y="557213"/>
            <a:ext cx="7105651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FCF177A-B993-40D3-B99E-9ECEA955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528" y="557214"/>
            <a:ext cx="7003472" cy="6858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596874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BE4421-670D-4D2B-9646-D52AF91284D7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3CE2299-3815-4599-8A68-A66C2200803A}"/>
              </a:ext>
            </a:extLst>
          </p:cNvPr>
          <p:cNvSpPr/>
          <p:nvPr userDrawn="1"/>
        </p:nvSpPr>
        <p:spPr>
          <a:xfrm>
            <a:off x="5086349" y="557213"/>
            <a:ext cx="7105651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FCF177A-B993-40D3-B99E-9ECEA955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528" y="557214"/>
            <a:ext cx="7003472" cy="6858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49873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347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20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826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755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739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873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62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  <p:sldLayoutId id="2147483746" r:id="rId17"/>
    <p:sldLayoutId id="2147483747" r:id="rId18"/>
    <p:sldLayoutId id="2147483669" r:id="rId19"/>
    <p:sldLayoutId id="2147483670" r:id="rId20"/>
    <p:sldLayoutId id="2147483671" r:id="rId21"/>
    <p:sldLayoutId id="2147483672" r:id="rId22"/>
    <p:sldLayoutId id="2147483673" r:id="rId23"/>
    <p:sldLayoutId id="2147483674" r:id="rId24"/>
    <p:sldLayoutId id="2147483676" r:id="rId25"/>
    <p:sldLayoutId id="2147483677" r:id="rId26"/>
    <p:sldLayoutId id="2147483678" r:id="rId27"/>
    <p:sldLayoutId id="2147483679" r:id="rId28"/>
    <p:sldLayoutId id="2147483680" r:id="rId29"/>
    <p:sldLayoutId id="2147483681" r:id="rId30"/>
    <p:sldLayoutId id="2147483682" r:id="rId31"/>
    <p:sldLayoutId id="2147483683" r:id="rId32"/>
    <p:sldLayoutId id="2147483684" r:id="rId33"/>
    <p:sldLayoutId id="2147483685" r:id="rId34"/>
    <p:sldLayoutId id="2147483686" r:id="rId35"/>
    <p:sldLayoutId id="2147483687" r:id="rId36"/>
    <p:sldLayoutId id="2147483688" r:id="rId3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oorbaiti055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539198" y="2241550"/>
            <a:ext cx="6782962" cy="20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5717" tIns="35717" rIns="35717" bIns="35717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+mj-lt"/>
                <a:ea typeface="+mj-ea"/>
                <a:cs typeface="ヒラギノ角ゴ ProN W3"/>
                <a:sym typeface="Gill San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Gill Sans" pitchFamily="32" charset="0"/>
                <a:ea typeface="ヒラギノ角ゴ ProN W3" pitchFamily="32" charset="-128"/>
                <a:cs typeface="ヒラギノ角ゴ ProN W3"/>
                <a:sym typeface="Gill San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Gill Sans" pitchFamily="32" charset="0"/>
                <a:ea typeface="ヒラギノ角ゴ ProN W3" pitchFamily="32" charset="-128"/>
                <a:cs typeface="ヒラギノ角ゴ ProN W3"/>
                <a:sym typeface="Gill San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Gill Sans" pitchFamily="32" charset="0"/>
                <a:ea typeface="ヒラギノ角ゴ ProN W3" pitchFamily="32" charset="-128"/>
                <a:cs typeface="ヒラギノ角ゴ ProN W3"/>
                <a:sym typeface="Gill San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Gill Sans" pitchFamily="32" charset="0"/>
                <a:ea typeface="ヒラギノ角ゴ ProN W3" pitchFamily="32" charset="-128"/>
                <a:cs typeface="ヒラギノ角ゴ ProN W3"/>
                <a:sym typeface="Gill Sans"/>
              </a:defRPr>
            </a:lvl5pPr>
            <a:lvl6pPr marL="321457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Gill Sans" pitchFamily="32" charset="0"/>
                <a:ea typeface="ヒラギノ角ゴ ProN W3" pitchFamily="32" charset="-128"/>
                <a:sym typeface="Gill Sans" pitchFamily="32" charset="0"/>
              </a:defRPr>
            </a:lvl6pPr>
            <a:lvl7pPr marL="642915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Gill Sans" pitchFamily="32" charset="0"/>
                <a:ea typeface="ヒラギノ角ゴ ProN W3" pitchFamily="32" charset="-128"/>
                <a:sym typeface="Gill Sans" pitchFamily="32" charset="0"/>
              </a:defRPr>
            </a:lvl7pPr>
            <a:lvl8pPr marL="964372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Gill Sans" pitchFamily="32" charset="0"/>
                <a:ea typeface="ヒラギノ角ゴ ProN W3" pitchFamily="32" charset="-128"/>
                <a:sym typeface="Gill Sans" pitchFamily="32" charset="0"/>
              </a:defRPr>
            </a:lvl8pPr>
            <a:lvl9pPr marL="1285829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Gill Sans" pitchFamily="32" charset="0"/>
                <a:ea typeface="ヒラギノ角ゴ ProN W3" pitchFamily="32" charset="-128"/>
                <a:sym typeface="Gill Sans" pitchFamily="32" charset="0"/>
              </a:defRPr>
            </a:lvl9pPr>
          </a:lstStyle>
          <a:p>
            <a:r>
              <a:rPr lang="en-US" sz="4200" b="1" dirty="0" err="1"/>
              <a:t>Pertemuan</a:t>
            </a:r>
            <a:r>
              <a:rPr lang="en-US" sz="4200" b="1" dirty="0"/>
              <a:t> 13</a:t>
            </a:r>
          </a:p>
          <a:p>
            <a:r>
              <a:rPr lang="en-US" sz="4200" b="1" dirty="0" err="1"/>
              <a:t>Pengembangan</a:t>
            </a:r>
            <a:r>
              <a:rPr lang="en-US" sz="4200" b="1" dirty="0"/>
              <a:t> </a:t>
            </a:r>
            <a:r>
              <a:rPr lang="en-US" sz="4200" b="1" dirty="0" err="1"/>
              <a:t>Fisik</a:t>
            </a:r>
            <a:r>
              <a:rPr lang="en-US" sz="4200" b="1" dirty="0"/>
              <a:t> </a:t>
            </a:r>
            <a:r>
              <a:rPr lang="en-US" sz="4200" b="1" dirty="0" err="1"/>
              <a:t>Motorik</a:t>
            </a:r>
            <a:r>
              <a:rPr lang="en-US" sz="4200" b="1" dirty="0"/>
              <a:t> AUD</a:t>
            </a:r>
            <a:br>
              <a:rPr lang="en-US" sz="3200" b="1" dirty="0"/>
            </a:br>
            <a:br>
              <a:rPr lang="en-US" sz="3200" b="1" dirty="0"/>
            </a:br>
            <a:endParaRPr lang="en-US" sz="3200" b="1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735961" y="4713225"/>
            <a:ext cx="5172399" cy="1584176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2400" b="1" dirty="0">
                <a:solidFill>
                  <a:srgbClr val="4F81BD">
                    <a:lumMod val="50000"/>
                  </a:srgbClr>
                </a:solidFill>
                <a:sym typeface="Gill Sans" pitchFamily="32" charset="0"/>
              </a:rPr>
              <a:t>Noor Baiti, S.Pd, M.Pd</a:t>
            </a:r>
            <a:endParaRPr lang="en-GB" sz="2400" b="1" dirty="0">
              <a:solidFill>
                <a:srgbClr val="4F81BD">
                  <a:lumMod val="50000"/>
                </a:srgbClr>
              </a:solidFill>
              <a:sym typeface="Gill Sans" pitchFamily="32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2400" b="1" dirty="0">
                <a:solidFill>
                  <a:srgbClr val="4F81BD">
                    <a:lumMod val="50000"/>
                  </a:srgbClr>
                </a:solidFill>
                <a:sym typeface="Gill Sans" pitchFamily="32" charset="0"/>
                <a:hlinkClick r:id="rId3"/>
              </a:rPr>
              <a:t>noorbaiti055@gmail.com</a:t>
            </a:r>
            <a:r>
              <a:rPr lang="id-ID" sz="2400" b="1" dirty="0">
                <a:solidFill>
                  <a:srgbClr val="4F81BD">
                    <a:lumMod val="50000"/>
                  </a:srgbClr>
                </a:solidFill>
                <a:sym typeface="Gill Sans" pitchFamily="32" charset="0"/>
              </a:rPr>
              <a:t> </a:t>
            </a:r>
            <a:r>
              <a:rPr lang="en-GB" sz="2400" b="1" dirty="0">
                <a:solidFill>
                  <a:srgbClr val="4F81BD">
                    <a:lumMod val="50000"/>
                  </a:srgbClr>
                </a:solidFill>
                <a:sym typeface="Gill Sans" pitchFamily="32" charset="0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1F157A-90CA-48E7-831E-51A3FC90C9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434" y="161365"/>
            <a:ext cx="769359" cy="7786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E970D03-A0AA-4859-AF70-88DE336601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27743" y="207888"/>
            <a:ext cx="769359" cy="8258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139C950-08A7-46D4-AFF1-1CD08F10230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66048" y="150042"/>
            <a:ext cx="1322588" cy="99022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1386B36-429D-4377-BBC2-7C6FE04B8EFF}"/>
              </a:ext>
            </a:extLst>
          </p:cNvPr>
          <p:cNvSpPr txBox="1"/>
          <p:nvPr/>
        </p:nvSpPr>
        <p:spPr>
          <a:xfrm>
            <a:off x="3297102" y="297634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1970275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09801" y="2540577"/>
            <a:ext cx="7369016" cy="200824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dirty="0">
                <a:ln w="0"/>
              </a:rPr>
              <a:t>Program </a:t>
            </a: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individual </a:t>
            </a:r>
            <a:r>
              <a:rPr lang="en-US" dirty="0" err="1">
                <a:ln w="0"/>
              </a:rPr>
              <a:t>dapat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dilaksanakan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secara</a:t>
            </a:r>
            <a:r>
              <a:rPr lang="en-US" dirty="0">
                <a:ln w="0"/>
              </a:rPr>
              <a:t> </a:t>
            </a:r>
            <a:r>
              <a:rPr lang="en-US" err="1">
                <a:ln w="0"/>
              </a:rPr>
              <a:t>efektif</a:t>
            </a:r>
            <a:r>
              <a:rPr lang="en-US">
                <a:ln w="0"/>
              </a:rPr>
              <a:t> apabila mempertimbangkan </a:t>
            </a:r>
            <a:r>
              <a:rPr lang="en-US" dirty="0" err="1">
                <a:ln w="0"/>
              </a:rPr>
              <a:t>hal-hal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berikut</a:t>
            </a:r>
            <a:r>
              <a:rPr lang="en-US" dirty="0">
                <a:ln w="0"/>
              </a:rPr>
              <a:t> :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 err="1">
                <a:ln w="0"/>
              </a:rPr>
              <a:t>Disesuaikan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dengan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kebutuhan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kemampuan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,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 err="1">
                <a:ln w="0"/>
              </a:rPr>
              <a:t>Tujuan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dibuat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dimengerti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oleh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,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 err="1">
                <a:ln w="0"/>
              </a:rPr>
              <a:t>Prosedur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cara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kerja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dimengerti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oleh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,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 err="1">
                <a:ln w="0"/>
              </a:rPr>
              <a:t>Kriteria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kebersihan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dimengerti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oleh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,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 err="1">
                <a:ln w="0"/>
              </a:rPr>
              <a:t>Keterlibatan</a:t>
            </a:r>
            <a:r>
              <a:rPr lang="en-US" dirty="0">
                <a:ln w="0"/>
              </a:rPr>
              <a:t> guru </a:t>
            </a:r>
            <a:r>
              <a:rPr lang="en-US" dirty="0" err="1">
                <a:ln w="0"/>
              </a:rPr>
              <a:t>dalam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evaluasi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dimengerti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CBA600-ABC9-4845-8483-6A0683E967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161365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8D8F575-A387-48F6-90B6-99B748CDF1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207888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D746F2A-0785-4294-8B2B-8585318C53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150042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3CA7558-E8A0-4943-8474-EB8D66DC5F57}"/>
              </a:ext>
            </a:extLst>
          </p:cNvPr>
          <p:cNvSpPr txBox="1"/>
          <p:nvPr/>
        </p:nvSpPr>
        <p:spPr>
          <a:xfrm>
            <a:off x="3297102" y="297634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3150645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18566" y="1711762"/>
            <a:ext cx="8450753" cy="256224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b="1" dirty="0">
                <a:ln w="0"/>
              </a:rPr>
              <a:t>C. </a:t>
            </a:r>
            <a:r>
              <a:rPr lang="en-US" b="1" dirty="0" err="1">
                <a:ln w="0"/>
              </a:rPr>
              <a:t>Modifikasi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Permainan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Untuk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Anak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Usia</a:t>
            </a:r>
            <a:r>
              <a:rPr lang="en-US" b="1" dirty="0">
                <a:ln w="0"/>
              </a:rPr>
              <a:t> Dini </a:t>
            </a:r>
          </a:p>
          <a:p>
            <a:endParaRPr lang="en-US" dirty="0">
              <a:ln w="0"/>
            </a:endParaRPr>
          </a:p>
          <a:p>
            <a:r>
              <a:rPr lang="en-US" dirty="0" err="1">
                <a:ln w="0"/>
              </a:rPr>
              <a:t>Rusli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Lutan</a:t>
            </a:r>
            <a:r>
              <a:rPr lang="en-US" dirty="0">
                <a:ln w="0"/>
              </a:rPr>
              <a:t> (1988) </a:t>
            </a:r>
            <a:r>
              <a:rPr lang="en-US" dirty="0" err="1">
                <a:ln w="0"/>
              </a:rPr>
              <a:t>menyatakan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bahwa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modifikasi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diperlukan</a:t>
            </a:r>
            <a:r>
              <a:rPr lang="en-US" dirty="0">
                <a:ln w="0"/>
              </a:rPr>
              <a:t> agar </a:t>
            </a:r>
            <a:r>
              <a:rPr lang="en-US" dirty="0" err="1">
                <a:ln w="0"/>
              </a:rPr>
              <a:t>siswa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memperoleh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kepuasaan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dalam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mengikuti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pelajaran</a:t>
            </a:r>
            <a:r>
              <a:rPr lang="en-US" dirty="0">
                <a:ln w="0"/>
              </a:rPr>
              <a:t>, </a:t>
            </a:r>
            <a:r>
              <a:rPr lang="en-US" dirty="0" err="1">
                <a:ln w="0"/>
              </a:rPr>
              <a:t>meningkatkan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kemungkinan</a:t>
            </a:r>
            <a:r>
              <a:rPr lang="en-US" dirty="0">
                <a:ln w="0"/>
              </a:rPr>
              <a:t> </a:t>
            </a:r>
          </a:p>
          <a:p>
            <a:r>
              <a:rPr lang="en-US" dirty="0" err="1">
                <a:ln w="0"/>
              </a:rPr>
              <a:t>Keberhasilan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dalam</a:t>
            </a:r>
            <a:r>
              <a:rPr lang="en-US" dirty="0">
                <a:ln w="0"/>
              </a:rPr>
              <a:t>  </a:t>
            </a:r>
            <a:r>
              <a:rPr lang="en-US" dirty="0" err="1">
                <a:ln w="0"/>
              </a:rPr>
              <a:t>berprestasi,dan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dapat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melakukan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pola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gerak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secara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benar</a:t>
            </a:r>
            <a:r>
              <a:rPr lang="en-US" dirty="0">
                <a:ln w="0"/>
              </a:rPr>
              <a:t>.</a:t>
            </a:r>
          </a:p>
          <a:p>
            <a:endParaRPr lang="en-US" dirty="0">
              <a:ln w="0"/>
            </a:endParaRPr>
          </a:p>
          <a:p>
            <a:r>
              <a:rPr lang="en-US" dirty="0" err="1">
                <a:ln w="0"/>
              </a:rPr>
              <a:t>Tujuan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Utama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modifikasi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adalah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membuat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menjadi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lebih</a:t>
            </a:r>
            <a:r>
              <a:rPr lang="en-US" dirty="0">
                <a:ln w="0"/>
              </a:rPr>
              <a:t> </a:t>
            </a:r>
          </a:p>
          <a:p>
            <a:r>
              <a:rPr lang="en-US" dirty="0" err="1">
                <a:ln w="0"/>
              </a:rPr>
              <a:t>Menyenangkan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bagi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204E8D-1C25-4C53-A63A-C29A8B185D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161365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B511FB8-7CB5-40C7-BEDD-F501B65837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207888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0CC0CA3-D99C-49C0-AB2B-3110E543F5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150042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B467BAB-729F-4036-9888-0B58258D59B7}"/>
              </a:ext>
            </a:extLst>
          </p:cNvPr>
          <p:cNvSpPr txBox="1"/>
          <p:nvPr/>
        </p:nvSpPr>
        <p:spPr>
          <a:xfrm>
            <a:off x="3297102" y="297634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42258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27796" y="2424879"/>
            <a:ext cx="7096940" cy="200824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dirty="0" err="1">
                <a:ln w="0"/>
              </a:rPr>
              <a:t>Beberapa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komponen</a:t>
            </a:r>
            <a:r>
              <a:rPr lang="en-US" dirty="0">
                <a:ln w="0"/>
              </a:rPr>
              <a:t> yang </a:t>
            </a:r>
            <a:r>
              <a:rPr lang="en-US" dirty="0" err="1">
                <a:ln w="0"/>
              </a:rPr>
              <a:t>dapat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dimodifikasi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sebagai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pendekatan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dalam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pembelajaran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fisik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motorik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sebagai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berikut</a:t>
            </a:r>
            <a:r>
              <a:rPr lang="en-US" dirty="0">
                <a:ln w="0"/>
              </a:rPr>
              <a:t> :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 err="1">
                <a:ln w="0"/>
              </a:rPr>
              <a:t>Ukuran,berat,atau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bentuk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peralatan</a:t>
            </a:r>
            <a:r>
              <a:rPr lang="en-US" dirty="0">
                <a:ln w="0"/>
              </a:rPr>
              <a:t> yang </a:t>
            </a:r>
            <a:r>
              <a:rPr lang="en-US" dirty="0" err="1">
                <a:ln w="0"/>
              </a:rPr>
              <a:t>digunakan</a:t>
            </a:r>
            <a:r>
              <a:rPr lang="en-US" dirty="0">
                <a:ln w="0"/>
              </a:rPr>
              <a:t> 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 err="1">
                <a:ln w="0"/>
              </a:rPr>
              <a:t>Lapangan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 err="1">
                <a:ln w="0"/>
              </a:rPr>
              <a:t>Waktu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bermain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atau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lamanya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 err="1">
                <a:ln w="0"/>
              </a:rPr>
              <a:t>Peraturan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permainan,dan</a:t>
            </a:r>
            <a:endParaRPr lang="en-US" dirty="0">
              <a:ln w="0"/>
            </a:endParaRPr>
          </a:p>
          <a:p>
            <a:pPr marL="342900" indent="-342900">
              <a:buFont typeface="+mj-lt"/>
              <a:buAutoNum type="alphaLcPeriod"/>
            </a:pPr>
            <a:r>
              <a:rPr lang="en-US" dirty="0" err="1">
                <a:ln w="0"/>
              </a:rPr>
              <a:t>Jumlah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pemain</a:t>
            </a:r>
            <a:r>
              <a:rPr lang="en-US" dirty="0">
                <a:ln w="0"/>
              </a:rPr>
              <a:t> (Aussie,1996)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67B0C0-D8A1-4FA1-811E-BAA9750F44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161365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8A4511A-A638-488F-AED1-45FA2E0BB9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207888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959F5B4-0E97-49BB-A421-D6166C3AD3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150042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D14D7D6-D4F2-4103-BEFE-6778692AAC46}"/>
              </a:ext>
            </a:extLst>
          </p:cNvPr>
          <p:cNvSpPr txBox="1"/>
          <p:nvPr/>
        </p:nvSpPr>
        <p:spPr>
          <a:xfrm>
            <a:off x="3297102" y="297634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4158693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93227" y="1272887"/>
            <a:ext cx="6078682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PERMAINAN TANPA ALAT DAN DENGAN ALAT</a:t>
            </a:r>
          </a:p>
        </p:txBody>
      </p:sp>
      <p:sp>
        <p:nvSpPr>
          <p:cNvPr id="4" name="Rectangle 3"/>
          <p:cNvSpPr/>
          <p:nvPr/>
        </p:nvSpPr>
        <p:spPr>
          <a:xfrm>
            <a:off x="1456153" y="2191876"/>
            <a:ext cx="5629004" cy="339323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b="1" dirty="0" err="1">
                <a:ln w="0"/>
              </a:rPr>
              <a:t>A.Ragam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Gerak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Permainan</a:t>
            </a:r>
            <a:r>
              <a:rPr lang="en-US" b="1" dirty="0">
                <a:ln w="0"/>
              </a:rPr>
              <a:t> Kecil </a:t>
            </a:r>
            <a:r>
              <a:rPr lang="en-US" b="1" dirty="0" err="1">
                <a:ln w="0"/>
              </a:rPr>
              <a:t>Tanpa</a:t>
            </a:r>
            <a:r>
              <a:rPr lang="en-US" b="1" dirty="0">
                <a:ln w="0"/>
              </a:rPr>
              <a:t> Alat </a:t>
            </a:r>
          </a:p>
          <a:p>
            <a:r>
              <a:rPr lang="en-US" dirty="0" err="1">
                <a:ln w="0"/>
              </a:rPr>
              <a:t>Contoh-contoh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kecil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tanpa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alat</a:t>
            </a:r>
            <a:r>
              <a:rPr lang="en-US" dirty="0">
                <a:ln w="0"/>
              </a:rPr>
              <a:t> :</a:t>
            </a:r>
          </a:p>
          <a:p>
            <a:pPr marL="342900" indent="-342900">
              <a:buAutoNum type="arabicPeriod"/>
            </a:pP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menjala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ikan</a:t>
            </a:r>
            <a:endParaRPr lang="en-US" dirty="0">
              <a:ln w="0"/>
            </a:endParaRPr>
          </a:p>
          <a:p>
            <a:pPr marL="342900" indent="-342900">
              <a:buAutoNum type="arabicPeriod"/>
            </a:pP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kucing</a:t>
            </a:r>
            <a:r>
              <a:rPr lang="en-US" dirty="0">
                <a:ln w="0"/>
              </a:rPr>
              <a:t> dan </a:t>
            </a:r>
            <a:r>
              <a:rPr lang="en-US" dirty="0" err="1">
                <a:ln w="0"/>
              </a:rPr>
              <a:t>tikus</a:t>
            </a:r>
            <a:endParaRPr lang="en-US" dirty="0">
              <a:ln w="0"/>
            </a:endParaRPr>
          </a:p>
          <a:p>
            <a:pPr marL="342900" indent="-342900">
              <a:buAutoNum type="arabicPeriod"/>
            </a:pP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gobak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sodor</a:t>
            </a:r>
            <a:r>
              <a:rPr lang="en-US" dirty="0">
                <a:ln w="0"/>
              </a:rPr>
              <a:t>(</a:t>
            </a:r>
            <a:r>
              <a:rPr lang="en-US" dirty="0" err="1">
                <a:ln w="0"/>
              </a:rPr>
              <a:t>galasin</a:t>
            </a:r>
            <a:r>
              <a:rPr lang="en-US" dirty="0">
                <a:ln w="0"/>
              </a:rPr>
              <a:t>)</a:t>
            </a:r>
          </a:p>
          <a:p>
            <a:pPr marL="342900" indent="-342900">
              <a:buAutoNum type="arabicPeriod"/>
            </a:pP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hijau-hitam</a:t>
            </a:r>
            <a:r>
              <a:rPr lang="en-US" dirty="0">
                <a:ln w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dirty="0" err="1">
                <a:ln w="0"/>
              </a:rPr>
              <a:t>Pulang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rumah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dengan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cepat</a:t>
            </a:r>
            <a:r>
              <a:rPr lang="en-US" dirty="0">
                <a:ln w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dirty="0" err="1">
                <a:ln w="0"/>
              </a:rPr>
              <a:t>Ragam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kecil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dengan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alat</a:t>
            </a:r>
            <a:r>
              <a:rPr lang="en-US" dirty="0">
                <a:ln w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berhadapan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atau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berbelakangan</a:t>
            </a:r>
            <a:endParaRPr lang="en-US" dirty="0">
              <a:ln w="0"/>
            </a:endParaRPr>
          </a:p>
          <a:p>
            <a:pPr marL="342900" indent="-342900">
              <a:buAutoNum type="arabicPeriod"/>
            </a:pP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nelayan</a:t>
            </a:r>
            <a:r>
              <a:rPr lang="en-US" dirty="0">
                <a:ln w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bersarang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atau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hinggap</a:t>
            </a:r>
            <a:endParaRPr lang="en-US" dirty="0">
              <a:ln w="0"/>
            </a:endParaRPr>
          </a:p>
          <a:p>
            <a:pPr marL="342900" indent="-342900">
              <a:buAutoNum type="arabicPeriod"/>
            </a:pP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elang</a:t>
            </a:r>
            <a:r>
              <a:rPr lang="en-US" dirty="0">
                <a:ln w="0"/>
              </a:rPr>
              <a:t> dan </a:t>
            </a:r>
            <a:r>
              <a:rPr lang="en-US" dirty="0" err="1">
                <a:ln w="0"/>
              </a:rPr>
              <a:t>ayam</a:t>
            </a:r>
            <a:endParaRPr lang="en-US" dirty="0">
              <a:ln w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33A5EB-A175-49FA-8B33-477B03875E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161365"/>
            <a:ext cx="769359" cy="7786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48D1D99-51E2-45B4-8609-CB4801816A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207888"/>
            <a:ext cx="769359" cy="8258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5A9D16A-6DC6-4634-994A-431E8B4FA8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150042"/>
            <a:ext cx="1322588" cy="99022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C6BC4B7-560C-46B7-9344-E903B3908D39}"/>
              </a:ext>
            </a:extLst>
          </p:cNvPr>
          <p:cNvSpPr txBox="1"/>
          <p:nvPr/>
        </p:nvSpPr>
        <p:spPr>
          <a:xfrm>
            <a:off x="3297102" y="297634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482944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96559" y="1692792"/>
            <a:ext cx="6273577" cy="3116238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r>
              <a:rPr lang="en-US" b="1" dirty="0">
                <a:ln w="0"/>
              </a:rPr>
              <a:t>B. </a:t>
            </a:r>
            <a:r>
              <a:rPr lang="en-US" b="1" dirty="0" err="1">
                <a:ln w="0"/>
              </a:rPr>
              <a:t>Permainan</a:t>
            </a:r>
            <a:r>
              <a:rPr lang="en-US" b="1" dirty="0">
                <a:ln w="0"/>
              </a:rPr>
              <a:t> Kecil </a:t>
            </a:r>
            <a:r>
              <a:rPr lang="en-US" b="1" dirty="0" err="1">
                <a:ln w="0"/>
              </a:rPr>
              <a:t>Dengan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Alat</a:t>
            </a:r>
            <a:endParaRPr lang="en-US" b="1" dirty="0">
              <a:ln w="0"/>
            </a:endParaRPr>
          </a:p>
          <a:p>
            <a:r>
              <a:rPr lang="en-US" dirty="0" err="1">
                <a:ln w="0"/>
              </a:rPr>
              <a:t>Contoh-contoh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kecil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dengan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alat</a:t>
            </a:r>
            <a:r>
              <a:rPr lang="en-US" dirty="0">
                <a:ln w="0"/>
              </a:rPr>
              <a:t> 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n w="0"/>
              </a:rPr>
              <a:t>Bola </a:t>
            </a:r>
            <a:r>
              <a:rPr lang="en-US" dirty="0" err="1">
                <a:ln w="0"/>
              </a:rPr>
              <a:t>Beranting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Diatas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Kepala</a:t>
            </a:r>
            <a:r>
              <a:rPr lang="en-US" dirty="0">
                <a:ln w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Lari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Bolak-Balik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sambil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memindahkan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benda</a:t>
            </a:r>
            <a:r>
              <a:rPr lang="en-US" dirty="0">
                <a:ln w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Bola </a:t>
            </a:r>
            <a:r>
              <a:rPr lang="en-US" dirty="0" err="1">
                <a:ln w="0"/>
              </a:rPr>
              <a:t>Beranting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Berputar</a:t>
            </a:r>
            <a:r>
              <a:rPr lang="en-US" dirty="0">
                <a:ln w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>
                <a:ln w="0"/>
              </a:rPr>
              <a:t>Estafet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dengan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Batu</a:t>
            </a:r>
            <a:endParaRPr lang="en-US" dirty="0">
              <a:ln w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Lomba</a:t>
            </a:r>
            <a:r>
              <a:rPr lang="en-US" dirty="0">
                <a:ln w="0"/>
              </a:rPr>
              <a:t> bola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Lomba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Balok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Berdiri</a:t>
            </a:r>
            <a:r>
              <a:rPr lang="en-US" dirty="0">
                <a:ln w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Lomba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Estafet</a:t>
            </a:r>
            <a:endParaRPr lang="en-US" dirty="0">
              <a:ln w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err="1">
                <a:ln w="0"/>
              </a:rPr>
              <a:t>Berlomba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mengibarkan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saputangan</a:t>
            </a:r>
            <a:r>
              <a:rPr lang="en-US" dirty="0">
                <a:ln w="0"/>
              </a:rPr>
              <a:t> </a:t>
            </a:r>
          </a:p>
          <a:p>
            <a:pPr marL="257175" indent="-257175">
              <a:buFont typeface="Wingdings" panose="05000000000000000000" pitchFamily="2" charset="2"/>
              <a:buChar char="Ø"/>
            </a:pPr>
            <a:endParaRPr lang="en-US" dirty="0">
              <a:ln w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CAA8F7-EF3D-4290-9094-A21AF1C527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161365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BDBAF41-047B-4C5D-947C-9681DE6DB4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207888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D6BC179-6182-475B-93AE-B220D49A43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150042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A78A2FC-D1DB-48C8-8FD6-F7CEB5DAF9B9}"/>
              </a:ext>
            </a:extLst>
          </p:cNvPr>
          <p:cNvSpPr txBox="1"/>
          <p:nvPr/>
        </p:nvSpPr>
        <p:spPr>
          <a:xfrm>
            <a:off x="3297102" y="297634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1979795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1865" y="188641"/>
            <a:ext cx="6262911" cy="1324025"/>
          </a:xfrm>
        </p:spPr>
        <p:txBody>
          <a:bodyPr/>
          <a:lstStyle/>
          <a:p>
            <a:endParaRPr lang="id-ID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3632" y="2132857"/>
            <a:ext cx="6400354" cy="1752451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ID" dirty="0"/>
              <a:t>Sub-CPMK8: Mampu </a:t>
            </a:r>
            <a:r>
              <a:rPr lang="en-ID" dirty="0" err="1"/>
              <a:t>merancang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pengembangan</a:t>
            </a:r>
            <a:r>
              <a:rPr lang="en-ID" dirty="0"/>
              <a:t> </a:t>
            </a:r>
            <a:r>
              <a:rPr lang="en-ID" dirty="0" err="1"/>
              <a:t>fisik</a:t>
            </a:r>
            <a:r>
              <a:rPr lang="en-ID" dirty="0"/>
              <a:t> </a:t>
            </a:r>
            <a:r>
              <a:rPr lang="en-ID" dirty="0" err="1"/>
              <a:t>motorik</a:t>
            </a:r>
            <a:r>
              <a:rPr lang="en-ID" dirty="0"/>
              <a:t> </a:t>
            </a:r>
            <a:r>
              <a:rPr lang="en-ID" dirty="0" err="1"/>
              <a:t>anak</a:t>
            </a:r>
            <a:r>
              <a:rPr lang="en-ID" dirty="0"/>
              <a:t> </a:t>
            </a:r>
            <a:r>
              <a:rPr lang="en-ID" dirty="0" err="1"/>
              <a:t>usia</a:t>
            </a:r>
            <a:r>
              <a:rPr lang="en-ID" dirty="0"/>
              <a:t> </a:t>
            </a:r>
            <a:r>
              <a:rPr lang="en-ID" dirty="0" err="1"/>
              <a:t>dini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permainan</a:t>
            </a:r>
            <a:r>
              <a:rPr lang="en-ID" dirty="0"/>
              <a:t> </a:t>
            </a:r>
            <a:r>
              <a:rPr lang="en-ID" dirty="0" err="1"/>
              <a:t>kreatif</a:t>
            </a:r>
            <a:r>
              <a:rPr lang="en-ID" dirty="0"/>
              <a:t> dan </a:t>
            </a:r>
            <a:r>
              <a:rPr lang="en-ID" dirty="0" err="1"/>
              <a:t>mempresentasikann</a:t>
            </a:r>
            <a:r>
              <a:rPr lang="en-ID" dirty="0"/>
              <a:t> </a:t>
            </a:r>
            <a:r>
              <a:rPr lang="en-ID" dirty="0" err="1"/>
              <a:t>ya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(C6,A3,P5) </a:t>
            </a:r>
            <a:endParaRPr lang="id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B2D1D6-377D-40D9-BD17-AF051D6187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161365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A51CB3C-C26A-4112-9A37-F3D5942B23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207888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62C26C7-3CD2-407F-91C9-99AD318060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150042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2A8EF9E-BEAE-4E2B-A2EC-3FE768E94C34}"/>
              </a:ext>
            </a:extLst>
          </p:cNvPr>
          <p:cNvSpPr txBox="1"/>
          <p:nvPr/>
        </p:nvSpPr>
        <p:spPr>
          <a:xfrm>
            <a:off x="3297102" y="297634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66618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2104" y="404664"/>
            <a:ext cx="3463008" cy="1152842"/>
          </a:xfrm>
        </p:spPr>
        <p:txBody>
          <a:bodyPr/>
          <a:lstStyle/>
          <a:p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5601" y="2132855"/>
            <a:ext cx="5478505" cy="2936685"/>
          </a:xfrm>
        </p:spPr>
        <p:txBody>
          <a:bodyPr>
            <a:normAutofit/>
          </a:bodyPr>
          <a:lstStyle/>
          <a:p>
            <a:pPr algn="just"/>
            <a:r>
              <a:rPr lang="id-ID" dirty="0"/>
              <a:t>Permainan merupakan salah satu bentuk penyaluran manuasia untuk bergerak dan bersenang-senang. Hal ini dilakukan untuk menyalurkan segala potensi yang ada dalam dirinya.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94AEF9-553E-4C24-B6E5-B925B3026B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161365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BB93A08-9C12-427F-AB39-DDB4BA98F0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207888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ECF524A-579B-407B-91BD-DFC80E5524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150042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33CEC04-8BC3-4009-AD9E-D6A48D7C6DC1}"/>
              </a:ext>
            </a:extLst>
          </p:cNvPr>
          <p:cNvSpPr txBox="1"/>
          <p:nvPr/>
        </p:nvSpPr>
        <p:spPr>
          <a:xfrm>
            <a:off x="3297102" y="297634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137680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287533"/>
            <a:ext cx="9613862" cy="588535"/>
          </a:xfrm>
        </p:spPr>
        <p:txBody>
          <a:bodyPr>
            <a:normAutofit fontScale="90000"/>
          </a:bodyPr>
          <a:lstStyle/>
          <a:p>
            <a:r>
              <a:rPr lang="en-US" sz="2100" b="1" dirty="0" err="1"/>
              <a:t>Ragam</a:t>
            </a:r>
            <a:r>
              <a:rPr lang="en-US" sz="2100" b="1" dirty="0"/>
              <a:t> </a:t>
            </a:r>
            <a:r>
              <a:rPr lang="en-US" sz="2100" b="1" dirty="0" err="1"/>
              <a:t>Permainan</a:t>
            </a:r>
            <a:r>
              <a:rPr lang="en-US" sz="2100" b="1" dirty="0"/>
              <a:t> </a:t>
            </a:r>
            <a:r>
              <a:rPr lang="en-US" sz="2100" b="1" dirty="0" err="1"/>
              <a:t>Fisik</a:t>
            </a:r>
            <a:r>
              <a:rPr lang="en-US" sz="2100" b="1" dirty="0"/>
              <a:t> </a:t>
            </a:r>
            <a:r>
              <a:rPr lang="en-US" sz="2100" b="1" dirty="0" err="1"/>
              <a:t>Motorik</a:t>
            </a:r>
            <a:r>
              <a:rPr lang="en-US" sz="2100" b="1" dirty="0"/>
              <a:t> </a:t>
            </a:r>
            <a:br>
              <a:rPr lang="en-US" sz="2100" b="1" dirty="0"/>
            </a:br>
            <a:r>
              <a:rPr lang="en-US" sz="2100" b="1" dirty="0"/>
              <a:t>Anak </a:t>
            </a:r>
            <a:r>
              <a:rPr lang="en-US" sz="2100" b="1" dirty="0" err="1"/>
              <a:t>Usia</a:t>
            </a:r>
            <a:r>
              <a:rPr lang="en-US" sz="2100" b="1" dirty="0"/>
              <a:t> Dini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6DCDEB-9907-4DDD-8C88-14C0E32B2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Rectangle 2"/>
          <p:cNvSpPr/>
          <p:nvPr/>
        </p:nvSpPr>
        <p:spPr>
          <a:xfrm>
            <a:off x="1649075" y="3082752"/>
            <a:ext cx="276358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</a:p>
        </p:txBody>
      </p:sp>
      <p:sp>
        <p:nvSpPr>
          <p:cNvPr id="4" name="Rectangle 3"/>
          <p:cNvSpPr/>
          <p:nvPr/>
        </p:nvSpPr>
        <p:spPr>
          <a:xfrm>
            <a:off x="1649074" y="2424879"/>
            <a:ext cx="8601140" cy="256224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342900" indent="-342900">
              <a:buAutoNum type="alphaUcPeriod"/>
            </a:pPr>
            <a:r>
              <a:rPr lang="en-US" b="1" dirty="0" err="1">
                <a:ln w="0"/>
              </a:rPr>
              <a:t>Ragam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Bentuk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Permainan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Anak</a:t>
            </a:r>
            <a:r>
              <a:rPr lang="en-US" b="1" dirty="0">
                <a:ln w="0"/>
              </a:rPr>
              <a:t>    </a:t>
            </a:r>
          </a:p>
          <a:p>
            <a:r>
              <a:rPr lang="en-US" dirty="0">
                <a:ln w="0"/>
              </a:rPr>
              <a:t>        1. </a:t>
            </a:r>
            <a:r>
              <a:rPr lang="en-US" dirty="0" err="1">
                <a:ln w="0"/>
              </a:rPr>
              <a:t>Ranah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Psikomotor</a:t>
            </a:r>
            <a:endParaRPr lang="en-US" dirty="0">
              <a:ln w="0"/>
            </a:endParaRPr>
          </a:p>
          <a:p>
            <a:pPr marL="803672" indent="-342900">
              <a:buFont typeface="+mj-lt"/>
              <a:buAutoNum type="alphaLcPeriod"/>
            </a:pPr>
            <a:r>
              <a:rPr lang="en-US" dirty="0" err="1">
                <a:ln w="0"/>
              </a:rPr>
              <a:t>Memungkinkan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untuk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menggunakan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otor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besar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dengan</a:t>
            </a:r>
            <a:r>
              <a:rPr lang="en-US" dirty="0">
                <a:ln w="0"/>
              </a:rPr>
              <a:t> </a:t>
            </a:r>
            <a:r>
              <a:rPr lang="en-US" err="1">
                <a:ln w="0"/>
              </a:rPr>
              <a:t>potensi</a:t>
            </a:r>
            <a:r>
              <a:rPr lang="en-US">
                <a:ln w="0"/>
              </a:rPr>
              <a:t> pengembanganya</a:t>
            </a:r>
            <a:r>
              <a:rPr lang="en-US" dirty="0">
                <a:ln w="0"/>
              </a:rPr>
              <a:t> </a:t>
            </a:r>
            <a:r>
              <a:rPr lang="en-US">
                <a:ln w="0"/>
              </a:rPr>
              <a:t>yaitu  </a:t>
            </a:r>
            <a:r>
              <a:rPr lang="en-US" dirty="0" err="1">
                <a:ln w="0"/>
              </a:rPr>
              <a:t>menghasilkan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pengembangan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kontrol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otot</a:t>
            </a:r>
            <a:r>
              <a:rPr lang="en-US" dirty="0">
                <a:ln w="0"/>
              </a:rPr>
              <a:t> yang </a:t>
            </a:r>
            <a:r>
              <a:rPr lang="en-US" dirty="0" err="1">
                <a:ln w="0"/>
              </a:rPr>
              <a:t>baik</a:t>
            </a:r>
            <a:r>
              <a:rPr lang="en-US" dirty="0">
                <a:ln w="0"/>
              </a:rPr>
              <a:t> </a:t>
            </a:r>
          </a:p>
          <a:p>
            <a:pPr marL="803672" indent="-342900">
              <a:buFont typeface="+mj-lt"/>
              <a:buAutoNum type="alphaLcPeriod"/>
            </a:pP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dapat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mengembangkan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kemampuan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berlari,bermanuver,serta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mulai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err="1">
                <a:ln w="0"/>
              </a:rPr>
              <a:t>berhenti</a:t>
            </a:r>
            <a:r>
              <a:rPr lang="en-US">
                <a:ln w="0"/>
              </a:rPr>
              <a:t> bergerak </a:t>
            </a:r>
            <a:r>
              <a:rPr lang="en-US" dirty="0" err="1">
                <a:ln w="0"/>
              </a:rPr>
              <a:t>dengan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kontrol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penuh</a:t>
            </a:r>
            <a:endParaRPr lang="en-US" dirty="0">
              <a:ln w="0"/>
            </a:endParaRPr>
          </a:p>
          <a:p>
            <a:pPr marL="803672" indent="-342900">
              <a:buFont typeface="+mj-lt"/>
              <a:buAutoNum type="alphaLcPeriod"/>
            </a:pP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belajar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mengelola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mengontrol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tubuh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dalam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tekanan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berkompetisi</a:t>
            </a:r>
            <a:r>
              <a:rPr lang="en-US" dirty="0">
                <a:ln w="0"/>
              </a:rPr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B0191C-5EB9-4D3E-ACBF-3408C049C0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161365"/>
            <a:ext cx="769359" cy="7786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E7C2B0A-BA9D-48C7-9A4E-091B6EC7AE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207888"/>
            <a:ext cx="769359" cy="8258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7D8D863-A35A-4693-A110-6AE09CE207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150042"/>
            <a:ext cx="1322588" cy="99022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4852F50-3882-4603-BA62-D13BA1218A0F}"/>
              </a:ext>
            </a:extLst>
          </p:cNvPr>
          <p:cNvSpPr txBox="1"/>
          <p:nvPr/>
        </p:nvSpPr>
        <p:spPr>
          <a:xfrm>
            <a:off x="3297102" y="297634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2960053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43547" y="2457451"/>
            <a:ext cx="8011391" cy="173124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dirty="0">
                <a:ln w="0"/>
              </a:rPr>
              <a:t>2. </a:t>
            </a:r>
            <a:r>
              <a:rPr lang="en-US" dirty="0" err="1">
                <a:ln w="0"/>
              </a:rPr>
              <a:t>Ranah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Kognitif</a:t>
            </a:r>
            <a:r>
              <a:rPr lang="en-US" dirty="0">
                <a:ln w="0"/>
              </a:rPr>
              <a:t> </a:t>
            </a:r>
          </a:p>
          <a:p>
            <a:pPr marL="673894" indent="-342900">
              <a:buFont typeface="+mj-lt"/>
              <a:buAutoNum type="alphaLcPeriod"/>
            </a:pPr>
            <a:r>
              <a:rPr lang="en-US" dirty="0">
                <a:ln w="0"/>
              </a:rPr>
              <a:t>Anak </a:t>
            </a:r>
            <a:r>
              <a:rPr lang="en-US" dirty="0" err="1">
                <a:ln w="0"/>
              </a:rPr>
              <a:t>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mencapai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kesiapan</a:t>
            </a:r>
            <a:r>
              <a:rPr lang="en-US" dirty="0">
                <a:ln w="0"/>
              </a:rPr>
              <a:t> mental </a:t>
            </a:r>
            <a:r>
              <a:rPr lang="en-US" dirty="0" err="1">
                <a:ln w="0"/>
              </a:rPr>
              <a:t>ketika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ia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bereaksi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secara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strategis</a:t>
            </a:r>
            <a:r>
              <a:rPr lang="en-US" dirty="0">
                <a:ln w="0"/>
              </a:rPr>
              <a:t> pada </a:t>
            </a:r>
            <a:r>
              <a:rPr lang="en-US" dirty="0" err="1">
                <a:ln w="0"/>
              </a:rPr>
              <a:t>situasi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</a:p>
          <a:p>
            <a:pPr marL="673894" indent="-342900">
              <a:buFont typeface="+mj-lt"/>
              <a:buAutoNum type="alphaLcPeriod"/>
            </a:pP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belajar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mengerti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peraturan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dapat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menerapkan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peraturan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tersebut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ini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pada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lain yang </a:t>
            </a:r>
            <a:r>
              <a:rPr lang="en-US" dirty="0" err="1">
                <a:ln w="0"/>
              </a:rPr>
              <a:t>tidak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diawasi</a:t>
            </a:r>
            <a:r>
              <a:rPr lang="en-US" dirty="0">
                <a:ln w="0"/>
              </a:rPr>
              <a:t> guru</a:t>
            </a:r>
          </a:p>
          <a:p>
            <a:pPr marL="257175" indent="-257175">
              <a:buFont typeface="Wingdings" panose="05000000000000000000" pitchFamily="2" charset="2"/>
              <a:buChar char="Ø"/>
            </a:pPr>
            <a:endParaRPr lang="en-US" dirty="0">
              <a:ln w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EDF39F-19A7-47EC-9DBD-E44D3C711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24B1A0-EF47-446F-9D51-6E44E07B872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01BF18-BEE6-473E-9721-58813321E0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161365"/>
            <a:ext cx="769359" cy="7786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3D63D87-A804-4A99-A5EA-42B1C218DB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207888"/>
            <a:ext cx="769359" cy="8258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1C52C07-8612-4348-9275-D5A34EBF7A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150042"/>
            <a:ext cx="1322588" cy="99022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EDBF68E-CEBD-4E2D-B7DA-785694212F11}"/>
              </a:ext>
            </a:extLst>
          </p:cNvPr>
          <p:cNvSpPr txBox="1"/>
          <p:nvPr/>
        </p:nvSpPr>
        <p:spPr>
          <a:xfrm>
            <a:off x="3297102" y="297634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3634502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25915" y="1975816"/>
            <a:ext cx="7740814" cy="173124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dirty="0">
                <a:ln w="0"/>
              </a:rPr>
              <a:t>3. </a:t>
            </a:r>
            <a:r>
              <a:rPr lang="en-US" dirty="0" err="1">
                <a:ln w="0"/>
              </a:rPr>
              <a:t>Ranah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afektif</a:t>
            </a:r>
            <a:r>
              <a:rPr lang="en-US" dirty="0">
                <a:ln w="0"/>
              </a:rPr>
              <a:t> </a:t>
            </a:r>
          </a:p>
          <a:p>
            <a:pPr marL="673894" indent="-342900">
              <a:buFont typeface="+mj-lt"/>
              <a:buAutoNum type="alphaLcPeriod"/>
            </a:pP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belajar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bermain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dengan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lainya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dalam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situasi</a:t>
            </a:r>
            <a:r>
              <a:rPr lang="en-US" dirty="0">
                <a:ln w="0"/>
              </a:rPr>
              <a:t> social </a:t>
            </a:r>
            <a:r>
              <a:rPr lang="en-US" dirty="0" err="1">
                <a:ln w="0"/>
              </a:rPr>
              <a:t>tanpa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berkelahi</a:t>
            </a:r>
            <a:r>
              <a:rPr lang="en-US" dirty="0">
                <a:ln w="0"/>
              </a:rPr>
              <a:t> </a:t>
            </a:r>
          </a:p>
          <a:p>
            <a:pPr marL="673894" indent="-342900">
              <a:buFont typeface="+mj-lt"/>
              <a:buAutoNum type="alphaLcPeriod"/>
            </a:pP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mengerti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merasakan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kebutuhan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bermain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dengan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jujur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sportif</a:t>
            </a:r>
            <a:r>
              <a:rPr lang="en-US" dirty="0">
                <a:ln w="0"/>
              </a:rPr>
              <a:t> </a:t>
            </a:r>
          </a:p>
          <a:p>
            <a:pPr marL="673894" indent="-342900">
              <a:buFont typeface="+mj-lt"/>
              <a:buAutoNum type="alphaLcPeriod"/>
            </a:pP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mengerti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dirinya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orang lain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D2718E-B69C-4D7F-9258-A5E2DE529D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175653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3874413-70EB-470B-B192-8B43FA4F77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222176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3760C66-3DF4-4B4D-B99B-F251EA641B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164330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37556A4-7F85-470E-BD5C-27F41243E49B}"/>
              </a:ext>
            </a:extLst>
          </p:cNvPr>
          <p:cNvSpPr txBox="1"/>
          <p:nvPr/>
        </p:nvSpPr>
        <p:spPr>
          <a:xfrm>
            <a:off x="3297102" y="311922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1161846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08977" y="1870881"/>
            <a:ext cx="8520545" cy="311623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b="1" dirty="0">
                <a:ln w="0"/>
              </a:rPr>
              <a:t>B. </a:t>
            </a:r>
            <a:r>
              <a:rPr lang="en-US" b="1" dirty="0" err="1">
                <a:ln w="0"/>
              </a:rPr>
              <a:t>Permainan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Kooperatif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atau</a:t>
            </a:r>
            <a:r>
              <a:rPr lang="en-US" b="1" dirty="0">
                <a:ln w="0"/>
              </a:rPr>
              <a:t> </a:t>
            </a:r>
            <a:r>
              <a:rPr lang="en-US" b="1" dirty="0" err="1">
                <a:ln w="0"/>
              </a:rPr>
              <a:t>Kompetitif</a:t>
            </a:r>
            <a:r>
              <a:rPr lang="en-US" b="1" dirty="0">
                <a:ln w="0"/>
              </a:rPr>
              <a:t> </a:t>
            </a:r>
          </a:p>
          <a:p>
            <a:pPr algn="ctr"/>
            <a:endParaRPr lang="en-US" dirty="0">
              <a:ln w="0"/>
            </a:endParaRPr>
          </a:p>
          <a:p>
            <a:r>
              <a:rPr lang="en-US" dirty="0">
                <a:ln w="0"/>
              </a:rPr>
              <a:t>1. </a:t>
            </a: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Kooperatif</a:t>
            </a:r>
            <a:endParaRPr lang="en-US" dirty="0">
              <a:ln w="0"/>
            </a:endParaRPr>
          </a:p>
          <a:p>
            <a:pPr marL="201216"/>
            <a:r>
              <a:rPr lang="en-US" dirty="0" err="1">
                <a:ln w="0"/>
              </a:rPr>
              <a:t>Menurut</a:t>
            </a:r>
            <a:r>
              <a:rPr lang="en-US" dirty="0">
                <a:ln w="0"/>
              </a:rPr>
              <a:t>  </a:t>
            </a:r>
            <a:r>
              <a:rPr lang="en-US" dirty="0" err="1">
                <a:ln w="0"/>
              </a:rPr>
              <a:t>Slavin,permainan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kooperatif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adalah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yang </a:t>
            </a:r>
            <a:r>
              <a:rPr lang="en-US" dirty="0" err="1">
                <a:ln w="0"/>
              </a:rPr>
              <a:t>dilakukan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secara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berkelompok,Anak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dalam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satu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kelas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dijadikan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kelompok-kelompok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kecil</a:t>
            </a:r>
            <a:r>
              <a:rPr lang="en-US" dirty="0">
                <a:ln w="0"/>
              </a:rPr>
              <a:t> yang </a:t>
            </a:r>
            <a:r>
              <a:rPr lang="en-US" dirty="0" err="1">
                <a:ln w="0"/>
              </a:rPr>
              <a:t>terdiri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atas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empat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sampai</a:t>
            </a:r>
            <a:r>
              <a:rPr lang="en-US" dirty="0">
                <a:ln w="0"/>
              </a:rPr>
              <a:t> lima Orang </a:t>
            </a:r>
            <a:r>
              <a:rPr lang="en-US" dirty="0" err="1">
                <a:ln w="0"/>
              </a:rPr>
              <a:t>untuk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memahami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konsep</a:t>
            </a:r>
            <a:r>
              <a:rPr lang="en-US" dirty="0">
                <a:ln w="0"/>
              </a:rPr>
              <a:t> yang </a:t>
            </a:r>
            <a:r>
              <a:rPr lang="en-US" dirty="0" err="1">
                <a:ln w="0"/>
              </a:rPr>
              <a:t>difasilitasi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oleh</a:t>
            </a:r>
            <a:r>
              <a:rPr lang="en-US" dirty="0">
                <a:ln w="0"/>
              </a:rPr>
              <a:t> guru .</a:t>
            </a:r>
          </a:p>
          <a:p>
            <a:pPr marL="201216"/>
            <a:endParaRPr lang="en-US" dirty="0">
              <a:ln w="0"/>
            </a:endParaRPr>
          </a:p>
          <a:p>
            <a:pPr marL="201216"/>
            <a:r>
              <a:rPr lang="en-US" dirty="0" err="1">
                <a:ln w="0"/>
              </a:rPr>
              <a:t>Sedangkan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Menurut</a:t>
            </a:r>
            <a:r>
              <a:rPr lang="en-US" dirty="0">
                <a:ln w="0"/>
              </a:rPr>
              <a:t> Ibrahim </a:t>
            </a:r>
            <a:r>
              <a:rPr lang="en-US" dirty="0" err="1">
                <a:ln w="0"/>
              </a:rPr>
              <a:t>Dkk</a:t>
            </a:r>
            <a:r>
              <a:rPr lang="en-US" dirty="0">
                <a:ln w="0"/>
              </a:rPr>
              <a:t>, </a:t>
            </a: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kooperatif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memiliki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dampak</a:t>
            </a:r>
            <a:r>
              <a:rPr lang="en-US" dirty="0">
                <a:ln w="0"/>
              </a:rPr>
              <a:t> yang </a:t>
            </a:r>
            <a:r>
              <a:rPr lang="en-US" dirty="0" err="1">
                <a:ln w="0"/>
              </a:rPr>
              <a:t>positif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untuk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yang </a:t>
            </a:r>
            <a:r>
              <a:rPr lang="en-US" dirty="0" err="1">
                <a:ln w="0"/>
              </a:rPr>
              <a:t>hasil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belajarnya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rendah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sehingga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mampu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memberikan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peningkatan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hasil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belajar</a:t>
            </a:r>
            <a:r>
              <a:rPr lang="en-US" dirty="0">
                <a:ln w="0"/>
              </a:rPr>
              <a:t> yang </a:t>
            </a:r>
            <a:r>
              <a:rPr lang="en-US" dirty="0" err="1">
                <a:ln w="0"/>
              </a:rPr>
              <a:t>signifikan</a:t>
            </a:r>
            <a:r>
              <a:rPr lang="en-US" dirty="0">
                <a:ln w="0"/>
              </a:rPr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3A849D-EB33-4238-B819-9080DF1B3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722" y="411694"/>
            <a:ext cx="9613858" cy="3592750"/>
          </a:xfrm>
        </p:spPr>
        <p:txBody>
          <a:bodyPr/>
          <a:lstStyle/>
          <a:p>
            <a:endParaRPr lang="en-ID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CB8218-A91D-4D92-8447-0E5F2D92F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6CDE46-8460-4F53-A95B-A3197C4B46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161365"/>
            <a:ext cx="769359" cy="7786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D144A01-1DAA-4F93-8DF7-329308C9FB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207888"/>
            <a:ext cx="769359" cy="8258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8CB52CA-44A6-4B3B-9AA9-712F1BC687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150042"/>
            <a:ext cx="1322588" cy="99022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0DCCBB3-FF25-448D-9ABF-8FBD2DA8B6AF}"/>
              </a:ext>
            </a:extLst>
          </p:cNvPr>
          <p:cNvSpPr txBox="1"/>
          <p:nvPr/>
        </p:nvSpPr>
        <p:spPr>
          <a:xfrm>
            <a:off x="3297102" y="297634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1844874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33156" y="2395463"/>
            <a:ext cx="8125691" cy="145424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dirty="0">
                <a:ln w="0"/>
              </a:rPr>
              <a:t>2. </a:t>
            </a: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Kompetitif</a:t>
            </a:r>
            <a:r>
              <a:rPr lang="en-US" dirty="0">
                <a:ln w="0"/>
              </a:rPr>
              <a:t> </a:t>
            </a:r>
          </a:p>
          <a:p>
            <a:pPr marL="271463"/>
            <a:r>
              <a:rPr lang="en-US">
                <a:ln w="0"/>
              </a:rPr>
              <a:t>Permainan </a:t>
            </a:r>
            <a:r>
              <a:rPr lang="en-US" dirty="0" err="1">
                <a:ln w="0"/>
              </a:rPr>
              <a:t>kompetitif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lebih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menekankan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pada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aktivitas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belajar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secara</a:t>
            </a:r>
            <a:r>
              <a:rPr lang="en-US" dirty="0">
                <a:ln w="0"/>
              </a:rPr>
              <a:t> </a:t>
            </a:r>
            <a:r>
              <a:rPr lang="en-US" err="1">
                <a:ln w="0"/>
              </a:rPr>
              <a:t>individu</a:t>
            </a:r>
            <a:r>
              <a:rPr lang="en-US">
                <a:ln w="0"/>
              </a:rPr>
              <a:t> merupakan </a:t>
            </a:r>
            <a:r>
              <a:rPr lang="en-US" dirty="0" err="1">
                <a:ln w="0"/>
              </a:rPr>
              <a:t>bentuk</a:t>
            </a:r>
            <a:r>
              <a:rPr lang="en-US" dirty="0">
                <a:ln w="0"/>
              </a:rPr>
              <a:t> </a:t>
            </a:r>
            <a:r>
              <a:rPr lang="en-US" err="1">
                <a:ln w="0"/>
              </a:rPr>
              <a:t>pendekatan</a:t>
            </a:r>
            <a:r>
              <a:rPr lang="en-US">
                <a:ln w="0"/>
              </a:rPr>
              <a:t> permainan.  </a:t>
            </a: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kompetitif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bermanfaat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dalam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menyeimbangkan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perkembangan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pertumbuhan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apabila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digunakan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secara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bijak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oleh</a:t>
            </a:r>
            <a:r>
              <a:rPr lang="en-US" dirty="0">
                <a:ln w="0"/>
              </a:rPr>
              <a:t> guru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4FD1E4-10C0-44E0-BC5D-05363A4947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161365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F55FD81-6420-4EC0-8F02-4E5165E7B6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207888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B39E5D2-9295-4ECF-812A-6C5EF8BFED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150042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B6B189B-A8FC-4A30-9E92-3BDE7B95B497}"/>
              </a:ext>
            </a:extLst>
          </p:cNvPr>
          <p:cNvSpPr txBox="1"/>
          <p:nvPr/>
        </p:nvSpPr>
        <p:spPr>
          <a:xfrm>
            <a:off x="3297102" y="297634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3693858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27300" y="1927513"/>
            <a:ext cx="7561787" cy="200824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dirty="0">
                <a:ln w="0"/>
              </a:rPr>
              <a:t>3. </a:t>
            </a: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Individual</a:t>
            </a:r>
          </a:p>
          <a:p>
            <a:pPr marL="271463"/>
            <a:r>
              <a:rPr lang="en-US" dirty="0" err="1">
                <a:ln w="0"/>
              </a:rPr>
              <a:t>Menurut</a:t>
            </a:r>
            <a:r>
              <a:rPr lang="en-US" dirty="0">
                <a:ln w="0"/>
              </a:rPr>
              <a:t> Duane (Mbulo,2001:1) </a:t>
            </a:r>
            <a:r>
              <a:rPr lang="en-US" dirty="0" err="1">
                <a:ln w="0"/>
              </a:rPr>
              <a:t>permainan</a:t>
            </a:r>
            <a:r>
              <a:rPr lang="en-US" dirty="0">
                <a:ln w="0"/>
              </a:rPr>
              <a:t> individual </a:t>
            </a:r>
            <a:r>
              <a:rPr lang="en-US" dirty="0" err="1">
                <a:ln w="0"/>
              </a:rPr>
              <a:t>merupakan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suatu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cara</a:t>
            </a:r>
            <a:r>
              <a:rPr lang="en-US" dirty="0">
                <a:ln w="0"/>
              </a:rPr>
              <a:t> </a:t>
            </a:r>
          </a:p>
          <a:p>
            <a:pPr marL="271463"/>
            <a:r>
              <a:rPr lang="en-US" dirty="0" err="1">
                <a:ln w="0"/>
              </a:rPr>
              <a:t>pengaturan</a:t>
            </a:r>
            <a:r>
              <a:rPr lang="en-US" dirty="0">
                <a:ln w="0"/>
              </a:rPr>
              <a:t>  program </a:t>
            </a:r>
            <a:r>
              <a:rPr lang="en-US" dirty="0" err="1">
                <a:ln w="0"/>
              </a:rPr>
              <a:t>belajar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dalam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setiap</a:t>
            </a:r>
            <a:r>
              <a:rPr lang="en-US" dirty="0">
                <a:ln w="0"/>
              </a:rPr>
              <a:t> Kegiatan </a:t>
            </a:r>
            <a:r>
              <a:rPr lang="en-US" dirty="0" err="1">
                <a:ln w="0"/>
              </a:rPr>
              <a:t>pengembangan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disusun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dalam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suatu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cara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tertentu</a:t>
            </a:r>
            <a:r>
              <a:rPr lang="en-US" dirty="0">
                <a:ln w="0"/>
              </a:rPr>
              <a:t>  yang </a:t>
            </a:r>
            <a:r>
              <a:rPr lang="en-US" dirty="0" err="1">
                <a:ln w="0"/>
              </a:rPr>
              <a:t>disediakan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bagi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tiap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anak</a:t>
            </a:r>
            <a:r>
              <a:rPr lang="en-US" dirty="0">
                <a:ln w="0"/>
              </a:rPr>
              <a:t> agar </a:t>
            </a:r>
            <a:r>
              <a:rPr lang="en-US" dirty="0" err="1">
                <a:ln w="0"/>
              </a:rPr>
              <a:t>dapat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memacu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kecepatan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belajarnya</a:t>
            </a:r>
            <a:r>
              <a:rPr lang="en-US" dirty="0">
                <a:ln w="0"/>
              </a:rPr>
              <a:t> di </a:t>
            </a:r>
            <a:r>
              <a:rPr lang="en-US" dirty="0" err="1">
                <a:ln w="0"/>
              </a:rPr>
              <a:t>bawah</a:t>
            </a:r>
            <a:r>
              <a:rPr lang="en-US" dirty="0">
                <a:ln w="0"/>
              </a:rPr>
              <a:t> </a:t>
            </a:r>
            <a:r>
              <a:rPr lang="en-US" dirty="0" err="1">
                <a:ln w="0"/>
              </a:rPr>
              <a:t>bimbingan</a:t>
            </a:r>
            <a:r>
              <a:rPr lang="en-US" dirty="0">
                <a:ln w="0"/>
              </a:rPr>
              <a:t> guru. </a:t>
            </a:r>
          </a:p>
          <a:p>
            <a:endParaRPr lang="en-US" dirty="0">
              <a:ln w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AD6380-D0BA-4DA9-8B3B-09E2B5CB9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34" y="161365"/>
            <a:ext cx="769359" cy="7786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9AB1582-92C3-4724-A140-CE748350D6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743" y="207888"/>
            <a:ext cx="769359" cy="825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FEE688F-7F01-44F4-8543-C457ED736C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6048" y="150042"/>
            <a:ext cx="1322588" cy="9902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46F0C3B-FDEF-42E0-BDCD-79C52F7D105C}"/>
              </a:ext>
            </a:extLst>
          </p:cNvPr>
          <p:cNvSpPr txBox="1"/>
          <p:nvPr/>
        </p:nvSpPr>
        <p:spPr>
          <a:xfrm>
            <a:off x="3297102" y="297634"/>
            <a:ext cx="3127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</a:t>
            </a:r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Muhammadiyah </a:t>
            </a:r>
          </a:p>
          <a:p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Banjarmasin</a:t>
            </a:r>
          </a:p>
        </p:txBody>
      </p:sp>
    </p:spTree>
    <p:extLst>
      <p:ext uri="{BB962C8B-B14F-4D97-AF65-F5344CB8AC3E}">
        <p14:creationId xmlns:p14="http://schemas.microsoft.com/office/powerpoint/2010/main" val="131394368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7</TotalTime>
  <Words>637</Words>
  <Application>Microsoft Office PowerPoint</Application>
  <PresentationFormat>Widescreen</PresentationFormat>
  <Paragraphs>116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Ragam Permainan Fisik Motorik  Anak Usia Dini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 Baiti</dc:creator>
  <cp:lastModifiedBy>Noor Baiti</cp:lastModifiedBy>
  <cp:revision>2</cp:revision>
  <dcterms:created xsi:type="dcterms:W3CDTF">2024-07-21T17:05:50Z</dcterms:created>
  <dcterms:modified xsi:type="dcterms:W3CDTF">2024-07-21T17:13:05Z</dcterms:modified>
</cp:coreProperties>
</file>