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9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24"/>
  </p:normalViewPr>
  <p:slideViewPr>
    <p:cSldViewPr snapToGrid="0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B1A263-33A8-9C43-8DFD-11D5BDB239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5F0C88-DF29-8342-B1F6-8A76FB59827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sv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3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English Advance Grammar</a:t>
            </a: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Universitas Islam </a:t>
            </a:r>
            <a:r>
              <a:rPr lang="en-US" dirty="0" err="1"/>
              <a:t>Majapahit</a:t>
            </a:r>
            <a:endParaRPr lang="en-US" dirty="0"/>
          </a:p>
          <a:p>
            <a:pPr algn="l"/>
            <a:r>
              <a:rPr lang="en-US" dirty="0"/>
              <a:t>STKIP Taman </a:t>
            </a:r>
            <a:r>
              <a:rPr lang="en-US" dirty="0" err="1"/>
              <a:t>Siswa</a:t>
            </a:r>
            <a:r>
              <a:rPr lang="en-US" dirty="0"/>
              <a:t> Bima</a:t>
            </a:r>
            <a:endParaRPr lang="en-US" dirty="0"/>
          </a:p>
        </p:txBody>
      </p:sp>
      <p:pic>
        <p:nvPicPr>
          <p:cNvPr id="4" name="Picture 3" descr="Logo-Piktorial-UNIM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52890" y="5552440"/>
            <a:ext cx="1170940" cy="1148715"/>
          </a:xfrm>
          <a:prstGeom prst="rect">
            <a:avLst/>
          </a:prstGeom>
        </p:spPr>
      </p:pic>
      <p:pic>
        <p:nvPicPr>
          <p:cNvPr id="5" name="imag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521315" y="5552440"/>
            <a:ext cx="1206500" cy="11487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ID" sz="4000" b="1" kern="100">
                <a:solidFill>
                  <a:srgbClr val="FFFFFF"/>
                </a:solidFill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More Detailed Examples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457200" marR="0">
              <a:spcBef>
                <a:spcPts val="500"/>
              </a:spcBef>
              <a:spcAft>
                <a:spcPts val="500"/>
              </a:spcAft>
            </a:pPr>
            <a:r>
              <a:rPr lang="en-ID" sz="1600" b="1">
                <a:effectLst/>
                <a:latin typeface="Times New Roman" panose="02020603050405020304" pitchFamily="18" charset="0"/>
              </a:rPr>
              <a:t>Extremely expensive</a:t>
            </a:r>
            <a:r>
              <a:rPr lang="en-ID" sz="1600" kern="0">
                <a:effectLst/>
                <a:latin typeface="Times New Roman" panose="02020603050405020304" pitchFamily="18" charset="0"/>
              </a:rPr>
              <a:t>:</a:t>
            </a:r>
            <a:endParaRPr lang="en-ID" sz="1600">
              <a:effectLst/>
              <a:latin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6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Here, "extremely" is the adverb modifying the adjective "expensive."</a:t>
            </a:r>
            <a:endParaRPr lang="en-ID" sz="16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600" b="1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Example sentence</a:t>
            </a:r>
            <a:r>
              <a:rPr lang="en-ID" sz="16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"That dress is extremely expensive."</a:t>
            </a:r>
            <a:endParaRPr lang="en-ID" sz="16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500"/>
              </a:spcBef>
              <a:spcAft>
                <a:spcPts val="500"/>
              </a:spcAft>
            </a:pPr>
            <a:r>
              <a:rPr lang="en-ID" sz="1600" b="1">
                <a:effectLst/>
                <a:latin typeface="Times New Roman" panose="02020603050405020304" pitchFamily="18" charset="0"/>
              </a:rPr>
              <a:t>Quite difficult to understand</a:t>
            </a:r>
            <a:r>
              <a:rPr lang="en-ID" sz="1600" kern="0">
                <a:effectLst/>
                <a:latin typeface="Times New Roman" panose="02020603050405020304" pitchFamily="18" charset="0"/>
              </a:rPr>
              <a:t>:</a:t>
            </a:r>
            <a:endParaRPr lang="en-ID" sz="1600">
              <a:effectLst/>
              <a:latin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6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"Quite" is an adverb modifying the adjective "difficult," and "to understand" is an infinitive phrase that complements the adjective.</a:t>
            </a:r>
            <a:endParaRPr lang="en-ID" sz="16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600" b="1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Example sentence</a:t>
            </a:r>
            <a:r>
              <a:rPr lang="en-ID" sz="16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"The instructions are quite difficult to understand."</a:t>
            </a:r>
            <a:endParaRPr lang="en-ID" sz="16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500"/>
              </a:spcBef>
              <a:spcAft>
                <a:spcPts val="500"/>
              </a:spcAft>
            </a:pPr>
            <a:r>
              <a:rPr lang="en-ID" sz="1600" b="1">
                <a:effectLst/>
                <a:latin typeface="Times New Roman" panose="02020603050405020304" pitchFamily="18" charset="0"/>
              </a:rPr>
              <a:t>Happy with the results</a:t>
            </a:r>
            <a:r>
              <a:rPr lang="en-ID" sz="1600" kern="0">
                <a:effectLst/>
                <a:latin typeface="Times New Roman" panose="02020603050405020304" pitchFamily="18" charset="0"/>
              </a:rPr>
              <a:t>:</a:t>
            </a:r>
            <a:endParaRPr lang="en-ID" sz="1600">
              <a:effectLst/>
              <a:latin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6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"Happy" is the adjective, and "with the results" is a prepositional phrase that complements the adjective.</a:t>
            </a:r>
            <a:endParaRPr lang="en-ID" sz="16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600" b="1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Example sentence</a:t>
            </a:r>
            <a:r>
              <a:rPr lang="en-ID" sz="16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"She is happy with the results."</a:t>
            </a:r>
            <a:endParaRPr lang="en-ID" sz="16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ID" sz="4000" b="1" kern="100">
                <a:solidFill>
                  <a:srgbClr val="FFFFFF"/>
                </a:solidFill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Functions of Adjective Phrases in Sentences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lv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1. Attributive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Before the noun they modify.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Example: "The </a:t>
            </a: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brightly </a:t>
            </a:r>
            <a:r>
              <a:rPr lang="en-ID" sz="2000" b="1" kern="100" dirty="0" err="1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colored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 bird sang beautifully.”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lv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2. Predicative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After a linking verb to describe the subject.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Example: "The bird is </a:t>
            </a: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brightly </a:t>
            </a:r>
            <a:r>
              <a:rPr lang="en-ID" sz="2000" b="1" kern="100" dirty="0" err="1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colored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."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Exercise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In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quiet village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at the edge of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dense forest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there stood an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ancient stone house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.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house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with its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tall chimneys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and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crumbling walls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had been abandoned for years. A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group of curious children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intrigued by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mysterious old building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decided to explore it one sunny afternoon. They approached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weathered wooden door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feeling both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excited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and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nervous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. As they stepped inside, they were greeted by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musty smell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of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dusty interior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.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dim light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from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narrow windows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cast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eerie shadows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on the walls. Despite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chilling atmosphere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the children felt a sense of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adventure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and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wonder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.</a:t>
            </a:r>
            <a:endParaRPr lang="en-ID" sz="20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Exercise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In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bustling city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a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young artist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lived in a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small, cluttered apartment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.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apartment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filled with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unfinished paintings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and </a:t>
            </a:r>
            <a:r>
              <a:rPr lang="en-ID" sz="2000" dirty="0" err="1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colorful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sketches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was a testament to his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creativity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. Every morning, he sat by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large window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that overlooked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busy street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below.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sunlight streaming in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through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tall buildings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illuminated his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workspace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making it feel warm and inviting. His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latest piece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a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beautiful landscape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of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nearby park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was almost complete. Despite the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noisy environment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, the artist felt a sense of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calm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and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inspiration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in his </a:t>
            </a:r>
            <a:r>
              <a:rPr lang="en-ID" sz="20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artistic haven</a:t>
            </a: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.</a:t>
            </a:r>
            <a:endParaRPr lang="en-ID" sz="20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endParaRPr lang="en-US" sz="5400" dirty="0"/>
          </a:p>
        </p:txBody>
      </p:sp>
      <p:sp>
        <p:nvSpPr>
          <p:cNvPr id="38" name="sketch line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3800" dirty="0"/>
              <a:t>Now, present the result of your group’s discussion.</a:t>
            </a:r>
            <a:endParaRPr lang="en-US" sz="3800" dirty="0"/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>
                <a:sym typeface="Wingdings" panose="05000000000000000000" pitchFamily="2" charset="2"/>
              </a:rPr>
              <a:t></a:t>
            </a:r>
            <a:endParaRPr lang="en-US" sz="3800" dirty="0"/>
          </a:p>
        </p:txBody>
      </p:sp>
      <p:pic>
        <p:nvPicPr>
          <p:cNvPr id="7" name="Graphic 6" descr="Lecturer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Our topics today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514350" indent="-514350">
              <a:buAutoNum type="arabicPeriod"/>
            </a:pPr>
            <a:r>
              <a:rPr lang="en-US" sz="3200" b="1" dirty="0">
                <a:solidFill>
                  <a:schemeClr val="tx2"/>
                </a:solidFill>
              </a:rPr>
              <a:t>Noun Phrase</a:t>
            </a:r>
            <a:endParaRPr lang="en-US" sz="3200" b="1" dirty="0">
              <a:solidFill>
                <a:schemeClr val="tx2"/>
              </a:solidFill>
            </a:endParaRPr>
          </a:p>
          <a:p>
            <a:pPr marL="514350" indent="-514350">
              <a:buAutoNum type="arabicPeriod"/>
            </a:pPr>
            <a:r>
              <a:rPr lang="en-US" sz="3200" b="1" dirty="0">
                <a:solidFill>
                  <a:schemeClr val="tx2"/>
                </a:solidFill>
              </a:rPr>
              <a:t>Adjective Phrase</a:t>
            </a:r>
            <a:endParaRPr lang="en-US" sz="32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Noun Phrase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ID" sz="2000" kern="0" dirty="0">
                <a:effectLst/>
                <a:latin typeface="Times New Roman" panose="02020603050405020304" pitchFamily="18" charset="0"/>
              </a:rPr>
              <a:t>A noun phrase is a group of words that functions in a sentence as a single noun. Noun phrases typically consist of a noun and its modifiers, such as adjectives, determiners, and complements.</a:t>
            </a:r>
            <a:endParaRPr lang="en-ID" sz="2000" dirty="0"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Components of a Noun Phrase</a:t>
            </a:r>
            <a:endParaRPr lang="en-ID" sz="2000" b="1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500"/>
              </a:spcAft>
              <a:buFont typeface="Times New Roman" panose="02020603050405020304" pitchFamily="18" charset="0"/>
              <a:buAutoNum type="arabicPeriod"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Noun	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The main word or head of the phrase.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500"/>
              </a:spcAft>
              <a:buFont typeface="Times New Roman" panose="02020603050405020304" pitchFamily="18" charset="0"/>
              <a:buAutoNum type="arabicPeriod"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Determiner	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Words like "the," "a," "an," "my," "this," "each," etc.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500"/>
              </a:spcAft>
              <a:buFont typeface="Times New Roman" panose="02020603050405020304" pitchFamily="18" charset="0"/>
              <a:buAutoNum type="arabicPeriod"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Adjective	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Words that describe the noun, such as "beautiful," "old," "blue," etc.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500"/>
              </a:spcAft>
              <a:buFont typeface="Times New Roman" panose="02020603050405020304" pitchFamily="18" charset="0"/>
              <a:buAutoNum type="arabicPeriod"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Modifier	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Can include adjectives, prepositional phrases, participles, and other noun phrases that describe or qualify the noun.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Noun Phrase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marR="0" algn="l">
              <a:spcBef>
                <a:spcPts val="500"/>
              </a:spcBef>
              <a:spcAft>
                <a:spcPts val="500"/>
              </a:spcAft>
            </a:pPr>
            <a:r>
              <a:rPr lang="en-ID" sz="1800" b="1" dirty="0">
                <a:effectLst/>
                <a:latin typeface="Times New Roman" panose="02020603050405020304" pitchFamily="18" charset="0"/>
              </a:rPr>
              <a:t>Single Noun</a:t>
            </a:r>
            <a:r>
              <a:rPr lang="en-ID" sz="1800" kern="0" dirty="0">
                <a:effectLst/>
                <a:latin typeface="Times New Roman" panose="02020603050405020304" pitchFamily="18" charset="0"/>
              </a:rPr>
              <a:t>:</a:t>
            </a:r>
            <a:endParaRPr lang="en-ID" sz="1800" dirty="0">
              <a:effectLst/>
              <a:latin typeface="Times New Roman" panose="02020603050405020304" pitchFamily="18" charset="0"/>
            </a:endParaRPr>
          </a:p>
          <a:p>
            <a:pPr marL="91440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n-ID" sz="18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Dog</a:t>
            </a:r>
            <a:r>
              <a:rPr lang="en-ID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"Dogs bark."</a:t>
            </a:r>
            <a:endParaRPr lang="en-ID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57200" marR="0" algn="l">
              <a:spcBef>
                <a:spcPts val="500"/>
              </a:spcBef>
              <a:spcAft>
                <a:spcPts val="500"/>
              </a:spcAft>
            </a:pPr>
            <a:r>
              <a:rPr lang="en-ID" sz="1800" b="1" dirty="0">
                <a:effectLst/>
                <a:latin typeface="Times New Roman" panose="02020603050405020304" pitchFamily="18" charset="0"/>
              </a:rPr>
              <a:t>Noun + Determiner</a:t>
            </a:r>
            <a:r>
              <a:rPr lang="en-ID" sz="1800" kern="0" dirty="0">
                <a:effectLst/>
                <a:latin typeface="Times New Roman" panose="02020603050405020304" pitchFamily="18" charset="0"/>
              </a:rPr>
              <a:t>:</a:t>
            </a:r>
            <a:endParaRPr lang="en-ID" sz="1800" dirty="0">
              <a:effectLst/>
              <a:latin typeface="Times New Roman" panose="02020603050405020304" pitchFamily="18" charset="0"/>
            </a:endParaRPr>
          </a:p>
          <a:p>
            <a:pPr marL="91440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n-ID" sz="18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The cat</a:t>
            </a:r>
            <a:r>
              <a:rPr lang="en-ID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"The cat is sleeping."</a:t>
            </a:r>
            <a:endParaRPr lang="en-ID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57200" marR="0" algn="l">
              <a:spcBef>
                <a:spcPts val="500"/>
              </a:spcBef>
              <a:spcAft>
                <a:spcPts val="500"/>
              </a:spcAft>
            </a:pPr>
            <a:r>
              <a:rPr lang="en-ID" sz="1800" b="1" dirty="0">
                <a:effectLst/>
                <a:latin typeface="Times New Roman" panose="02020603050405020304" pitchFamily="18" charset="0"/>
              </a:rPr>
              <a:t>Noun + Adjective</a:t>
            </a:r>
            <a:r>
              <a:rPr lang="en-ID" sz="1800" kern="0" dirty="0">
                <a:effectLst/>
                <a:latin typeface="Times New Roman" panose="02020603050405020304" pitchFamily="18" charset="0"/>
              </a:rPr>
              <a:t>:</a:t>
            </a:r>
            <a:endParaRPr lang="en-ID" sz="1800" dirty="0">
              <a:effectLst/>
              <a:latin typeface="Times New Roman" panose="02020603050405020304" pitchFamily="18" charset="0"/>
            </a:endParaRPr>
          </a:p>
          <a:p>
            <a:pPr marL="91440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n-ID" sz="18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A red apple</a:t>
            </a:r>
            <a:r>
              <a:rPr lang="en-ID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"She ate a red apple.”</a:t>
            </a:r>
            <a:endParaRPr lang="en-ID" sz="18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marR="0" indent="457200" algn="l">
              <a:spcBef>
                <a:spcPts val="500"/>
              </a:spcBef>
              <a:spcAft>
                <a:spcPts val="500"/>
              </a:spcAft>
            </a:pPr>
            <a:r>
              <a:rPr lang="en-ID" sz="1800" b="1" dirty="0">
                <a:effectLst/>
                <a:latin typeface="Times New Roman" panose="02020603050405020304" pitchFamily="18" charset="0"/>
              </a:rPr>
              <a:t>Noun + Prepositional Phrase</a:t>
            </a:r>
            <a:r>
              <a:rPr lang="en-ID" sz="1800" kern="0" dirty="0">
                <a:effectLst/>
                <a:latin typeface="Times New Roman" panose="02020603050405020304" pitchFamily="18" charset="0"/>
              </a:rPr>
              <a:t>:</a:t>
            </a:r>
            <a:endParaRPr lang="en-ID" sz="1800" dirty="0">
              <a:effectLst/>
              <a:latin typeface="Times New Roman" panose="02020603050405020304" pitchFamily="18" charset="0"/>
            </a:endParaRPr>
          </a:p>
          <a:p>
            <a:pPr marL="91440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n-ID" sz="18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The book on the table</a:t>
            </a:r>
            <a:r>
              <a:rPr lang="en-ID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"He picked up the book on the table."</a:t>
            </a:r>
            <a:endParaRPr lang="en-ID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marR="0" indent="457200" algn="l">
              <a:spcBef>
                <a:spcPts val="500"/>
              </a:spcBef>
              <a:spcAft>
                <a:spcPts val="500"/>
              </a:spcAft>
            </a:pPr>
            <a:endParaRPr lang="en-ID" sz="1800" b="1" dirty="0">
              <a:effectLst/>
              <a:latin typeface="Times New Roman" panose="02020603050405020304" pitchFamily="18" charset="0"/>
            </a:endParaRPr>
          </a:p>
          <a:p>
            <a:pPr marL="457200" marR="0" algn="l">
              <a:spcBef>
                <a:spcPts val="500"/>
              </a:spcBef>
              <a:spcAft>
                <a:spcPts val="500"/>
              </a:spcAft>
            </a:pPr>
            <a:r>
              <a:rPr lang="en-ID" sz="1800" b="1" dirty="0">
                <a:effectLst/>
                <a:latin typeface="Times New Roman" panose="02020603050405020304" pitchFamily="18" charset="0"/>
              </a:rPr>
              <a:t>Noun + Participle</a:t>
            </a:r>
            <a:r>
              <a:rPr lang="en-ID" sz="1800" kern="0" dirty="0">
                <a:effectLst/>
                <a:latin typeface="Times New Roman" panose="02020603050405020304" pitchFamily="18" charset="0"/>
              </a:rPr>
              <a:t>:</a:t>
            </a:r>
            <a:endParaRPr lang="en-ID" sz="1800" dirty="0">
              <a:effectLst/>
              <a:latin typeface="Times New Roman" panose="02020603050405020304" pitchFamily="18" charset="0"/>
            </a:endParaRPr>
          </a:p>
          <a:p>
            <a:pPr marL="91440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n-ID" sz="18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The running water</a:t>
            </a:r>
            <a:r>
              <a:rPr lang="en-ID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"The running water is cold."</a:t>
            </a:r>
            <a:endParaRPr lang="en-ID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57200" marR="0" algn="l">
              <a:spcBef>
                <a:spcPts val="500"/>
              </a:spcBef>
              <a:spcAft>
                <a:spcPts val="500"/>
              </a:spcAft>
            </a:pPr>
            <a:r>
              <a:rPr lang="en-ID" sz="1800" b="1" dirty="0">
                <a:effectLst/>
                <a:latin typeface="Times New Roman" panose="02020603050405020304" pitchFamily="18" charset="0"/>
              </a:rPr>
              <a:t>Complex Noun Phrase</a:t>
            </a:r>
            <a:r>
              <a:rPr lang="en-ID" sz="1800" kern="0" dirty="0">
                <a:effectLst/>
                <a:latin typeface="Times New Roman" panose="02020603050405020304" pitchFamily="18" charset="0"/>
              </a:rPr>
              <a:t>:</a:t>
            </a:r>
            <a:endParaRPr lang="en-ID" sz="1800" dirty="0">
              <a:effectLst/>
              <a:latin typeface="Times New Roman" panose="02020603050405020304" pitchFamily="18" charset="0"/>
            </a:endParaRPr>
          </a:p>
          <a:p>
            <a:pPr marL="457200" indent="45720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n-ID" sz="18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The tall man in the blue shirt</a:t>
            </a:r>
            <a:r>
              <a:rPr lang="en-ID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"The tall man in the blue shirt waved."</a:t>
            </a:r>
            <a:endParaRPr lang="en-ID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More Detailed Examples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457200" marR="0">
              <a:spcBef>
                <a:spcPts val="500"/>
              </a:spcBef>
              <a:spcAft>
                <a:spcPts val="500"/>
              </a:spcAft>
            </a:pPr>
            <a:r>
              <a:rPr lang="en-ID" sz="1700" b="1">
                <a:effectLst/>
                <a:latin typeface="Times New Roman" panose="02020603050405020304" pitchFamily="18" charset="0"/>
              </a:rPr>
              <a:t>The old house</a:t>
            </a:r>
            <a:r>
              <a:rPr lang="en-ID" sz="1700" kern="0">
                <a:effectLst/>
                <a:latin typeface="Times New Roman" panose="02020603050405020304" pitchFamily="18" charset="0"/>
              </a:rPr>
              <a:t>:</a:t>
            </a:r>
            <a:endParaRPr lang="en-ID" sz="1700">
              <a:effectLst/>
              <a:latin typeface="Times New Roman" panose="02020603050405020304" pitchFamily="18" charset="0"/>
            </a:endParaRPr>
          </a:p>
          <a:p>
            <a:pPr marL="9144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7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Here, "the" is the determiner, "old" is the adjective, and "house" is the noun.</a:t>
            </a:r>
            <a:endParaRPr lang="en-ID" sz="17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9144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700" b="1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Example sentence</a:t>
            </a:r>
            <a:r>
              <a:rPr lang="en-ID" sz="17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"The old house needs repairs."</a:t>
            </a:r>
            <a:endParaRPr lang="en-ID" sz="17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500"/>
              </a:spcBef>
              <a:spcAft>
                <a:spcPts val="500"/>
              </a:spcAft>
            </a:pPr>
            <a:r>
              <a:rPr lang="en-ID" sz="1700" b="1">
                <a:effectLst/>
                <a:latin typeface="Times New Roman" panose="02020603050405020304" pitchFamily="18" charset="0"/>
              </a:rPr>
              <a:t>A bouquet of fresh flowers</a:t>
            </a:r>
            <a:r>
              <a:rPr lang="en-ID" sz="1700" kern="0">
                <a:effectLst/>
                <a:latin typeface="Times New Roman" panose="02020603050405020304" pitchFamily="18" charset="0"/>
              </a:rPr>
              <a:t>:</a:t>
            </a:r>
            <a:endParaRPr lang="en-ID" sz="1700">
              <a:effectLst/>
              <a:latin typeface="Times New Roman" panose="02020603050405020304" pitchFamily="18" charset="0"/>
            </a:endParaRPr>
          </a:p>
          <a:p>
            <a:pPr marL="9144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7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"A" is the determiner, "bouquet" is the noun, and "of fresh flowers" is a prepositional phrase modifying "bouquet."</a:t>
            </a:r>
            <a:endParaRPr lang="en-ID" sz="17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9144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700" b="1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Example sentence</a:t>
            </a:r>
            <a:r>
              <a:rPr lang="en-ID" sz="17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"She received a bouquet of fresh flowers."</a:t>
            </a:r>
            <a:endParaRPr lang="en-ID" sz="17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500"/>
              </a:spcBef>
              <a:spcAft>
                <a:spcPts val="500"/>
              </a:spcAft>
            </a:pPr>
            <a:r>
              <a:rPr lang="en-ID" sz="1700" b="1">
                <a:effectLst/>
                <a:latin typeface="Times New Roman" panose="02020603050405020304" pitchFamily="18" charset="0"/>
              </a:rPr>
              <a:t>My brother's new car</a:t>
            </a:r>
            <a:r>
              <a:rPr lang="en-ID" sz="1700" kern="0">
                <a:effectLst/>
                <a:latin typeface="Times New Roman" panose="02020603050405020304" pitchFamily="18" charset="0"/>
              </a:rPr>
              <a:t>:</a:t>
            </a:r>
            <a:endParaRPr lang="en-ID" sz="1700">
              <a:effectLst/>
              <a:latin typeface="Times New Roman" panose="02020603050405020304" pitchFamily="18" charset="0"/>
            </a:endParaRPr>
          </a:p>
          <a:p>
            <a:pPr marL="9144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7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"My" is the determiner, "brother's" is a possessive noun modifying "car," and "new" is the adjective.</a:t>
            </a:r>
            <a:endParaRPr lang="en-ID" sz="17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9144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1700" b="1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Example sentence</a:t>
            </a:r>
            <a:r>
              <a:rPr lang="en-ID" sz="17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"My brother's new car is parked outside</a:t>
            </a:r>
            <a:endParaRPr lang="en-ID" sz="17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ID" sz="4000" b="1" kern="100">
                <a:solidFill>
                  <a:srgbClr val="FFFFFF"/>
                </a:solidFill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Functions of Noun Phrases in Sentences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lnSpcReduction="10000"/>
          </a:bodyPr>
          <a:lstStyle/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Functions of Noun Phrases in Sentences</a:t>
            </a:r>
            <a:endParaRPr lang="en-ID" sz="2000" b="1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endParaRPr lang="en-ID" sz="2000" b="1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500"/>
              </a:spcAft>
              <a:buFont typeface="Times New Roman" panose="02020603050405020304" pitchFamily="18" charset="0"/>
              <a:buAutoNum type="arabicPeriod"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Subject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"The quick brown fox jumps over the lazy dog."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500"/>
              </a:spcAft>
              <a:buFont typeface="Times New Roman" panose="02020603050405020304" pitchFamily="18" charset="0"/>
              <a:buAutoNum type="arabicPeriod"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Object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"She read the long novel."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500"/>
              </a:spcAft>
              <a:buFont typeface="Times New Roman" panose="02020603050405020304" pitchFamily="18" charset="0"/>
              <a:buAutoNum type="arabicPeriod"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Complement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"He is a talented musician."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500"/>
              </a:spcAft>
              <a:buFont typeface="Times New Roman" panose="02020603050405020304" pitchFamily="18" charset="0"/>
              <a:buAutoNum type="arabicPeriod"/>
            </a:pPr>
            <a:r>
              <a:rPr lang="en-ID" sz="20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Object of a preposition</a:t>
            </a:r>
            <a:r>
              <a:rPr lang="en-ID" sz="20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"She sat on the comfortable chair."</a:t>
            </a:r>
            <a:endParaRPr lang="en-ID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spcBef>
                <a:spcPts val="500"/>
              </a:spcBef>
              <a:spcAft>
                <a:spcPts val="500"/>
              </a:spcAft>
              <a:buNone/>
            </a:pPr>
            <a:endParaRPr lang="en-ID" sz="2000" kern="0" dirty="0">
              <a:effectLst/>
              <a:latin typeface="Times New Roman" panose="02020603050405020304" pitchFamily="18" charset="0"/>
            </a:endParaRPr>
          </a:p>
          <a:p>
            <a:pPr marL="0" marR="0" indent="0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Understanding noun phrases can help improve your writing by making it more descriptive and precise.</a:t>
            </a:r>
            <a:endParaRPr lang="en-ID" sz="20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Adjective Phrase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129589"/>
            <a:ext cx="9724031" cy="3871966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D" sz="2000" kern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An adjective phrase is a group of words that describes a noun or pronoun in a sentence. The main word in an adjective phrase is an adjective, which can be accompanied by modifiers, determiners, and other words that add detail or clarify meaning</a:t>
            </a:r>
            <a:r>
              <a:rPr lang="en-ID" sz="2000" kern="0" dirty="0">
                <a:latin typeface="DengXian" panose="02010600030101010101" pitchFamily="2" charset="-122"/>
                <a:ea typeface="DengXian" panose="02010600030101010101" pitchFamily="2" charset="-122"/>
              </a:rPr>
              <a:t>.</a:t>
            </a:r>
            <a:endParaRPr lang="en-ID" sz="2000" kern="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ID" sz="2000" kern="0" dirty="0">
              <a:solidFill>
                <a:schemeClr val="tx2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D" sz="2000" kern="0" dirty="0">
                <a:solidFill>
                  <a:schemeClr val="tx2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An adjective phrase provides more detail and context about the noun or pronoun it modifies,  enriching the information and enhancing the clarity and vividness of descriptions in writing.</a:t>
            </a:r>
            <a:endParaRPr lang="en-ID" sz="2000" dirty="0">
              <a:solidFill>
                <a:schemeClr val="tx2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ID" sz="4000" b="1" kern="100">
                <a:solidFill>
                  <a:srgbClr val="FFFFFF"/>
                </a:solidFill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Components of an Adjective Phrase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342900" lvl="0" indent="-342900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Times New Roman" panose="02020603050405020304" pitchFamily="18" charset="0"/>
              <a:buAutoNum type="arabicPeriod"/>
            </a:pPr>
            <a:r>
              <a:rPr lang="en-ID" sz="22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Adjective</a:t>
            </a:r>
            <a:r>
              <a:rPr lang="en-ID" sz="22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The main word in the phrase.</a:t>
            </a:r>
            <a:endParaRPr lang="en-ID" sz="22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Times New Roman" panose="02020603050405020304" pitchFamily="18" charset="0"/>
              <a:buAutoNum type="arabicPeriod"/>
            </a:pPr>
            <a:r>
              <a:rPr lang="en-ID" sz="22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Modifiers</a:t>
            </a:r>
            <a:r>
              <a:rPr lang="en-ID" sz="22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Words that give more information about the adjective, such as adverbs or other adjectives.</a:t>
            </a:r>
            <a:endParaRPr lang="en-ID" sz="22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Times New Roman" panose="02020603050405020304" pitchFamily="18" charset="0"/>
              <a:buAutoNum type="arabicPeriod"/>
            </a:pPr>
            <a:r>
              <a:rPr lang="en-ID" sz="2200" b="1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Complements</a:t>
            </a:r>
            <a:r>
              <a:rPr lang="en-ID" sz="22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Words or phrases that complete the meaning of the adjective.</a:t>
            </a:r>
            <a:endParaRPr lang="en-ID" sz="22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ID" sz="4000" b="1" kern="100">
                <a:solidFill>
                  <a:srgbClr val="FFFFFF"/>
                </a:solidFill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Examples of Adjective Phrases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457200" marR="0">
              <a:spcBef>
                <a:spcPts val="500"/>
              </a:spcBef>
              <a:spcAft>
                <a:spcPts val="500"/>
              </a:spcAft>
            </a:pPr>
            <a:r>
              <a:rPr lang="en-ID" sz="2000" b="1">
                <a:effectLst/>
                <a:latin typeface="Times New Roman" panose="02020603050405020304" pitchFamily="18" charset="0"/>
              </a:rPr>
              <a:t>Single Adjective</a:t>
            </a:r>
            <a:r>
              <a:rPr lang="en-ID" sz="2000" kern="0">
                <a:effectLst/>
                <a:latin typeface="Times New Roman" panose="02020603050405020304" pitchFamily="18" charset="0"/>
              </a:rPr>
              <a:t>:</a:t>
            </a:r>
            <a:endParaRPr lang="en-ID" sz="2000">
              <a:effectLst/>
              <a:latin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2000" b="1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Happy</a:t>
            </a:r>
            <a:r>
              <a:rPr lang="en-ID" sz="20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"She seems happy."</a:t>
            </a:r>
            <a:endParaRPr lang="en-ID" sz="20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500"/>
              </a:spcBef>
              <a:spcAft>
                <a:spcPts val="500"/>
              </a:spcAft>
            </a:pPr>
            <a:r>
              <a:rPr lang="en-ID" sz="2000" b="1">
                <a:effectLst/>
                <a:latin typeface="Times New Roman" panose="02020603050405020304" pitchFamily="18" charset="0"/>
              </a:rPr>
              <a:t>Adjective + Adverb</a:t>
            </a:r>
            <a:r>
              <a:rPr lang="en-ID" sz="2000" kern="0">
                <a:effectLst/>
                <a:latin typeface="Times New Roman" panose="02020603050405020304" pitchFamily="18" charset="0"/>
              </a:rPr>
              <a:t>:</a:t>
            </a:r>
            <a:endParaRPr lang="en-ID" sz="2000">
              <a:effectLst/>
              <a:latin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2000" b="1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Very tall</a:t>
            </a:r>
            <a:r>
              <a:rPr lang="en-ID" sz="20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"The very tall man reached the top shelf."</a:t>
            </a:r>
            <a:endParaRPr lang="en-ID" sz="20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500"/>
              </a:spcBef>
              <a:spcAft>
                <a:spcPts val="500"/>
              </a:spcAft>
            </a:pPr>
            <a:r>
              <a:rPr lang="en-ID" sz="2000" b="1">
                <a:effectLst/>
                <a:latin typeface="Times New Roman" panose="02020603050405020304" pitchFamily="18" charset="0"/>
              </a:rPr>
              <a:t>Adjective + Prepositional Phrase</a:t>
            </a:r>
            <a:r>
              <a:rPr lang="en-ID" sz="2000" kern="0">
                <a:effectLst/>
                <a:latin typeface="Times New Roman" panose="02020603050405020304" pitchFamily="18" charset="0"/>
              </a:rPr>
              <a:t>:</a:t>
            </a:r>
            <a:endParaRPr lang="en-ID" sz="2000">
              <a:effectLst/>
              <a:latin typeface="Times New Roman" panose="02020603050405020304" pitchFamily="18" charset="0"/>
            </a:endParaRPr>
          </a:p>
          <a:p>
            <a:pPr marL="68580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2000" b="1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Afraid of the dark</a:t>
            </a:r>
            <a:r>
              <a:rPr lang="en-ID" sz="20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"He is afraid of the dark."</a:t>
            </a:r>
            <a:endParaRPr lang="en-ID" sz="20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57200" marR="0">
              <a:spcBef>
                <a:spcPts val="500"/>
              </a:spcBef>
              <a:spcAft>
                <a:spcPts val="500"/>
              </a:spcAft>
            </a:pPr>
            <a:r>
              <a:rPr lang="en-ID" sz="2000" b="1">
                <a:effectLst/>
                <a:latin typeface="Times New Roman" panose="02020603050405020304" pitchFamily="18" charset="0"/>
              </a:rPr>
              <a:t>Adjective + Noun Phrase</a:t>
            </a:r>
            <a:r>
              <a:rPr lang="en-ID" sz="2000" kern="0">
                <a:effectLst/>
                <a:latin typeface="Times New Roman" panose="02020603050405020304" pitchFamily="18" charset="0"/>
              </a:rPr>
              <a:t>:</a:t>
            </a:r>
            <a:endParaRPr lang="en-ID" sz="2000">
              <a:latin typeface="Times New Roman" panose="02020603050405020304" pitchFamily="18" charset="0"/>
            </a:endParaRPr>
          </a:p>
          <a:p>
            <a:pPr marR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ID" sz="2000" b="1" kern="10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lang="en-ID" sz="2000" b="1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Full of energy</a:t>
            </a:r>
            <a:r>
              <a:rPr lang="en-ID" sz="20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: "The child is full of energy."</a:t>
            </a:r>
            <a:endParaRPr lang="en-ID" sz="20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5007</Words>
  <Application>WPS Writer</Application>
  <PresentationFormat>Widescreen</PresentationFormat>
  <Paragraphs>119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0" baseType="lpstr">
      <vt:lpstr>Arial</vt:lpstr>
      <vt:lpstr>SimSun</vt:lpstr>
      <vt:lpstr>Wingdings</vt:lpstr>
      <vt:lpstr>Times New Roman</vt:lpstr>
      <vt:lpstr>等线</vt:lpstr>
      <vt:lpstr>苹方-简</vt:lpstr>
      <vt:lpstr>DengXian</vt:lpstr>
      <vt:lpstr>Aptos</vt:lpstr>
      <vt:lpstr>Aptos Display</vt:lpstr>
      <vt:lpstr>Microsoft YaHei</vt:lpstr>
      <vt:lpstr>汉仪旗黑</vt:lpstr>
      <vt:lpstr>Arial Unicode MS</vt:lpstr>
      <vt:lpstr>Calibri</vt:lpstr>
      <vt:lpstr>Helvetica Neue</vt:lpstr>
      <vt:lpstr>宋体-简</vt:lpstr>
      <vt:lpstr>Office Theme</vt:lpstr>
      <vt:lpstr>English Advance Grammar</vt:lpstr>
      <vt:lpstr>Our topics today</vt:lpstr>
      <vt:lpstr>Noun Phrase</vt:lpstr>
      <vt:lpstr>Examples of Noun Phrase</vt:lpstr>
      <vt:lpstr>More Detailed Examples</vt:lpstr>
      <vt:lpstr>Functions of Noun Phrases in Sentences</vt:lpstr>
      <vt:lpstr>Adjective Phrase</vt:lpstr>
      <vt:lpstr>Components of an Adjective Phrase</vt:lpstr>
      <vt:lpstr>Examples of Adjective Phrases</vt:lpstr>
      <vt:lpstr>More Detailed Examples</vt:lpstr>
      <vt:lpstr>Functions of Adjective Phrases in Sentences</vt:lpstr>
      <vt:lpstr>Exercise</vt:lpstr>
      <vt:lpstr>Exercise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Ika Suciwati</dc:creator>
  <cp:lastModifiedBy>lka Suciwati</cp:lastModifiedBy>
  <cp:revision>2</cp:revision>
  <dcterms:created xsi:type="dcterms:W3CDTF">2024-08-09T04:05:31Z</dcterms:created>
  <dcterms:modified xsi:type="dcterms:W3CDTF">2024-08-09T04:05:31Z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1033-5.7.2.8094</vt:lpwstr>
  </property>
</Properties>
</file>