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3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4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5.xml" ContentType="application/vnd.openxmlformats-officedocument.theme+xml"/>
  <Override PartName="/ppt/media/image9.jpg" ContentType="image/jpeg"/>
  <Override PartName="/ppt/media/image47.jpg" ContentType="image/jpeg"/>
  <Override PartName="/ppt/media/image48.jpg" ContentType="image/jpeg"/>
  <Override PartName="/ppt/media/image54.jpg" ContentType="image/jpeg"/>
  <Override PartName="/ppt/media/image55.jpg" ContentType="image/jpeg"/>
  <Override PartName="/ppt/media/image56.jpg" ContentType="image/jpeg"/>
  <Override PartName="/ppt/media/image57.jpg" ContentType="image/jpeg"/>
  <Override PartName="/ppt/media/image58.jpg" ContentType="image/jpeg"/>
  <Override PartName="/ppt/media/image59.jpg" ContentType="image/jpeg"/>
  <Override PartName="/ppt/media/image6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90" r:id="rId5"/>
    <p:sldMasterId id="2147483702" r:id="rId6"/>
    <p:sldMasterId id="2147483714" r:id="rId7"/>
    <p:sldMasterId id="2147483750" r:id="rId8"/>
    <p:sldMasterId id="2147483756" r:id="rId9"/>
    <p:sldMasterId id="2147483822" r:id="rId10"/>
    <p:sldMasterId id="2147483840" r:id="rId11"/>
    <p:sldMasterId id="2147483852" r:id="rId12"/>
    <p:sldMasterId id="2147483864" r:id="rId13"/>
    <p:sldMasterId id="2147483876" r:id="rId14"/>
    <p:sldMasterId id="2147483888" r:id="rId15"/>
  </p:sldMasterIdLst>
  <p:sldIdLst>
    <p:sldId id="256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58" r:id="rId29"/>
    <p:sldId id="259" r:id="rId30"/>
    <p:sldId id="260" r:id="rId31"/>
    <p:sldId id="281" r:id="rId32"/>
    <p:sldId id="282" r:id="rId33"/>
    <p:sldId id="257" r:id="rId34"/>
    <p:sldId id="263" r:id="rId35"/>
    <p:sldId id="283" r:id="rId36"/>
    <p:sldId id="264" r:id="rId37"/>
    <p:sldId id="262" r:id="rId38"/>
    <p:sldId id="280" r:id="rId39"/>
    <p:sldId id="279" r:id="rId40"/>
    <p:sldId id="284" r:id="rId4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8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985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887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581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111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258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949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993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729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73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288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6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661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506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819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885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38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120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354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787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234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780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5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00" y="1823882"/>
            <a:ext cx="9662401" cy="391004"/>
          </a:xfrm>
        </p:spPr>
        <p:txBody>
          <a:bodyPr lIns="0" tIns="0" rIns="0" bIns="0"/>
          <a:lstStyle>
            <a:lvl1pPr>
              <a:defRPr sz="254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604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329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074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190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867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282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90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361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062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421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4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03827" y="1466113"/>
            <a:ext cx="46914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39" y="1463348"/>
            <a:ext cx="46045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396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693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58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419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248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196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011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400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70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924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4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28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554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900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197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022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571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264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455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110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896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201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815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789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712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8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60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3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5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00" y="1823882"/>
            <a:ext cx="9662401" cy="391004"/>
          </a:xfrm>
        </p:spPr>
        <p:txBody>
          <a:bodyPr lIns="0" tIns="0" rIns="0" bIns="0"/>
          <a:lstStyle>
            <a:lvl1pPr>
              <a:defRPr sz="254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57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01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72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36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22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57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96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58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39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3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03827" y="1466113"/>
            <a:ext cx="46914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39" y="1463348"/>
            <a:ext cx="46045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5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55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76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63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03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03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41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60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54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53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7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29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94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24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32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15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14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1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89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1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8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6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10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17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76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50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089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52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30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79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18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58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02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00" y="1823882"/>
            <a:ext cx="9662401" cy="391004"/>
          </a:xfrm>
        </p:spPr>
        <p:txBody>
          <a:bodyPr lIns="0" tIns="0" rIns="0" bIns="0"/>
          <a:lstStyle>
            <a:lvl1pPr>
              <a:defRPr sz="254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5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03827" y="1466113"/>
            <a:ext cx="46914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39" y="1463348"/>
            <a:ext cx="46045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46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83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015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74804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566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0941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496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997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00" y="1823882"/>
            <a:ext cx="9662401" cy="391004"/>
          </a:xfrm>
        </p:spPr>
        <p:txBody>
          <a:bodyPr lIns="0" tIns="0" rIns="0" bIns="0"/>
          <a:lstStyle>
            <a:lvl1pPr>
              <a:defRPr sz="254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96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3308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1064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76800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77328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19671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871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37136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31711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4835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321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03827" y="1466113"/>
            <a:ext cx="46914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39" y="1463348"/>
            <a:ext cx="46045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777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3453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25060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7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376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017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40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57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37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112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906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59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28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93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868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19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83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244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0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F1C-4689-40A6-9879-4F818759EA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B9D0-0319-4F46-A355-C7770D4C63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439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5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00" y="1823882"/>
            <a:ext cx="96624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11427" y="6024548"/>
            <a:ext cx="313487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2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0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7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0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00" y="1823882"/>
            <a:ext cx="96624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11427" y="6024548"/>
            <a:ext cx="313487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4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00" y="1823882"/>
            <a:ext cx="96624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11427" y="6024548"/>
            <a:ext cx="313487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2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61C4-4286-41EB-B026-EA993A19344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D7D8-B31E-46DD-86F5-B9995D736AF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4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00" y="1823882"/>
            <a:ext cx="96624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11427" y="6024548"/>
            <a:ext cx="313487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9C17E4-7D17-4C35-B5EB-97729DA5628C}" type="datetimeFigureOut">
              <a:rPr lang="id-ID" smtClean="0"/>
              <a:t>28/09/2022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F030A1-6A97-4A32-BFA4-4480910A4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005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9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123" y="794117"/>
            <a:ext cx="9144000" cy="2387600"/>
          </a:xfrm>
        </p:spPr>
        <p:txBody>
          <a:bodyPr/>
          <a:lstStyle/>
          <a:p>
            <a:r>
              <a:rPr lang="id-ID" dirty="0" smtClean="0">
                <a:latin typeface="Algerian" panose="04020705040A02060702" pitchFamily="82" charset="0"/>
              </a:rPr>
              <a:t>BIODIVERSITAS</a:t>
            </a:r>
            <a:endParaRPr lang="id-ID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0431" y="5032253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id-ID" sz="2800" dirty="0" smtClean="0">
                <a:latin typeface="Bahnschrift" panose="020B0502040204020203" pitchFamily="34" charset="0"/>
              </a:rPr>
              <a:t>Eva Yuliana, M.Pd</a:t>
            </a:r>
          </a:p>
          <a:p>
            <a:pPr algn="r"/>
            <a:endParaRPr lang="id-ID" sz="2800" dirty="0">
              <a:latin typeface="Bahnschrift" panose="020B0502040204020203" pitchFamily="34" charset="0"/>
            </a:endParaRPr>
          </a:p>
          <a:p>
            <a:pPr algn="r"/>
            <a:r>
              <a:rPr lang="id-ID" sz="2800" dirty="0" smtClean="0">
                <a:latin typeface="Bahnschrift" panose="020B0502040204020203" pitchFamily="34" charset="0"/>
              </a:rPr>
              <a:t>Pendidikan Biologi</a:t>
            </a:r>
            <a:endParaRPr lang="id-ID" sz="2800" dirty="0">
              <a:latin typeface="Bahnschrift" panose="020B0502040204020203" pitchFamily="34" charset="0"/>
            </a:endParaRPr>
          </a:p>
        </p:txBody>
      </p:sp>
      <p:grpSp>
        <p:nvGrpSpPr>
          <p:cNvPr id="4" name="object 17"/>
          <p:cNvGrpSpPr/>
          <p:nvPr/>
        </p:nvGrpSpPr>
        <p:grpSpPr>
          <a:xfrm>
            <a:off x="3697990" y="427661"/>
            <a:ext cx="7468881" cy="1383126"/>
            <a:chOff x="1231273" y="3777995"/>
            <a:chExt cx="8229600" cy="1524000"/>
          </a:xfrm>
        </p:grpSpPr>
        <p:pic>
          <p:nvPicPr>
            <p:cNvPr id="5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7069" y="3777995"/>
              <a:ext cx="2743199" cy="1523999"/>
            </a:xfrm>
            <a:prstGeom prst="rect">
              <a:avLst/>
            </a:prstGeom>
          </p:spPr>
        </p:pic>
        <p:pic>
          <p:nvPicPr>
            <p:cNvPr id="6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1273" y="3777995"/>
              <a:ext cx="3852670" cy="1519427"/>
            </a:xfrm>
            <a:prstGeom prst="rect">
              <a:avLst/>
            </a:prstGeom>
          </p:spPr>
        </p:pic>
        <p:pic>
          <p:nvPicPr>
            <p:cNvPr id="7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6114" y="3777995"/>
              <a:ext cx="1226819" cy="1523999"/>
            </a:xfrm>
            <a:prstGeom prst="rect">
              <a:avLst/>
            </a:prstGeom>
          </p:spPr>
        </p:pic>
        <p:pic>
          <p:nvPicPr>
            <p:cNvPr id="8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9102" y="3777995"/>
              <a:ext cx="1191767" cy="1505711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323856"/>
            <a:ext cx="2274277" cy="25341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17477" y="4323856"/>
            <a:ext cx="1875692" cy="2534144"/>
          </a:xfrm>
          <a:prstGeom prst="rect">
            <a:avLst/>
          </a:prstGeom>
        </p:spPr>
      </p:pic>
      <p:pic>
        <p:nvPicPr>
          <p:cNvPr id="11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4277" y="4323856"/>
            <a:ext cx="2743200" cy="25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6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053" y="524204"/>
            <a:ext cx="8298756" cy="551433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3"/>
              </a:lnSpc>
            </a:pPr>
            <a:r>
              <a:rPr sz="3630" b="0" spc="-5" dirty="0">
                <a:solidFill>
                  <a:srgbClr val="FFFFFF"/>
                </a:solidFill>
              </a:rPr>
              <a:t>Kategori</a:t>
            </a:r>
            <a:r>
              <a:rPr sz="3630" b="0" spc="-27" dirty="0">
                <a:solidFill>
                  <a:srgbClr val="FFFFFF"/>
                </a:solidFill>
              </a:rPr>
              <a:t> </a:t>
            </a:r>
            <a:r>
              <a:rPr sz="3630" b="0" dirty="0">
                <a:solidFill>
                  <a:srgbClr val="FFFFFF"/>
                </a:solidFill>
              </a:rPr>
              <a:t>konservasi</a:t>
            </a:r>
            <a:r>
              <a:rPr sz="3630" b="0" spc="-27" dirty="0">
                <a:solidFill>
                  <a:srgbClr val="FFFFFF"/>
                </a:solidFill>
              </a:rPr>
              <a:t> </a:t>
            </a:r>
            <a:r>
              <a:rPr sz="3630" b="0" dirty="0">
                <a:solidFill>
                  <a:srgbClr val="FFFFFF"/>
                </a:solidFill>
              </a:rPr>
              <a:t>spesies</a:t>
            </a:r>
            <a:endParaRPr sz="3630"/>
          </a:p>
        </p:txBody>
      </p:sp>
      <p:sp>
        <p:nvSpPr>
          <p:cNvPr id="3" name="object 3"/>
          <p:cNvSpPr/>
          <p:nvPr/>
        </p:nvSpPr>
        <p:spPr>
          <a:xfrm>
            <a:off x="1946053" y="3428769"/>
            <a:ext cx="8298756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8236" y="1548640"/>
            <a:ext cx="6570424" cy="3999264"/>
          </a:xfrm>
          <a:prstGeom prst="rect">
            <a:avLst/>
          </a:prstGeom>
        </p:spPr>
        <p:txBody>
          <a:bodyPr vert="horz" wrap="square" lIns="0" tIns="48986" rIns="0" bIns="0" rtlCol="0">
            <a:spAutoFit/>
          </a:bodyPr>
          <a:lstStyle/>
          <a:p>
            <a:pPr marL="322166" marR="872558" indent="-311216">
              <a:lnSpc>
                <a:spcPts val="2351"/>
              </a:lnSpc>
              <a:spcBef>
                <a:spcPts val="386"/>
              </a:spcBef>
              <a:buClr>
                <a:srgbClr val="000000"/>
              </a:buClr>
              <a:buFont typeface="Times New Roman"/>
              <a:buChar char="•"/>
              <a:tabLst>
                <a:tab pos="322166" algn="l"/>
                <a:tab pos="322743" algn="l"/>
              </a:tabLst>
            </a:pPr>
            <a:r>
              <a:rPr sz="2178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Extinct</a:t>
            </a:r>
            <a:r>
              <a:rPr sz="2178" b="1" spc="-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78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(Punah):</a:t>
            </a:r>
            <a:r>
              <a:rPr sz="2178" b="1" spc="-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spesies</a:t>
            </a:r>
            <a:r>
              <a:rPr sz="2178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(dan</a:t>
            </a:r>
            <a:r>
              <a:rPr sz="2178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taksa</a:t>
            </a:r>
            <a:r>
              <a:rPr sz="2178" spc="-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lain)</a:t>
            </a:r>
            <a:r>
              <a:rPr sz="2178" spc="-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yg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tdk </a:t>
            </a:r>
            <a:r>
              <a:rPr sz="2178" spc="-5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ditemukan</a:t>
            </a:r>
            <a:r>
              <a:rPr sz="2178" spc="-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lagi</a:t>
            </a:r>
            <a:r>
              <a:rPr sz="2178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r>
              <a:rPr sz="2178" spc="-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alam</a:t>
            </a:r>
            <a:endParaRPr sz="217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22166" marR="928461" indent="-311216">
              <a:lnSpc>
                <a:spcPts val="2351"/>
              </a:lnSpc>
              <a:spcBef>
                <a:spcPts val="526"/>
              </a:spcBef>
              <a:buClr>
                <a:srgbClr val="000000"/>
              </a:buClr>
              <a:buFont typeface="Times New Roman"/>
              <a:buChar char="•"/>
              <a:tabLst>
                <a:tab pos="322166" algn="l"/>
                <a:tab pos="322743" algn="l"/>
              </a:tabLst>
            </a:pPr>
            <a:r>
              <a:rPr sz="2178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Endangered (Genting):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spesies yg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mempunyai </a:t>
            </a:r>
            <a:r>
              <a:rPr sz="2178" spc="-5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kemungkinan</a:t>
            </a:r>
            <a:r>
              <a:rPr sz="2178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tinggi</a:t>
            </a:r>
            <a:r>
              <a:rPr sz="2178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utk</a:t>
            </a:r>
            <a:r>
              <a:rPr sz="2178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punah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dlm</a:t>
            </a:r>
            <a:endParaRPr sz="217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22166" marR="373459" indent="-311216">
              <a:lnSpc>
                <a:spcPts val="2351"/>
              </a:lnSpc>
              <a:spcBef>
                <a:spcPts val="526"/>
              </a:spcBef>
              <a:buClr>
                <a:srgbClr val="000000"/>
              </a:buClr>
              <a:buFont typeface="Times New Roman"/>
              <a:buChar char="•"/>
              <a:tabLst>
                <a:tab pos="322166" algn="l"/>
                <a:tab pos="322743" algn="l"/>
              </a:tabLst>
            </a:pPr>
            <a:r>
              <a:rPr sz="2178" b="1" spc="-5" dirty="0">
                <a:solidFill>
                  <a:srgbClr val="FF9900"/>
                </a:solidFill>
                <a:latin typeface="Times New Roman"/>
                <a:cs typeface="Times New Roman"/>
              </a:rPr>
              <a:t>Vulnerable (Rentan):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spesies yg genting dlm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waktu </a:t>
            </a:r>
            <a:r>
              <a:rPr sz="2178" spc="-5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dekat krn populasinya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menurun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dan sebarannya </a:t>
            </a:r>
            <a:r>
              <a:rPr sz="2178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menyusut</a:t>
            </a:r>
            <a:endParaRPr sz="217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22166" marR="4611" indent="-311216">
              <a:lnSpc>
                <a:spcPts val="2351"/>
              </a:lnSpc>
              <a:spcBef>
                <a:spcPts val="531"/>
              </a:spcBef>
              <a:buClr>
                <a:srgbClr val="000000"/>
              </a:buClr>
              <a:buFont typeface="Times New Roman"/>
              <a:buChar char="•"/>
              <a:tabLst>
                <a:tab pos="322166" algn="l"/>
                <a:tab pos="322743" algn="l"/>
              </a:tabLst>
            </a:pPr>
            <a:r>
              <a:rPr sz="2178" b="1" spc="-5" dirty="0">
                <a:solidFill>
                  <a:srgbClr val="7F7F00"/>
                </a:solidFill>
                <a:latin typeface="Times New Roman"/>
                <a:cs typeface="Times New Roman"/>
              </a:rPr>
              <a:t>Rare (Langka):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spesies yg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mempunyai jumlah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individu </a:t>
            </a:r>
            <a:r>
              <a:rPr sz="2178" spc="-5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sedikit</a:t>
            </a:r>
            <a:endParaRPr sz="217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22166" marR="82991" indent="-311216">
              <a:lnSpc>
                <a:spcPts val="2351"/>
              </a:lnSpc>
              <a:spcBef>
                <a:spcPts val="526"/>
              </a:spcBef>
              <a:buClr>
                <a:srgbClr val="000000"/>
              </a:buClr>
              <a:buFont typeface="Times New Roman"/>
              <a:buChar char="•"/>
              <a:tabLst>
                <a:tab pos="322166" algn="l"/>
                <a:tab pos="322743" algn="l"/>
              </a:tabLst>
            </a:pPr>
            <a:r>
              <a:rPr sz="2178" b="1" spc="-5" dirty="0">
                <a:solidFill>
                  <a:srgbClr val="009900"/>
                </a:solidFill>
                <a:latin typeface="Times New Roman"/>
                <a:cs typeface="Times New Roman"/>
              </a:rPr>
              <a:t>Insufficiently known (Belum cukup dikenal):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spesies </a:t>
            </a:r>
            <a:r>
              <a:rPr sz="2178" spc="-5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yg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mungkin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utk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dimasukkan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ke salah satu kategori </a:t>
            </a:r>
            <a:r>
              <a:rPr sz="2178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konservasi</a:t>
            </a:r>
            <a:r>
              <a:rPr sz="2178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tp</a:t>
            </a:r>
            <a:r>
              <a:rPr sz="2178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tdk</a:t>
            </a:r>
            <a:r>
              <a:rPr sz="2178" spc="-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cukup</a:t>
            </a:r>
            <a:r>
              <a:rPr sz="2178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banyak</a:t>
            </a:r>
            <a:r>
              <a:rPr sz="2178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diketahui</a:t>
            </a:r>
            <a:r>
              <a:rPr sz="2178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informasinya</a:t>
            </a:r>
            <a:endParaRPr sz="217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7822" y="6024548"/>
            <a:ext cx="2433149" cy="387631"/>
          </a:xfrm>
          <a:prstGeom prst="rect">
            <a:avLst/>
          </a:prstGeom>
        </p:spPr>
        <p:txBody>
          <a:bodyPr vert="horz" wrap="square" lIns="0" tIns="2882" rIns="0" bIns="0" rtlCol="0">
            <a:spAutoFit/>
          </a:bodyPr>
          <a:lstStyle/>
          <a:p>
            <a:pPr marL="11527" marR="4611" indent="21900">
              <a:lnSpc>
                <a:spcPts val="1525"/>
              </a:lnSpc>
              <a:spcBef>
                <a:spcPts val="23"/>
              </a:spcBef>
            </a:pP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Milik UI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- </a:t>
            </a:r>
            <a:r>
              <a:rPr sz="1271" spc="-9" dirty="0">
                <a:solidFill>
                  <a:prstClr val="black"/>
                </a:solidFill>
                <a:latin typeface="Arial MT"/>
                <a:cs typeface="Arial MT"/>
              </a:rPr>
              <a:t>Hanya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untuk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digunakan </a:t>
            </a:r>
            <a:r>
              <a:rPr sz="1271" spc="-3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di</a:t>
            </a:r>
            <a:r>
              <a:rPr sz="1271" spc="-23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kalangan</a:t>
            </a:r>
            <a:r>
              <a:rPr sz="1271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Universitas</a:t>
            </a:r>
            <a:r>
              <a:rPr sz="1271" spc="-27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Indonesia</a:t>
            </a:r>
            <a:endParaRPr sz="1271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10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9109" y="249885"/>
            <a:ext cx="4249078" cy="5144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3267" b="0" spc="-5" dirty="0"/>
              <a:t>Melindungi</a:t>
            </a:r>
            <a:r>
              <a:rPr sz="3267" b="0" spc="-36" dirty="0"/>
              <a:t> </a:t>
            </a:r>
            <a:r>
              <a:rPr sz="3267" b="0" spc="-5" dirty="0"/>
              <a:t>Biodiversitas</a:t>
            </a:r>
            <a:endParaRPr sz="3267"/>
          </a:p>
        </p:txBody>
      </p:sp>
      <p:sp>
        <p:nvSpPr>
          <p:cNvPr id="3" name="object 3"/>
          <p:cNvSpPr txBox="1"/>
          <p:nvPr/>
        </p:nvSpPr>
        <p:spPr>
          <a:xfrm>
            <a:off x="9554168" y="6009219"/>
            <a:ext cx="203434" cy="2072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271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9925" y="6097740"/>
            <a:ext cx="7241241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22743" indent="-311792">
              <a:spcBef>
                <a:spcPts val="91"/>
              </a:spcBef>
              <a:buFontTx/>
              <a:buChar char="•"/>
              <a:tabLst>
                <a:tab pos="322166" algn="l"/>
                <a:tab pos="323319" algn="l"/>
              </a:tabLst>
            </a:pPr>
            <a:r>
              <a:rPr sz="1815" spc="-5" dirty="0">
                <a:solidFill>
                  <a:prstClr val="black"/>
                </a:solidFill>
                <a:latin typeface="Times New Roman"/>
                <a:cs typeface="Times New Roman"/>
              </a:rPr>
              <a:t>Biodiversity</a:t>
            </a:r>
            <a:r>
              <a:rPr sz="1815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prstClr val="black"/>
                </a:solidFill>
                <a:latin typeface="Times New Roman"/>
                <a:cs typeface="Times New Roman"/>
              </a:rPr>
              <a:t>“hotspots”,</a:t>
            </a:r>
            <a:r>
              <a:rPr sz="1815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5" spc="-5" dirty="0">
                <a:solidFill>
                  <a:prstClr val="black"/>
                </a:solidFill>
                <a:latin typeface="Times New Roman"/>
                <a:cs typeface="Times New Roman"/>
              </a:rPr>
              <a:t>melindungi</a:t>
            </a:r>
            <a:r>
              <a:rPr sz="1815" spc="-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prstClr val="black"/>
                </a:solidFill>
                <a:latin typeface="Times New Roman"/>
                <a:cs typeface="Times New Roman"/>
              </a:rPr>
              <a:t>kawasan</a:t>
            </a:r>
            <a:r>
              <a:rPr sz="1815" spc="-5" dirty="0">
                <a:solidFill>
                  <a:prstClr val="black"/>
                </a:solidFill>
                <a:latin typeface="Times New Roman"/>
                <a:cs typeface="Times New Roman"/>
              </a:rPr>
              <a:t> yang</a:t>
            </a:r>
            <a:r>
              <a:rPr sz="1815" spc="-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prstClr val="black"/>
                </a:solidFill>
                <a:latin typeface="Times New Roman"/>
                <a:cs typeface="Times New Roman"/>
              </a:rPr>
              <a:t>kaya akan</a:t>
            </a:r>
            <a:r>
              <a:rPr sz="1815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5" spc="-5" dirty="0">
                <a:solidFill>
                  <a:prstClr val="black"/>
                </a:solidFill>
                <a:latin typeface="Times New Roman"/>
                <a:cs typeface="Times New Roman"/>
              </a:rPr>
              <a:t>biodiversitas</a:t>
            </a:r>
            <a:endParaRPr sz="18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5925" y="889350"/>
            <a:ext cx="6708160" cy="48035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74363" y="5736743"/>
            <a:ext cx="2539189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dirty="0">
                <a:solidFill>
                  <a:prstClr val="black"/>
                </a:solidFill>
                <a:latin typeface="Arial MT"/>
                <a:cs typeface="Arial MT"/>
              </a:rPr>
              <a:t>Sumber:</a:t>
            </a:r>
            <a:r>
              <a:rPr sz="1089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89" spc="-5" dirty="0">
                <a:solidFill>
                  <a:prstClr val="black"/>
                </a:solidFill>
                <a:latin typeface="Arial MT"/>
                <a:cs typeface="Arial MT"/>
              </a:rPr>
              <a:t>Conservation</a:t>
            </a:r>
            <a:r>
              <a:rPr sz="1089" spc="-32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89" spc="-5" dirty="0">
                <a:solidFill>
                  <a:prstClr val="black"/>
                </a:solidFill>
                <a:latin typeface="Arial MT"/>
                <a:cs typeface="Arial MT"/>
              </a:rPr>
              <a:t>International</a:t>
            </a:r>
            <a:r>
              <a:rPr sz="1089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89" dirty="0">
                <a:solidFill>
                  <a:prstClr val="black"/>
                </a:solidFill>
                <a:latin typeface="Arial MT"/>
                <a:cs typeface="Arial MT"/>
              </a:rPr>
              <a:t>2005</a:t>
            </a:r>
            <a:endParaRPr sz="1089"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62058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1708" y="590133"/>
            <a:ext cx="3642232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b="0" dirty="0">
                <a:latin typeface="Times New Roman"/>
                <a:cs typeface="Times New Roman"/>
              </a:rPr>
              <a:t>Melindungi</a:t>
            </a:r>
            <a:r>
              <a:rPr b="0" spc="-91" dirty="0"/>
              <a:t> </a:t>
            </a:r>
            <a:r>
              <a:rPr b="0" dirty="0">
                <a:latin typeface="Times New Roman"/>
                <a:cs typeface="Times New Roman"/>
              </a:rPr>
              <a:t>Biodiveritas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4143" y="1362538"/>
            <a:ext cx="4061780" cy="4026286"/>
          </a:xfrm>
          <a:prstGeom prst="rect">
            <a:avLst/>
          </a:prstGeom>
        </p:spPr>
        <p:txBody>
          <a:bodyPr vert="horz" wrap="square" lIns="0" tIns="90479" rIns="0" bIns="0" rtlCol="0">
            <a:spAutoFit/>
          </a:bodyPr>
          <a:lstStyle/>
          <a:p>
            <a:pPr marL="322743" indent="-311792">
              <a:spcBef>
                <a:spcPts val="712"/>
              </a:spcBef>
              <a:buFontTx/>
              <a:buChar char="•"/>
              <a:tabLst>
                <a:tab pos="322166" algn="l"/>
                <a:tab pos="323319" algn="l"/>
              </a:tabLst>
            </a:pPr>
            <a:r>
              <a:rPr sz="2541" spc="-5" dirty="0">
                <a:solidFill>
                  <a:prstClr val="black"/>
                </a:solidFill>
                <a:latin typeface="Times New Roman"/>
                <a:cs typeface="Times New Roman"/>
              </a:rPr>
              <a:t>Biogeografi</a:t>
            </a:r>
            <a:r>
              <a:rPr sz="2541" spc="-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41" spc="-5" dirty="0">
                <a:solidFill>
                  <a:prstClr val="black"/>
                </a:solidFill>
                <a:latin typeface="Times New Roman"/>
                <a:cs typeface="Times New Roman"/>
              </a:rPr>
              <a:t>Kepulauan</a:t>
            </a:r>
            <a:endParaRPr sz="254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86404" marR="774582" lvl="1" indent="-260499">
              <a:spcBef>
                <a:spcPts val="535"/>
              </a:spcBef>
              <a:buFontTx/>
              <a:buChar char="–"/>
              <a:tabLst>
                <a:tab pos="686404" algn="l"/>
                <a:tab pos="686981" algn="l"/>
              </a:tabLst>
            </a:pP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Setiap kawasan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dapat </a:t>
            </a:r>
            <a:r>
              <a:rPr sz="2178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dianggap</a:t>
            </a:r>
            <a:r>
              <a:rPr sz="2178" spc="-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sebagai</a:t>
            </a:r>
            <a:r>
              <a:rPr sz="2178" spc="-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pulau</a:t>
            </a:r>
            <a:endParaRPr sz="217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86404" marR="84144" lvl="1" indent="-260499">
              <a:spcBef>
                <a:spcPts val="526"/>
              </a:spcBef>
              <a:buFontTx/>
              <a:buChar char="–"/>
              <a:tabLst>
                <a:tab pos="686404" algn="l"/>
                <a:tab pos="686981" algn="l"/>
              </a:tabLst>
            </a:pP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Fragmentasi </a:t>
            </a:r>
            <a:r>
              <a:rPr sz="2178" spc="-9" dirty="0">
                <a:solidFill>
                  <a:prstClr val="black"/>
                </a:solidFill>
                <a:latin typeface="Times New Roman"/>
                <a:cs typeface="Times New Roman"/>
              </a:rPr>
              <a:t>membuat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habitat </a:t>
            </a:r>
            <a:r>
              <a:rPr sz="2178" spc="-5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terpecah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menjadi fragmen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 atau</a:t>
            </a:r>
            <a:r>
              <a:rPr sz="2178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pulau-pulau</a:t>
            </a:r>
            <a:r>
              <a:rPr sz="2178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kecil.</a:t>
            </a:r>
            <a:r>
              <a:rPr sz="2178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Setiap </a:t>
            </a:r>
            <a:r>
              <a:rPr sz="2178" spc="-5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 memiliki jumlah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 spesies</a:t>
            </a:r>
            <a:r>
              <a:rPr sz="2178" spc="-3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yang</a:t>
            </a:r>
            <a:r>
              <a:rPr sz="2178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lebih</a:t>
            </a:r>
            <a:r>
              <a:rPr sz="2178" spc="-3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sedikit</a:t>
            </a:r>
            <a:endParaRPr sz="217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86404" marR="4611" lvl="1" indent="-260499">
              <a:spcBef>
                <a:spcPts val="522"/>
              </a:spcBef>
              <a:buFontTx/>
              <a:buChar char="–"/>
              <a:tabLst>
                <a:tab pos="686404" algn="l"/>
                <a:tab pos="686981" algn="l"/>
              </a:tabLst>
            </a:pP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Konektivitas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antar </a:t>
            </a:r>
            <a:r>
              <a:rPr sz="2178" spc="-5" dirty="0">
                <a:solidFill>
                  <a:prstClr val="black"/>
                </a:solidFill>
                <a:latin typeface="Times New Roman"/>
                <a:cs typeface="Times New Roman"/>
              </a:rPr>
              <a:t>kawasan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 konservasi</a:t>
            </a:r>
            <a:r>
              <a:rPr sz="2178" spc="-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dapat</a:t>
            </a:r>
            <a:r>
              <a:rPr sz="2178" spc="-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dihubungkan </a:t>
            </a:r>
            <a:r>
              <a:rPr sz="2178" spc="-5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dengan</a:t>
            </a:r>
            <a:r>
              <a:rPr sz="2178" spc="-3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koridor</a:t>
            </a:r>
            <a:r>
              <a:rPr sz="2178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Times New Roman"/>
                <a:cs typeface="Times New Roman"/>
              </a:rPr>
              <a:t>hijau</a:t>
            </a:r>
            <a:endParaRPr sz="217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56010" y="1699862"/>
            <a:ext cx="3688912" cy="4011066"/>
            <a:chOff x="5853562" y="1872996"/>
            <a:chExt cx="4064635" cy="4419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3562" y="1872996"/>
              <a:ext cx="4064507" cy="44195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16374" y="5408676"/>
              <a:ext cx="1109980" cy="231775"/>
            </a:xfrm>
            <a:custGeom>
              <a:avLst/>
              <a:gdLst/>
              <a:ahLst/>
              <a:cxnLst/>
              <a:rect l="l" t="t" r="r" b="b"/>
              <a:pathLst>
                <a:path w="1109979" h="231775">
                  <a:moveTo>
                    <a:pt x="228237" y="156754"/>
                  </a:moveTo>
                  <a:lnTo>
                    <a:pt x="226060" y="152400"/>
                  </a:lnTo>
                  <a:lnTo>
                    <a:pt x="223520" y="143256"/>
                  </a:lnTo>
                  <a:lnTo>
                    <a:pt x="219710" y="132588"/>
                  </a:lnTo>
                  <a:lnTo>
                    <a:pt x="218440" y="121920"/>
                  </a:lnTo>
                  <a:lnTo>
                    <a:pt x="214630" y="96012"/>
                  </a:lnTo>
                  <a:lnTo>
                    <a:pt x="210820" y="82296"/>
                  </a:lnTo>
                  <a:lnTo>
                    <a:pt x="208280" y="70104"/>
                  </a:lnTo>
                  <a:lnTo>
                    <a:pt x="203200" y="56388"/>
                  </a:lnTo>
                  <a:lnTo>
                    <a:pt x="199390" y="47244"/>
                  </a:lnTo>
                  <a:lnTo>
                    <a:pt x="199390" y="45720"/>
                  </a:lnTo>
                  <a:lnTo>
                    <a:pt x="195580" y="41148"/>
                  </a:lnTo>
                  <a:lnTo>
                    <a:pt x="191770" y="35052"/>
                  </a:lnTo>
                  <a:lnTo>
                    <a:pt x="186690" y="28956"/>
                  </a:lnTo>
                  <a:lnTo>
                    <a:pt x="179070" y="22860"/>
                  </a:lnTo>
                  <a:lnTo>
                    <a:pt x="173990" y="18288"/>
                  </a:lnTo>
                  <a:lnTo>
                    <a:pt x="142240" y="4572"/>
                  </a:lnTo>
                  <a:lnTo>
                    <a:pt x="132080" y="3048"/>
                  </a:lnTo>
                  <a:lnTo>
                    <a:pt x="119380" y="1524"/>
                  </a:lnTo>
                  <a:lnTo>
                    <a:pt x="109220" y="0"/>
                  </a:lnTo>
                  <a:lnTo>
                    <a:pt x="86360" y="0"/>
                  </a:lnTo>
                  <a:lnTo>
                    <a:pt x="64770" y="3048"/>
                  </a:lnTo>
                  <a:lnTo>
                    <a:pt x="41910" y="6096"/>
                  </a:lnTo>
                  <a:lnTo>
                    <a:pt x="0" y="15240"/>
                  </a:lnTo>
                  <a:lnTo>
                    <a:pt x="12700" y="77724"/>
                  </a:lnTo>
                  <a:lnTo>
                    <a:pt x="55880" y="68580"/>
                  </a:lnTo>
                  <a:lnTo>
                    <a:pt x="73660" y="65532"/>
                  </a:lnTo>
                  <a:lnTo>
                    <a:pt x="92710" y="64008"/>
                  </a:lnTo>
                  <a:lnTo>
                    <a:pt x="115570" y="64008"/>
                  </a:lnTo>
                  <a:lnTo>
                    <a:pt x="133350" y="68580"/>
                  </a:lnTo>
                  <a:lnTo>
                    <a:pt x="138430" y="71628"/>
                  </a:lnTo>
                  <a:lnTo>
                    <a:pt x="138430" y="70104"/>
                  </a:lnTo>
                  <a:lnTo>
                    <a:pt x="139700" y="71120"/>
                  </a:lnTo>
                  <a:lnTo>
                    <a:pt x="139700" y="70104"/>
                  </a:lnTo>
                  <a:lnTo>
                    <a:pt x="140970" y="72136"/>
                  </a:lnTo>
                  <a:lnTo>
                    <a:pt x="142240" y="73152"/>
                  </a:lnTo>
                  <a:lnTo>
                    <a:pt x="142240" y="74168"/>
                  </a:lnTo>
                  <a:lnTo>
                    <a:pt x="143510" y="76200"/>
                  </a:lnTo>
                  <a:lnTo>
                    <a:pt x="143510" y="77724"/>
                  </a:lnTo>
                  <a:lnTo>
                    <a:pt x="146050" y="82296"/>
                  </a:lnTo>
                  <a:lnTo>
                    <a:pt x="147320" y="88392"/>
                  </a:lnTo>
                  <a:lnTo>
                    <a:pt x="149860" y="97536"/>
                  </a:lnTo>
                  <a:lnTo>
                    <a:pt x="151130" y="108204"/>
                  </a:lnTo>
                  <a:lnTo>
                    <a:pt x="156210" y="132588"/>
                  </a:lnTo>
                  <a:lnTo>
                    <a:pt x="162560" y="160020"/>
                  </a:lnTo>
                  <a:lnTo>
                    <a:pt x="166370" y="173736"/>
                  </a:lnTo>
                  <a:lnTo>
                    <a:pt x="172720" y="185928"/>
                  </a:lnTo>
                  <a:lnTo>
                    <a:pt x="172720" y="187452"/>
                  </a:lnTo>
                  <a:lnTo>
                    <a:pt x="173990" y="188976"/>
                  </a:lnTo>
                  <a:lnTo>
                    <a:pt x="173990" y="190500"/>
                  </a:lnTo>
                  <a:lnTo>
                    <a:pt x="180340" y="199644"/>
                  </a:lnTo>
                  <a:lnTo>
                    <a:pt x="196850" y="216408"/>
                  </a:lnTo>
                  <a:lnTo>
                    <a:pt x="207010" y="222504"/>
                  </a:lnTo>
                  <a:lnTo>
                    <a:pt x="208280" y="224028"/>
                  </a:lnTo>
                  <a:lnTo>
                    <a:pt x="210820" y="224028"/>
                  </a:lnTo>
                  <a:lnTo>
                    <a:pt x="212090" y="225552"/>
                  </a:lnTo>
                  <a:lnTo>
                    <a:pt x="226060" y="230124"/>
                  </a:lnTo>
                  <a:lnTo>
                    <a:pt x="227330" y="230341"/>
                  </a:lnTo>
                  <a:lnTo>
                    <a:pt x="227330" y="155448"/>
                  </a:lnTo>
                  <a:lnTo>
                    <a:pt x="228237" y="156754"/>
                  </a:lnTo>
                  <a:close/>
                </a:path>
                <a:path w="1109979" h="231775">
                  <a:moveTo>
                    <a:pt x="140970" y="72644"/>
                  </a:moveTo>
                  <a:lnTo>
                    <a:pt x="140546" y="71797"/>
                  </a:lnTo>
                  <a:lnTo>
                    <a:pt x="138430" y="70104"/>
                  </a:lnTo>
                  <a:lnTo>
                    <a:pt x="140335" y="72390"/>
                  </a:lnTo>
                  <a:lnTo>
                    <a:pt x="140970" y="72644"/>
                  </a:lnTo>
                  <a:close/>
                </a:path>
                <a:path w="1109979" h="231775">
                  <a:moveTo>
                    <a:pt x="140335" y="72390"/>
                  </a:moveTo>
                  <a:lnTo>
                    <a:pt x="138430" y="70104"/>
                  </a:lnTo>
                  <a:lnTo>
                    <a:pt x="138430" y="71628"/>
                  </a:lnTo>
                  <a:lnTo>
                    <a:pt x="140335" y="72390"/>
                  </a:lnTo>
                  <a:close/>
                </a:path>
                <a:path w="1109979" h="231775">
                  <a:moveTo>
                    <a:pt x="140970" y="72136"/>
                  </a:moveTo>
                  <a:lnTo>
                    <a:pt x="139700" y="70104"/>
                  </a:lnTo>
                  <a:lnTo>
                    <a:pt x="140546" y="71797"/>
                  </a:lnTo>
                  <a:lnTo>
                    <a:pt x="140970" y="72136"/>
                  </a:lnTo>
                  <a:close/>
                </a:path>
                <a:path w="1109979" h="231775">
                  <a:moveTo>
                    <a:pt x="140546" y="71797"/>
                  </a:moveTo>
                  <a:lnTo>
                    <a:pt x="139700" y="70104"/>
                  </a:lnTo>
                  <a:lnTo>
                    <a:pt x="139700" y="71120"/>
                  </a:lnTo>
                  <a:lnTo>
                    <a:pt x="140546" y="71797"/>
                  </a:lnTo>
                  <a:close/>
                </a:path>
                <a:path w="1109979" h="231775">
                  <a:moveTo>
                    <a:pt x="141605" y="73914"/>
                  </a:moveTo>
                  <a:lnTo>
                    <a:pt x="140970" y="72644"/>
                  </a:lnTo>
                  <a:lnTo>
                    <a:pt x="140335" y="72390"/>
                  </a:lnTo>
                  <a:lnTo>
                    <a:pt x="141605" y="73914"/>
                  </a:lnTo>
                  <a:close/>
                </a:path>
                <a:path w="1109979" h="231775">
                  <a:moveTo>
                    <a:pt x="141393" y="72813"/>
                  </a:moveTo>
                  <a:lnTo>
                    <a:pt x="140970" y="72136"/>
                  </a:lnTo>
                  <a:lnTo>
                    <a:pt x="140546" y="71797"/>
                  </a:lnTo>
                  <a:lnTo>
                    <a:pt x="140970" y="72644"/>
                  </a:lnTo>
                  <a:lnTo>
                    <a:pt x="141393" y="72813"/>
                  </a:lnTo>
                  <a:close/>
                </a:path>
                <a:path w="1109979" h="231775">
                  <a:moveTo>
                    <a:pt x="142240" y="73152"/>
                  </a:moveTo>
                  <a:lnTo>
                    <a:pt x="140970" y="72136"/>
                  </a:lnTo>
                  <a:lnTo>
                    <a:pt x="141393" y="72813"/>
                  </a:lnTo>
                  <a:lnTo>
                    <a:pt x="142240" y="73152"/>
                  </a:lnTo>
                  <a:close/>
                </a:path>
                <a:path w="1109979" h="231775">
                  <a:moveTo>
                    <a:pt x="143510" y="76200"/>
                  </a:moveTo>
                  <a:lnTo>
                    <a:pt x="141393" y="72813"/>
                  </a:lnTo>
                  <a:lnTo>
                    <a:pt x="140970" y="72644"/>
                  </a:lnTo>
                  <a:lnTo>
                    <a:pt x="141605" y="73914"/>
                  </a:lnTo>
                  <a:lnTo>
                    <a:pt x="143510" y="76200"/>
                  </a:lnTo>
                  <a:close/>
                </a:path>
                <a:path w="1109979" h="231775">
                  <a:moveTo>
                    <a:pt x="142240" y="74168"/>
                  </a:moveTo>
                  <a:lnTo>
                    <a:pt x="142240" y="73152"/>
                  </a:lnTo>
                  <a:lnTo>
                    <a:pt x="141393" y="72813"/>
                  </a:lnTo>
                  <a:lnTo>
                    <a:pt x="142240" y="74168"/>
                  </a:lnTo>
                  <a:close/>
                </a:path>
                <a:path w="1109979" h="231775">
                  <a:moveTo>
                    <a:pt x="143510" y="77724"/>
                  </a:moveTo>
                  <a:lnTo>
                    <a:pt x="143510" y="76200"/>
                  </a:lnTo>
                  <a:lnTo>
                    <a:pt x="141605" y="73914"/>
                  </a:lnTo>
                  <a:lnTo>
                    <a:pt x="143510" y="77724"/>
                  </a:lnTo>
                  <a:close/>
                </a:path>
                <a:path w="1109979" h="231775">
                  <a:moveTo>
                    <a:pt x="229870" y="160020"/>
                  </a:moveTo>
                  <a:lnTo>
                    <a:pt x="228237" y="156754"/>
                  </a:lnTo>
                  <a:lnTo>
                    <a:pt x="227330" y="155448"/>
                  </a:lnTo>
                  <a:lnTo>
                    <a:pt x="229870" y="160020"/>
                  </a:lnTo>
                  <a:close/>
                </a:path>
                <a:path w="1109979" h="231775">
                  <a:moveTo>
                    <a:pt x="233362" y="164211"/>
                  </a:moveTo>
                  <a:lnTo>
                    <a:pt x="229870" y="160020"/>
                  </a:lnTo>
                  <a:lnTo>
                    <a:pt x="227330" y="155448"/>
                  </a:lnTo>
                  <a:lnTo>
                    <a:pt x="227330" y="230341"/>
                  </a:lnTo>
                  <a:lnTo>
                    <a:pt x="231140" y="230994"/>
                  </a:lnTo>
                  <a:lnTo>
                    <a:pt x="231140" y="163068"/>
                  </a:lnTo>
                  <a:lnTo>
                    <a:pt x="233362" y="164211"/>
                  </a:lnTo>
                  <a:close/>
                </a:path>
                <a:path w="1109979" h="231775">
                  <a:moveTo>
                    <a:pt x="231948" y="162098"/>
                  </a:moveTo>
                  <a:lnTo>
                    <a:pt x="228237" y="156754"/>
                  </a:lnTo>
                  <a:lnTo>
                    <a:pt x="229870" y="160020"/>
                  </a:lnTo>
                  <a:lnTo>
                    <a:pt x="231948" y="162098"/>
                  </a:lnTo>
                  <a:close/>
                </a:path>
                <a:path w="1109979" h="231775">
                  <a:moveTo>
                    <a:pt x="233444" y="164253"/>
                  </a:moveTo>
                  <a:lnTo>
                    <a:pt x="231948" y="162098"/>
                  </a:lnTo>
                  <a:lnTo>
                    <a:pt x="229870" y="160020"/>
                  </a:lnTo>
                  <a:lnTo>
                    <a:pt x="233362" y="164211"/>
                  </a:lnTo>
                  <a:close/>
                </a:path>
                <a:path w="1109979" h="231775">
                  <a:moveTo>
                    <a:pt x="233680" y="164896"/>
                  </a:moveTo>
                  <a:lnTo>
                    <a:pt x="233680" y="164592"/>
                  </a:lnTo>
                  <a:lnTo>
                    <a:pt x="233362" y="164211"/>
                  </a:lnTo>
                  <a:lnTo>
                    <a:pt x="231140" y="163068"/>
                  </a:lnTo>
                  <a:lnTo>
                    <a:pt x="233680" y="164896"/>
                  </a:lnTo>
                  <a:close/>
                </a:path>
                <a:path w="1109979" h="231775">
                  <a:moveTo>
                    <a:pt x="237490" y="231648"/>
                  </a:moveTo>
                  <a:lnTo>
                    <a:pt x="237490" y="167640"/>
                  </a:lnTo>
                  <a:lnTo>
                    <a:pt x="235675" y="166333"/>
                  </a:lnTo>
                  <a:lnTo>
                    <a:pt x="234950" y="166116"/>
                  </a:lnTo>
                  <a:lnTo>
                    <a:pt x="234950" y="165811"/>
                  </a:lnTo>
                  <a:lnTo>
                    <a:pt x="231140" y="163068"/>
                  </a:lnTo>
                  <a:lnTo>
                    <a:pt x="231140" y="230994"/>
                  </a:lnTo>
                  <a:lnTo>
                    <a:pt x="234950" y="231648"/>
                  </a:lnTo>
                  <a:lnTo>
                    <a:pt x="234950" y="166116"/>
                  </a:lnTo>
                  <a:lnTo>
                    <a:pt x="235675" y="166333"/>
                  </a:lnTo>
                  <a:lnTo>
                    <a:pt x="235675" y="231648"/>
                  </a:lnTo>
                  <a:lnTo>
                    <a:pt x="237490" y="231648"/>
                  </a:lnTo>
                  <a:close/>
                </a:path>
                <a:path w="1109979" h="231775">
                  <a:moveTo>
                    <a:pt x="234800" y="164950"/>
                  </a:moveTo>
                  <a:lnTo>
                    <a:pt x="231948" y="162098"/>
                  </a:lnTo>
                  <a:lnTo>
                    <a:pt x="233444" y="164253"/>
                  </a:lnTo>
                  <a:lnTo>
                    <a:pt x="234800" y="164950"/>
                  </a:lnTo>
                  <a:close/>
                </a:path>
                <a:path w="1109979" h="231775">
                  <a:moveTo>
                    <a:pt x="233680" y="164592"/>
                  </a:moveTo>
                  <a:lnTo>
                    <a:pt x="233444" y="164253"/>
                  </a:lnTo>
                  <a:lnTo>
                    <a:pt x="233680" y="164592"/>
                  </a:lnTo>
                  <a:close/>
                </a:path>
                <a:path w="1109979" h="231775">
                  <a:moveTo>
                    <a:pt x="236401" y="166551"/>
                  </a:moveTo>
                  <a:lnTo>
                    <a:pt x="234800" y="164950"/>
                  </a:lnTo>
                  <a:lnTo>
                    <a:pt x="233444" y="164253"/>
                  </a:lnTo>
                  <a:lnTo>
                    <a:pt x="233680" y="164592"/>
                  </a:lnTo>
                  <a:lnTo>
                    <a:pt x="233680" y="164896"/>
                  </a:lnTo>
                  <a:lnTo>
                    <a:pt x="235675" y="166333"/>
                  </a:lnTo>
                  <a:lnTo>
                    <a:pt x="236401" y="166551"/>
                  </a:lnTo>
                  <a:close/>
                </a:path>
                <a:path w="1109979" h="231775">
                  <a:moveTo>
                    <a:pt x="240030" y="167640"/>
                  </a:moveTo>
                  <a:lnTo>
                    <a:pt x="234800" y="164950"/>
                  </a:lnTo>
                  <a:lnTo>
                    <a:pt x="236401" y="166551"/>
                  </a:lnTo>
                  <a:lnTo>
                    <a:pt x="240030" y="167640"/>
                  </a:lnTo>
                  <a:close/>
                </a:path>
                <a:path w="1109979" h="231775">
                  <a:moveTo>
                    <a:pt x="237490" y="167640"/>
                  </a:moveTo>
                  <a:lnTo>
                    <a:pt x="236401" y="166551"/>
                  </a:lnTo>
                  <a:lnTo>
                    <a:pt x="235675" y="166333"/>
                  </a:lnTo>
                  <a:lnTo>
                    <a:pt x="237490" y="167640"/>
                  </a:lnTo>
                  <a:close/>
                </a:path>
                <a:path w="1109979" h="231775">
                  <a:moveTo>
                    <a:pt x="1109980" y="124968"/>
                  </a:moveTo>
                  <a:lnTo>
                    <a:pt x="1109980" y="109728"/>
                  </a:lnTo>
                  <a:lnTo>
                    <a:pt x="1108710" y="103632"/>
                  </a:lnTo>
                  <a:lnTo>
                    <a:pt x="1106170" y="97536"/>
                  </a:lnTo>
                  <a:lnTo>
                    <a:pt x="1103630" y="96012"/>
                  </a:lnTo>
                  <a:lnTo>
                    <a:pt x="1102360" y="92964"/>
                  </a:lnTo>
                  <a:lnTo>
                    <a:pt x="1099820" y="89916"/>
                  </a:lnTo>
                  <a:lnTo>
                    <a:pt x="1096010" y="88392"/>
                  </a:lnTo>
                  <a:lnTo>
                    <a:pt x="1092200" y="83820"/>
                  </a:lnTo>
                  <a:lnTo>
                    <a:pt x="1090930" y="83820"/>
                  </a:lnTo>
                  <a:lnTo>
                    <a:pt x="1088390" y="82296"/>
                  </a:lnTo>
                  <a:lnTo>
                    <a:pt x="1083310" y="77724"/>
                  </a:lnTo>
                  <a:lnTo>
                    <a:pt x="1073150" y="74676"/>
                  </a:lnTo>
                  <a:lnTo>
                    <a:pt x="1065530" y="71628"/>
                  </a:lnTo>
                  <a:lnTo>
                    <a:pt x="1055370" y="68580"/>
                  </a:lnTo>
                  <a:lnTo>
                    <a:pt x="1046480" y="65532"/>
                  </a:lnTo>
                  <a:lnTo>
                    <a:pt x="996950" y="53340"/>
                  </a:lnTo>
                  <a:lnTo>
                    <a:pt x="969010" y="48768"/>
                  </a:lnTo>
                  <a:lnTo>
                    <a:pt x="939800" y="42672"/>
                  </a:lnTo>
                  <a:lnTo>
                    <a:pt x="881380" y="33528"/>
                  </a:lnTo>
                  <a:lnTo>
                    <a:pt x="854710" y="28956"/>
                  </a:lnTo>
                  <a:lnTo>
                    <a:pt x="842010" y="27432"/>
                  </a:lnTo>
                  <a:lnTo>
                    <a:pt x="829310" y="24384"/>
                  </a:lnTo>
                  <a:lnTo>
                    <a:pt x="817880" y="22860"/>
                  </a:lnTo>
                  <a:lnTo>
                    <a:pt x="796290" y="19812"/>
                  </a:lnTo>
                  <a:lnTo>
                    <a:pt x="781050" y="16764"/>
                  </a:lnTo>
                  <a:lnTo>
                    <a:pt x="774700" y="15240"/>
                  </a:lnTo>
                  <a:lnTo>
                    <a:pt x="764540" y="13716"/>
                  </a:lnTo>
                  <a:lnTo>
                    <a:pt x="755650" y="10668"/>
                  </a:lnTo>
                  <a:lnTo>
                    <a:pt x="748030" y="9144"/>
                  </a:lnTo>
                  <a:lnTo>
                    <a:pt x="741680" y="7620"/>
                  </a:lnTo>
                  <a:lnTo>
                    <a:pt x="736600" y="7620"/>
                  </a:lnTo>
                  <a:lnTo>
                    <a:pt x="728980" y="6096"/>
                  </a:lnTo>
                  <a:lnTo>
                    <a:pt x="725170" y="6096"/>
                  </a:lnTo>
                  <a:lnTo>
                    <a:pt x="722630" y="4572"/>
                  </a:lnTo>
                  <a:lnTo>
                    <a:pt x="718820" y="4572"/>
                  </a:lnTo>
                  <a:lnTo>
                    <a:pt x="717550" y="6096"/>
                  </a:lnTo>
                  <a:lnTo>
                    <a:pt x="707390" y="6096"/>
                  </a:lnTo>
                  <a:lnTo>
                    <a:pt x="706120" y="7620"/>
                  </a:lnTo>
                  <a:lnTo>
                    <a:pt x="702310" y="9144"/>
                  </a:lnTo>
                  <a:lnTo>
                    <a:pt x="698500" y="9144"/>
                  </a:lnTo>
                  <a:lnTo>
                    <a:pt x="692150" y="12192"/>
                  </a:lnTo>
                  <a:lnTo>
                    <a:pt x="680720" y="16764"/>
                  </a:lnTo>
                  <a:lnTo>
                    <a:pt x="671830" y="19812"/>
                  </a:lnTo>
                  <a:lnTo>
                    <a:pt x="661670" y="24384"/>
                  </a:lnTo>
                  <a:lnTo>
                    <a:pt x="646430" y="33528"/>
                  </a:lnTo>
                  <a:lnTo>
                    <a:pt x="613410" y="51816"/>
                  </a:lnTo>
                  <a:lnTo>
                    <a:pt x="585470" y="68580"/>
                  </a:lnTo>
                  <a:lnTo>
                    <a:pt x="576580" y="73152"/>
                  </a:lnTo>
                  <a:lnTo>
                    <a:pt x="566420" y="77724"/>
                  </a:lnTo>
                  <a:lnTo>
                    <a:pt x="553720" y="83820"/>
                  </a:lnTo>
                  <a:lnTo>
                    <a:pt x="543560" y="88392"/>
                  </a:lnTo>
                  <a:lnTo>
                    <a:pt x="529590" y="92964"/>
                  </a:lnTo>
                  <a:lnTo>
                    <a:pt x="514350" y="97536"/>
                  </a:lnTo>
                  <a:lnTo>
                    <a:pt x="477520" y="109728"/>
                  </a:lnTo>
                  <a:lnTo>
                    <a:pt x="458470" y="117348"/>
                  </a:lnTo>
                  <a:lnTo>
                    <a:pt x="438150" y="123444"/>
                  </a:lnTo>
                  <a:lnTo>
                    <a:pt x="416560" y="131064"/>
                  </a:lnTo>
                  <a:lnTo>
                    <a:pt x="374650" y="144780"/>
                  </a:lnTo>
                  <a:lnTo>
                    <a:pt x="353060" y="150876"/>
                  </a:lnTo>
                  <a:lnTo>
                    <a:pt x="331470" y="155448"/>
                  </a:lnTo>
                  <a:lnTo>
                    <a:pt x="311150" y="161544"/>
                  </a:lnTo>
                  <a:lnTo>
                    <a:pt x="293370" y="164592"/>
                  </a:lnTo>
                  <a:lnTo>
                    <a:pt x="276860" y="167640"/>
                  </a:lnTo>
                  <a:lnTo>
                    <a:pt x="262890" y="169164"/>
                  </a:lnTo>
                  <a:lnTo>
                    <a:pt x="250190" y="169164"/>
                  </a:lnTo>
                  <a:lnTo>
                    <a:pt x="246380" y="167640"/>
                  </a:lnTo>
                  <a:lnTo>
                    <a:pt x="240030" y="167640"/>
                  </a:lnTo>
                  <a:lnTo>
                    <a:pt x="236401" y="166551"/>
                  </a:lnTo>
                  <a:lnTo>
                    <a:pt x="237490" y="167640"/>
                  </a:lnTo>
                  <a:lnTo>
                    <a:pt x="237490" y="231648"/>
                  </a:lnTo>
                  <a:lnTo>
                    <a:pt x="262890" y="231648"/>
                  </a:lnTo>
                  <a:lnTo>
                    <a:pt x="283210" y="230124"/>
                  </a:lnTo>
                  <a:lnTo>
                    <a:pt x="302260" y="227076"/>
                  </a:lnTo>
                  <a:lnTo>
                    <a:pt x="323850" y="222504"/>
                  </a:lnTo>
                  <a:lnTo>
                    <a:pt x="346710" y="217932"/>
                  </a:lnTo>
                  <a:lnTo>
                    <a:pt x="368300" y="211836"/>
                  </a:lnTo>
                  <a:lnTo>
                    <a:pt x="391160" y="205740"/>
                  </a:lnTo>
                  <a:lnTo>
                    <a:pt x="435610" y="192024"/>
                  </a:lnTo>
                  <a:lnTo>
                    <a:pt x="458470" y="184404"/>
                  </a:lnTo>
                  <a:lnTo>
                    <a:pt x="459740" y="183927"/>
                  </a:lnTo>
                  <a:lnTo>
                    <a:pt x="459740" y="167640"/>
                  </a:lnTo>
                  <a:lnTo>
                    <a:pt x="469900" y="166116"/>
                  </a:lnTo>
                  <a:lnTo>
                    <a:pt x="482600" y="164592"/>
                  </a:lnTo>
                  <a:lnTo>
                    <a:pt x="513080" y="161544"/>
                  </a:lnTo>
                  <a:lnTo>
                    <a:pt x="527685" y="160292"/>
                  </a:lnTo>
                  <a:lnTo>
                    <a:pt x="534670" y="158496"/>
                  </a:lnTo>
                  <a:lnTo>
                    <a:pt x="549910" y="152400"/>
                  </a:lnTo>
                  <a:lnTo>
                    <a:pt x="562610" y="147828"/>
                  </a:lnTo>
                  <a:lnTo>
                    <a:pt x="577850" y="141732"/>
                  </a:lnTo>
                  <a:lnTo>
                    <a:pt x="590550" y="135636"/>
                  </a:lnTo>
                  <a:lnTo>
                    <a:pt x="604520" y="131064"/>
                  </a:lnTo>
                  <a:lnTo>
                    <a:pt x="614680" y="124968"/>
                  </a:lnTo>
                  <a:lnTo>
                    <a:pt x="627380" y="118872"/>
                  </a:lnTo>
                  <a:lnTo>
                    <a:pt x="645160" y="106680"/>
                  </a:lnTo>
                  <a:lnTo>
                    <a:pt x="664210" y="96012"/>
                  </a:lnTo>
                  <a:lnTo>
                    <a:pt x="679450" y="86868"/>
                  </a:lnTo>
                  <a:lnTo>
                    <a:pt x="692150" y="80772"/>
                  </a:lnTo>
                  <a:lnTo>
                    <a:pt x="697230" y="77724"/>
                  </a:lnTo>
                  <a:lnTo>
                    <a:pt x="703580" y="76200"/>
                  </a:lnTo>
                  <a:lnTo>
                    <a:pt x="718820" y="70104"/>
                  </a:lnTo>
                  <a:lnTo>
                    <a:pt x="718820" y="68580"/>
                  </a:lnTo>
                  <a:lnTo>
                    <a:pt x="720090" y="68580"/>
                  </a:lnTo>
                  <a:lnTo>
                    <a:pt x="726440" y="67056"/>
                  </a:lnTo>
                  <a:lnTo>
                    <a:pt x="726440" y="70104"/>
                  </a:lnTo>
                  <a:lnTo>
                    <a:pt x="727710" y="70104"/>
                  </a:lnTo>
                  <a:lnTo>
                    <a:pt x="734060" y="71628"/>
                  </a:lnTo>
                  <a:lnTo>
                    <a:pt x="741680" y="73152"/>
                  </a:lnTo>
                  <a:lnTo>
                    <a:pt x="750570" y="74676"/>
                  </a:lnTo>
                  <a:lnTo>
                    <a:pt x="760730" y="77724"/>
                  </a:lnTo>
                  <a:lnTo>
                    <a:pt x="775970" y="80772"/>
                  </a:lnTo>
                  <a:lnTo>
                    <a:pt x="806450" y="85344"/>
                  </a:lnTo>
                  <a:lnTo>
                    <a:pt x="819150" y="86868"/>
                  </a:lnTo>
                  <a:lnTo>
                    <a:pt x="831850" y="89916"/>
                  </a:lnTo>
                  <a:lnTo>
                    <a:pt x="844550" y="91440"/>
                  </a:lnTo>
                  <a:lnTo>
                    <a:pt x="928370" y="105156"/>
                  </a:lnTo>
                  <a:lnTo>
                    <a:pt x="957580" y="111252"/>
                  </a:lnTo>
                  <a:lnTo>
                    <a:pt x="965856" y="112670"/>
                  </a:lnTo>
                  <a:lnTo>
                    <a:pt x="984250" y="109728"/>
                  </a:lnTo>
                  <a:lnTo>
                    <a:pt x="1000760" y="106680"/>
                  </a:lnTo>
                  <a:lnTo>
                    <a:pt x="1016000" y="103632"/>
                  </a:lnTo>
                  <a:lnTo>
                    <a:pt x="1029970" y="102108"/>
                  </a:lnTo>
                  <a:lnTo>
                    <a:pt x="1041400" y="99060"/>
                  </a:lnTo>
                  <a:lnTo>
                    <a:pt x="1049020" y="97536"/>
                  </a:lnTo>
                  <a:lnTo>
                    <a:pt x="1056640" y="94488"/>
                  </a:lnTo>
                  <a:lnTo>
                    <a:pt x="1056640" y="95250"/>
                  </a:lnTo>
                  <a:lnTo>
                    <a:pt x="1060450" y="92964"/>
                  </a:lnTo>
                  <a:lnTo>
                    <a:pt x="1060450" y="160324"/>
                  </a:lnTo>
                  <a:lnTo>
                    <a:pt x="1068070" y="158496"/>
                  </a:lnTo>
                  <a:lnTo>
                    <a:pt x="1078230" y="155448"/>
                  </a:lnTo>
                  <a:lnTo>
                    <a:pt x="1083310" y="152400"/>
                  </a:lnTo>
                  <a:lnTo>
                    <a:pt x="1090930" y="149352"/>
                  </a:lnTo>
                  <a:lnTo>
                    <a:pt x="1093470" y="146304"/>
                  </a:lnTo>
                  <a:lnTo>
                    <a:pt x="1099820" y="143256"/>
                  </a:lnTo>
                  <a:lnTo>
                    <a:pt x="1101090" y="140208"/>
                  </a:lnTo>
                  <a:lnTo>
                    <a:pt x="1107440" y="132588"/>
                  </a:lnTo>
                  <a:lnTo>
                    <a:pt x="1109980" y="124968"/>
                  </a:lnTo>
                  <a:close/>
                </a:path>
                <a:path w="1109979" h="231775">
                  <a:moveTo>
                    <a:pt x="527685" y="160292"/>
                  </a:moveTo>
                  <a:lnTo>
                    <a:pt x="513080" y="161544"/>
                  </a:lnTo>
                  <a:lnTo>
                    <a:pt x="482600" y="164592"/>
                  </a:lnTo>
                  <a:lnTo>
                    <a:pt x="469900" y="166116"/>
                  </a:lnTo>
                  <a:lnTo>
                    <a:pt x="459740" y="167640"/>
                  </a:lnTo>
                  <a:lnTo>
                    <a:pt x="461639" y="183215"/>
                  </a:lnTo>
                  <a:lnTo>
                    <a:pt x="478790" y="176784"/>
                  </a:lnTo>
                  <a:lnTo>
                    <a:pt x="499110" y="170688"/>
                  </a:lnTo>
                  <a:lnTo>
                    <a:pt x="516890" y="163068"/>
                  </a:lnTo>
                  <a:lnTo>
                    <a:pt x="527685" y="160292"/>
                  </a:lnTo>
                  <a:close/>
                </a:path>
                <a:path w="1109979" h="231775">
                  <a:moveTo>
                    <a:pt x="461639" y="183215"/>
                  </a:moveTo>
                  <a:lnTo>
                    <a:pt x="459740" y="167640"/>
                  </a:lnTo>
                  <a:lnTo>
                    <a:pt x="459740" y="183927"/>
                  </a:lnTo>
                  <a:lnTo>
                    <a:pt x="461639" y="183215"/>
                  </a:lnTo>
                  <a:close/>
                </a:path>
                <a:path w="1109979" h="231775">
                  <a:moveTo>
                    <a:pt x="1056640" y="161239"/>
                  </a:moveTo>
                  <a:lnTo>
                    <a:pt x="1056640" y="137160"/>
                  </a:lnTo>
                  <a:lnTo>
                    <a:pt x="1055370" y="135636"/>
                  </a:lnTo>
                  <a:lnTo>
                    <a:pt x="1052830" y="134112"/>
                  </a:lnTo>
                  <a:lnTo>
                    <a:pt x="1046480" y="132588"/>
                  </a:lnTo>
                  <a:lnTo>
                    <a:pt x="1038860" y="129540"/>
                  </a:lnTo>
                  <a:lnTo>
                    <a:pt x="1029970" y="126492"/>
                  </a:lnTo>
                  <a:lnTo>
                    <a:pt x="1018540" y="124968"/>
                  </a:lnTo>
                  <a:lnTo>
                    <a:pt x="1008380" y="121920"/>
                  </a:lnTo>
                  <a:lnTo>
                    <a:pt x="984250" y="115824"/>
                  </a:lnTo>
                  <a:lnTo>
                    <a:pt x="965856" y="112670"/>
                  </a:lnTo>
                  <a:lnTo>
                    <a:pt x="965200" y="112776"/>
                  </a:lnTo>
                  <a:lnTo>
                    <a:pt x="946150" y="114300"/>
                  </a:lnTo>
                  <a:lnTo>
                    <a:pt x="925830" y="117348"/>
                  </a:lnTo>
                  <a:lnTo>
                    <a:pt x="857250" y="126492"/>
                  </a:lnTo>
                  <a:lnTo>
                    <a:pt x="833120" y="128016"/>
                  </a:lnTo>
                  <a:lnTo>
                    <a:pt x="783590" y="134112"/>
                  </a:lnTo>
                  <a:lnTo>
                    <a:pt x="734060" y="138684"/>
                  </a:lnTo>
                  <a:lnTo>
                    <a:pt x="683260" y="144780"/>
                  </a:lnTo>
                  <a:lnTo>
                    <a:pt x="660400" y="146304"/>
                  </a:lnTo>
                  <a:lnTo>
                    <a:pt x="636270" y="149352"/>
                  </a:lnTo>
                  <a:lnTo>
                    <a:pt x="613410" y="150876"/>
                  </a:lnTo>
                  <a:lnTo>
                    <a:pt x="590550" y="153924"/>
                  </a:lnTo>
                  <a:lnTo>
                    <a:pt x="568960" y="155448"/>
                  </a:lnTo>
                  <a:lnTo>
                    <a:pt x="549910" y="156972"/>
                  </a:lnTo>
                  <a:lnTo>
                    <a:pt x="530860" y="160020"/>
                  </a:lnTo>
                  <a:lnTo>
                    <a:pt x="527685" y="160292"/>
                  </a:lnTo>
                  <a:lnTo>
                    <a:pt x="516890" y="163068"/>
                  </a:lnTo>
                  <a:lnTo>
                    <a:pt x="499110" y="170688"/>
                  </a:lnTo>
                  <a:lnTo>
                    <a:pt x="478790" y="176784"/>
                  </a:lnTo>
                  <a:lnTo>
                    <a:pt x="461639" y="183215"/>
                  </a:lnTo>
                  <a:lnTo>
                    <a:pt x="467360" y="230124"/>
                  </a:lnTo>
                  <a:lnTo>
                    <a:pt x="477520" y="228600"/>
                  </a:lnTo>
                  <a:lnTo>
                    <a:pt x="490220" y="227076"/>
                  </a:lnTo>
                  <a:lnTo>
                    <a:pt x="504190" y="225552"/>
                  </a:lnTo>
                  <a:lnTo>
                    <a:pt x="519430" y="224028"/>
                  </a:lnTo>
                  <a:lnTo>
                    <a:pt x="554990" y="220980"/>
                  </a:lnTo>
                  <a:lnTo>
                    <a:pt x="576580" y="219456"/>
                  </a:lnTo>
                  <a:lnTo>
                    <a:pt x="596900" y="216408"/>
                  </a:lnTo>
                  <a:lnTo>
                    <a:pt x="619760" y="214884"/>
                  </a:lnTo>
                  <a:lnTo>
                    <a:pt x="642620" y="211836"/>
                  </a:lnTo>
                  <a:lnTo>
                    <a:pt x="666750" y="210312"/>
                  </a:lnTo>
                  <a:lnTo>
                    <a:pt x="690880" y="207264"/>
                  </a:lnTo>
                  <a:lnTo>
                    <a:pt x="740410" y="202692"/>
                  </a:lnTo>
                  <a:lnTo>
                    <a:pt x="789940" y="196596"/>
                  </a:lnTo>
                  <a:lnTo>
                    <a:pt x="840740" y="192024"/>
                  </a:lnTo>
                  <a:lnTo>
                    <a:pt x="864870" y="188976"/>
                  </a:lnTo>
                  <a:lnTo>
                    <a:pt x="887730" y="185928"/>
                  </a:lnTo>
                  <a:lnTo>
                    <a:pt x="911860" y="182880"/>
                  </a:lnTo>
                  <a:lnTo>
                    <a:pt x="933450" y="179832"/>
                  </a:lnTo>
                  <a:lnTo>
                    <a:pt x="955040" y="178308"/>
                  </a:lnTo>
                  <a:lnTo>
                    <a:pt x="994410" y="172212"/>
                  </a:lnTo>
                  <a:lnTo>
                    <a:pt x="1012190" y="169164"/>
                  </a:lnTo>
                  <a:lnTo>
                    <a:pt x="1042670" y="163068"/>
                  </a:lnTo>
                  <a:lnTo>
                    <a:pt x="1055370" y="161544"/>
                  </a:lnTo>
                  <a:lnTo>
                    <a:pt x="1056640" y="161239"/>
                  </a:lnTo>
                  <a:close/>
                </a:path>
                <a:path w="1109979" h="231775">
                  <a:moveTo>
                    <a:pt x="721677" y="68961"/>
                  </a:moveTo>
                  <a:lnTo>
                    <a:pt x="721360" y="68580"/>
                  </a:lnTo>
                  <a:lnTo>
                    <a:pt x="718820" y="68580"/>
                  </a:lnTo>
                  <a:lnTo>
                    <a:pt x="718820" y="70104"/>
                  </a:lnTo>
                  <a:lnTo>
                    <a:pt x="721677" y="68961"/>
                  </a:lnTo>
                  <a:close/>
                </a:path>
                <a:path w="1109979" h="231775">
                  <a:moveTo>
                    <a:pt x="726440" y="67056"/>
                  </a:moveTo>
                  <a:lnTo>
                    <a:pt x="720090" y="68580"/>
                  </a:lnTo>
                  <a:lnTo>
                    <a:pt x="725170" y="68580"/>
                  </a:lnTo>
                  <a:lnTo>
                    <a:pt x="726440" y="67056"/>
                  </a:lnTo>
                  <a:close/>
                </a:path>
                <a:path w="1109979" h="231775">
                  <a:moveTo>
                    <a:pt x="722630" y="68580"/>
                  </a:moveTo>
                  <a:lnTo>
                    <a:pt x="721360" y="68580"/>
                  </a:lnTo>
                  <a:lnTo>
                    <a:pt x="721677" y="68961"/>
                  </a:lnTo>
                  <a:lnTo>
                    <a:pt x="722630" y="68580"/>
                  </a:lnTo>
                  <a:close/>
                </a:path>
                <a:path w="1109979" h="231775">
                  <a:moveTo>
                    <a:pt x="726440" y="70104"/>
                  </a:moveTo>
                  <a:lnTo>
                    <a:pt x="726440" y="67056"/>
                  </a:lnTo>
                  <a:lnTo>
                    <a:pt x="725170" y="68580"/>
                  </a:lnTo>
                  <a:lnTo>
                    <a:pt x="722630" y="68580"/>
                  </a:lnTo>
                  <a:lnTo>
                    <a:pt x="721677" y="68961"/>
                  </a:lnTo>
                  <a:lnTo>
                    <a:pt x="722630" y="70104"/>
                  </a:lnTo>
                  <a:lnTo>
                    <a:pt x="726440" y="70104"/>
                  </a:lnTo>
                  <a:close/>
                </a:path>
                <a:path w="1109979" h="231775">
                  <a:moveTo>
                    <a:pt x="1056640" y="94488"/>
                  </a:moveTo>
                  <a:lnTo>
                    <a:pt x="1049020" y="97536"/>
                  </a:lnTo>
                  <a:lnTo>
                    <a:pt x="1041400" y="99060"/>
                  </a:lnTo>
                  <a:lnTo>
                    <a:pt x="1029970" y="102108"/>
                  </a:lnTo>
                  <a:lnTo>
                    <a:pt x="1016000" y="103632"/>
                  </a:lnTo>
                  <a:lnTo>
                    <a:pt x="1000760" y="106680"/>
                  </a:lnTo>
                  <a:lnTo>
                    <a:pt x="984250" y="109728"/>
                  </a:lnTo>
                  <a:lnTo>
                    <a:pt x="965856" y="112670"/>
                  </a:lnTo>
                  <a:lnTo>
                    <a:pt x="984250" y="115824"/>
                  </a:lnTo>
                  <a:lnTo>
                    <a:pt x="1008380" y="121920"/>
                  </a:lnTo>
                  <a:lnTo>
                    <a:pt x="1018540" y="124968"/>
                  </a:lnTo>
                  <a:lnTo>
                    <a:pt x="1029970" y="126492"/>
                  </a:lnTo>
                  <a:lnTo>
                    <a:pt x="1038860" y="129540"/>
                  </a:lnTo>
                  <a:lnTo>
                    <a:pt x="1046480" y="132588"/>
                  </a:lnTo>
                  <a:lnTo>
                    <a:pt x="1046480" y="114300"/>
                  </a:lnTo>
                  <a:lnTo>
                    <a:pt x="1047057" y="115962"/>
                  </a:lnTo>
                  <a:lnTo>
                    <a:pt x="1050290" y="108204"/>
                  </a:lnTo>
                  <a:lnTo>
                    <a:pt x="1050290" y="100584"/>
                  </a:lnTo>
                  <a:lnTo>
                    <a:pt x="1055370" y="96774"/>
                  </a:lnTo>
                  <a:lnTo>
                    <a:pt x="1055370" y="96012"/>
                  </a:lnTo>
                  <a:lnTo>
                    <a:pt x="1056640" y="94488"/>
                  </a:lnTo>
                  <a:close/>
                </a:path>
                <a:path w="1109979" h="231775">
                  <a:moveTo>
                    <a:pt x="1047057" y="115962"/>
                  </a:moveTo>
                  <a:lnTo>
                    <a:pt x="1046480" y="114300"/>
                  </a:lnTo>
                  <a:lnTo>
                    <a:pt x="1046480" y="117348"/>
                  </a:lnTo>
                  <a:lnTo>
                    <a:pt x="1047057" y="115962"/>
                  </a:lnTo>
                  <a:close/>
                </a:path>
                <a:path w="1109979" h="231775">
                  <a:moveTo>
                    <a:pt x="1052830" y="132588"/>
                  </a:moveTo>
                  <a:lnTo>
                    <a:pt x="1047057" y="115962"/>
                  </a:lnTo>
                  <a:lnTo>
                    <a:pt x="1046480" y="117348"/>
                  </a:lnTo>
                  <a:lnTo>
                    <a:pt x="1046480" y="132588"/>
                  </a:lnTo>
                  <a:lnTo>
                    <a:pt x="1050290" y="133502"/>
                  </a:lnTo>
                  <a:lnTo>
                    <a:pt x="1050290" y="129540"/>
                  </a:lnTo>
                  <a:lnTo>
                    <a:pt x="1052830" y="132588"/>
                  </a:lnTo>
                  <a:close/>
                </a:path>
                <a:path w="1109979" h="231775">
                  <a:moveTo>
                    <a:pt x="1054100" y="134112"/>
                  </a:moveTo>
                  <a:lnTo>
                    <a:pt x="1054100" y="99060"/>
                  </a:lnTo>
                  <a:lnTo>
                    <a:pt x="1047057" y="115962"/>
                  </a:lnTo>
                  <a:lnTo>
                    <a:pt x="1052830" y="132588"/>
                  </a:lnTo>
                  <a:lnTo>
                    <a:pt x="1054100" y="134112"/>
                  </a:lnTo>
                  <a:close/>
                </a:path>
                <a:path w="1109979" h="231775">
                  <a:moveTo>
                    <a:pt x="1060450" y="160324"/>
                  </a:moveTo>
                  <a:lnTo>
                    <a:pt x="1060450" y="92964"/>
                  </a:lnTo>
                  <a:lnTo>
                    <a:pt x="1050290" y="100584"/>
                  </a:lnTo>
                  <a:lnTo>
                    <a:pt x="1054100" y="99060"/>
                  </a:lnTo>
                  <a:lnTo>
                    <a:pt x="1054100" y="134112"/>
                  </a:lnTo>
                  <a:lnTo>
                    <a:pt x="1057910" y="137160"/>
                  </a:lnTo>
                  <a:lnTo>
                    <a:pt x="1057910" y="160934"/>
                  </a:lnTo>
                  <a:lnTo>
                    <a:pt x="1060450" y="160324"/>
                  </a:lnTo>
                  <a:close/>
                </a:path>
                <a:path w="1109979" h="231775">
                  <a:moveTo>
                    <a:pt x="1054100" y="99060"/>
                  </a:moveTo>
                  <a:lnTo>
                    <a:pt x="1050290" y="100584"/>
                  </a:lnTo>
                  <a:lnTo>
                    <a:pt x="1050290" y="108204"/>
                  </a:lnTo>
                  <a:lnTo>
                    <a:pt x="1054100" y="99060"/>
                  </a:lnTo>
                  <a:close/>
                </a:path>
                <a:path w="1109979" h="231775">
                  <a:moveTo>
                    <a:pt x="1055370" y="135636"/>
                  </a:moveTo>
                  <a:lnTo>
                    <a:pt x="1050290" y="129540"/>
                  </a:lnTo>
                  <a:lnTo>
                    <a:pt x="1050290" y="133502"/>
                  </a:lnTo>
                  <a:lnTo>
                    <a:pt x="1052830" y="134112"/>
                  </a:lnTo>
                  <a:lnTo>
                    <a:pt x="1055370" y="135636"/>
                  </a:lnTo>
                  <a:close/>
                </a:path>
                <a:path w="1109979" h="231775">
                  <a:moveTo>
                    <a:pt x="1057910" y="137160"/>
                  </a:moveTo>
                  <a:lnTo>
                    <a:pt x="1054100" y="134112"/>
                  </a:lnTo>
                  <a:lnTo>
                    <a:pt x="1055370" y="135636"/>
                  </a:lnTo>
                  <a:lnTo>
                    <a:pt x="1057910" y="137160"/>
                  </a:lnTo>
                  <a:close/>
                </a:path>
                <a:path w="1109979" h="231775">
                  <a:moveTo>
                    <a:pt x="1056640" y="95250"/>
                  </a:moveTo>
                  <a:lnTo>
                    <a:pt x="1056640" y="94488"/>
                  </a:lnTo>
                  <a:lnTo>
                    <a:pt x="1055370" y="96012"/>
                  </a:lnTo>
                  <a:lnTo>
                    <a:pt x="1056640" y="95250"/>
                  </a:lnTo>
                  <a:close/>
                </a:path>
                <a:path w="1109979" h="231775">
                  <a:moveTo>
                    <a:pt x="1060450" y="92964"/>
                  </a:moveTo>
                  <a:lnTo>
                    <a:pt x="1055370" y="96012"/>
                  </a:lnTo>
                  <a:lnTo>
                    <a:pt x="1055370" y="96774"/>
                  </a:lnTo>
                  <a:lnTo>
                    <a:pt x="1060450" y="92964"/>
                  </a:lnTo>
                  <a:close/>
                </a:path>
                <a:path w="1109979" h="231775">
                  <a:moveTo>
                    <a:pt x="1057910" y="160934"/>
                  </a:moveTo>
                  <a:lnTo>
                    <a:pt x="1057910" y="137160"/>
                  </a:lnTo>
                  <a:lnTo>
                    <a:pt x="1055370" y="135636"/>
                  </a:lnTo>
                  <a:lnTo>
                    <a:pt x="1056640" y="137160"/>
                  </a:lnTo>
                  <a:lnTo>
                    <a:pt x="1056640" y="161239"/>
                  </a:lnTo>
                  <a:lnTo>
                    <a:pt x="1057910" y="160934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12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6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9056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Cooper Black" panose="0208090404030B020404" pitchFamily="18" charset="0"/>
              </a:rPr>
              <a:t>Prinsip</a:t>
            </a:r>
            <a:r>
              <a:rPr lang="en-US" sz="40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– </a:t>
            </a:r>
            <a:r>
              <a:rPr lang="en-US" sz="4000" dirty="0" err="1" smtClean="0">
                <a:solidFill>
                  <a:srgbClr val="C00000"/>
                </a:solidFill>
                <a:latin typeface="Cooper Black" panose="0208090404030B020404" pitchFamily="18" charset="0"/>
              </a:rPr>
              <a:t>Prinsip</a:t>
            </a:r>
            <a:r>
              <a:rPr lang="en-US" sz="40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Cooper Black" panose="0208090404030B020404" pitchFamily="18" charset="0"/>
              </a:rPr>
              <a:t>Etika</a:t>
            </a:r>
            <a:r>
              <a:rPr lang="en-US" sz="4000" dirty="0" smtClean="0">
                <a:latin typeface="Cooper Black" panose="0208090404030B020404" pitchFamily="18" charset="0"/>
              </a:rPr>
              <a:t/>
            </a:r>
            <a:br>
              <a:rPr lang="en-US" sz="4000" dirty="0" smtClean="0">
                <a:latin typeface="Cooper Black" panose="0208090404030B020404" pitchFamily="18" charset="0"/>
              </a:rPr>
            </a:br>
            <a:r>
              <a:rPr lang="en-US" dirty="0" smtClean="0">
                <a:latin typeface="Cooper Black" panose="0208090404030B020404" pitchFamily="18" charset="0"/>
              </a:rPr>
              <a:t>BIOLOGI KONSERVASI*</a:t>
            </a:r>
            <a:endParaRPr lang="en-US" dirty="0">
              <a:latin typeface="Cooper Black" panose="0208090404030B0204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02976" y="2312893"/>
            <a:ext cx="9502590" cy="591672"/>
            <a:chOff x="555811" y="1936375"/>
            <a:chExt cx="9502590" cy="591672"/>
          </a:xfrm>
        </p:grpSpPr>
        <p:sp>
          <p:nvSpPr>
            <p:cNvPr id="2" name="Rectangle 1"/>
            <p:cNvSpPr/>
            <p:nvPr/>
          </p:nvSpPr>
          <p:spPr>
            <a:xfrm>
              <a:off x="1277471" y="1936376"/>
              <a:ext cx="8780930" cy="5916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/>
              <a:r>
                <a:rPr lang="en-US" sz="2400" dirty="0" err="1">
                  <a:solidFill>
                    <a:prstClr val="black"/>
                  </a:solidFill>
                </a:rPr>
                <a:t>Keanekaragaman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spesies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komunitas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biologi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harus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dilindungi</a:t>
              </a:r>
              <a:r>
                <a:rPr lang="en-US" sz="2400" dirty="0">
                  <a:solidFill>
                    <a:prstClr val="black"/>
                  </a:solidFill>
                </a:rPr>
                <a:t>.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5811" y="1936375"/>
              <a:ext cx="721659" cy="5916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ooper Black" panose="0208090404030B020404" pitchFamily="18" charset="0"/>
                </a:rPr>
                <a:t>1</a:t>
              </a:r>
              <a:endParaRPr lang="en-US" sz="2400" dirty="0">
                <a:solidFill>
                  <a:prstClr val="black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02976" y="2907221"/>
            <a:ext cx="9502590" cy="591672"/>
            <a:chOff x="555811" y="3191434"/>
            <a:chExt cx="9502590" cy="591672"/>
          </a:xfrm>
        </p:grpSpPr>
        <p:sp>
          <p:nvSpPr>
            <p:cNvPr id="7" name="Rectangle 6"/>
            <p:cNvSpPr/>
            <p:nvPr/>
          </p:nvSpPr>
          <p:spPr>
            <a:xfrm>
              <a:off x="1277470" y="3191435"/>
              <a:ext cx="8780931" cy="5916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/>
              <a:r>
                <a:rPr lang="en-US" sz="2400" dirty="0" err="1">
                  <a:solidFill>
                    <a:prstClr val="black"/>
                  </a:solidFill>
                </a:rPr>
                <a:t>Kepunahan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spesies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populasi</a:t>
              </a:r>
              <a:r>
                <a:rPr lang="en-US" sz="2400" dirty="0">
                  <a:solidFill>
                    <a:prstClr val="black"/>
                  </a:solidFill>
                </a:rPr>
                <a:t> yang </a:t>
              </a:r>
              <a:r>
                <a:rPr lang="en-US" sz="2400" dirty="0" err="1">
                  <a:solidFill>
                    <a:prstClr val="black"/>
                  </a:solidFill>
                </a:rPr>
                <a:t>terlalu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cepat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harus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dihindari</a:t>
              </a:r>
              <a:r>
                <a:rPr lang="en-US" sz="2400" dirty="0">
                  <a:solidFill>
                    <a:prstClr val="black"/>
                  </a:solidFill>
                </a:rPr>
                <a:t>.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5811" y="3191434"/>
              <a:ext cx="721659" cy="5916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ooper Black" panose="0208090404030B020404" pitchFamily="18" charset="0"/>
                </a:rPr>
                <a:t>2</a:t>
              </a:r>
              <a:endParaRPr lang="en-US" sz="2400" dirty="0">
                <a:solidFill>
                  <a:prstClr val="black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02976" y="3498892"/>
            <a:ext cx="9502590" cy="591672"/>
            <a:chOff x="555811" y="4150655"/>
            <a:chExt cx="9502590" cy="591672"/>
          </a:xfrm>
        </p:grpSpPr>
        <p:sp>
          <p:nvSpPr>
            <p:cNvPr id="9" name="Rectangle 8"/>
            <p:cNvSpPr/>
            <p:nvPr/>
          </p:nvSpPr>
          <p:spPr>
            <a:xfrm>
              <a:off x="1277470" y="4150656"/>
              <a:ext cx="8780931" cy="5916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/>
              <a:r>
                <a:rPr lang="en-US" sz="2400" dirty="0" err="1">
                  <a:solidFill>
                    <a:prstClr val="black"/>
                  </a:solidFill>
                </a:rPr>
                <a:t>Kompleksitas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ekologi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harus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dijaga</a:t>
              </a:r>
              <a:r>
                <a:rPr lang="en-US" sz="2400" dirty="0">
                  <a:solidFill>
                    <a:prstClr val="black"/>
                  </a:solidFill>
                </a:rPr>
                <a:t>.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5811" y="4150655"/>
              <a:ext cx="721659" cy="5916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ooper Black" panose="0208090404030B020404" pitchFamily="18" charset="0"/>
                </a:rPr>
                <a:t>3</a:t>
              </a:r>
              <a:endParaRPr lang="en-US" sz="2400" dirty="0">
                <a:solidFill>
                  <a:prstClr val="black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02976" y="4090563"/>
            <a:ext cx="9502590" cy="591672"/>
            <a:chOff x="555811" y="5145733"/>
            <a:chExt cx="9502590" cy="591672"/>
          </a:xfrm>
        </p:grpSpPr>
        <p:sp>
          <p:nvSpPr>
            <p:cNvPr id="11" name="Rectangle 10"/>
            <p:cNvSpPr/>
            <p:nvPr/>
          </p:nvSpPr>
          <p:spPr>
            <a:xfrm>
              <a:off x="1277470" y="5145734"/>
              <a:ext cx="8780931" cy="5916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/>
              <a:r>
                <a:rPr lang="en-US" sz="2400" dirty="0" err="1">
                  <a:solidFill>
                    <a:prstClr val="black"/>
                  </a:solidFill>
                </a:rPr>
                <a:t>Evolusi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harus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berlanjut</a:t>
              </a:r>
              <a:r>
                <a:rPr lang="en-US" sz="2400" dirty="0">
                  <a:solidFill>
                    <a:prstClr val="black"/>
                  </a:solidFill>
                </a:rPr>
                <a:t>.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811" y="5145733"/>
              <a:ext cx="721659" cy="5916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ooper Black" panose="0208090404030B020404" pitchFamily="18" charset="0"/>
                </a:rPr>
                <a:t>4</a:t>
              </a:r>
              <a:endParaRPr lang="en-US" sz="2400" dirty="0">
                <a:solidFill>
                  <a:prstClr val="black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02976" y="4682233"/>
            <a:ext cx="9502590" cy="591672"/>
            <a:chOff x="555811" y="6015316"/>
            <a:chExt cx="9502590" cy="591672"/>
          </a:xfrm>
        </p:grpSpPr>
        <p:sp>
          <p:nvSpPr>
            <p:cNvPr id="13" name="Rectangle 12"/>
            <p:cNvSpPr/>
            <p:nvPr/>
          </p:nvSpPr>
          <p:spPr>
            <a:xfrm>
              <a:off x="1277470" y="6015317"/>
              <a:ext cx="8780931" cy="5916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/>
              <a:r>
                <a:rPr lang="en-US" sz="2400" dirty="0" err="1">
                  <a:solidFill>
                    <a:prstClr val="black"/>
                  </a:solidFill>
                </a:rPr>
                <a:t>Keanekaragaman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hayati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memiliki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nilai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intrinsik</a:t>
              </a:r>
              <a:r>
                <a:rPr lang="en-US" sz="2400" dirty="0">
                  <a:solidFill>
                    <a:prstClr val="black"/>
                  </a:solidFill>
                </a:rPr>
                <a:t>.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5811" y="6015316"/>
              <a:ext cx="721659" cy="5916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ooper Black" panose="0208090404030B020404" pitchFamily="18" charset="0"/>
                </a:rPr>
                <a:t>5</a:t>
              </a:r>
              <a:endParaRPr lang="en-US" sz="2400" dirty="0">
                <a:solidFill>
                  <a:prstClr val="black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0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177" y="842042"/>
            <a:ext cx="8328692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861459" marR="4611" indent="-2188310">
              <a:spcBef>
                <a:spcPts val="91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Mengapa</a:t>
            </a:r>
            <a:r>
              <a:rPr spc="-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Keanekaragaman</a:t>
            </a:r>
            <a:r>
              <a:rPr spc="-5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Hayati </a:t>
            </a:r>
            <a:r>
              <a:rPr spc="-79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Penting?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03" y="1655602"/>
            <a:ext cx="7330566" cy="4709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14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4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3295" y="1366897"/>
            <a:ext cx="6376211" cy="2820365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322743" indent="-311216">
              <a:spcBef>
                <a:spcPts val="699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r>
              <a:rPr sz="2541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dari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tumbuhan</a:t>
            </a:r>
            <a:r>
              <a:rPr sz="2541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berbunga</a:t>
            </a:r>
            <a:r>
              <a:rPr sz="2541" b="1" spc="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2541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dunia,</a:t>
            </a:r>
            <a:endParaRPr sz="2541">
              <a:solidFill>
                <a:prstClr val="black"/>
              </a:solidFill>
              <a:latin typeface="Arial"/>
              <a:cs typeface="Arial"/>
            </a:endParaRPr>
          </a:p>
          <a:p>
            <a:pPr marL="322743" indent="-311216">
              <a:spcBef>
                <a:spcPts val="613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 %</a:t>
            </a:r>
            <a:r>
              <a:rPr sz="2541" b="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jumlah</a:t>
            </a: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serangga</a:t>
            </a:r>
            <a:r>
              <a:rPr sz="2541" b="1" spc="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 dunia</a:t>
            </a:r>
            <a:endParaRPr sz="2541">
              <a:solidFill>
                <a:prstClr val="black"/>
              </a:solidFill>
              <a:latin typeface="Arial"/>
              <a:cs typeface="Arial"/>
            </a:endParaRPr>
          </a:p>
          <a:p>
            <a:pPr marL="322743" indent="-311216">
              <a:spcBef>
                <a:spcPts val="608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25%</a:t>
            </a:r>
            <a:r>
              <a:rPr sz="2541" b="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jumlah </a:t>
            </a: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ikan</a:t>
            </a:r>
            <a:r>
              <a:rPr sz="2541" b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 dunia</a:t>
            </a:r>
            <a:endParaRPr sz="2541">
              <a:solidFill>
                <a:prstClr val="black"/>
              </a:solidFill>
              <a:latin typeface="Arial"/>
              <a:cs typeface="Arial"/>
            </a:endParaRPr>
          </a:p>
          <a:p>
            <a:pPr marL="322743" indent="-311216">
              <a:spcBef>
                <a:spcPts val="608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16%</a:t>
            </a:r>
            <a:r>
              <a:rPr sz="2541" b="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jumlah</a:t>
            </a: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amfibia</a:t>
            </a: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 dunia</a:t>
            </a:r>
            <a:endParaRPr sz="2541">
              <a:solidFill>
                <a:prstClr val="black"/>
              </a:solidFill>
              <a:latin typeface="Arial"/>
              <a:cs typeface="Arial"/>
            </a:endParaRPr>
          </a:p>
          <a:p>
            <a:pPr marL="322743" indent="-311216">
              <a:spcBef>
                <a:spcPts val="613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17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 %</a:t>
            </a:r>
            <a:r>
              <a:rPr sz="2541" b="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jumlah</a:t>
            </a: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burung</a:t>
            </a:r>
            <a:r>
              <a:rPr sz="2541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dunia</a:t>
            </a:r>
            <a:endParaRPr sz="2541">
              <a:solidFill>
                <a:prstClr val="black"/>
              </a:solidFill>
              <a:latin typeface="Arial"/>
              <a:cs typeface="Arial"/>
            </a:endParaRPr>
          </a:p>
          <a:p>
            <a:pPr marL="322743" indent="-311216">
              <a:spcBef>
                <a:spcPts val="608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12%</a:t>
            </a:r>
            <a:r>
              <a:rPr sz="2541" b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mamalia</a:t>
            </a:r>
            <a:r>
              <a:rPr sz="2541" b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didunia</a:t>
            </a:r>
            <a:endParaRPr sz="254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4872" y="591516"/>
            <a:ext cx="7403758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KEANEKARAGAMAN</a:t>
            </a:r>
            <a:r>
              <a:rPr spc="-82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HAYATI</a:t>
            </a:r>
            <a:r>
              <a:rPr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INDONESIA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46051" y="5157677"/>
            <a:ext cx="8298756" cy="1106501"/>
            <a:chOff x="774071" y="5682996"/>
            <a:chExt cx="9144000" cy="1219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1" y="5682996"/>
              <a:ext cx="9144000" cy="1219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1070" y="5682996"/>
              <a:ext cx="1528572" cy="1219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2670" y="5682996"/>
              <a:ext cx="1295399" cy="12192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1334" y="5157677"/>
            <a:ext cx="2420471" cy="110650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15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8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81224" y="857232"/>
            <a:ext cx="3071834" cy="928694"/>
          </a:xfrm>
          <a:prstGeom prst="roundRect">
            <a:avLst/>
          </a:prstGeom>
          <a:solidFill>
            <a:schemeClr val="bg1">
              <a:lumMod val="8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Keanekaragaman hayati adalah beberapa macam variasi mahluk hidup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3631389" y="1893083"/>
            <a:ext cx="357190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3738546" y="2357430"/>
            <a:ext cx="142876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605" y="2071678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menyebabkan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52662" y="2714620"/>
            <a:ext cx="2571768" cy="914400"/>
          </a:xfrm>
          <a:prstGeom prst="roundRect">
            <a:avLst/>
          </a:prstGeom>
          <a:solidFill>
            <a:schemeClr val="bg1">
              <a:lumMod val="8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adanya perbedaan (variasi) antara satu dengan lainnya</a:t>
            </a:r>
            <a:endParaRPr lang="id-ID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 rot="5400000">
            <a:off x="3702827" y="2607463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52662" y="4572008"/>
            <a:ext cx="2857520" cy="857256"/>
          </a:xfrm>
          <a:prstGeom prst="roundRect">
            <a:avLst/>
          </a:prstGeom>
          <a:solidFill>
            <a:schemeClr val="bg1">
              <a:lumMod val="8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  <a:p>
            <a:pPr algn="ctr"/>
            <a:r>
              <a:rPr lang="id-ID" dirty="0">
                <a:solidFill>
                  <a:schemeClr val="bg1"/>
                </a:solidFill>
              </a:rPr>
              <a:t>bentuk, ukuran, warna,dan sifat-sifat lain dari makhluk hidup</a:t>
            </a:r>
          </a:p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3631389" y="3750471"/>
            <a:ext cx="357190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3738546" y="4214818"/>
            <a:ext cx="142876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5604" y="3929066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    meliputi</a:t>
            </a:r>
            <a:endParaRPr lang="id-ID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rot="5400000">
            <a:off x="3702827" y="4464851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667504" y="857232"/>
            <a:ext cx="3286148" cy="1285884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Keanekaragaman hayati penting bagi kelangsunangan hidup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8096264" y="2643182"/>
            <a:ext cx="357190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96198" y="3071810"/>
            <a:ext cx="1357322" cy="428628"/>
          </a:xfrm>
          <a:prstGeom prst="roundRect">
            <a:avLst/>
          </a:prstGeom>
          <a:solidFill>
            <a:schemeClr val="bg1">
              <a:lumMod val="8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</a:rPr>
              <a:t>faktor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8167702" y="2214554"/>
            <a:ext cx="285752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53389" y="2357430"/>
            <a:ext cx="8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karena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7596198" y="3500438"/>
            <a:ext cx="1357322" cy="571504"/>
          </a:xfrm>
          <a:prstGeom prst="downArrow">
            <a:avLst/>
          </a:prstGeom>
          <a:solidFill>
            <a:schemeClr val="bg1">
              <a:lumMod val="8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yaitu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6" name="Teardrop 25"/>
          <p:cNvSpPr/>
          <p:nvPr/>
        </p:nvSpPr>
        <p:spPr>
          <a:xfrm>
            <a:off x="5738810" y="4143380"/>
            <a:ext cx="4286280" cy="2143140"/>
          </a:xfrm>
          <a:prstGeom prst="teardrop">
            <a:avLst/>
          </a:prstGeom>
          <a:solidFill>
            <a:schemeClr val="bg1">
              <a:lumMod val="8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  <a:p>
            <a:r>
              <a:rPr lang="id-ID" dirty="0">
                <a:solidFill>
                  <a:schemeClr val="bg1"/>
                </a:solidFill>
              </a:rPr>
              <a:t>Adanya saling keterkaitan antarjenis yang fungsional memungkinkan terjadinya keseimbangan dalam kehidupan yakni melalui daur materi dan aliran energi</a:t>
            </a:r>
          </a:p>
          <a:p>
            <a:endParaRPr lang="id-ID" dirty="0">
              <a:solidFill>
                <a:schemeClr val="bg1"/>
              </a:solidFill>
            </a:endParaRPr>
          </a:p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00230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4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4982" y="715997"/>
            <a:ext cx="4527433" cy="90547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>
              <a:spcBef>
                <a:spcPts val="91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Biodiversitas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(Keanekaragaman</a:t>
            </a:r>
            <a:r>
              <a:rPr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Hayati)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16866" y="316735"/>
            <a:ext cx="2627939" cy="3112034"/>
            <a:chOff x="7022469" y="348995"/>
            <a:chExt cx="2895600" cy="3429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2469" y="348995"/>
              <a:ext cx="1676400" cy="3428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8869" y="3015995"/>
              <a:ext cx="1219199" cy="761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4485" y="348995"/>
              <a:ext cx="1243583" cy="26669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3723" y="1764407"/>
            <a:ext cx="6311219" cy="3626332"/>
          </a:xfrm>
          <a:prstGeom prst="rect">
            <a:avLst/>
          </a:prstGeom>
        </p:spPr>
        <p:txBody>
          <a:bodyPr vert="horz" wrap="square" lIns="0" tIns="177501" rIns="0" bIns="0" rtlCol="0">
            <a:spAutoFit/>
          </a:bodyPr>
          <a:lstStyle/>
          <a:p>
            <a:pPr marL="11527" marR="4611">
              <a:spcBef>
                <a:spcPts val="1307"/>
              </a:spcBef>
            </a:pPr>
            <a:r>
              <a:rPr sz="2800" spc="-5" dirty="0" err="1" smtClean="0">
                <a:solidFill>
                  <a:prstClr val="black"/>
                </a:solidFill>
                <a:latin typeface="Arial MT"/>
                <a:cs typeface="Arial MT"/>
              </a:rPr>
              <a:t>Keanekaragaman</a:t>
            </a:r>
            <a:r>
              <a:rPr sz="2800" spc="9" dirty="0" smtClean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makhluk</a:t>
            </a:r>
            <a:r>
              <a:rPr sz="2800" spc="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hidup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dan 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kehidupan</a:t>
            </a:r>
            <a:r>
              <a:rPr sz="2800" spc="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dengan</a:t>
            </a:r>
            <a:r>
              <a:rPr sz="2800" spc="1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berbagai</a:t>
            </a:r>
            <a:r>
              <a:rPr sz="2800" spc="27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variasi 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gen,</a:t>
            </a:r>
            <a:r>
              <a:rPr sz="2800" spc="-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bentuk,</a:t>
            </a:r>
            <a:r>
              <a:rPr sz="2800" spc="-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fisiologis,</a:t>
            </a:r>
            <a:r>
              <a:rPr sz="2800" spc="1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perilaku,</a:t>
            </a:r>
            <a:r>
              <a:rPr sz="2800" spc="1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hingga </a:t>
            </a:r>
            <a:r>
              <a:rPr sz="2800" spc="-59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variasi interaksi</a:t>
            </a:r>
            <a:r>
              <a:rPr sz="2800" spc="9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diantara</a:t>
            </a:r>
            <a:r>
              <a:rPr sz="2800" spc="1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makhluk 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dengan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makhluk</a:t>
            </a:r>
            <a:r>
              <a:rPr sz="2800" spc="9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hidup</a:t>
            </a:r>
            <a:r>
              <a:rPr sz="2800" spc="1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lainnya</a:t>
            </a:r>
            <a:r>
              <a:rPr sz="2800" spc="1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dan 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dengan</a:t>
            </a:r>
            <a:r>
              <a:rPr sz="28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lingkungannya</a:t>
            </a:r>
            <a:r>
              <a:rPr sz="2800" spc="27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yang 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membentuk</a:t>
            </a:r>
            <a:r>
              <a:rPr sz="2800" spc="-1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berbagai</a:t>
            </a:r>
            <a:r>
              <a:rPr sz="2800" spc="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ekosistem</a:t>
            </a:r>
            <a:r>
              <a:rPr sz="2800" spc="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dan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landscape.</a:t>
            </a:r>
            <a:endParaRPr sz="28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5598" y="6036074"/>
            <a:ext cx="9047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7"/>
              </a:lnSpc>
            </a:pP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endParaRPr sz="1271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16866" y="3428768"/>
            <a:ext cx="2627939" cy="3112034"/>
            <a:chOff x="7022469" y="3777995"/>
            <a:chExt cx="2895600" cy="34290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2469" y="4872227"/>
              <a:ext cx="2895599" cy="23347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2469" y="3777995"/>
              <a:ext cx="2895599" cy="1612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16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alamiah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masa-masa</a:t>
            </a:r>
            <a:r>
              <a:rPr lang="en-US" dirty="0" smtClean="0"/>
              <a:t> </a:t>
            </a:r>
            <a:r>
              <a:rPr lang="en-US" dirty="0" err="1" smtClean="0"/>
              <a:t>geologi</a:t>
            </a:r>
            <a:r>
              <a:rPr lang="en-US" dirty="0" smtClean="0"/>
              <a:t> yang </a:t>
            </a:r>
            <a:r>
              <a:rPr lang="en-US" dirty="0" err="1" smtClean="0"/>
              <a:t>lalu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lampau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yang </a:t>
            </a:r>
            <a:r>
              <a:rPr lang="en-US" dirty="0" err="1" smtClean="0"/>
              <a:t>mendominasi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manusia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pula </a:t>
            </a:r>
            <a:r>
              <a:rPr lang="en-US" dirty="0" err="1" smtClean="0"/>
              <a:t>dipercepat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38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1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7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1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" y="443508"/>
            <a:ext cx="2800350" cy="1378148"/>
          </a:xfrm>
        </p:spPr>
        <p:txBody>
          <a:bodyPr>
            <a:normAutofit/>
          </a:bodyPr>
          <a:lstStyle/>
          <a:p>
            <a:r>
              <a:rPr sz="3600" dirty="0" smtClean="0">
                <a:latin typeface="Algerian" panose="04020705040A02060702" pitchFamily="82" charset="0"/>
              </a:rPr>
              <a:t>TUGAS</a:t>
            </a:r>
            <a:endParaRPr sz="3600" dirty="0">
              <a:latin typeface="Algerian" panose="04020705040A02060702" pitchFamily="82" charset="0"/>
            </a:endParaRP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754"/>
            <a:ext cx="10515600" cy="1099017"/>
          </a:xfrm>
        </p:spPr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771"/>
            <a:ext cx="10515600" cy="4737006"/>
          </a:xfrm>
        </p:spPr>
        <p:txBody>
          <a:bodyPr>
            <a:noAutofit/>
          </a:bodyPr>
          <a:lstStyle/>
          <a:p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alamiah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masa-masa</a:t>
            </a:r>
            <a:r>
              <a:rPr lang="en-US" dirty="0" smtClean="0"/>
              <a:t> </a:t>
            </a:r>
            <a:r>
              <a:rPr lang="en-US" dirty="0" err="1" smtClean="0"/>
              <a:t>geologi</a:t>
            </a:r>
            <a:r>
              <a:rPr lang="en-US" dirty="0" smtClean="0"/>
              <a:t> yang </a:t>
            </a:r>
            <a:r>
              <a:rPr lang="en-US" dirty="0" err="1" smtClean="0"/>
              <a:t>lalu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lampau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yang </a:t>
            </a:r>
            <a:r>
              <a:rPr lang="en-US" dirty="0" err="1" smtClean="0"/>
              <a:t>mendominasi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manusia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pula </a:t>
            </a:r>
            <a:r>
              <a:rPr lang="en-US" dirty="0" err="1" smtClean="0"/>
              <a:t>dipercepat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serius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menahan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ribuan</a:t>
            </a:r>
            <a:r>
              <a:rPr lang="en-US" dirty="0" smtClean="0"/>
              <a:t> –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jutaan</a:t>
            </a:r>
            <a:r>
              <a:rPr lang="en-US" dirty="0" smtClean="0"/>
              <a:t> –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musnah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754"/>
            <a:ext cx="10515600" cy="1099017"/>
          </a:xfrm>
        </p:spPr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771"/>
            <a:ext cx="10515600" cy="1872782"/>
          </a:xfrm>
        </p:spPr>
        <p:txBody>
          <a:bodyPr>
            <a:noAutofit/>
          </a:bodyPr>
          <a:lstStyle/>
          <a:p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spesies-spesies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pula </a:t>
            </a: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spesies-spesies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, yang lama-</a:t>
            </a:r>
            <a:r>
              <a:rPr lang="en-US" dirty="0" err="1" smtClean="0"/>
              <a:t>kelamaan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rusaknya</a:t>
            </a:r>
            <a:r>
              <a:rPr lang="en-US" dirty="0" smtClean="0"/>
              <a:t> planet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habitat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7470" y="4168587"/>
            <a:ext cx="2796989" cy="1116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Spesies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tanpa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hubungan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langsung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dengan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kelangsungan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hidup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manusia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1635" y="4168587"/>
            <a:ext cx="2608729" cy="1116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Simbiosis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spesies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terhadap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ekosistem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dalam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Bumi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7540" y="4168587"/>
            <a:ext cx="2608729" cy="1116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Peran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ekosistem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bagi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kehidupan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manusia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4074459" y="4726640"/>
            <a:ext cx="71717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7400364" y="4726640"/>
            <a:ext cx="71717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2700000">
            <a:off x="1532964" y="3583640"/>
            <a:ext cx="2286000" cy="2286000"/>
            <a:chOff x="4074459" y="5423646"/>
            <a:chExt cx="1188720" cy="118872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074459" y="5983941"/>
              <a:ext cx="118872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4652682" y="5423646"/>
              <a:ext cx="0" cy="118872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700000">
            <a:off x="4999506" y="3583639"/>
            <a:ext cx="2286000" cy="2286000"/>
            <a:chOff x="4074459" y="5423646"/>
            <a:chExt cx="1188720" cy="11887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074459" y="5983941"/>
              <a:ext cx="118872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652682" y="5423646"/>
              <a:ext cx="0" cy="118872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2700000">
            <a:off x="8394514" y="3640509"/>
            <a:ext cx="2286000" cy="2286000"/>
            <a:chOff x="4074459" y="5423646"/>
            <a:chExt cx="1188720" cy="11887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074459" y="5983941"/>
              <a:ext cx="118872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652682" y="5423646"/>
              <a:ext cx="0" cy="118872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1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43754"/>
            <a:ext cx="10515600" cy="1099017"/>
          </a:xfrm>
        </p:spPr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663793"/>
            <a:ext cx="10659035" cy="4804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prstClr val="black"/>
                </a:solidFill>
              </a:rPr>
              <a:t>Ancaman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terhadap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keanekaragaman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hayati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adalah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sesuatu</a:t>
            </a:r>
            <a:r>
              <a:rPr lang="en-US" sz="3200" dirty="0" smtClean="0">
                <a:solidFill>
                  <a:prstClr val="black"/>
                </a:solidFill>
              </a:rPr>
              <a:t> yang </a:t>
            </a:r>
            <a:r>
              <a:rPr lang="en-US" sz="3200" b="1" dirty="0" err="1" smtClean="0">
                <a:solidFill>
                  <a:prstClr val="black"/>
                </a:solidFill>
              </a:rPr>
              <a:t>bersifat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sinergis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1317625" indent="-457200">
              <a:buSzPct val="70000"/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Artinya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bahwa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</a:rPr>
              <a:t>dampak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dari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berbagai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macam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faktor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manusia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yang </a:t>
            </a:r>
            <a:r>
              <a:rPr lang="en-US" dirty="0" err="1" smtClean="0">
                <a:solidFill>
                  <a:prstClr val="black"/>
                </a:solidFill>
              </a:rPr>
              <a:t>berbeda-beda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(</a:t>
            </a:r>
            <a:r>
              <a:rPr lang="en-US" dirty="0" err="1" smtClean="0">
                <a:solidFill>
                  <a:srgbClr val="E7E6E6">
                    <a:lumMod val="50000"/>
                  </a:srgbClr>
                </a:solidFill>
              </a:rPr>
              <a:t>contohnya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: </a:t>
            </a:r>
            <a:r>
              <a:rPr lang="en-US" dirty="0" err="1" smtClean="0">
                <a:solidFill>
                  <a:srgbClr val="E7E6E6">
                    <a:lumMod val="50000"/>
                  </a:srgbClr>
                </a:solidFill>
              </a:rPr>
              <a:t>kemiskinan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, </a:t>
            </a:r>
            <a:r>
              <a:rPr lang="en-US" dirty="0" err="1" smtClean="0">
                <a:solidFill>
                  <a:srgbClr val="E7E6E6">
                    <a:lumMod val="50000"/>
                  </a:srgbClr>
                </a:solidFill>
              </a:rPr>
              <a:t>konversi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E7E6E6">
                    <a:lumMod val="50000"/>
                  </a:srgbClr>
                </a:solidFill>
              </a:rPr>
              <a:t>lahan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E7E6E6">
                    <a:lumMod val="50000"/>
                  </a:srgbClr>
                </a:solidFill>
              </a:rPr>
              <a:t>oleh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E7E6E6">
                    <a:lumMod val="50000"/>
                  </a:srgbClr>
                </a:solidFill>
              </a:rPr>
              <a:t>manusia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, </a:t>
            </a:r>
            <a:r>
              <a:rPr lang="en-US" dirty="0" err="1" smtClean="0">
                <a:solidFill>
                  <a:srgbClr val="E7E6E6">
                    <a:lumMod val="50000"/>
                  </a:srgbClr>
                </a:solidFill>
              </a:rPr>
              <a:t>perburuan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E7E6E6">
                    <a:lumMod val="50000"/>
                  </a:srgbClr>
                </a:solidFill>
              </a:rPr>
              <a:t>hidupan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 liar, </a:t>
            </a:r>
            <a:r>
              <a:rPr lang="en-US" dirty="0" err="1" smtClean="0">
                <a:solidFill>
                  <a:srgbClr val="E7E6E6">
                    <a:lumMod val="50000"/>
                  </a:srgbClr>
                </a:solidFill>
              </a:rPr>
              <a:t>pembalakan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E7E6E6">
                    <a:lumMod val="50000"/>
                  </a:srgbClr>
                </a:solidFill>
              </a:rPr>
              <a:t>hutan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 / </a:t>
            </a:r>
            <a:r>
              <a:rPr lang="en-US" i="1" dirty="0" smtClean="0">
                <a:solidFill>
                  <a:srgbClr val="E7E6E6">
                    <a:lumMod val="50000"/>
                  </a:srgbClr>
                </a:solidFill>
              </a:rPr>
              <a:t>illegal logging</a:t>
            </a:r>
            <a:r>
              <a:rPr lang="en-US" dirty="0" smtClean="0">
                <a:solidFill>
                  <a:srgbClr val="E7E6E6">
                    <a:lumMod val="50000"/>
                  </a:srgbClr>
                </a:solidFill>
              </a:rPr>
              <a:t>)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pada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akhirnya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akan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berkombinasi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memberikan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ancaman</a:t>
            </a:r>
            <a:r>
              <a:rPr lang="en-US" b="1" dirty="0" smtClean="0">
                <a:solidFill>
                  <a:prstClr val="black"/>
                </a:solidFill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</a:rPr>
              <a:t>jauh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lebih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besar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bagi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diversitas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hayati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alam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r="4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oper Black" panose="0208090404030B020404" pitchFamily="18" charset="0"/>
              </a:rPr>
              <a:t>BIOLOGI KONSERVASI</a:t>
            </a:r>
            <a:endParaRPr lang="en-US" b="1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b="1" dirty="0" err="1" smtClean="0"/>
              <a:t>ilmu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lintas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disiplin</a:t>
            </a:r>
            <a:r>
              <a:rPr lang="en-US" sz="4000" b="1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terpadu</a:t>
            </a:r>
            <a:r>
              <a:rPr lang="en-US" sz="4000" dirty="0" smtClean="0"/>
              <a:t>) yang </a:t>
            </a:r>
            <a:r>
              <a:rPr lang="en-US" sz="4000" dirty="0" err="1" smtClean="0"/>
              <a:t>dikembangkan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b="1" dirty="0" err="1" smtClean="0"/>
              <a:t>menghadapi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berbagai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tantangan</a:t>
            </a:r>
            <a:r>
              <a:rPr lang="en-US" sz="4000" dirty="0" smtClean="0"/>
              <a:t> demi </a:t>
            </a:r>
            <a:r>
              <a:rPr lang="en-US" sz="4000" b="1" dirty="0" err="1" smtClean="0"/>
              <a:t>melindungi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spesies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ekosistem</a:t>
            </a:r>
            <a:r>
              <a:rPr lang="en-US" sz="4000" dirty="0" smtClean="0"/>
              <a:t>.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94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6300" y="1128170"/>
            <a:ext cx="5035731" cy="76581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4901" spc="-5" dirty="0"/>
              <a:t>Biologi</a:t>
            </a:r>
            <a:r>
              <a:rPr sz="4901" spc="77" dirty="0"/>
              <a:t> </a:t>
            </a:r>
            <a:r>
              <a:rPr sz="4901" spc="-5" dirty="0"/>
              <a:t>Konservasi</a:t>
            </a:r>
            <a:endParaRPr sz="4901"/>
          </a:p>
        </p:txBody>
      </p:sp>
      <p:sp>
        <p:nvSpPr>
          <p:cNvPr id="3" name="object 3"/>
          <p:cNvSpPr/>
          <p:nvPr/>
        </p:nvSpPr>
        <p:spPr>
          <a:xfrm>
            <a:off x="2084365" y="2460580"/>
            <a:ext cx="8022131" cy="829876"/>
          </a:xfrm>
          <a:custGeom>
            <a:avLst/>
            <a:gdLst/>
            <a:ahLst/>
            <a:cxnLst/>
            <a:rect l="l" t="t" r="r" b="b"/>
            <a:pathLst>
              <a:path w="8839200" h="914400">
                <a:moveTo>
                  <a:pt x="8839199" y="914399"/>
                </a:moveTo>
                <a:lnTo>
                  <a:pt x="8839199" y="0"/>
                </a:lnTo>
                <a:lnTo>
                  <a:pt x="0" y="0"/>
                </a:lnTo>
                <a:lnTo>
                  <a:pt x="0" y="914399"/>
                </a:lnTo>
                <a:lnTo>
                  <a:pt x="8839199" y="9143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1031" y="2480865"/>
            <a:ext cx="6107078" cy="84968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sz="2723" i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723" i="1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i="1" spc="-5" dirty="0">
                <a:solidFill>
                  <a:srgbClr val="FFFFFF"/>
                </a:solidFill>
                <a:latin typeface="Arial"/>
                <a:cs typeface="Arial"/>
              </a:rPr>
              <a:t>conserve</a:t>
            </a:r>
            <a:r>
              <a:rPr sz="2723" i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i="1" dirty="0">
                <a:solidFill>
                  <a:srgbClr val="FFFFFF"/>
                </a:solidFill>
                <a:latin typeface="Arial"/>
                <a:cs typeface="Arial"/>
              </a:rPr>
              <a:t>biodiversity</a:t>
            </a:r>
            <a:r>
              <a:rPr sz="2723" i="1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23" i="1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i="1" spc="-5" dirty="0">
                <a:solidFill>
                  <a:srgbClr val="FFFFFF"/>
                </a:solidFill>
                <a:latin typeface="Arial"/>
                <a:cs typeface="Arial"/>
              </a:rPr>
              <a:t>promote</a:t>
            </a:r>
            <a:r>
              <a:rPr sz="2723" i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i="1" spc="-5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endParaRPr sz="2723">
              <a:solidFill>
                <a:prstClr val="black"/>
              </a:solidFill>
              <a:latin typeface="Arial"/>
              <a:cs typeface="Arial"/>
            </a:endParaRPr>
          </a:p>
          <a:p>
            <a:pPr marL="312369" algn="ctr"/>
            <a:r>
              <a:rPr sz="2723" i="1" dirty="0">
                <a:solidFill>
                  <a:srgbClr val="FFFFFF"/>
                </a:solidFill>
                <a:latin typeface="Arial"/>
                <a:cs typeface="Arial"/>
              </a:rPr>
              <a:t>sustainable</a:t>
            </a:r>
            <a:r>
              <a:rPr sz="2723" i="1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i="1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72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7822" y="6024548"/>
            <a:ext cx="2433149" cy="387631"/>
          </a:xfrm>
          <a:prstGeom prst="rect">
            <a:avLst/>
          </a:prstGeom>
        </p:spPr>
        <p:txBody>
          <a:bodyPr vert="horz" wrap="square" lIns="0" tIns="2882" rIns="0" bIns="0" rtlCol="0">
            <a:spAutoFit/>
          </a:bodyPr>
          <a:lstStyle/>
          <a:p>
            <a:pPr marL="11527" marR="4611" indent="21900">
              <a:lnSpc>
                <a:spcPts val="1525"/>
              </a:lnSpc>
              <a:spcBef>
                <a:spcPts val="23"/>
              </a:spcBef>
            </a:pP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Milik UI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- </a:t>
            </a:r>
            <a:r>
              <a:rPr sz="1271" spc="-9" dirty="0">
                <a:solidFill>
                  <a:prstClr val="black"/>
                </a:solidFill>
                <a:latin typeface="Arial MT"/>
                <a:cs typeface="Arial MT"/>
              </a:rPr>
              <a:t>Hanya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untuk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digunakan </a:t>
            </a:r>
            <a:r>
              <a:rPr sz="1271" spc="-3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di</a:t>
            </a:r>
            <a:r>
              <a:rPr sz="1271" spc="-23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kalangan</a:t>
            </a:r>
            <a:r>
              <a:rPr sz="1271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Universitas</a:t>
            </a:r>
            <a:r>
              <a:rPr sz="1271" spc="-27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Indonesia</a:t>
            </a:r>
            <a:endParaRPr sz="1271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7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3146" y="3906868"/>
            <a:ext cx="6322039" cy="124036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0950" marR="4611" indent="-1153" algn="ctr">
              <a:spcBef>
                <a:spcPts val="86"/>
              </a:spcBef>
            </a:pP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Istilah</a:t>
            </a:r>
            <a:r>
              <a:rPr sz="1997" spc="-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keanekaragaman</a:t>
            </a:r>
            <a:r>
              <a:rPr sz="1997" spc="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hayati</a:t>
            </a:r>
            <a:r>
              <a:rPr sz="1997" spc="-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dan konservasi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9" dirty="0">
                <a:solidFill>
                  <a:prstClr val="black"/>
                </a:solidFill>
                <a:latin typeface="Times New Roman"/>
                <a:cs typeface="Times New Roman"/>
              </a:rPr>
              <a:t>mulai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9" dirty="0">
                <a:solidFill>
                  <a:prstClr val="black"/>
                </a:solidFill>
                <a:latin typeface="Times New Roman"/>
                <a:cs typeface="Times New Roman"/>
              </a:rPr>
              <a:t>mengemuka</a:t>
            </a:r>
            <a:r>
              <a:rPr sz="1997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r>
              <a:rPr sz="1997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kongres</a:t>
            </a:r>
            <a:r>
              <a:rPr sz="1997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keanekaragaman</a:t>
            </a:r>
            <a:r>
              <a:rPr sz="1997" spc="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hayati</a:t>
            </a:r>
            <a:r>
              <a:rPr sz="1997" spc="-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PBB (United 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Nations</a:t>
            </a:r>
            <a:r>
              <a:rPr sz="1997" spc="-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Convention</a:t>
            </a:r>
            <a:r>
              <a:rPr sz="1997" spc="-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1997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Biodiversity)</a:t>
            </a:r>
            <a:r>
              <a:rPr sz="1997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atau</a:t>
            </a:r>
            <a:r>
              <a:rPr sz="1997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Rio</a:t>
            </a:r>
            <a:r>
              <a:rPr sz="1997" b="1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Earth</a:t>
            </a:r>
            <a:r>
              <a:rPr sz="1997" b="1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b="1" spc="-9" dirty="0">
                <a:solidFill>
                  <a:prstClr val="black"/>
                </a:solidFill>
                <a:latin typeface="Times New Roman"/>
                <a:cs typeface="Times New Roman"/>
              </a:rPr>
              <a:t>Summit </a:t>
            </a:r>
            <a:r>
              <a:rPr sz="1997" b="1" spc="-4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r>
              <a:rPr sz="1997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Rio 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 Janeiro,</a:t>
            </a:r>
            <a:r>
              <a:rPr sz="1997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Brazil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Times New Roman"/>
                <a:cs typeface="Times New Roman"/>
              </a:rPr>
              <a:t>pada tahun </a:t>
            </a:r>
            <a:r>
              <a:rPr sz="1997" dirty="0">
                <a:solidFill>
                  <a:prstClr val="black"/>
                </a:solidFill>
                <a:latin typeface="Times New Roman"/>
                <a:cs typeface="Times New Roman"/>
              </a:rPr>
              <a:t>1992.</a:t>
            </a:r>
            <a:endParaRPr sz="199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82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081" y="547256"/>
            <a:ext cx="6024667" cy="151993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just">
              <a:spcBef>
                <a:spcPts val="91"/>
              </a:spcBef>
            </a:pPr>
            <a:r>
              <a:rPr sz="3267" b="0" spc="-5" dirty="0"/>
              <a:t>Biologi konservasi merupakan ilmu </a:t>
            </a:r>
            <a:r>
              <a:rPr sz="3267" b="0" spc="-803" dirty="0"/>
              <a:t> </a:t>
            </a:r>
            <a:r>
              <a:rPr sz="3267" b="0" spc="-5" dirty="0"/>
              <a:t>yang menjembatani ilmu-ilmu dasar </a:t>
            </a:r>
            <a:r>
              <a:rPr sz="3267" b="0" spc="-803" dirty="0"/>
              <a:t> </a:t>
            </a:r>
            <a:r>
              <a:rPr sz="3267" b="0" spc="-5" dirty="0"/>
              <a:t>dan</a:t>
            </a:r>
            <a:r>
              <a:rPr sz="3267" b="0" spc="-18" dirty="0"/>
              <a:t> </a:t>
            </a:r>
            <a:r>
              <a:rPr sz="3267" b="0" spc="-5" dirty="0"/>
              <a:t>ilmu</a:t>
            </a:r>
            <a:r>
              <a:rPr sz="3267" b="0" spc="9" dirty="0"/>
              <a:t> </a:t>
            </a:r>
            <a:r>
              <a:rPr sz="3267" b="0" spc="-5" dirty="0"/>
              <a:t>aplikasi</a:t>
            </a:r>
            <a:endParaRPr sz="3267"/>
          </a:p>
        </p:txBody>
      </p:sp>
      <p:grpSp>
        <p:nvGrpSpPr>
          <p:cNvPr id="3" name="object 3"/>
          <p:cNvGrpSpPr/>
          <p:nvPr/>
        </p:nvGrpSpPr>
        <p:grpSpPr>
          <a:xfrm>
            <a:off x="3733049" y="2172891"/>
            <a:ext cx="4487091" cy="1256339"/>
            <a:chOff x="2743078" y="2394204"/>
            <a:chExt cx="4944110" cy="1384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6738" y="2528316"/>
              <a:ext cx="4737269" cy="12496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43078" y="2394204"/>
              <a:ext cx="4944110" cy="1384300"/>
            </a:xfrm>
            <a:custGeom>
              <a:avLst/>
              <a:gdLst/>
              <a:ahLst/>
              <a:cxnLst/>
              <a:rect l="l" t="t" r="r" b="b"/>
              <a:pathLst>
                <a:path w="4944109" h="1384300">
                  <a:moveTo>
                    <a:pt x="4943856" y="1383792"/>
                  </a:moveTo>
                  <a:lnTo>
                    <a:pt x="4943856" y="0"/>
                  </a:lnTo>
                  <a:lnTo>
                    <a:pt x="0" y="0"/>
                  </a:lnTo>
                  <a:lnTo>
                    <a:pt x="0" y="1383792"/>
                  </a:lnTo>
                  <a:lnTo>
                    <a:pt x="6096" y="1383792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4931664" y="12192"/>
                  </a:lnTo>
                  <a:lnTo>
                    <a:pt x="4931664" y="6096"/>
                  </a:lnTo>
                  <a:lnTo>
                    <a:pt x="4937760" y="12192"/>
                  </a:lnTo>
                  <a:lnTo>
                    <a:pt x="4937760" y="1383792"/>
                  </a:lnTo>
                  <a:lnTo>
                    <a:pt x="4943856" y="1383792"/>
                  </a:lnTo>
                  <a:close/>
                </a:path>
                <a:path w="4944109" h="138430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4944109" h="1384300">
                  <a:moveTo>
                    <a:pt x="12192" y="138379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1383792"/>
                  </a:lnTo>
                  <a:lnTo>
                    <a:pt x="12192" y="1383792"/>
                  </a:lnTo>
                  <a:close/>
                </a:path>
                <a:path w="4944109" h="1384300">
                  <a:moveTo>
                    <a:pt x="4937760" y="12192"/>
                  </a:moveTo>
                  <a:lnTo>
                    <a:pt x="4931664" y="6096"/>
                  </a:lnTo>
                  <a:lnTo>
                    <a:pt x="4931664" y="12192"/>
                  </a:lnTo>
                  <a:lnTo>
                    <a:pt x="4937760" y="12192"/>
                  </a:lnTo>
                  <a:close/>
                </a:path>
                <a:path w="4944109" h="1384300">
                  <a:moveTo>
                    <a:pt x="4937760" y="1383792"/>
                  </a:moveTo>
                  <a:lnTo>
                    <a:pt x="4937760" y="12192"/>
                  </a:lnTo>
                  <a:lnTo>
                    <a:pt x="4931664" y="12192"/>
                  </a:lnTo>
                  <a:lnTo>
                    <a:pt x="4931664" y="1383792"/>
                  </a:lnTo>
                  <a:lnTo>
                    <a:pt x="4937760" y="1383792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257678" y="2743200"/>
              <a:ext cx="1430020" cy="1035050"/>
            </a:xfrm>
            <a:custGeom>
              <a:avLst/>
              <a:gdLst/>
              <a:ahLst/>
              <a:cxnLst/>
              <a:rect l="l" t="t" r="r" b="b"/>
              <a:pathLst>
                <a:path w="1430020" h="1035050">
                  <a:moveTo>
                    <a:pt x="1429512" y="714756"/>
                  </a:moveTo>
                  <a:lnTo>
                    <a:pt x="1424940" y="641604"/>
                  </a:lnTo>
                  <a:lnTo>
                    <a:pt x="1414272" y="569976"/>
                  </a:lnTo>
                  <a:lnTo>
                    <a:pt x="1385316" y="467868"/>
                  </a:lnTo>
                  <a:lnTo>
                    <a:pt x="1357884" y="403860"/>
                  </a:lnTo>
                  <a:lnTo>
                    <a:pt x="1325880" y="344424"/>
                  </a:lnTo>
                  <a:lnTo>
                    <a:pt x="1286256" y="286512"/>
                  </a:lnTo>
                  <a:lnTo>
                    <a:pt x="1243584" y="234696"/>
                  </a:lnTo>
                  <a:lnTo>
                    <a:pt x="1194816" y="185928"/>
                  </a:lnTo>
                  <a:lnTo>
                    <a:pt x="1141476" y="141732"/>
                  </a:lnTo>
                  <a:lnTo>
                    <a:pt x="1085088" y="103632"/>
                  </a:lnTo>
                  <a:lnTo>
                    <a:pt x="1024128" y="70104"/>
                  </a:lnTo>
                  <a:lnTo>
                    <a:pt x="960120" y="44196"/>
                  </a:lnTo>
                  <a:lnTo>
                    <a:pt x="893064" y="22860"/>
                  </a:lnTo>
                  <a:lnTo>
                    <a:pt x="822960" y="9144"/>
                  </a:lnTo>
                  <a:lnTo>
                    <a:pt x="751332" y="1524"/>
                  </a:lnTo>
                  <a:lnTo>
                    <a:pt x="713232" y="0"/>
                  </a:lnTo>
                  <a:lnTo>
                    <a:pt x="676656" y="1524"/>
                  </a:lnTo>
                  <a:lnTo>
                    <a:pt x="605028" y="9144"/>
                  </a:lnTo>
                  <a:lnTo>
                    <a:pt x="534924" y="22860"/>
                  </a:lnTo>
                  <a:lnTo>
                    <a:pt x="467868" y="44196"/>
                  </a:lnTo>
                  <a:lnTo>
                    <a:pt x="403860" y="71628"/>
                  </a:lnTo>
                  <a:lnTo>
                    <a:pt x="342900" y="103632"/>
                  </a:lnTo>
                  <a:lnTo>
                    <a:pt x="286512" y="143256"/>
                  </a:lnTo>
                  <a:lnTo>
                    <a:pt x="233172" y="185928"/>
                  </a:lnTo>
                  <a:lnTo>
                    <a:pt x="185928" y="234696"/>
                  </a:lnTo>
                  <a:lnTo>
                    <a:pt x="141732" y="288036"/>
                  </a:lnTo>
                  <a:lnTo>
                    <a:pt x="103632" y="344424"/>
                  </a:lnTo>
                  <a:lnTo>
                    <a:pt x="70104" y="405384"/>
                  </a:lnTo>
                  <a:lnTo>
                    <a:pt x="42672" y="469392"/>
                  </a:lnTo>
                  <a:lnTo>
                    <a:pt x="22860" y="536448"/>
                  </a:lnTo>
                  <a:lnTo>
                    <a:pt x="7620" y="606552"/>
                  </a:lnTo>
                  <a:lnTo>
                    <a:pt x="1524" y="678180"/>
                  </a:lnTo>
                  <a:lnTo>
                    <a:pt x="0" y="716280"/>
                  </a:lnTo>
                  <a:lnTo>
                    <a:pt x="1524" y="752856"/>
                  </a:lnTo>
                  <a:lnTo>
                    <a:pt x="9144" y="824484"/>
                  </a:lnTo>
                  <a:lnTo>
                    <a:pt x="22860" y="894588"/>
                  </a:lnTo>
                  <a:lnTo>
                    <a:pt x="44196" y="961644"/>
                  </a:lnTo>
                  <a:lnTo>
                    <a:pt x="57912" y="996848"/>
                  </a:lnTo>
                  <a:lnTo>
                    <a:pt x="57912" y="679704"/>
                  </a:lnTo>
                  <a:lnTo>
                    <a:pt x="60960" y="647700"/>
                  </a:lnTo>
                  <a:lnTo>
                    <a:pt x="70104" y="582168"/>
                  </a:lnTo>
                  <a:lnTo>
                    <a:pt x="86868" y="518160"/>
                  </a:lnTo>
                  <a:lnTo>
                    <a:pt x="121920" y="429768"/>
                  </a:lnTo>
                  <a:lnTo>
                    <a:pt x="152400" y="373380"/>
                  </a:lnTo>
                  <a:lnTo>
                    <a:pt x="207264" y="295656"/>
                  </a:lnTo>
                  <a:lnTo>
                    <a:pt x="249936" y="249936"/>
                  </a:lnTo>
                  <a:lnTo>
                    <a:pt x="297180" y="207264"/>
                  </a:lnTo>
                  <a:lnTo>
                    <a:pt x="347472" y="169164"/>
                  </a:lnTo>
                  <a:lnTo>
                    <a:pt x="429768" y="121920"/>
                  </a:lnTo>
                  <a:lnTo>
                    <a:pt x="489204" y="97536"/>
                  </a:lnTo>
                  <a:lnTo>
                    <a:pt x="551688" y="77724"/>
                  </a:lnTo>
                  <a:lnTo>
                    <a:pt x="615696" y="65532"/>
                  </a:lnTo>
                  <a:lnTo>
                    <a:pt x="647700" y="60960"/>
                  </a:lnTo>
                  <a:lnTo>
                    <a:pt x="681228" y="57912"/>
                  </a:lnTo>
                  <a:lnTo>
                    <a:pt x="749808" y="57912"/>
                  </a:lnTo>
                  <a:lnTo>
                    <a:pt x="815340" y="65532"/>
                  </a:lnTo>
                  <a:lnTo>
                    <a:pt x="911352" y="86868"/>
                  </a:lnTo>
                  <a:lnTo>
                    <a:pt x="970788" y="109728"/>
                  </a:lnTo>
                  <a:lnTo>
                    <a:pt x="1028700" y="137160"/>
                  </a:lnTo>
                  <a:lnTo>
                    <a:pt x="1107948" y="188976"/>
                  </a:lnTo>
                  <a:lnTo>
                    <a:pt x="1156716" y="228600"/>
                  </a:lnTo>
                  <a:lnTo>
                    <a:pt x="1200912" y="272796"/>
                  </a:lnTo>
                  <a:lnTo>
                    <a:pt x="1242060" y="321564"/>
                  </a:lnTo>
                  <a:lnTo>
                    <a:pt x="1277112" y="374904"/>
                  </a:lnTo>
                  <a:lnTo>
                    <a:pt x="1307592" y="431292"/>
                  </a:lnTo>
                  <a:lnTo>
                    <a:pt x="1331976" y="489204"/>
                  </a:lnTo>
                  <a:lnTo>
                    <a:pt x="1351788" y="551688"/>
                  </a:lnTo>
                  <a:lnTo>
                    <a:pt x="1368552" y="647700"/>
                  </a:lnTo>
                  <a:lnTo>
                    <a:pt x="1371600" y="681228"/>
                  </a:lnTo>
                  <a:lnTo>
                    <a:pt x="1371600" y="995680"/>
                  </a:lnTo>
                  <a:lnTo>
                    <a:pt x="1373124" y="992124"/>
                  </a:lnTo>
                  <a:lnTo>
                    <a:pt x="1397508" y="926592"/>
                  </a:lnTo>
                  <a:lnTo>
                    <a:pt x="1414272" y="858012"/>
                  </a:lnTo>
                  <a:lnTo>
                    <a:pt x="1424940" y="787908"/>
                  </a:lnTo>
                  <a:lnTo>
                    <a:pt x="1427988" y="751332"/>
                  </a:lnTo>
                  <a:lnTo>
                    <a:pt x="1429512" y="714756"/>
                  </a:lnTo>
                  <a:close/>
                </a:path>
                <a:path w="1430020" h="1035050">
                  <a:moveTo>
                    <a:pt x="140292" y="1034796"/>
                  </a:moveTo>
                  <a:lnTo>
                    <a:pt x="121920" y="999744"/>
                  </a:lnTo>
                  <a:lnTo>
                    <a:pt x="86868" y="909828"/>
                  </a:lnTo>
                  <a:lnTo>
                    <a:pt x="70104" y="847344"/>
                  </a:lnTo>
                  <a:lnTo>
                    <a:pt x="60960" y="781812"/>
                  </a:lnTo>
                  <a:lnTo>
                    <a:pt x="57912" y="748284"/>
                  </a:lnTo>
                  <a:lnTo>
                    <a:pt x="57912" y="996848"/>
                  </a:lnTo>
                  <a:lnTo>
                    <a:pt x="71628" y="1025652"/>
                  </a:lnTo>
                  <a:lnTo>
                    <a:pt x="76200" y="1034796"/>
                  </a:lnTo>
                  <a:lnTo>
                    <a:pt x="140292" y="1034796"/>
                  </a:lnTo>
                  <a:close/>
                </a:path>
                <a:path w="1430020" h="1035050">
                  <a:moveTo>
                    <a:pt x="1371600" y="995680"/>
                  </a:moveTo>
                  <a:lnTo>
                    <a:pt x="1371600" y="749808"/>
                  </a:lnTo>
                  <a:lnTo>
                    <a:pt x="1368552" y="783336"/>
                  </a:lnTo>
                  <a:lnTo>
                    <a:pt x="1363980" y="815340"/>
                  </a:lnTo>
                  <a:lnTo>
                    <a:pt x="1357884" y="848868"/>
                  </a:lnTo>
                  <a:lnTo>
                    <a:pt x="1350264" y="879348"/>
                  </a:lnTo>
                  <a:lnTo>
                    <a:pt x="1342644" y="911352"/>
                  </a:lnTo>
                  <a:lnTo>
                    <a:pt x="1331976" y="941832"/>
                  </a:lnTo>
                  <a:lnTo>
                    <a:pt x="1319784" y="970788"/>
                  </a:lnTo>
                  <a:lnTo>
                    <a:pt x="1292352" y="1028700"/>
                  </a:lnTo>
                  <a:lnTo>
                    <a:pt x="1288965" y="1034796"/>
                  </a:lnTo>
                  <a:lnTo>
                    <a:pt x="1353540" y="1034796"/>
                  </a:lnTo>
                  <a:lnTo>
                    <a:pt x="1359408" y="1024128"/>
                  </a:lnTo>
                  <a:lnTo>
                    <a:pt x="1371600" y="99568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733049" y="3428769"/>
            <a:ext cx="4487091" cy="2848087"/>
            <a:chOff x="2743078" y="3777995"/>
            <a:chExt cx="4944110" cy="31381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5270" y="3777995"/>
              <a:ext cx="4919471" cy="3124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43078" y="3777996"/>
              <a:ext cx="4944110" cy="3138170"/>
            </a:xfrm>
            <a:custGeom>
              <a:avLst/>
              <a:gdLst/>
              <a:ahLst/>
              <a:cxnLst/>
              <a:rect l="l" t="t" r="r" b="b"/>
              <a:pathLst>
                <a:path w="4944109" h="3138170">
                  <a:moveTo>
                    <a:pt x="12192" y="3124199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3137915"/>
                  </a:lnTo>
                  <a:lnTo>
                    <a:pt x="6096" y="3137915"/>
                  </a:lnTo>
                  <a:lnTo>
                    <a:pt x="6096" y="3124199"/>
                  </a:lnTo>
                  <a:lnTo>
                    <a:pt x="12192" y="3124199"/>
                  </a:lnTo>
                  <a:close/>
                </a:path>
                <a:path w="4944109" h="3138170">
                  <a:moveTo>
                    <a:pt x="4937760" y="3124199"/>
                  </a:moveTo>
                  <a:lnTo>
                    <a:pt x="6096" y="3124199"/>
                  </a:lnTo>
                  <a:lnTo>
                    <a:pt x="12192" y="3131819"/>
                  </a:lnTo>
                  <a:lnTo>
                    <a:pt x="12192" y="3137915"/>
                  </a:lnTo>
                  <a:lnTo>
                    <a:pt x="4931664" y="3137915"/>
                  </a:lnTo>
                  <a:lnTo>
                    <a:pt x="4931664" y="3131819"/>
                  </a:lnTo>
                  <a:lnTo>
                    <a:pt x="4937760" y="3124199"/>
                  </a:lnTo>
                  <a:close/>
                </a:path>
                <a:path w="4944109" h="3138170">
                  <a:moveTo>
                    <a:pt x="12192" y="3137915"/>
                  </a:moveTo>
                  <a:lnTo>
                    <a:pt x="12192" y="3131819"/>
                  </a:lnTo>
                  <a:lnTo>
                    <a:pt x="6096" y="3124199"/>
                  </a:lnTo>
                  <a:lnTo>
                    <a:pt x="6096" y="3137915"/>
                  </a:lnTo>
                  <a:lnTo>
                    <a:pt x="12192" y="3137915"/>
                  </a:lnTo>
                  <a:close/>
                </a:path>
                <a:path w="4944109" h="3138170">
                  <a:moveTo>
                    <a:pt x="4943856" y="3137915"/>
                  </a:moveTo>
                  <a:lnTo>
                    <a:pt x="4943856" y="0"/>
                  </a:lnTo>
                  <a:lnTo>
                    <a:pt x="4931664" y="0"/>
                  </a:lnTo>
                  <a:lnTo>
                    <a:pt x="4931664" y="3124199"/>
                  </a:lnTo>
                  <a:lnTo>
                    <a:pt x="4937760" y="3124199"/>
                  </a:lnTo>
                  <a:lnTo>
                    <a:pt x="4937760" y="3137915"/>
                  </a:lnTo>
                  <a:lnTo>
                    <a:pt x="4943856" y="3137915"/>
                  </a:lnTo>
                  <a:close/>
                </a:path>
                <a:path w="4944109" h="3138170">
                  <a:moveTo>
                    <a:pt x="4937760" y="3137915"/>
                  </a:moveTo>
                  <a:lnTo>
                    <a:pt x="4937760" y="3124199"/>
                  </a:lnTo>
                  <a:lnTo>
                    <a:pt x="4931664" y="3131819"/>
                  </a:lnTo>
                  <a:lnTo>
                    <a:pt x="4931664" y="3137915"/>
                  </a:lnTo>
                  <a:lnTo>
                    <a:pt x="4937760" y="3137915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333878" y="3777996"/>
              <a:ext cx="1277620" cy="394970"/>
            </a:xfrm>
            <a:custGeom>
              <a:avLst/>
              <a:gdLst/>
              <a:ahLst/>
              <a:cxnLst/>
              <a:rect l="l" t="t" r="r" b="b"/>
              <a:pathLst>
                <a:path w="1277620" h="394970">
                  <a:moveTo>
                    <a:pt x="1277340" y="0"/>
                  </a:moveTo>
                  <a:lnTo>
                    <a:pt x="1212765" y="0"/>
                  </a:lnTo>
                  <a:lnTo>
                    <a:pt x="1200911" y="21335"/>
                  </a:lnTo>
                  <a:lnTo>
                    <a:pt x="1182623" y="48767"/>
                  </a:lnTo>
                  <a:lnTo>
                    <a:pt x="1144523" y="99059"/>
                  </a:lnTo>
                  <a:lnTo>
                    <a:pt x="1103375" y="144779"/>
                  </a:lnTo>
                  <a:lnTo>
                    <a:pt x="1031747" y="207263"/>
                  </a:lnTo>
                  <a:lnTo>
                    <a:pt x="950975" y="259079"/>
                  </a:lnTo>
                  <a:lnTo>
                    <a:pt x="893063" y="286511"/>
                  </a:lnTo>
                  <a:lnTo>
                    <a:pt x="833627" y="307847"/>
                  </a:lnTo>
                  <a:lnTo>
                    <a:pt x="769619" y="324611"/>
                  </a:lnTo>
                  <a:lnTo>
                    <a:pt x="705611" y="333755"/>
                  </a:lnTo>
                  <a:lnTo>
                    <a:pt x="672083" y="336803"/>
                  </a:lnTo>
                  <a:lnTo>
                    <a:pt x="603503" y="336803"/>
                  </a:lnTo>
                  <a:lnTo>
                    <a:pt x="569975" y="333755"/>
                  </a:lnTo>
                  <a:lnTo>
                    <a:pt x="537971" y="329183"/>
                  </a:lnTo>
                  <a:lnTo>
                    <a:pt x="504443" y="324611"/>
                  </a:lnTo>
                  <a:lnTo>
                    <a:pt x="441959" y="307847"/>
                  </a:lnTo>
                  <a:lnTo>
                    <a:pt x="353567" y="272795"/>
                  </a:lnTo>
                  <a:lnTo>
                    <a:pt x="297179" y="242315"/>
                  </a:lnTo>
                  <a:lnTo>
                    <a:pt x="245363" y="205739"/>
                  </a:lnTo>
                  <a:lnTo>
                    <a:pt x="219455" y="187451"/>
                  </a:lnTo>
                  <a:lnTo>
                    <a:pt x="173735" y="144779"/>
                  </a:lnTo>
                  <a:lnTo>
                    <a:pt x="111251" y="73151"/>
                  </a:lnTo>
                  <a:lnTo>
                    <a:pt x="64092" y="0"/>
                  </a:lnTo>
                  <a:lnTo>
                    <a:pt x="0" y="0"/>
                  </a:lnTo>
                  <a:lnTo>
                    <a:pt x="27431" y="51815"/>
                  </a:lnTo>
                  <a:lnTo>
                    <a:pt x="88391" y="135635"/>
                  </a:lnTo>
                  <a:lnTo>
                    <a:pt x="134111" y="185927"/>
                  </a:lnTo>
                  <a:lnTo>
                    <a:pt x="184403" y="231647"/>
                  </a:lnTo>
                  <a:lnTo>
                    <a:pt x="239267" y="272795"/>
                  </a:lnTo>
                  <a:lnTo>
                    <a:pt x="329183" y="324611"/>
                  </a:lnTo>
                  <a:lnTo>
                    <a:pt x="393191" y="352043"/>
                  </a:lnTo>
                  <a:lnTo>
                    <a:pt x="460247" y="371855"/>
                  </a:lnTo>
                  <a:lnTo>
                    <a:pt x="530351" y="387095"/>
                  </a:lnTo>
                  <a:lnTo>
                    <a:pt x="601979" y="393191"/>
                  </a:lnTo>
                  <a:lnTo>
                    <a:pt x="638555" y="394715"/>
                  </a:lnTo>
                  <a:lnTo>
                    <a:pt x="675131" y="393191"/>
                  </a:lnTo>
                  <a:lnTo>
                    <a:pt x="748283" y="385571"/>
                  </a:lnTo>
                  <a:lnTo>
                    <a:pt x="816863" y="371855"/>
                  </a:lnTo>
                  <a:lnTo>
                    <a:pt x="885443" y="350519"/>
                  </a:lnTo>
                  <a:lnTo>
                    <a:pt x="949451" y="323087"/>
                  </a:lnTo>
                  <a:lnTo>
                    <a:pt x="1008887" y="291083"/>
                  </a:lnTo>
                  <a:lnTo>
                    <a:pt x="1066799" y="251459"/>
                  </a:lnTo>
                  <a:lnTo>
                    <a:pt x="1118615" y="208787"/>
                  </a:lnTo>
                  <a:lnTo>
                    <a:pt x="1167383" y="160019"/>
                  </a:lnTo>
                  <a:lnTo>
                    <a:pt x="1211579" y="106679"/>
                  </a:lnTo>
                  <a:lnTo>
                    <a:pt x="1249679" y="50291"/>
                  </a:lnTo>
                  <a:lnTo>
                    <a:pt x="127734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77822" y="6024548"/>
            <a:ext cx="2433149" cy="387631"/>
          </a:xfrm>
          <a:prstGeom prst="rect">
            <a:avLst/>
          </a:prstGeom>
        </p:spPr>
        <p:txBody>
          <a:bodyPr vert="horz" wrap="square" lIns="0" tIns="2882" rIns="0" bIns="0" rtlCol="0">
            <a:spAutoFit/>
          </a:bodyPr>
          <a:lstStyle/>
          <a:p>
            <a:pPr marL="11527" marR="4611" indent="21900">
              <a:lnSpc>
                <a:spcPts val="1525"/>
              </a:lnSpc>
              <a:spcBef>
                <a:spcPts val="23"/>
              </a:spcBef>
            </a:pP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Milik UI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- </a:t>
            </a:r>
            <a:r>
              <a:rPr sz="1271" spc="-9" dirty="0">
                <a:solidFill>
                  <a:prstClr val="black"/>
                </a:solidFill>
                <a:latin typeface="Arial MT"/>
                <a:cs typeface="Arial MT"/>
              </a:rPr>
              <a:t>Hanya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untuk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digunakan </a:t>
            </a:r>
            <a:r>
              <a:rPr sz="1271" spc="-3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di</a:t>
            </a:r>
            <a:r>
              <a:rPr sz="1271" spc="-23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kalangan</a:t>
            </a:r>
            <a:r>
              <a:rPr sz="1271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Universitas</a:t>
            </a:r>
            <a:r>
              <a:rPr sz="1271" spc="-27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Indonesia</a:t>
            </a:r>
            <a:endParaRPr sz="1271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8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4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5458" y="1556017"/>
            <a:ext cx="7343247" cy="1887391"/>
            <a:chOff x="1225177" y="1714500"/>
            <a:chExt cx="8091170" cy="2079625"/>
          </a:xfrm>
        </p:grpSpPr>
        <p:sp>
          <p:nvSpPr>
            <p:cNvPr id="3" name="object 3"/>
            <p:cNvSpPr/>
            <p:nvPr/>
          </p:nvSpPr>
          <p:spPr>
            <a:xfrm>
              <a:off x="1231273" y="1720596"/>
              <a:ext cx="8077200" cy="2057400"/>
            </a:xfrm>
            <a:custGeom>
              <a:avLst/>
              <a:gdLst/>
              <a:ahLst/>
              <a:cxnLst/>
              <a:rect l="l" t="t" r="r" b="b"/>
              <a:pathLst>
                <a:path w="8077200" h="2057400">
                  <a:moveTo>
                    <a:pt x="0" y="0"/>
                  </a:moveTo>
                  <a:lnTo>
                    <a:pt x="0" y="2057400"/>
                  </a:lnTo>
                  <a:lnTo>
                    <a:pt x="8077200" y="2057400"/>
                  </a:lnTo>
                  <a:lnTo>
                    <a:pt x="8077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225177" y="1714500"/>
              <a:ext cx="8091170" cy="2063750"/>
            </a:xfrm>
            <a:custGeom>
              <a:avLst/>
              <a:gdLst/>
              <a:ahLst/>
              <a:cxnLst/>
              <a:rect l="l" t="t" r="r" b="b"/>
              <a:pathLst>
                <a:path w="8091170" h="2063750">
                  <a:moveTo>
                    <a:pt x="8090913" y="2063496"/>
                  </a:moveTo>
                  <a:lnTo>
                    <a:pt x="8090913" y="0"/>
                  </a:lnTo>
                  <a:lnTo>
                    <a:pt x="0" y="0"/>
                  </a:lnTo>
                  <a:lnTo>
                    <a:pt x="0" y="2063496"/>
                  </a:lnTo>
                  <a:lnTo>
                    <a:pt x="6096" y="2063496"/>
                  </a:lnTo>
                  <a:lnTo>
                    <a:pt x="6096" y="13716"/>
                  </a:lnTo>
                  <a:lnTo>
                    <a:pt x="13716" y="6096"/>
                  </a:lnTo>
                  <a:lnTo>
                    <a:pt x="13716" y="13716"/>
                  </a:lnTo>
                  <a:lnTo>
                    <a:pt x="8077197" y="13716"/>
                  </a:lnTo>
                  <a:lnTo>
                    <a:pt x="8077197" y="6096"/>
                  </a:lnTo>
                  <a:lnTo>
                    <a:pt x="8083293" y="13716"/>
                  </a:lnTo>
                  <a:lnTo>
                    <a:pt x="8083293" y="2063496"/>
                  </a:lnTo>
                  <a:lnTo>
                    <a:pt x="8090913" y="2063496"/>
                  </a:lnTo>
                  <a:close/>
                </a:path>
                <a:path w="8091170" h="2063750">
                  <a:moveTo>
                    <a:pt x="13716" y="13716"/>
                  </a:moveTo>
                  <a:lnTo>
                    <a:pt x="13716" y="6096"/>
                  </a:lnTo>
                  <a:lnTo>
                    <a:pt x="6096" y="13716"/>
                  </a:lnTo>
                  <a:lnTo>
                    <a:pt x="13716" y="13716"/>
                  </a:lnTo>
                  <a:close/>
                </a:path>
                <a:path w="8091170" h="2063750">
                  <a:moveTo>
                    <a:pt x="13716" y="2063496"/>
                  </a:moveTo>
                  <a:lnTo>
                    <a:pt x="13716" y="13716"/>
                  </a:lnTo>
                  <a:lnTo>
                    <a:pt x="6096" y="13716"/>
                  </a:lnTo>
                  <a:lnTo>
                    <a:pt x="6096" y="2063496"/>
                  </a:lnTo>
                  <a:lnTo>
                    <a:pt x="13716" y="2063496"/>
                  </a:lnTo>
                  <a:close/>
                </a:path>
                <a:path w="8091170" h="2063750">
                  <a:moveTo>
                    <a:pt x="8083293" y="13716"/>
                  </a:moveTo>
                  <a:lnTo>
                    <a:pt x="8077197" y="6096"/>
                  </a:lnTo>
                  <a:lnTo>
                    <a:pt x="8077197" y="13716"/>
                  </a:lnTo>
                  <a:lnTo>
                    <a:pt x="8083293" y="13716"/>
                  </a:lnTo>
                  <a:close/>
                </a:path>
                <a:path w="8091170" h="2063750">
                  <a:moveTo>
                    <a:pt x="8083293" y="2063496"/>
                  </a:moveTo>
                  <a:lnTo>
                    <a:pt x="8083293" y="13716"/>
                  </a:lnTo>
                  <a:lnTo>
                    <a:pt x="8077197" y="13716"/>
                  </a:lnTo>
                  <a:lnTo>
                    <a:pt x="8077197" y="2063496"/>
                  </a:lnTo>
                  <a:lnTo>
                    <a:pt x="8083293" y="20634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323209" y="2217419"/>
              <a:ext cx="1325880" cy="128270"/>
            </a:xfrm>
            <a:custGeom>
              <a:avLst/>
              <a:gdLst/>
              <a:ahLst/>
              <a:cxnLst/>
              <a:rect l="l" t="t" r="r" b="b"/>
              <a:pathLst>
                <a:path w="1325879" h="128269">
                  <a:moveTo>
                    <a:pt x="704088" y="0"/>
                  </a:moveTo>
                  <a:lnTo>
                    <a:pt x="1325879" y="0"/>
                  </a:lnTo>
                </a:path>
                <a:path w="1325879" h="128269">
                  <a:moveTo>
                    <a:pt x="0" y="128016"/>
                  </a:moveTo>
                  <a:lnTo>
                    <a:pt x="36576" y="128016"/>
                  </a:lnTo>
                </a:path>
              </a:pathLst>
            </a:custGeom>
            <a:ln w="9144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7986" y="2176271"/>
              <a:ext cx="6236208" cy="7223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40730" y="262889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EFEFFA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432169" y="270205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AFAFE8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90" y="2660903"/>
              <a:ext cx="265176" cy="137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77890" y="27477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144">
              <a:solidFill>
                <a:srgbClr val="5F5FD2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186818" y="279349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EFF8EF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9970" y="2788919"/>
              <a:ext cx="82296" cy="548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3938" y="2798063"/>
              <a:ext cx="301752" cy="640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50826" y="284835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EFF8EF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278258" y="285749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CFEACF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496178" y="289407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DFDFF5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8162" y="2889503"/>
              <a:ext cx="310895" cy="731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450457" y="296722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DFDFF5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912498" y="299465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144">
              <a:solidFill>
                <a:srgbClr val="CFEACF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5338" y="2862071"/>
              <a:ext cx="7031736" cy="3566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94794" y="321411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95D28B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834505" y="321411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CFCFF1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693042" y="334213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CFEACF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42481" y="3209543"/>
              <a:ext cx="329184" cy="2926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5026" y="3209543"/>
              <a:ext cx="7104888" cy="56692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761354" y="350672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DFDFF5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79642" y="3502151"/>
              <a:ext cx="228600" cy="2743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44633" y="2086355"/>
              <a:ext cx="7652384" cy="1691639"/>
            </a:xfrm>
            <a:custGeom>
              <a:avLst/>
              <a:gdLst/>
              <a:ahLst/>
              <a:cxnLst/>
              <a:rect l="l" t="t" r="r" b="b"/>
              <a:pathLst>
                <a:path w="7652384" h="1691639">
                  <a:moveTo>
                    <a:pt x="0" y="0"/>
                  </a:moveTo>
                  <a:lnTo>
                    <a:pt x="0" y="1691640"/>
                  </a:lnTo>
                </a:path>
                <a:path w="7652384" h="1691639">
                  <a:moveTo>
                    <a:pt x="7652003" y="1691640"/>
                  </a:moveTo>
                  <a:lnTo>
                    <a:pt x="7652003" y="0"/>
                  </a:lnTo>
                  <a:lnTo>
                    <a:pt x="0" y="0"/>
                  </a:lnTo>
                </a:path>
              </a:pathLst>
            </a:custGeom>
            <a:ln w="3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392800" y="656985"/>
            <a:ext cx="5130245" cy="565929"/>
            <a:chOff x="2368174" y="723900"/>
            <a:chExt cx="5652770" cy="623570"/>
          </a:xfrm>
        </p:grpSpPr>
        <p:sp>
          <p:nvSpPr>
            <p:cNvPr id="30" name="object 30"/>
            <p:cNvSpPr/>
            <p:nvPr/>
          </p:nvSpPr>
          <p:spPr>
            <a:xfrm>
              <a:off x="2374270" y="729995"/>
              <a:ext cx="5638800" cy="609600"/>
            </a:xfrm>
            <a:custGeom>
              <a:avLst/>
              <a:gdLst/>
              <a:ahLst/>
              <a:cxnLst/>
              <a:rect l="l" t="t" r="r" b="b"/>
              <a:pathLst>
                <a:path w="5638800" h="609600">
                  <a:moveTo>
                    <a:pt x="5638799" y="609599"/>
                  </a:moveTo>
                  <a:lnTo>
                    <a:pt x="5638799" y="0"/>
                  </a:lnTo>
                  <a:lnTo>
                    <a:pt x="0" y="0"/>
                  </a:lnTo>
                  <a:lnTo>
                    <a:pt x="0" y="609599"/>
                  </a:lnTo>
                  <a:lnTo>
                    <a:pt x="5638799" y="609599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68174" y="723900"/>
              <a:ext cx="5652770" cy="623570"/>
            </a:xfrm>
            <a:custGeom>
              <a:avLst/>
              <a:gdLst/>
              <a:ahLst/>
              <a:cxnLst/>
              <a:rect l="l" t="t" r="r" b="b"/>
              <a:pathLst>
                <a:path w="5652770" h="623569">
                  <a:moveTo>
                    <a:pt x="5652516" y="623316"/>
                  </a:moveTo>
                  <a:lnTo>
                    <a:pt x="5652516" y="0"/>
                  </a:lnTo>
                  <a:lnTo>
                    <a:pt x="0" y="0"/>
                  </a:lnTo>
                  <a:lnTo>
                    <a:pt x="0" y="623316"/>
                  </a:lnTo>
                  <a:lnTo>
                    <a:pt x="6096" y="623316"/>
                  </a:lnTo>
                  <a:lnTo>
                    <a:pt x="6096" y="13716"/>
                  </a:lnTo>
                  <a:lnTo>
                    <a:pt x="13716" y="6096"/>
                  </a:lnTo>
                  <a:lnTo>
                    <a:pt x="13716" y="13716"/>
                  </a:lnTo>
                  <a:lnTo>
                    <a:pt x="5638800" y="13716"/>
                  </a:lnTo>
                  <a:lnTo>
                    <a:pt x="5638800" y="6096"/>
                  </a:lnTo>
                  <a:lnTo>
                    <a:pt x="5644896" y="13716"/>
                  </a:lnTo>
                  <a:lnTo>
                    <a:pt x="5644896" y="623316"/>
                  </a:lnTo>
                  <a:lnTo>
                    <a:pt x="5652516" y="623316"/>
                  </a:lnTo>
                  <a:close/>
                </a:path>
                <a:path w="5652770" h="623569">
                  <a:moveTo>
                    <a:pt x="13716" y="13716"/>
                  </a:moveTo>
                  <a:lnTo>
                    <a:pt x="13716" y="6096"/>
                  </a:lnTo>
                  <a:lnTo>
                    <a:pt x="6096" y="13716"/>
                  </a:lnTo>
                  <a:lnTo>
                    <a:pt x="13716" y="13716"/>
                  </a:lnTo>
                  <a:close/>
                </a:path>
                <a:path w="5652770" h="623569">
                  <a:moveTo>
                    <a:pt x="13716" y="609600"/>
                  </a:moveTo>
                  <a:lnTo>
                    <a:pt x="13716" y="13716"/>
                  </a:lnTo>
                  <a:lnTo>
                    <a:pt x="6096" y="13716"/>
                  </a:lnTo>
                  <a:lnTo>
                    <a:pt x="6096" y="609600"/>
                  </a:lnTo>
                  <a:lnTo>
                    <a:pt x="13716" y="609600"/>
                  </a:lnTo>
                  <a:close/>
                </a:path>
                <a:path w="5652770" h="623569">
                  <a:moveTo>
                    <a:pt x="5644896" y="609600"/>
                  </a:moveTo>
                  <a:lnTo>
                    <a:pt x="6096" y="609600"/>
                  </a:lnTo>
                  <a:lnTo>
                    <a:pt x="13716" y="615696"/>
                  </a:lnTo>
                  <a:lnTo>
                    <a:pt x="13716" y="623316"/>
                  </a:lnTo>
                  <a:lnTo>
                    <a:pt x="5638800" y="623316"/>
                  </a:lnTo>
                  <a:lnTo>
                    <a:pt x="5638800" y="615696"/>
                  </a:lnTo>
                  <a:lnTo>
                    <a:pt x="5644896" y="609600"/>
                  </a:lnTo>
                  <a:close/>
                </a:path>
                <a:path w="5652770" h="623569">
                  <a:moveTo>
                    <a:pt x="13716" y="623316"/>
                  </a:moveTo>
                  <a:lnTo>
                    <a:pt x="13716" y="615696"/>
                  </a:lnTo>
                  <a:lnTo>
                    <a:pt x="6096" y="609600"/>
                  </a:lnTo>
                  <a:lnTo>
                    <a:pt x="6096" y="623316"/>
                  </a:lnTo>
                  <a:lnTo>
                    <a:pt x="13716" y="623316"/>
                  </a:lnTo>
                  <a:close/>
                </a:path>
                <a:path w="5652770" h="623569">
                  <a:moveTo>
                    <a:pt x="5644896" y="13716"/>
                  </a:moveTo>
                  <a:lnTo>
                    <a:pt x="5638800" y="6096"/>
                  </a:lnTo>
                  <a:lnTo>
                    <a:pt x="5638800" y="13716"/>
                  </a:lnTo>
                  <a:lnTo>
                    <a:pt x="5644896" y="13716"/>
                  </a:lnTo>
                  <a:close/>
                </a:path>
                <a:path w="5652770" h="623569">
                  <a:moveTo>
                    <a:pt x="5644896" y="609600"/>
                  </a:moveTo>
                  <a:lnTo>
                    <a:pt x="5644896" y="13716"/>
                  </a:lnTo>
                  <a:lnTo>
                    <a:pt x="5638800" y="13716"/>
                  </a:lnTo>
                  <a:lnTo>
                    <a:pt x="5638800" y="609600"/>
                  </a:lnTo>
                  <a:lnTo>
                    <a:pt x="5644896" y="609600"/>
                  </a:lnTo>
                  <a:close/>
                </a:path>
                <a:path w="5652770" h="623569">
                  <a:moveTo>
                    <a:pt x="5644896" y="623316"/>
                  </a:moveTo>
                  <a:lnTo>
                    <a:pt x="5644896" y="609600"/>
                  </a:lnTo>
                  <a:lnTo>
                    <a:pt x="5638800" y="615696"/>
                  </a:lnTo>
                  <a:lnTo>
                    <a:pt x="5638800" y="623316"/>
                  </a:lnTo>
                  <a:lnTo>
                    <a:pt x="5644896" y="6233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398332" y="662517"/>
            <a:ext cx="5117566" cy="491726"/>
          </a:xfrm>
          <a:prstGeom prst="rect">
            <a:avLst/>
          </a:prstGeom>
        </p:spPr>
        <p:txBody>
          <a:bodyPr vert="horz" wrap="square" lIns="0" tIns="44375" rIns="0" bIns="0" rtlCol="0">
            <a:spAutoFit/>
          </a:bodyPr>
          <a:lstStyle/>
          <a:p>
            <a:pPr marL="525609">
              <a:spcBef>
                <a:spcPts val="349"/>
              </a:spcBef>
            </a:pPr>
            <a:r>
              <a:rPr dirty="0">
                <a:latin typeface="Arial"/>
                <a:cs typeface="Arial"/>
              </a:rPr>
              <a:t>BIOLOGI</a:t>
            </a:r>
            <a:r>
              <a:rPr spc="-86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KONSERVASI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1946053" y="3414362"/>
            <a:ext cx="8298756" cy="3126441"/>
            <a:chOff x="774073" y="3762121"/>
            <a:chExt cx="9144000" cy="3444875"/>
          </a:xfrm>
        </p:grpSpPr>
        <p:sp>
          <p:nvSpPr>
            <p:cNvPr id="34" name="object 34"/>
            <p:cNvSpPr/>
            <p:nvPr/>
          </p:nvSpPr>
          <p:spPr>
            <a:xfrm>
              <a:off x="774073" y="3777996"/>
              <a:ext cx="9144000" cy="3429000"/>
            </a:xfrm>
            <a:custGeom>
              <a:avLst/>
              <a:gdLst/>
              <a:ahLst/>
              <a:cxnLst/>
              <a:rect l="l" t="t" r="r" b="b"/>
              <a:pathLst>
                <a:path w="9144000" h="3429000">
                  <a:moveTo>
                    <a:pt x="9143996" y="3428999"/>
                  </a:moveTo>
                  <a:lnTo>
                    <a:pt x="9143996" y="0"/>
                  </a:lnTo>
                  <a:lnTo>
                    <a:pt x="0" y="0"/>
                  </a:lnTo>
                  <a:lnTo>
                    <a:pt x="0" y="3428999"/>
                  </a:lnTo>
                  <a:lnTo>
                    <a:pt x="9143996" y="342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231273" y="3777996"/>
              <a:ext cx="8077200" cy="2514600"/>
            </a:xfrm>
            <a:custGeom>
              <a:avLst/>
              <a:gdLst/>
              <a:ahLst/>
              <a:cxnLst/>
              <a:rect l="l" t="t" r="r" b="b"/>
              <a:pathLst>
                <a:path w="8077200" h="2514600">
                  <a:moveTo>
                    <a:pt x="8077200" y="0"/>
                  </a:moveTo>
                  <a:lnTo>
                    <a:pt x="0" y="0"/>
                  </a:lnTo>
                  <a:lnTo>
                    <a:pt x="0" y="2514599"/>
                  </a:lnTo>
                  <a:lnTo>
                    <a:pt x="8077200" y="2514599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225177" y="3777996"/>
              <a:ext cx="8091170" cy="2522220"/>
            </a:xfrm>
            <a:custGeom>
              <a:avLst/>
              <a:gdLst/>
              <a:ahLst/>
              <a:cxnLst/>
              <a:rect l="l" t="t" r="r" b="b"/>
              <a:pathLst>
                <a:path w="8091170" h="2522220">
                  <a:moveTo>
                    <a:pt x="13716" y="2508503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2522219"/>
                  </a:lnTo>
                  <a:lnTo>
                    <a:pt x="6096" y="2522219"/>
                  </a:lnTo>
                  <a:lnTo>
                    <a:pt x="6096" y="2508503"/>
                  </a:lnTo>
                  <a:lnTo>
                    <a:pt x="13716" y="2508503"/>
                  </a:lnTo>
                  <a:close/>
                </a:path>
                <a:path w="8091170" h="2522220">
                  <a:moveTo>
                    <a:pt x="8083293" y="2508503"/>
                  </a:moveTo>
                  <a:lnTo>
                    <a:pt x="6096" y="2508503"/>
                  </a:lnTo>
                  <a:lnTo>
                    <a:pt x="13716" y="2514599"/>
                  </a:lnTo>
                  <a:lnTo>
                    <a:pt x="13716" y="2522219"/>
                  </a:lnTo>
                  <a:lnTo>
                    <a:pt x="8077197" y="2522219"/>
                  </a:lnTo>
                  <a:lnTo>
                    <a:pt x="8077197" y="2514599"/>
                  </a:lnTo>
                  <a:lnTo>
                    <a:pt x="8083293" y="2508503"/>
                  </a:lnTo>
                  <a:close/>
                </a:path>
                <a:path w="8091170" h="2522220">
                  <a:moveTo>
                    <a:pt x="13716" y="2522219"/>
                  </a:moveTo>
                  <a:lnTo>
                    <a:pt x="13716" y="2514599"/>
                  </a:lnTo>
                  <a:lnTo>
                    <a:pt x="6096" y="2508503"/>
                  </a:lnTo>
                  <a:lnTo>
                    <a:pt x="6096" y="2522219"/>
                  </a:lnTo>
                  <a:lnTo>
                    <a:pt x="13716" y="2522219"/>
                  </a:lnTo>
                  <a:close/>
                </a:path>
                <a:path w="8091170" h="2522220">
                  <a:moveTo>
                    <a:pt x="8090913" y="2522219"/>
                  </a:moveTo>
                  <a:lnTo>
                    <a:pt x="8090913" y="0"/>
                  </a:lnTo>
                  <a:lnTo>
                    <a:pt x="8077197" y="0"/>
                  </a:lnTo>
                  <a:lnTo>
                    <a:pt x="8077197" y="2508503"/>
                  </a:lnTo>
                  <a:lnTo>
                    <a:pt x="8083293" y="2508503"/>
                  </a:lnTo>
                  <a:lnTo>
                    <a:pt x="8083293" y="2522219"/>
                  </a:lnTo>
                  <a:lnTo>
                    <a:pt x="8090913" y="2522219"/>
                  </a:lnTo>
                  <a:close/>
                </a:path>
                <a:path w="8091170" h="2522220">
                  <a:moveTo>
                    <a:pt x="8083293" y="2522219"/>
                  </a:moveTo>
                  <a:lnTo>
                    <a:pt x="8083293" y="2508503"/>
                  </a:lnTo>
                  <a:lnTo>
                    <a:pt x="8077197" y="2514599"/>
                  </a:lnTo>
                  <a:lnTo>
                    <a:pt x="8077197" y="2522219"/>
                  </a:lnTo>
                  <a:lnTo>
                    <a:pt x="8083293" y="2522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16217" y="3777995"/>
              <a:ext cx="219455" cy="1356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37594" y="3777995"/>
              <a:ext cx="237743" cy="15392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935089" y="390905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DFDFF5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9098" y="3904487"/>
              <a:ext cx="36576" cy="548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37594" y="3922775"/>
              <a:ext cx="201168" cy="7315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729618" y="400049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CFEACF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97929" y="3913631"/>
              <a:ext cx="228599" cy="40233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7594" y="3777995"/>
              <a:ext cx="7452359" cy="92202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797929" y="4320539"/>
              <a:ext cx="192405" cy="9525"/>
            </a:xfrm>
            <a:custGeom>
              <a:avLst/>
              <a:gdLst/>
              <a:ahLst/>
              <a:cxnLst/>
              <a:rect l="l" t="t" r="r" b="b"/>
              <a:pathLst>
                <a:path w="192404" h="9525">
                  <a:moveTo>
                    <a:pt x="0" y="0"/>
                  </a:moveTo>
                  <a:lnTo>
                    <a:pt x="192023" y="0"/>
                  </a:lnTo>
                </a:path>
                <a:path w="192404" h="9525">
                  <a:moveTo>
                    <a:pt x="0" y="9143"/>
                  </a:moveTo>
                  <a:lnTo>
                    <a:pt x="192023" y="9143"/>
                  </a:lnTo>
                </a:path>
              </a:pathLst>
            </a:custGeom>
            <a:ln w="9144">
              <a:solidFill>
                <a:srgbClr val="0000B7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770498" y="435711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EFEFFA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866778" y="4695443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9144">
              <a:solidFill>
                <a:srgbClr val="BFE4BF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8788786" y="472287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DFDFF5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05905" y="4690871"/>
              <a:ext cx="201168" cy="15544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20474" y="4690871"/>
              <a:ext cx="6940296" cy="31089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605905" y="485089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DFDFF5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715634" y="485089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EFEFFA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368162" y="499719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6F6FD6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30786" y="5001767"/>
              <a:ext cx="164592" cy="7315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68530" y="4992623"/>
              <a:ext cx="6382512" cy="12801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85650" y="50794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144">
              <a:solidFill>
                <a:srgbClr val="65BF65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468746" y="511606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BFBFEC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2077090" y="513435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DFF1DF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49658" y="5120639"/>
              <a:ext cx="6419088" cy="12801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96546" y="5239511"/>
              <a:ext cx="128015" cy="457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16002" y="5239511"/>
              <a:ext cx="5843016" cy="7315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387986" y="528065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DFF1DF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7938393" y="530809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6F6FD6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68530" y="5248655"/>
              <a:ext cx="173736" cy="12801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57850" y="5303519"/>
              <a:ext cx="91440" cy="548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525146" y="534466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144">
              <a:solidFill>
                <a:srgbClr val="B1DDAE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8212714" y="53629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144">
              <a:solidFill>
                <a:srgbClr val="5F5FD2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68" name="object 6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78842" y="5276087"/>
              <a:ext cx="5733287" cy="38404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414649" y="5655563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9144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70" name="object 7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06090" y="5650991"/>
              <a:ext cx="1664207" cy="9144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92658" y="5660135"/>
              <a:ext cx="2157983" cy="19202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905890" y="5747003"/>
              <a:ext cx="2844165" cy="119380"/>
            </a:xfrm>
            <a:custGeom>
              <a:avLst/>
              <a:gdLst/>
              <a:ahLst/>
              <a:cxnLst/>
              <a:rect l="l" t="t" r="r" b="b"/>
              <a:pathLst>
                <a:path w="2844165" h="119379">
                  <a:moveTo>
                    <a:pt x="2020823" y="0"/>
                  </a:moveTo>
                  <a:lnTo>
                    <a:pt x="2843784" y="0"/>
                  </a:lnTo>
                </a:path>
                <a:path w="2844165" h="119379">
                  <a:moveTo>
                    <a:pt x="2103119" y="9143"/>
                  </a:moveTo>
                  <a:lnTo>
                    <a:pt x="2761488" y="9143"/>
                  </a:lnTo>
                </a:path>
                <a:path w="2844165" h="119379">
                  <a:moveTo>
                    <a:pt x="0" y="109728"/>
                  </a:moveTo>
                  <a:lnTo>
                    <a:pt x="731519" y="109728"/>
                  </a:lnTo>
                </a:path>
                <a:path w="2844165" h="119379">
                  <a:moveTo>
                    <a:pt x="91439" y="118872"/>
                  </a:moveTo>
                  <a:lnTo>
                    <a:pt x="649223" y="118872"/>
                  </a:lnTo>
                </a:path>
              </a:pathLst>
            </a:custGeom>
            <a:ln w="9144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444633" y="3777996"/>
              <a:ext cx="7652384" cy="2181225"/>
            </a:xfrm>
            <a:custGeom>
              <a:avLst/>
              <a:gdLst/>
              <a:ahLst/>
              <a:cxnLst/>
              <a:rect l="l" t="t" r="r" b="b"/>
              <a:pathLst>
                <a:path w="7652384" h="2181225">
                  <a:moveTo>
                    <a:pt x="0" y="0"/>
                  </a:moveTo>
                  <a:lnTo>
                    <a:pt x="0" y="2180843"/>
                  </a:lnTo>
                  <a:lnTo>
                    <a:pt x="7652003" y="2180843"/>
                  </a:lnTo>
                  <a:lnTo>
                    <a:pt x="7652003" y="0"/>
                  </a:lnTo>
                </a:path>
              </a:pathLst>
            </a:custGeom>
            <a:ln w="3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4877822" y="6024548"/>
            <a:ext cx="2433149" cy="387631"/>
          </a:xfrm>
          <a:prstGeom prst="rect">
            <a:avLst/>
          </a:prstGeom>
        </p:spPr>
        <p:txBody>
          <a:bodyPr vert="horz" wrap="square" lIns="0" tIns="2882" rIns="0" bIns="0" rtlCol="0">
            <a:spAutoFit/>
          </a:bodyPr>
          <a:lstStyle/>
          <a:p>
            <a:pPr marL="11527" marR="4611" indent="21900">
              <a:lnSpc>
                <a:spcPts val="1525"/>
              </a:lnSpc>
              <a:spcBef>
                <a:spcPts val="23"/>
              </a:spcBef>
            </a:pP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Milik UI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- </a:t>
            </a:r>
            <a:r>
              <a:rPr sz="1271" spc="-9" dirty="0">
                <a:solidFill>
                  <a:prstClr val="black"/>
                </a:solidFill>
                <a:latin typeface="Arial MT"/>
                <a:cs typeface="Arial MT"/>
              </a:rPr>
              <a:t>Hanya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untuk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digunakan </a:t>
            </a:r>
            <a:r>
              <a:rPr sz="1271" spc="-3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di</a:t>
            </a:r>
            <a:r>
              <a:rPr sz="1271" spc="-23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kalangan</a:t>
            </a:r>
            <a:r>
              <a:rPr sz="1271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spc="-5" dirty="0">
                <a:solidFill>
                  <a:prstClr val="black"/>
                </a:solidFill>
                <a:latin typeface="Arial MT"/>
                <a:cs typeface="Arial MT"/>
              </a:rPr>
              <a:t>Universitas</a:t>
            </a:r>
            <a:r>
              <a:rPr sz="1271" spc="-27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71" dirty="0">
                <a:solidFill>
                  <a:prstClr val="black"/>
                </a:solidFill>
                <a:latin typeface="Arial MT"/>
                <a:cs typeface="Arial MT"/>
              </a:rPr>
              <a:t>Indonesia</a:t>
            </a:r>
            <a:endParaRPr sz="1271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9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63349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710</Words>
  <Application>Microsoft Office PowerPoint</Application>
  <PresentationFormat>Widescreen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Algerian</vt:lpstr>
      <vt:lpstr>Arial</vt:lpstr>
      <vt:lpstr>Arial MT</vt:lpstr>
      <vt:lpstr>Bahnschrift</vt:lpstr>
      <vt:lpstr>Calibri</vt:lpstr>
      <vt:lpstr>Cooper Black</vt:lpstr>
      <vt:lpstr>Corbel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Parallax</vt:lpstr>
      <vt:lpstr>1_Parallax</vt:lpstr>
      <vt:lpstr>Office Theme</vt:lpstr>
      <vt:lpstr>8_Office Theme</vt:lpstr>
      <vt:lpstr>9_Office Theme</vt:lpstr>
      <vt:lpstr>11_Office Theme</vt:lpstr>
      <vt:lpstr>12_Office Theme</vt:lpstr>
      <vt:lpstr>BIODIVERSITAS</vt:lpstr>
      <vt:lpstr>Pendahuluan</vt:lpstr>
      <vt:lpstr>Pendahuluan</vt:lpstr>
      <vt:lpstr>Pendahuluan</vt:lpstr>
      <vt:lpstr>Pendahuluan</vt:lpstr>
      <vt:lpstr>BIOLOGI KONSERVASI</vt:lpstr>
      <vt:lpstr>Biologi Konservasi</vt:lpstr>
      <vt:lpstr>Biologi konservasi merupakan ilmu  yang menjembatani ilmu-ilmu dasar  dan ilmu aplikasi</vt:lpstr>
      <vt:lpstr>BIOLOGI KONSERVASI</vt:lpstr>
      <vt:lpstr>Kategori konservasi spesies</vt:lpstr>
      <vt:lpstr>Melindungi Biodiversitas</vt:lpstr>
      <vt:lpstr>Melindungi Biodiveritas</vt:lpstr>
      <vt:lpstr>Prinsip – Prinsip Etika BIOLOGI KONSERVASI*</vt:lpstr>
      <vt:lpstr>Mengapa Keanekaragaman Hayati  Penting?</vt:lpstr>
      <vt:lpstr>KEANEKARAGAMAN HAYATI INDONESIA</vt:lpstr>
      <vt:lpstr>PowerPoint Presentation</vt:lpstr>
      <vt:lpstr>PowerPoint Presentation</vt:lpstr>
      <vt:lpstr>PowerPoint Presentation</vt:lpstr>
      <vt:lpstr>Biodiversitas  (Keanekaragaman Hayati)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BIODIVERSITAS</dc:title>
  <dc:creator>Windows User</dc:creator>
  <cp:lastModifiedBy>Windows User</cp:lastModifiedBy>
  <cp:revision>6</cp:revision>
  <dcterms:created xsi:type="dcterms:W3CDTF">2022-09-27T20:27:59Z</dcterms:created>
  <dcterms:modified xsi:type="dcterms:W3CDTF">2022-09-27T21:22:35Z</dcterms:modified>
</cp:coreProperties>
</file>