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ADB1F-4703-450A-97E4-F4B12CEC65B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5904-2B35-41A5-85CA-4A9F55F15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84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ADB1F-4703-450A-97E4-F4B12CEC65B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5904-2B35-41A5-85CA-4A9F55F15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1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ADB1F-4703-450A-97E4-F4B12CEC65B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5904-2B35-41A5-85CA-4A9F55F15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3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ADB1F-4703-450A-97E4-F4B12CEC65B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5904-2B35-41A5-85CA-4A9F55F15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81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ADB1F-4703-450A-97E4-F4B12CEC65B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5904-2B35-41A5-85CA-4A9F55F15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42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ADB1F-4703-450A-97E4-F4B12CEC65B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5904-2B35-41A5-85CA-4A9F55F15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32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ADB1F-4703-450A-97E4-F4B12CEC65B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5904-2B35-41A5-85CA-4A9F55F15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74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ADB1F-4703-450A-97E4-F4B12CEC65B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5904-2B35-41A5-85CA-4A9F55F15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55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ADB1F-4703-450A-97E4-F4B12CEC65B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5904-2B35-41A5-85CA-4A9F55F15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46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ADB1F-4703-450A-97E4-F4B12CEC65B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5904-2B35-41A5-85CA-4A9F55F15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69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ADB1F-4703-450A-97E4-F4B12CEC65B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5904-2B35-41A5-85CA-4A9F55F15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41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ADB1F-4703-450A-97E4-F4B12CEC65B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65904-2B35-41A5-85CA-4A9F55F15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53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11" Type="http://schemas.openxmlformats.org/officeDocument/2006/relationships/image" Target="../media/image17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5" y="228600"/>
            <a:ext cx="8534400" cy="1219200"/>
          </a:xfrm>
        </p:spPr>
        <p:txBody>
          <a:bodyPr/>
          <a:lstStyle/>
          <a:p>
            <a:pPr eaLnBrk="1" hangingPunct="1">
              <a:defRPr/>
            </a:pPr>
            <a:r>
              <a:rPr lang="id-ID" sz="6600">
                <a:solidFill>
                  <a:schemeClr val="accent1">
                    <a:lumMod val="50000"/>
                  </a:schemeClr>
                </a:solidFill>
              </a:rPr>
              <a:t>Fungsi Merek :</a:t>
            </a:r>
            <a:endParaRPr lang="en-US" sz="66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sz="quarter" idx="1"/>
          </p:nvPr>
        </p:nvSpPr>
        <p:spPr>
          <a:xfrm>
            <a:off x="1825625" y="1981201"/>
            <a:ext cx="8504238" cy="4117975"/>
          </a:xfrm>
        </p:spPr>
        <p:txBody>
          <a:bodyPr/>
          <a:lstStyle/>
          <a:p>
            <a:pPr eaLnBrk="1" hangingPunct="1"/>
            <a:r>
              <a:rPr lang="id-ID" altLang="en-US" sz="3600"/>
              <a:t>Sebagai tanda pengenal</a:t>
            </a:r>
            <a:endParaRPr lang="en-US" altLang="en-US" sz="3600"/>
          </a:p>
          <a:p>
            <a:pPr eaLnBrk="1" hangingPunct="1"/>
            <a:r>
              <a:rPr lang="id-ID" altLang="en-US" sz="3600"/>
              <a:t>Sebagai alat promosi</a:t>
            </a:r>
            <a:endParaRPr lang="en-US" altLang="en-US" sz="3600"/>
          </a:p>
          <a:p>
            <a:pPr eaLnBrk="1" hangingPunct="1"/>
            <a:r>
              <a:rPr lang="id-ID" altLang="en-US" sz="3600"/>
              <a:t>Sebagai jaminan atas mutu barang</a:t>
            </a:r>
            <a:endParaRPr lang="en-US" altLang="en-US" sz="3600"/>
          </a:p>
          <a:p>
            <a:pPr eaLnBrk="1" hangingPunct="1"/>
            <a:r>
              <a:rPr lang="id-ID" altLang="en-US" sz="3600"/>
              <a:t>Menunjukan asal barang/ jasa yg dihasilkan.</a:t>
            </a:r>
            <a:endParaRPr lang="en-US" altLang="en-US" sz="3600"/>
          </a:p>
        </p:txBody>
      </p:sp>
    </p:spTree>
    <p:extLst>
      <p:ext uri="{BB962C8B-B14F-4D97-AF65-F5344CB8AC3E}">
        <p14:creationId xmlns:p14="http://schemas.microsoft.com/office/powerpoint/2010/main" val="63374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84607"/>
            <a:ext cx="7772400" cy="1609344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Apa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Syarat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Substantif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Merek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5625" y="2128838"/>
            <a:ext cx="8504238" cy="3970337"/>
          </a:xfrm>
        </p:spPr>
        <p:txBody>
          <a:bodyPr/>
          <a:lstStyle/>
          <a:p>
            <a:pPr lvl="1" eaLnBrk="1" hangingPunct="1">
              <a:defRPr/>
            </a:pPr>
            <a:r>
              <a:rPr lang="id-ID" sz="3200" dirty="0">
                <a:solidFill>
                  <a:schemeClr val="accent1">
                    <a:lumMod val="75000"/>
                  </a:schemeClr>
                </a:solidFill>
              </a:rPr>
              <a:t>Itikad baik (Pasal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21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ayat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3</a:t>
            </a:r>
            <a:r>
              <a:rPr lang="id-ID" sz="32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lvl="1" eaLnBrk="1" hangingPunct="1">
              <a:defRPr/>
            </a:pPr>
            <a:r>
              <a:rPr lang="id-ID" sz="3200" dirty="0">
                <a:solidFill>
                  <a:schemeClr val="accent1">
                    <a:lumMod val="75000"/>
                  </a:schemeClr>
                </a:solidFill>
              </a:rPr>
              <a:t>Daya pembeda (Pasal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22)</a:t>
            </a:r>
          </a:p>
          <a:p>
            <a:pPr lvl="1" eaLnBrk="1" hangingPunct="1">
              <a:defRPr/>
            </a:pP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Tidak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memiliki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 (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Pasal</a:t>
            </a:r>
            <a:r>
              <a:rPr lang="id-ID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21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ayat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1</a:t>
            </a:r>
            <a:r>
              <a:rPr lang="id-ID" sz="320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“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persamaan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pada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pokoknya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”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atau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“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persamaan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secara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keseluruhan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”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dengan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merek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terdaftar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lain, 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341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5" y="304800"/>
            <a:ext cx="8534400" cy="1524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5400">
                <a:solidFill>
                  <a:schemeClr val="accent1">
                    <a:lumMod val="50000"/>
                  </a:schemeClr>
                </a:solidFill>
              </a:rPr>
              <a:t>Cara memperoleh :</a:t>
            </a:r>
            <a:r>
              <a:rPr lang="en-US" sz="5400"/>
              <a:t/>
            </a:r>
            <a:br>
              <a:rPr lang="en-US" sz="5400"/>
            </a:br>
            <a:endParaRPr lang="en-US" sz="5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25" y="1981201"/>
            <a:ext cx="8504238" cy="41179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Dengan pengajuan permohonan pendaftaran</a:t>
            </a:r>
          </a:p>
          <a:p>
            <a:pPr eaLnBrk="1" hangingPunct="1">
              <a:defRPr/>
            </a:pPr>
            <a:endParaRPr lang="en-US" sz="3600"/>
          </a:p>
          <a:p>
            <a:pPr marL="53975" indent="14288">
              <a:buNone/>
              <a:defRPr/>
            </a:pPr>
            <a:r>
              <a:rPr lang="en-US" sz="3600"/>
              <a:t>Jangka waktu : 10 tahun sejak tanggal penerimaan permohonan merek yang bersangkutan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95612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6076" y="185739"/>
            <a:ext cx="3640455" cy="5652135"/>
          </a:xfrm>
        </p:spPr>
        <p:txBody>
          <a:bodyPr>
            <a:normAutofit/>
          </a:bodyPr>
          <a:lstStyle/>
          <a:p>
            <a:r>
              <a:rPr lang="en-US" altLang="en-US" dirty="0"/>
              <a:t>p</a:t>
            </a:r>
            <a:r>
              <a:rPr lang="id-ID" altLang="en-US" dirty="0"/>
              <a:t>erlindungan </a:t>
            </a:r>
            <a:r>
              <a:rPr lang="id-ID" altLang="en-US" dirty="0"/>
              <a:t>terhadap Merek harus melalui permohonan pengajuan pendaftaran Merek kepada Dirjen HKI. Tanpa adanya pendaftaran suatu merek tidak akan dilindungi. </a:t>
            </a:r>
            <a:r>
              <a:rPr lang="en-US" altLang="en-US" dirty="0"/>
              <a:t>(</a:t>
            </a:r>
            <a:r>
              <a:rPr lang="en-US" altLang="en-US" dirty="0" err="1"/>
              <a:t>Pasal</a:t>
            </a:r>
            <a:r>
              <a:rPr lang="en-US" altLang="en-US" dirty="0"/>
              <a:t> 3 UU </a:t>
            </a:r>
            <a:r>
              <a:rPr lang="en-US" altLang="en-US" dirty="0" err="1"/>
              <a:t>Merek</a:t>
            </a:r>
            <a:r>
              <a:rPr lang="en-US" altLang="en-US" dirty="0"/>
              <a:t>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6230" y="6100763"/>
            <a:ext cx="2400300" cy="457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3143" y="1519239"/>
            <a:ext cx="38100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49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484633"/>
            <a:ext cx="7772400" cy="40119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57347" name="Content Placeholder 2"/>
          <p:cNvSpPr>
            <a:spLocks noGrp="1"/>
          </p:cNvSpPr>
          <p:nvPr>
            <p:ph sz="quarter" idx="1"/>
          </p:nvPr>
        </p:nvSpPr>
        <p:spPr>
          <a:xfrm>
            <a:off x="1843881" y="2586037"/>
            <a:ext cx="8504238" cy="3784600"/>
          </a:xfrm>
        </p:spPr>
        <p:txBody>
          <a:bodyPr>
            <a:normAutofit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4000" dirty="0"/>
              <a:t>  </a:t>
            </a:r>
            <a:r>
              <a:rPr lang="id-ID" altLang="en-US" sz="4000" dirty="0"/>
              <a:t>Perlindungan terhadap Merek harus melalui permohonan pengajuan pendaftaran Merek kepada Dirjen HKI. Tanpa adanya pendaftaran suatu merek tidak akan dilindungi. </a:t>
            </a:r>
            <a:r>
              <a:rPr lang="en-US" altLang="en-US" sz="4000" dirty="0"/>
              <a:t>(</a:t>
            </a:r>
            <a:r>
              <a:rPr lang="en-US" altLang="en-US" sz="4000" dirty="0" err="1"/>
              <a:t>Pasal</a:t>
            </a:r>
            <a:r>
              <a:rPr lang="en-US" altLang="en-US" sz="4000" dirty="0"/>
              <a:t> 3 UU </a:t>
            </a:r>
            <a:r>
              <a:rPr lang="en-US" altLang="en-US" sz="4000" dirty="0" err="1"/>
              <a:t>Merek</a:t>
            </a:r>
            <a:r>
              <a:rPr lang="en-US" altLang="en-US" sz="4000" dirty="0"/>
              <a:t>)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663" y="0"/>
            <a:ext cx="2794728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47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5" y="228600"/>
            <a:ext cx="8534400" cy="1600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d-ID" dirty="0" smtClean="0">
                <a:solidFill>
                  <a:schemeClr val="accent1">
                    <a:lumMod val="50000"/>
                  </a:schemeClr>
                </a:solidFill>
              </a:rPr>
              <a:t>Merek terdaftar dapat beralih atau dialihkan dengan cara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pasal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41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ayat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1)</a:t>
            </a:r>
            <a:r>
              <a:rPr lang="id-ID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8371" name="Content Placeholder 2"/>
          <p:cNvSpPr>
            <a:spLocks noGrp="1"/>
          </p:cNvSpPr>
          <p:nvPr>
            <p:ph sz="quarter" idx="1"/>
          </p:nvPr>
        </p:nvSpPr>
        <p:spPr>
          <a:xfrm>
            <a:off x="1825625" y="1905001"/>
            <a:ext cx="8504238" cy="4194175"/>
          </a:xfrm>
        </p:spPr>
        <p:txBody>
          <a:bodyPr>
            <a:normAutofit/>
          </a:bodyPr>
          <a:lstStyle/>
          <a:p>
            <a:pPr eaLnBrk="1" hangingPunct="1"/>
            <a:r>
              <a:rPr lang="id-ID" altLang="en-US" sz="3200" dirty="0"/>
              <a:t>Pewarisan;</a:t>
            </a:r>
            <a:endParaRPr lang="en-US" altLang="en-US" sz="3200" dirty="0"/>
          </a:p>
          <a:p>
            <a:pPr eaLnBrk="1" hangingPunct="1"/>
            <a:r>
              <a:rPr lang="en-US" altLang="en-US" sz="3200" dirty="0" err="1"/>
              <a:t>Wasiat</a:t>
            </a:r>
            <a:r>
              <a:rPr lang="en-US" altLang="en-US" sz="3200" dirty="0"/>
              <a:t>;</a:t>
            </a:r>
          </a:p>
          <a:p>
            <a:pPr eaLnBrk="1" hangingPunct="1"/>
            <a:r>
              <a:rPr lang="en-US" altLang="en-US" sz="3200" dirty="0" err="1"/>
              <a:t>Wakaf</a:t>
            </a:r>
            <a:r>
              <a:rPr lang="en-US" altLang="en-US" sz="3200" dirty="0"/>
              <a:t>;</a:t>
            </a:r>
          </a:p>
          <a:p>
            <a:pPr eaLnBrk="1" hangingPunct="1"/>
            <a:r>
              <a:rPr lang="id-ID" altLang="en-US" sz="3200" dirty="0"/>
              <a:t>Hibah;</a:t>
            </a:r>
            <a:endParaRPr lang="en-US" altLang="en-US" sz="3200" dirty="0"/>
          </a:p>
          <a:p>
            <a:pPr eaLnBrk="1" hangingPunct="1"/>
            <a:r>
              <a:rPr lang="id-ID" altLang="en-US" sz="3200" dirty="0"/>
              <a:t>Perjanjian;</a:t>
            </a:r>
            <a:endParaRPr lang="en-US" altLang="en-US" sz="3200" dirty="0"/>
          </a:p>
          <a:p>
            <a:pPr eaLnBrk="1" hangingPunct="1"/>
            <a:r>
              <a:rPr lang="id-ID" altLang="en-US" sz="3200" dirty="0"/>
              <a:t>Sebab-sebab lain yang dibenarkan oleh UU.</a:t>
            </a:r>
            <a:endParaRPr lang="en-US" altLang="en-US" sz="3200" dirty="0"/>
          </a:p>
          <a:p>
            <a:pPr eaLnBrk="1" hangingPunct="1"/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516010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>
                <a:solidFill>
                  <a:schemeClr val="accent1">
                    <a:lumMod val="50000"/>
                  </a:schemeClr>
                </a:solidFill>
              </a:rPr>
              <a:t>Sanksi Pelanggaran Merek :</a:t>
            </a:r>
            <a:endParaRPr lang="en-US" sz="48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9395" name="Content Placeholder 2"/>
          <p:cNvSpPr>
            <a:spLocks noGrp="1"/>
          </p:cNvSpPr>
          <p:nvPr>
            <p:ph sz="quarter" idx="1"/>
          </p:nvPr>
        </p:nvSpPr>
        <p:spPr>
          <a:xfrm>
            <a:off x="1825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r>
              <a:rPr lang="id-ID" altLang="en-US" sz="3600" dirty="0"/>
              <a:t>Denda </a:t>
            </a:r>
            <a:r>
              <a:rPr lang="en-US" altLang="en-US" sz="3600" dirty="0"/>
              <a:t>200 </a:t>
            </a:r>
            <a:r>
              <a:rPr lang="en-US" altLang="en-US" sz="3600" dirty="0" err="1"/>
              <a:t>juta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sd</a:t>
            </a:r>
            <a:r>
              <a:rPr lang="en-US" altLang="en-US" sz="3600" dirty="0"/>
              <a:t> 5</a:t>
            </a:r>
            <a:r>
              <a:rPr lang="id-ID" altLang="en-US" sz="3600" dirty="0"/>
              <a:t> milyar dan atau penjara </a:t>
            </a:r>
            <a:r>
              <a:rPr lang="en-US" altLang="en-US" sz="3600" dirty="0"/>
              <a:t>1 </a:t>
            </a:r>
            <a:r>
              <a:rPr lang="en-US" altLang="en-US" sz="3600" dirty="0" err="1"/>
              <a:t>tahun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hingga</a:t>
            </a:r>
            <a:r>
              <a:rPr lang="en-US" altLang="en-US" sz="3600" dirty="0"/>
              <a:t> </a:t>
            </a:r>
            <a:r>
              <a:rPr lang="id-ID" altLang="en-US" sz="3600" dirty="0"/>
              <a:t>5 tahun.</a:t>
            </a:r>
            <a:endParaRPr lang="en-US" altLang="en-US" sz="3600" dirty="0"/>
          </a:p>
          <a:p>
            <a:pPr eaLnBrk="1" hangingPunct="1"/>
            <a:r>
              <a:rPr lang="id-ID" altLang="en-US" sz="3600" dirty="0"/>
              <a:t>Semuanya merupakan delik aduan.</a:t>
            </a:r>
            <a:endParaRPr lang="en-US" altLang="en-US" sz="3600" dirty="0"/>
          </a:p>
          <a:p>
            <a:pPr eaLnBrk="1" hangingPunct="1"/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327407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1544" y="198882"/>
            <a:ext cx="7772400" cy="1609344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Merek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tidak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dapat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didaftarkan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karena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pasal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20 UU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merek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):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5625" y="1527175"/>
            <a:ext cx="8504238" cy="5030788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None/>
              <a:defRPr/>
            </a:pPr>
            <a:endParaRPr lang="en-US" sz="2400" dirty="0">
              <a:solidFill>
                <a:srgbClr val="EDF307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dirty="0" err="1"/>
              <a:t>Bertentangan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ideologi</a:t>
            </a:r>
            <a:r>
              <a:rPr lang="en-US" sz="3200" dirty="0"/>
              <a:t> </a:t>
            </a:r>
            <a:r>
              <a:rPr lang="en-US" sz="3200" dirty="0" err="1"/>
              <a:t>negara,peraturan</a:t>
            </a:r>
            <a:r>
              <a:rPr lang="en-US" sz="3200" dirty="0"/>
              <a:t> </a:t>
            </a:r>
            <a:r>
              <a:rPr lang="en-US" sz="3200" dirty="0" err="1"/>
              <a:t>perundang-undangan</a:t>
            </a:r>
            <a:r>
              <a:rPr lang="en-US" sz="3200" dirty="0"/>
              <a:t>, </a:t>
            </a:r>
            <a:r>
              <a:rPr lang="en-US" sz="3200" dirty="0" err="1"/>
              <a:t>moralitas</a:t>
            </a:r>
            <a:r>
              <a:rPr lang="en-US" sz="3200" dirty="0"/>
              <a:t>, agama, </a:t>
            </a:r>
            <a:r>
              <a:rPr lang="en-US" sz="3200" dirty="0" err="1"/>
              <a:t>kesusilaan</a:t>
            </a:r>
            <a:r>
              <a:rPr lang="en-US" sz="3200" dirty="0"/>
              <a:t>,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ketertiban</a:t>
            </a:r>
            <a:r>
              <a:rPr lang="en-US" sz="3200" dirty="0"/>
              <a:t> </a:t>
            </a:r>
            <a:r>
              <a:rPr lang="en-US" sz="3200" dirty="0" err="1"/>
              <a:t>umum</a:t>
            </a:r>
            <a:r>
              <a:rPr lang="en-US" sz="3200" dirty="0"/>
              <a:t>; </a:t>
            </a:r>
            <a:endParaRPr lang="en-US" sz="3200" dirty="0"/>
          </a:p>
          <a:p>
            <a:pPr marL="342900" indent="-342900">
              <a:buFontTx/>
              <a:buAutoNum type="arabicPeriod"/>
              <a:defRPr/>
            </a:pPr>
            <a:r>
              <a:rPr lang="en-US" sz="3200" dirty="0" err="1"/>
              <a:t>S</a:t>
            </a:r>
            <a:r>
              <a:rPr lang="en-US" sz="3200" dirty="0" err="1"/>
              <a:t>ama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, </a:t>
            </a:r>
            <a:r>
              <a:rPr lang="en-US" sz="3200" dirty="0" err="1"/>
              <a:t>berkaitan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,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hanya</a:t>
            </a:r>
            <a:r>
              <a:rPr lang="en-US" sz="3200" dirty="0"/>
              <a:t> </a:t>
            </a:r>
            <a:r>
              <a:rPr lang="en-US" sz="3200" dirty="0" err="1"/>
              <a:t>menyebut</a:t>
            </a:r>
            <a:r>
              <a:rPr lang="en-US" sz="3200" dirty="0"/>
              <a:t> </a:t>
            </a:r>
            <a:r>
              <a:rPr lang="en-US" sz="3200" dirty="0" err="1"/>
              <a:t>barang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/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jasa</a:t>
            </a:r>
            <a:r>
              <a:rPr lang="en-US" sz="3200" dirty="0"/>
              <a:t> yang </a:t>
            </a:r>
            <a:r>
              <a:rPr lang="en-US" sz="3200" dirty="0" err="1"/>
              <a:t>dimohonkan</a:t>
            </a:r>
            <a:r>
              <a:rPr lang="en-US" sz="3200" dirty="0"/>
              <a:t> </a:t>
            </a:r>
            <a:r>
              <a:rPr lang="en-US" sz="3200" dirty="0" err="1"/>
              <a:t>pendaftarannya</a:t>
            </a:r>
            <a:r>
              <a:rPr lang="en-US" sz="3200" dirty="0"/>
              <a:t>; </a:t>
            </a:r>
            <a:endParaRPr lang="en-US" sz="3200" dirty="0"/>
          </a:p>
          <a:p>
            <a:pPr marL="342900" indent="-342900">
              <a:buFontTx/>
              <a:buAutoNum type="arabicPeriod"/>
              <a:defRPr/>
            </a:pPr>
            <a:r>
              <a:rPr lang="en-US" sz="3200" dirty="0" err="1"/>
              <a:t>M</a:t>
            </a:r>
            <a:r>
              <a:rPr lang="en-US" sz="3200" dirty="0" err="1"/>
              <a:t>emuat</a:t>
            </a:r>
            <a:r>
              <a:rPr lang="en-US" sz="3200" dirty="0"/>
              <a:t> </a:t>
            </a:r>
            <a:r>
              <a:rPr lang="en-US" sz="3200" dirty="0" err="1"/>
              <a:t>unsur</a:t>
            </a:r>
            <a:r>
              <a:rPr lang="en-US" sz="3200" dirty="0"/>
              <a:t> yang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menyesatkan</a:t>
            </a:r>
            <a:r>
              <a:rPr lang="en-US" sz="3200" dirty="0"/>
              <a:t> </a:t>
            </a:r>
            <a:r>
              <a:rPr lang="en-US" sz="3200" dirty="0" err="1"/>
              <a:t>masyarakat</a:t>
            </a:r>
            <a:r>
              <a:rPr lang="en-US" sz="3200" dirty="0"/>
              <a:t> </a:t>
            </a:r>
            <a:r>
              <a:rPr lang="en-US" sz="3200" dirty="0" err="1"/>
              <a:t>tentang</a:t>
            </a:r>
            <a:r>
              <a:rPr lang="en-US" sz="3200" dirty="0"/>
              <a:t> </a:t>
            </a:r>
            <a:r>
              <a:rPr lang="en-US" sz="3200" dirty="0" err="1"/>
              <a:t>asal</a:t>
            </a:r>
            <a:r>
              <a:rPr lang="en-US" sz="3200" dirty="0"/>
              <a:t>, </a:t>
            </a:r>
            <a:r>
              <a:rPr lang="en-US" sz="3200" dirty="0" err="1"/>
              <a:t>kualitas</a:t>
            </a:r>
            <a:r>
              <a:rPr lang="en-US" sz="3200" dirty="0"/>
              <a:t>, </a:t>
            </a:r>
            <a:r>
              <a:rPr lang="en-US" sz="3200" dirty="0" err="1"/>
              <a:t>jenis</a:t>
            </a:r>
            <a:r>
              <a:rPr lang="en-US" sz="3200" dirty="0"/>
              <a:t>, </a:t>
            </a:r>
            <a:r>
              <a:rPr lang="en-US" sz="3200" dirty="0" err="1"/>
              <a:t>ukuran</a:t>
            </a:r>
            <a:r>
              <a:rPr lang="en-US" sz="3200" dirty="0"/>
              <a:t>, </a:t>
            </a:r>
            <a:r>
              <a:rPr lang="en-US" sz="3200" dirty="0" err="1"/>
              <a:t>macam</a:t>
            </a:r>
            <a:r>
              <a:rPr lang="en-US" sz="3200" dirty="0"/>
              <a:t>, </a:t>
            </a:r>
            <a:r>
              <a:rPr lang="en-US" sz="3200" dirty="0" err="1"/>
              <a:t>tujuan</a:t>
            </a:r>
            <a:r>
              <a:rPr lang="en-US" sz="3200" dirty="0"/>
              <a:t> </a:t>
            </a:r>
            <a:r>
              <a:rPr lang="en-US" sz="3200" dirty="0" err="1"/>
              <a:t>penggunaan</a:t>
            </a:r>
            <a:r>
              <a:rPr lang="en-US" sz="3200" dirty="0"/>
              <a:t> </a:t>
            </a:r>
            <a:r>
              <a:rPr lang="en-US" sz="3200" dirty="0" err="1"/>
              <a:t>barang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/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jasa</a:t>
            </a:r>
            <a:r>
              <a:rPr lang="en-US" sz="3200" dirty="0"/>
              <a:t> yang </a:t>
            </a:r>
            <a:r>
              <a:rPr lang="en-US" sz="3200" dirty="0" err="1"/>
              <a:t>dimohonkan</a:t>
            </a:r>
            <a:r>
              <a:rPr lang="en-US" sz="3200" dirty="0"/>
              <a:t> </a:t>
            </a:r>
            <a:r>
              <a:rPr lang="en-US" sz="3200" dirty="0" err="1"/>
              <a:t>pendaftarannya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merupakan</a:t>
            </a:r>
            <a:r>
              <a:rPr lang="en-US" sz="3200" dirty="0"/>
              <a:t> </a:t>
            </a:r>
            <a:r>
              <a:rPr lang="en-US" sz="3200" dirty="0" err="1"/>
              <a:t>nama</a:t>
            </a:r>
            <a:r>
              <a:rPr lang="en-US" sz="3200" dirty="0"/>
              <a:t> </a:t>
            </a:r>
            <a:r>
              <a:rPr lang="en-US" sz="3200" dirty="0" err="1"/>
              <a:t>varietas</a:t>
            </a:r>
            <a:r>
              <a:rPr lang="en-US" sz="3200" dirty="0"/>
              <a:t> </a:t>
            </a:r>
            <a:r>
              <a:rPr lang="en-US" sz="3200" dirty="0" err="1"/>
              <a:t>tanaman</a:t>
            </a:r>
            <a:r>
              <a:rPr lang="en-US" sz="3200" dirty="0"/>
              <a:t> yang </a:t>
            </a:r>
            <a:r>
              <a:rPr lang="en-US" sz="3200" dirty="0" err="1"/>
              <a:t>dilindungi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barang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/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jasa</a:t>
            </a:r>
            <a:r>
              <a:rPr lang="en-US" sz="3200" dirty="0"/>
              <a:t> yang </a:t>
            </a:r>
            <a:r>
              <a:rPr lang="en-US" sz="3200" dirty="0" err="1"/>
              <a:t>sejenis</a:t>
            </a:r>
            <a:r>
              <a:rPr lang="en-US" sz="3200" dirty="0"/>
              <a:t>; </a:t>
            </a:r>
            <a:endParaRPr lang="en-US" sz="3200" dirty="0"/>
          </a:p>
          <a:p>
            <a:pPr marL="342900" indent="-342900">
              <a:buFontTx/>
              <a:buAutoNum type="arabicPeriod"/>
              <a:defRPr/>
            </a:pPr>
            <a:r>
              <a:rPr lang="en-US" sz="3200" dirty="0" err="1"/>
              <a:t>M</a:t>
            </a:r>
            <a:r>
              <a:rPr lang="en-US" sz="3200" dirty="0" err="1"/>
              <a:t>emuat</a:t>
            </a:r>
            <a:r>
              <a:rPr lang="en-US" sz="3200" dirty="0"/>
              <a:t> </a:t>
            </a:r>
            <a:r>
              <a:rPr lang="en-US" sz="3200" dirty="0" err="1"/>
              <a:t>keterangan</a:t>
            </a:r>
            <a:r>
              <a:rPr lang="en-US" sz="3200" dirty="0"/>
              <a:t> yang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sesuai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kualitas</a:t>
            </a:r>
            <a:r>
              <a:rPr lang="en-US" sz="3200" dirty="0"/>
              <a:t>, </a:t>
            </a:r>
            <a:r>
              <a:rPr lang="en-US" sz="3200" dirty="0" err="1"/>
              <a:t>manfaat</a:t>
            </a:r>
            <a:r>
              <a:rPr lang="en-US" sz="3200" dirty="0"/>
              <a:t>,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khasiat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barang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/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jasa</a:t>
            </a:r>
            <a:r>
              <a:rPr lang="en-US" sz="3200" dirty="0"/>
              <a:t> yang </a:t>
            </a:r>
            <a:r>
              <a:rPr lang="en-US" sz="3200" dirty="0" err="1"/>
              <a:t>diproduksi</a:t>
            </a:r>
            <a:r>
              <a:rPr lang="en-US" sz="3200" dirty="0"/>
              <a:t>; </a:t>
            </a:r>
            <a:endParaRPr lang="en-US" sz="3200" dirty="0"/>
          </a:p>
          <a:p>
            <a:pPr marL="342900" indent="-342900">
              <a:buFontTx/>
              <a:buAutoNum type="arabicPeriod"/>
              <a:defRPr/>
            </a:pP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memiliki</a:t>
            </a:r>
            <a:r>
              <a:rPr lang="en-US" sz="3200" dirty="0"/>
              <a:t> </a:t>
            </a:r>
            <a:r>
              <a:rPr lang="en-US" sz="3200" dirty="0" err="1"/>
              <a:t>daya</a:t>
            </a:r>
            <a:r>
              <a:rPr lang="en-US" sz="3200" dirty="0"/>
              <a:t> </a:t>
            </a:r>
            <a:r>
              <a:rPr lang="en-US" sz="3200" dirty="0" err="1"/>
              <a:t>pembeda</a:t>
            </a:r>
            <a:r>
              <a:rPr lang="en-US" sz="3200" dirty="0"/>
              <a:t>; </a:t>
            </a:r>
            <a:r>
              <a:rPr lang="en-US" sz="3200" dirty="0" err="1"/>
              <a:t>dan</a:t>
            </a:r>
            <a:r>
              <a:rPr lang="en-US" sz="3200" dirty="0"/>
              <a:t>/</a:t>
            </a:r>
            <a:r>
              <a:rPr lang="en-US" sz="3200" dirty="0" err="1"/>
              <a:t>atau</a:t>
            </a:r>
            <a:endParaRPr lang="en-US" sz="3200" dirty="0"/>
          </a:p>
          <a:p>
            <a:pPr marL="342900" indent="-342900">
              <a:buFontTx/>
              <a:buAutoNum type="arabicPeriod"/>
              <a:defRPr/>
            </a:pPr>
            <a:r>
              <a:rPr lang="en-US" sz="3200" dirty="0"/>
              <a:t> </a:t>
            </a:r>
            <a:r>
              <a:rPr lang="en-US" sz="3200" dirty="0" err="1"/>
              <a:t>M</a:t>
            </a:r>
            <a:r>
              <a:rPr lang="en-US" sz="3200" dirty="0" err="1"/>
              <a:t>erupakan</a:t>
            </a:r>
            <a:r>
              <a:rPr lang="en-US" sz="3200" dirty="0"/>
              <a:t> </a:t>
            </a:r>
            <a:r>
              <a:rPr lang="en-US" sz="3200" dirty="0" err="1"/>
              <a:t>nama</a:t>
            </a:r>
            <a:r>
              <a:rPr lang="en-US" sz="3200" dirty="0"/>
              <a:t> </a:t>
            </a:r>
            <a:r>
              <a:rPr lang="en-US" sz="3200" dirty="0" err="1"/>
              <a:t>umum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/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lambang</a:t>
            </a:r>
            <a:r>
              <a:rPr lang="en-US" sz="3200" dirty="0"/>
              <a:t> </a:t>
            </a:r>
            <a:r>
              <a:rPr lang="en-US" sz="3200" dirty="0" err="1"/>
              <a:t>milik</a:t>
            </a:r>
            <a:r>
              <a:rPr lang="en-US" sz="3200" dirty="0"/>
              <a:t> </a:t>
            </a:r>
            <a:r>
              <a:rPr lang="en-US" sz="3200" dirty="0" err="1"/>
              <a:t>umum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30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smtClean="0"/>
          </a:p>
        </p:txBody>
      </p:sp>
      <p:pic>
        <p:nvPicPr>
          <p:cNvPr id="4" name="Picture 4" descr="LA 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09801"/>
            <a:ext cx="2116138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L4 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981200"/>
            <a:ext cx="2209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86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19200"/>
            <a:ext cx="8153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5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altLang="en-US" sz="4000"/>
              <a:t>Starbucks Vs. Setarbak</a:t>
            </a:r>
          </a:p>
        </p:txBody>
      </p:sp>
    </p:spTree>
    <p:extLst>
      <p:ext uri="{BB962C8B-B14F-4D97-AF65-F5344CB8AC3E}">
        <p14:creationId xmlns:p14="http://schemas.microsoft.com/office/powerpoint/2010/main" val="127737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81200"/>
            <a:ext cx="3429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5" descr="STARBUCK%20COFFEE%20-%203961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812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Contoh Benturan Kepentingan</a:t>
            </a:r>
          </a:p>
        </p:txBody>
      </p:sp>
    </p:spTree>
    <p:extLst>
      <p:ext uri="{BB962C8B-B14F-4D97-AF65-F5344CB8AC3E}">
        <p14:creationId xmlns:p14="http://schemas.microsoft.com/office/powerpoint/2010/main" val="343996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25" y="228601"/>
            <a:ext cx="8534400" cy="758825"/>
          </a:xfrm>
        </p:spPr>
        <p:txBody>
          <a:bodyPr/>
          <a:lstStyle/>
          <a:p>
            <a:r>
              <a:rPr lang="en-US" altLang="en-US" smtClean="0"/>
              <a:t>Contoh-contoh Aktual</a:t>
            </a:r>
          </a:p>
        </p:txBody>
      </p:sp>
      <p:pic>
        <p:nvPicPr>
          <p:cNvPr id="51203" name="Picture 4" descr="scanned - OREO - 1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6026" y="2471738"/>
            <a:ext cx="3027363" cy="2786062"/>
          </a:xfrm>
          <a:noFill/>
        </p:spPr>
      </p:pic>
      <p:pic>
        <p:nvPicPr>
          <p:cNvPr id="51204" name="Picture 6" descr="scanned - RODEO - 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2076" y="2471738"/>
            <a:ext cx="3497263" cy="2786062"/>
          </a:xfrm>
          <a:noFill/>
        </p:spPr>
      </p:pic>
    </p:spTree>
    <p:extLst>
      <p:ext uri="{BB962C8B-B14F-4D97-AF65-F5344CB8AC3E}">
        <p14:creationId xmlns:p14="http://schemas.microsoft.com/office/powerpoint/2010/main" val="297363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gudanggaram"/>
          <p:cNvPicPr>
            <a:picLocks noChangeAspect="1" noChangeArrowheads="1"/>
          </p:cNvPicPr>
          <p:nvPr/>
        </p:nvPicPr>
        <p:blipFill>
          <a:blip r:embed="rId2">
            <a:lum bright="2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2347913" y="1065213"/>
            <a:ext cx="3440112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 descr="kebunkopi"/>
          <p:cNvPicPr>
            <a:picLocks noChangeAspect="1" noChangeArrowheads="1"/>
          </p:cNvPicPr>
          <p:nvPr/>
        </p:nvPicPr>
        <p:blipFill>
          <a:blip r:embed="rId3">
            <a:lum bright="2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1052514"/>
            <a:ext cx="3552825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19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3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1825625" y="1527175"/>
            <a:ext cx="8504238" cy="4572000"/>
          </a:xfrm>
        </p:spPr>
        <p:txBody>
          <a:bodyPr/>
          <a:lstStyle/>
          <a:p>
            <a:endParaRPr lang="en-US" altLang="en-US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810250" y="285750"/>
            <a:ext cx="4400550" cy="114300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43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CONTOH MEREK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81200" y="1951038"/>
            <a:ext cx="4038600" cy="4525962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000"/>
              <a:t>IDM 000011603 (26 Juni 2003)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000"/>
              <a:t>PITB (Pusat Inkubator Teknologi dan Bisnis), Universitas Airlangga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endParaRPr lang="en-US" sz="2000" dirty="0"/>
          </a:p>
        </p:txBody>
      </p:sp>
      <p:sp>
        <p:nvSpPr>
          <p:cNvPr id="8" name="AutoShape 9"/>
          <p:cNvSpPr txBox="1">
            <a:spLocks noChangeAspect="1" noChangeArrowheads="1"/>
          </p:cNvSpPr>
          <p:nvPr/>
        </p:nvSpPr>
        <p:spPr>
          <a:xfrm>
            <a:off x="6172200" y="1951038"/>
            <a:ext cx="4038600" cy="4525962"/>
          </a:xfrm>
          <a:prstGeom prst="rect">
            <a:avLst/>
          </a:prstGeom>
          <a:noFill/>
          <a:ln>
            <a:solidFill>
              <a:srgbClr val="000080"/>
            </a:solidFill>
          </a:ln>
        </p:spPr>
        <p:txBody>
          <a:bodyPr/>
          <a:lstStyle/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000"/>
              <a:t>ID0000545270 (25 Juli 2002)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000"/>
              <a:t>UII Yogyakarta</a:t>
            </a:r>
          </a:p>
        </p:txBody>
      </p:sp>
      <p:pic>
        <p:nvPicPr>
          <p:cNvPr id="5325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6" y="3505200"/>
            <a:ext cx="4003675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124200"/>
            <a:ext cx="1746250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85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4038600" y="381001"/>
            <a:ext cx="44958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299" tIns="42149" rIns="84299" bIns="42149">
            <a:spAutoFit/>
          </a:bodyPr>
          <a:lstStyle>
            <a:lvl1pPr defTabSz="8429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8429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defTabSz="842963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842963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defTabSz="842963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Tanda Milik Umum – Public Domain :</a:t>
            </a:r>
            <a:endParaRPr lang="en-US" altLang="en-US" sz="1800">
              <a:latin typeface="Times New Roman" panose="02020603050405020304" pitchFamily="18" charset="0"/>
            </a:endParaRPr>
          </a:p>
        </p:txBody>
      </p:sp>
      <p:graphicFrame>
        <p:nvGraphicFramePr>
          <p:cNvPr id="29699" name="Object 2"/>
          <p:cNvGraphicFramePr>
            <a:graphicFrameLocks noChangeAspect="1"/>
          </p:cNvGraphicFramePr>
          <p:nvPr/>
        </p:nvGraphicFramePr>
        <p:xfrm>
          <a:off x="2590800" y="1295400"/>
          <a:ext cx="12065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3" imgW="830275" imgH="824789" progId="MS_ClipArt_Gallery.2">
                  <p:embed/>
                </p:oleObj>
              </mc:Choice>
              <mc:Fallback>
                <p:oleObj name="Clip" r:id="rId3" imgW="830275" imgH="82478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295400"/>
                        <a:ext cx="12065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3"/>
          <p:cNvGraphicFramePr>
            <a:graphicFrameLocks noChangeAspect="1"/>
          </p:cNvGraphicFramePr>
          <p:nvPr/>
        </p:nvGraphicFramePr>
        <p:xfrm>
          <a:off x="4648200" y="1295400"/>
          <a:ext cx="1138238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lip" r:id="rId5" imgW="3238500" imgH="3238500" progId="MS_ClipArt_Gallery.2">
                  <p:embed/>
                </p:oleObj>
              </mc:Choice>
              <mc:Fallback>
                <p:oleObj name="Clip" r:id="rId5" imgW="3238500" imgH="32385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295400"/>
                        <a:ext cx="1138238" cy="113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4"/>
          <p:cNvGraphicFramePr>
            <a:graphicFrameLocks noChangeAspect="1"/>
          </p:cNvGraphicFramePr>
          <p:nvPr/>
        </p:nvGraphicFramePr>
        <p:xfrm>
          <a:off x="2698751" y="4206876"/>
          <a:ext cx="830263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lip" r:id="rId7" imgW="2659063" imgH="3597275" progId="MS_ClipArt_Gallery.2">
                  <p:embed/>
                </p:oleObj>
              </mc:Choice>
              <mc:Fallback>
                <p:oleObj name="Clip" r:id="rId7" imgW="2659063" imgH="359727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1" y="4206876"/>
                        <a:ext cx="830263" cy="110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581400" y="4333876"/>
            <a:ext cx="28956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299" tIns="42149" rIns="84299" bIns="42149">
            <a:spAutoFit/>
          </a:bodyPr>
          <a:lstStyle>
            <a:lvl1pPr defTabSz="8429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8429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defTabSz="842963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842963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defTabSz="842963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  <a:latin typeface="Arial" panose="020B0604020202020204" pitchFamily="34" charset="0"/>
              </a:rPr>
              <a:t>Merek Kipas Angin untuk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  <a:latin typeface="Arial" panose="020B0604020202020204" pitchFamily="34" charset="0"/>
              </a:rPr>
              <a:t>barang kipas angin.</a:t>
            </a:r>
          </a:p>
        </p:txBody>
      </p:sp>
      <p:graphicFrame>
        <p:nvGraphicFramePr>
          <p:cNvPr id="29703" name="Object 5"/>
          <p:cNvGraphicFramePr>
            <a:graphicFrameLocks noChangeAspect="1"/>
          </p:cNvGraphicFramePr>
          <p:nvPr/>
        </p:nvGraphicFramePr>
        <p:xfrm>
          <a:off x="6865938" y="4376738"/>
          <a:ext cx="90646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lip" r:id="rId9" imgW="568757" imgH="405994" progId="MS_ClipArt_Gallery.2">
                  <p:embed/>
                </p:oleObj>
              </mc:Choice>
              <mc:Fallback>
                <p:oleObj name="Clip" r:id="rId9" imgW="568757" imgH="405994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contrast="4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5938" y="4376738"/>
                        <a:ext cx="906462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7848600" y="4333876"/>
            <a:ext cx="2209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299" tIns="42149" rIns="84299" bIns="42149">
            <a:spAutoFit/>
          </a:bodyPr>
          <a:lstStyle>
            <a:lvl1pPr defTabSz="8429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8429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defTabSz="842963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842963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defTabSz="842963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  <a:latin typeface="Arial" panose="020B0604020202020204" pitchFamily="34" charset="0"/>
              </a:rPr>
              <a:t>Merek Topi untuk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  <a:latin typeface="Arial" panose="020B0604020202020204" pitchFamily="34" charset="0"/>
              </a:rPr>
              <a:t>barang topi.</a:t>
            </a:r>
          </a:p>
        </p:txBody>
      </p:sp>
      <p:pic>
        <p:nvPicPr>
          <p:cNvPr id="29705" name="Picture 9" descr="APOTIK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95400"/>
            <a:ext cx="12827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706" name="Object 6"/>
          <p:cNvGraphicFramePr>
            <a:graphicFrameLocks noChangeAspect="1"/>
          </p:cNvGraphicFramePr>
          <p:nvPr/>
        </p:nvGraphicFramePr>
        <p:xfrm>
          <a:off x="8763001" y="1371601"/>
          <a:ext cx="1133475" cy="153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12" imgW="5486400" imgH="1648968" progId="Word.Document.8">
                  <p:embed/>
                </p:oleObj>
              </mc:Choice>
              <mc:Fallback>
                <p:oleObj name="Document" r:id="rId12" imgW="5486400" imgH="164896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1" y="1371601"/>
                        <a:ext cx="1133475" cy="153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2514600" y="3238501"/>
            <a:ext cx="716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Menerangkan atau berkaitan dengan barang atau jasa:</a:t>
            </a:r>
          </a:p>
        </p:txBody>
      </p:sp>
      <p:sp>
        <p:nvSpPr>
          <p:cNvPr id="29709" name="WordArt 13"/>
          <p:cNvSpPr>
            <a:spLocks noChangeArrowheads="1" noChangeShapeType="1" noTextEdit="1"/>
          </p:cNvSpPr>
          <p:nvPr/>
        </p:nvSpPr>
        <p:spPr bwMode="auto">
          <a:xfrm>
            <a:off x="3810000" y="5562600"/>
            <a:ext cx="1905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1" hangingPunct="1">
              <a:defRPr/>
            </a:pPr>
            <a:r>
              <a:rPr lang="pt-BR" sz="3200" b="1" kern="10">
                <a:ln w="9525">
                  <a:solidFill>
                    <a:srgbClr val="66FF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50000">
                      <a:srgbClr val="FF6600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Lucida Handwriting"/>
              </a:rPr>
              <a:t>         </a:t>
            </a:r>
            <a:endParaRPr lang="en-US" sz="3200" b="1" kern="10">
              <a:ln w="9525">
                <a:solidFill>
                  <a:srgbClr val="66FF99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50000">
                    <a:srgbClr val="FF6600"/>
                  </a:gs>
                  <a:gs pos="100000">
                    <a:schemeClr val="tx2"/>
                  </a:gs>
                </a:gsLst>
                <a:lin ang="5400000" scaled="1"/>
              </a:gradFill>
              <a:latin typeface="Lucida Handwriting"/>
            </a:endParaRPr>
          </a:p>
        </p:txBody>
      </p:sp>
      <p:sp>
        <p:nvSpPr>
          <p:cNvPr id="54285" name="Text Box 14"/>
          <p:cNvSpPr txBox="1">
            <a:spLocks noChangeArrowheads="1"/>
          </p:cNvSpPr>
          <p:nvPr/>
        </p:nvSpPr>
        <p:spPr bwMode="auto">
          <a:xfrm>
            <a:off x="5943600" y="5486401"/>
            <a:ext cx="312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Merek </a:t>
            </a:r>
            <a:r>
              <a:rPr lang="en-US" altLang="en-US" sz="1800" b="1">
                <a:latin typeface="Lucida Handwriting" panose="03010101010101010101" pitchFamily="66" charset="0"/>
              </a:rPr>
              <a:t>H O t e  l </a:t>
            </a:r>
            <a:r>
              <a:rPr lang="en-US" altLang="en-US" sz="1800" b="1">
                <a:latin typeface="Arial" panose="020B0604020202020204" pitchFamily="34" charset="0"/>
              </a:rPr>
              <a:t>  untuk</a:t>
            </a:r>
            <a:endParaRPr lang="en-US" altLang="en-US" sz="1800" b="1">
              <a:latin typeface="Lucida Handwriting" panose="03010101010101010101" pitchFamily="66" charset="0"/>
            </a:endParaRPr>
          </a:p>
        </p:txBody>
      </p:sp>
      <p:sp>
        <p:nvSpPr>
          <p:cNvPr id="54286" name="Text Box 15"/>
          <p:cNvSpPr txBox="1">
            <a:spLocks noChangeArrowheads="1"/>
          </p:cNvSpPr>
          <p:nvPr/>
        </p:nvSpPr>
        <p:spPr bwMode="auto">
          <a:xfrm>
            <a:off x="5962650" y="5864226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penginapan sementara / hotel</a:t>
            </a:r>
          </a:p>
        </p:txBody>
      </p:sp>
    </p:spTree>
    <p:extLst>
      <p:ext uri="{BB962C8B-B14F-4D97-AF65-F5344CB8AC3E}">
        <p14:creationId xmlns:p14="http://schemas.microsoft.com/office/powerpoint/2010/main" val="236001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8" presetID="19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28" presetID="2" presetClass="entr" presetSubtype="3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38" presetID="2" presetClass="entr" presetSubtype="9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702" grpId="0" autoUpdateAnimBg="0"/>
      <p:bldP spid="29704" grpId="0" autoUpdateAnimBg="0"/>
      <p:bldP spid="2970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</Words>
  <Application>Microsoft Office PowerPoint</Application>
  <PresentationFormat>Widescreen</PresentationFormat>
  <Paragraphs>51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Lucida Handwriting</vt:lpstr>
      <vt:lpstr>Times New Roman</vt:lpstr>
      <vt:lpstr>Wingdings 2</vt:lpstr>
      <vt:lpstr>Office Theme</vt:lpstr>
      <vt:lpstr>Clip</vt:lpstr>
      <vt:lpstr>Document</vt:lpstr>
      <vt:lpstr>Fungsi Merek :</vt:lpstr>
      <vt:lpstr>Merek tidak dapat didaftarkan karena (pasal 20 UU merek):</vt:lpstr>
      <vt:lpstr>PowerPoint Presentation</vt:lpstr>
      <vt:lpstr>Starbucks Vs. Setarbak</vt:lpstr>
      <vt:lpstr>Contoh Benturan Kepentingan</vt:lpstr>
      <vt:lpstr>Contoh-contoh Aktual</vt:lpstr>
      <vt:lpstr>PowerPoint Presentation</vt:lpstr>
      <vt:lpstr>PowerPoint Presentation</vt:lpstr>
      <vt:lpstr>PowerPoint Presentation</vt:lpstr>
      <vt:lpstr>Apa Syarat Substantif Merek?</vt:lpstr>
      <vt:lpstr>Cara memperoleh : </vt:lpstr>
      <vt:lpstr>perlindungan terhadap Merek harus melalui permohonan pengajuan pendaftaran Merek kepada Dirjen HKI. Tanpa adanya pendaftaran suatu merek tidak akan dilindungi. (Pasal 3 UU Merek)</vt:lpstr>
      <vt:lpstr>PowerPoint Presentation</vt:lpstr>
      <vt:lpstr>Merek terdaftar dapat beralih atau dialihkan dengan cara (pasal 41 ayat 1): </vt:lpstr>
      <vt:lpstr>Sanksi Pelanggaran Merek 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Fungsi Merek :</dc:title>
  <dc:creator>User</dc:creator>
  <cp:lastModifiedBy>User</cp:lastModifiedBy>
  <cp:revision>1</cp:revision>
  <dcterms:created xsi:type="dcterms:W3CDTF">2020-04-28T15:43:20Z</dcterms:created>
  <dcterms:modified xsi:type="dcterms:W3CDTF">2020-04-28T15:43:49Z</dcterms:modified>
</cp:coreProperties>
</file>