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6" r:id="rId4"/>
    <p:sldId id="259" r:id="rId5"/>
    <p:sldId id="268" r:id="rId6"/>
    <p:sldId id="260" r:id="rId7"/>
    <p:sldId id="264" r:id="rId8"/>
    <p:sldId id="269" r:id="rId9"/>
    <p:sldId id="265" r:id="rId10"/>
    <p:sldId id="261" r:id="rId11"/>
    <p:sldId id="262" r:id="rId12"/>
    <p:sldId id="263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Halim" initials="D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9BE94EB-88C3-41E8-8DFB-942CCFF794E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75906E7-658C-4F45-8D01-41FF613E3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hyperphysics.phy-astr.gsu.edu/hbase/quantum/wvfun.htm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5943600" cy="1470025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4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A9A0-439B-4108-8F4A-1F45A805E195}" type="datetime3">
              <a:rPr lang="en-US" smtClean="0"/>
              <a:pPr/>
              <a:t>23 February 2017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3CD1-0D49-4825-898F-87508F9DBF79}" type="slidenum">
              <a:rPr lang="en-MY" smtClean="0"/>
              <a:pPr/>
              <a:t>10</a:t>
            </a:fld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Fungsi Gelombang (3D) atom H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lum bright="-54000" contrast="72000"/>
          </a:blip>
          <a:srcRect/>
          <a:stretch>
            <a:fillRect/>
          </a:stretch>
        </p:blipFill>
        <p:spPr bwMode="auto">
          <a:xfrm>
            <a:off x="1066800" y="1828800"/>
            <a:ext cx="7143800" cy="43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109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A9A0-439B-4108-8F4A-1F45A805E195}" type="datetime3">
              <a:rPr lang="en-US" smtClean="0"/>
              <a:pPr/>
              <a:t>23 February 2017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3CD1-0D49-4825-898F-87508F9DBF79}" type="slidenum">
              <a:rPr lang="en-MY" smtClean="0"/>
              <a:pPr/>
              <a:t>11</a:t>
            </a:fld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FG: Keadaan Dasar (1s) atom H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bright="-30000" contrast="48000"/>
          </a:blip>
          <a:srcRect/>
          <a:stretch>
            <a:fillRect/>
          </a:stretch>
        </p:blipFill>
        <p:spPr bwMode="auto">
          <a:xfrm>
            <a:off x="714348" y="1785926"/>
            <a:ext cx="7591452" cy="42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606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A9A0-439B-4108-8F4A-1F45A805E195}" type="datetime3">
              <a:rPr lang="en-US" smtClean="0"/>
              <a:pPr/>
              <a:t>23 February 2017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3CD1-0D49-4825-898F-87508F9DBF79}" type="slidenum">
              <a:rPr lang="en-MY" smtClean="0"/>
              <a:pPr/>
              <a:t>12</a:t>
            </a:fld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en-US" dirty="0" smtClean="0"/>
              <a:t>FG: Keadaan Ke tiga (3s) atom H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lum bright="-36000" contrast="54000"/>
          </a:blip>
          <a:srcRect/>
          <a:stretch>
            <a:fillRect/>
          </a:stretch>
        </p:blipFill>
        <p:spPr bwMode="auto">
          <a:xfrm>
            <a:off x="685800" y="1928802"/>
            <a:ext cx="7386662" cy="424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663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381260" cy="1054394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END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AutoShape 2" descr="http://hyperphysics.phy-astr.gsu.edu/hbase/quantum/imgqua/pbox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http://hyperphysics.phy-astr.gsu.edu/hbase/quantum/imgqua/pbox1.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http://hyperphysics.phy-astr.gsu.edu/hbase/quantum/imgqua/pbox5.gi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96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772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939553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61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err="1" smtClean="0">
                <a:solidFill>
                  <a:srgbClr val="002060"/>
                </a:solidFill>
              </a:rPr>
              <a:t>Dalam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mekanika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kuantum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</a:rPr>
              <a:t>partikel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tidak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memiliki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sifat-sifat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seperti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partikel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klasik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</a:rPr>
              <a:t>yaitu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memiliki</a:t>
            </a:r>
            <a:r>
              <a:rPr lang="en-US" sz="3200" dirty="0" smtClean="0">
                <a:solidFill>
                  <a:srgbClr val="002060"/>
                </a:solidFill>
              </a:rPr>
              <a:t> “</a:t>
            </a:r>
            <a:r>
              <a:rPr lang="en-US" sz="3200" dirty="0" err="1" smtClean="0">
                <a:solidFill>
                  <a:srgbClr val="002060"/>
                </a:solidFill>
              </a:rPr>
              <a:t>posisi</a:t>
            </a:r>
            <a:r>
              <a:rPr lang="en-US" sz="3200" dirty="0" smtClean="0">
                <a:solidFill>
                  <a:srgbClr val="002060"/>
                </a:solidFill>
              </a:rPr>
              <a:t>” </a:t>
            </a:r>
            <a:r>
              <a:rPr lang="en-US" sz="3200" dirty="0" err="1" smtClean="0">
                <a:solidFill>
                  <a:srgbClr val="002060"/>
                </a:solidFill>
              </a:rPr>
              <a:t>atau</a:t>
            </a:r>
            <a:r>
              <a:rPr lang="en-US" sz="3200" dirty="0" smtClean="0">
                <a:solidFill>
                  <a:srgbClr val="002060"/>
                </a:solidFill>
              </a:rPr>
              <a:t> “momentum”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err="1" smtClean="0">
                <a:solidFill>
                  <a:srgbClr val="FF0000"/>
                </a:solidFill>
              </a:rPr>
              <a:t>Sebagai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gantinya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ada</a:t>
            </a:r>
            <a:r>
              <a:rPr lang="en-US" sz="3200" dirty="0" smtClean="0">
                <a:solidFill>
                  <a:srgbClr val="FF0000"/>
                </a:solidFill>
              </a:rPr>
              <a:t> “</a:t>
            </a:r>
            <a:r>
              <a:rPr lang="en-US" sz="3200" dirty="0" err="1" smtClean="0">
                <a:solidFill>
                  <a:srgbClr val="FF0000"/>
                </a:solidFill>
              </a:rPr>
              <a:t>fungsi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gelombang</a:t>
            </a:r>
            <a:r>
              <a:rPr lang="en-US" sz="3200" dirty="0" smtClean="0">
                <a:solidFill>
                  <a:srgbClr val="FF0000"/>
                </a:solidFill>
              </a:rPr>
              <a:t> (</a:t>
            </a:r>
            <a:r>
              <a:rPr lang="en-US" sz="3200" i="1" dirty="0" err="1" smtClean="0">
                <a:solidFill>
                  <a:srgbClr val="FF0000"/>
                </a:solidFill>
              </a:rPr>
              <a:t>wavefunction</a:t>
            </a:r>
            <a:r>
              <a:rPr lang="en-US" sz="3200" dirty="0" smtClean="0">
                <a:solidFill>
                  <a:srgbClr val="FF0000"/>
                </a:solidFill>
              </a:rPr>
              <a:t>), </a:t>
            </a:r>
            <a:r>
              <a:rPr lang="en-US" sz="3200" dirty="0" err="1" smtClean="0">
                <a:solidFill>
                  <a:srgbClr val="FF0000"/>
                </a:solidFill>
              </a:rPr>
              <a:t>yaitu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sebuah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bilangan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komplek</a:t>
            </a:r>
            <a:r>
              <a:rPr lang="en-US" sz="3200" dirty="0" smtClean="0">
                <a:solidFill>
                  <a:srgbClr val="FF0000"/>
                </a:solidFill>
              </a:rPr>
              <a:t> yang </a:t>
            </a:r>
            <a:r>
              <a:rPr lang="en-US" sz="3200" dirty="0" err="1" smtClean="0">
                <a:solidFill>
                  <a:srgbClr val="FF0000"/>
                </a:solidFill>
              </a:rPr>
              <a:t>disebut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dengan</a:t>
            </a:r>
            <a:r>
              <a:rPr lang="en-US" sz="3200" dirty="0" smtClean="0">
                <a:solidFill>
                  <a:srgbClr val="FF0000"/>
                </a:solidFill>
              </a:rPr>
              <a:t> “</a:t>
            </a:r>
            <a:r>
              <a:rPr lang="en-US" sz="3200" dirty="0" err="1" smtClean="0">
                <a:solidFill>
                  <a:srgbClr val="FF0000"/>
                </a:solidFill>
              </a:rPr>
              <a:t>amplitudo</a:t>
            </a:r>
            <a:r>
              <a:rPr lang="en-US" sz="3200" dirty="0" smtClean="0">
                <a:solidFill>
                  <a:srgbClr val="FF0000"/>
                </a:solidFill>
              </a:rPr>
              <a:t>” yang </a:t>
            </a:r>
            <a:r>
              <a:rPr lang="en-US" sz="3200" dirty="0" err="1" smtClean="0">
                <a:solidFill>
                  <a:srgbClr val="FF0000"/>
                </a:solidFill>
              </a:rPr>
              <a:t>menggambarkan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probabilitas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hasil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pada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setiap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pengukuran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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err="1" smtClean="0">
                <a:solidFill>
                  <a:srgbClr val="7030A0"/>
                </a:solidFill>
              </a:rPr>
              <a:t>Sebuah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sistem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fisis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terdiri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dari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sebuah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partikel</a:t>
            </a:r>
            <a:r>
              <a:rPr lang="en-US" sz="3200" dirty="0" smtClean="0">
                <a:solidFill>
                  <a:srgbClr val="7030A0"/>
                </a:solidFill>
              </a:rPr>
              <a:t> yang </a:t>
            </a:r>
            <a:r>
              <a:rPr lang="en-US" sz="3200" dirty="0" err="1" smtClean="0">
                <a:solidFill>
                  <a:srgbClr val="7030A0"/>
                </a:solidFill>
              </a:rPr>
              <a:t>terkait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dengan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Fungsi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Gelombang</a:t>
            </a:r>
            <a:r>
              <a:rPr lang="en-US" sz="3200" dirty="0" smtClean="0">
                <a:solidFill>
                  <a:srgbClr val="7030A0"/>
                </a:solidFill>
                <a:sym typeface="Symbol"/>
              </a:rPr>
              <a:t>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Gelombang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65384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A9A0-439B-4108-8F4A-1F45A805E195}" type="datetime3">
              <a:rPr lang="en-US" smtClean="0"/>
              <a:pPr/>
              <a:t>23 February 2017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3CD1-0D49-4825-898F-87508F9DBF79}" type="slidenum">
              <a:rPr lang="en-MY" smtClean="0"/>
              <a:pPr/>
              <a:t>4</a:t>
            </a:fld>
            <a:endParaRPr lang="en-MY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Fungsi Gelombang </a:t>
            </a:r>
            <a:r>
              <a:rPr lang="en-US" sz="3600" dirty="0" smtClean="0">
                <a:sym typeface="Symbol"/>
              </a:rPr>
              <a:t></a:t>
            </a:r>
            <a:endParaRPr lang="en-MY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3419" y="885190"/>
            <a:ext cx="7139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B0F0"/>
                </a:solidFill>
              </a:rPr>
              <a:t>Sifat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Fungsi</a:t>
            </a:r>
            <a:r>
              <a:rPr lang="en-US" sz="2400" dirty="0" smtClean="0">
                <a:solidFill>
                  <a:srgbClr val="00B0F0"/>
                </a:solidFill>
              </a:rPr>
              <a:t> Gelombang (wave function)</a:t>
            </a:r>
            <a:endParaRPr lang="en-MY" sz="24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332" y="1828800"/>
            <a:ext cx="85400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Setiap partikel  dinyatakan dengan fungsi gelombang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(posisi, waktu).</a:t>
            </a: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Kemungkinan mendapatkan partikel pada waktu dan posisi tertentu diketahui dari hasil perkalian antara fungsi gelombang dengan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konjugatnya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: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Y* Y.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Untuk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Y* 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= 1, maknanya kemungkinan mendapatkan partikel 100%.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Symbol" pitchFamily="18" charset="2"/>
            </a:endParaRP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terdapat seluruh informasi yang dapat diukur dari suatu partikel.</a:t>
            </a: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bersifat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kontinu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dan slop dari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/>
              </a:rPr>
              <a:t>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 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/>
              </a:rPr>
              <a:t>/x juga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sym typeface="Symbol"/>
              </a:rPr>
              <a:t>kontinu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membolehkan perhitungan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energi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partikel melalui persamaan Schrodinger</a:t>
            </a: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Untuk partikel bebas fungsi gelombang ,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Y,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berbentuk gelombang sinus. </a:t>
            </a: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merupakan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amplitudo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probablitas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bernilai tunggal pada (posisi, waktu)</a:t>
            </a:r>
          </a:p>
          <a:p>
            <a:pPr marL="273050" indent="-273050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itchFamily="18" charset="2"/>
              </a:rPr>
              <a:t>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merupakan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solusi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persamaan Schrodinger dan mendekati nol pada x tak hingga.</a:t>
            </a:r>
          </a:p>
        </p:txBody>
      </p:sp>
    </p:spTree>
    <p:extLst>
      <p:ext uri="{BB962C8B-B14F-4D97-AF65-F5344CB8AC3E}">
        <p14:creationId xmlns="" xmlns:p14="http://schemas.microsoft.com/office/powerpoint/2010/main" val="312285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71095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Fungsi </a:t>
            </a:r>
            <a:r>
              <a:rPr lang="en-US" sz="3600" dirty="0" err="1" smtClean="0"/>
              <a:t>Gelombang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/>
              </a:rPr>
              <a:t>……</a:t>
            </a:r>
            <a:endParaRPr lang="en-MY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686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(</a:t>
            </a:r>
            <a:r>
              <a:rPr lang="en-US" i="1" dirty="0" err="1" smtClean="0"/>
              <a:t>Wavefunction</a:t>
            </a:r>
            <a:r>
              <a:rPr lang="en-US" dirty="0" smtClean="0"/>
              <a:t>)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amplitudo</a:t>
            </a:r>
            <a:r>
              <a:rPr lang="en-US" dirty="0" smtClean="0"/>
              <a:t> </a:t>
            </a:r>
            <a:r>
              <a:rPr lang="en-US" dirty="0" err="1" smtClean="0"/>
              <a:t>probabilitas</a:t>
            </a:r>
            <a:r>
              <a:rPr lang="en-US" dirty="0" smtClean="0"/>
              <a:t> (probability amplitude)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>
                <a:sym typeface="Symbol"/>
              </a:rPr>
              <a:t></a:t>
            </a:r>
          </a:p>
          <a:p>
            <a:pPr marL="284163" indent="-284163"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err="1" smtClean="0"/>
              <a:t>Probabilitas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(</a:t>
            </a:r>
            <a:r>
              <a:rPr lang="en-US" i="1" dirty="0" smtClean="0"/>
              <a:t>cross product</a:t>
            </a:r>
            <a:r>
              <a:rPr lang="en-US" dirty="0" smtClean="0"/>
              <a:t>)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komplek</a:t>
            </a:r>
            <a:r>
              <a:rPr lang="en-US" dirty="0" smtClean="0"/>
              <a:t> </a:t>
            </a:r>
            <a:r>
              <a:rPr lang="en-US" dirty="0" err="1" smtClean="0"/>
              <a:t>konjugetnya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609600" y="381000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4876800" y="38100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2331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A9A0-439B-4108-8F4A-1F45A805E195}" type="datetime3">
              <a:rPr lang="en-US" smtClean="0"/>
              <a:pPr/>
              <a:t>23 February 2017</a:t>
            </a:fld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3CD1-0D49-4825-898F-87508F9DBF79}" type="slidenum">
              <a:rPr lang="en-MY" smtClean="0"/>
              <a:pPr/>
              <a:t>6</a:t>
            </a:fld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skerville Old Face" pitchFamily="18" charset="0"/>
              </a:rPr>
              <a:t>Satuan Fungsi </a:t>
            </a:r>
            <a:r>
              <a:rPr lang="en-US" dirty="0" err="1" smtClean="0">
                <a:latin typeface="Baskerville Old Face" pitchFamily="18" charset="0"/>
              </a:rPr>
              <a:t>Gelombang</a:t>
            </a:r>
            <a:r>
              <a:rPr lang="en-US" dirty="0" smtClean="0">
                <a:latin typeface="Baskerville Old Face" pitchFamily="18" charset="0"/>
              </a:rPr>
              <a:t> </a:t>
            </a:r>
            <a:endParaRPr lang="en-US" sz="3100" dirty="0">
              <a:latin typeface="Baskerville Old Face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57200" y="2514600"/>
            <a:ext cx="81153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Sesuai dengan variabel yang ada dalam</a:t>
            </a:r>
            <a:r>
              <a:rPr kumimoji="0" lang="sv-SE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fungsi gelombang, yaitu (posisi, waktu), satuan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fungsi gelombang adalah satuan panjang (1D),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luas (2D), atau volume (3D) sesuai dengan tempat partikel yang dikaji.   </a:t>
            </a:r>
            <a:endParaRPr kumimoji="0" lang="sv-SE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2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Syarat</a:t>
            </a:r>
            <a:r>
              <a:rPr lang="en-US" sz="3600" dirty="0" smtClean="0"/>
              <a:t> </a:t>
            </a:r>
            <a:r>
              <a:rPr lang="en-US" sz="3600" dirty="0" err="1" smtClean="0"/>
              <a:t>Fungsi</a:t>
            </a:r>
            <a:r>
              <a:rPr lang="en-US" sz="3600" dirty="0" smtClean="0"/>
              <a:t> Gelombang </a:t>
            </a:r>
            <a:r>
              <a:rPr lang="en-US" sz="3600" dirty="0" smtClean="0">
                <a:sym typeface="Symbol"/>
              </a:rPr>
              <a:t></a:t>
            </a:r>
            <a:endParaRPr lang="en-MY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828800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Gelombang</a:t>
            </a:r>
            <a:r>
              <a:rPr lang="en-US" sz="2400" dirty="0" smtClean="0"/>
              <a:t> (FG)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Schrodinger (PS)</a:t>
            </a:r>
          </a:p>
          <a:p>
            <a:pPr marL="344488" indent="-344488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ternormalisasi</a:t>
            </a:r>
            <a:r>
              <a:rPr lang="en-US" sz="2400" dirty="0" smtClean="0"/>
              <a:t>,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mendekati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mendekati</a:t>
            </a:r>
            <a:r>
              <a:rPr lang="en-US" sz="2400" dirty="0" smtClean="0"/>
              <a:t> </a:t>
            </a:r>
            <a:r>
              <a:rPr lang="en-US" sz="2400" dirty="0" err="1" smtClean="0"/>
              <a:t>nol</a:t>
            </a:r>
            <a:endParaRPr lang="en-US" sz="2400" dirty="0" smtClean="0"/>
          </a:p>
          <a:p>
            <a:pPr marL="344488" indent="-344488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kontinu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(</a:t>
            </a:r>
            <a:r>
              <a:rPr lang="en-US" sz="2400" dirty="0" err="1" smtClean="0"/>
              <a:t>nilai</a:t>
            </a:r>
            <a:r>
              <a:rPr lang="en-US" sz="2400" dirty="0" smtClean="0"/>
              <a:t> x)</a:t>
            </a:r>
          </a:p>
          <a:p>
            <a:pPr marL="344488" indent="-344488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dirty="0" smtClean="0"/>
              <a:t>Slop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x (d/</a:t>
            </a:r>
            <a:r>
              <a:rPr lang="en-US" sz="2400" dirty="0" err="1" smtClean="0"/>
              <a:t>dx</a:t>
            </a:r>
            <a:r>
              <a:rPr lang="en-US" sz="2400" dirty="0" smtClean="0"/>
              <a:t>) 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kontinu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            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kontinu</a:t>
            </a:r>
            <a:endParaRPr lang="en-US" sz="2400" dirty="0" smtClean="0"/>
          </a:p>
          <a:p>
            <a:pPr marL="344488" indent="-344488">
              <a:spcAft>
                <a:spcPts val="1800"/>
              </a:spcAft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10245" name="Picture 5" descr="http://hyperphysics.phy-astr.gsu.edu/hbase/quantum/imgqua/dpsi.gif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7162800" y="4267200"/>
            <a:ext cx="717972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847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457200" y="1537157"/>
            <a:ext cx="8305800" cy="31085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Normalization Examples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 order to use the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wavefunction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calculated from the Schrodinger equation to determine the value of any physical observable, it must be normalized so that the probability integrated over all space is equal to one.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hyperphysics.phy-astr.gsu.edu/hbase/quantum/imgqua/norm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00600"/>
            <a:ext cx="2743200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Fungsi </a:t>
            </a:r>
            <a:r>
              <a:rPr lang="en-US" sz="3600" dirty="0" err="1" smtClean="0"/>
              <a:t>Gelombang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/>
              </a:rPr>
              <a:t>….</a:t>
            </a:r>
            <a:endParaRPr lang="en-MY" sz="2400" dirty="0"/>
          </a:p>
        </p:txBody>
      </p:sp>
    </p:spTree>
    <p:extLst>
      <p:ext uri="{BB962C8B-B14F-4D97-AF65-F5344CB8AC3E}">
        <p14:creationId xmlns="" xmlns:p14="http://schemas.microsoft.com/office/powerpoint/2010/main" val="8013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utoShape 2" descr="http://upload.wikimedia.org/wikipedia/commons/9/90/QuantumHarmonicOscillatorAnimation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09800"/>
            <a:ext cx="285750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361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396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Grid</vt:lpstr>
      <vt:lpstr>Fungsi Gelombang</vt:lpstr>
      <vt:lpstr>Fungsi Gelombang</vt:lpstr>
      <vt:lpstr>Fungsi Gelombang</vt:lpstr>
      <vt:lpstr>Fungsi Gelombang </vt:lpstr>
      <vt:lpstr>Fungsi Gelombang ……</vt:lpstr>
      <vt:lpstr>Satuan Fungsi Gelombang </vt:lpstr>
      <vt:lpstr>Syarat Fungsi Gelombang </vt:lpstr>
      <vt:lpstr>Fungsi Gelombang ….</vt:lpstr>
      <vt:lpstr>Slide 9</vt:lpstr>
      <vt:lpstr>Fungsi Gelombang (3D) atom H</vt:lpstr>
      <vt:lpstr>FG: Keadaan Dasar (1s) atom H</vt:lpstr>
      <vt:lpstr>FG: Keadaan Ke tiga (3s) atom H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Gelombang</dc:title>
  <dc:creator>DR. Halim</dc:creator>
  <cp:lastModifiedBy>Pak Halim</cp:lastModifiedBy>
  <cp:revision>18</cp:revision>
  <dcterms:created xsi:type="dcterms:W3CDTF">2015-03-09T04:35:13Z</dcterms:created>
  <dcterms:modified xsi:type="dcterms:W3CDTF">2017-02-23T02:24:28Z</dcterms:modified>
</cp:coreProperties>
</file>