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Montserrat Bold" charset="1" panose="00000800000000000000"/>
      <p:regular r:id="rId24"/>
    </p:embeddedFont>
    <p:embeddedFont>
      <p:font typeface="Montserrat" charset="1" panose="00000500000000000000"/>
      <p:regular r:id="rId25"/>
    </p:embeddedFont>
    <p:embeddedFont>
      <p:font typeface="Eastman Condensed Bold" charset="1" panose="00000806000000000000"/>
      <p:regular r:id="rId26"/>
    </p:embeddedFont>
    <p:embeddedFont>
      <p:font typeface="Public Sans Bold" charset="1" panose="00000000000000000000"/>
      <p:regular r:id="rId27"/>
    </p:embeddedFont>
    <p:embeddedFont>
      <p:font typeface="Cloud" charset="1" panose="02000000000000000000"/>
      <p:regular r:id="rId28"/>
    </p:embeddedFont>
    <p:embeddedFont>
      <p:font typeface="Public Sans" charset="1" panose="000000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19.png" Type="http://schemas.openxmlformats.org/officeDocument/2006/relationships/image"/><Relationship Id="rId4" Target="../media/image16.pn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 Id="rId9" Target="../media/image38.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39.png" Type="http://schemas.openxmlformats.org/officeDocument/2006/relationships/image"/><Relationship Id="rId4" Target="../media/image7.png" Type="http://schemas.openxmlformats.org/officeDocument/2006/relationships/image"/><Relationship Id="rId5" Target="../media/image40.jpe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16.png" Type="http://schemas.openxmlformats.org/officeDocument/2006/relationships/image"/><Relationship Id="rId6" Target="../media/image43.jpeg" Type="http://schemas.openxmlformats.org/officeDocument/2006/relationships/image"/><Relationship Id="rId7" Target="../media/image44.jpe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1.png" Type="http://schemas.openxmlformats.org/officeDocument/2006/relationships/image"/><Relationship Id="rId13" Target="../media/image2.png" Type="http://schemas.openxmlformats.org/officeDocument/2006/relationships/image"/><Relationship Id="rId14" Target="../media/image12.png" Type="http://schemas.openxmlformats.org/officeDocument/2006/relationships/image"/><Relationship Id="rId2" Target="../media/image3.jpeg" Type="http://schemas.openxmlformats.org/officeDocument/2006/relationships/image"/><Relationship Id="rId3" Target="../media/image45.png" Type="http://schemas.openxmlformats.org/officeDocument/2006/relationships/image"/><Relationship Id="rId4" Target="../media/image46.svg" Type="http://schemas.openxmlformats.org/officeDocument/2006/relationships/image"/><Relationship Id="rId5" Target="../media/image47.jpeg" Type="http://schemas.openxmlformats.org/officeDocument/2006/relationships/image"/><Relationship Id="rId6" Target="../media/image48.png" Type="http://schemas.openxmlformats.org/officeDocument/2006/relationships/image"/><Relationship Id="rId7" Target="../media/image15.png" Type="http://schemas.openxmlformats.org/officeDocument/2006/relationships/image"/><Relationship Id="rId8" Target="../media/image16.png" Type="http://schemas.openxmlformats.org/officeDocument/2006/relationships/image"/><Relationship Id="rId9" Target="../media/image4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19.png" Type="http://schemas.openxmlformats.org/officeDocument/2006/relationships/image"/><Relationship Id="rId4" Target="../media/image16.pn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 Id="rId9" Target="../media/image50.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11.png" Type="http://schemas.openxmlformats.org/officeDocument/2006/relationships/image"/><Relationship Id="rId13" Target="../media/image2.png" Type="http://schemas.openxmlformats.org/officeDocument/2006/relationships/image"/><Relationship Id="rId14" Target="../media/image12.png" Type="http://schemas.openxmlformats.org/officeDocument/2006/relationships/image"/><Relationship Id="rId2" Target="../media/image3.jpe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1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16.png" Type="http://schemas.openxmlformats.org/officeDocument/2006/relationships/image"/><Relationship Id="rId6" Target="../media/image51.jpeg" Type="http://schemas.openxmlformats.org/officeDocument/2006/relationships/image"/><Relationship Id="rId7" Target="../media/image52.jpe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16.png" Type="http://schemas.openxmlformats.org/officeDocument/2006/relationships/image"/><Relationship Id="rId6" Target="../media/image53.jpeg" Type="http://schemas.openxmlformats.org/officeDocument/2006/relationships/image"/><Relationship Id="rId7" Target="../media/image54.jpe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11.png" Type="http://schemas.openxmlformats.org/officeDocument/2006/relationships/image"/><Relationship Id="rId4" Target="../media/image2.png" Type="http://schemas.openxmlformats.org/officeDocument/2006/relationships/image"/><Relationship Id="rId5" Target="../media/image1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8.jpe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13.png" Type="http://schemas.openxmlformats.org/officeDocument/2006/relationships/image"/><Relationship Id="rId4" Target="../media/image7.png" Type="http://schemas.openxmlformats.org/officeDocument/2006/relationships/image"/><Relationship Id="rId5" Target="../media/image14.jpe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19.png" Type="http://schemas.openxmlformats.org/officeDocument/2006/relationships/image"/><Relationship Id="rId4" Target="../media/image16.pn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 Id="rId9" Target="../media/image2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25.jpe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1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19.png" Type="http://schemas.openxmlformats.org/officeDocument/2006/relationships/image"/><Relationship Id="rId4" Target="../media/image16.pn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 Id="rId9" Target="../media/image34.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35.jpe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11.png" Type="http://schemas.openxmlformats.org/officeDocument/2006/relationships/image"/><Relationship Id="rId13" Target="../media/image2.png" Type="http://schemas.openxmlformats.org/officeDocument/2006/relationships/image"/><Relationship Id="rId14" Target="../media/image12.png" Type="http://schemas.openxmlformats.org/officeDocument/2006/relationships/image"/><Relationship Id="rId2" Target="../media/image3.jpe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1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CBCBCB">
                <a:alpha val="100000"/>
              </a:srgbClr>
            </a:gs>
            <a:gs pos="100000">
              <a:srgbClr val="FFFFF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6684827" y="1939553"/>
            <a:ext cx="4918346" cy="5525857"/>
          </a:xfrm>
          <a:custGeom>
            <a:avLst/>
            <a:gdLst/>
            <a:ahLst/>
            <a:cxnLst/>
            <a:rect r="r" b="b" t="t" l="l"/>
            <a:pathLst>
              <a:path h="5525857" w="4918346">
                <a:moveTo>
                  <a:pt x="0" y="0"/>
                </a:moveTo>
                <a:lnTo>
                  <a:pt x="4918346" y="0"/>
                </a:lnTo>
                <a:lnTo>
                  <a:pt x="4918346" y="5525857"/>
                </a:lnTo>
                <a:lnTo>
                  <a:pt x="0" y="5525857"/>
                </a:lnTo>
                <a:lnTo>
                  <a:pt x="0" y="0"/>
                </a:lnTo>
                <a:close/>
              </a:path>
            </a:pathLst>
          </a:custGeom>
          <a:blipFill>
            <a:blip r:embed="rId2"/>
            <a:stretch>
              <a:fillRect l="0" t="0" r="0" b="0"/>
            </a:stretch>
          </a:blipFill>
        </p:spPr>
      </p:sp>
      <p:grpSp>
        <p:nvGrpSpPr>
          <p:cNvPr name="Group 3" id="3"/>
          <p:cNvGrpSpPr/>
          <p:nvPr/>
        </p:nvGrpSpPr>
        <p:grpSpPr>
          <a:xfrm rot="0">
            <a:off x="191186" y="150523"/>
            <a:ext cx="1005887" cy="1028698"/>
            <a:chOff x="0" y="0"/>
            <a:chExt cx="1009933" cy="1032836"/>
          </a:xfrm>
        </p:grpSpPr>
        <p:sp>
          <p:nvSpPr>
            <p:cNvPr name="Freeform 4" id="4"/>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3"/>
              <a:stretch>
                <a:fillRect l="-1133" t="0" r="-1136" b="5"/>
              </a:stretch>
            </a:blipFill>
          </p:spPr>
        </p:sp>
      </p:grpSp>
      <p:sp>
        <p:nvSpPr>
          <p:cNvPr name="TextBox 5" id="5"/>
          <p:cNvSpPr txBox="true"/>
          <p:nvPr/>
        </p:nvSpPr>
        <p:spPr>
          <a:xfrm rot="0">
            <a:off x="1401121" y="112423"/>
            <a:ext cx="6335093" cy="1066798"/>
          </a:xfrm>
          <a:prstGeom prst="rect">
            <a:avLst/>
          </a:prstGeom>
        </p:spPr>
        <p:txBody>
          <a:bodyPr anchor="t" rtlCol="false" tIns="0" lIns="0" bIns="0" rIns="0">
            <a:spAutoFit/>
          </a:bodyPr>
          <a:lstStyle/>
          <a:p>
            <a:pPr algn="l">
              <a:lnSpc>
                <a:spcPts val="2100"/>
              </a:lnSpc>
            </a:pPr>
            <a:r>
              <a:rPr lang="en-US" sz="1500">
                <a:solidFill>
                  <a:srgbClr val="474545"/>
                </a:solidFill>
                <a:latin typeface="Montserrat Bold"/>
                <a:ea typeface="Montserrat Bold"/>
                <a:cs typeface="Montserrat Bold"/>
                <a:sym typeface="Montserrat Bold"/>
              </a:rPr>
              <a:t>SUPPORT BY</a:t>
            </a:r>
          </a:p>
          <a:p>
            <a:pPr algn="l">
              <a:lnSpc>
                <a:spcPts val="2100"/>
              </a:lnSpc>
            </a:pPr>
            <a:r>
              <a:rPr lang="en-US" sz="1500">
                <a:solidFill>
                  <a:srgbClr val="474545"/>
                </a:solidFill>
                <a:latin typeface="Montserrat"/>
                <a:ea typeface="Montserrat"/>
                <a:cs typeface="Montserrat"/>
                <a:sym typeface="Montserrat"/>
              </a:rPr>
              <a:t>Direktorat Pembelajaran dan Kemahasiswaan</a:t>
            </a:r>
          </a:p>
          <a:p>
            <a:pPr algn="l">
              <a:lnSpc>
                <a:spcPts val="2100"/>
              </a:lnSpc>
            </a:pPr>
            <a:r>
              <a:rPr lang="en-US" sz="1500">
                <a:solidFill>
                  <a:srgbClr val="474545"/>
                </a:solidFill>
                <a:latin typeface="Montserrat"/>
                <a:ea typeface="Montserrat"/>
                <a:cs typeface="Montserrat"/>
                <a:sym typeface="Montserrat"/>
              </a:rPr>
              <a:t>Direktorat Jendral Pendidikan Tinggi, Ristek, dan Teknologi</a:t>
            </a:r>
          </a:p>
          <a:p>
            <a:pPr algn="l">
              <a:lnSpc>
                <a:spcPts val="2100"/>
              </a:lnSpc>
            </a:pPr>
            <a:r>
              <a:rPr lang="en-US" sz="1500">
                <a:solidFill>
                  <a:srgbClr val="474545"/>
                </a:solidFill>
                <a:latin typeface="Montserrat"/>
                <a:ea typeface="Montserrat"/>
                <a:cs typeface="Montserrat"/>
                <a:sym typeface="Montserrat"/>
              </a:rPr>
              <a:t>Kementerian Pendidikan, Kebudayaan, Ristek, dan TeknologI</a:t>
            </a:r>
          </a:p>
        </p:txBody>
      </p:sp>
      <p:sp>
        <p:nvSpPr>
          <p:cNvPr name="TextBox 6" id="6"/>
          <p:cNvSpPr txBox="true"/>
          <p:nvPr/>
        </p:nvSpPr>
        <p:spPr>
          <a:xfrm rot="0">
            <a:off x="3146029" y="8326757"/>
            <a:ext cx="11995943" cy="931543"/>
          </a:xfrm>
          <a:prstGeom prst="rect">
            <a:avLst/>
          </a:prstGeom>
        </p:spPr>
        <p:txBody>
          <a:bodyPr anchor="t" rtlCol="false" tIns="0" lIns="0" bIns="0" rIns="0">
            <a:spAutoFit/>
          </a:bodyPr>
          <a:lstStyle/>
          <a:p>
            <a:pPr algn="ctr">
              <a:lnSpc>
                <a:spcPts val="3780"/>
              </a:lnSpc>
            </a:pPr>
            <a:r>
              <a:rPr lang="en-US" sz="2700">
                <a:solidFill>
                  <a:srgbClr val="474545"/>
                </a:solidFill>
                <a:latin typeface="Montserrat Bold"/>
                <a:ea typeface="Montserrat Bold"/>
                <a:cs typeface="Montserrat Bold"/>
                <a:sym typeface="Montserrat Bold"/>
              </a:rPr>
              <a:t>Pengembangan dan Penyelenggaraan Pembelajaran Digital (P3D) Kategori 1 Tahun 2024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14563628" y="8229600"/>
            <a:ext cx="4908884" cy="4114800"/>
            <a:chOff x="0" y="0"/>
            <a:chExt cx="6545179" cy="5486400"/>
          </a:xfrm>
        </p:grpSpPr>
        <p:sp>
          <p:nvSpPr>
            <p:cNvPr name="Freeform 5" id="5"/>
            <p:cNvSpPr/>
            <p:nvPr/>
          </p:nvSpPr>
          <p:spPr>
            <a:xfrm flipH="false" flipV="false" rot="0">
              <a:off x="0" y="0"/>
              <a:ext cx="6545199" cy="5486400"/>
            </a:xfrm>
            <a:custGeom>
              <a:avLst/>
              <a:gdLst/>
              <a:ahLst/>
              <a:cxnLst/>
              <a:rect r="r" b="b" t="t" l="l"/>
              <a:pathLst>
                <a:path h="5486400" w="6545199">
                  <a:moveTo>
                    <a:pt x="0" y="0"/>
                  </a:moveTo>
                  <a:lnTo>
                    <a:pt x="6545199" y="0"/>
                  </a:lnTo>
                  <a:lnTo>
                    <a:pt x="6545199" y="5486400"/>
                  </a:lnTo>
                  <a:lnTo>
                    <a:pt x="0" y="5486400"/>
                  </a:lnTo>
                  <a:lnTo>
                    <a:pt x="0" y="0"/>
                  </a:lnTo>
                  <a:close/>
                </a:path>
              </a:pathLst>
            </a:custGeom>
            <a:blipFill>
              <a:blip r:embed="rId3"/>
              <a:stretch>
                <a:fillRect l="0" t="-54" r="0" b="-54"/>
              </a:stretch>
            </a:blipFill>
          </p:spPr>
        </p:sp>
      </p:grpSp>
      <p:grpSp>
        <p:nvGrpSpPr>
          <p:cNvPr name="Group 6" id="6"/>
          <p:cNvGrpSpPr/>
          <p:nvPr/>
        </p:nvGrpSpPr>
        <p:grpSpPr>
          <a:xfrm rot="0">
            <a:off x="1552515" y="8964758"/>
            <a:ext cx="3561608" cy="3643588"/>
            <a:chOff x="0" y="0"/>
            <a:chExt cx="4748811" cy="4858117"/>
          </a:xfrm>
        </p:grpSpPr>
        <p:sp>
          <p:nvSpPr>
            <p:cNvPr name="Freeform 7" id="7"/>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4"/>
              <a:stretch>
                <a:fillRect l="-82" t="0" r="-83" b="0"/>
              </a:stretch>
            </a:blipFill>
          </p:spPr>
        </p:sp>
      </p:grpSp>
      <p:sp>
        <p:nvSpPr>
          <p:cNvPr name="Freeform 8" id="8"/>
          <p:cNvSpPr/>
          <p:nvPr/>
        </p:nvSpPr>
        <p:spPr>
          <a:xfrm flipH="false" flipV="false" rot="0">
            <a:off x="1552434" y="1744447"/>
            <a:ext cx="6798106" cy="6798106"/>
          </a:xfrm>
          <a:custGeom>
            <a:avLst/>
            <a:gdLst/>
            <a:ahLst/>
            <a:cxnLst/>
            <a:rect r="r" b="b" t="t" l="l"/>
            <a:pathLst>
              <a:path h="6798106" w="6798106">
                <a:moveTo>
                  <a:pt x="0" y="0"/>
                </a:moveTo>
                <a:lnTo>
                  <a:pt x="6798106" y="0"/>
                </a:lnTo>
                <a:lnTo>
                  <a:pt x="6798106" y="6798106"/>
                </a:lnTo>
                <a:lnTo>
                  <a:pt x="0" y="67981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5662825" y="1483089"/>
            <a:ext cx="11072740" cy="7182688"/>
          </a:xfrm>
          <a:custGeom>
            <a:avLst/>
            <a:gdLst/>
            <a:ahLst/>
            <a:cxnLst/>
            <a:rect r="r" b="b" t="t" l="l"/>
            <a:pathLst>
              <a:path h="7182688" w="11072740">
                <a:moveTo>
                  <a:pt x="0" y="0"/>
                </a:moveTo>
                <a:lnTo>
                  <a:pt x="11072740" y="0"/>
                </a:lnTo>
                <a:lnTo>
                  <a:pt x="11072740" y="7182689"/>
                </a:lnTo>
                <a:lnTo>
                  <a:pt x="0" y="71826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0" id="10"/>
          <p:cNvGrpSpPr/>
          <p:nvPr/>
        </p:nvGrpSpPr>
        <p:grpSpPr>
          <a:xfrm rot="0">
            <a:off x="1991323" y="2183348"/>
            <a:ext cx="5920329" cy="5920305"/>
            <a:chOff x="0" y="0"/>
            <a:chExt cx="7893772" cy="7893740"/>
          </a:xfrm>
        </p:grpSpPr>
        <p:sp>
          <p:nvSpPr>
            <p:cNvPr name="Freeform 11" id="11"/>
            <p:cNvSpPr/>
            <p:nvPr/>
          </p:nvSpPr>
          <p:spPr>
            <a:xfrm flipH="false" flipV="false" rot="0">
              <a:off x="0" y="0"/>
              <a:ext cx="7893812" cy="7893685"/>
            </a:xfrm>
            <a:custGeom>
              <a:avLst/>
              <a:gdLst/>
              <a:ahLst/>
              <a:cxnLst/>
              <a:rect r="r" b="b" t="t" l="l"/>
              <a:pathLst>
                <a:path h="7893685" w="7893812">
                  <a:moveTo>
                    <a:pt x="7893812" y="3946906"/>
                  </a:moveTo>
                  <a:cubicBezTo>
                    <a:pt x="7893812" y="6126607"/>
                    <a:pt x="6126734" y="7893685"/>
                    <a:pt x="3946906" y="7893685"/>
                  </a:cubicBezTo>
                  <a:cubicBezTo>
                    <a:pt x="1767078" y="7893685"/>
                    <a:pt x="0" y="6126607"/>
                    <a:pt x="0" y="3946906"/>
                  </a:cubicBezTo>
                  <a:cubicBezTo>
                    <a:pt x="0" y="1767205"/>
                    <a:pt x="1767078" y="0"/>
                    <a:pt x="3946906" y="0"/>
                  </a:cubicBezTo>
                  <a:cubicBezTo>
                    <a:pt x="6126734" y="0"/>
                    <a:pt x="7893812" y="1767078"/>
                    <a:pt x="7893812" y="3946906"/>
                  </a:cubicBezTo>
                  <a:close/>
                </a:path>
              </a:pathLst>
            </a:custGeom>
            <a:blipFill>
              <a:blip r:embed="rId9"/>
              <a:stretch>
                <a:fillRect l="-25045" t="0" r="-25045" b="0"/>
              </a:stretch>
            </a:blipFill>
          </p:spPr>
        </p:sp>
      </p:grpSp>
      <p:sp>
        <p:nvSpPr>
          <p:cNvPr name="TextBox 12" id="12"/>
          <p:cNvSpPr txBox="true"/>
          <p:nvPr/>
        </p:nvSpPr>
        <p:spPr>
          <a:xfrm rot="0">
            <a:off x="7899285" y="4613423"/>
            <a:ext cx="9118785" cy="1055372"/>
          </a:xfrm>
          <a:prstGeom prst="rect">
            <a:avLst/>
          </a:prstGeom>
        </p:spPr>
        <p:txBody>
          <a:bodyPr anchor="t" rtlCol="false" tIns="0" lIns="0" bIns="0" rIns="0">
            <a:spAutoFit/>
          </a:bodyPr>
          <a:lstStyle/>
          <a:p>
            <a:pPr algn="ctr">
              <a:lnSpc>
                <a:spcPts val="7800"/>
              </a:lnSpc>
            </a:pPr>
            <a:r>
              <a:rPr lang="en-US" sz="7800">
                <a:solidFill>
                  <a:srgbClr val="FFFFFF"/>
                </a:solidFill>
                <a:latin typeface="Eastman Condensed Bold"/>
                <a:ea typeface="Eastman Condensed Bold"/>
                <a:cs typeface="Eastman Condensed Bold"/>
                <a:sym typeface="Eastman Condensed Bold"/>
              </a:rPr>
              <a:t>Artificial Intelligence</a:t>
            </a:r>
          </a:p>
        </p:txBody>
      </p:sp>
      <p:grpSp>
        <p:nvGrpSpPr>
          <p:cNvPr name="Group 13" id="13"/>
          <p:cNvGrpSpPr/>
          <p:nvPr/>
        </p:nvGrpSpPr>
        <p:grpSpPr>
          <a:xfrm rot="0">
            <a:off x="16357519" y="-1821794"/>
            <a:ext cx="3561608" cy="3643588"/>
            <a:chOff x="0" y="0"/>
            <a:chExt cx="4748811" cy="4858117"/>
          </a:xfrm>
        </p:grpSpPr>
        <p:sp>
          <p:nvSpPr>
            <p:cNvPr name="Freeform 14" id="14"/>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4"/>
              <a:stretch>
                <a:fillRect l="-82" t="0" r="-83" b="0"/>
              </a:stretch>
            </a:blipFill>
          </p:spPr>
        </p:sp>
      </p:grpSp>
      <p:grpSp>
        <p:nvGrpSpPr>
          <p:cNvPr name="Group 15" id="15"/>
          <p:cNvGrpSpPr/>
          <p:nvPr/>
        </p:nvGrpSpPr>
        <p:grpSpPr>
          <a:xfrm rot="0">
            <a:off x="294113" y="146151"/>
            <a:ext cx="4781111" cy="954113"/>
            <a:chOff x="0" y="0"/>
            <a:chExt cx="6374815" cy="1272151"/>
          </a:xfrm>
        </p:grpSpPr>
        <p:grpSp>
          <p:nvGrpSpPr>
            <p:cNvPr name="Group 16" id="16"/>
            <p:cNvGrpSpPr/>
            <p:nvPr/>
          </p:nvGrpSpPr>
          <p:grpSpPr>
            <a:xfrm rot="0">
              <a:off x="0" y="0"/>
              <a:ext cx="2980449" cy="1272151"/>
              <a:chOff x="0" y="0"/>
              <a:chExt cx="1894744" cy="808737"/>
            </a:xfrm>
          </p:grpSpPr>
          <p:sp>
            <p:nvSpPr>
              <p:cNvPr name="Freeform 17" id="17"/>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18" id="18"/>
            <p:cNvGrpSpPr/>
            <p:nvPr/>
          </p:nvGrpSpPr>
          <p:grpSpPr>
            <a:xfrm rot="0">
              <a:off x="3396350" y="24525"/>
              <a:ext cx="1219960" cy="1247626"/>
              <a:chOff x="0" y="0"/>
              <a:chExt cx="1009933" cy="1032836"/>
            </a:xfrm>
          </p:grpSpPr>
          <p:sp>
            <p:nvSpPr>
              <p:cNvPr name="Freeform 19" id="19"/>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1"/>
                <a:stretch>
                  <a:fillRect l="-1133" t="0" r="-1136" b="5"/>
                </a:stretch>
              </a:blipFill>
            </p:spPr>
          </p:sp>
        </p:grpSp>
        <p:grpSp>
          <p:nvGrpSpPr>
            <p:cNvPr name="Group 20" id="20"/>
            <p:cNvGrpSpPr/>
            <p:nvPr/>
          </p:nvGrpSpPr>
          <p:grpSpPr>
            <a:xfrm rot="0">
              <a:off x="5032213" y="0"/>
              <a:ext cx="1342602" cy="1257210"/>
              <a:chOff x="0" y="0"/>
              <a:chExt cx="1092376" cy="1022899"/>
            </a:xfrm>
          </p:grpSpPr>
          <p:sp>
            <p:nvSpPr>
              <p:cNvPr name="Freeform 21" id="21"/>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3"/>
                </a:stretch>
              </a:blipFill>
            </p:spPr>
          </p:sp>
        </p:gr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5400000">
            <a:off x="10158524" y="2998488"/>
            <a:ext cx="11985656" cy="4904131"/>
            <a:chOff x="0" y="0"/>
            <a:chExt cx="15980875" cy="6538841"/>
          </a:xfrm>
        </p:grpSpPr>
        <p:sp>
          <p:nvSpPr>
            <p:cNvPr name="Freeform 5" id="5"/>
            <p:cNvSpPr/>
            <p:nvPr/>
          </p:nvSpPr>
          <p:spPr>
            <a:xfrm flipH="false" flipV="false" rot="0">
              <a:off x="0" y="0"/>
              <a:ext cx="15980918" cy="6538849"/>
            </a:xfrm>
            <a:custGeom>
              <a:avLst/>
              <a:gdLst/>
              <a:ahLst/>
              <a:cxnLst/>
              <a:rect r="r" b="b" t="t" l="l"/>
              <a:pathLst>
                <a:path h="6538849" w="15980918">
                  <a:moveTo>
                    <a:pt x="0" y="0"/>
                  </a:moveTo>
                  <a:lnTo>
                    <a:pt x="15980918" y="0"/>
                  </a:lnTo>
                  <a:lnTo>
                    <a:pt x="15980918" y="6538849"/>
                  </a:lnTo>
                  <a:lnTo>
                    <a:pt x="0" y="6538849"/>
                  </a:lnTo>
                  <a:lnTo>
                    <a:pt x="0" y="0"/>
                  </a:lnTo>
                  <a:close/>
                </a:path>
              </a:pathLst>
            </a:custGeom>
            <a:blipFill>
              <a:blip r:embed="rId3"/>
              <a:stretch>
                <a:fillRect l="0" t="-83" r="0" b="-83"/>
              </a:stretch>
            </a:blipFill>
          </p:spPr>
        </p:sp>
      </p:grpSp>
      <p:sp>
        <p:nvSpPr>
          <p:cNvPr name="TextBox 6" id="6"/>
          <p:cNvSpPr txBox="true"/>
          <p:nvPr/>
        </p:nvSpPr>
        <p:spPr>
          <a:xfrm rot="0">
            <a:off x="1251520" y="1993278"/>
            <a:ext cx="8330421" cy="1571625"/>
          </a:xfrm>
          <a:prstGeom prst="rect">
            <a:avLst/>
          </a:prstGeom>
        </p:spPr>
        <p:txBody>
          <a:bodyPr anchor="t" rtlCol="false" tIns="0" lIns="0" bIns="0" rIns="0">
            <a:spAutoFit/>
          </a:bodyPr>
          <a:lstStyle/>
          <a:p>
            <a:pPr algn="ctr">
              <a:lnSpc>
                <a:spcPts val="6000"/>
              </a:lnSpc>
            </a:pPr>
            <a:r>
              <a:rPr lang="en-US" sz="6000">
                <a:solidFill>
                  <a:srgbClr val="013049"/>
                </a:solidFill>
                <a:latin typeface="Eastman Condensed Bold"/>
                <a:ea typeface="Eastman Condensed Bold"/>
                <a:cs typeface="Eastman Condensed Bold"/>
                <a:sym typeface="Eastman Condensed Bold"/>
              </a:rPr>
              <a:t>DEFINISI ARTIFICIAL INTELLIGENCE</a:t>
            </a:r>
          </a:p>
        </p:txBody>
      </p:sp>
      <p:grpSp>
        <p:nvGrpSpPr>
          <p:cNvPr name="Group 7" id="7"/>
          <p:cNvGrpSpPr/>
          <p:nvPr/>
        </p:nvGrpSpPr>
        <p:grpSpPr>
          <a:xfrm rot="0">
            <a:off x="9945351" y="1323880"/>
            <a:ext cx="7934420" cy="7934420"/>
            <a:chOff x="0" y="0"/>
            <a:chExt cx="10579227" cy="10579227"/>
          </a:xfrm>
        </p:grpSpPr>
        <p:sp>
          <p:nvSpPr>
            <p:cNvPr name="Freeform 8" id="8"/>
            <p:cNvSpPr/>
            <p:nvPr/>
          </p:nvSpPr>
          <p:spPr>
            <a:xfrm flipH="false" flipV="false" rot="0">
              <a:off x="0" y="0"/>
              <a:ext cx="10579227" cy="10579227"/>
            </a:xfrm>
            <a:custGeom>
              <a:avLst/>
              <a:gdLst/>
              <a:ahLst/>
              <a:cxnLst/>
              <a:rect r="r" b="b" t="t" l="l"/>
              <a:pathLst>
                <a:path h="10579227" w="10579227">
                  <a:moveTo>
                    <a:pt x="0" y="0"/>
                  </a:moveTo>
                  <a:lnTo>
                    <a:pt x="10579227" y="0"/>
                  </a:lnTo>
                  <a:lnTo>
                    <a:pt x="10579227" y="10579227"/>
                  </a:lnTo>
                  <a:lnTo>
                    <a:pt x="0" y="10579227"/>
                  </a:lnTo>
                  <a:lnTo>
                    <a:pt x="0" y="0"/>
                  </a:lnTo>
                  <a:close/>
                </a:path>
              </a:pathLst>
            </a:custGeom>
            <a:blipFill>
              <a:blip r:embed="rId4"/>
              <a:stretch>
                <a:fillRect l="0" t="0" r="0" b="0"/>
              </a:stretch>
            </a:blipFill>
          </p:spPr>
        </p:sp>
      </p:grpSp>
      <p:grpSp>
        <p:nvGrpSpPr>
          <p:cNvPr name="Group 9" id="9"/>
          <p:cNvGrpSpPr/>
          <p:nvPr/>
        </p:nvGrpSpPr>
        <p:grpSpPr>
          <a:xfrm rot="0">
            <a:off x="10347634" y="1888503"/>
            <a:ext cx="7129853" cy="6805174"/>
            <a:chOff x="0" y="0"/>
            <a:chExt cx="9506471" cy="9073565"/>
          </a:xfrm>
        </p:grpSpPr>
        <p:sp>
          <p:nvSpPr>
            <p:cNvPr name="Freeform 10" id="10"/>
            <p:cNvSpPr/>
            <p:nvPr/>
          </p:nvSpPr>
          <p:spPr>
            <a:xfrm flipH="false" flipV="false" rot="0">
              <a:off x="0" y="0"/>
              <a:ext cx="9506458" cy="9073642"/>
            </a:xfrm>
            <a:custGeom>
              <a:avLst/>
              <a:gdLst/>
              <a:ahLst/>
              <a:cxnLst/>
              <a:rect r="r" b="b" t="t" l="l"/>
              <a:pathLst>
                <a:path h="9073642" w="9506458">
                  <a:moveTo>
                    <a:pt x="4753229" y="7239"/>
                  </a:moveTo>
                  <a:cubicBezTo>
                    <a:pt x="3130169" y="0"/>
                    <a:pt x="1627251" y="861695"/>
                    <a:pt x="813689" y="2266188"/>
                  </a:cubicBezTo>
                  <a:cubicBezTo>
                    <a:pt x="127" y="3670681"/>
                    <a:pt x="0" y="5403088"/>
                    <a:pt x="813689" y="6807454"/>
                  </a:cubicBezTo>
                  <a:cubicBezTo>
                    <a:pt x="1627378" y="8211820"/>
                    <a:pt x="3130169" y="9073642"/>
                    <a:pt x="4753229" y="9066403"/>
                  </a:cubicBezTo>
                  <a:cubicBezTo>
                    <a:pt x="6376289" y="9073642"/>
                    <a:pt x="7879207" y="8211947"/>
                    <a:pt x="8692769" y="6807454"/>
                  </a:cubicBezTo>
                  <a:cubicBezTo>
                    <a:pt x="9506331" y="5402961"/>
                    <a:pt x="9506458" y="3670554"/>
                    <a:pt x="8692769" y="2266188"/>
                  </a:cubicBezTo>
                  <a:cubicBezTo>
                    <a:pt x="7879080" y="861822"/>
                    <a:pt x="6376289" y="0"/>
                    <a:pt x="4753229" y="7239"/>
                  </a:cubicBezTo>
                  <a:close/>
                </a:path>
              </a:pathLst>
            </a:custGeom>
            <a:solidFill>
              <a:srgbClr val="FFFFFF"/>
            </a:solidFill>
          </p:spPr>
        </p:sp>
      </p:grpSp>
      <p:grpSp>
        <p:nvGrpSpPr>
          <p:cNvPr name="Group 11" id="11"/>
          <p:cNvGrpSpPr/>
          <p:nvPr/>
        </p:nvGrpSpPr>
        <p:grpSpPr>
          <a:xfrm rot="0">
            <a:off x="10819631" y="2339006"/>
            <a:ext cx="6185860" cy="5904169"/>
            <a:chOff x="0" y="0"/>
            <a:chExt cx="8247814" cy="7872226"/>
          </a:xfrm>
        </p:grpSpPr>
        <p:sp>
          <p:nvSpPr>
            <p:cNvPr name="Freeform 12" id="12"/>
            <p:cNvSpPr/>
            <p:nvPr/>
          </p:nvSpPr>
          <p:spPr>
            <a:xfrm flipH="false" flipV="false" rot="0">
              <a:off x="-127" y="0"/>
              <a:ext cx="8247888" cy="7872222"/>
            </a:xfrm>
            <a:custGeom>
              <a:avLst/>
              <a:gdLst/>
              <a:ahLst/>
              <a:cxnLst/>
              <a:rect r="r" b="b" t="t" l="l"/>
              <a:pathLst>
                <a:path h="7872222" w="8247888">
                  <a:moveTo>
                    <a:pt x="4124071" y="6350"/>
                  </a:moveTo>
                  <a:cubicBezTo>
                    <a:pt x="2715895" y="0"/>
                    <a:pt x="1411986" y="747649"/>
                    <a:pt x="705993" y="1966087"/>
                  </a:cubicBezTo>
                  <a:cubicBezTo>
                    <a:pt x="0" y="3184525"/>
                    <a:pt x="127" y="4687697"/>
                    <a:pt x="705993" y="5906135"/>
                  </a:cubicBezTo>
                  <a:cubicBezTo>
                    <a:pt x="1411859" y="7124573"/>
                    <a:pt x="2715895" y="7872222"/>
                    <a:pt x="4124071" y="7865872"/>
                  </a:cubicBezTo>
                  <a:cubicBezTo>
                    <a:pt x="5532247" y="7872222"/>
                    <a:pt x="6836156" y="7124573"/>
                    <a:pt x="7542022" y="5906008"/>
                  </a:cubicBezTo>
                  <a:cubicBezTo>
                    <a:pt x="8247888" y="4687443"/>
                    <a:pt x="8247888" y="3184525"/>
                    <a:pt x="7542022" y="1965960"/>
                  </a:cubicBezTo>
                  <a:cubicBezTo>
                    <a:pt x="6836156" y="747395"/>
                    <a:pt x="5532247" y="0"/>
                    <a:pt x="4124071" y="6350"/>
                  </a:cubicBezTo>
                  <a:close/>
                </a:path>
              </a:pathLst>
            </a:custGeom>
            <a:blipFill>
              <a:blip r:embed="rId5"/>
              <a:stretch>
                <a:fillRect l="-38491" t="0" r="-38491" b="0"/>
              </a:stretch>
            </a:blipFill>
          </p:spPr>
        </p:sp>
      </p:grpSp>
      <p:grpSp>
        <p:nvGrpSpPr>
          <p:cNvPr name="Group 13" id="13"/>
          <p:cNvGrpSpPr/>
          <p:nvPr/>
        </p:nvGrpSpPr>
        <p:grpSpPr>
          <a:xfrm rot="0">
            <a:off x="1251520" y="3627470"/>
            <a:ext cx="4087811" cy="66675"/>
            <a:chOff x="0" y="0"/>
            <a:chExt cx="5450415" cy="88900"/>
          </a:xfrm>
        </p:grpSpPr>
        <p:sp>
          <p:nvSpPr>
            <p:cNvPr name="Freeform 14" id="14"/>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grpSp>
        <p:nvGrpSpPr>
          <p:cNvPr name="Group 15" id="15"/>
          <p:cNvGrpSpPr/>
          <p:nvPr/>
        </p:nvGrpSpPr>
        <p:grpSpPr>
          <a:xfrm rot="0">
            <a:off x="10532984" y="8867085"/>
            <a:ext cx="1813321" cy="300022"/>
            <a:chOff x="0" y="0"/>
            <a:chExt cx="2417761" cy="400029"/>
          </a:xfrm>
        </p:grpSpPr>
        <p:sp>
          <p:nvSpPr>
            <p:cNvPr name="Freeform 16" id="16"/>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6"/>
              <a:stretch>
                <a:fillRect l="0" t="-2212" r="-2" b="-2206"/>
              </a:stretch>
            </a:blipFill>
          </p:spPr>
        </p:sp>
      </p:grpSp>
      <p:grpSp>
        <p:nvGrpSpPr>
          <p:cNvPr name="Group 17" id="17"/>
          <p:cNvGrpSpPr/>
          <p:nvPr/>
        </p:nvGrpSpPr>
        <p:grpSpPr>
          <a:xfrm rot="0">
            <a:off x="-2011109" y="8304746"/>
            <a:ext cx="4022217" cy="4114800"/>
            <a:chOff x="0" y="0"/>
            <a:chExt cx="5362956" cy="5486400"/>
          </a:xfrm>
        </p:grpSpPr>
        <p:sp>
          <p:nvSpPr>
            <p:cNvPr name="Freeform 18" id="18"/>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7"/>
              <a:stretch>
                <a:fillRect l="-85" t="0" r="-85" b="0"/>
              </a:stretch>
            </a:blipFill>
          </p:spPr>
        </p:sp>
      </p:grpSp>
      <p:sp>
        <p:nvSpPr>
          <p:cNvPr name="Freeform 19" id="19"/>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20" id="20"/>
          <p:cNvGrpSpPr/>
          <p:nvPr/>
        </p:nvGrpSpPr>
        <p:grpSpPr>
          <a:xfrm rot="0">
            <a:off x="8963099" y="-2401828"/>
            <a:ext cx="4022217" cy="4114800"/>
            <a:chOff x="0" y="0"/>
            <a:chExt cx="5362956" cy="5486400"/>
          </a:xfrm>
        </p:grpSpPr>
        <p:sp>
          <p:nvSpPr>
            <p:cNvPr name="Freeform 21" id="21"/>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7"/>
              <a:stretch>
                <a:fillRect l="-85" t="0" r="-85" b="0"/>
              </a:stretch>
            </a:blipFill>
          </p:spPr>
        </p:sp>
      </p:grpSp>
      <p:sp>
        <p:nvSpPr>
          <p:cNvPr name="TextBox 22" id="22"/>
          <p:cNvSpPr txBox="true"/>
          <p:nvPr/>
        </p:nvSpPr>
        <p:spPr>
          <a:xfrm rot="0">
            <a:off x="754617" y="4017995"/>
            <a:ext cx="9169429" cy="6167120"/>
          </a:xfrm>
          <a:prstGeom prst="rect">
            <a:avLst/>
          </a:prstGeom>
        </p:spPr>
        <p:txBody>
          <a:bodyPr anchor="t" rtlCol="false" tIns="0" lIns="0" bIns="0" rIns="0">
            <a:spAutoFit/>
          </a:bodyPr>
          <a:lstStyle/>
          <a:p>
            <a:pPr algn="just" marL="690881" indent="-345440" lvl="1">
              <a:lnSpc>
                <a:spcPts val="4480"/>
              </a:lnSpc>
              <a:buFont typeface="Arial"/>
              <a:buChar char="•"/>
            </a:pPr>
            <a:r>
              <a:rPr lang="en-US" sz="3200">
                <a:solidFill>
                  <a:srgbClr val="022135"/>
                </a:solidFill>
                <a:latin typeface="Cloud"/>
                <a:ea typeface="Cloud"/>
                <a:cs typeface="Cloud"/>
                <a:sym typeface="Cloud"/>
              </a:rPr>
              <a:t>Artificial Intelligence (AI) diterapkan dalam Internet of Things (IoT), berarti bahwa berbagai perangkat yang terhubung ke internet dapat menganalisis data, membuat keputusan, dan bertindak berdasarkan data tersebut tanpa campur tangan manusia.</a:t>
            </a:r>
          </a:p>
          <a:p>
            <a:pPr algn="just" marL="690881" indent="-345440" lvl="1">
              <a:lnSpc>
                <a:spcPts val="4480"/>
              </a:lnSpc>
              <a:buFont typeface="Arial"/>
              <a:buChar char="•"/>
            </a:pPr>
            <a:r>
              <a:rPr lang="en-US" sz="3200">
                <a:solidFill>
                  <a:srgbClr val="022135"/>
                </a:solidFill>
                <a:latin typeface="Cloud"/>
                <a:ea typeface="Cloud"/>
                <a:cs typeface="Cloud"/>
                <a:sym typeface="Cloud"/>
              </a:rPr>
              <a:t>Terbentuklah perangkat cerdas yang dapat bekerja dengan lebih efektif dan efisien. Konsep kombinasi dua teknologi tersebut sering disebut AIoT (Artificial Intelligence Internet of Things). </a:t>
            </a:r>
          </a:p>
        </p:txBody>
      </p:sp>
      <p:grpSp>
        <p:nvGrpSpPr>
          <p:cNvPr name="Group 23" id="23"/>
          <p:cNvGrpSpPr/>
          <p:nvPr/>
        </p:nvGrpSpPr>
        <p:grpSpPr>
          <a:xfrm rot="0">
            <a:off x="294113" y="146151"/>
            <a:ext cx="4781111" cy="954113"/>
            <a:chOff x="0" y="0"/>
            <a:chExt cx="6374815" cy="1272151"/>
          </a:xfrm>
        </p:grpSpPr>
        <p:grpSp>
          <p:nvGrpSpPr>
            <p:cNvPr name="Group 24" id="24"/>
            <p:cNvGrpSpPr/>
            <p:nvPr/>
          </p:nvGrpSpPr>
          <p:grpSpPr>
            <a:xfrm rot="0">
              <a:off x="0" y="0"/>
              <a:ext cx="2980449" cy="1272151"/>
              <a:chOff x="0" y="0"/>
              <a:chExt cx="1894744" cy="808737"/>
            </a:xfrm>
          </p:grpSpPr>
          <p:sp>
            <p:nvSpPr>
              <p:cNvPr name="Freeform 25" id="25"/>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26" id="26"/>
            <p:cNvGrpSpPr/>
            <p:nvPr/>
          </p:nvGrpSpPr>
          <p:grpSpPr>
            <a:xfrm rot="0">
              <a:off x="3396350" y="24525"/>
              <a:ext cx="1219960" cy="1247626"/>
              <a:chOff x="0" y="0"/>
              <a:chExt cx="1009933" cy="1032836"/>
            </a:xfrm>
          </p:grpSpPr>
          <p:sp>
            <p:nvSpPr>
              <p:cNvPr name="Freeform 27" id="27"/>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1"/>
                <a:stretch>
                  <a:fillRect l="-1133" t="0" r="-1136" b="5"/>
                </a:stretch>
              </a:blipFill>
            </p:spPr>
          </p:sp>
        </p:grpSp>
        <p:grpSp>
          <p:nvGrpSpPr>
            <p:cNvPr name="Group 28" id="28"/>
            <p:cNvGrpSpPr/>
            <p:nvPr/>
          </p:nvGrpSpPr>
          <p:grpSpPr>
            <a:xfrm rot="0">
              <a:off x="5032213" y="0"/>
              <a:ext cx="1342602" cy="1257210"/>
              <a:chOff x="0" y="0"/>
              <a:chExt cx="1092376" cy="1022899"/>
            </a:xfrm>
          </p:grpSpPr>
          <p:sp>
            <p:nvSpPr>
              <p:cNvPr name="Freeform 29" id="29"/>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3"/>
                </a:stretch>
              </a:blipFill>
            </p:spPr>
          </p:sp>
        </p:gr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7802842" y="2704900"/>
            <a:ext cx="4087811" cy="66675"/>
            <a:chOff x="0" y="0"/>
            <a:chExt cx="5450415" cy="88900"/>
          </a:xfrm>
        </p:grpSpPr>
        <p:sp>
          <p:nvSpPr>
            <p:cNvPr name="Freeform 5" id="5"/>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sp>
        <p:nvSpPr>
          <p:cNvPr name="Freeform 6" id="6"/>
          <p:cNvSpPr/>
          <p:nvPr/>
        </p:nvSpPr>
        <p:spPr>
          <a:xfrm flipH="false" flipV="false" rot="0">
            <a:off x="-302571" y="-144661"/>
            <a:ext cx="3813634" cy="10726560"/>
          </a:xfrm>
          <a:custGeom>
            <a:avLst/>
            <a:gdLst/>
            <a:ahLst/>
            <a:cxnLst/>
            <a:rect r="r" b="b" t="t" l="l"/>
            <a:pathLst>
              <a:path h="10726560" w="3813634">
                <a:moveTo>
                  <a:pt x="0" y="0"/>
                </a:moveTo>
                <a:lnTo>
                  <a:pt x="3813634" y="0"/>
                </a:lnTo>
                <a:lnTo>
                  <a:pt x="3813634" y="10726560"/>
                </a:lnTo>
                <a:lnTo>
                  <a:pt x="0" y="107265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011109" y="-2057400"/>
            <a:ext cx="4022217" cy="4114800"/>
            <a:chOff x="0" y="0"/>
            <a:chExt cx="5362956" cy="5486400"/>
          </a:xfrm>
        </p:grpSpPr>
        <p:sp>
          <p:nvSpPr>
            <p:cNvPr name="Freeform 8" id="8"/>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5"/>
              <a:stretch>
                <a:fillRect l="-85" t="0" r="-85" b="0"/>
              </a:stretch>
            </a:blipFill>
          </p:spPr>
        </p:sp>
      </p:grpSp>
      <p:grpSp>
        <p:nvGrpSpPr>
          <p:cNvPr name="Group 9" id="9"/>
          <p:cNvGrpSpPr/>
          <p:nvPr/>
        </p:nvGrpSpPr>
        <p:grpSpPr>
          <a:xfrm rot="-10800000">
            <a:off x="887878" y="768608"/>
            <a:ext cx="5246370" cy="5246370"/>
            <a:chOff x="0" y="0"/>
            <a:chExt cx="6995160" cy="6995160"/>
          </a:xfrm>
        </p:grpSpPr>
        <p:sp>
          <p:nvSpPr>
            <p:cNvPr name="Freeform 10" id="10"/>
            <p:cNvSpPr/>
            <p:nvPr/>
          </p:nvSpPr>
          <p:spPr>
            <a:xfrm flipH="true" flipV="true" rot="0">
              <a:off x="0" y="0"/>
              <a:ext cx="6995160" cy="6995160"/>
            </a:xfrm>
            <a:custGeom>
              <a:avLst/>
              <a:gdLst/>
              <a:ahLst/>
              <a:cxnLst/>
              <a:rect r="r" b="b" t="t" l="l"/>
              <a:pathLst>
                <a:path h="6995160" w="6995160">
                  <a:moveTo>
                    <a:pt x="6995160" y="6995160"/>
                  </a:moveTo>
                  <a:lnTo>
                    <a:pt x="1599311" y="6995160"/>
                  </a:lnTo>
                  <a:cubicBezTo>
                    <a:pt x="717042" y="6995160"/>
                    <a:pt x="0" y="6278118"/>
                    <a:pt x="0" y="5395849"/>
                  </a:cubicBezTo>
                  <a:lnTo>
                    <a:pt x="0" y="0"/>
                  </a:lnTo>
                  <a:lnTo>
                    <a:pt x="6995160" y="0"/>
                  </a:lnTo>
                  <a:lnTo>
                    <a:pt x="6995160" y="6995160"/>
                  </a:lnTo>
                  <a:close/>
                </a:path>
              </a:pathLst>
            </a:custGeom>
            <a:blipFill>
              <a:blip r:embed="rId6"/>
              <a:stretch>
                <a:fillRect l="-30099" t="0" r="-30099" b="0"/>
              </a:stretch>
            </a:blipFill>
          </p:spPr>
        </p:sp>
      </p:grpSp>
      <p:grpSp>
        <p:nvGrpSpPr>
          <p:cNvPr name="Group 11" id="11"/>
          <p:cNvGrpSpPr/>
          <p:nvPr/>
        </p:nvGrpSpPr>
        <p:grpSpPr>
          <a:xfrm rot="0">
            <a:off x="2085432" y="3911497"/>
            <a:ext cx="5246370" cy="5246370"/>
            <a:chOff x="0" y="0"/>
            <a:chExt cx="6995160" cy="6995160"/>
          </a:xfrm>
        </p:grpSpPr>
        <p:sp>
          <p:nvSpPr>
            <p:cNvPr name="Freeform 12" id="12"/>
            <p:cNvSpPr/>
            <p:nvPr/>
          </p:nvSpPr>
          <p:spPr>
            <a:xfrm flipH="false" flipV="false" rot="0">
              <a:off x="0" y="0"/>
              <a:ext cx="6995160" cy="6995160"/>
            </a:xfrm>
            <a:custGeom>
              <a:avLst/>
              <a:gdLst/>
              <a:ahLst/>
              <a:cxnLst/>
              <a:rect r="r" b="b" t="t" l="l"/>
              <a:pathLst>
                <a:path h="6995160" w="6995160">
                  <a:moveTo>
                    <a:pt x="0" y="0"/>
                  </a:moveTo>
                  <a:lnTo>
                    <a:pt x="5395849" y="0"/>
                  </a:lnTo>
                  <a:cubicBezTo>
                    <a:pt x="6278118" y="0"/>
                    <a:pt x="6995160" y="717042"/>
                    <a:pt x="6995160" y="1599311"/>
                  </a:cubicBezTo>
                  <a:lnTo>
                    <a:pt x="6995160" y="6995160"/>
                  </a:lnTo>
                  <a:lnTo>
                    <a:pt x="0" y="6995160"/>
                  </a:lnTo>
                  <a:lnTo>
                    <a:pt x="0" y="0"/>
                  </a:lnTo>
                  <a:close/>
                </a:path>
              </a:pathLst>
            </a:custGeom>
            <a:blipFill>
              <a:blip r:embed="rId7"/>
              <a:stretch>
                <a:fillRect l="-38888" t="0" r="-38888" b="0"/>
              </a:stretch>
            </a:blipFill>
          </p:spPr>
        </p:sp>
      </p:grpSp>
      <p:grpSp>
        <p:nvGrpSpPr>
          <p:cNvPr name="Group 13" id="13"/>
          <p:cNvGrpSpPr/>
          <p:nvPr/>
        </p:nvGrpSpPr>
        <p:grpSpPr>
          <a:xfrm rot="0">
            <a:off x="16276892" y="7928800"/>
            <a:ext cx="4022217" cy="4114800"/>
            <a:chOff x="0" y="0"/>
            <a:chExt cx="5362956" cy="5486400"/>
          </a:xfrm>
        </p:grpSpPr>
        <p:sp>
          <p:nvSpPr>
            <p:cNvPr name="Freeform 14" id="14"/>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5"/>
              <a:stretch>
                <a:fillRect l="-85" t="0" r="-85" b="0"/>
              </a:stretch>
            </a:blipFill>
          </p:spPr>
        </p:sp>
      </p:grpSp>
      <p:sp>
        <p:nvSpPr>
          <p:cNvPr name="Freeform 15" id="15"/>
          <p:cNvSpPr/>
          <p:nvPr/>
        </p:nvSpPr>
        <p:spPr>
          <a:xfrm flipH="false" flipV="false" rot="0">
            <a:off x="13893024" y="-266349"/>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6" id="16"/>
          <p:cNvGrpSpPr/>
          <p:nvPr/>
        </p:nvGrpSpPr>
        <p:grpSpPr>
          <a:xfrm rot="0">
            <a:off x="7722685" y="3101166"/>
            <a:ext cx="8335936" cy="1402433"/>
            <a:chOff x="0" y="0"/>
            <a:chExt cx="2195473" cy="369365"/>
          </a:xfrm>
        </p:grpSpPr>
        <p:sp>
          <p:nvSpPr>
            <p:cNvPr name="Freeform 17" id="17"/>
            <p:cNvSpPr/>
            <p:nvPr/>
          </p:nvSpPr>
          <p:spPr>
            <a:xfrm flipH="false" flipV="false" rot="0">
              <a:off x="0" y="0"/>
              <a:ext cx="2195473" cy="369365"/>
            </a:xfrm>
            <a:custGeom>
              <a:avLst/>
              <a:gdLst/>
              <a:ahLst/>
              <a:cxnLst/>
              <a:rect r="r" b="b" t="t" l="l"/>
              <a:pathLst>
                <a:path h="369365" w="2195473">
                  <a:moveTo>
                    <a:pt x="14860" y="0"/>
                  </a:moveTo>
                  <a:lnTo>
                    <a:pt x="2180613" y="0"/>
                  </a:lnTo>
                  <a:cubicBezTo>
                    <a:pt x="2184554" y="0"/>
                    <a:pt x="2188334" y="1566"/>
                    <a:pt x="2191121" y="4352"/>
                  </a:cubicBezTo>
                  <a:cubicBezTo>
                    <a:pt x="2193907" y="7139"/>
                    <a:pt x="2195473" y="10919"/>
                    <a:pt x="2195473" y="14860"/>
                  </a:cubicBezTo>
                  <a:lnTo>
                    <a:pt x="2195473" y="354505"/>
                  </a:lnTo>
                  <a:cubicBezTo>
                    <a:pt x="2195473" y="358446"/>
                    <a:pt x="2193907" y="362226"/>
                    <a:pt x="2191121" y="365013"/>
                  </a:cubicBezTo>
                  <a:cubicBezTo>
                    <a:pt x="2188334" y="367800"/>
                    <a:pt x="2184554" y="369365"/>
                    <a:pt x="2180613" y="369365"/>
                  </a:cubicBezTo>
                  <a:lnTo>
                    <a:pt x="14860" y="369365"/>
                  </a:lnTo>
                  <a:cubicBezTo>
                    <a:pt x="10919" y="369365"/>
                    <a:pt x="7139" y="367800"/>
                    <a:pt x="4352" y="365013"/>
                  </a:cubicBezTo>
                  <a:cubicBezTo>
                    <a:pt x="1566" y="362226"/>
                    <a:pt x="0" y="358446"/>
                    <a:pt x="0" y="354505"/>
                  </a:cubicBezTo>
                  <a:lnTo>
                    <a:pt x="0" y="14860"/>
                  </a:lnTo>
                  <a:cubicBezTo>
                    <a:pt x="0" y="10919"/>
                    <a:pt x="1566" y="7139"/>
                    <a:pt x="4352" y="4352"/>
                  </a:cubicBezTo>
                  <a:cubicBezTo>
                    <a:pt x="7139" y="1566"/>
                    <a:pt x="10919" y="0"/>
                    <a:pt x="14860" y="0"/>
                  </a:cubicBezTo>
                  <a:close/>
                </a:path>
              </a:pathLst>
            </a:custGeom>
            <a:solidFill>
              <a:srgbClr val="A6A6A6"/>
            </a:solidFill>
          </p:spPr>
        </p:sp>
        <p:sp>
          <p:nvSpPr>
            <p:cNvPr name="TextBox 18" id="18"/>
            <p:cNvSpPr txBox="true"/>
            <p:nvPr/>
          </p:nvSpPr>
          <p:spPr>
            <a:xfrm>
              <a:off x="0" y="-57150"/>
              <a:ext cx="2195473" cy="426515"/>
            </a:xfrm>
            <a:prstGeom prst="rect">
              <a:avLst/>
            </a:prstGeom>
          </p:spPr>
          <p:txBody>
            <a:bodyPr anchor="ctr" rtlCol="false" tIns="50800" lIns="50800" bIns="50800" rIns="50800"/>
            <a:lstStyle/>
            <a:p>
              <a:pPr algn="ctr">
                <a:lnSpc>
                  <a:spcPts val="3498"/>
                </a:lnSpc>
              </a:pPr>
            </a:p>
          </p:txBody>
        </p:sp>
      </p:grpSp>
      <p:sp>
        <p:nvSpPr>
          <p:cNvPr name="TextBox 19" id="19"/>
          <p:cNvSpPr txBox="true"/>
          <p:nvPr/>
        </p:nvSpPr>
        <p:spPr>
          <a:xfrm rot="0">
            <a:off x="7836180" y="1968302"/>
            <a:ext cx="7090333" cy="869925"/>
          </a:xfrm>
          <a:prstGeom prst="rect">
            <a:avLst/>
          </a:prstGeom>
        </p:spPr>
        <p:txBody>
          <a:bodyPr anchor="t" rtlCol="false" tIns="0" lIns="0" bIns="0" rIns="0">
            <a:spAutoFit/>
          </a:bodyPr>
          <a:lstStyle/>
          <a:p>
            <a:pPr algn="l">
              <a:lnSpc>
                <a:spcPts val="6498"/>
              </a:lnSpc>
            </a:pPr>
            <a:r>
              <a:rPr lang="en-US" sz="6498">
                <a:solidFill>
                  <a:srgbClr val="022135"/>
                </a:solidFill>
                <a:latin typeface="Eastman Condensed Bold"/>
                <a:ea typeface="Eastman Condensed Bold"/>
                <a:cs typeface="Eastman Condensed Bold"/>
                <a:sym typeface="Eastman Condensed Bold"/>
              </a:rPr>
              <a:t>MANFAAT AIoT</a:t>
            </a:r>
          </a:p>
        </p:txBody>
      </p:sp>
      <p:sp>
        <p:nvSpPr>
          <p:cNvPr name="TextBox 20" id="20"/>
          <p:cNvSpPr txBox="true"/>
          <p:nvPr/>
        </p:nvSpPr>
        <p:spPr>
          <a:xfrm rot="0">
            <a:off x="8095334" y="3511882"/>
            <a:ext cx="7590640" cy="514325"/>
          </a:xfrm>
          <a:prstGeom prst="rect">
            <a:avLst/>
          </a:prstGeom>
        </p:spPr>
        <p:txBody>
          <a:bodyPr anchor="t" rtlCol="false" tIns="0" lIns="0" bIns="0" rIns="0">
            <a:spAutoFit/>
          </a:bodyPr>
          <a:lstStyle/>
          <a:p>
            <a:pPr algn="just">
              <a:lnSpc>
                <a:spcPts val="4198"/>
              </a:lnSpc>
            </a:pPr>
            <a:r>
              <a:rPr lang="en-US" sz="2999">
                <a:solidFill>
                  <a:srgbClr val="022135"/>
                </a:solidFill>
                <a:latin typeface="Cloud"/>
                <a:ea typeface="Cloud"/>
                <a:cs typeface="Cloud"/>
                <a:sym typeface="Cloud"/>
              </a:rPr>
              <a:t>Analisis data yang mengoptimalkan sistem</a:t>
            </a:r>
          </a:p>
        </p:txBody>
      </p:sp>
      <p:grpSp>
        <p:nvGrpSpPr>
          <p:cNvPr name="Group 21" id="21"/>
          <p:cNvGrpSpPr/>
          <p:nvPr/>
        </p:nvGrpSpPr>
        <p:grpSpPr>
          <a:xfrm rot="0">
            <a:off x="7722685" y="4679240"/>
            <a:ext cx="8335936" cy="1402433"/>
            <a:chOff x="0" y="0"/>
            <a:chExt cx="2195473" cy="369365"/>
          </a:xfrm>
        </p:grpSpPr>
        <p:sp>
          <p:nvSpPr>
            <p:cNvPr name="Freeform 22" id="22"/>
            <p:cNvSpPr/>
            <p:nvPr/>
          </p:nvSpPr>
          <p:spPr>
            <a:xfrm flipH="false" flipV="false" rot="0">
              <a:off x="0" y="0"/>
              <a:ext cx="2195473" cy="369365"/>
            </a:xfrm>
            <a:custGeom>
              <a:avLst/>
              <a:gdLst/>
              <a:ahLst/>
              <a:cxnLst/>
              <a:rect r="r" b="b" t="t" l="l"/>
              <a:pathLst>
                <a:path h="369365" w="2195473">
                  <a:moveTo>
                    <a:pt x="14860" y="0"/>
                  </a:moveTo>
                  <a:lnTo>
                    <a:pt x="2180613" y="0"/>
                  </a:lnTo>
                  <a:cubicBezTo>
                    <a:pt x="2184554" y="0"/>
                    <a:pt x="2188334" y="1566"/>
                    <a:pt x="2191121" y="4352"/>
                  </a:cubicBezTo>
                  <a:cubicBezTo>
                    <a:pt x="2193907" y="7139"/>
                    <a:pt x="2195473" y="10919"/>
                    <a:pt x="2195473" y="14860"/>
                  </a:cubicBezTo>
                  <a:lnTo>
                    <a:pt x="2195473" y="354505"/>
                  </a:lnTo>
                  <a:cubicBezTo>
                    <a:pt x="2195473" y="358446"/>
                    <a:pt x="2193907" y="362226"/>
                    <a:pt x="2191121" y="365013"/>
                  </a:cubicBezTo>
                  <a:cubicBezTo>
                    <a:pt x="2188334" y="367800"/>
                    <a:pt x="2184554" y="369365"/>
                    <a:pt x="2180613" y="369365"/>
                  </a:cubicBezTo>
                  <a:lnTo>
                    <a:pt x="14860" y="369365"/>
                  </a:lnTo>
                  <a:cubicBezTo>
                    <a:pt x="10919" y="369365"/>
                    <a:pt x="7139" y="367800"/>
                    <a:pt x="4352" y="365013"/>
                  </a:cubicBezTo>
                  <a:cubicBezTo>
                    <a:pt x="1566" y="362226"/>
                    <a:pt x="0" y="358446"/>
                    <a:pt x="0" y="354505"/>
                  </a:cubicBezTo>
                  <a:lnTo>
                    <a:pt x="0" y="14860"/>
                  </a:lnTo>
                  <a:cubicBezTo>
                    <a:pt x="0" y="10919"/>
                    <a:pt x="1566" y="7139"/>
                    <a:pt x="4352" y="4352"/>
                  </a:cubicBezTo>
                  <a:cubicBezTo>
                    <a:pt x="7139" y="1566"/>
                    <a:pt x="10919" y="0"/>
                    <a:pt x="14860" y="0"/>
                  </a:cubicBezTo>
                  <a:close/>
                </a:path>
              </a:pathLst>
            </a:custGeom>
            <a:solidFill>
              <a:srgbClr val="A6A6A6"/>
            </a:solidFill>
          </p:spPr>
        </p:sp>
        <p:sp>
          <p:nvSpPr>
            <p:cNvPr name="TextBox 23" id="23"/>
            <p:cNvSpPr txBox="true"/>
            <p:nvPr/>
          </p:nvSpPr>
          <p:spPr>
            <a:xfrm>
              <a:off x="0" y="-57150"/>
              <a:ext cx="2195473" cy="426515"/>
            </a:xfrm>
            <a:prstGeom prst="rect">
              <a:avLst/>
            </a:prstGeom>
          </p:spPr>
          <p:txBody>
            <a:bodyPr anchor="ctr" rtlCol="false" tIns="50800" lIns="50800" bIns="50800" rIns="50800"/>
            <a:lstStyle/>
            <a:p>
              <a:pPr algn="ctr">
                <a:lnSpc>
                  <a:spcPts val="3498"/>
                </a:lnSpc>
              </a:pPr>
            </a:p>
          </p:txBody>
        </p:sp>
      </p:grpSp>
      <p:sp>
        <p:nvSpPr>
          <p:cNvPr name="TextBox 24" id="24"/>
          <p:cNvSpPr txBox="true"/>
          <p:nvPr/>
        </p:nvSpPr>
        <p:spPr>
          <a:xfrm rot="0">
            <a:off x="8095334" y="5076825"/>
            <a:ext cx="7590640" cy="514325"/>
          </a:xfrm>
          <a:prstGeom prst="rect">
            <a:avLst/>
          </a:prstGeom>
        </p:spPr>
        <p:txBody>
          <a:bodyPr anchor="t" rtlCol="false" tIns="0" lIns="0" bIns="0" rIns="0">
            <a:spAutoFit/>
          </a:bodyPr>
          <a:lstStyle/>
          <a:p>
            <a:pPr algn="just">
              <a:lnSpc>
                <a:spcPts val="4198"/>
              </a:lnSpc>
            </a:pPr>
            <a:r>
              <a:rPr lang="en-US" sz="2999">
                <a:solidFill>
                  <a:srgbClr val="022135"/>
                </a:solidFill>
                <a:latin typeface="Cloud"/>
                <a:ea typeface="Cloud"/>
                <a:cs typeface="Cloud"/>
                <a:sym typeface="Cloud"/>
              </a:rPr>
              <a:t>Meningkatkan kinerja sistem</a:t>
            </a:r>
          </a:p>
        </p:txBody>
      </p:sp>
      <p:grpSp>
        <p:nvGrpSpPr>
          <p:cNvPr name="Group 25" id="25"/>
          <p:cNvGrpSpPr/>
          <p:nvPr/>
        </p:nvGrpSpPr>
        <p:grpSpPr>
          <a:xfrm rot="0">
            <a:off x="7722685" y="6253124"/>
            <a:ext cx="8335936" cy="1402433"/>
            <a:chOff x="0" y="0"/>
            <a:chExt cx="2195473" cy="369365"/>
          </a:xfrm>
        </p:grpSpPr>
        <p:sp>
          <p:nvSpPr>
            <p:cNvPr name="Freeform 26" id="26"/>
            <p:cNvSpPr/>
            <p:nvPr/>
          </p:nvSpPr>
          <p:spPr>
            <a:xfrm flipH="false" flipV="false" rot="0">
              <a:off x="0" y="0"/>
              <a:ext cx="2195473" cy="369365"/>
            </a:xfrm>
            <a:custGeom>
              <a:avLst/>
              <a:gdLst/>
              <a:ahLst/>
              <a:cxnLst/>
              <a:rect r="r" b="b" t="t" l="l"/>
              <a:pathLst>
                <a:path h="369365" w="2195473">
                  <a:moveTo>
                    <a:pt x="14860" y="0"/>
                  </a:moveTo>
                  <a:lnTo>
                    <a:pt x="2180613" y="0"/>
                  </a:lnTo>
                  <a:cubicBezTo>
                    <a:pt x="2184554" y="0"/>
                    <a:pt x="2188334" y="1566"/>
                    <a:pt x="2191121" y="4352"/>
                  </a:cubicBezTo>
                  <a:cubicBezTo>
                    <a:pt x="2193907" y="7139"/>
                    <a:pt x="2195473" y="10919"/>
                    <a:pt x="2195473" y="14860"/>
                  </a:cubicBezTo>
                  <a:lnTo>
                    <a:pt x="2195473" y="354505"/>
                  </a:lnTo>
                  <a:cubicBezTo>
                    <a:pt x="2195473" y="358446"/>
                    <a:pt x="2193907" y="362226"/>
                    <a:pt x="2191121" y="365013"/>
                  </a:cubicBezTo>
                  <a:cubicBezTo>
                    <a:pt x="2188334" y="367800"/>
                    <a:pt x="2184554" y="369365"/>
                    <a:pt x="2180613" y="369365"/>
                  </a:cubicBezTo>
                  <a:lnTo>
                    <a:pt x="14860" y="369365"/>
                  </a:lnTo>
                  <a:cubicBezTo>
                    <a:pt x="10919" y="369365"/>
                    <a:pt x="7139" y="367800"/>
                    <a:pt x="4352" y="365013"/>
                  </a:cubicBezTo>
                  <a:cubicBezTo>
                    <a:pt x="1566" y="362226"/>
                    <a:pt x="0" y="358446"/>
                    <a:pt x="0" y="354505"/>
                  </a:cubicBezTo>
                  <a:lnTo>
                    <a:pt x="0" y="14860"/>
                  </a:lnTo>
                  <a:cubicBezTo>
                    <a:pt x="0" y="10919"/>
                    <a:pt x="1566" y="7139"/>
                    <a:pt x="4352" y="4352"/>
                  </a:cubicBezTo>
                  <a:cubicBezTo>
                    <a:pt x="7139" y="1566"/>
                    <a:pt x="10919" y="0"/>
                    <a:pt x="14860" y="0"/>
                  </a:cubicBezTo>
                  <a:close/>
                </a:path>
              </a:pathLst>
            </a:custGeom>
            <a:solidFill>
              <a:srgbClr val="A6A6A6"/>
            </a:solidFill>
          </p:spPr>
        </p:sp>
        <p:sp>
          <p:nvSpPr>
            <p:cNvPr name="TextBox 27" id="27"/>
            <p:cNvSpPr txBox="true"/>
            <p:nvPr/>
          </p:nvSpPr>
          <p:spPr>
            <a:xfrm>
              <a:off x="0" y="-57150"/>
              <a:ext cx="2195473" cy="426515"/>
            </a:xfrm>
            <a:prstGeom prst="rect">
              <a:avLst/>
            </a:prstGeom>
          </p:spPr>
          <p:txBody>
            <a:bodyPr anchor="ctr" rtlCol="false" tIns="50800" lIns="50800" bIns="50800" rIns="50800"/>
            <a:lstStyle/>
            <a:p>
              <a:pPr algn="ctr">
                <a:lnSpc>
                  <a:spcPts val="3498"/>
                </a:lnSpc>
              </a:pPr>
            </a:p>
          </p:txBody>
        </p:sp>
      </p:grpSp>
      <p:sp>
        <p:nvSpPr>
          <p:cNvPr name="TextBox 28" id="28"/>
          <p:cNvSpPr txBox="true"/>
          <p:nvPr/>
        </p:nvSpPr>
        <p:spPr>
          <a:xfrm rot="0">
            <a:off x="8175491" y="6653174"/>
            <a:ext cx="7590640" cy="514325"/>
          </a:xfrm>
          <a:prstGeom prst="rect">
            <a:avLst/>
          </a:prstGeom>
        </p:spPr>
        <p:txBody>
          <a:bodyPr anchor="t" rtlCol="false" tIns="0" lIns="0" bIns="0" rIns="0">
            <a:spAutoFit/>
          </a:bodyPr>
          <a:lstStyle/>
          <a:p>
            <a:pPr algn="just">
              <a:lnSpc>
                <a:spcPts val="4198"/>
              </a:lnSpc>
            </a:pPr>
            <a:r>
              <a:rPr lang="en-US" sz="2999">
                <a:solidFill>
                  <a:srgbClr val="022135"/>
                </a:solidFill>
                <a:latin typeface="Cloud"/>
                <a:ea typeface="Cloud"/>
                <a:cs typeface="Cloud"/>
                <a:sym typeface="Cloud"/>
              </a:rPr>
              <a:t>Memperluas wawasan bisnis</a:t>
            </a:r>
          </a:p>
        </p:txBody>
      </p:sp>
      <p:grpSp>
        <p:nvGrpSpPr>
          <p:cNvPr name="Group 29" id="29"/>
          <p:cNvGrpSpPr/>
          <p:nvPr/>
        </p:nvGrpSpPr>
        <p:grpSpPr>
          <a:xfrm rot="0">
            <a:off x="7722685" y="7827007"/>
            <a:ext cx="8335936" cy="2159193"/>
            <a:chOff x="0" y="0"/>
            <a:chExt cx="2195473" cy="568676"/>
          </a:xfrm>
        </p:grpSpPr>
        <p:sp>
          <p:nvSpPr>
            <p:cNvPr name="Freeform 30" id="30"/>
            <p:cNvSpPr/>
            <p:nvPr/>
          </p:nvSpPr>
          <p:spPr>
            <a:xfrm flipH="false" flipV="false" rot="0">
              <a:off x="0" y="0"/>
              <a:ext cx="2195473" cy="568676"/>
            </a:xfrm>
            <a:custGeom>
              <a:avLst/>
              <a:gdLst/>
              <a:ahLst/>
              <a:cxnLst/>
              <a:rect r="r" b="b" t="t" l="l"/>
              <a:pathLst>
                <a:path h="568676" w="2195473">
                  <a:moveTo>
                    <a:pt x="14860" y="0"/>
                  </a:moveTo>
                  <a:lnTo>
                    <a:pt x="2180613" y="0"/>
                  </a:lnTo>
                  <a:cubicBezTo>
                    <a:pt x="2184554" y="0"/>
                    <a:pt x="2188334" y="1566"/>
                    <a:pt x="2191121" y="4352"/>
                  </a:cubicBezTo>
                  <a:cubicBezTo>
                    <a:pt x="2193907" y="7139"/>
                    <a:pt x="2195473" y="10919"/>
                    <a:pt x="2195473" y="14860"/>
                  </a:cubicBezTo>
                  <a:lnTo>
                    <a:pt x="2195473" y="553817"/>
                  </a:lnTo>
                  <a:cubicBezTo>
                    <a:pt x="2195473" y="557758"/>
                    <a:pt x="2193907" y="561537"/>
                    <a:pt x="2191121" y="564324"/>
                  </a:cubicBezTo>
                  <a:cubicBezTo>
                    <a:pt x="2188334" y="567111"/>
                    <a:pt x="2184554" y="568676"/>
                    <a:pt x="2180613" y="568676"/>
                  </a:cubicBezTo>
                  <a:lnTo>
                    <a:pt x="14860" y="568676"/>
                  </a:lnTo>
                  <a:cubicBezTo>
                    <a:pt x="10919" y="568676"/>
                    <a:pt x="7139" y="567111"/>
                    <a:pt x="4352" y="564324"/>
                  </a:cubicBezTo>
                  <a:cubicBezTo>
                    <a:pt x="1566" y="561537"/>
                    <a:pt x="0" y="557758"/>
                    <a:pt x="0" y="553817"/>
                  </a:cubicBezTo>
                  <a:lnTo>
                    <a:pt x="0" y="14860"/>
                  </a:lnTo>
                  <a:cubicBezTo>
                    <a:pt x="0" y="10919"/>
                    <a:pt x="1566" y="7139"/>
                    <a:pt x="4352" y="4352"/>
                  </a:cubicBezTo>
                  <a:cubicBezTo>
                    <a:pt x="7139" y="1566"/>
                    <a:pt x="10919" y="0"/>
                    <a:pt x="14860" y="0"/>
                  </a:cubicBezTo>
                  <a:close/>
                </a:path>
              </a:pathLst>
            </a:custGeom>
            <a:solidFill>
              <a:srgbClr val="A6A6A6"/>
            </a:solidFill>
          </p:spPr>
        </p:sp>
        <p:sp>
          <p:nvSpPr>
            <p:cNvPr name="TextBox 31" id="31"/>
            <p:cNvSpPr txBox="true"/>
            <p:nvPr/>
          </p:nvSpPr>
          <p:spPr>
            <a:xfrm>
              <a:off x="0" y="-57150"/>
              <a:ext cx="2195473" cy="625826"/>
            </a:xfrm>
            <a:prstGeom prst="rect">
              <a:avLst/>
            </a:prstGeom>
          </p:spPr>
          <p:txBody>
            <a:bodyPr anchor="ctr" rtlCol="false" tIns="50800" lIns="50800" bIns="50800" rIns="50800"/>
            <a:lstStyle/>
            <a:p>
              <a:pPr algn="ctr">
                <a:lnSpc>
                  <a:spcPts val="3498"/>
                </a:lnSpc>
              </a:pPr>
            </a:p>
          </p:txBody>
        </p:sp>
      </p:grpSp>
      <p:sp>
        <p:nvSpPr>
          <p:cNvPr name="TextBox 32" id="32"/>
          <p:cNvSpPr txBox="true"/>
          <p:nvPr/>
        </p:nvSpPr>
        <p:spPr>
          <a:xfrm rot="0">
            <a:off x="8095334" y="7862125"/>
            <a:ext cx="7590640" cy="2085950"/>
          </a:xfrm>
          <a:prstGeom prst="rect">
            <a:avLst/>
          </a:prstGeom>
        </p:spPr>
        <p:txBody>
          <a:bodyPr anchor="t" rtlCol="false" tIns="0" lIns="0" bIns="0" rIns="0">
            <a:spAutoFit/>
          </a:bodyPr>
          <a:lstStyle/>
          <a:p>
            <a:pPr algn="just">
              <a:lnSpc>
                <a:spcPts val="4198"/>
              </a:lnSpc>
            </a:pPr>
            <a:r>
              <a:rPr lang="en-US" sz="2999">
                <a:solidFill>
                  <a:srgbClr val="022135"/>
                </a:solidFill>
                <a:latin typeface="Cloud"/>
                <a:ea typeface="Cloud"/>
                <a:cs typeface="Cloud"/>
                <a:sym typeface="Cloud"/>
              </a:rPr>
              <a:t>Menyediakan data yang mendukung pengambilan keputusan berdasarkan informasi yang telah dipelajari oleh perangkat </a:t>
            </a:r>
          </a:p>
        </p:txBody>
      </p:sp>
      <p:grpSp>
        <p:nvGrpSpPr>
          <p:cNvPr name="Group 33" id="33"/>
          <p:cNvGrpSpPr/>
          <p:nvPr/>
        </p:nvGrpSpPr>
        <p:grpSpPr>
          <a:xfrm rot="0">
            <a:off x="13066466" y="0"/>
            <a:ext cx="4781111" cy="954113"/>
            <a:chOff x="0" y="0"/>
            <a:chExt cx="6374815" cy="1272151"/>
          </a:xfrm>
        </p:grpSpPr>
        <p:grpSp>
          <p:nvGrpSpPr>
            <p:cNvPr name="Group 34" id="34"/>
            <p:cNvGrpSpPr/>
            <p:nvPr/>
          </p:nvGrpSpPr>
          <p:grpSpPr>
            <a:xfrm rot="0">
              <a:off x="0" y="0"/>
              <a:ext cx="2980449" cy="1272151"/>
              <a:chOff x="0" y="0"/>
              <a:chExt cx="1894744" cy="808737"/>
            </a:xfrm>
          </p:grpSpPr>
          <p:sp>
            <p:nvSpPr>
              <p:cNvPr name="Freeform 35" id="35"/>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36" id="36"/>
            <p:cNvGrpSpPr/>
            <p:nvPr/>
          </p:nvGrpSpPr>
          <p:grpSpPr>
            <a:xfrm rot="0">
              <a:off x="3396350" y="24525"/>
              <a:ext cx="1219960" cy="1247626"/>
              <a:chOff x="0" y="0"/>
              <a:chExt cx="1009933" cy="1032836"/>
            </a:xfrm>
          </p:grpSpPr>
          <p:sp>
            <p:nvSpPr>
              <p:cNvPr name="Freeform 37" id="37"/>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1"/>
                <a:stretch>
                  <a:fillRect l="-1133" t="0" r="-1136" b="5"/>
                </a:stretch>
              </a:blipFill>
            </p:spPr>
          </p:sp>
        </p:grpSp>
        <p:grpSp>
          <p:nvGrpSpPr>
            <p:cNvPr name="Group 38" id="38"/>
            <p:cNvGrpSpPr/>
            <p:nvPr/>
          </p:nvGrpSpPr>
          <p:grpSpPr>
            <a:xfrm rot="0">
              <a:off x="5032213" y="0"/>
              <a:ext cx="1342602" cy="1257210"/>
              <a:chOff x="0" y="0"/>
              <a:chExt cx="1092376" cy="1022899"/>
            </a:xfrm>
          </p:grpSpPr>
          <p:sp>
            <p:nvSpPr>
              <p:cNvPr name="Freeform 39" id="39"/>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3"/>
                </a:stretch>
              </a:blipFill>
            </p:spPr>
          </p:sp>
        </p:gr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Freeform 4" id="4"/>
          <p:cNvSpPr/>
          <p:nvPr/>
        </p:nvSpPr>
        <p:spPr>
          <a:xfrm flipH="false" flipV="false" rot="0">
            <a:off x="11409671" y="-855537"/>
            <a:ext cx="11699258" cy="11699258"/>
          </a:xfrm>
          <a:custGeom>
            <a:avLst/>
            <a:gdLst/>
            <a:ahLst/>
            <a:cxnLst/>
            <a:rect r="r" b="b" t="t" l="l"/>
            <a:pathLst>
              <a:path h="11699258" w="11699258">
                <a:moveTo>
                  <a:pt x="0" y="0"/>
                </a:moveTo>
                <a:lnTo>
                  <a:pt x="11699258" y="0"/>
                </a:lnTo>
                <a:lnTo>
                  <a:pt x="11699258" y="11699258"/>
                </a:lnTo>
                <a:lnTo>
                  <a:pt x="0" y="116992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10172700" y="2749795"/>
            <a:ext cx="8115300" cy="6049829"/>
            <a:chOff x="0" y="0"/>
            <a:chExt cx="14638238" cy="10912577"/>
          </a:xfrm>
        </p:grpSpPr>
        <p:sp>
          <p:nvSpPr>
            <p:cNvPr name="Freeform 6" id="6"/>
            <p:cNvSpPr/>
            <p:nvPr/>
          </p:nvSpPr>
          <p:spPr>
            <a:xfrm flipH="false" flipV="false" rot="0">
              <a:off x="0" y="0"/>
              <a:ext cx="14638289" cy="10912602"/>
            </a:xfrm>
            <a:custGeom>
              <a:avLst/>
              <a:gdLst/>
              <a:ahLst/>
              <a:cxnLst/>
              <a:rect r="r" b="b" t="t" l="l"/>
              <a:pathLst>
                <a:path h="10912602" w="14638289">
                  <a:moveTo>
                    <a:pt x="0" y="0"/>
                  </a:moveTo>
                  <a:lnTo>
                    <a:pt x="14638289" y="0"/>
                  </a:lnTo>
                  <a:lnTo>
                    <a:pt x="14638289" y="10912602"/>
                  </a:lnTo>
                  <a:lnTo>
                    <a:pt x="0" y="10912602"/>
                  </a:lnTo>
                  <a:lnTo>
                    <a:pt x="0" y="0"/>
                  </a:lnTo>
                  <a:close/>
                </a:path>
              </a:pathLst>
            </a:custGeom>
            <a:blipFill>
              <a:blip r:embed="rId5"/>
              <a:stretch>
                <a:fillRect l="-6262" t="0" r="-6262" b="0"/>
              </a:stretch>
            </a:blipFill>
          </p:spPr>
        </p:sp>
      </p:grpSp>
      <p:grpSp>
        <p:nvGrpSpPr>
          <p:cNvPr name="Group 7" id="7"/>
          <p:cNvGrpSpPr/>
          <p:nvPr/>
        </p:nvGrpSpPr>
        <p:grpSpPr>
          <a:xfrm rot="0">
            <a:off x="13745119" y="7351938"/>
            <a:ext cx="984559" cy="967329"/>
            <a:chOff x="0" y="0"/>
            <a:chExt cx="1312745" cy="1289772"/>
          </a:xfrm>
        </p:grpSpPr>
        <p:sp>
          <p:nvSpPr>
            <p:cNvPr name="Freeform 8" id="8"/>
            <p:cNvSpPr/>
            <p:nvPr/>
          </p:nvSpPr>
          <p:spPr>
            <a:xfrm flipH="false" flipV="false" rot="0">
              <a:off x="0" y="0"/>
              <a:ext cx="1312799" cy="1289812"/>
            </a:xfrm>
            <a:custGeom>
              <a:avLst/>
              <a:gdLst/>
              <a:ahLst/>
              <a:cxnLst/>
              <a:rect r="r" b="b" t="t" l="l"/>
              <a:pathLst>
                <a:path h="1289812" w="1312799">
                  <a:moveTo>
                    <a:pt x="0" y="0"/>
                  </a:moveTo>
                  <a:lnTo>
                    <a:pt x="1312799" y="0"/>
                  </a:lnTo>
                  <a:lnTo>
                    <a:pt x="1312799" y="1289812"/>
                  </a:lnTo>
                  <a:lnTo>
                    <a:pt x="0" y="1289812"/>
                  </a:lnTo>
                  <a:lnTo>
                    <a:pt x="0" y="0"/>
                  </a:lnTo>
                  <a:close/>
                </a:path>
              </a:pathLst>
            </a:custGeom>
            <a:blipFill>
              <a:blip r:embed="rId6"/>
              <a:stretch>
                <a:fillRect l="-88" t="0" r="-84" b="3"/>
              </a:stretch>
            </a:blipFill>
          </p:spPr>
        </p:sp>
      </p:grpSp>
      <p:grpSp>
        <p:nvGrpSpPr>
          <p:cNvPr name="Group 9" id="9"/>
          <p:cNvGrpSpPr/>
          <p:nvPr/>
        </p:nvGrpSpPr>
        <p:grpSpPr>
          <a:xfrm rot="0">
            <a:off x="1028700" y="9108289"/>
            <a:ext cx="1813321" cy="300022"/>
            <a:chOff x="0" y="0"/>
            <a:chExt cx="2417761" cy="400029"/>
          </a:xfrm>
        </p:grpSpPr>
        <p:sp>
          <p:nvSpPr>
            <p:cNvPr name="Freeform 10" id="10"/>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7"/>
              <a:stretch>
                <a:fillRect l="0" t="-2212" r="-2" b="-2206"/>
              </a:stretch>
            </a:blipFill>
          </p:spPr>
        </p:sp>
      </p:grpSp>
      <p:grpSp>
        <p:nvGrpSpPr>
          <p:cNvPr name="Group 11" id="11"/>
          <p:cNvGrpSpPr/>
          <p:nvPr/>
        </p:nvGrpSpPr>
        <p:grpSpPr>
          <a:xfrm rot="0">
            <a:off x="-1757558" y="-2091297"/>
            <a:ext cx="3268873" cy="3344116"/>
            <a:chOff x="0" y="0"/>
            <a:chExt cx="4358497" cy="4458821"/>
          </a:xfrm>
        </p:grpSpPr>
        <p:sp>
          <p:nvSpPr>
            <p:cNvPr name="Freeform 12" id="12"/>
            <p:cNvSpPr/>
            <p:nvPr/>
          </p:nvSpPr>
          <p:spPr>
            <a:xfrm flipH="false" flipV="false" rot="0">
              <a:off x="0" y="0"/>
              <a:ext cx="4358513" cy="4458843"/>
            </a:xfrm>
            <a:custGeom>
              <a:avLst/>
              <a:gdLst/>
              <a:ahLst/>
              <a:cxnLst/>
              <a:rect r="r" b="b" t="t" l="l"/>
              <a:pathLst>
                <a:path h="4458843" w="4358513">
                  <a:moveTo>
                    <a:pt x="0" y="0"/>
                  </a:moveTo>
                  <a:lnTo>
                    <a:pt x="4358513" y="0"/>
                  </a:lnTo>
                  <a:lnTo>
                    <a:pt x="4358513" y="4458843"/>
                  </a:lnTo>
                  <a:lnTo>
                    <a:pt x="0" y="4458843"/>
                  </a:lnTo>
                  <a:lnTo>
                    <a:pt x="0" y="0"/>
                  </a:lnTo>
                  <a:close/>
                </a:path>
              </a:pathLst>
            </a:custGeom>
            <a:blipFill>
              <a:blip r:embed="rId8"/>
              <a:stretch>
                <a:fillRect l="0" t="-11" r="0" b="-11"/>
              </a:stretch>
            </a:blipFill>
          </p:spPr>
        </p:sp>
      </p:grpSp>
      <p:grpSp>
        <p:nvGrpSpPr>
          <p:cNvPr name="Group 13" id="13"/>
          <p:cNvGrpSpPr/>
          <p:nvPr/>
        </p:nvGrpSpPr>
        <p:grpSpPr>
          <a:xfrm rot="0">
            <a:off x="15852484" y="8229600"/>
            <a:ext cx="4022217" cy="4114800"/>
            <a:chOff x="0" y="0"/>
            <a:chExt cx="5362956" cy="5486400"/>
          </a:xfrm>
        </p:grpSpPr>
        <p:sp>
          <p:nvSpPr>
            <p:cNvPr name="Freeform 14" id="14"/>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8"/>
              <a:stretch>
                <a:fillRect l="-85" t="0" r="-85" b="0"/>
              </a:stretch>
            </a:blipFill>
          </p:spPr>
        </p:sp>
      </p:grpSp>
      <p:grpSp>
        <p:nvGrpSpPr>
          <p:cNvPr name="Group 15" id="15"/>
          <p:cNvGrpSpPr/>
          <p:nvPr/>
        </p:nvGrpSpPr>
        <p:grpSpPr>
          <a:xfrm rot="0">
            <a:off x="10682146" y="4266567"/>
            <a:ext cx="1455050" cy="1455050"/>
            <a:chOff x="0" y="0"/>
            <a:chExt cx="1940067" cy="1940067"/>
          </a:xfrm>
        </p:grpSpPr>
        <p:sp>
          <p:nvSpPr>
            <p:cNvPr name="Freeform 16" id="16"/>
            <p:cNvSpPr/>
            <p:nvPr/>
          </p:nvSpPr>
          <p:spPr>
            <a:xfrm flipH="false" flipV="false" rot="0">
              <a:off x="0" y="0"/>
              <a:ext cx="1940052" cy="1940052"/>
            </a:xfrm>
            <a:custGeom>
              <a:avLst/>
              <a:gdLst/>
              <a:ahLst/>
              <a:cxnLst/>
              <a:rect r="r" b="b" t="t" l="l"/>
              <a:pathLst>
                <a:path h="1940052" w="1940052">
                  <a:moveTo>
                    <a:pt x="0" y="0"/>
                  </a:moveTo>
                  <a:lnTo>
                    <a:pt x="1940052" y="0"/>
                  </a:lnTo>
                  <a:lnTo>
                    <a:pt x="1940052" y="1940052"/>
                  </a:lnTo>
                  <a:lnTo>
                    <a:pt x="0" y="1940052"/>
                  </a:lnTo>
                  <a:lnTo>
                    <a:pt x="0" y="0"/>
                  </a:lnTo>
                  <a:close/>
                </a:path>
              </a:pathLst>
            </a:custGeom>
            <a:blipFill>
              <a:blip r:embed="rId9"/>
              <a:stretch>
                <a:fillRect l="0" t="0" r="0" b="0"/>
              </a:stretch>
            </a:blipFill>
          </p:spPr>
        </p:sp>
      </p:grpSp>
      <p:sp>
        <p:nvSpPr>
          <p:cNvPr name="Freeform 17" id="17"/>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1028700" y="2030658"/>
            <a:ext cx="8672330" cy="1543812"/>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CONTOH </a:t>
            </a:r>
          </a:p>
          <a:p>
            <a:pPr algn="ctr">
              <a:lnSpc>
                <a:spcPts val="5994"/>
              </a:lnSpc>
            </a:pPr>
            <a:r>
              <a:rPr lang="en-US" sz="6000">
                <a:solidFill>
                  <a:srgbClr val="013049"/>
                </a:solidFill>
                <a:latin typeface="Eastman Condensed Bold"/>
                <a:ea typeface="Eastman Condensed Bold"/>
                <a:cs typeface="Eastman Condensed Bold"/>
                <a:sym typeface="Eastman Condensed Bold"/>
              </a:rPr>
              <a:t>IMPLEMENTASI AIOT </a:t>
            </a:r>
            <a:r>
              <a:rPr lang="en-US" sz="6000">
                <a:solidFill>
                  <a:srgbClr val="013049"/>
                </a:solidFill>
                <a:latin typeface="Eastman Condensed Bold"/>
                <a:ea typeface="Eastman Condensed Bold"/>
                <a:cs typeface="Eastman Condensed Bold"/>
                <a:sym typeface="Eastman Condensed Bold"/>
              </a:rPr>
              <a:t> </a:t>
            </a:r>
          </a:p>
        </p:txBody>
      </p:sp>
      <p:sp>
        <p:nvSpPr>
          <p:cNvPr name="TextBox 19" id="19"/>
          <p:cNvSpPr txBox="true"/>
          <p:nvPr/>
        </p:nvSpPr>
        <p:spPr>
          <a:xfrm rot="0">
            <a:off x="1226989" y="3926133"/>
            <a:ext cx="8275753" cy="5334000"/>
          </a:xfrm>
          <a:prstGeom prst="rect">
            <a:avLst/>
          </a:prstGeom>
        </p:spPr>
        <p:txBody>
          <a:bodyPr anchor="t" rtlCol="false" tIns="0" lIns="0" bIns="0" rIns="0">
            <a:spAutoFit/>
          </a:bodyPr>
          <a:lstStyle/>
          <a:p>
            <a:pPr algn="just" marL="647700" indent="-323850" lvl="1">
              <a:lnSpc>
                <a:spcPts val="4200"/>
              </a:lnSpc>
              <a:buFont typeface="Arial"/>
              <a:buChar char="•"/>
            </a:pPr>
            <a:r>
              <a:rPr lang="en-US" sz="3000">
                <a:solidFill>
                  <a:srgbClr val="022135"/>
                </a:solidFill>
                <a:latin typeface="Cloud"/>
                <a:ea typeface="Cloud"/>
                <a:cs typeface="Cloud"/>
                <a:sym typeface="Cloud"/>
              </a:rPr>
              <a:t>Suatu sistem mendeteksi bahwa mayoritas pelanggan yang masuk adalah generasi milenial, maka sistem akan menampilkan iklan produk atau program spesial yang menarik bagi mereka, sehingga meningkatkan penjualan</a:t>
            </a:r>
          </a:p>
          <a:p>
            <a:pPr algn="just" marL="647700" indent="-323850" lvl="1">
              <a:lnSpc>
                <a:spcPts val="4200"/>
              </a:lnSpc>
              <a:buFont typeface="Arial"/>
              <a:buChar char="•"/>
            </a:pPr>
            <a:r>
              <a:rPr lang="en-US" sz="3000">
                <a:solidFill>
                  <a:srgbClr val="022135"/>
                </a:solidFill>
                <a:latin typeface="Cloud"/>
                <a:ea typeface="Cloud"/>
                <a:cs typeface="Cloud"/>
                <a:sym typeface="Cloud"/>
              </a:rPr>
              <a:t>Kamera pintar juga dapat mengenali pembeli dan memungkinkan mereka melewati kasir, seperti yang diterapkan di Amazon Go</a:t>
            </a:r>
          </a:p>
        </p:txBody>
      </p:sp>
      <p:grpSp>
        <p:nvGrpSpPr>
          <p:cNvPr name="Group 20" id="20"/>
          <p:cNvGrpSpPr/>
          <p:nvPr/>
        </p:nvGrpSpPr>
        <p:grpSpPr>
          <a:xfrm rot="0">
            <a:off x="294113" y="146151"/>
            <a:ext cx="4781111" cy="954113"/>
            <a:chOff x="0" y="0"/>
            <a:chExt cx="6374815" cy="1272151"/>
          </a:xfrm>
        </p:grpSpPr>
        <p:grpSp>
          <p:nvGrpSpPr>
            <p:cNvPr name="Group 21" id="21"/>
            <p:cNvGrpSpPr/>
            <p:nvPr/>
          </p:nvGrpSpPr>
          <p:grpSpPr>
            <a:xfrm rot="0">
              <a:off x="0" y="0"/>
              <a:ext cx="2980449" cy="1272151"/>
              <a:chOff x="0" y="0"/>
              <a:chExt cx="1894744" cy="808737"/>
            </a:xfrm>
          </p:grpSpPr>
          <p:sp>
            <p:nvSpPr>
              <p:cNvPr name="Freeform 22" id="22"/>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2"/>
                <a:stretch>
                  <a:fillRect l="-944" t="0" r="-946" b="0"/>
                </a:stretch>
              </a:blipFill>
            </p:spPr>
          </p:sp>
        </p:grpSp>
        <p:grpSp>
          <p:nvGrpSpPr>
            <p:cNvPr name="Group 23" id="23"/>
            <p:cNvGrpSpPr/>
            <p:nvPr/>
          </p:nvGrpSpPr>
          <p:grpSpPr>
            <a:xfrm rot="0">
              <a:off x="3396350" y="24525"/>
              <a:ext cx="1219960" cy="1247626"/>
              <a:chOff x="0" y="0"/>
              <a:chExt cx="1009933" cy="1032836"/>
            </a:xfrm>
          </p:grpSpPr>
          <p:sp>
            <p:nvSpPr>
              <p:cNvPr name="Freeform 24" id="24"/>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3"/>
                <a:stretch>
                  <a:fillRect l="-1133" t="0" r="-1136" b="5"/>
                </a:stretch>
              </a:blipFill>
            </p:spPr>
          </p:sp>
        </p:grpSp>
        <p:grpSp>
          <p:nvGrpSpPr>
            <p:cNvPr name="Group 25" id="25"/>
            <p:cNvGrpSpPr/>
            <p:nvPr/>
          </p:nvGrpSpPr>
          <p:grpSpPr>
            <a:xfrm rot="0">
              <a:off x="5032213" y="0"/>
              <a:ext cx="1342602" cy="1257210"/>
              <a:chOff x="0" y="0"/>
              <a:chExt cx="1092376" cy="1022899"/>
            </a:xfrm>
          </p:grpSpPr>
          <p:sp>
            <p:nvSpPr>
              <p:cNvPr name="Freeform 26" id="26"/>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4"/>
                <a:stretch>
                  <a:fillRect l="-14902" t="0" r="-14907" b="-3"/>
                </a:stretch>
              </a:blipFill>
            </p:spPr>
          </p:sp>
        </p:gr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14563628" y="8229600"/>
            <a:ext cx="4908884" cy="4114800"/>
            <a:chOff x="0" y="0"/>
            <a:chExt cx="6545179" cy="5486400"/>
          </a:xfrm>
        </p:grpSpPr>
        <p:sp>
          <p:nvSpPr>
            <p:cNvPr name="Freeform 5" id="5"/>
            <p:cNvSpPr/>
            <p:nvPr/>
          </p:nvSpPr>
          <p:spPr>
            <a:xfrm flipH="false" flipV="false" rot="0">
              <a:off x="0" y="0"/>
              <a:ext cx="6545199" cy="5486400"/>
            </a:xfrm>
            <a:custGeom>
              <a:avLst/>
              <a:gdLst/>
              <a:ahLst/>
              <a:cxnLst/>
              <a:rect r="r" b="b" t="t" l="l"/>
              <a:pathLst>
                <a:path h="5486400" w="6545199">
                  <a:moveTo>
                    <a:pt x="0" y="0"/>
                  </a:moveTo>
                  <a:lnTo>
                    <a:pt x="6545199" y="0"/>
                  </a:lnTo>
                  <a:lnTo>
                    <a:pt x="6545199" y="5486400"/>
                  </a:lnTo>
                  <a:lnTo>
                    <a:pt x="0" y="5486400"/>
                  </a:lnTo>
                  <a:lnTo>
                    <a:pt x="0" y="0"/>
                  </a:lnTo>
                  <a:close/>
                </a:path>
              </a:pathLst>
            </a:custGeom>
            <a:blipFill>
              <a:blip r:embed="rId3"/>
              <a:stretch>
                <a:fillRect l="0" t="-54" r="0" b="-54"/>
              </a:stretch>
            </a:blipFill>
          </p:spPr>
        </p:sp>
      </p:grpSp>
      <p:grpSp>
        <p:nvGrpSpPr>
          <p:cNvPr name="Group 6" id="6"/>
          <p:cNvGrpSpPr/>
          <p:nvPr/>
        </p:nvGrpSpPr>
        <p:grpSpPr>
          <a:xfrm rot="0">
            <a:off x="1552515" y="8964758"/>
            <a:ext cx="3561608" cy="3643588"/>
            <a:chOff x="0" y="0"/>
            <a:chExt cx="4748811" cy="4858117"/>
          </a:xfrm>
        </p:grpSpPr>
        <p:sp>
          <p:nvSpPr>
            <p:cNvPr name="Freeform 7" id="7"/>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4"/>
              <a:stretch>
                <a:fillRect l="-82" t="0" r="-83" b="0"/>
              </a:stretch>
            </a:blipFill>
          </p:spPr>
        </p:sp>
      </p:grpSp>
      <p:sp>
        <p:nvSpPr>
          <p:cNvPr name="Freeform 8" id="8"/>
          <p:cNvSpPr/>
          <p:nvPr/>
        </p:nvSpPr>
        <p:spPr>
          <a:xfrm flipH="false" flipV="false" rot="0">
            <a:off x="1552434" y="1744447"/>
            <a:ext cx="6798106" cy="6798106"/>
          </a:xfrm>
          <a:custGeom>
            <a:avLst/>
            <a:gdLst/>
            <a:ahLst/>
            <a:cxnLst/>
            <a:rect r="r" b="b" t="t" l="l"/>
            <a:pathLst>
              <a:path h="6798106" w="6798106">
                <a:moveTo>
                  <a:pt x="0" y="0"/>
                </a:moveTo>
                <a:lnTo>
                  <a:pt x="6798106" y="0"/>
                </a:lnTo>
                <a:lnTo>
                  <a:pt x="6798106" y="6798106"/>
                </a:lnTo>
                <a:lnTo>
                  <a:pt x="0" y="67981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5662825" y="1483089"/>
            <a:ext cx="11072740" cy="7182688"/>
          </a:xfrm>
          <a:custGeom>
            <a:avLst/>
            <a:gdLst/>
            <a:ahLst/>
            <a:cxnLst/>
            <a:rect r="r" b="b" t="t" l="l"/>
            <a:pathLst>
              <a:path h="7182688" w="11072740">
                <a:moveTo>
                  <a:pt x="0" y="0"/>
                </a:moveTo>
                <a:lnTo>
                  <a:pt x="11072740" y="0"/>
                </a:lnTo>
                <a:lnTo>
                  <a:pt x="11072740" y="7182689"/>
                </a:lnTo>
                <a:lnTo>
                  <a:pt x="0" y="71826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0" id="10"/>
          <p:cNvGrpSpPr/>
          <p:nvPr/>
        </p:nvGrpSpPr>
        <p:grpSpPr>
          <a:xfrm rot="0">
            <a:off x="1876891" y="1821794"/>
            <a:ext cx="6149192" cy="6149167"/>
            <a:chOff x="0" y="0"/>
            <a:chExt cx="7893772" cy="7893740"/>
          </a:xfrm>
        </p:grpSpPr>
        <p:sp>
          <p:nvSpPr>
            <p:cNvPr name="Freeform 11" id="11"/>
            <p:cNvSpPr/>
            <p:nvPr/>
          </p:nvSpPr>
          <p:spPr>
            <a:xfrm flipH="false" flipV="false" rot="0">
              <a:off x="0" y="0"/>
              <a:ext cx="7893812" cy="7893685"/>
            </a:xfrm>
            <a:custGeom>
              <a:avLst/>
              <a:gdLst/>
              <a:ahLst/>
              <a:cxnLst/>
              <a:rect r="r" b="b" t="t" l="l"/>
              <a:pathLst>
                <a:path h="7893685" w="7893812">
                  <a:moveTo>
                    <a:pt x="7893812" y="3946906"/>
                  </a:moveTo>
                  <a:cubicBezTo>
                    <a:pt x="7893812" y="6126607"/>
                    <a:pt x="6126734" y="7893685"/>
                    <a:pt x="3946906" y="7893685"/>
                  </a:cubicBezTo>
                  <a:cubicBezTo>
                    <a:pt x="1767078" y="7893685"/>
                    <a:pt x="0" y="6126607"/>
                    <a:pt x="0" y="3946906"/>
                  </a:cubicBezTo>
                  <a:cubicBezTo>
                    <a:pt x="0" y="1767205"/>
                    <a:pt x="1767078" y="0"/>
                    <a:pt x="3946906" y="0"/>
                  </a:cubicBezTo>
                  <a:cubicBezTo>
                    <a:pt x="6126734" y="0"/>
                    <a:pt x="7893812" y="1767078"/>
                    <a:pt x="7893812" y="3946906"/>
                  </a:cubicBezTo>
                  <a:close/>
                </a:path>
              </a:pathLst>
            </a:custGeom>
            <a:blipFill>
              <a:blip r:embed="rId9"/>
              <a:stretch>
                <a:fillRect l="-25045" t="0" r="-25045" b="0"/>
              </a:stretch>
            </a:blipFill>
          </p:spPr>
        </p:sp>
      </p:grpSp>
      <p:grpSp>
        <p:nvGrpSpPr>
          <p:cNvPr name="Group 12" id="12"/>
          <p:cNvGrpSpPr/>
          <p:nvPr/>
        </p:nvGrpSpPr>
        <p:grpSpPr>
          <a:xfrm rot="0">
            <a:off x="16357519" y="-1821794"/>
            <a:ext cx="3561608" cy="3643588"/>
            <a:chOff x="0" y="0"/>
            <a:chExt cx="4748811" cy="4858117"/>
          </a:xfrm>
        </p:grpSpPr>
        <p:sp>
          <p:nvSpPr>
            <p:cNvPr name="Freeform 13" id="13"/>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4"/>
              <a:stretch>
                <a:fillRect l="-82" t="0" r="-83" b="0"/>
              </a:stretch>
            </a:blipFill>
          </p:spPr>
        </p:sp>
      </p:grpSp>
      <p:sp>
        <p:nvSpPr>
          <p:cNvPr name="TextBox 14" id="14"/>
          <p:cNvSpPr txBox="true"/>
          <p:nvPr/>
        </p:nvSpPr>
        <p:spPr>
          <a:xfrm rot="0">
            <a:off x="8140515" y="4239285"/>
            <a:ext cx="9118785" cy="1163117"/>
          </a:xfrm>
          <a:prstGeom prst="rect">
            <a:avLst/>
          </a:prstGeom>
        </p:spPr>
        <p:txBody>
          <a:bodyPr anchor="t" rtlCol="false" tIns="0" lIns="0" bIns="0" rIns="0">
            <a:spAutoFit/>
          </a:bodyPr>
          <a:lstStyle/>
          <a:p>
            <a:pPr algn="l">
              <a:lnSpc>
                <a:spcPts val="8667"/>
              </a:lnSpc>
            </a:pPr>
            <a:r>
              <a:rPr lang="en-US" sz="8667">
                <a:solidFill>
                  <a:srgbClr val="FFFFFF"/>
                </a:solidFill>
                <a:latin typeface="Eastman Condensed Bold"/>
                <a:ea typeface="Eastman Condensed Bold"/>
                <a:cs typeface="Eastman Condensed Bold"/>
                <a:sym typeface="Eastman Condensed Bold"/>
              </a:rPr>
              <a:t>SECURITY</a:t>
            </a:r>
          </a:p>
        </p:txBody>
      </p:sp>
      <p:grpSp>
        <p:nvGrpSpPr>
          <p:cNvPr name="Group 15" id="15"/>
          <p:cNvGrpSpPr/>
          <p:nvPr/>
        </p:nvGrpSpPr>
        <p:grpSpPr>
          <a:xfrm rot="0">
            <a:off x="294113" y="146151"/>
            <a:ext cx="4781111" cy="954113"/>
            <a:chOff x="0" y="0"/>
            <a:chExt cx="6374815" cy="1272151"/>
          </a:xfrm>
        </p:grpSpPr>
        <p:grpSp>
          <p:nvGrpSpPr>
            <p:cNvPr name="Group 16" id="16"/>
            <p:cNvGrpSpPr/>
            <p:nvPr/>
          </p:nvGrpSpPr>
          <p:grpSpPr>
            <a:xfrm rot="0">
              <a:off x="0" y="0"/>
              <a:ext cx="2980449" cy="1272151"/>
              <a:chOff x="0" y="0"/>
              <a:chExt cx="1894744" cy="808737"/>
            </a:xfrm>
          </p:grpSpPr>
          <p:sp>
            <p:nvSpPr>
              <p:cNvPr name="Freeform 17" id="17"/>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18" id="18"/>
            <p:cNvGrpSpPr/>
            <p:nvPr/>
          </p:nvGrpSpPr>
          <p:grpSpPr>
            <a:xfrm rot="0">
              <a:off x="3396350" y="24525"/>
              <a:ext cx="1219960" cy="1247626"/>
              <a:chOff x="0" y="0"/>
              <a:chExt cx="1009933" cy="1032836"/>
            </a:xfrm>
          </p:grpSpPr>
          <p:sp>
            <p:nvSpPr>
              <p:cNvPr name="Freeform 19" id="19"/>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1"/>
                <a:stretch>
                  <a:fillRect l="-1133" t="0" r="-1136" b="5"/>
                </a:stretch>
              </a:blipFill>
            </p:spPr>
          </p:sp>
        </p:grpSp>
        <p:grpSp>
          <p:nvGrpSpPr>
            <p:cNvPr name="Group 20" id="20"/>
            <p:cNvGrpSpPr/>
            <p:nvPr/>
          </p:nvGrpSpPr>
          <p:grpSpPr>
            <a:xfrm rot="0">
              <a:off x="5032213" y="0"/>
              <a:ext cx="1342602" cy="1257210"/>
              <a:chOff x="0" y="0"/>
              <a:chExt cx="1092376" cy="1022899"/>
            </a:xfrm>
          </p:grpSpPr>
          <p:sp>
            <p:nvSpPr>
              <p:cNvPr name="Freeform 21" id="21"/>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3"/>
                </a:stretch>
              </a:blipFill>
            </p:spPr>
          </p:sp>
        </p:gr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7100094" y="2412248"/>
            <a:ext cx="4087811" cy="66675"/>
            <a:chOff x="0" y="0"/>
            <a:chExt cx="5450415" cy="88900"/>
          </a:xfrm>
        </p:grpSpPr>
        <p:sp>
          <p:nvSpPr>
            <p:cNvPr name="Freeform 5" id="5"/>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sp>
        <p:nvSpPr>
          <p:cNvPr name="Freeform 6" id="6"/>
          <p:cNvSpPr/>
          <p:nvPr/>
        </p:nvSpPr>
        <p:spPr>
          <a:xfrm flipH="false" flipV="false" rot="0">
            <a:off x="-885346" y="7893687"/>
            <a:ext cx="19683299" cy="3230761"/>
          </a:xfrm>
          <a:custGeom>
            <a:avLst/>
            <a:gdLst/>
            <a:ahLst/>
            <a:cxnLst/>
            <a:rect r="r" b="b" t="t" l="l"/>
            <a:pathLst>
              <a:path h="3230761" w="19683299">
                <a:moveTo>
                  <a:pt x="0" y="0"/>
                </a:moveTo>
                <a:lnTo>
                  <a:pt x="19683299" y="0"/>
                </a:lnTo>
                <a:lnTo>
                  <a:pt x="19683299" y="3230761"/>
                </a:lnTo>
                <a:lnTo>
                  <a:pt x="0" y="32307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701256" y="3247336"/>
            <a:ext cx="7255048" cy="3210786"/>
          </a:xfrm>
          <a:custGeom>
            <a:avLst/>
            <a:gdLst/>
            <a:ahLst/>
            <a:cxnLst/>
            <a:rect r="r" b="b" t="t" l="l"/>
            <a:pathLst>
              <a:path h="3210786" w="7255048">
                <a:moveTo>
                  <a:pt x="0" y="0"/>
                </a:moveTo>
                <a:lnTo>
                  <a:pt x="7255048" y="0"/>
                </a:lnTo>
                <a:lnTo>
                  <a:pt x="7255048" y="3210786"/>
                </a:lnTo>
                <a:lnTo>
                  <a:pt x="0" y="32107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9331696" y="3247336"/>
            <a:ext cx="7255048" cy="3210786"/>
          </a:xfrm>
          <a:custGeom>
            <a:avLst/>
            <a:gdLst/>
            <a:ahLst/>
            <a:cxnLst/>
            <a:rect r="r" b="b" t="t" l="l"/>
            <a:pathLst>
              <a:path h="3210786" w="7255048">
                <a:moveTo>
                  <a:pt x="0" y="0"/>
                </a:moveTo>
                <a:lnTo>
                  <a:pt x="7255048" y="0"/>
                </a:lnTo>
                <a:lnTo>
                  <a:pt x="7255048" y="3210786"/>
                </a:lnTo>
                <a:lnTo>
                  <a:pt x="0" y="32107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9912911" y="3647814"/>
            <a:ext cx="6092618" cy="909376"/>
          </a:xfrm>
          <a:custGeom>
            <a:avLst/>
            <a:gdLst/>
            <a:ahLst/>
            <a:cxnLst/>
            <a:rect r="r" b="b" t="t" l="l"/>
            <a:pathLst>
              <a:path h="909376" w="6092618">
                <a:moveTo>
                  <a:pt x="0" y="0"/>
                </a:moveTo>
                <a:lnTo>
                  <a:pt x="6092618" y="0"/>
                </a:lnTo>
                <a:lnTo>
                  <a:pt x="6092618" y="909376"/>
                </a:lnTo>
                <a:lnTo>
                  <a:pt x="0" y="9093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0" id="10"/>
          <p:cNvGrpSpPr/>
          <p:nvPr/>
        </p:nvGrpSpPr>
        <p:grpSpPr>
          <a:xfrm rot="0">
            <a:off x="-2011109" y="-2057400"/>
            <a:ext cx="4022217" cy="4114800"/>
            <a:chOff x="0" y="0"/>
            <a:chExt cx="5362956" cy="5486400"/>
          </a:xfrm>
        </p:grpSpPr>
        <p:sp>
          <p:nvSpPr>
            <p:cNvPr name="Freeform 11" id="11"/>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grpSp>
        <p:nvGrpSpPr>
          <p:cNvPr name="Group 12" id="12"/>
          <p:cNvGrpSpPr/>
          <p:nvPr/>
        </p:nvGrpSpPr>
        <p:grpSpPr>
          <a:xfrm rot="0">
            <a:off x="15658775" y="-2057400"/>
            <a:ext cx="4022217" cy="4114800"/>
            <a:chOff x="0" y="0"/>
            <a:chExt cx="5362956" cy="5486400"/>
          </a:xfrm>
        </p:grpSpPr>
        <p:sp>
          <p:nvSpPr>
            <p:cNvPr name="Freeform 13" id="13"/>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sp>
        <p:nvSpPr>
          <p:cNvPr name="TextBox 14" id="14"/>
          <p:cNvSpPr txBox="true"/>
          <p:nvPr/>
        </p:nvSpPr>
        <p:spPr>
          <a:xfrm rot="0">
            <a:off x="4398261" y="1472448"/>
            <a:ext cx="9874546" cy="809625"/>
          </a:xfrm>
          <a:prstGeom prst="rect">
            <a:avLst/>
          </a:prstGeom>
        </p:spPr>
        <p:txBody>
          <a:bodyPr anchor="t" rtlCol="false" tIns="0" lIns="0" bIns="0" rIns="0">
            <a:spAutoFit/>
          </a:bodyPr>
          <a:lstStyle/>
          <a:p>
            <a:pPr algn="ctr">
              <a:lnSpc>
                <a:spcPts val="6000"/>
              </a:lnSpc>
            </a:pPr>
            <a:r>
              <a:rPr lang="en-US" sz="6000">
                <a:solidFill>
                  <a:srgbClr val="013049"/>
                </a:solidFill>
                <a:latin typeface="Eastman Condensed Bold"/>
                <a:ea typeface="Eastman Condensed Bold"/>
                <a:cs typeface="Eastman Condensed Bold"/>
                <a:sym typeface="Eastman Condensed Bold"/>
              </a:rPr>
              <a:t>JENIS SERANGAN </a:t>
            </a:r>
          </a:p>
        </p:txBody>
      </p:sp>
      <p:sp>
        <p:nvSpPr>
          <p:cNvPr name="TextBox 15" id="15"/>
          <p:cNvSpPr txBox="true"/>
          <p:nvPr/>
        </p:nvSpPr>
        <p:spPr>
          <a:xfrm rot="0">
            <a:off x="2235004" y="4829810"/>
            <a:ext cx="6385348" cy="656590"/>
          </a:xfrm>
          <a:prstGeom prst="rect">
            <a:avLst/>
          </a:prstGeom>
        </p:spPr>
        <p:txBody>
          <a:bodyPr anchor="t" rtlCol="false" tIns="0" lIns="0" bIns="0" rIns="0">
            <a:spAutoFit/>
          </a:bodyPr>
          <a:lstStyle/>
          <a:p>
            <a:pPr algn="ctr">
              <a:lnSpc>
                <a:spcPts val="2660"/>
              </a:lnSpc>
            </a:pPr>
            <a:r>
              <a:rPr lang="en-US" sz="1900">
                <a:solidFill>
                  <a:srgbClr val="FFFFFF"/>
                </a:solidFill>
                <a:latin typeface="Public Sans"/>
                <a:ea typeface="Public Sans"/>
                <a:cs typeface="Public Sans"/>
                <a:sym typeface="Public Sans"/>
              </a:rPr>
              <a:t>Peretas mencoba menebak kata sandi yang lemah untuk mendapatkan akses ilegal</a:t>
            </a:r>
          </a:p>
        </p:txBody>
      </p:sp>
      <p:sp>
        <p:nvSpPr>
          <p:cNvPr name="TextBox 16" id="16"/>
          <p:cNvSpPr txBox="true"/>
          <p:nvPr/>
        </p:nvSpPr>
        <p:spPr>
          <a:xfrm rot="0">
            <a:off x="9905235" y="4829810"/>
            <a:ext cx="6100294" cy="989965"/>
          </a:xfrm>
          <a:prstGeom prst="rect">
            <a:avLst/>
          </a:prstGeom>
        </p:spPr>
        <p:txBody>
          <a:bodyPr anchor="t" rtlCol="false" tIns="0" lIns="0" bIns="0" rIns="0">
            <a:spAutoFit/>
          </a:bodyPr>
          <a:lstStyle/>
          <a:p>
            <a:pPr algn="ctr">
              <a:lnSpc>
                <a:spcPts val="2660"/>
              </a:lnSpc>
            </a:pPr>
            <a:r>
              <a:rPr lang="en-US" sz="1900">
                <a:solidFill>
                  <a:srgbClr val="FFFFFF"/>
                </a:solidFill>
                <a:latin typeface="Public Sans"/>
                <a:ea typeface="Public Sans"/>
                <a:cs typeface="Public Sans"/>
                <a:sym typeface="Public Sans"/>
              </a:rPr>
              <a:t>Peretas mengintersep komunikasi antara perangkat IoT dan server yang memungkinkan mereka mencuri atau mengubah data.</a:t>
            </a:r>
          </a:p>
        </p:txBody>
      </p:sp>
      <p:sp>
        <p:nvSpPr>
          <p:cNvPr name="Freeform 17" id="17"/>
          <p:cNvSpPr/>
          <p:nvPr/>
        </p:nvSpPr>
        <p:spPr>
          <a:xfrm flipH="false" flipV="false" rot="0">
            <a:off x="2336444" y="3647814"/>
            <a:ext cx="6092618" cy="909376"/>
          </a:xfrm>
          <a:custGeom>
            <a:avLst/>
            <a:gdLst/>
            <a:ahLst/>
            <a:cxnLst/>
            <a:rect r="r" b="b" t="t" l="l"/>
            <a:pathLst>
              <a:path h="909376" w="6092618">
                <a:moveTo>
                  <a:pt x="0" y="0"/>
                </a:moveTo>
                <a:lnTo>
                  <a:pt x="6092618" y="0"/>
                </a:lnTo>
                <a:lnTo>
                  <a:pt x="6092618" y="909376"/>
                </a:lnTo>
                <a:lnTo>
                  <a:pt x="0" y="9093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8" id="18"/>
          <p:cNvSpPr txBox="true"/>
          <p:nvPr/>
        </p:nvSpPr>
        <p:spPr>
          <a:xfrm rot="0">
            <a:off x="2336444" y="3887297"/>
            <a:ext cx="732918" cy="628188"/>
          </a:xfrm>
          <a:prstGeom prst="rect">
            <a:avLst/>
          </a:prstGeom>
        </p:spPr>
        <p:txBody>
          <a:bodyPr anchor="t" rtlCol="false" tIns="0" lIns="0" bIns="0" rIns="0">
            <a:spAutoFit/>
          </a:bodyPr>
          <a:lstStyle/>
          <a:p>
            <a:pPr algn="ctr">
              <a:lnSpc>
                <a:spcPts val="5433"/>
              </a:lnSpc>
            </a:pPr>
            <a:r>
              <a:rPr lang="en-US" sz="5433">
                <a:solidFill>
                  <a:srgbClr val="FFFFFF"/>
                </a:solidFill>
                <a:latin typeface="Eastman Condensed Bold"/>
                <a:ea typeface="Eastman Condensed Bold"/>
                <a:cs typeface="Eastman Condensed Bold"/>
                <a:sym typeface="Eastman Condensed Bold"/>
              </a:rPr>
              <a:t>1</a:t>
            </a:r>
          </a:p>
        </p:txBody>
      </p:sp>
      <p:sp>
        <p:nvSpPr>
          <p:cNvPr name="TextBox 19" id="19"/>
          <p:cNvSpPr txBox="true"/>
          <p:nvPr/>
        </p:nvSpPr>
        <p:spPr>
          <a:xfrm rot="0">
            <a:off x="2898107" y="3901796"/>
            <a:ext cx="5487325" cy="431775"/>
          </a:xfrm>
          <a:prstGeom prst="rect">
            <a:avLst/>
          </a:prstGeom>
        </p:spPr>
        <p:txBody>
          <a:bodyPr anchor="t" rtlCol="false" tIns="0" lIns="0" bIns="0" rIns="0">
            <a:spAutoFit/>
          </a:bodyPr>
          <a:lstStyle/>
          <a:p>
            <a:pPr algn="ctr">
              <a:lnSpc>
                <a:spcPts val="3499"/>
              </a:lnSpc>
            </a:pPr>
            <a:r>
              <a:rPr lang="en-US" sz="2499">
                <a:solidFill>
                  <a:srgbClr val="000000"/>
                </a:solidFill>
                <a:latin typeface="Public Sans Bold"/>
                <a:ea typeface="Public Sans Bold"/>
                <a:cs typeface="Public Sans Bold"/>
                <a:sym typeface="Public Sans Bold"/>
              </a:rPr>
              <a:t>Brute Force</a:t>
            </a:r>
          </a:p>
        </p:txBody>
      </p:sp>
      <p:sp>
        <p:nvSpPr>
          <p:cNvPr name="TextBox 20" id="20"/>
          <p:cNvSpPr txBox="true"/>
          <p:nvPr/>
        </p:nvSpPr>
        <p:spPr>
          <a:xfrm rot="0">
            <a:off x="9664060" y="3954780"/>
            <a:ext cx="7090919" cy="431775"/>
          </a:xfrm>
          <a:prstGeom prst="rect">
            <a:avLst/>
          </a:prstGeom>
        </p:spPr>
        <p:txBody>
          <a:bodyPr anchor="t" rtlCol="false" tIns="0" lIns="0" bIns="0" rIns="0">
            <a:spAutoFit/>
          </a:bodyPr>
          <a:lstStyle/>
          <a:p>
            <a:pPr algn="ctr">
              <a:lnSpc>
                <a:spcPts val="3499"/>
              </a:lnSpc>
            </a:pPr>
            <a:r>
              <a:rPr lang="en-US" sz="2499">
                <a:solidFill>
                  <a:srgbClr val="000000"/>
                </a:solidFill>
                <a:latin typeface="Public Sans Bold"/>
                <a:ea typeface="Public Sans Bold"/>
                <a:cs typeface="Public Sans Bold"/>
                <a:sym typeface="Public Sans Bold"/>
              </a:rPr>
              <a:t>Man-in-the-Middle </a:t>
            </a:r>
          </a:p>
        </p:txBody>
      </p:sp>
      <p:sp>
        <p:nvSpPr>
          <p:cNvPr name="Freeform 21" id="21"/>
          <p:cNvSpPr/>
          <p:nvPr/>
        </p:nvSpPr>
        <p:spPr>
          <a:xfrm flipH="false" flipV="false" rot="0">
            <a:off x="5539359" y="6591472"/>
            <a:ext cx="7255048" cy="3210786"/>
          </a:xfrm>
          <a:custGeom>
            <a:avLst/>
            <a:gdLst/>
            <a:ahLst/>
            <a:cxnLst/>
            <a:rect r="r" b="b" t="t" l="l"/>
            <a:pathLst>
              <a:path h="3210786" w="7255048">
                <a:moveTo>
                  <a:pt x="0" y="0"/>
                </a:moveTo>
                <a:lnTo>
                  <a:pt x="7255047" y="0"/>
                </a:lnTo>
                <a:lnTo>
                  <a:pt x="7255047" y="3210786"/>
                </a:lnTo>
                <a:lnTo>
                  <a:pt x="0" y="32107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2" id="22"/>
          <p:cNvSpPr txBox="true"/>
          <p:nvPr/>
        </p:nvSpPr>
        <p:spPr>
          <a:xfrm rot="0">
            <a:off x="6116736" y="8095670"/>
            <a:ext cx="6100294" cy="989965"/>
          </a:xfrm>
          <a:prstGeom prst="rect">
            <a:avLst/>
          </a:prstGeom>
        </p:spPr>
        <p:txBody>
          <a:bodyPr anchor="t" rtlCol="false" tIns="0" lIns="0" bIns="0" rIns="0">
            <a:spAutoFit/>
          </a:bodyPr>
          <a:lstStyle/>
          <a:p>
            <a:pPr algn="ctr">
              <a:lnSpc>
                <a:spcPts val="2660"/>
              </a:lnSpc>
            </a:pPr>
            <a:r>
              <a:rPr lang="en-US" sz="1900">
                <a:solidFill>
                  <a:srgbClr val="FFFFFF"/>
                </a:solidFill>
                <a:latin typeface="Public Sans"/>
                <a:ea typeface="Public Sans"/>
                <a:cs typeface="Public Sans"/>
                <a:sym typeface="Public Sans"/>
              </a:rPr>
              <a:t>Peretas menggunakan botnet atau komputer zombie untuk melumpuhkan layanan online sehingga menyebabkan gangguan besar pada server</a:t>
            </a:r>
          </a:p>
        </p:txBody>
      </p:sp>
      <p:sp>
        <p:nvSpPr>
          <p:cNvPr name="Freeform 23" id="23"/>
          <p:cNvSpPr/>
          <p:nvPr/>
        </p:nvSpPr>
        <p:spPr>
          <a:xfrm flipH="false" flipV="false" rot="0">
            <a:off x="6097691" y="6862444"/>
            <a:ext cx="6092618" cy="909376"/>
          </a:xfrm>
          <a:custGeom>
            <a:avLst/>
            <a:gdLst/>
            <a:ahLst/>
            <a:cxnLst/>
            <a:rect r="r" b="b" t="t" l="l"/>
            <a:pathLst>
              <a:path h="909376" w="6092618">
                <a:moveTo>
                  <a:pt x="0" y="0"/>
                </a:moveTo>
                <a:lnTo>
                  <a:pt x="6092618" y="0"/>
                </a:lnTo>
                <a:lnTo>
                  <a:pt x="6092618" y="909376"/>
                </a:lnTo>
                <a:lnTo>
                  <a:pt x="0" y="9093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4" id="24"/>
          <p:cNvSpPr txBox="true"/>
          <p:nvPr/>
        </p:nvSpPr>
        <p:spPr>
          <a:xfrm rot="0">
            <a:off x="7355969" y="7113396"/>
            <a:ext cx="3621828" cy="431775"/>
          </a:xfrm>
          <a:prstGeom prst="rect">
            <a:avLst/>
          </a:prstGeom>
        </p:spPr>
        <p:txBody>
          <a:bodyPr anchor="t" rtlCol="false" tIns="0" lIns="0" bIns="0" rIns="0">
            <a:spAutoFit/>
          </a:bodyPr>
          <a:lstStyle/>
          <a:p>
            <a:pPr algn="ctr">
              <a:lnSpc>
                <a:spcPts val="3499"/>
              </a:lnSpc>
            </a:pPr>
            <a:r>
              <a:rPr lang="en-US" sz="2499">
                <a:solidFill>
                  <a:srgbClr val="000000"/>
                </a:solidFill>
                <a:latin typeface="Public Sans Bold"/>
                <a:ea typeface="Public Sans Bold"/>
                <a:cs typeface="Public Sans Bold"/>
                <a:sym typeface="Public Sans Bold"/>
              </a:rPr>
              <a:t>DDoS</a:t>
            </a:r>
          </a:p>
        </p:txBody>
      </p:sp>
      <p:sp>
        <p:nvSpPr>
          <p:cNvPr name="Freeform 25" id="25"/>
          <p:cNvSpPr/>
          <p:nvPr/>
        </p:nvSpPr>
        <p:spPr>
          <a:xfrm flipH="false" flipV="false" rot="0">
            <a:off x="7084497" y="-355647"/>
            <a:ext cx="4119006" cy="1593145"/>
          </a:xfrm>
          <a:custGeom>
            <a:avLst/>
            <a:gdLst/>
            <a:ahLst/>
            <a:cxnLst/>
            <a:rect r="r" b="b" t="t" l="l"/>
            <a:pathLst>
              <a:path h="1593145" w="4119006">
                <a:moveTo>
                  <a:pt x="0" y="0"/>
                </a:moveTo>
                <a:lnTo>
                  <a:pt x="4119006" y="0"/>
                </a:lnTo>
                <a:lnTo>
                  <a:pt x="4119006" y="1593145"/>
                </a:lnTo>
                <a:lnTo>
                  <a:pt x="0" y="159314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6" id="26"/>
          <p:cNvSpPr txBox="true"/>
          <p:nvPr/>
        </p:nvSpPr>
        <p:spPr>
          <a:xfrm rot="0">
            <a:off x="9970722" y="3876086"/>
            <a:ext cx="732918" cy="732673"/>
          </a:xfrm>
          <a:prstGeom prst="rect">
            <a:avLst/>
          </a:prstGeom>
        </p:spPr>
        <p:txBody>
          <a:bodyPr anchor="t" rtlCol="false" tIns="0" lIns="0" bIns="0" rIns="0">
            <a:spAutoFit/>
          </a:bodyPr>
          <a:lstStyle/>
          <a:p>
            <a:pPr algn="ctr">
              <a:lnSpc>
                <a:spcPts val="5433"/>
              </a:lnSpc>
            </a:pPr>
            <a:r>
              <a:rPr lang="en-US" sz="5433">
                <a:solidFill>
                  <a:srgbClr val="FFFFFF"/>
                </a:solidFill>
                <a:latin typeface="Eastman Condensed Bold"/>
                <a:ea typeface="Eastman Condensed Bold"/>
                <a:cs typeface="Eastman Condensed Bold"/>
                <a:sym typeface="Eastman Condensed Bold"/>
              </a:rPr>
              <a:t>2</a:t>
            </a:r>
          </a:p>
        </p:txBody>
      </p:sp>
      <p:sp>
        <p:nvSpPr>
          <p:cNvPr name="TextBox 27" id="27"/>
          <p:cNvSpPr txBox="true"/>
          <p:nvPr/>
        </p:nvSpPr>
        <p:spPr>
          <a:xfrm rot="0">
            <a:off x="6351579" y="7086772"/>
            <a:ext cx="732918" cy="732673"/>
          </a:xfrm>
          <a:prstGeom prst="rect">
            <a:avLst/>
          </a:prstGeom>
        </p:spPr>
        <p:txBody>
          <a:bodyPr anchor="t" rtlCol="false" tIns="0" lIns="0" bIns="0" rIns="0">
            <a:spAutoFit/>
          </a:bodyPr>
          <a:lstStyle/>
          <a:p>
            <a:pPr algn="ctr">
              <a:lnSpc>
                <a:spcPts val="5433"/>
              </a:lnSpc>
            </a:pPr>
            <a:r>
              <a:rPr lang="en-US" sz="5433">
                <a:solidFill>
                  <a:srgbClr val="FFFFFF"/>
                </a:solidFill>
                <a:latin typeface="Eastman Condensed Bold"/>
                <a:ea typeface="Eastman Condensed Bold"/>
                <a:cs typeface="Eastman Condensed Bold"/>
                <a:sym typeface="Eastman Condensed Bold"/>
              </a:rPr>
              <a:t>3</a:t>
            </a:r>
          </a:p>
        </p:txBody>
      </p:sp>
      <p:grpSp>
        <p:nvGrpSpPr>
          <p:cNvPr name="Group 28" id="28"/>
          <p:cNvGrpSpPr/>
          <p:nvPr/>
        </p:nvGrpSpPr>
        <p:grpSpPr>
          <a:xfrm rot="0">
            <a:off x="6776327" y="156385"/>
            <a:ext cx="4781111" cy="954113"/>
            <a:chOff x="0" y="0"/>
            <a:chExt cx="6374815" cy="1272151"/>
          </a:xfrm>
        </p:grpSpPr>
        <p:grpSp>
          <p:nvGrpSpPr>
            <p:cNvPr name="Group 29" id="29"/>
            <p:cNvGrpSpPr/>
            <p:nvPr/>
          </p:nvGrpSpPr>
          <p:grpSpPr>
            <a:xfrm rot="0">
              <a:off x="0" y="0"/>
              <a:ext cx="2980449" cy="1272151"/>
              <a:chOff x="0" y="0"/>
              <a:chExt cx="1894744" cy="808737"/>
            </a:xfrm>
          </p:grpSpPr>
          <p:sp>
            <p:nvSpPr>
              <p:cNvPr name="Freeform 30" id="30"/>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2"/>
                <a:stretch>
                  <a:fillRect l="-944" t="0" r="-946" b="0"/>
                </a:stretch>
              </a:blipFill>
            </p:spPr>
          </p:sp>
        </p:grpSp>
        <p:grpSp>
          <p:nvGrpSpPr>
            <p:cNvPr name="Group 31" id="31"/>
            <p:cNvGrpSpPr/>
            <p:nvPr/>
          </p:nvGrpSpPr>
          <p:grpSpPr>
            <a:xfrm rot="0">
              <a:off x="3396350" y="24525"/>
              <a:ext cx="1219960" cy="1247626"/>
              <a:chOff x="0" y="0"/>
              <a:chExt cx="1009933" cy="1032836"/>
            </a:xfrm>
          </p:grpSpPr>
          <p:sp>
            <p:nvSpPr>
              <p:cNvPr name="Freeform 32" id="32"/>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3"/>
                <a:stretch>
                  <a:fillRect l="-1133" t="0" r="-1136" b="5"/>
                </a:stretch>
              </a:blipFill>
            </p:spPr>
          </p:sp>
        </p:grpSp>
        <p:grpSp>
          <p:nvGrpSpPr>
            <p:cNvPr name="Group 33" id="33"/>
            <p:cNvGrpSpPr/>
            <p:nvPr/>
          </p:nvGrpSpPr>
          <p:grpSpPr>
            <a:xfrm rot="0">
              <a:off x="5032213" y="0"/>
              <a:ext cx="1342602" cy="1257210"/>
              <a:chOff x="0" y="0"/>
              <a:chExt cx="1092376" cy="1022899"/>
            </a:xfrm>
          </p:grpSpPr>
          <p:sp>
            <p:nvSpPr>
              <p:cNvPr name="Freeform 34" id="34"/>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4"/>
                <a:stretch>
                  <a:fillRect l="-14902" t="0" r="-14907" b="-3"/>
                </a:stretch>
              </a:blipFill>
            </p:spPr>
          </p:sp>
        </p:gr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7802842" y="2704900"/>
            <a:ext cx="4087811" cy="66675"/>
            <a:chOff x="0" y="0"/>
            <a:chExt cx="5450415" cy="88900"/>
          </a:xfrm>
        </p:grpSpPr>
        <p:sp>
          <p:nvSpPr>
            <p:cNvPr name="Freeform 5" id="5"/>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sp>
        <p:nvSpPr>
          <p:cNvPr name="Freeform 6" id="6"/>
          <p:cNvSpPr/>
          <p:nvPr/>
        </p:nvSpPr>
        <p:spPr>
          <a:xfrm flipH="false" flipV="false" rot="0">
            <a:off x="-302571" y="-144661"/>
            <a:ext cx="3813634" cy="10726560"/>
          </a:xfrm>
          <a:custGeom>
            <a:avLst/>
            <a:gdLst/>
            <a:ahLst/>
            <a:cxnLst/>
            <a:rect r="r" b="b" t="t" l="l"/>
            <a:pathLst>
              <a:path h="10726560" w="3813634">
                <a:moveTo>
                  <a:pt x="0" y="0"/>
                </a:moveTo>
                <a:lnTo>
                  <a:pt x="3813634" y="0"/>
                </a:lnTo>
                <a:lnTo>
                  <a:pt x="3813634" y="10726560"/>
                </a:lnTo>
                <a:lnTo>
                  <a:pt x="0" y="107265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011109" y="-2057400"/>
            <a:ext cx="4022217" cy="4114800"/>
            <a:chOff x="0" y="0"/>
            <a:chExt cx="5362956" cy="5486400"/>
          </a:xfrm>
        </p:grpSpPr>
        <p:sp>
          <p:nvSpPr>
            <p:cNvPr name="Freeform 8" id="8"/>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5"/>
              <a:stretch>
                <a:fillRect l="-85" t="0" r="-85" b="0"/>
              </a:stretch>
            </a:blipFill>
          </p:spPr>
        </p:sp>
      </p:grpSp>
      <p:grpSp>
        <p:nvGrpSpPr>
          <p:cNvPr name="Group 9" id="9"/>
          <p:cNvGrpSpPr/>
          <p:nvPr/>
        </p:nvGrpSpPr>
        <p:grpSpPr>
          <a:xfrm rot="-10800000">
            <a:off x="887878" y="768608"/>
            <a:ext cx="5246370" cy="5246370"/>
            <a:chOff x="0" y="0"/>
            <a:chExt cx="6995160" cy="6995160"/>
          </a:xfrm>
        </p:grpSpPr>
        <p:sp>
          <p:nvSpPr>
            <p:cNvPr name="Freeform 10" id="10"/>
            <p:cNvSpPr/>
            <p:nvPr/>
          </p:nvSpPr>
          <p:spPr>
            <a:xfrm flipH="false" flipV="false" rot="0">
              <a:off x="0" y="0"/>
              <a:ext cx="6995160" cy="6995160"/>
            </a:xfrm>
            <a:custGeom>
              <a:avLst/>
              <a:gdLst/>
              <a:ahLst/>
              <a:cxnLst/>
              <a:rect r="r" b="b" t="t" l="l"/>
              <a:pathLst>
                <a:path h="6995160" w="6995160">
                  <a:moveTo>
                    <a:pt x="0" y="0"/>
                  </a:moveTo>
                  <a:lnTo>
                    <a:pt x="5395849" y="0"/>
                  </a:lnTo>
                  <a:cubicBezTo>
                    <a:pt x="6278118" y="0"/>
                    <a:pt x="6995160" y="717042"/>
                    <a:pt x="6995160" y="1599311"/>
                  </a:cubicBezTo>
                  <a:lnTo>
                    <a:pt x="6995160" y="6995160"/>
                  </a:lnTo>
                  <a:lnTo>
                    <a:pt x="0" y="6995160"/>
                  </a:lnTo>
                  <a:lnTo>
                    <a:pt x="0" y="0"/>
                  </a:lnTo>
                  <a:close/>
                </a:path>
              </a:pathLst>
            </a:custGeom>
            <a:blipFill>
              <a:blip r:embed="rId6"/>
              <a:stretch>
                <a:fillRect l="-38888" t="0" r="-38888" b="0"/>
              </a:stretch>
            </a:blipFill>
          </p:spPr>
        </p:sp>
      </p:grpSp>
      <p:grpSp>
        <p:nvGrpSpPr>
          <p:cNvPr name="Group 11" id="11"/>
          <p:cNvGrpSpPr/>
          <p:nvPr/>
        </p:nvGrpSpPr>
        <p:grpSpPr>
          <a:xfrm rot="0">
            <a:off x="2085432" y="3911497"/>
            <a:ext cx="5246370" cy="5246370"/>
            <a:chOff x="0" y="0"/>
            <a:chExt cx="6995160" cy="6995160"/>
          </a:xfrm>
        </p:grpSpPr>
        <p:sp>
          <p:nvSpPr>
            <p:cNvPr name="Freeform 12" id="12"/>
            <p:cNvSpPr/>
            <p:nvPr/>
          </p:nvSpPr>
          <p:spPr>
            <a:xfrm flipH="false" flipV="false" rot="0">
              <a:off x="0" y="0"/>
              <a:ext cx="6995160" cy="6995160"/>
            </a:xfrm>
            <a:custGeom>
              <a:avLst/>
              <a:gdLst/>
              <a:ahLst/>
              <a:cxnLst/>
              <a:rect r="r" b="b" t="t" l="l"/>
              <a:pathLst>
                <a:path h="6995160" w="6995160">
                  <a:moveTo>
                    <a:pt x="0" y="0"/>
                  </a:moveTo>
                  <a:lnTo>
                    <a:pt x="5395849" y="0"/>
                  </a:lnTo>
                  <a:cubicBezTo>
                    <a:pt x="6278118" y="0"/>
                    <a:pt x="6995160" y="717042"/>
                    <a:pt x="6995160" y="1599311"/>
                  </a:cubicBezTo>
                  <a:lnTo>
                    <a:pt x="6995160" y="6995160"/>
                  </a:lnTo>
                  <a:lnTo>
                    <a:pt x="0" y="6995160"/>
                  </a:lnTo>
                  <a:lnTo>
                    <a:pt x="0" y="0"/>
                  </a:lnTo>
                  <a:close/>
                </a:path>
              </a:pathLst>
            </a:custGeom>
            <a:blipFill>
              <a:blip r:embed="rId7"/>
              <a:stretch>
                <a:fillRect l="-38888" t="0" r="-38888" b="0"/>
              </a:stretch>
            </a:blipFill>
          </p:spPr>
        </p:sp>
      </p:grpSp>
      <p:grpSp>
        <p:nvGrpSpPr>
          <p:cNvPr name="Group 13" id="13"/>
          <p:cNvGrpSpPr/>
          <p:nvPr/>
        </p:nvGrpSpPr>
        <p:grpSpPr>
          <a:xfrm rot="0">
            <a:off x="16276892" y="7928800"/>
            <a:ext cx="4022217" cy="4114800"/>
            <a:chOff x="0" y="0"/>
            <a:chExt cx="5362956" cy="5486400"/>
          </a:xfrm>
        </p:grpSpPr>
        <p:sp>
          <p:nvSpPr>
            <p:cNvPr name="Freeform 14" id="14"/>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5"/>
              <a:stretch>
                <a:fillRect l="-85" t="0" r="-85" b="0"/>
              </a:stretch>
            </a:blipFill>
          </p:spPr>
        </p:sp>
      </p:grpSp>
      <p:sp>
        <p:nvSpPr>
          <p:cNvPr name="Freeform 15" id="15"/>
          <p:cNvSpPr/>
          <p:nvPr/>
        </p:nvSpPr>
        <p:spPr>
          <a:xfrm flipH="false" flipV="false" rot="0">
            <a:off x="13893024" y="-266349"/>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6" id="16"/>
          <p:cNvGrpSpPr/>
          <p:nvPr/>
        </p:nvGrpSpPr>
        <p:grpSpPr>
          <a:xfrm rot="0">
            <a:off x="7571584" y="3101166"/>
            <a:ext cx="10381699" cy="2611245"/>
            <a:chOff x="0" y="0"/>
            <a:chExt cx="2734275" cy="687735"/>
          </a:xfrm>
        </p:grpSpPr>
        <p:sp>
          <p:nvSpPr>
            <p:cNvPr name="Freeform 17" id="17"/>
            <p:cNvSpPr/>
            <p:nvPr/>
          </p:nvSpPr>
          <p:spPr>
            <a:xfrm flipH="false" flipV="false" rot="0">
              <a:off x="0" y="0"/>
              <a:ext cx="2734275" cy="687735"/>
            </a:xfrm>
            <a:custGeom>
              <a:avLst/>
              <a:gdLst/>
              <a:ahLst/>
              <a:cxnLst/>
              <a:rect r="r" b="b" t="t" l="l"/>
              <a:pathLst>
                <a:path h="687735" w="2734275">
                  <a:moveTo>
                    <a:pt x="11932" y="0"/>
                  </a:moveTo>
                  <a:lnTo>
                    <a:pt x="2722343" y="0"/>
                  </a:lnTo>
                  <a:cubicBezTo>
                    <a:pt x="2728933" y="0"/>
                    <a:pt x="2734275" y="5342"/>
                    <a:pt x="2734275" y="11932"/>
                  </a:cubicBezTo>
                  <a:lnTo>
                    <a:pt x="2734275" y="675804"/>
                  </a:lnTo>
                  <a:cubicBezTo>
                    <a:pt x="2734275" y="678968"/>
                    <a:pt x="2733017" y="682003"/>
                    <a:pt x="2730780" y="684241"/>
                  </a:cubicBezTo>
                  <a:cubicBezTo>
                    <a:pt x="2728542" y="686478"/>
                    <a:pt x="2725507" y="687735"/>
                    <a:pt x="2722343" y="687735"/>
                  </a:cubicBezTo>
                  <a:lnTo>
                    <a:pt x="11932" y="687735"/>
                  </a:lnTo>
                  <a:cubicBezTo>
                    <a:pt x="8767" y="687735"/>
                    <a:pt x="5732" y="686478"/>
                    <a:pt x="3495" y="684241"/>
                  </a:cubicBezTo>
                  <a:cubicBezTo>
                    <a:pt x="1257" y="682003"/>
                    <a:pt x="0" y="678968"/>
                    <a:pt x="0" y="675804"/>
                  </a:cubicBezTo>
                  <a:lnTo>
                    <a:pt x="0" y="11932"/>
                  </a:lnTo>
                  <a:cubicBezTo>
                    <a:pt x="0" y="8767"/>
                    <a:pt x="1257" y="5732"/>
                    <a:pt x="3495" y="3495"/>
                  </a:cubicBezTo>
                  <a:cubicBezTo>
                    <a:pt x="5732" y="1257"/>
                    <a:pt x="8767" y="0"/>
                    <a:pt x="11932" y="0"/>
                  </a:cubicBezTo>
                  <a:close/>
                </a:path>
              </a:pathLst>
            </a:custGeom>
            <a:solidFill>
              <a:srgbClr val="A6A6A6"/>
            </a:solidFill>
          </p:spPr>
        </p:sp>
        <p:sp>
          <p:nvSpPr>
            <p:cNvPr name="TextBox 18" id="18"/>
            <p:cNvSpPr txBox="true"/>
            <p:nvPr/>
          </p:nvSpPr>
          <p:spPr>
            <a:xfrm>
              <a:off x="0" y="-57150"/>
              <a:ext cx="2734275" cy="744885"/>
            </a:xfrm>
            <a:prstGeom prst="rect">
              <a:avLst/>
            </a:prstGeom>
          </p:spPr>
          <p:txBody>
            <a:bodyPr anchor="ctr" rtlCol="false" tIns="50800" lIns="50800" bIns="50800" rIns="50800"/>
            <a:lstStyle/>
            <a:p>
              <a:pPr algn="ctr">
                <a:lnSpc>
                  <a:spcPts val="3498"/>
                </a:lnSpc>
              </a:pPr>
            </a:p>
          </p:txBody>
        </p:sp>
      </p:grpSp>
      <p:sp>
        <p:nvSpPr>
          <p:cNvPr name="TextBox 19" id="19"/>
          <p:cNvSpPr txBox="true"/>
          <p:nvPr/>
        </p:nvSpPr>
        <p:spPr>
          <a:xfrm rot="0">
            <a:off x="7836180" y="1968302"/>
            <a:ext cx="7090333" cy="790550"/>
          </a:xfrm>
          <a:prstGeom prst="rect">
            <a:avLst/>
          </a:prstGeom>
        </p:spPr>
        <p:txBody>
          <a:bodyPr anchor="t" rtlCol="false" tIns="0" lIns="0" bIns="0" rIns="0">
            <a:spAutoFit/>
          </a:bodyPr>
          <a:lstStyle/>
          <a:p>
            <a:pPr algn="l">
              <a:lnSpc>
                <a:spcPts val="5999"/>
              </a:lnSpc>
            </a:pPr>
            <a:r>
              <a:rPr lang="en-US" sz="5999">
                <a:solidFill>
                  <a:srgbClr val="022135"/>
                </a:solidFill>
                <a:latin typeface="Eastman Condensed Bold"/>
                <a:ea typeface="Eastman Condensed Bold"/>
                <a:cs typeface="Eastman Condensed Bold"/>
                <a:sym typeface="Eastman Condensed Bold"/>
              </a:rPr>
              <a:t>PERLINDUNGAN IOT</a:t>
            </a:r>
          </a:p>
        </p:txBody>
      </p:sp>
      <p:sp>
        <p:nvSpPr>
          <p:cNvPr name="TextBox 20" id="20"/>
          <p:cNvSpPr txBox="true"/>
          <p:nvPr/>
        </p:nvSpPr>
        <p:spPr>
          <a:xfrm rot="0">
            <a:off x="7802842" y="3419252"/>
            <a:ext cx="9820872" cy="2085950"/>
          </a:xfrm>
          <a:prstGeom prst="rect">
            <a:avLst/>
          </a:prstGeom>
        </p:spPr>
        <p:txBody>
          <a:bodyPr anchor="t" rtlCol="false" tIns="0" lIns="0" bIns="0" rIns="0">
            <a:spAutoFit/>
          </a:bodyPr>
          <a:lstStyle/>
          <a:p>
            <a:pPr algn="just">
              <a:lnSpc>
                <a:spcPts val="4198"/>
              </a:lnSpc>
            </a:pPr>
            <a:r>
              <a:rPr lang="en-US" sz="2999">
                <a:solidFill>
                  <a:srgbClr val="022135"/>
                </a:solidFill>
                <a:latin typeface="Cloud"/>
                <a:ea typeface="Cloud"/>
                <a:cs typeface="Cloud"/>
                <a:sym typeface="Cloud"/>
              </a:rPr>
              <a:t>MQTT (Message Queuing Telemetry Transport): protokol komunikasi yang dapat dienkripsi untuk memastikan data yang ditransmisikan antara perangkat dan server tetap aman dari intersepsi pihak yang tidak sah.</a:t>
            </a:r>
          </a:p>
        </p:txBody>
      </p:sp>
      <p:grpSp>
        <p:nvGrpSpPr>
          <p:cNvPr name="Group 21" id="21"/>
          <p:cNvGrpSpPr/>
          <p:nvPr/>
        </p:nvGrpSpPr>
        <p:grpSpPr>
          <a:xfrm rot="0">
            <a:off x="7571584" y="5975473"/>
            <a:ext cx="10381699" cy="2581025"/>
            <a:chOff x="0" y="0"/>
            <a:chExt cx="2734275" cy="679776"/>
          </a:xfrm>
        </p:grpSpPr>
        <p:sp>
          <p:nvSpPr>
            <p:cNvPr name="Freeform 22" id="22"/>
            <p:cNvSpPr/>
            <p:nvPr/>
          </p:nvSpPr>
          <p:spPr>
            <a:xfrm flipH="false" flipV="false" rot="0">
              <a:off x="0" y="0"/>
              <a:ext cx="2734275" cy="679776"/>
            </a:xfrm>
            <a:custGeom>
              <a:avLst/>
              <a:gdLst/>
              <a:ahLst/>
              <a:cxnLst/>
              <a:rect r="r" b="b" t="t" l="l"/>
              <a:pathLst>
                <a:path h="679776" w="2734275">
                  <a:moveTo>
                    <a:pt x="11932" y="0"/>
                  </a:moveTo>
                  <a:lnTo>
                    <a:pt x="2722343" y="0"/>
                  </a:lnTo>
                  <a:cubicBezTo>
                    <a:pt x="2728933" y="0"/>
                    <a:pt x="2734275" y="5342"/>
                    <a:pt x="2734275" y="11932"/>
                  </a:cubicBezTo>
                  <a:lnTo>
                    <a:pt x="2734275" y="667844"/>
                  </a:lnTo>
                  <a:cubicBezTo>
                    <a:pt x="2734275" y="671009"/>
                    <a:pt x="2733017" y="674044"/>
                    <a:pt x="2730780" y="676281"/>
                  </a:cubicBezTo>
                  <a:cubicBezTo>
                    <a:pt x="2728542" y="678519"/>
                    <a:pt x="2725507" y="679776"/>
                    <a:pt x="2722343" y="679776"/>
                  </a:cubicBezTo>
                  <a:lnTo>
                    <a:pt x="11932" y="679776"/>
                  </a:lnTo>
                  <a:cubicBezTo>
                    <a:pt x="8767" y="679776"/>
                    <a:pt x="5732" y="678519"/>
                    <a:pt x="3495" y="676281"/>
                  </a:cubicBezTo>
                  <a:cubicBezTo>
                    <a:pt x="1257" y="674044"/>
                    <a:pt x="0" y="671009"/>
                    <a:pt x="0" y="667844"/>
                  </a:cubicBezTo>
                  <a:lnTo>
                    <a:pt x="0" y="11932"/>
                  </a:lnTo>
                  <a:cubicBezTo>
                    <a:pt x="0" y="8767"/>
                    <a:pt x="1257" y="5732"/>
                    <a:pt x="3495" y="3495"/>
                  </a:cubicBezTo>
                  <a:cubicBezTo>
                    <a:pt x="5732" y="1257"/>
                    <a:pt x="8767" y="0"/>
                    <a:pt x="11932" y="0"/>
                  </a:cubicBezTo>
                  <a:close/>
                </a:path>
              </a:pathLst>
            </a:custGeom>
            <a:solidFill>
              <a:srgbClr val="A6A6A6"/>
            </a:solidFill>
          </p:spPr>
        </p:sp>
        <p:sp>
          <p:nvSpPr>
            <p:cNvPr name="TextBox 23" id="23"/>
            <p:cNvSpPr txBox="true"/>
            <p:nvPr/>
          </p:nvSpPr>
          <p:spPr>
            <a:xfrm>
              <a:off x="0" y="-57150"/>
              <a:ext cx="2734275" cy="736926"/>
            </a:xfrm>
            <a:prstGeom prst="rect">
              <a:avLst/>
            </a:prstGeom>
          </p:spPr>
          <p:txBody>
            <a:bodyPr anchor="ctr" rtlCol="false" tIns="50800" lIns="50800" bIns="50800" rIns="50800"/>
            <a:lstStyle/>
            <a:p>
              <a:pPr algn="ctr">
                <a:lnSpc>
                  <a:spcPts val="3498"/>
                </a:lnSpc>
              </a:pPr>
            </a:p>
          </p:txBody>
        </p:sp>
      </p:grpSp>
      <p:sp>
        <p:nvSpPr>
          <p:cNvPr name="TextBox 24" id="24"/>
          <p:cNvSpPr txBox="true"/>
          <p:nvPr/>
        </p:nvSpPr>
        <p:spPr>
          <a:xfrm rot="0">
            <a:off x="7802842" y="6264861"/>
            <a:ext cx="9820872" cy="2085950"/>
          </a:xfrm>
          <a:prstGeom prst="rect">
            <a:avLst/>
          </a:prstGeom>
        </p:spPr>
        <p:txBody>
          <a:bodyPr anchor="t" rtlCol="false" tIns="0" lIns="0" bIns="0" rIns="0">
            <a:spAutoFit/>
          </a:bodyPr>
          <a:lstStyle/>
          <a:p>
            <a:pPr algn="just">
              <a:lnSpc>
                <a:spcPts val="4198"/>
              </a:lnSpc>
            </a:pPr>
            <a:r>
              <a:rPr lang="en-US" sz="2999">
                <a:solidFill>
                  <a:srgbClr val="022135"/>
                </a:solidFill>
                <a:latin typeface="Cloud"/>
                <a:ea typeface="Cloud"/>
                <a:cs typeface="Cloud"/>
                <a:sym typeface="Cloud"/>
              </a:rPr>
              <a:t>OAuth (Open Authorization) digunakan untuk mengelola otorisasi akses ke perangkat IoT, memastikan hanya pihak yang sah memiliki izin untuk mengakses data atau mengontrol perangkat</a:t>
            </a:r>
          </a:p>
        </p:txBody>
      </p:sp>
      <p:grpSp>
        <p:nvGrpSpPr>
          <p:cNvPr name="Group 25" id="25"/>
          <p:cNvGrpSpPr/>
          <p:nvPr/>
        </p:nvGrpSpPr>
        <p:grpSpPr>
          <a:xfrm rot="0">
            <a:off x="13172172" y="175989"/>
            <a:ext cx="4781111" cy="954113"/>
            <a:chOff x="0" y="0"/>
            <a:chExt cx="6374815" cy="1272151"/>
          </a:xfrm>
        </p:grpSpPr>
        <p:grpSp>
          <p:nvGrpSpPr>
            <p:cNvPr name="Group 26" id="26"/>
            <p:cNvGrpSpPr/>
            <p:nvPr/>
          </p:nvGrpSpPr>
          <p:grpSpPr>
            <a:xfrm rot="0">
              <a:off x="0" y="0"/>
              <a:ext cx="2980449" cy="1272151"/>
              <a:chOff x="0" y="0"/>
              <a:chExt cx="1894744" cy="808737"/>
            </a:xfrm>
          </p:grpSpPr>
          <p:sp>
            <p:nvSpPr>
              <p:cNvPr name="Freeform 27" id="27"/>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28" id="28"/>
            <p:cNvGrpSpPr/>
            <p:nvPr/>
          </p:nvGrpSpPr>
          <p:grpSpPr>
            <a:xfrm rot="0">
              <a:off x="3396350" y="24525"/>
              <a:ext cx="1219960" cy="1247626"/>
              <a:chOff x="0" y="0"/>
              <a:chExt cx="1009933" cy="1032836"/>
            </a:xfrm>
          </p:grpSpPr>
          <p:sp>
            <p:nvSpPr>
              <p:cNvPr name="Freeform 29" id="29"/>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1"/>
                <a:stretch>
                  <a:fillRect l="-1133" t="0" r="-1136" b="5"/>
                </a:stretch>
              </a:blipFill>
            </p:spPr>
          </p:sp>
        </p:grpSp>
        <p:grpSp>
          <p:nvGrpSpPr>
            <p:cNvPr name="Group 30" id="30"/>
            <p:cNvGrpSpPr/>
            <p:nvPr/>
          </p:nvGrpSpPr>
          <p:grpSpPr>
            <a:xfrm rot="0">
              <a:off x="5032213" y="0"/>
              <a:ext cx="1342602" cy="1257210"/>
              <a:chOff x="0" y="0"/>
              <a:chExt cx="1092376" cy="1022899"/>
            </a:xfrm>
          </p:grpSpPr>
          <p:sp>
            <p:nvSpPr>
              <p:cNvPr name="Freeform 31" id="31"/>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3"/>
                </a:stretch>
              </a:blipFill>
            </p:spPr>
          </p:sp>
        </p:gr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7802842" y="2860270"/>
            <a:ext cx="4087811" cy="66675"/>
            <a:chOff x="0" y="0"/>
            <a:chExt cx="5450415" cy="88900"/>
          </a:xfrm>
        </p:grpSpPr>
        <p:sp>
          <p:nvSpPr>
            <p:cNvPr name="Freeform 5" id="5"/>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sp>
        <p:nvSpPr>
          <p:cNvPr name="Freeform 6" id="6"/>
          <p:cNvSpPr/>
          <p:nvPr/>
        </p:nvSpPr>
        <p:spPr>
          <a:xfrm flipH="false" flipV="false" rot="0">
            <a:off x="-302571" y="-144661"/>
            <a:ext cx="3813634" cy="10726560"/>
          </a:xfrm>
          <a:custGeom>
            <a:avLst/>
            <a:gdLst/>
            <a:ahLst/>
            <a:cxnLst/>
            <a:rect r="r" b="b" t="t" l="l"/>
            <a:pathLst>
              <a:path h="10726560" w="3813634">
                <a:moveTo>
                  <a:pt x="0" y="0"/>
                </a:moveTo>
                <a:lnTo>
                  <a:pt x="3813634" y="0"/>
                </a:lnTo>
                <a:lnTo>
                  <a:pt x="3813634" y="10726560"/>
                </a:lnTo>
                <a:lnTo>
                  <a:pt x="0" y="107265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2011109" y="-2057400"/>
            <a:ext cx="4022217" cy="4114800"/>
            <a:chOff x="0" y="0"/>
            <a:chExt cx="5362956" cy="5486400"/>
          </a:xfrm>
        </p:grpSpPr>
        <p:sp>
          <p:nvSpPr>
            <p:cNvPr name="Freeform 8" id="8"/>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5"/>
              <a:stretch>
                <a:fillRect l="-85" t="0" r="-85" b="0"/>
              </a:stretch>
            </a:blipFill>
          </p:spPr>
        </p:sp>
      </p:grpSp>
      <p:grpSp>
        <p:nvGrpSpPr>
          <p:cNvPr name="Group 9" id="9"/>
          <p:cNvGrpSpPr/>
          <p:nvPr/>
        </p:nvGrpSpPr>
        <p:grpSpPr>
          <a:xfrm rot="-10800000">
            <a:off x="887878" y="768608"/>
            <a:ext cx="5246370" cy="5246370"/>
            <a:chOff x="0" y="0"/>
            <a:chExt cx="6995160" cy="6995160"/>
          </a:xfrm>
        </p:grpSpPr>
        <p:sp>
          <p:nvSpPr>
            <p:cNvPr name="Freeform 10" id="10"/>
            <p:cNvSpPr/>
            <p:nvPr/>
          </p:nvSpPr>
          <p:spPr>
            <a:xfrm flipH="false" flipV="false" rot="0">
              <a:off x="0" y="0"/>
              <a:ext cx="6995160" cy="6995160"/>
            </a:xfrm>
            <a:custGeom>
              <a:avLst/>
              <a:gdLst/>
              <a:ahLst/>
              <a:cxnLst/>
              <a:rect r="r" b="b" t="t" l="l"/>
              <a:pathLst>
                <a:path h="6995160" w="6995160">
                  <a:moveTo>
                    <a:pt x="0" y="0"/>
                  </a:moveTo>
                  <a:lnTo>
                    <a:pt x="5395849" y="0"/>
                  </a:lnTo>
                  <a:cubicBezTo>
                    <a:pt x="6278118" y="0"/>
                    <a:pt x="6995160" y="717042"/>
                    <a:pt x="6995160" y="1599311"/>
                  </a:cubicBezTo>
                  <a:lnTo>
                    <a:pt x="6995160" y="6995160"/>
                  </a:lnTo>
                  <a:lnTo>
                    <a:pt x="0" y="6995160"/>
                  </a:lnTo>
                  <a:lnTo>
                    <a:pt x="0" y="0"/>
                  </a:lnTo>
                  <a:close/>
                </a:path>
              </a:pathLst>
            </a:custGeom>
            <a:blipFill>
              <a:blip r:embed="rId6"/>
              <a:stretch>
                <a:fillRect l="-25046" t="0" r="-25046" b="0"/>
              </a:stretch>
            </a:blipFill>
          </p:spPr>
        </p:sp>
      </p:grpSp>
      <p:grpSp>
        <p:nvGrpSpPr>
          <p:cNvPr name="Group 11" id="11"/>
          <p:cNvGrpSpPr/>
          <p:nvPr/>
        </p:nvGrpSpPr>
        <p:grpSpPr>
          <a:xfrm rot="0">
            <a:off x="2085432" y="3911497"/>
            <a:ext cx="5246370" cy="5246370"/>
            <a:chOff x="0" y="0"/>
            <a:chExt cx="6995160" cy="6995160"/>
          </a:xfrm>
        </p:grpSpPr>
        <p:sp>
          <p:nvSpPr>
            <p:cNvPr name="Freeform 12" id="12"/>
            <p:cNvSpPr/>
            <p:nvPr/>
          </p:nvSpPr>
          <p:spPr>
            <a:xfrm flipH="false" flipV="false" rot="0">
              <a:off x="0" y="0"/>
              <a:ext cx="6995160" cy="6995160"/>
            </a:xfrm>
            <a:custGeom>
              <a:avLst/>
              <a:gdLst/>
              <a:ahLst/>
              <a:cxnLst/>
              <a:rect r="r" b="b" t="t" l="l"/>
              <a:pathLst>
                <a:path h="6995160" w="6995160">
                  <a:moveTo>
                    <a:pt x="0" y="0"/>
                  </a:moveTo>
                  <a:lnTo>
                    <a:pt x="5395849" y="0"/>
                  </a:lnTo>
                  <a:cubicBezTo>
                    <a:pt x="6278118" y="0"/>
                    <a:pt x="6995160" y="717042"/>
                    <a:pt x="6995160" y="1599311"/>
                  </a:cubicBezTo>
                  <a:lnTo>
                    <a:pt x="6995160" y="6995160"/>
                  </a:lnTo>
                  <a:lnTo>
                    <a:pt x="0" y="6995160"/>
                  </a:lnTo>
                  <a:lnTo>
                    <a:pt x="0" y="0"/>
                  </a:lnTo>
                  <a:close/>
                </a:path>
              </a:pathLst>
            </a:custGeom>
            <a:blipFill>
              <a:blip r:embed="rId7"/>
              <a:stretch>
                <a:fillRect l="-25046" t="0" r="-25046" b="0"/>
              </a:stretch>
            </a:blipFill>
          </p:spPr>
        </p:sp>
      </p:grpSp>
      <p:grpSp>
        <p:nvGrpSpPr>
          <p:cNvPr name="Group 13" id="13"/>
          <p:cNvGrpSpPr/>
          <p:nvPr/>
        </p:nvGrpSpPr>
        <p:grpSpPr>
          <a:xfrm rot="0">
            <a:off x="16276892" y="7928800"/>
            <a:ext cx="4022217" cy="4114800"/>
            <a:chOff x="0" y="0"/>
            <a:chExt cx="5362956" cy="5486400"/>
          </a:xfrm>
        </p:grpSpPr>
        <p:sp>
          <p:nvSpPr>
            <p:cNvPr name="Freeform 14" id="14"/>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5"/>
              <a:stretch>
                <a:fillRect l="-85" t="0" r="-85" b="0"/>
              </a:stretch>
            </a:blipFill>
          </p:spPr>
        </p:sp>
      </p:grpSp>
      <p:sp>
        <p:nvSpPr>
          <p:cNvPr name="Freeform 15" id="15"/>
          <p:cNvSpPr/>
          <p:nvPr/>
        </p:nvSpPr>
        <p:spPr>
          <a:xfrm flipH="false" flipV="false" rot="0">
            <a:off x="13893024" y="-266349"/>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6" id="16"/>
          <p:cNvGrpSpPr/>
          <p:nvPr/>
        </p:nvGrpSpPr>
        <p:grpSpPr>
          <a:xfrm rot="0">
            <a:off x="7571584" y="3101166"/>
            <a:ext cx="10381699" cy="2611245"/>
            <a:chOff x="0" y="0"/>
            <a:chExt cx="2734275" cy="687735"/>
          </a:xfrm>
        </p:grpSpPr>
        <p:sp>
          <p:nvSpPr>
            <p:cNvPr name="Freeform 17" id="17"/>
            <p:cNvSpPr/>
            <p:nvPr/>
          </p:nvSpPr>
          <p:spPr>
            <a:xfrm flipH="false" flipV="false" rot="0">
              <a:off x="0" y="0"/>
              <a:ext cx="2734275" cy="687735"/>
            </a:xfrm>
            <a:custGeom>
              <a:avLst/>
              <a:gdLst/>
              <a:ahLst/>
              <a:cxnLst/>
              <a:rect r="r" b="b" t="t" l="l"/>
              <a:pathLst>
                <a:path h="687735" w="2734275">
                  <a:moveTo>
                    <a:pt x="11932" y="0"/>
                  </a:moveTo>
                  <a:lnTo>
                    <a:pt x="2722343" y="0"/>
                  </a:lnTo>
                  <a:cubicBezTo>
                    <a:pt x="2728933" y="0"/>
                    <a:pt x="2734275" y="5342"/>
                    <a:pt x="2734275" y="11932"/>
                  </a:cubicBezTo>
                  <a:lnTo>
                    <a:pt x="2734275" y="675804"/>
                  </a:lnTo>
                  <a:cubicBezTo>
                    <a:pt x="2734275" y="678968"/>
                    <a:pt x="2733017" y="682003"/>
                    <a:pt x="2730780" y="684241"/>
                  </a:cubicBezTo>
                  <a:cubicBezTo>
                    <a:pt x="2728542" y="686478"/>
                    <a:pt x="2725507" y="687735"/>
                    <a:pt x="2722343" y="687735"/>
                  </a:cubicBezTo>
                  <a:lnTo>
                    <a:pt x="11932" y="687735"/>
                  </a:lnTo>
                  <a:cubicBezTo>
                    <a:pt x="8767" y="687735"/>
                    <a:pt x="5732" y="686478"/>
                    <a:pt x="3495" y="684241"/>
                  </a:cubicBezTo>
                  <a:cubicBezTo>
                    <a:pt x="1257" y="682003"/>
                    <a:pt x="0" y="678968"/>
                    <a:pt x="0" y="675804"/>
                  </a:cubicBezTo>
                  <a:lnTo>
                    <a:pt x="0" y="11932"/>
                  </a:lnTo>
                  <a:cubicBezTo>
                    <a:pt x="0" y="8767"/>
                    <a:pt x="1257" y="5732"/>
                    <a:pt x="3495" y="3495"/>
                  </a:cubicBezTo>
                  <a:cubicBezTo>
                    <a:pt x="5732" y="1257"/>
                    <a:pt x="8767" y="0"/>
                    <a:pt x="11932" y="0"/>
                  </a:cubicBezTo>
                  <a:close/>
                </a:path>
              </a:pathLst>
            </a:custGeom>
            <a:solidFill>
              <a:srgbClr val="A6A6A6"/>
            </a:solidFill>
          </p:spPr>
        </p:sp>
        <p:sp>
          <p:nvSpPr>
            <p:cNvPr name="TextBox 18" id="18"/>
            <p:cNvSpPr txBox="true"/>
            <p:nvPr/>
          </p:nvSpPr>
          <p:spPr>
            <a:xfrm>
              <a:off x="0" y="-57150"/>
              <a:ext cx="2734275" cy="744885"/>
            </a:xfrm>
            <a:prstGeom prst="rect">
              <a:avLst/>
            </a:prstGeom>
          </p:spPr>
          <p:txBody>
            <a:bodyPr anchor="ctr" rtlCol="false" tIns="50800" lIns="50800" bIns="50800" rIns="50800"/>
            <a:lstStyle/>
            <a:p>
              <a:pPr algn="ctr">
                <a:lnSpc>
                  <a:spcPts val="3498"/>
                </a:lnSpc>
              </a:pPr>
            </a:p>
          </p:txBody>
        </p:sp>
      </p:grpSp>
      <p:grpSp>
        <p:nvGrpSpPr>
          <p:cNvPr name="Group 19" id="19"/>
          <p:cNvGrpSpPr/>
          <p:nvPr/>
        </p:nvGrpSpPr>
        <p:grpSpPr>
          <a:xfrm rot="0">
            <a:off x="7571584" y="5975473"/>
            <a:ext cx="10381699" cy="2581025"/>
            <a:chOff x="0" y="0"/>
            <a:chExt cx="2734275" cy="679776"/>
          </a:xfrm>
        </p:grpSpPr>
        <p:sp>
          <p:nvSpPr>
            <p:cNvPr name="Freeform 20" id="20"/>
            <p:cNvSpPr/>
            <p:nvPr/>
          </p:nvSpPr>
          <p:spPr>
            <a:xfrm flipH="false" flipV="false" rot="0">
              <a:off x="0" y="0"/>
              <a:ext cx="2734275" cy="679776"/>
            </a:xfrm>
            <a:custGeom>
              <a:avLst/>
              <a:gdLst/>
              <a:ahLst/>
              <a:cxnLst/>
              <a:rect r="r" b="b" t="t" l="l"/>
              <a:pathLst>
                <a:path h="679776" w="2734275">
                  <a:moveTo>
                    <a:pt x="11932" y="0"/>
                  </a:moveTo>
                  <a:lnTo>
                    <a:pt x="2722343" y="0"/>
                  </a:lnTo>
                  <a:cubicBezTo>
                    <a:pt x="2728933" y="0"/>
                    <a:pt x="2734275" y="5342"/>
                    <a:pt x="2734275" y="11932"/>
                  </a:cubicBezTo>
                  <a:lnTo>
                    <a:pt x="2734275" y="667844"/>
                  </a:lnTo>
                  <a:cubicBezTo>
                    <a:pt x="2734275" y="671009"/>
                    <a:pt x="2733017" y="674044"/>
                    <a:pt x="2730780" y="676281"/>
                  </a:cubicBezTo>
                  <a:cubicBezTo>
                    <a:pt x="2728542" y="678519"/>
                    <a:pt x="2725507" y="679776"/>
                    <a:pt x="2722343" y="679776"/>
                  </a:cubicBezTo>
                  <a:lnTo>
                    <a:pt x="11932" y="679776"/>
                  </a:lnTo>
                  <a:cubicBezTo>
                    <a:pt x="8767" y="679776"/>
                    <a:pt x="5732" y="678519"/>
                    <a:pt x="3495" y="676281"/>
                  </a:cubicBezTo>
                  <a:cubicBezTo>
                    <a:pt x="1257" y="674044"/>
                    <a:pt x="0" y="671009"/>
                    <a:pt x="0" y="667844"/>
                  </a:cubicBezTo>
                  <a:lnTo>
                    <a:pt x="0" y="11932"/>
                  </a:lnTo>
                  <a:cubicBezTo>
                    <a:pt x="0" y="8767"/>
                    <a:pt x="1257" y="5732"/>
                    <a:pt x="3495" y="3495"/>
                  </a:cubicBezTo>
                  <a:cubicBezTo>
                    <a:pt x="5732" y="1257"/>
                    <a:pt x="8767" y="0"/>
                    <a:pt x="11932" y="0"/>
                  </a:cubicBezTo>
                  <a:close/>
                </a:path>
              </a:pathLst>
            </a:custGeom>
            <a:solidFill>
              <a:srgbClr val="A6A6A6"/>
            </a:solidFill>
          </p:spPr>
        </p:sp>
        <p:sp>
          <p:nvSpPr>
            <p:cNvPr name="TextBox 21" id="21"/>
            <p:cNvSpPr txBox="true"/>
            <p:nvPr/>
          </p:nvSpPr>
          <p:spPr>
            <a:xfrm>
              <a:off x="0" y="-57150"/>
              <a:ext cx="2734275" cy="736926"/>
            </a:xfrm>
            <a:prstGeom prst="rect">
              <a:avLst/>
            </a:prstGeom>
          </p:spPr>
          <p:txBody>
            <a:bodyPr anchor="ctr" rtlCol="false" tIns="50800" lIns="50800" bIns="50800" rIns="50800"/>
            <a:lstStyle/>
            <a:p>
              <a:pPr algn="ctr">
                <a:lnSpc>
                  <a:spcPts val="3498"/>
                </a:lnSpc>
              </a:pPr>
            </a:p>
          </p:txBody>
        </p:sp>
      </p:grpSp>
      <p:sp>
        <p:nvSpPr>
          <p:cNvPr name="TextBox 22" id="22"/>
          <p:cNvSpPr txBox="true"/>
          <p:nvPr/>
        </p:nvSpPr>
        <p:spPr>
          <a:xfrm rot="0">
            <a:off x="7809653" y="1359965"/>
            <a:ext cx="9905560" cy="1543050"/>
          </a:xfrm>
          <a:prstGeom prst="rect">
            <a:avLst/>
          </a:prstGeom>
        </p:spPr>
        <p:txBody>
          <a:bodyPr anchor="t" rtlCol="false" tIns="0" lIns="0" bIns="0" rIns="0">
            <a:spAutoFit/>
          </a:bodyPr>
          <a:lstStyle/>
          <a:p>
            <a:pPr algn="l">
              <a:lnSpc>
                <a:spcPts val="5999"/>
              </a:lnSpc>
            </a:pPr>
            <a:r>
              <a:rPr lang="en-US" sz="6000">
                <a:solidFill>
                  <a:srgbClr val="022135"/>
                </a:solidFill>
                <a:latin typeface="Eastman Condensed Bold"/>
                <a:ea typeface="Eastman Condensed Bold"/>
                <a:cs typeface="Eastman Condensed Bold"/>
                <a:sym typeface="Eastman Condensed Bold"/>
              </a:rPr>
              <a:t>ORGANISASI DAN BADAN STANDAR PERLINDUNGAN IOT</a:t>
            </a:r>
          </a:p>
        </p:txBody>
      </p:sp>
      <p:sp>
        <p:nvSpPr>
          <p:cNvPr name="TextBox 23" id="23"/>
          <p:cNvSpPr txBox="true"/>
          <p:nvPr/>
        </p:nvSpPr>
        <p:spPr>
          <a:xfrm rot="0">
            <a:off x="7802842" y="3419252"/>
            <a:ext cx="9820872" cy="2085950"/>
          </a:xfrm>
          <a:prstGeom prst="rect">
            <a:avLst/>
          </a:prstGeom>
        </p:spPr>
        <p:txBody>
          <a:bodyPr anchor="t" rtlCol="false" tIns="0" lIns="0" bIns="0" rIns="0">
            <a:spAutoFit/>
          </a:bodyPr>
          <a:lstStyle/>
          <a:p>
            <a:pPr algn="just">
              <a:lnSpc>
                <a:spcPts val="4198"/>
              </a:lnSpc>
            </a:pPr>
            <a:r>
              <a:rPr lang="en-US" sz="2999">
                <a:solidFill>
                  <a:srgbClr val="022135"/>
                </a:solidFill>
                <a:latin typeface="Cloud"/>
                <a:ea typeface="Cloud"/>
                <a:cs typeface="Cloud"/>
                <a:sym typeface="Cloud"/>
              </a:rPr>
              <a:t>IoT Security Foundation menyediakan pedoman komprehensif untuk mengamankan perangkat IoT, termasuk desain keamanan yang baik, manajemen risiko, dan pengujian perangkat</a:t>
            </a:r>
          </a:p>
        </p:txBody>
      </p:sp>
      <p:sp>
        <p:nvSpPr>
          <p:cNvPr name="TextBox 24" id="24"/>
          <p:cNvSpPr txBox="true"/>
          <p:nvPr/>
        </p:nvSpPr>
        <p:spPr>
          <a:xfrm rot="0">
            <a:off x="7802842" y="6264861"/>
            <a:ext cx="9820872" cy="2085950"/>
          </a:xfrm>
          <a:prstGeom prst="rect">
            <a:avLst/>
          </a:prstGeom>
        </p:spPr>
        <p:txBody>
          <a:bodyPr anchor="t" rtlCol="false" tIns="0" lIns="0" bIns="0" rIns="0">
            <a:spAutoFit/>
          </a:bodyPr>
          <a:lstStyle/>
          <a:p>
            <a:pPr algn="just">
              <a:lnSpc>
                <a:spcPts val="4198"/>
              </a:lnSpc>
            </a:pPr>
            <a:r>
              <a:rPr lang="en-US" sz="2999">
                <a:solidFill>
                  <a:srgbClr val="022135"/>
                </a:solidFill>
                <a:latin typeface="Cloud"/>
                <a:ea typeface="Cloud"/>
                <a:cs typeface="Cloud"/>
                <a:sym typeface="Cloud"/>
              </a:rPr>
              <a:t>Industrial Internet Consortium (IIC) menawarkan kerangka kerja keamanan khusus untuk IoT industri yang mencakup prinsip-prinsip seperti identifikasi perangkat, enkripsi, dan deteksi ancaman</a:t>
            </a:r>
          </a:p>
        </p:txBody>
      </p:sp>
      <p:grpSp>
        <p:nvGrpSpPr>
          <p:cNvPr name="Group 25" id="25"/>
          <p:cNvGrpSpPr/>
          <p:nvPr/>
        </p:nvGrpSpPr>
        <p:grpSpPr>
          <a:xfrm rot="0">
            <a:off x="13172172" y="291551"/>
            <a:ext cx="4781111" cy="954113"/>
            <a:chOff x="0" y="0"/>
            <a:chExt cx="6374815" cy="1272151"/>
          </a:xfrm>
        </p:grpSpPr>
        <p:grpSp>
          <p:nvGrpSpPr>
            <p:cNvPr name="Group 26" id="26"/>
            <p:cNvGrpSpPr/>
            <p:nvPr/>
          </p:nvGrpSpPr>
          <p:grpSpPr>
            <a:xfrm rot="0">
              <a:off x="0" y="0"/>
              <a:ext cx="2980449" cy="1272151"/>
              <a:chOff x="0" y="0"/>
              <a:chExt cx="1894744" cy="808737"/>
            </a:xfrm>
          </p:grpSpPr>
          <p:sp>
            <p:nvSpPr>
              <p:cNvPr name="Freeform 27" id="27"/>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28" id="28"/>
            <p:cNvGrpSpPr/>
            <p:nvPr/>
          </p:nvGrpSpPr>
          <p:grpSpPr>
            <a:xfrm rot="0">
              <a:off x="3396350" y="24525"/>
              <a:ext cx="1219960" cy="1247626"/>
              <a:chOff x="0" y="0"/>
              <a:chExt cx="1009933" cy="1032836"/>
            </a:xfrm>
          </p:grpSpPr>
          <p:sp>
            <p:nvSpPr>
              <p:cNvPr name="Freeform 29" id="29"/>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1"/>
                <a:stretch>
                  <a:fillRect l="-1133" t="0" r="-1136" b="5"/>
                </a:stretch>
              </a:blipFill>
            </p:spPr>
          </p:sp>
        </p:grpSp>
        <p:grpSp>
          <p:nvGrpSpPr>
            <p:cNvPr name="Group 30" id="30"/>
            <p:cNvGrpSpPr/>
            <p:nvPr/>
          </p:nvGrpSpPr>
          <p:grpSpPr>
            <a:xfrm rot="0">
              <a:off x="5032213" y="0"/>
              <a:ext cx="1342602" cy="1257210"/>
              <a:chOff x="0" y="0"/>
              <a:chExt cx="1092376" cy="1022899"/>
            </a:xfrm>
          </p:grpSpPr>
          <p:sp>
            <p:nvSpPr>
              <p:cNvPr name="Freeform 31" id="31"/>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3"/>
                </a:stretch>
              </a:blipFill>
            </p:spPr>
          </p:sp>
        </p:gr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5799474" y="0"/>
            <a:ext cx="5917455" cy="2144404"/>
            <a:chOff x="0" y="0"/>
            <a:chExt cx="1558507" cy="564781"/>
          </a:xfrm>
        </p:grpSpPr>
        <p:sp>
          <p:nvSpPr>
            <p:cNvPr name="Freeform 5" id="5"/>
            <p:cNvSpPr/>
            <p:nvPr/>
          </p:nvSpPr>
          <p:spPr>
            <a:xfrm flipH="false" flipV="false" rot="0">
              <a:off x="0" y="0"/>
              <a:ext cx="1558507" cy="564781"/>
            </a:xfrm>
            <a:custGeom>
              <a:avLst/>
              <a:gdLst/>
              <a:ahLst/>
              <a:cxnLst/>
              <a:rect r="r" b="b" t="t" l="l"/>
              <a:pathLst>
                <a:path h="564781" w="1558507">
                  <a:moveTo>
                    <a:pt x="0" y="0"/>
                  </a:moveTo>
                  <a:lnTo>
                    <a:pt x="1558507" y="0"/>
                  </a:lnTo>
                  <a:lnTo>
                    <a:pt x="1558507" y="564781"/>
                  </a:lnTo>
                  <a:lnTo>
                    <a:pt x="0" y="564781"/>
                  </a:lnTo>
                  <a:close/>
                </a:path>
              </a:pathLst>
            </a:custGeom>
            <a:solidFill>
              <a:srgbClr val="D9D9D9"/>
            </a:solidFill>
          </p:spPr>
        </p:sp>
        <p:sp>
          <p:nvSpPr>
            <p:cNvPr name="TextBox 6" id="6"/>
            <p:cNvSpPr txBox="true"/>
            <p:nvPr/>
          </p:nvSpPr>
          <p:spPr>
            <a:xfrm>
              <a:off x="0" y="-57150"/>
              <a:ext cx="1558507" cy="621931"/>
            </a:xfrm>
            <a:prstGeom prst="rect">
              <a:avLst/>
            </a:prstGeom>
          </p:spPr>
          <p:txBody>
            <a:bodyPr anchor="ctr" rtlCol="false" tIns="50800" lIns="50800" bIns="50800" rIns="50800"/>
            <a:lstStyle/>
            <a:p>
              <a:pPr algn="ctr">
                <a:lnSpc>
                  <a:spcPts val="3498"/>
                </a:lnSpc>
              </a:pPr>
            </a:p>
          </p:txBody>
        </p:sp>
      </p:grpSp>
      <p:sp>
        <p:nvSpPr>
          <p:cNvPr name="TextBox 7" id="7"/>
          <p:cNvSpPr txBox="true"/>
          <p:nvPr/>
        </p:nvSpPr>
        <p:spPr>
          <a:xfrm rot="0">
            <a:off x="1789124" y="4733921"/>
            <a:ext cx="14709752" cy="1181108"/>
          </a:xfrm>
          <a:prstGeom prst="rect">
            <a:avLst/>
          </a:prstGeom>
        </p:spPr>
        <p:txBody>
          <a:bodyPr anchor="t" rtlCol="false" tIns="0" lIns="0" bIns="0" rIns="0">
            <a:spAutoFit/>
          </a:bodyPr>
          <a:lstStyle/>
          <a:p>
            <a:pPr algn="ctr">
              <a:lnSpc>
                <a:spcPts val="10083"/>
              </a:lnSpc>
            </a:pPr>
            <a:r>
              <a:rPr lang="en-US" sz="10083">
                <a:solidFill>
                  <a:srgbClr val="013049"/>
                </a:solidFill>
                <a:latin typeface="Eastman Condensed Bold"/>
                <a:ea typeface="Eastman Condensed Bold"/>
                <a:cs typeface="Eastman Condensed Bold"/>
                <a:sym typeface="Eastman Condensed Bold"/>
              </a:rPr>
              <a:t>TERIMA KASIH</a:t>
            </a:r>
          </a:p>
        </p:txBody>
      </p:sp>
      <p:grpSp>
        <p:nvGrpSpPr>
          <p:cNvPr name="Group 8" id="8"/>
          <p:cNvGrpSpPr/>
          <p:nvPr/>
        </p:nvGrpSpPr>
        <p:grpSpPr>
          <a:xfrm rot="0">
            <a:off x="6167541" y="544926"/>
            <a:ext cx="2266811" cy="967547"/>
            <a:chOff x="0" y="0"/>
            <a:chExt cx="1894744" cy="808737"/>
          </a:xfrm>
        </p:grpSpPr>
        <p:sp>
          <p:nvSpPr>
            <p:cNvPr name="Freeform 9" id="9"/>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3"/>
              <a:stretch>
                <a:fillRect l="-944" t="0" r="-946" b="0"/>
              </a:stretch>
            </a:blipFill>
          </p:spPr>
        </p:sp>
      </p:grpSp>
      <p:grpSp>
        <p:nvGrpSpPr>
          <p:cNvPr name="Group 10" id="10"/>
          <p:cNvGrpSpPr/>
          <p:nvPr/>
        </p:nvGrpSpPr>
        <p:grpSpPr>
          <a:xfrm rot="0">
            <a:off x="8758202" y="543106"/>
            <a:ext cx="1034727" cy="1058193"/>
            <a:chOff x="0" y="0"/>
            <a:chExt cx="905227" cy="925756"/>
          </a:xfrm>
        </p:grpSpPr>
        <p:sp>
          <p:nvSpPr>
            <p:cNvPr name="Freeform 11" id="11"/>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4"/>
              <a:stretch>
                <a:fillRect l="-1133" t="0" r="-1130" b="-5"/>
              </a:stretch>
            </a:blipFill>
          </p:spPr>
        </p:sp>
      </p:grpSp>
      <p:grpSp>
        <p:nvGrpSpPr>
          <p:cNvPr name="Group 12" id="12"/>
          <p:cNvGrpSpPr/>
          <p:nvPr/>
        </p:nvGrpSpPr>
        <p:grpSpPr>
          <a:xfrm rot="0">
            <a:off x="10121440" y="402846"/>
            <a:ext cx="1336726" cy="1251709"/>
            <a:chOff x="0" y="0"/>
            <a:chExt cx="1092376" cy="1022899"/>
          </a:xfrm>
        </p:grpSpPr>
        <p:sp>
          <p:nvSpPr>
            <p:cNvPr name="Freeform 13" id="13"/>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5"/>
              <a:stretch>
                <a:fillRect l="-14902" t="0" r="-14907" b="-4"/>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Freeform 4" id="4"/>
          <p:cNvSpPr/>
          <p:nvPr/>
        </p:nvSpPr>
        <p:spPr>
          <a:xfrm flipH="false" flipV="false" rot="0">
            <a:off x="-628747" y="3052974"/>
            <a:ext cx="5921651" cy="1240500"/>
          </a:xfrm>
          <a:custGeom>
            <a:avLst/>
            <a:gdLst/>
            <a:ahLst/>
            <a:cxnLst/>
            <a:rect r="r" b="b" t="t" l="l"/>
            <a:pathLst>
              <a:path h="1240500" w="5921651">
                <a:moveTo>
                  <a:pt x="0" y="0"/>
                </a:moveTo>
                <a:lnTo>
                  <a:pt x="5921651" y="0"/>
                </a:lnTo>
                <a:lnTo>
                  <a:pt x="5921651" y="1240500"/>
                </a:lnTo>
                <a:lnTo>
                  <a:pt x="0" y="12405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6233161" y="3544701"/>
            <a:ext cx="12648448" cy="7009348"/>
            <a:chOff x="0" y="0"/>
            <a:chExt cx="16864597" cy="9345797"/>
          </a:xfrm>
        </p:grpSpPr>
        <p:sp>
          <p:nvSpPr>
            <p:cNvPr name="Freeform 6" id="6"/>
            <p:cNvSpPr/>
            <p:nvPr/>
          </p:nvSpPr>
          <p:spPr>
            <a:xfrm flipH="false" flipV="false" rot="0">
              <a:off x="0" y="0"/>
              <a:ext cx="16864585" cy="9345803"/>
            </a:xfrm>
            <a:custGeom>
              <a:avLst/>
              <a:gdLst/>
              <a:ahLst/>
              <a:cxnLst/>
              <a:rect r="r" b="b" t="t" l="l"/>
              <a:pathLst>
                <a:path h="9345803" w="16864585">
                  <a:moveTo>
                    <a:pt x="0" y="0"/>
                  </a:moveTo>
                  <a:lnTo>
                    <a:pt x="16864585" y="0"/>
                  </a:lnTo>
                  <a:lnTo>
                    <a:pt x="16864585" y="9345803"/>
                  </a:lnTo>
                  <a:lnTo>
                    <a:pt x="0" y="9345803"/>
                  </a:lnTo>
                  <a:lnTo>
                    <a:pt x="0" y="0"/>
                  </a:lnTo>
                  <a:close/>
                </a:path>
              </a:pathLst>
            </a:custGeom>
            <a:blipFill>
              <a:blip r:embed="rId5"/>
              <a:stretch>
                <a:fillRect l="0" t="-4" r="0" b="-4"/>
              </a:stretch>
            </a:blipFill>
          </p:spPr>
        </p:sp>
      </p:grpSp>
      <p:grpSp>
        <p:nvGrpSpPr>
          <p:cNvPr name="Group 7" id="7"/>
          <p:cNvGrpSpPr/>
          <p:nvPr/>
        </p:nvGrpSpPr>
        <p:grpSpPr>
          <a:xfrm rot="0">
            <a:off x="9473415" y="1305474"/>
            <a:ext cx="8602304" cy="8602304"/>
            <a:chOff x="0" y="0"/>
            <a:chExt cx="11469739" cy="11469739"/>
          </a:xfrm>
        </p:grpSpPr>
        <p:sp>
          <p:nvSpPr>
            <p:cNvPr name="Freeform 8" id="8"/>
            <p:cNvSpPr/>
            <p:nvPr/>
          </p:nvSpPr>
          <p:spPr>
            <a:xfrm flipH="false" flipV="false" rot="0">
              <a:off x="0" y="0"/>
              <a:ext cx="11469751" cy="11469751"/>
            </a:xfrm>
            <a:custGeom>
              <a:avLst/>
              <a:gdLst/>
              <a:ahLst/>
              <a:cxnLst/>
              <a:rect r="r" b="b" t="t" l="l"/>
              <a:pathLst>
                <a:path h="11469751" w="11469751">
                  <a:moveTo>
                    <a:pt x="0" y="0"/>
                  </a:moveTo>
                  <a:lnTo>
                    <a:pt x="11469751" y="0"/>
                  </a:lnTo>
                  <a:lnTo>
                    <a:pt x="11469751" y="11469751"/>
                  </a:lnTo>
                  <a:lnTo>
                    <a:pt x="0" y="11469751"/>
                  </a:lnTo>
                  <a:lnTo>
                    <a:pt x="0" y="0"/>
                  </a:lnTo>
                  <a:close/>
                </a:path>
              </a:pathLst>
            </a:custGeom>
            <a:blipFill>
              <a:blip r:embed="rId6"/>
              <a:stretch>
                <a:fillRect l="0" t="0" r="0" b="0"/>
              </a:stretch>
            </a:blipFill>
          </p:spPr>
        </p:sp>
      </p:grpSp>
      <p:grpSp>
        <p:nvGrpSpPr>
          <p:cNvPr name="Group 9" id="9"/>
          <p:cNvGrpSpPr/>
          <p:nvPr/>
        </p:nvGrpSpPr>
        <p:grpSpPr>
          <a:xfrm rot="0">
            <a:off x="9909561" y="1917624"/>
            <a:ext cx="7730013" cy="7378004"/>
            <a:chOff x="0" y="0"/>
            <a:chExt cx="10306685" cy="9837339"/>
          </a:xfrm>
        </p:grpSpPr>
        <p:sp>
          <p:nvSpPr>
            <p:cNvPr name="Freeform 10" id="10"/>
            <p:cNvSpPr/>
            <p:nvPr/>
          </p:nvSpPr>
          <p:spPr>
            <a:xfrm flipH="false" flipV="false" rot="0">
              <a:off x="0" y="0"/>
              <a:ext cx="10306686" cy="9837293"/>
            </a:xfrm>
            <a:custGeom>
              <a:avLst/>
              <a:gdLst/>
              <a:ahLst/>
              <a:cxnLst/>
              <a:rect r="r" b="b" t="t" l="l"/>
              <a:pathLst>
                <a:path h="9837293" w="10306686">
                  <a:moveTo>
                    <a:pt x="5153279" y="7874"/>
                  </a:moveTo>
                  <a:cubicBezTo>
                    <a:pt x="3393694" y="0"/>
                    <a:pt x="1764284" y="934212"/>
                    <a:pt x="882142" y="2456942"/>
                  </a:cubicBezTo>
                  <a:cubicBezTo>
                    <a:pt x="0" y="3979672"/>
                    <a:pt x="0" y="5857748"/>
                    <a:pt x="882142" y="7380478"/>
                  </a:cubicBezTo>
                  <a:cubicBezTo>
                    <a:pt x="1764284" y="8903208"/>
                    <a:pt x="3393694" y="9837293"/>
                    <a:pt x="5153279" y="9829419"/>
                  </a:cubicBezTo>
                  <a:cubicBezTo>
                    <a:pt x="6912991" y="9837293"/>
                    <a:pt x="8542401" y="8903081"/>
                    <a:pt x="9424543" y="7380351"/>
                  </a:cubicBezTo>
                  <a:cubicBezTo>
                    <a:pt x="10306686" y="5857621"/>
                    <a:pt x="10306685" y="3979418"/>
                    <a:pt x="9424543" y="2456815"/>
                  </a:cubicBezTo>
                  <a:cubicBezTo>
                    <a:pt x="8542401" y="934212"/>
                    <a:pt x="6912991" y="0"/>
                    <a:pt x="5153279" y="7874"/>
                  </a:cubicBezTo>
                  <a:close/>
                </a:path>
              </a:pathLst>
            </a:custGeom>
            <a:solidFill>
              <a:srgbClr val="FDB813"/>
            </a:solidFill>
          </p:spPr>
        </p:sp>
      </p:grpSp>
      <p:grpSp>
        <p:nvGrpSpPr>
          <p:cNvPr name="Group 11" id="11"/>
          <p:cNvGrpSpPr/>
          <p:nvPr/>
        </p:nvGrpSpPr>
        <p:grpSpPr>
          <a:xfrm rot="0">
            <a:off x="10421288" y="2406049"/>
            <a:ext cx="6706559" cy="6401157"/>
            <a:chOff x="0" y="0"/>
            <a:chExt cx="8942079" cy="8534876"/>
          </a:xfrm>
        </p:grpSpPr>
        <p:sp>
          <p:nvSpPr>
            <p:cNvPr name="Freeform 12" id="12"/>
            <p:cNvSpPr/>
            <p:nvPr/>
          </p:nvSpPr>
          <p:spPr>
            <a:xfrm flipH="false" flipV="false" rot="0">
              <a:off x="0" y="0"/>
              <a:ext cx="8942070" cy="8534908"/>
            </a:xfrm>
            <a:custGeom>
              <a:avLst/>
              <a:gdLst/>
              <a:ahLst/>
              <a:cxnLst/>
              <a:rect r="r" b="b" t="t" l="l"/>
              <a:pathLst>
                <a:path h="8534908" w="8942070">
                  <a:moveTo>
                    <a:pt x="4471035" y="6858"/>
                  </a:moveTo>
                  <a:cubicBezTo>
                    <a:pt x="2944368" y="0"/>
                    <a:pt x="1530604" y="810514"/>
                    <a:pt x="765302" y="2131568"/>
                  </a:cubicBezTo>
                  <a:cubicBezTo>
                    <a:pt x="0" y="3452622"/>
                    <a:pt x="0" y="5082159"/>
                    <a:pt x="765302" y="6403213"/>
                  </a:cubicBezTo>
                  <a:cubicBezTo>
                    <a:pt x="1530604" y="7724267"/>
                    <a:pt x="2944368" y="8534908"/>
                    <a:pt x="4471035" y="8528050"/>
                  </a:cubicBezTo>
                  <a:cubicBezTo>
                    <a:pt x="5997702" y="8534908"/>
                    <a:pt x="7411466" y="7724267"/>
                    <a:pt x="8176768" y="6403213"/>
                  </a:cubicBezTo>
                  <a:cubicBezTo>
                    <a:pt x="8942070" y="5082159"/>
                    <a:pt x="8942070" y="3452622"/>
                    <a:pt x="8176768" y="2131568"/>
                  </a:cubicBezTo>
                  <a:cubicBezTo>
                    <a:pt x="7411466" y="810514"/>
                    <a:pt x="5997702" y="0"/>
                    <a:pt x="4471035" y="6858"/>
                  </a:cubicBezTo>
                  <a:close/>
                </a:path>
              </a:pathLst>
            </a:custGeom>
            <a:blipFill>
              <a:blip r:embed="rId7"/>
              <a:stretch>
                <a:fillRect l="-38492" t="0" r="-38492" b="0"/>
              </a:stretch>
            </a:blipFill>
          </p:spPr>
        </p:sp>
      </p:grpSp>
      <p:grpSp>
        <p:nvGrpSpPr>
          <p:cNvPr name="Group 13" id="13"/>
          <p:cNvGrpSpPr/>
          <p:nvPr/>
        </p:nvGrpSpPr>
        <p:grpSpPr>
          <a:xfrm rot="0">
            <a:off x="783418" y="7524511"/>
            <a:ext cx="4087811" cy="66675"/>
            <a:chOff x="0" y="0"/>
            <a:chExt cx="5450415" cy="88900"/>
          </a:xfrm>
        </p:grpSpPr>
        <p:sp>
          <p:nvSpPr>
            <p:cNvPr name="Freeform 14" id="14"/>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sp>
        <p:nvSpPr>
          <p:cNvPr name="Freeform 15" id="15"/>
          <p:cNvSpPr/>
          <p:nvPr/>
        </p:nvSpPr>
        <p:spPr>
          <a:xfrm flipH="false" flipV="false" rot="0">
            <a:off x="14319873" y="-287671"/>
            <a:ext cx="4350590" cy="1593145"/>
          </a:xfrm>
          <a:custGeom>
            <a:avLst/>
            <a:gdLst/>
            <a:ahLst/>
            <a:cxnLst/>
            <a:rect r="r" b="b" t="t" l="l"/>
            <a:pathLst>
              <a:path h="1593145" w="4350590">
                <a:moveTo>
                  <a:pt x="0" y="0"/>
                </a:moveTo>
                <a:lnTo>
                  <a:pt x="4350590" y="0"/>
                </a:lnTo>
                <a:lnTo>
                  <a:pt x="4350590" y="1593145"/>
                </a:lnTo>
                <a:lnTo>
                  <a:pt x="0" y="15931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6" id="16"/>
          <p:cNvGrpSpPr/>
          <p:nvPr/>
        </p:nvGrpSpPr>
        <p:grpSpPr>
          <a:xfrm rot="0">
            <a:off x="0" y="8267461"/>
            <a:ext cx="8157818" cy="1327780"/>
            <a:chOff x="0" y="0"/>
            <a:chExt cx="2148561" cy="349703"/>
          </a:xfrm>
        </p:grpSpPr>
        <p:sp>
          <p:nvSpPr>
            <p:cNvPr name="Freeform 17" id="17"/>
            <p:cNvSpPr/>
            <p:nvPr/>
          </p:nvSpPr>
          <p:spPr>
            <a:xfrm flipH="false" flipV="false" rot="0">
              <a:off x="0" y="0"/>
              <a:ext cx="2148561" cy="349703"/>
            </a:xfrm>
            <a:custGeom>
              <a:avLst/>
              <a:gdLst/>
              <a:ahLst/>
              <a:cxnLst/>
              <a:rect r="r" b="b" t="t" l="l"/>
              <a:pathLst>
                <a:path h="349703" w="2148561">
                  <a:moveTo>
                    <a:pt x="0" y="0"/>
                  </a:moveTo>
                  <a:lnTo>
                    <a:pt x="2148561" y="0"/>
                  </a:lnTo>
                  <a:lnTo>
                    <a:pt x="2148561" y="349703"/>
                  </a:lnTo>
                  <a:lnTo>
                    <a:pt x="0" y="349703"/>
                  </a:lnTo>
                  <a:close/>
                </a:path>
              </a:pathLst>
            </a:custGeom>
            <a:solidFill>
              <a:srgbClr val="022135"/>
            </a:solidFill>
          </p:spPr>
        </p:sp>
        <p:sp>
          <p:nvSpPr>
            <p:cNvPr name="TextBox 18" id="18"/>
            <p:cNvSpPr txBox="true"/>
            <p:nvPr/>
          </p:nvSpPr>
          <p:spPr>
            <a:xfrm>
              <a:off x="0" y="-57150"/>
              <a:ext cx="2148561" cy="406853"/>
            </a:xfrm>
            <a:prstGeom prst="rect">
              <a:avLst/>
            </a:prstGeom>
          </p:spPr>
          <p:txBody>
            <a:bodyPr anchor="ctr" rtlCol="false" tIns="50800" lIns="50800" bIns="50800" rIns="50800"/>
            <a:lstStyle/>
            <a:p>
              <a:pPr algn="ctr">
                <a:lnSpc>
                  <a:spcPts val="3498"/>
                </a:lnSpc>
              </a:pPr>
            </a:p>
          </p:txBody>
        </p:sp>
      </p:grpSp>
      <p:sp>
        <p:nvSpPr>
          <p:cNvPr name="TextBox 19" id="19"/>
          <p:cNvSpPr txBox="true"/>
          <p:nvPr/>
        </p:nvSpPr>
        <p:spPr>
          <a:xfrm rot="0">
            <a:off x="252015" y="5088255"/>
            <a:ext cx="10081779" cy="2079625"/>
          </a:xfrm>
          <a:prstGeom prst="rect">
            <a:avLst/>
          </a:prstGeom>
        </p:spPr>
        <p:txBody>
          <a:bodyPr anchor="t" rtlCol="false" tIns="0" lIns="0" bIns="0" rIns="0">
            <a:spAutoFit/>
          </a:bodyPr>
          <a:lstStyle/>
          <a:p>
            <a:pPr algn="l">
              <a:lnSpc>
                <a:spcPts val="8000"/>
              </a:lnSpc>
            </a:pPr>
            <a:r>
              <a:rPr lang="en-US" sz="8000">
                <a:solidFill>
                  <a:srgbClr val="022135"/>
                </a:solidFill>
                <a:latin typeface="Eastman Condensed Bold"/>
                <a:ea typeface="Eastman Condensed Bold"/>
                <a:cs typeface="Eastman Condensed Bold"/>
                <a:sym typeface="Eastman Condensed Bold"/>
              </a:rPr>
              <a:t>TEKNOLOGI PENDUKUNG </a:t>
            </a:r>
            <a:r>
              <a:rPr lang="en-US" sz="8000">
                <a:solidFill>
                  <a:srgbClr val="022135"/>
                </a:solidFill>
                <a:latin typeface="Eastman Condensed Bold"/>
                <a:ea typeface="Eastman Condensed Bold"/>
                <a:cs typeface="Eastman Condensed Bold"/>
                <a:sym typeface="Eastman Condensed Bold"/>
              </a:rPr>
              <a:t>INTERNET OF THINGS</a:t>
            </a:r>
          </a:p>
        </p:txBody>
      </p:sp>
      <p:sp>
        <p:nvSpPr>
          <p:cNvPr name="TextBox 20" id="20"/>
          <p:cNvSpPr txBox="true"/>
          <p:nvPr/>
        </p:nvSpPr>
        <p:spPr>
          <a:xfrm rot="0">
            <a:off x="679018" y="3327639"/>
            <a:ext cx="4192212" cy="622935"/>
          </a:xfrm>
          <a:prstGeom prst="rect">
            <a:avLst/>
          </a:prstGeom>
        </p:spPr>
        <p:txBody>
          <a:bodyPr anchor="t" rtlCol="false" tIns="0" lIns="0" bIns="0" rIns="0">
            <a:spAutoFit/>
          </a:bodyPr>
          <a:lstStyle/>
          <a:p>
            <a:pPr algn="l">
              <a:lnSpc>
                <a:spcPts val="5040"/>
              </a:lnSpc>
            </a:pPr>
            <a:r>
              <a:rPr lang="en-US" sz="3600">
                <a:solidFill>
                  <a:srgbClr val="FDB813"/>
                </a:solidFill>
                <a:latin typeface="Public Sans Bold"/>
                <a:ea typeface="Public Sans Bold"/>
                <a:cs typeface="Public Sans Bold"/>
                <a:sym typeface="Public Sans Bold"/>
              </a:rPr>
              <a:t>PERTEMUAN 3</a:t>
            </a:r>
          </a:p>
        </p:txBody>
      </p:sp>
      <p:sp>
        <p:nvSpPr>
          <p:cNvPr name="TextBox 21" id="21"/>
          <p:cNvSpPr txBox="true"/>
          <p:nvPr/>
        </p:nvSpPr>
        <p:spPr>
          <a:xfrm rot="0">
            <a:off x="339509" y="8581784"/>
            <a:ext cx="7818310" cy="622935"/>
          </a:xfrm>
          <a:prstGeom prst="rect">
            <a:avLst/>
          </a:prstGeom>
        </p:spPr>
        <p:txBody>
          <a:bodyPr anchor="t" rtlCol="false" tIns="0" lIns="0" bIns="0" rIns="0">
            <a:spAutoFit/>
          </a:bodyPr>
          <a:lstStyle/>
          <a:p>
            <a:pPr algn="l">
              <a:lnSpc>
                <a:spcPts val="5040"/>
              </a:lnSpc>
            </a:pPr>
            <a:r>
              <a:rPr lang="en-US" sz="3600">
                <a:solidFill>
                  <a:srgbClr val="FDB813"/>
                </a:solidFill>
                <a:latin typeface="Public Sans Bold"/>
                <a:ea typeface="Public Sans Bold"/>
                <a:cs typeface="Public Sans Bold"/>
                <a:sym typeface="Public Sans Bold"/>
              </a:rPr>
              <a:t>PROGRAM STUDI INFORMATIKA</a:t>
            </a:r>
          </a:p>
        </p:txBody>
      </p:sp>
      <p:grpSp>
        <p:nvGrpSpPr>
          <p:cNvPr name="Group 22" id="22"/>
          <p:cNvGrpSpPr/>
          <p:nvPr/>
        </p:nvGrpSpPr>
        <p:grpSpPr>
          <a:xfrm rot="0">
            <a:off x="294113" y="146151"/>
            <a:ext cx="4781111" cy="954113"/>
            <a:chOff x="0" y="0"/>
            <a:chExt cx="6374815" cy="1272151"/>
          </a:xfrm>
        </p:grpSpPr>
        <p:grpSp>
          <p:nvGrpSpPr>
            <p:cNvPr name="Group 23" id="23"/>
            <p:cNvGrpSpPr/>
            <p:nvPr/>
          </p:nvGrpSpPr>
          <p:grpSpPr>
            <a:xfrm rot="0">
              <a:off x="0" y="0"/>
              <a:ext cx="2980449" cy="1272151"/>
              <a:chOff x="0" y="0"/>
              <a:chExt cx="1894744" cy="808737"/>
            </a:xfrm>
          </p:grpSpPr>
          <p:sp>
            <p:nvSpPr>
              <p:cNvPr name="Freeform 24" id="24"/>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25" id="25"/>
            <p:cNvGrpSpPr/>
            <p:nvPr/>
          </p:nvGrpSpPr>
          <p:grpSpPr>
            <a:xfrm rot="0">
              <a:off x="3396350" y="24525"/>
              <a:ext cx="1219960" cy="1247626"/>
              <a:chOff x="0" y="0"/>
              <a:chExt cx="1009933" cy="1032836"/>
            </a:xfrm>
          </p:grpSpPr>
          <p:sp>
            <p:nvSpPr>
              <p:cNvPr name="Freeform 26" id="26"/>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1"/>
                <a:stretch>
                  <a:fillRect l="-1133" t="0" r="-1136" b="5"/>
                </a:stretch>
              </a:blipFill>
            </p:spPr>
          </p:sp>
        </p:grpSp>
        <p:grpSp>
          <p:nvGrpSpPr>
            <p:cNvPr name="Group 27" id="27"/>
            <p:cNvGrpSpPr/>
            <p:nvPr/>
          </p:nvGrpSpPr>
          <p:grpSpPr>
            <a:xfrm rot="0">
              <a:off x="5032213" y="0"/>
              <a:ext cx="1342602" cy="1257210"/>
              <a:chOff x="0" y="0"/>
              <a:chExt cx="1092376" cy="1022899"/>
            </a:xfrm>
          </p:grpSpPr>
          <p:sp>
            <p:nvSpPr>
              <p:cNvPr name="Freeform 28" id="28"/>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3"/>
                </a:stretch>
              </a:blipFill>
            </p:spPr>
          </p:sp>
        </p:gr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8332772" y="-66638"/>
            <a:ext cx="10420276" cy="10420276"/>
            <a:chOff x="0" y="0"/>
            <a:chExt cx="13893701" cy="13893701"/>
          </a:xfrm>
        </p:grpSpPr>
        <p:sp>
          <p:nvSpPr>
            <p:cNvPr name="Freeform 5" id="5"/>
            <p:cNvSpPr/>
            <p:nvPr/>
          </p:nvSpPr>
          <p:spPr>
            <a:xfrm flipH="true" flipV="false" rot="0">
              <a:off x="0" y="0"/>
              <a:ext cx="13893673" cy="13893673"/>
            </a:xfrm>
            <a:custGeom>
              <a:avLst/>
              <a:gdLst/>
              <a:ahLst/>
              <a:cxnLst/>
              <a:rect r="r" b="b" t="t" l="l"/>
              <a:pathLst>
                <a:path h="13893673" w="13893673">
                  <a:moveTo>
                    <a:pt x="13893673" y="0"/>
                  </a:moveTo>
                  <a:lnTo>
                    <a:pt x="0" y="0"/>
                  </a:lnTo>
                  <a:lnTo>
                    <a:pt x="0" y="13893673"/>
                  </a:lnTo>
                  <a:lnTo>
                    <a:pt x="13893673" y="13893673"/>
                  </a:lnTo>
                  <a:lnTo>
                    <a:pt x="13893673" y="0"/>
                  </a:lnTo>
                  <a:close/>
                </a:path>
              </a:pathLst>
            </a:custGeom>
            <a:blipFill>
              <a:blip r:embed="rId3"/>
              <a:stretch>
                <a:fillRect l="0" t="0" r="0" b="0"/>
              </a:stretch>
            </a:blipFill>
          </p:spPr>
        </p:sp>
      </p:grpSp>
      <p:sp>
        <p:nvSpPr>
          <p:cNvPr name="TextBox 6" id="6"/>
          <p:cNvSpPr txBox="true"/>
          <p:nvPr/>
        </p:nvSpPr>
        <p:spPr>
          <a:xfrm rot="0">
            <a:off x="1028700" y="1868010"/>
            <a:ext cx="10273597" cy="1038225"/>
          </a:xfrm>
          <a:prstGeom prst="rect">
            <a:avLst/>
          </a:prstGeom>
        </p:spPr>
        <p:txBody>
          <a:bodyPr anchor="t" rtlCol="false" tIns="0" lIns="0" bIns="0" rIns="0">
            <a:spAutoFit/>
          </a:bodyPr>
          <a:lstStyle/>
          <a:p>
            <a:pPr algn="l">
              <a:lnSpc>
                <a:spcPts val="8400"/>
              </a:lnSpc>
            </a:pPr>
            <a:r>
              <a:rPr lang="en-US" sz="6000">
                <a:solidFill>
                  <a:srgbClr val="022135"/>
                </a:solidFill>
                <a:latin typeface="Eastman Condensed Bold"/>
                <a:ea typeface="Eastman Condensed Bold"/>
                <a:cs typeface="Eastman Condensed Bold"/>
                <a:sym typeface="Eastman Condensed Bold"/>
              </a:rPr>
              <a:t>TUJUAN PEMBELAJARAN</a:t>
            </a:r>
          </a:p>
        </p:txBody>
      </p:sp>
      <p:grpSp>
        <p:nvGrpSpPr>
          <p:cNvPr name="Group 7" id="7"/>
          <p:cNvGrpSpPr/>
          <p:nvPr/>
        </p:nvGrpSpPr>
        <p:grpSpPr>
          <a:xfrm rot="0">
            <a:off x="8913760" y="514350"/>
            <a:ext cx="9258300" cy="9258300"/>
            <a:chOff x="0" y="0"/>
            <a:chExt cx="12344400" cy="12344400"/>
          </a:xfrm>
        </p:grpSpPr>
        <p:sp>
          <p:nvSpPr>
            <p:cNvPr name="Freeform 8" id="8"/>
            <p:cNvSpPr/>
            <p:nvPr/>
          </p:nvSpPr>
          <p:spPr>
            <a:xfrm flipH="false" flipV="false" rot="0">
              <a:off x="0" y="0"/>
              <a:ext cx="12344400" cy="12344400"/>
            </a:xfrm>
            <a:custGeom>
              <a:avLst/>
              <a:gdLst/>
              <a:ahLst/>
              <a:cxnLst/>
              <a:rect r="r" b="b" t="t" l="l"/>
              <a:pathLst>
                <a:path h="12344400" w="12344400">
                  <a:moveTo>
                    <a:pt x="0" y="0"/>
                  </a:moveTo>
                  <a:lnTo>
                    <a:pt x="12344400" y="0"/>
                  </a:lnTo>
                  <a:lnTo>
                    <a:pt x="12344400" y="12344400"/>
                  </a:lnTo>
                  <a:lnTo>
                    <a:pt x="0" y="12344400"/>
                  </a:lnTo>
                  <a:lnTo>
                    <a:pt x="0" y="0"/>
                  </a:lnTo>
                  <a:close/>
                </a:path>
              </a:pathLst>
            </a:custGeom>
            <a:blipFill>
              <a:blip r:embed="rId4"/>
              <a:stretch>
                <a:fillRect l="0" t="0" r="0" b="0"/>
              </a:stretch>
            </a:blipFill>
          </p:spPr>
        </p:sp>
      </p:grpSp>
      <p:grpSp>
        <p:nvGrpSpPr>
          <p:cNvPr name="Group 9" id="9"/>
          <p:cNvGrpSpPr/>
          <p:nvPr/>
        </p:nvGrpSpPr>
        <p:grpSpPr>
          <a:xfrm rot="0">
            <a:off x="9383165" y="1173182"/>
            <a:ext cx="8319489" cy="7940637"/>
            <a:chOff x="0" y="0"/>
            <a:chExt cx="11092653" cy="10587516"/>
          </a:xfrm>
        </p:grpSpPr>
        <p:sp>
          <p:nvSpPr>
            <p:cNvPr name="Freeform 10" id="10"/>
            <p:cNvSpPr/>
            <p:nvPr/>
          </p:nvSpPr>
          <p:spPr>
            <a:xfrm flipH="false" flipV="false" rot="0">
              <a:off x="0" y="0"/>
              <a:ext cx="11092688" cy="10587609"/>
            </a:xfrm>
            <a:custGeom>
              <a:avLst/>
              <a:gdLst/>
              <a:ahLst/>
              <a:cxnLst/>
              <a:rect r="r" b="b" t="t" l="l"/>
              <a:pathLst>
                <a:path h="10587609" w="11092688">
                  <a:moveTo>
                    <a:pt x="5546344" y="8509"/>
                  </a:moveTo>
                  <a:cubicBezTo>
                    <a:pt x="3652393" y="0"/>
                    <a:pt x="1898777" y="1005459"/>
                    <a:pt x="949452" y="2644267"/>
                  </a:cubicBezTo>
                  <a:cubicBezTo>
                    <a:pt x="127" y="4283075"/>
                    <a:pt x="0" y="6304534"/>
                    <a:pt x="949452" y="7943215"/>
                  </a:cubicBezTo>
                  <a:cubicBezTo>
                    <a:pt x="1898904" y="9581897"/>
                    <a:pt x="3652393" y="10587482"/>
                    <a:pt x="5546344" y="10579100"/>
                  </a:cubicBezTo>
                  <a:cubicBezTo>
                    <a:pt x="7440168" y="10587609"/>
                    <a:pt x="9193911" y="9582023"/>
                    <a:pt x="10143236" y="7943342"/>
                  </a:cubicBezTo>
                  <a:cubicBezTo>
                    <a:pt x="11092561" y="6304661"/>
                    <a:pt x="11092688" y="4283075"/>
                    <a:pt x="10143236" y="2644394"/>
                  </a:cubicBezTo>
                  <a:cubicBezTo>
                    <a:pt x="9193784" y="1005713"/>
                    <a:pt x="7440168" y="0"/>
                    <a:pt x="5546344" y="8509"/>
                  </a:cubicBezTo>
                  <a:close/>
                </a:path>
              </a:pathLst>
            </a:custGeom>
            <a:solidFill>
              <a:srgbClr val="FFFFFF"/>
            </a:solidFill>
          </p:spPr>
        </p:sp>
      </p:grpSp>
      <p:grpSp>
        <p:nvGrpSpPr>
          <p:cNvPr name="Group 11" id="11"/>
          <p:cNvGrpSpPr/>
          <p:nvPr/>
        </p:nvGrpSpPr>
        <p:grpSpPr>
          <a:xfrm rot="0">
            <a:off x="9933916" y="1698852"/>
            <a:ext cx="7217989" cy="6889297"/>
            <a:chOff x="0" y="0"/>
            <a:chExt cx="9623985" cy="9185729"/>
          </a:xfrm>
        </p:grpSpPr>
        <p:sp>
          <p:nvSpPr>
            <p:cNvPr name="Freeform 12" id="12"/>
            <p:cNvSpPr/>
            <p:nvPr/>
          </p:nvSpPr>
          <p:spPr>
            <a:xfrm flipH="false" flipV="false" rot="0">
              <a:off x="0" y="0"/>
              <a:ext cx="9624061" cy="9185783"/>
            </a:xfrm>
            <a:custGeom>
              <a:avLst/>
              <a:gdLst/>
              <a:ahLst/>
              <a:cxnLst/>
              <a:rect r="r" b="b" t="t" l="l"/>
              <a:pathLst>
                <a:path h="9185783" w="9624061">
                  <a:moveTo>
                    <a:pt x="4812030" y="7366"/>
                  </a:moveTo>
                  <a:cubicBezTo>
                    <a:pt x="3168904" y="0"/>
                    <a:pt x="1647444" y="872363"/>
                    <a:pt x="823722" y="2294128"/>
                  </a:cubicBezTo>
                  <a:cubicBezTo>
                    <a:pt x="0" y="3715893"/>
                    <a:pt x="0" y="5469763"/>
                    <a:pt x="823722" y="6891528"/>
                  </a:cubicBezTo>
                  <a:cubicBezTo>
                    <a:pt x="1647444" y="8313293"/>
                    <a:pt x="3168904" y="9185783"/>
                    <a:pt x="4812030" y="9178417"/>
                  </a:cubicBezTo>
                  <a:cubicBezTo>
                    <a:pt x="6455156" y="9185783"/>
                    <a:pt x="7976616" y="8313420"/>
                    <a:pt x="8800338" y="6891655"/>
                  </a:cubicBezTo>
                  <a:cubicBezTo>
                    <a:pt x="9624061" y="5469891"/>
                    <a:pt x="9624060" y="3716020"/>
                    <a:pt x="8800338" y="2294255"/>
                  </a:cubicBezTo>
                  <a:cubicBezTo>
                    <a:pt x="7976616" y="872490"/>
                    <a:pt x="6455156" y="0"/>
                    <a:pt x="4812030" y="7366"/>
                  </a:cubicBezTo>
                  <a:close/>
                </a:path>
              </a:pathLst>
            </a:custGeom>
            <a:blipFill>
              <a:blip r:embed="rId5"/>
              <a:stretch>
                <a:fillRect l="-38492" t="0" r="-38492" b="0"/>
              </a:stretch>
            </a:blipFill>
          </p:spPr>
        </p:sp>
      </p:grpSp>
      <p:grpSp>
        <p:nvGrpSpPr>
          <p:cNvPr name="Group 13" id="13"/>
          <p:cNvGrpSpPr/>
          <p:nvPr/>
        </p:nvGrpSpPr>
        <p:grpSpPr>
          <a:xfrm rot="0">
            <a:off x="995362" y="3960268"/>
            <a:ext cx="4087811" cy="66675"/>
            <a:chOff x="0" y="0"/>
            <a:chExt cx="5450415" cy="88900"/>
          </a:xfrm>
        </p:grpSpPr>
        <p:sp>
          <p:nvSpPr>
            <p:cNvPr name="Freeform 14" id="14"/>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grpSp>
        <p:nvGrpSpPr>
          <p:cNvPr name="Group 15" id="15"/>
          <p:cNvGrpSpPr/>
          <p:nvPr/>
        </p:nvGrpSpPr>
        <p:grpSpPr>
          <a:xfrm rot="0">
            <a:off x="15693555" y="1029523"/>
            <a:ext cx="1813321" cy="300022"/>
            <a:chOff x="0" y="0"/>
            <a:chExt cx="2417761" cy="400029"/>
          </a:xfrm>
        </p:grpSpPr>
        <p:sp>
          <p:nvSpPr>
            <p:cNvPr name="Freeform 16" id="16"/>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6"/>
              <a:stretch>
                <a:fillRect l="0" t="-2212" r="-2" b="-2206"/>
              </a:stretch>
            </a:blipFill>
          </p:spPr>
        </p:sp>
      </p:grpSp>
      <p:grpSp>
        <p:nvGrpSpPr>
          <p:cNvPr name="Group 17" id="17"/>
          <p:cNvGrpSpPr/>
          <p:nvPr/>
        </p:nvGrpSpPr>
        <p:grpSpPr>
          <a:xfrm rot="0">
            <a:off x="6921618" y="-2017253"/>
            <a:ext cx="3561608" cy="3643588"/>
            <a:chOff x="0" y="0"/>
            <a:chExt cx="4748811" cy="4858117"/>
          </a:xfrm>
        </p:grpSpPr>
        <p:sp>
          <p:nvSpPr>
            <p:cNvPr name="Freeform 18" id="18"/>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7"/>
              <a:stretch>
                <a:fillRect l="-82" t="0" r="-83" b="0"/>
              </a:stretch>
            </a:blipFill>
          </p:spPr>
        </p:sp>
      </p:grpSp>
      <p:sp>
        <p:nvSpPr>
          <p:cNvPr name="Freeform 19" id="19"/>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20" id="20"/>
          <p:cNvGrpSpPr/>
          <p:nvPr/>
        </p:nvGrpSpPr>
        <p:grpSpPr>
          <a:xfrm rot="0">
            <a:off x="1028700" y="4693694"/>
            <a:ext cx="6504810" cy="3426999"/>
            <a:chOff x="0" y="0"/>
            <a:chExt cx="1713201" cy="902584"/>
          </a:xfrm>
        </p:grpSpPr>
        <p:sp>
          <p:nvSpPr>
            <p:cNvPr name="Freeform 21" id="21"/>
            <p:cNvSpPr/>
            <p:nvPr/>
          </p:nvSpPr>
          <p:spPr>
            <a:xfrm flipH="false" flipV="false" rot="0">
              <a:off x="0" y="0"/>
              <a:ext cx="1713201" cy="902584"/>
            </a:xfrm>
            <a:custGeom>
              <a:avLst/>
              <a:gdLst/>
              <a:ahLst/>
              <a:cxnLst/>
              <a:rect r="r" b="b" t="t" l="l"/>
              <a:pathLst>
                <a:path h="902584" w="1713201">
                  <a:moveTo>
                    <a:pt x="19043" y="0"/>
                  </a:moveTo>
                  <a:lnTo>
                    <a:pt x="1694158" y="0"/>
                  </a:lnTo>
                  <a:cubicBezTo>
                    <a:pt x="1699208" y="0"/>
                    <a:pt x="1704052" y="2006"/>
                    <a:pt x="1707623" y="5578"/>
                  </a:cubicBezTo>
                  <a:cubicBezTo>
                    <a:pt x="1711195" y="9149"/>
                    <a:pt x="1713201" y="13992"/>
                    <a:pt x="1713201" y="19043"/>
                  </a:cubicBezTo>
                  <a:lnTo>
                    <a:pt x="1713201" y="883541"/>
                  </a:lnTo>
                  <a:cubicBezTo>
                    <a:pt x="1713201" y="894058"/>
                    <a:pt x="1704675" y="902584"/>
                    <a:pt x="1694158" y="902584"/>
                  </a:cubicBezTo>
                  <a:lnTo>
                    <a:pt x="19043" y="902584"/>
                  </a:lnTo>
                  <a:cubicBezTo>
                    <a:pt x="13992" y="902584"/>
                    <a:pt x="9149" y="900578"/>
                    <a:pt x="5578" y="897007"/>
                  </a:cubicBezTo>
                  <a:cubicBezTo>
                    <a:pt x="2006" y="893435"/>
                    <a:pt x="0" y="888592"/>
                    <a:pt x="0" y="883541"/>
                  </a:cubicBezTo>
                  <a:lnTo>
                    <a:pt x="0" y="19043"/>
                  </a:lnTo>
                  <a:cubicBezTo>
                    <a:pt x="0" y="8526"/>
                    <a:pt x="8526" y="0"/>
                    <a:pt x="19043" y="0"/>
                  </a:cubicBezTo>
                  <a:close/>
                </a:path>
              </a:pathLst>
            </a:custGeom>
            <a:solidFill>
              <a:srgbClr val="A6A6A6"/>
            </a:solidFill>
          </p:spPr>
        </p:sp>
        <p:sp>
          <p:nvSpPr>
            <p:cNvPr name="TextBox 22" id="22"/>
            <p:cNvSpPr txBox="true"/>
            <p:nvPr/>
          </p:nvSpPr>
          <p:spPr>
            <a:xfrm>
              <a:off x="0" y="-57150"/>
              <a:ext cx="1713201" cy="959734"/>
            </a:xfrm>
            <a:prstGeom prst="rect">
              <a:avLst/>
            </a:prstGeom>
          </p:spPr>
          <p:txBody>
            <a:bodyPr anchor="ctr" rtlCol="false" tIns="50800" lIns="50800" bIns="50800" rIns="50800"/>
            <a:lstStyle/>
            <a:p>
              <a:pPr algn="ctr">
                <a:lnSpc>
                  <a:spcPts val="3498"/>
                </a:lnSpc>
              </a:pPr>
            </a:p>
          </p:txBody>
        </p:sp>
      </p:grpSp>
      <p:sp>
        <p:nvSpPr>
          <p:cNvPr name="TextBox 23" id="23"/>
          <p:cNvSpPr txBox="true"/>
          <p:nvPr/>
        </p:nvSpPr>
        <p:spPr>
          <a:xfrm rot="0">
            <a:off x="1352176" y="5057775"/>
            <a:ext cx="5857857" cy="2803525"/>
          </a:xfrm>
          <a:prstGeom prst="rect">
            <a:avLst/>
          </a:prstGeom>
        </p:spPr>
        <p:txBody>
          <a:bodyPr anchor="t" rtlCol="false" tIns="0" lIns="0" bIns="0" rIns="0">
            <a:spAutoFit/>
          </a:bodyPr>
          <a:lstStyle/>
          <a:p>
            <a:pPr algn="ctr">
              <a:lnSpc>
                <a:spcPts val="5599"/>
              </a:lnSpc>
            </a:pPr>
            <a:r>
              <a:rPr lang="en-US" sz="3999">
                <a:solidFill>
                  <a:srgbClr val="022135"/>
                </a:solidFill>
                <a:latin typeface="Cloud"/>
                <a:ea typeface="Cloud"/>
                <a:cs typeface="Cloud"/>
                <a:sym typeface="Cloud"/>
              </a:rPr>
              <a:t>Mahasiswa mampu menjelaskan teknologi pendukung Internet of Things</a:t>
            </a:r>
          </a:p>
        </p:txBody>
      </p:sp>
      <p:grpSp>
        <p:nvGrpSpPr>
          <p:cNvPr name="Group 24" id="24"/>
          <p:cNvGrpSpPr/>
          <p:nvPr/>
        </p:nvGrpSpPr>
        <p:grpSpPr>
          <a:xfrm rot="0">
            <a:off x="294113" y="146151"/>
            <a:ext cx="4781111" cy="954113"/>
            <a:chOff x="0" y="0"/>
            <a:chExt cx="6374815" cy="1272151"/>
          </a:xfrm>
        </p:grpSpPr>
        <p:grpSp>
          <p:nvGrpSpPr>
            <p:cNvPr name="Group 25" id="25"/>
            <p:cNvGrpSpPr/>
            <p:nvPr/>
          </p:nvGrpSpPr>
          <p:grpSpPr>
            <a:xfrm rot="0">
              <a:off x="0" y="0"/>
              <a:ext cx="2980449" cy="1272151"/>
              <a:chOff x="0" y="0"/>
              <a:chExt cx="1894744" cy="808737"/>
            </a:xfrm>
          </p:grpSpPr>
          <p:sp>
            <p:nvSpPr>
              <p:cNvPr name="Freeform 26" id="26"/>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27" id="27"/>
            <p:cNvGrpSpPr/>
            <p:nvPr/>
          </p:nvGrpSpPr>
          <p:grpSpPr>
            <a:xfrm rot="0">
              <a:off x="3396350" y="24525"/>
              <a:ext cx="1219960" cy="1247626"/>
              <a:chOff x="0" y="0"/>
              <a:chExt cx="1009933" cy="1032836"/>
            </a:xfrm>
          </p:grpSpPr>
          <p:sp>
            <p:nvSpPr>
              <p:cNvPr name="Freeform 28" id="28"/>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1"/>
                <a:stretch>
                  <a:fillRect l="-1133" t="0" r="-1136" b="5"/>
                </a:stretch>
              </a:blipFill>
            </p:spPr>
          </p:sp>
        </p:grpSp>
        <p:grpSp>
          <p:nvGrpSpPr>
            <p:cNvPr name="Group 29" id="29"/>
            <p:cNvGrpSpPr/>
            <p:nvPr/>
          </p:nvGrpSpPr>
          <p:grpSpPr>
            <a:xfrm rot="0">
              <a:off x="5032213" y="0"/>
              <a:ext cx="1342602" cy="1257210"/>
              <a:chOff x="0" y="0"/>
              <a:chExt cx="1092376" cy="1022899"/>
            </a:xfrm>
          </p:grpSpPr>
          <p:sp>
            <p:nvSpPr>
              <p:cNvPr name="Freeform 30" id="30"/>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3"/>
                </a:stretch>
              </a:blipFill>
            </p:spPr>
          </p:sp>
        </p:gr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14563628" y="8229600"/>
            <a:ext cx="4908884" cy="4114800"/>
            <a:chOff x="0" y="0"/>
            <a:chExt cx="6545179" cy="5486400"/>
          </a:xfrm>
        </p:grpSpPr>
        <p:sp>
          <p:nvSpPr>
            <p:cNvPr name="Freeform 5" id="5"/>
            <p:cNvSpPr/>
            <p:nvPr/>
          </p:nvSpPr>
          <p:spPr>
            <a:xfrm flipH="false" flipV="false" rot="0">
              <a:off x="0" y="0"/>
              <a:ext cx="6545199" cy="5486400"/>
            </a:xfrm>
            <a:custGeom>
              <a:avLst/>
              <a:gdLst/>
              <a:ahLst/>
              <a:cxnLst/>
              <a:rect r="r" b="b" t="t" l="l"/>
              <a:pathLst>
                <a:path h="5486400" w="6545199">
                  <a:moveTo>
                    <a:pt x="0" y="0"/>
                  </a:moveTo>
                  <a:lnTo>
                    <a:pt x="6545199" y="0"/>
                  </a:lnTo>
                  <a:lnTo>
                    <a:pt x="6545199" y="5486400"/>
                  </a:lnTo>
                  <a:lnTo>
                    <a:pt x="0" y="5486400"/>
                  </a:lnTo>
                  <a:lnTo>
                    <a:pt x="0" y="0"/>
                  </a:lnTo>
                  <a:close/>
                </a:path>
              </a:pathLst>
            </a:custGeom>
            <a:blipFill>
              <a:blip r:embed="rId3"/>
              <a:stretch>
                <a:fillRect l="0" t="-54" r="0" b="-54"/>
              </a:stretch>
            </a:blipFill>
          </p:spPr>
        </p:sp>
      </p:grpSp>
      <p:grpSp>
        <p:nvGrpSpPr>
          <p:cNvPr name="Group 6" id="6"/>
          <p:cNvGrpSpPr/>
          <p:nvPr/>
        </p:nvGrpSpPr>
        <p:grpSpPr>
          <a:xfrm rot="0">
            <a:off x="1552515" y="8964758"/>
            <a:ext cx="3561608" cy="3643588"/>
            <a:chOff x="0" y="0"/>
            <a:chExt cx="4748811" cy="4858117"/>
          </a:xfrm>
        </p:grpSpPr>
        <p:sp>
          <p:nvSpPr>
            <p:cNvPr name="Freeform 7" id="7"/>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4"/>
              <a:stretch>
                <a:fillRect l="-82" t="0" r="-83" b="0"/>
              </a:stretch>
            </a:blipFill>
          </p:spPr>
        </p:sp>
      </p:grpSp>
      <p:sp>
        <p:nvSpPr>
          <p:cNvPr name="Freeform 8" id="8"/>
          <p:cNvSpPr/>
          <p:nvPr/>
        </p:nvSpPr>
        <p:spPr>
          <a:xfrm flipH="false" flipV="false" rot="0">
            <a:off x="1290567" y="1744447"/>
            <a:ext cx="6798106" cy="6798106"/>
          </a:xfrm>
          <a:custGeom>
            <a:avLst/>
            <a:gdLst/>
            <a:ahLst/>
            <a:cxnLst/>
            <a:rect r="r" b="b" t="t" l="l"/>
            <a:pathLst>
              <a:path h="6798106" w="6798106">
                <a:moveTo>
                  <a:pt x="0" y="0"/>
                </a:moveTo>
                <a:lnTo>
                  <a:pt x="6798106" y="0"/>
                </a:lnTo>
                <a:lnTo>
                  <a:pt x="6798106" y="6798106"/>
                </a:lnTo>
                <a:lnTo>
                  <a:pt x="0" y="67981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5683462" y="1483089"/>
            <a:ext cx="11072740" cy="7182688"/>
          </a:xfrm>
          <a:custGeom>
            <a:avLst/>
            <a:gdLst/>
            <a:ahLst/>
            <a:cxnLst/>
            <a:rect r="r" b="b" t="t" l="l"/>
            <a:pathLst>
              <a:path h="7182688" w="11072740">
                <a:moveTo>
                  <a:pt x="0" y="0"/>
                </a:moveTo>
                <a:lnTo>
                  <a:pt x="11072740" y="0"/>
                </a:lnTo>
                <a:lnTo>
                  <a:pt x="11072740" y="7182689"/>
                </a:lnTo>
                <a:lnTo>
                  <a:pt x="0" y="71826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0" id="10"/>
          <p:cNvGrpSpPr/>
          <p:nvPr/>
        </p:nvGrpSpPr>
        <p:grpSpPr>
          <a:xfrm rot="0">
            <a:off x="1729456" y="2183348"/>
            <a:ext cx="5920329" cy="5920305"/>
            <a:chOff x="0" y="0"/>
            <a:chExt cx="7893772" cy="7893740"/>
          </a:xfrm>
        </p:grpSpPr>
        <p:sp>
          <p:nvSpPr>
            <p:cNvPr name="Freeform 11" id="11"/>
            <p:cNvSpPr/>
            <p:nvPr/>
          </p:nvSpPr>
          <p:spPr>
            <a:xfrm flipH="false" flipV="false" rot="0">
              <a:off x="0" y="0"/>
              <a:ext cx="7893812" cy="7893685"/>
            </a:xfrm>
            <a:custGeom>
              <a:avLst/>
              <a:gdLst/>
              <a:ahLst/>
              <a:cxnLst/>
              <a:rect r="r" b="b" t="t" l="l"/>
              <a:pathLst>
                <a:path h="7893685" w="7893812">
                  <a:moveTo>
                    <a:pt x="7893812" y="3946906"/>
                  </a:moveTo>
                  <a:cubicBezTo>
                    <a:pt x="7893812" y="6126607"/>
                    <a:pt x="6126734" y="7893685"/>
                    <a:pt x="3946906" y="7893685"/>
                  </a:cubicBezTo>
                  <a:cubicBezTo>
                    <a:pt x="1767078" y="7893685"/>
                    <a:pt x="0" y="6126607"/>
                    <a:pt x="0" y="3946906"/>
                  </a:cubicBezTo>
                  <a:cubicBezTo>
                    <a:pt x="0" y="1767205"/>
                    <a:pt x="1767078" y="0"/>
                    <a:pt x="3946906" y="0"/>
                  </a:cubicBezTo>
                  <a:cubicBezTo>
                    <a:pt x="6126734" y="0"/>
                    <a:pt x="7893812" y="1767078"/>
                    <a:pt x="7893812" y="3946906"/>
                  </a:cubicBezTo>
                  <a:close/>
                </a:path>
              </a:pathLst>
            </a:custGeom>
            <a:blipFill>
              <a:blip r:embed="rId9"/>
              <a:stretch>
                <a:fillRect l="-25045" t="0" r="-25045" b="0"/>
              </a:stretch>
            </a:blipFill>
          </p:spPr>
        </p:sp>
      </p:grpSp>
      <p:sp>
        <p:nvSpPr>
          <p:cNvPr name="TextBox 12" id="12"/>
          <p:cNvSpPr txBox="true"/>
          <p:nvPr/>
        </p:nvSpPr>
        <p:spPr>
          <a:xfrm rot="0">
            <a:off x="7649785" y="4520339"/>
            <a:ext cx="9118785" cy="1163117"/>
          </a:xfrm>
          <a:prstGeom prst="rect">
            <a:avLst/>
          </a:prstGeom>
        </p:spPr>
        <p:txBody>
          <a:bodyPr anchor="t" rtlCol="false" tIns="0" lIns="0" bIns="0" rIns="0">
            <a:spAutoFit/>
          </a:bodyPr>
          <a:lstStyle/>
          <a:p>
            <a:pPr algn="ctr">
              <a:lnSpc>
                <a:spcPts val="8667"/>
              </a:lnSpc>
            </a:pPr>
            <a:r>
              <a:rPr lang="en-US" sz="8667">
                <a:solidFill>
                  <a:srgbClr val="FFFFFF"/>
                </a:solidFill>
                <a:latin typeface="Eastman Condensed Bold"/>
                <a:ea typeface="Eastman Condensed Bold"/>
                <a:cs typeface="Eastman Condensed Bold"/>
                <a:sym typeface="Eastman Condensed Bold"/>
              </a:rPr>
              <a:t>Cloud Computing</a:t>
            </a:r>
          </a:p>
        </p:txBody>
      </p:sp>
      <p:grpSp>
        <p:nvGrpSpPr>
          <p:cNvPr name="Group 13" id="13"/>
          <p:cNvGrpSpPr/>
          <p:nvPr/>
        </p:nvGrpSpPr>
        <p:grpSpPr>
          <a:xfrm rot="0">
            <a:off x="16357519" y="-1821794"/>
            <a:ext cx="3561608" cy="3643588"/>
            <a:chOff x="0" y="0"/>
            <a:chExt cx="4748811" cy="4858117"/>
          </a:xfrm>
        </p:grpSpPr>
        <p:sp>
          <p:nvSpPr>
            <p:cNvPr name="Freeform 14" id="14"/>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4"/>
              <a:stretch>
                <a:fillRect l="-82" t="0" r="-83" b="0"/>
              </a:stretch>
            </a:blipFill>
          </p:spPr>
        </p:sp>
      </p:grpSp>
      <p:grpSp>
        <p:nvGrpSpPr>
          <p:cNvPr name="Group 15" id="15"/>
          <p:cNvGrpSpPr/>
          <p:nvPr/>
        </p:nvGrpSpPr>
        <p:grpSpPr>
          <a:xfrm rot="0">
            <a:off x="294113" y="146151"/>
            <a:ext cx="4781111" cy="954113"/>
            <a:chOff x="0" y="0"/>
            <a:chExt cx="6374815" cy="1272151"/>
          </a:xfrm>
        </p:grpSpPr>
        <p:grpSp>
          <p:nvGrpSpPr>
            <p:cNvPr name="Group 16" id="16"/>
            <p:cNvGrpSpPr/>
            <p:nvPr/>
          </p:nvGrpSpPr>
          <p:grpSpPr>
            <a:xfrm rot="0">
              <a:off x="0" y="0"/>
              <a:ext cx="2980449" cy="1272151"/>
              <a:chOff x="0" y="0"/>
              <a:chExt cx="1894744" cy="808737"/>
            </a:xfrm>
          </p:grpSpPr>
          <p:sp>
            <p:nvSpPr>
              <p:cNvPr name="Freeform 17" id="17"/>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18" id="18"/>
            <p:cNvGrpSpPr/>
            <p:nvPr/>
          </p:nvGrpSpPr>
          <p:grpSpPr>
            <a:xfrm rot="0">
              <a:off x="3396350" y="24525"/>
              <a:ext cx="1219960" cy="1247626"/>
              <a:chOff x="0" y="0"/>
              <a:chExt cx="1009933" cy="1032836"/>
            </a:xfrm>
          </p:grpSpPr>
          <p:sp>
            <p:nvSpPr>
              <p:cNvPr name="Freeform 19" id="19"/>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1"/>
                <a:stretch>
                  <a:fillRect l="-1133" t="0" r="-1136" b="5"/>
                </a:stretch>
              </a:blipFill>
            </p:spPr>
          </p:sp>
        </p:grpSp>
        <p:grpSp>
          <p:nvGrpSpPr>
            <p:cNvPr name="Group 20" id="20"/>
            <p:cNvGrpSpPr/>
            <p:nvPr/>
          </p:nvGrpSpPr>
          <p:grpSpPr>
            <a:xfrm rot="0">
              <a:off x="5032213" y="0"/>
              <a:ext cx="1342602" cy="1257210"/>
              <a:chOff x="0" y="0"/>
              <a:chExt cx="1092376" cy="1022899"/>
            </a:xfrm>
          </p:grpSpPr>
          <p:sp>
            <p:nvSpPr>
              <p:cNvPr name="Freeform 21" id="21"/>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3"/>
                </a:stretch>
              </a:blipFill>
            </p:spPr>
          </p:sp>
        </p:gr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Freeform 4" id="4"/>
          <p:cNvSpPr/>
          <p:nvPr/>
        </p:nvSpPr>
        <p:spPr>
          <a:xfrm flipH="false" flipV="false" rot="0">
            <a:off x="11216380" y="-235225"/>
            <a:ext cx="7291163" cy="10757450"/>
          </a:xfrm>
          <a:custGeom>
            <a:avLst/>
            <a:gdLst/>
            <a:ahLst/>
            <a:cxnLst/>
            <a:rect r="r" b="b" t="t" l="l"/>
            <a:pathLst>
              <a:path h="10757450" w="7291163">
                <a:moveTo>
                  <a:pt x="0" y="0"/>
                </a:moveTo>
                <a:lnTo>
                  <a:pt x="7291163" y="0"/>
                </a:lnTo>
                <a:lnTo>
                  <a:pt x="7291163" y="10757450"/>
                </a:lnTo>
                <a:lnTo>
                  <a:pt x="0" y="10757450"/>
                </a:lnTo>
                <a:lnTo>
                  <a:pt x="0" y="0"/>
                </a:lnTo>
                <a:close/>
              </a:path>
            </a:pathLst>
          </a:custGeom>
          <a:blipFill>
            <a:blip r:embed="rId3"/>
            <a:stretch>
              <a:fillRect l="-60724" t="0" r="-60724" b="0"/>
            </a:stretch>
          </a:blipFill>
        </p:spPr>
      </p:sp>
      <p:grpSp>
        <p:nvGrpSpPr>
          <p:cNvPr name="Group 5" id="5"/>
          <p:cNvGrpSpPr/>
          <p:nvPr/>
        </p:nvGrpSpPr>
        <p:grpSpPr>
          <a:xfrm rot="0">
            <a:off x="1000930" y="3794432"/>
            <a:ext cx="4087811" cy="66675"/>
            <a:chOff x="0" y="0"/>
            <a:chExt cx="5450415" cy="88900"/>
          </a:xfrm>
        </p:grpSpPr>
        <p:sp>
          <p:nvSpPr>
            <p:cNvPr name="Freeform 6" id="6"/>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sp>
        <p:nvSpPr>
          <p:cNvPr name="Freeform 7" id="7"/>
          <p:cNvSpPr/>
          <p:nvPr/>
        </p:nvSpPr>
        <p:spPr>
          <a:xfrm flipH="false" flipV="false" rot="0">
            <a:off x="10725918" y="452195"/>
            <a:ext cx="980923" cy="3230761"/>
          </a:xfrm>
          <a:custGeom>
            <a:avLst/>
            <a:gdLst/>
            <a:ahLst/>
            <a:cxnLst/>
            <a:rect r="r" b="b" t="t" l="l"/>
            <a:pathLst>
              <a:path h="3230761" w="980923">
                <a:moveTo>
                  <a:pt x="0" y="0"/>
                </a:moveTo>
                <a:lnTo>
                  <a:pt x="980923" y="0"/>
                </a:lnTo>
                <a:lnTo>
                  <a:pt x="980923" y="3230761"/>
                </a:lnTo>
                <a:lnTo>
                  <a:pt x="0" y="32307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028700" y="2030658"/>
            <a:ext cx="8672330" cy="1552575"/>
          </a:xfrm>
          <a:prstGeom prst="rect">
            <a:avLst/>
          </a:prstGeom>
        </p:spPr>
        <p:txBody>
          <a:bodyPr anchor="t" rtlCol="false" tIns="0" lIns="0" bIns="0" rIns="0">
            <a:spAutoFit/>
          </a:bodyPr>
          <a:lstStyle/>
          <a:p>
            <a:pPr algn="ctr">
              <a:lnSpc>
                <a:spcPts val="5999"/>
              </a:lnSpc>
            </a:pPr>
            <a:r>
              <a:rPr lang="en-US" sz="6000">
                <a:solidFill>
                  <a:srgbClr val="013049"/>
                </a:solidFill>
                <a:latin typeface="Eastman Condensed Bold"/>
                <a:ea typeface="Eastman Condensed Bold"/>
                <a:cs typeface="Eastman Condensed Bold"/>
                <a:sym typeface="Eastman Condensed Bold"/>
              </a:rPr>
              <a:t>DEFINISI</a:t>
            </a:r>
          </a:p>
          <a:p>
            <a:pPr algn="ctr">
              <a:lnSpc>
                <a:spcPts val="6000"/>
              </a:lnSpc>
            </a:pPr>
            <a:r>
              <a:rPr lang="en-US" sz="6000">
                <a:solidFill>
                  <a:srgbClr val="013049"/>
                </a:solidFill>
                <a:latin typeface="Eastman Condensed Bold"/>
                <a:ea typeface="Eastman Condensed Bold"/>
                <a:cs typeface="Eastman Condensed Bold"/>
                <a:sym typeface="Eastman Condensed Bold"/>
              </a:rPr>
              <a:t>CLOUD COMPUTING</a:t>
            </a:r>
          </a:p>
        </p:txBody>
      </p:sp>
      <p:grpSp>
        <p:nvGrpSpPr>
          <p:cNvPr name="Group 9" id="9"/>
          <p:cNvGrpSpPr/>
          <p:nvPr/>
        </p:nvGrpSpPr>
        <p:grpSpPr>
          <a:xfrm rot="0">
            <a:off x="1028700" y="8853503"/>
            <a:ext cx="1813321" cy="300022"/>
            <a:chOff x="0" y="0"/>
            <a:chExt cx="2417761" cy="400029"/>
          </a:xfrm>
        </p:grpSpPr>
        <p:sp>
          <p:nvSpPr>
            <p:cNvPr name="Freeform 10" id="10"/>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6"/>
              <a:stretch>
                <a:fillRect l="0" t="-2212" r="-2" b="-2206"/>
              </a:stretch>
            </a:blipFill>
          </p:spPr>
        </p:sp>
      </p:grpSp>
      <p:grpSp>
        <p:nvGrpSpPr>
          <p:cNvPr name="Group 11" id="11"/>
          <p:cNvGrpSpPr/>
          <p:nvPr/>
        </p:nvGrpSpPr>
        <p:grpSpPr>
          <a:xfrm rot="0">
            <a:off x="-2011109" y="-2057400"/>
            <a:ext cx="3386232" cy="3464176"/>
            <a:chOff x="0" y="0"/>
            <a:chExt cx="4514976" cy="4618901"/>
          </a:xfrm>
        </p:grpSpPr>
        <p:sp>
          <p:nvSpPr>
            <p:cNvPr name="Freeform 12" id="12"/>
            <p:cNvSpPr/>
            <p:nvPr/>
          </p:nvSpPr>
          <p:spPr>
            <a:xfrm flipH="false" flipV="false" rot="0">
              <a:off x="0" y="0"/>
              <a:ext cx="4514977" cy="4618863"/>
            </a:xfrm>
            <a:custGeom>
              <a:avLst/>
              <a:gdLst/>
              <a:ahLst/>
              <a:cxnLst/>
              <a:rect r="r" b="b" t="t" l="l"/>
              <a:pathLst>
                <a:path h="4618863" w="4514977">
                  <a:moveTo>
                    <a:pt x="0" y="0"/>
                  </a:moveTo>
                  <a:lnTo>
                    <a:pt x="4514977" y="0"/>
                  </a:lnTo>
                  <a:lnTo>
                    <a:pt x="4514977" y="4618863"/>
                  </a:lnTo>
                  <a:lnTo>
                    <a:pt x="0" y="4618863"/>
                  </a:lnTo>
                  <a:lnTo>
                    <a:pt x="0" y="0"/>
                  </a:lnTo>
                  <a:close/>
                </a:path>
              </a:pathLst>
            </a:custGeom>
            <a:blipFill>
              <a:blip r:embed="rId7"/>
              <a:stretch>
                <a:fillRect l="-26" t="0" r="-26" b="0"/>
              </a:stretch>
            </a:blipFill>
          </p:spPr>
        </p:sp>
      </p:grpSp>
      <p:sp>
        <p:nvSpPr>
          <p:cNvPr name="Freeform 13" id="13"/>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4" id="14"/>
          <p:cNvGrpSpPr/>
          <p:nvPr/>
        </p:nvGrpSpPr>
        <p:grpSpPr>
          <a:xfrm rot="0">
            <a:off x="747884" y="4072306"/>
            <a:ext cx="9596275" cy="3278877"/>
            <a:chOff x="0" y="0"/>
            <a:chExt cx="2527414" cy="863573"/>
          </a:xfrm>
        </p:grpSpPr>
        <p:sp>
          <p:nvSpPr>
            <p:cNvPr name="Freeform 15" id="15"/>
            <p:cNvSpPr/>
            <p:nvPr/>
          </p:nvSpPr>
          <p:spPr>
            <a:xfrm flipH="false" flipV="false" rot="0">
              <a:off x="0" y="0"/>
              <a:ext cx="2527414" cy="863573"/>
            </a:xfrm>
            <a:custGeom>
              <a:avLst/>
              <a:gdLst/>
              <a:ahLst/>
              <a:cxnLst/>
              <a:rect r="r" b="b" t="t" l="l"/>
              <a:pathLst>
                <a:path h="863573" w="2527414">
                  <a:moveTo>
                    <a:pt x="12908" y="0"/>
                  </a:moveTo>
                  <a:lnTo>
                    <a:pt x="2514506" y="0"/>
                  </a:lnTo>
                  <a:cubicBezTo>
                    <a:pt x="2517929" y="0"/>
                    <a:pt x="2521213" y="1360"/>
                    <a:pt x="2523633" y="3781"/>
                  </a:cubicBezTo>
                  <a:cubicBezTo>
                    <a:pt x="2526054" y="6201"/>
                    <a:pt x="2527414" y="9485"/>
                    <a:pt x="2527414" y="12908"/>
                  </a:cubicBezTo>
                  <a:lnTo>
                    <a:pt x="2527414" y="850664"/>
                  </a:lnTo>
                  <a:cubicBezTo>
                    <a:pt x="2527414" y="857793"/>
                    <a:pt x="2521635" y="863573"/>
                    <a:pt x="2514506" y="863573"/>
                  </a:cubicBezTo>
                  <a:lnTo>
                    <a:pt x="12908" y="863573"/>
                  </a:lnTo>
                  <a:cubicBezTo>
                    <a:pt x="9485" y="863573"/>
                    <a:pt x="6201" y="862213"/>
                    <a:pt x="3781" y="859792"/>
                  </a:cubicBezTo>
                  <a:cubicBezTo>
                    <a:pt x="1360" y="857371"/>
                    <a:pt x="0" y="854088"/>
                    <a:pt x="0" y="850664"/>
                  </a:cubicBezTo>
                  <a:lnTo>
                    <a:pt x="0" y="12908"/>
                  </a:lnTo>
                  <a:cubicBezTo>
                    <a:pt x="0" y="9485"/>
                    <a:pt x="1360" y="6201"/>
                    <a:pt x="3781" y="3781"/>
                  </a:cubicBezTo>
                  <a:cubicBezTo>
                    <a:pt x="6201" y="1360"/>
                    <a:pt x="9485" y="0"/>
                    <a:pt x="12908" y="0"/>
                  </a:cubicBezTo>
                  <a:close/>
                </a:path>
              </a:pathLst>
            </a:custGeom>
            <a:solidFill>
              <a:srgbClr val="A6A6A6"/>
            </a:solidFill>
          </p:spPr>
        </p:sp>
        <p:sp>
          <p:nvSpPr>
            <p:cNvPr name="TextBox 16" id="16"/>
            <p:cNvSpPr txBox="true"/>
            <p:nvPr/>
          </p:nvSpPr>
          <p:spPr>
            <a:xfrm>
              <a:off x="0" y="-57150"/>
              <a:ext cx="2527414" cy="920723"/>
            </a:xfrm>
            <a:prstGeom prst="rect">
              <a:avLst/>
            </a:prstGeom>
          </p:spPr>
          <p:txBody>
            <a:bodyPr anchor="ctr" rtlCol="false" tIns="50800" lIns="50800" bIns="50800" rIns="50800"/>
            <a:lstStyle/>
            <a:p>
              <a:pPr algn="ctr">
                <a:lnSpc>
                  <a:spcPts val="3498"/>
                </a:lnSpc>
              </a:pPr>
            </a:p>
          </p:txBody>
        </p:sp>
      </p:grpSp>
      <p:sp>
        <p:nvSpPr>
          <p:cNvPr name="TextBox 17" id="17"/>
          <p:cNvSpPr txBox="true"/>
          <p:nvPr/>
        </p:nvSpPr>
        <p:spPr>
          <a:xfrm rot="0">
            <a:off x="1178205" y="4375457"/>
            <a:ext cx="8672330" cy="26670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Cloud computing adalah penyediaan sumber daya komputasi komputasi melalui internet, seperti server, penyimpanan, database, jaringan, perangkat lunak, dan alat analitik dapat diakses dan digunakan sesuai kebutuhan.</a:t>
            </a:r>
          </a:p>
        </p:txBody>
      </p:sp>
      <p:grpSp>
        <p:nvGrpSpPr>
          <p:cNvPr name="Group 18" id="18"/>
          <p:cNvGrpSpPr/>
          <p:nvPr/>
        </p:nvGrpSpPr>
        <p:grpSpPr>
          <a:xfrm rot="0">
            <a:off x="747884" y="7560734"/>
            <a:ext cx="9596275" cy="2376079"/>
            <a:chOff x="0" y="0"/>
            <a:chExt cx="2527414" cy="625799"/>
          </a:xfrm>
        </p:grpSpPr>
        <p:sp>
          <p:nvSpPr>
            <p:cNvPr name="Freeform 19" id="19"/>
            <p:cNvSpPr/>
            <p:nvPr/>
          </p:nvSpPr>
          <p:spPr>
            <a:xfrm flipH="false" flipV="false" rot="0">
              <a:off x="0" y="0"/>
              <a:ext cx="2527414" cy="625799"/>
            </a:xfrm>
            <a:custGeom>
              <a:avLst/>
              <a:gdLst/>
              <a:ahLst/>
              <a:cxnLst/>
              <a:rect r="r" b="b" t="t" l="l"/>
              <a:pathLst>
                <a:path h="625799" w="2527414">
                  <a:moveTo>
                    <a:pt x="12908" y="0"/>
                  </a:moveTo>
                  <a:lnTo>
                    <a:pt x="2514506" y="0"/>
                  </a:lnTo>
                  <a:cubicBezTo>
                    <a:pt x="2517929" y="0"/>
                    <a:pt x="2521213" y="1360"/>
                    <a:pt x="2523633" y="3781"/>
                  </a:cubicBezTo>
                  <a:cubicBezTo>
                    <a:pt x="2526054" y="6201"/>
                    <a:pt x="2527414" y="9485"/>
                    <a:pt x="2527414" y="12908"/>
                  </a:cubicBezTo>
                  <a:lnTo>
                    <a:pt x="2527414" y="612890"/>
                  </a:lnTo>
                  <a:cubicBezTo>
                    <a:pt x="2527414" y="620019"/>
                    <a:pt x="2521635" y="625799"/>
                    <a:pt x="2514506" y="625799"/>
                  </a:cubicBezTo>
                  <a:lnTo>
                    <a:pt x="12908" y="625799"/>
                  </a:lnTo>
                  <a:cubicBezTo>
                    <a:pt x="9485" y="625799"/>
                    <a:pt x="6201" y="624439"/>
                    <a:pt x="3781" y="622018"/>
                  </a:cubicBezTo>
                  <a:cubicBezTo>
                    <a:pt x="1360" y="619597"/>
                    <a:pt x="0" y="616314"/>
                    <a:pt x="0" y="612890"/>
                  </a:cubicBezTo>
                  <a:lnTo>
                    <a:pt x="0" y="12908"/>
                  </a:lnTo>
                  <a:cubicBezTo>
                    <a:pt x="0" y="9485"/>
                    <a:pt x="1360" y="6201"/>
                    <a:pt x="3781" y="3781"/>
                  </a:cubicBezTo>
                  <a:cubicBezTo>
                    <a:pt x="6201" y="1360"/>
                    <a:pt x="9485" y="0"/>
                    <a:pt x="12908" y="0"/>
                  </a:cubicBezTo>
                  <a:close/>
                </a:path>
              </a:pathLst>
            </a:custGeom>
            <a:solidFill>
              <a:srgbClr val="A6A6A6"/>
            </a:solidFill>
          </p:spPr>
        </p:sp>
        <p:sp>
          <p:nvSpPr>
            <p:cNvPr name="TextBox 20" id="20"/>
            <p:cNvSpPr txBox="true"/>
            <p:nvPr/>
          </p:nvSpPr>
          <p:spPr>
            <a:xfrm>
              <a:off x="0" y="-57150"/>
              <a:ext cx="2527414" cy="682949"/>
            </a:xfrm>
            <a:prstGeom prst="rect">
              <a:avLst/>
            </a:prstGeom>
          </p:spPr>
          <p:txBody>
            <a:bodyPr anchor="ctr" rtlCol="false" tIns="50800" lIns="50800" bIns="50800" rIns="50800"/>
            <a:lstStyle/>
            <a:p>
              <a:pPr algn="ctr">
                <a:lnSpc>
                  <a:spcPts val="3498"/>
                </a:lnSpc>
              </a:pPr>
            </a:p>
          </p:txBody>
        </p:sp>
      </p:grpSp>
      <p:sp>
        <p:nvSpPr>
          <p:cNvPr name="TextBox 21" id="21"/>
          <p:cNvSpPr txBox="true"/>
          <p:nvPr/>
        </p:nvSpPr>
        <p:spPr>
          <a:xfrm rot="0">
            <a:off x="1061503" y="7703518"/>
            <a:ext cx="8969036" cy="2233295"/>
          </a:xfrm>
          <a:prstGeom prst="rect">
            <a:avLst/>
          </a:prstGeom>
        </p:spPr>
        <p:txBody>
          <a:bodyPr anchor="t" rtlCol="false" tIns="0" lIns="0" bIns="0" rIns="0">
            <a:spAutoFit/>
          </a:bodyPr>
          <a:lstStyle/>
          <a:p>
            <a:pPr algn="just">
              <a:lnSpc>
                <a:spcPts val="4480"/>
              </a:lnSpc>
            </a:pPr>
            <a:r>
              <a:rPr lang="en-US" sz="3200">
                <a:solidFill>
                  <a:srgbClr val="022135"/>
                </a:solidFill>
                <a:latin typeface="Cloud"/>
                <a:ea typeface="Cloud"/>
                <a:cs typeface="Cloud"/>
                <a:sym typeface="Cloud"/>
              </a:rPr>
              <a:t>Konsep ini memungkinkan pengguna untuk menyewa sumber daya komputasi tanpa harus mempunyai dan mengelola infrastruktur fisik sendiri.</a:t>
            </a:r>
          </a:p>
        </p:txBody>
      </p:sp>
      <p:grpSp>
        <p:nvGrpSpPr>
          <p:cNvPr name="Group 22" id="22"/>
          <p:cNvGrpSpPr/>
          <p:nvPr/>
        </p:nvGrpSpPr>
        <p:grpSpPr>
          <a:xfrm rot="0">
            <a:off x="294113" y="146151"/>
            <a:ext cx="4781111" cy="954113"/>
            <a:chOff x="0" y="0"/>
            <a:chExt cx="6374815" cy="1272151"/>
          </a:xfrm>
        </p:grpSpPr>
        <p:grpSp>
          <p:nvGrpSpPr>
            <p:cNvPr name="Group 23" id="23"/>
            <p:cNvGrpSpPr/>
            <p:nvPr/>
          </p:nvGrpSpPr>
          <p:grpSpPr>
            <a:xfrm rot="0">
              <a:off x="0" y="0"/>
              <a:ext cx="2980449" cy="1272151"/>
              <a:chOff x="0" y="0"/>
              <a:chExt cx="1894744" cy="808737"/>
            </a:xfrm>
          </p:grpSpPr>
          <p:sp>
            <p:nvSpPr>
              <p:cNvPr name="Freeform 24" id="24"/>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25" id="25"/>
            <p:cNvGrpSpPr/>
            <p:nvPr/>
          </p:nvGrpSpPr>
          <p:grpSpPr>
            <a:xfrm rot="0">
              <a:off x="3396350" y="24525"/>
              <a:ext cx="1219960" cy="1247626"/>
              <a:chOff x="0" y="0"/>
              <a:chExt cx="1009933" cy="1032836"/>
            </a:xfrm>
          </p:grpSpPr>
          <p:sp>
            <p:nvSpPr>
              <p:cNvPr name="Freeform 26" id="26"/>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1"/>
                <a:stretch>
                  <a:fillRect l="-1133" t="0" r="-1136" b="5"/>
                </a:stretch>
              </a:blipFill>
            </p:spPr>
          </p:sp>
        </p:grpSp>
        <p:grpSp>
          <p:nvGrpSpPr>
            <p:cNvPr name="Group 27" id="27"/>
            <p:cNvGrpSpPr/>
            <p:nvPr/>
          </p:nvGrpSpPr>
          <p:grpSpPr>
            <a:xfrm rot="0">
              <a:off x="5032213" y="0"/>
              <a:ext cx="1342602" cy="1257210"/>
              <a:chOff x="0" y="0"/>
              <a:chExt cx="1092376" cy="1022899"/>
            </a:xfrm>
          </p:grpSpPr>
          <p:sp>
            <p:nvSpPr>
              <p:cNvPr name="Freeform 28" id="28"/>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3"/>
                </a:stretch>
              </a:blipFill>
            </p:spPr>
          </p:sp>
        </p:gr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7100094" y="2412248"/>
            <a:ext cx="4087811" cy="66675"/>
            <a:chOff x="0" y="0"/>
            <a:chExt cx="5450415" cy="88900"/>
          </a:xfrm>
        </p:grpSpPr>
        <p:sp>
          <p:nvSpPr>
            <p:cNvPr name="Freeform 5" id="5"/>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sp>
        <p:nvSpPr>
          <p:cNvPr name="Freeform 6" id="6"/>
          <p:cNvSpPr/>
          <p:nvPr/>
        </p:nvSpPr>
        <p:spPr>
          <a:xfrm flipH="false" flipV="false" rot="0">
            <a:off x="-885346" y="7893687"/>
            <a:ext cx="19683299" cy="3230761"/>
          </a:xfrm>
          <a:custGeom>
            <a:avLst/>
            <a:gdLst/>
            <a:ahLst/>
            <a:cxnLst/>
            <a:rect r="r" b="b" t="t" l="l"/>
            <a:pathLst>
              <a:path h="3230761" w="19683299">
                <a:moveTo>
                  <a:pt x="0" y="0"/>
                </a:moveTo>
                <a:lnTo>
                  <a:pt x="19683299" y="0"/>
                </a:lnTo>
                <a:lnTo>
                  <a:pt x="19683299" y="3230761"/>
                </a:lnTo>
                <a:lnTo>
                  <a:pt x="0" y="32307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701256" y="3247336"/>
            <a:ext cx="7255048" cy="3210786"/>
          </a:xfrm>
          <a:custGeom>
            <a:avLst/>
            <a:gdLst/>
            <a:ahLst/>
            <a:cxnLst/>
            <a:rect r="r" b="b" t="t" l="l"/>
            <a:pathLst>
              <a:path h="3210786" w="7255048">
                <a:moveTo>
                  <a:pt x="0" y="0"/>
                </a:moveTo>
                <a:lnTo>
                  <a:pt x="7255048" y="0"/>
                </a:lnTo>
                <a:lnTo>
                  <a:pt x="7255048" y="3210786"/>
                </a:lnTo>
                <a:lnTo>
                  <a:pt x="0" y="32107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9331696" y="3247336"/>
            <a:ext cx="7255048" cy="3210786"/>
          </a:xfrm>
          <a:custGeom>
            <a:avLst/>
            <a:gdLst/>
            <a:ahLst/>
            <a:cxnLst/>
            <a:rect r="r" b="b" t="t" l="l"/>
            <a:pathLst>
              <a:path h="3210786" w="7255048">
                <a:moveTo>
                  <a:pt x="0" y="0"/>
                </a:moveTo>
                <a:lnTo>
                  <a:pt x="7255048" y="0"/>
                </a:lnTo>
                <a:lnTo>
                  <a:pt x="7255048" y="3210786"/>
                </a:lnTo>
                <a:lnTo>
                  <a:pt x="0" y="32107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9912911" y="3647814"/>
            <a:ext cx="6092618" cy="909376"/>
          </a:xfrm>
          <a:custGeom>
            <a:avLst/>
            <a:gdLst/>
            <a:ahLst/>
            <a:cxnLst/>
            <a:rect r="r" b="b" t="t" l="l"/>
            <a:pathLst>
              <a:path h="909376" w="6092618">
                <a:moveTo>
                  <a:pt x="0" y="0"/>
                </a:moveTo>
                <a:lnTo>
                  <a:pt x="6092618" y="0"/>
                </a:lnTo>
                <a:lnTo>
                  <a:pt x="6092618" y="909376"/>
                </a:lnTo>
                <a:lnTo>
                  <a:pt x="0" y="9093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0" id="10"/>
          <p:cNvGrpSpPr/>
          <p:nvPr/>
        </p:nvGrpSpPr>
        <p:grpSpPr>
          <a:xfrm rot="0">
            <a:off x="-2011109" y="-2057400"/>
            <a:ext cx="4022217" cy="4114800"/>
            <a:chOff x="0" y="0"/>
            <a:chExt cx="5362956" cy="5486400"/>
          </a:xfrm>
        </p:grpSpPr>
        <p:sp>
          <p:nvSpPr>
            <p:cNvPr name="Freeform 11" id="11"/>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grpSp>
        <p:nvGrpSpPr>
          <p:cNvPr name="Group 12" id="12"/>
          <p:cNvGrpSpPr/>
          <p:nvPr/>
        </p:nvGrpSpPr>
        <p:grpSpPr>
          <a:xfrm rot="0">
            <a:off x="15658775" y="-2057400"/>
            <a:ext cx="4022217" cy="4114800"/>
            <a:chOff x="0" y="0"/>
            <a:chExt cx="5362956" cy="5486400"/>
          </a:xfrm>
        </p:grpSpPr>
        <p:sp>
          <p:nvSpPr>
            <p:cNvPr name="Freeform 13" id="13"/>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sp>
        <p:nvSpPr>
          <p:cNvPr name="TextBox 14" id="14"/>
          <p:cNvSpPr txBox="true"/>
          <p:nvPr/>
        </p:nvSpPr>
        <p:spPr>
          <a:xfrm rot="0">
            <a:off x="4398261" y="1472448"/>
            <a:ext cx="9874546" cy="809625"/>
          </a:xfrm>
          <a:prstGeom prst="rect">
            <a:avLst/>
          </a:prstGeom>
        </p:spPr>
        <p:txBody>
          <a:bodyPr anchor="t" rtlCol="false" tIns="0" lIns="0" bIns="0" rIns="0">
            <a:spAutoFit/>
          </a:bodyPr>
          <a:lstStyle/>
          <a:p>
            <a:pPr algn="ctr">
              <a:lnSpc>
                <a:spcPts val="6000"/>
              </a:lnSpc>
            </a:pPr>
            <a:r>
              <a:rPr lang="en-US" sz="6000">
                <a:solidFill>
                  <a:srgbClr val="013049"/>
                </a:solidFill>
                <a:latin typeface="Eastman Condensed Bold"/>
                <a:ea typeface="Eastman Condensed Bold"/>
                <a:cs typeface="Eastman Condensed Bold"/>
                <a:sym typeface="Eastman Condensed Bold"/>
              </a:rPr>
              <a:t>MANFAAT CLOUD COMPUTING</a:t>
            </a:r>
          </a:p>
        </p:txBody>
      </p:sp>
      <p:sp>
        <p:nvSpPr>
          <p:cNvPr name="TextBox 15" id="15"/>
          <p:cNvSpPr txBox="true"/>
          <p:nvPr/>
        </p:nvSpPr>
        <p:spPr>
          <a:xfrm rot="0">
            <a:off x="2235004" y="4771047"/>
            <a:ext cx="6385348" cy="1656715"/>
          </a:xfrm>
          <a:prstGeom prst="rect">
            <a:avLst/>
          </a:prstGeom>
        </p:spPr>
        <p:txBody>
          <a:bodyPr anchor="t" rtlCol="false" tIns="0" lIns="0" bIns="0" rIns="0">
            <a:spAutoFit/>
          </a:bodyPr>
          <a:lstStyle/>
          <a:p>
            <a:pPr algn="ctr">
              <a:lnSpc>
                <a:spcPts val="2659"/>
              </a:lnSpc>
            </a:pPr>
            <a:r>
              <a:rPr lang="en-US" sz="1899">
                <a:solidFill>
                  <a:srgbClr val="FFFFFF"/>
                </a:solidFill>
                <a:latin typeface="Public Sans"/>
                <a:ea typeface="Public Sans"/>
                <a:cs typeface="Public Sans"/>
                <a:sym typeface="Public Sans"/>
              </a:rPr>
              <a:t>Data yang dihasilkan oleh perangkat IoT bisa dalam jumlah yang sangat besar dan harus disimpan secara efisien. Dengan cloud computing, data dapat ditampung dengan kapasitas penyimpanan yang tak terbatas.</a:t>
            </a:r>
          </a:p>
          <a:p>
            <a:pPr algn="ctr">
              <a:lnSpc>
                <a:spcPts val="2660"/>
              </a:lnSpc>
            </a:pPr>
          </a:p>
        </p:txBody>
      </p:sp>
      <p:sp>
        <p:nvSpPr>
          <p:cNvPr name="TextBox 16" id="16"/>
          <p:cNvSpPr txBox="true"/>
          <p:nvPr/>
        </p:nvSpPr>
        <p:spPr>
          <a:xfrm rot="0">
            <a:off x="9905235" y="4829810"/>
            <a:ext cx="6100294" cy="989965"/>
          </a:xfrm>
          <a:prstGeom prst="rect">
            <a:avLst/>
          </a:prstGeom>
        </p:spPr>
        <p:txBody>
          <a:bodyPr anchor="t" rtlCol="false" tIns="0" lIns="0" bIns="0" rIns="0">
            <a:spAutoFit/>
          </a:bodyPr>
          <a:lstStyle/>
          <a:p>
            <a:pPr algn="ctr">
              <a:lnSpc>
                <a:spcPts val="2660"/>
              </a:lnSpc>
            </a:pPr>
            <a:r>
              <a:rPr lang="en-US" sz="1900">
                <a:solidFill>
                  <a:srgbClr val="FFFFFF"/>
                </a:solidFill>
                <a:latin typeface="Public Sans"/>
                <a:ea typeface="Public Sans"/>
                <a:cs typeface="Public Sans"/>
                <a:sym typeface="Public Sans"/>
              </a:rPr>
              <a:t>Komputasi cloud computing memungkinkan analisis data secara real-time dan pembelajaran mesin yang memerlukan daya komputasi tinggi</a:t>
            </a:r>
          </a:p>
        </p:txBody>
      </p:sp>
      <p:sp>
        <p:nvSpPr>
          <p:cNvPr name="Freeform 17" id="17"/>
          <p:cNvSpPr/>
          <p:nvPr/>
        </p:nvSpPr>
        <p:spPr>
          <a:xfrm flipH="false" flipV="false" rot="0">
            <a:off x="2336444" y="3647814"/>
            <a:ext cx="6092618" cy="909376"/>
          </a:xfrm>
          <a:custGeom>
            <a:avLst/>
            <a:gdLst/>
            <a:ahLst/>
            <a:cxnLst/>
            <a:rect r="r" b="b" t="t" l="l"/>
            <a:pathLst>
              <a:path h="909376" w="6092618">
                <a:moveTo>
                  <a:pt x="0" y="0"/>
                </a:moveTo>
                <a:lnTo>
                  <a:pt x="6092618" y="0"/>
                </a:lnTo>
                <a:lnTo>
                  <a:pt x="6092618" y="909376"/>
                </a:lnTo>
                <a:lnTo>
                  <a:pt x="0" y="9093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8" id="18"/>
          <p:cNvSpPr txBox="true"/>
          <p:nvPr/>
        </p:nvSpPr>
        <p:spPr>
          <a:xfrm rot="0">
            <a:off x="2336444" y="3887297"/>
            <a:ext cx="732918" cy="628188"/>
          </a:xfrm>
          <a:prstGeom prst="rect">
            <a:avLst/>
          </a:prstGeom>
        </p:spPr>
        <p:txBody>
          <a:bodyPr anchor="t" rtlCol="false" tIns="0" lIns="0" bIns="0" rIns="0">
            <a:spAutoFit/>
          </a:bodyPr>
          <a:lstStyle/>
          <a:p>
            <a:pPr algn="ctr">
              <a:lnSpc>
                <a:spcPts val="5433"/>
              </a:lnSpc>
            </a:pPr>
            <a:r>
              <a:rPr lang="en-US" sz="5433">
                <a:solidFill>
                  <a:srgbClr val="FFFFFF"/>
                </a:solidFill>
                <a:latin typeface="Eastman Condensed Bold"/>
                <a:ea typeface="Eastman Condensed Bold"/>
                <a:cs typeface="Eastman Condensed Bold"/>
                <a:sym typeface="Eastman Condensed Bold"/>
              </a:rPr>
              <a:t>1</a:t>
            </a:r>
          </a:p>
        </p:txBody>
      </p:sp>
      <p:sp>
        <p:nvSpPr>
          <p:cNvPr name="TextBox 19" id="19"/>
          <p:cNvSpPr txBox="true"/>
          <p:nvPr/>
        </p:nvSpPr>
        <p:spPr>
          <a:xfrm rot="0">
            <a:off x="2702903" y="3950335"/>
            <a:ext cx="5487325" cy="431775"/>
          </a:xfrm>
          <a:prstGeom prst="rect">
            <a:avLst/>
          </a:prstGeom>
        </p:spPr>
        <p:txBody>
          <a:bodyPr anchor="t" rtlCol="false" tIns="0" lIns="0" bIns="0" rIns="0">
            <a:spAutoFit/>
          </a:bodyPr>
          <a:lstStyle/>
          <a:p>
            <a:pPr algn="ctr">
              <a:lnSpc>
                <a:spcPts val="3499"/>
              </a:lnSpc>
            </a:pPr>
            <a:r>
              <a:rPr lang="en-US" sz="2499">
                <a:solidFill>
                  <a:srgbClr val="000000"/>
                </a:solidFill>
                <a:latin typeface="Public Sans Bold"/>
                <a:ea typeface="Public Sans Bold"/>
                <a:cs typeface="Public Sans Bold"/>
                <a:sym typeface="Public Sans Bold"/>
              </a:rPr>
              <a:t>Penyimpanan Skala Besar</a:t>
            </a:r>
          </a:p>
        </p:txBody>
      </p:sp>
      <p:sp>
        <p:nvSpPr>
          <p:cNvPr name="TextBox 20" id="20"/>
          <p:cNvSpPr txBox="true"/>
          <p:nvPr/>
        </p:nvSpPr>
        <p:spPr>
          <a:xfrm rot="0">
            <a:off x="10300546" y="3901796"/>
            <a:ext cx="5432970" cy="431775"/>
          </a:xfrm>
          <a:prstGeom prst="rect">
            <a:avLst/>
          </a:prstGeom>
        </p:spPr>
        <p:txBody>
          <a:bodyPr anchor="t" rtlCol="false" tIns="0" lIns="0" bIns="0" rIns="0">
            <a:spAutoFit/>
          </a:bodyPr>
          <a:lstStyle/>
          <a:p>
            <a:pPr algn="ctr">
              <a:lnSpc>
                <a:spcPts val="3499"/>
              </a:lnSpc>
            </a:pPr>
            <a:r>
              <a:rPr lang="en-US" sz="2499">
                <a:solidFill>
                  <a:srgbClr val="000000"/>
                </a:solidFill>
                <a:latin typeface="Public Sans Bold"/>
                <a:ea typeface="Public Sans Bold"/>
                <a:cs typeface="Public Sans Bold"/>
                <a:sym typeface="Public Sans Bold"/>
              </a:rPr>
              <a:t>Kemampuan Komputasi</a:t>
            </a:r>
          </a:p>
        </p:txBody>
      </p:sp>
      <p:sp>
        <p:nvSpPr>
          <p:cNvPr name="Freeform 21" id="21"/>
          <p:cNvSpPr/>
          <p:nvPr/>
        </p:nvSpPr>
        <p:spPr>
          <a:xfrm flipH="false" flipV="false" rot="0">
            <a:off x="1657626" y="6427762"/>
            <a:ext cx="7255048" cy="3210786"/>
          </a:xfrm>
          <a:custGeom>
            <a:avLst/>
            <a:gdLst/>
            <a:ahLst/>
            <a:cxnLst/>
            <a:rect r="r" b="b" t="t" l="l"/>
            <a:pathLst>
              <a:path h="3210786" w="7255048">
                <a:moveTo>
                  <a:pt x="0" y="0"/>
                </a:moveTo>
                <a:lnTo>
                  <a:pt x="7255048" y="0"/>
                </a:lnTo>
                <a:lnTo>
                  <a:pt x="7255048" y="3210786"/>
                </a:lnTo>
                <a:lnTo>
                  <a:pt x="0" y="32107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2" id="22"/>
          <p:cNvSpPr txBox="true"/>
          <p:nvPr/>
        </p:nvSpPr>
        <p:spPr>
          <a:xfrm rot="0">
            <a:off x="2235004" y="7929446"/>
            <a:ext cx="6100294" cy="1323340"/>
          </a:xfrm>
          <a:prstGeom prst="rect">
            <a:avLst/>
          </a:prstGeom>
        </p:spPr>
        <p:txBody>
          <a:bodyPr anchor="t" rtlCol="false" tIns="0" lIns="0" bIns="0" rIns="0">
            <a:spAutoFit/>
          </a:bodyPr>
          <a:lstStyle/>
          <a:p>
            <a:pPr algn="ctr">
              <a:lnSpc>
                <a:spcPts val="2660"/>
              </a:lnSpc>
            </a:pPr>
            <a:r>
              <a:rPr lang="en-US" sz="1900">
                <a:solidFill>
                  <a:srgbClr val="FFFFFF"/>
                </a:solidFill>
                <a:latin typeface="Public Sans"/>
                <a:ea typeface="Public Sans"/>
                <a:cs typeface="Public Sans"/>
                <a:sym typeface="Public Sans"/>
              </a:rPr>
              <a:t>Untuk mendukung penambahan perangkat baru atau menangani peningkatan volume data, IoT membutuhkan fleksibilitas. Dengan cloud computing, skalabilitas horizontal dapat dicapai dengan mudah.</a:t>
            </a:r>
          </a:p>
        </p:txBody>
      </p:sp>
      <p:sp>
        <p:nvSpPr>
          <p:cNvPr name="Freeform 23" id="23"/>
          <p:cNvSpPr/>
          <p:nvPr/>
        </p:nvSpPr>
        <p:spPr>
          <a:xfrm flipH="false" flipV="false" rot="0">
            <a:off x="2292814" y="6828240"/>
            <a:ext cx="6092618" cy="909376"/>
          </a:xfrm>
          <a:custGeom>
            <a:avLst/>
            <a:gdLst/>
            <a:ahLst/>
            <a:cxnLst/>
            <a:rect r="r" b="b" t="t" l="l"/>
            <a:pathLst>
              <a:path h="909376" w="6092618">
                <a:moveTo>
                  <a:pt x="0" y="0"/>
                </a:moveTo>
                <a:lnTo>
                  <a:pt x="6092618" y="0"/>
                </a:lnTo>
                <a:lnTo>
                  <a:pt x="6092618" y="909376"/>
                </a:lnTo>
                <a:lnTo>
                  <a:pt x="0" y="9093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4" id="24"/>
          <p:cNvSpPr txBox="true"/>
          <p:nvPr/>
        </p:nvSpPr>
        <p:spPr>
          <a:xfrm rot="0">
            <a:off x="2292814" y="7113396"/>
            <a:ext cx="5897414" cy="431775"/>
          </a:xfrm>
          <a:prstGeom prst="rect">
            <a:avLst/>
          </a:prstGeom>
        </p:spPr>
        <p:txBody>
          <a:bodyPr anchor="t" rtlCol="false" tIns="0" lIns="0" bIns="0" rIns="0">
            <a:spAutoFit/>
          </a:bodyPr>
          <a:lstStyle/>
          <a:p>
            <a:pPr algn="ctr">
              <a:lnSpc>
                <a:spcPts val="3499"/>
              </a:lnSpc>
            </a:pPr>
            <a:r>
              <a:rPr lang="en-US" sz="2499">
                <a:solidFill>
                  <a:srgbClr val="000000"/>
                </a:solidFill>
                <a:latin typeface="Public Sans Bold"/>
                <a:ea typeface="Public Sans Bold"/>
                <a:cs typeface="Public Sans Bold"/>
                <a:sym typeface="Public Sans Bold"/>
              </a:rPr>
              <a:t>Skalabilitas</a:t>
            </a:r>
          </a:p>
        </p:txBody>
      </p:sp>
      <p:sp>
        <p:nvSpPr>
          <p:cNvPr name="Freeform 25" id="25"/>
          <p:cNvSpPr/>
          <p:nvPr/>
        </p:nvSpPr>
        <p:spPr>
          <a:xfrm flipH="false" flipV="false" rot="0">
            <a:off x="9335534" y="6427762"/>
            <a:ext cx="7255048" cy="3210786"/>
          </a:xfrm>
          <a:custGeom>
            <a:avLst/>
            <a:gdLst/>
            <a:ahLst/>
            <a:cxnLst/>
            <a:rect r="r" b="b" t="t" l="l"/>
            <a:pathLst>
              <a:path h="3210786" w="7255048">
                <a:moveTo>
                  <a:pt x="0" y="0"/>
                </a:moveTo>
                <a:lnTo>
                  <a:pt x="7255048" y="0"/>
                </a:lnTo>
                <a:lnTo>
                  <a:pt x="7255048" y="3210786"/>
                </a:lnTo>
                <a:lnTo>
                  <a:pt x="0" y="32107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6" id="26"/>
          <p:cNvSpPr txBox="true"/>
          <p:nvPr/>
        </p:nvSpPr>
        <p:spPr>
          <a:xfrm rot="0">
            <a:off x="9963046" y="7966705"/>
            <a:ext cx="6100294" cy="989965"/>
          </a:xfrm>
          <a:prstGeom prst="rect">
            <a:avLst/>
          </a:prstGeom>
        </p:spPr>
        <p:txBody>
          <a:bodyPr anchor="t" rtlCol="false" tIns="0" lIns="0" bIns="0" rIns="0">
            <a:spAutoFit/>
          </a:bodyPr>
          <a:lstStyle/>
          <a:p>
            <a:pPr algn="ctr">
              <a:lnSpc>
                <a:spcPts val="2660"/>
              </a:lnSpc>
            </a:pPr>
            <a:r>
              <a:rPr lang="en-US" sz="1900">
                <a:solidFill>
                  <a:srgbClr val="FFFFFF"/>
                </a:solidFill>
                <a:latin typeface="Public Sans"/>
                <a:ea typeface="Public Sans"/>
                <a:cs typeface="Public Sans"/>
                <a:sym typeface="Public Sans"/>
              </a:rPr>
              <a:t>Cloud computing memberikan perlindungan ekstra bagi data IoT serta mempermudah pengelolaan data dan integrasi ke berbagai platform</a:t>
            </a:r>
          </a:p>
        </p:txBody>
      </p:sp>
      <p:sp>
        <p:nvSpPr>
          <p:cNvPr name="Freeform 27" id="27"/>
          <p:cNvSpPr/>
          <p:nvPr/>
        </p:nvSpPr>
        <p:spPr>
          <a:xfrm flipH="false" flipV="false" rot="0">
            <a:off x="9970722" y="6828240"/>
            <a:ext cx="6092618" cy="909376"/>
          </a:xfrm>
          <a:custGeom>
            <a:avLst/>
            <a:gdLst/>
            <a:ahLst/>
            <a:cxnLst/>
            <a:rect r="r" b="b" t="t" l="l"/>
            <a:pathLst>
              <a:path h="909376" w="6092618">
                <a:moveTo>
                  <a:pt x="0" y="0"/>
                </a:moveTo>
                <a:lnTo>
                  <a:pt x="6092618" y="0"/>
                </a:lnTo>
                <a:lnTo>
                  <a:pt x="6092618" y="909376"/>
                </a:lnTo>
                <a:lnTo>
                  <a:pt x="0" y="9093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8" id="28"/>
          <p:cNvSpPr txBox="true"/>
          <p:nvPr/>
        </p:nvSpPr>
        <p:spPr>
          <a:xfrm rot="0">
            <a:off x="10703640" y="7113396"/>
            <a:ext cx="5011760" cy="398780"/>
          </a:xfrm>
          <a:prstGeom prst="rect">
            <a:avLst/>
          </a:prstGeom>
        </p:spPr>
        <p:txBody>
          <a:bodyPr anchor="t" rtlCol="false" tIns="0" lIns="0" bIns="0" rIns="0">
            <a:spAutoFit/>
          </a:bodyPr>
          <a:lstStyle/>
          <a:p>
            <a:pPr algn="ctr">
              <a:lnSpc>
                <a:spcPts val="3220"/>
              </a:lnSpc>
            </a:pPr>
            <a:r>
              <a:rPr lang="en-US" sz="2300">
                <a:solidFill>
                  <a:srgbClr val="000000"/>
                </a:solidFill>
                <a:latin typeface="Public Sans Bold"/>
                <a:ea typeface="Public Sans Bold"/>
                <a:cs typeface="Public Sans Bold"/>
                <a:sym typeface="Public Sans Bold"/>
              </a:rPr>
              <a:t>Keamanan dan Manajemen Data</a:t>
            </a:r>
          </a:p>
        </p:txBody>
      </p:sp>
      <p:sp>
        <p:nvSpPr>
          <p:cNvPr name="TextBox 29" id="29"/>
          <p:cNvSpPr txBox="true"/>
          <p:nvPr/>
        </p:nvSpPr>
        <p:spPr>
          <a:xfrm rot="0">
            <a:off x="9970722" y="3876086"/>
            <a:ext cx="732918" cy="732673"/>
          </a:xfrm>
          <a:prstGeom prst="rect">
            <a:avLst/>
          </a:prstGeom>
        </p:spPr>
        <p:txBody>
          <a:bodyPr anchor="t" rtlCol="false" tIns="0" lIns="0" bIns="0" rIns="0">
            <a:spAutoFit/>
          </a:bodyPr>
          <a:lstStyle/>
          <a:p>
            <a:pPr algn="ctr">
              <a:lnSpc>
                <a:spcPts val="5433"/>
              </a:lnSpc>
            </a:pPr>
            <a:r>
              <a:rPr lang="en-US" sz="5433">
                <a:solidFill>
                  <a:srgbClr val="FFFFFF"/>
                </a:solidFill>
                <a:latin typeface="Eastman Condensed Bold"/>
                <a:ea typeface="Eastman Condensed Bold"/>
                <a:cs typeface="Eastman Condensed Bold"/>
                <a:sym typeface="Eastman Condensed Bold"/>
              </a:rPr>
              <a:t>2</a:t>
            </a:r>
          </a:p>
        </p:txBody>
      </p:sp>
      <p:sp>
        <p:nvSpPr>
          <p:cNvPr name="TextBox 30" id="30"/>
          <p:cNvSpPr txBox="true"/>
          <p:nvPr/>
        </p:nvSpPr>
        <p:spPr>
          <a:xfrm rot="0">
            <a:off x="2336444" y="7039147"/>
            <a:ext cx="732918" cy="732673"/>
          </a:xfrm>
          <a:prstGeom prst="rect">
            <a:avLst/>
          </a:prstGeom>
        </p:spPr>
        <p:txBody>
          <a:bodyPr anchor="t" rtlCol="false" tIns="0" lIns="0" bIns="0" rIns="0">
            <a:spAutoFit/>
          </a:bodyPr>
          <a:lstStyle/>
          <a:p>
            <a:pPr algn="ctr">
              <a:lnSpc>
                <a:spcPts val="5433"/>
              </a:lnSpc>
            </a:pPr>
            <a:r>
              <a:rPr lang="en-US" sz="5433">
                <a:solidFill>
                  <a:srgbClr val="FFFFFF"/>
                </a:solidFill>
                <a:latin typeface="Eastman Condensed Bold"/>
                <a:ea typeface="Eastman Condensed Bold"/>
                <a:cs typeface="Eastman Condensed Bold"/>
                <a:sym typeface="Eastman Condensed Bold"/>
              </a:rPr>
              <a:t>3</a:t>
            </a:r>
          </a:p>
        </p:txBody>
      </p:sp>
      <p:sp>
        <p:nvSpPr>
          <p:cNvPr name="TextBox 31" id="31"/>
          <p:cNvSpPr txBox="true"/>
          <p:nvPr/>
        </p:nvSpPr>
        <p:spPr>
          <a:xfrm rot="0">
            <a:off x="10084394" y="7053056"/>
            <a:ext cx="732918" cy="732673"/>
          </a:xfrm>
          <a:prstGeom prst="rect">
            <a:avLst/>
          </a:prstGeom>
        </p:spPr>
        <p:txBody>
          <a:bodyPr anchor="t" rtlCol="false" tIns="0" lIns="0" bIns="0" rIns="0">
            <a:spAutoFit/>
          </a:bodyPr>
          <a:lstStyle/>
          <a:p>
            <a:pPr algn="ctr">
              <a:lnSpc>
                <a:spcPts val="5433"/>
              </a:lnSpc>
            </a:pPr>
            <a:r>
              <a:rPr lang="en-US" sz="5433">
                <a:solidFill>
                  <a:srgbClr val="FFFFFF"/>
                </a:solidFill>
                <a:latin typeface="Eastman Condensed Bold"/>
                <a:ea typeface="Eastman Condensed Bold"/>
                <a:cs typeface="Eastman Condensed Bold"/>
                <a:sym typeface="Eastman Condensed Bold"/>
              </a:rPr>
              <a:t>4</a:t>
            </a:r>
          </a:p>
        </p:txBody>
      </p:sp>
      <p:grpSp>
        <p:nvGrpSpPr>
          <p:cNvPr name="Group 32" id="32"/>
          <p:cNvGrpSpPr/>
          <p:nvPr/>
        </p:nvGrpSpPr>
        <p:grpSpPr>
          <a:xfrm rot="0">
            <a:off x="6941141" y="184960"/>
            <a:ext cx="4781111" cy="954113"/>
            <a:chOff x="0" y="0"/>
            <a:chExt cx="6374815" cy="1272151"/>
          </a:xfrm>
        </p:grpSpPr>
        <p:grpSp>
          <p:nvGrpSpPr>
            <p:cNvPr name="Group 33" id="33"/>
            <p:cNvGrpSpPr/>
            <p:nvPr/>
          </p:nvGrpSpPr>
          <p:grpSpPr>
            <a:xfrm rot="0">
              <a:off x="0" y="0"/>
              <a:ext cx="2980449" cy="1272151"/>
              <a:chOff x="0" y="0"/>
              <a:chExt cx="1894744" cy="808737"/>
            </a:xfrm>
          </p:grpSpPr>
          <p:sp>
            <p:nvSpPr>
              <p:cNvPr name="Freeform 34" id="34"/>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35" id="35"/>
            <p:cNvGrpSpPr/>
            <p:nvPr/>
          </p:nvGrpSpPr>
          <p:grpSpPr>
            <a:xfrm rot="0">
              <a:off x="3396350" y="24525"/>
              <a:ext cx="1219960" cy="1247626"/>
              <a:chOff x="0" y="0"/>
              <a:chExt cx="1009933" cy="1032836"/>
            </a:xfrm>
          </p:grpSpPr>
          <p:sp>
            <p:nvSpPr>
              <p:cNvPr name="Freeform 36" id="36"/>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1"/>
                <a:stretch>
                  <a:fillRect l="-1133" t="0" r="-1136" b="5"/>
                </a:stretch>
              </a:blipFill>
            </p:spPr>
          </p:sp>
        </p:grpSp>
        <p:grpSp>
          <p:nvGrpSpPr>
            <p:cNvPr name="Group 37" id="37"/>
            <p:cNvGrpSpPr/>
            <p:nvPr/>
          </p:nvGrpSpPr>
          <p:grpSpPr>
            <a:xfrm rot="0">
              <a:off x="5032213" y="0"/>
              <a:ext cx="1342602" cy="1257210"/>
              <a:chOff x="0" y="0"/>
              <a:chExt cx="1092376" cy="1022899"/>
            </a:xfrm>
          </p:grpSpPr>
          <p:sp>
            <p:nvSpPr>
              <p:cNvPr name="Freeform 38" id="38"/>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3"/>
                </a:stretch>
              </a:blipFill>
            </p:spPr>
          </p:sp>
        </p:gr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14563628" y="8229600"/>
            <a:ext cx="4908884" cy="4114800"/>
            <a:chOff x="0" y="0"/>
            <a:chExt cx="6545179" cy="5486400"/>
          </a:xfrm>
        </p:grpSpPr>
        <p:sp>
          <p:nvSpPr>
            <p:cNvPr name="Freeform 5" id="5"/>
            <p:cNvSpPr/>
            <p:nvPr/>
          </p:nvSpPr>
          <p:spPr>
            <a:xfrm flipH="false" flipV="false" rot="0">
              <a:off x="0" y="0"/>
              <a:ext cx="6545199" cy="5486400"/>
            </a:xfrm>
            <a:custGeom>
              <a:avLst/>
              <a:gdLst/>
              <a:ahLst/>
              <a:cxnLst/>
              <a:rect r="r" b="b" t="t" l="l"/>
              <a:pathLst>
                <a:path h="5486400" w="6545199">
                  <a:moveTo>
                    <a:pt x="0" y="0"/>
                  </a:moveTo>
                  <a:lnTo>
                    <a:pt x="6545199" y="0"/>
                  </a:lnTo>
                  <a:lnTo>
                    <a:pt x="6545199" y="5486400"/>
                  </a:lnTo>
                  <a:lnTo>
                    <a:pt x="0" y="5486400"/>
                  </a:lnTo>
                  <a:lnTo>
                    <a:pt x="0" y="0"/>
                  </a:lnTo>
                  <a:close/>
                </a:path>
              </a:pathLst>
            </a:custGeom>
            <a:blipFill>
              <a:blip r:embed="rId3"/>
              <a:stretch>
                <a:fillRect l="0" t="-54" r="0" b="-54"/>
              </a:stretch>
            </a:blipFill>
          </p:spPr>
        </p:sp>
      </p:grpSp>
      <p:grpSp>
        <p:nvGrpSpPr>
          <p:cNvPr name="Group 6" id="6"/>
          <p:cNvGrpSpPr/>
          <p:nvPr/>
        </p:nvGrpSpPr>
        <p:grpSpPr>
          <a:xfrm rot="0">
            <a:off x="1552515" y="8964758"/>
            <a:ext cx="3561608" cy="3643588"/>
            <a:chOff x="0" y="0"/>
            <a:chExt cx="4748811" cy="4858117"/>
          </a:xfrm>
        </p:grpSpPr>
        <p:sp>
          <p:nvSpPr>
            <p:cNvPr name="Freeform 7" id="7"/>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4"/>
              <a:stretch>
                <a:fillRect l="-82" t="0" r="-83" b="0"/>
              </a:stretch>
            </a:blipFill>
          </p:spPr>
        </p:sp>
      </p:grpSp>
      <p:sp>
        <p:nvSpPr>
          <p:cNvPr name="Freeform 8" id="8"/>
          <p:cNvSpPr/>
          <p:nvPr/>
        </p:nvSpPr>
        <p:spPr>
          <a:xfrm flipH="false" flipV="false" rot="0">
            <a:off x="1552434" y="1744447"/>
            <a:ext cx="6798106" cy="6798106"/>
          </a:xfrm>
          <a:custGeom>
            <a:avLst/>
            <a:gdLst/>
            <a:ahLst/>
            <a:cxnLst/>
            <a:rect r="r" b="b" t="t" l="l"/>
            <a:pathLst>
              <a:path h="6798106" w="6798106">
                <a:moveTo>
                  <a:pt x="0" y="0"/>
                </a:moveTo>
                <a:lnTo>
                  <a:pt x="6798106" y="0"/>
                </a:lnTo>
                <a:lnTo>
                  <a:pt x="6798106" y="6798106"/>
                </a:lnTo>
                <a:lnTo>
                  <a:pt x="0" y="67981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5662825" y="1483089"/>
            <a:ext cx="11072740" cy="7182688"/>
          </a:xfrm>
          <a:custGeom>
            <a:avLst/>
            <a:gdLst/>
            <a:ahLst/>
            <a:cxnLst/>
            <a:rect r="r" b="b" t="t" l="l"/>
            <a:pathLst>
              <a:path h="7182688" w="11072740">
                <a:moveTo>
                  <a:pt x="0" y="0"/>
                </a:moveTo>
                <a:lnTo>
                  <a:pt x="11072740" y="0"/>
                </a:lnTo>
                <a:lnTo>
                  <a:pt x="11072740" y="7182689"/>
                </a:lnTo>
                <a:lnTo>
                  <a:pt x="0" y="71826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0" id="10"/>
          <p:cNvGrpSpPr/>
          <p:nvPr/>
        </p:nvGrpSpPr>
        <p:grpSpPr>
          <a:xfrm rot="0">
            <a:off x="1991323" y="2183348"/>
            <a:ext cx="5920329" cy="5920305"/>
            <a:chOff x="0" y="0"/>
            <a:chExt cx="7893772" cy="7893740"/>
          </a:xfrm>
        </p:grpSpPr>
        <p:sp>
          <p:nvSpPr>
            <p:cNvPr name="Freeform 11" id="11"/>
            <p:cNvSpPr/>
            <p:nvPr/>
          </p:nvSpPr>
          <p:spPr>
            <a:xfrm flipH="false" flipV="false" rot="0">
              <a:off x="0" y="0"/>
              <a:ext cx="7893812" cy="7893685"/>
            </a:xfrm>
            <a:custGeom>
              <a:avLst/>
              <a:gdLst/>
              <a:ahLst/>
              <a:cxnLst/>
              <a:rect r="r" b="b" t="t" l="l"/>
              <a:pathLst>
                <a:path h="7893685" w="7893812">
                  <a:moveTo>
                    <a:pt x="7893812" y="3946906"/>
                  </a:moveTo>
                  <a:cubicBezTo>
                    <a:pt x="7893812" y="6126607"/>
                    <a:pt x="6126734" y="7893685"/>
                    <a:pt x="3946906" y="7893685"/>
                  </a:cubicBezTo>
                  <a:cubicBezTo>
                    <a:pt x="1767078" y="7893685"/>
                    <a:pt x="0" y="6126607"/>
                    <a:pt x="0" y="3946906"/>
                  </a:cubicBezTo>
                  <a:cubicBezTo>
                    <a:pt x="0" y="1767205"/>
                    <a:pt x="1767078" y="0"/>
                    <a:pt x="3946906" y="0"/>
                  </a:cubicBezTo>
                  <a:cubicBezTo>
                    <a:pt x="6126734" y="0"/>
                    <a:pt x="7893812" y="1767078"/>
                    <a:pt x="7893812" y="3946906"/>
                  </a:cubicBezTo>
                  <a:close/>
                </a:path>
              </a:pathLst>
            </a:custGeom>
            <a:blipFill>
              <a:blip r:embed="rId9"/>
              <a:stretch>
                <a:fillRect l="-25045" t="0" r="-25045" b="0"/>
              </a:stretch>
            </a:blipFill>
          </p:spPr>
        </p:sp>
      </p:grpSp>
      <p:grpSp>
        <p:nvGrpSpPr>
          <p:cNvPr name="Group 12" id="12"/>
          <p:cNvGrpSpPr/>
          <p:nvPr/>
        </p:nvGrpSpPr>
        <p:grpSpPr>
          <a:xfrm rot="0">
            <a:off x="16357519" y="-1821794"/>
            <a:ext cx="3561608" cy="3643588"/>
            <a:chOff x="0" y="0"/>
            <a:chExt cx="4748811" cy="4858117"/>
          </a:xfrm>
        </p:grpSpPr>
        <p:sp>
          <p:nvSpPr>
            <p:cNvPr name="Freeform 13" id="13"/>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4"/>
              <a:stretch>
                <a:fillRect l="-82" t="0" r="-83" b="0"/>
              </a:stretch>
            </a:blipFill>
          </p:spPr>
        </p:sp>
      </p:grpSp>
      <p:sp>
        <p:nvSpPr>
          <p:cNvPr name="TextBox 14" id="14"/>
          <p:cNvSpPr txBox="true"/>
          <p:nvPr/>
        </p:nvSpPr>
        <p:spPr>
          <a:xfrm rot="0">
            <a:off x="7238734" y="4569075"/>
            <a:ext cx="9118785" cy="1163117"/>
          </a:xfrm>
          <a:prstGeom prst="rect">
            <a:avLst/>
          </a:prstGeom>
        </p:spPr>
        <p:txBody>
          <a:bodyPr anchor="t" rtlCol="false" tIns="0" lIns="0" bIns="0" rIns="0">
            <a:spAutoFit/>
          </a:bodyPr>
          <a:lstStyle/>
          <a:p>
            <a:pPr algn="ctr">
              <a:lnSpc>
                <a:spcPts val="8667"/>
              </a:lnSpc>
            </a:pPr>
            <a:r>
              <a:rPr lang="en-US" sz="8667">
                <a:solidFill>
                  <a:srgbClr val="FFFFFF"/>
                </a:solidFill>
                <a:latin typeface="Eastman Condensed Bold"/>
                <a:ea typeface="Eastman Condensed Bold"/>
                <a:cs typeface="Eastman Condensed Bold"/>
                <a:sym typeface="Eastman Condensed Bold"/>
              </a:rPr>
              <a:t>Big Data</a:t>
            </a:r>
          </a:p>
        </p:txBody>
      </p:sp>
      <p:grpSp>
        <p:nvGrpSpPr>
          <p:cNvPr name="Group 15" id="15"/>
          <p:cNvGrpSpPr/>
          <p:nvPr/>
        </p:nvGrpSpPr>
        <p:grpSpPr>
          <a:xfrm rot="0">
            <a:off x="294113" y="146151"/>
            <a:ext cx="4781111" cy="954113"/>
            <a:chOff x="0" y="0"/>
            <a:chExt cx="6374815" cy="1272151"/>
          </a:xfrm>
        </p:grpSpPr>
        <p:grpSp>
          <p:nvGrpSpPr>
            <p:cNvPr name="Group 16" id="16"/>
            <p:cNvGrpSpPr/>
            <p:nvPr/>
          </p:nvGrpSpPr>
          <p:grpSpPr>
            <a:xfrm rot="0">
              <a:off x="0" y="0"/>
              <a:ext cx="2980449" cy="1272151"/>
              <a:chOff x="0" y="0"/>
              <a:chExt cx="1894744" cy="808737"/>
            </a:xfrm>
          </p:grpSpPr>
          <p:sp>
            <p:nvSpPr>
              <p:cNvPr name="Freeform 17" id="17"/>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18" id="18"/>
            <p:cNvGrpSpPr/>
            <p:nvPr/>
          </p:nvGrpSpPr>
          <p:grpSpPr>
            <a:xfrm rot="0">
              <a:off x="3396350" y="24525"/>
              <a:ext cx="1219960" cy="1247626"/>
              <a:chOff x="0" y="0"/>
              <a:chExt cx="1009933" cy="1032836"/>
            </a:xfrm>
          </p:grpSpPr>
          <p:sp>
            <p:nvSpPr>
              <p:cNvPr name="Freeform 19" id="19"/>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1"/>
                <a:stretch>
                  <a:fillRect l="-1133" t="0" r="-1136" b="5"/>
                </a:stretch>
              </a:blipFill>
            </p:spPr>
          </p:sp>
        </p:grpSp>
        <p:grpSp>
          <p:nvGrpSpPr>
            <p:cNvPr name="Group 20" id="20"/>
            <p:cNvGrpSpPr/>
            <p:nvPr/>
          </p:nvGrpSpPr>
          <p:grpSpPr>
            <a:xfrm rot="0">
              <a:off x="5032213" y="0"/>
              <a:ext cx="1342602" cy="1257210"/>
              <a:chOff x="0" y="0"/>
              <a:chExt cx="1092376" cy="1022899"/>
            </a:xfrm>
          </p:grpSpPr>
          <p:sp>
            <p:nvSpPr>
              <p:cNvPr name="Freeform 21" id="21"/>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3"/>
                </a:stretch>
              </a:blipFill>
            </p:spPr>
          </p:sp>
        </p:gr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Freeform 4" id="4"/>
          <p:cNvSpPr/>
          <p:nvPr/>
        </p:nvSpPr>
        <p:spPr>
          <a:xfrm flipH="false" flipV="false" rot="0">
            <a:off x="9456754" y="1916358"/>
            <a:ext cx="8831246" cy="8605867"/>
          </a:xfrm>
          <a:custGeom>
            <a:avLst/>
            <a:gdLst/>
            <a:ahLst/>
            <a:cxnLst/>
            <a:rect r="r" b="b" t="t" l="l"/>
            <a:pathLst>
              <a:path h="8605867" w="8831246">
                <a:moveTo>
                  <a:pt x="0" y="0"/>
                </a:moveTo>
                <a:lnTo>
                  <a:pt x="8831246" y="0"/>
                </a:lnTo>
                <a:lnTo>
                  <a:pt x="8831246" y="8605867"/>
                </a:lnTo>
                <a:lnTo>
                  <a:pt x="0" y="8605867"/>
                </a:lnTo>
                <a:lnTo>
                  <a:pt x="0" y="0"/>
                </a:lnTo>
                <a:close/>
              </a:path>
            </a:pathLst>
          </a:custGeom>
          <a:blipFill>
            <a:blip r:embed="rId3"/>
            <a:stretch>
              <a:fillRect l="-23402" t="0" r="-61332" b="0"/>
            </a:stretch>
          </a:blipFill>
        </p:spPr>
      </p:sp>
      <p:grpSp>
        <p:nvGrpSpPr>
          <p:cNvPr name="Group 5" id="5"/>
          <p:cNvGrpSpPr/>
          <p:nvPr/>
        </p:nvGrpSpPr>
        <p:grpSpPr>
          <a:xfrm rot="0">
            <a:off x="1000930" y="3451532"/>
            <a:ext cx="4087811" cy="66675"/>
            <a:chOff x="0" y="0"/>
            <a:chExt cx="5450415" cy="88900"/>
          </a:xfrm>
        </p:grpSpPr>
        <p:sp>
          <p:nvSpPr>
            <p:cNvPr name="Freeform 6" id="6"/>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sp>
        <p:nvSpPr>
          <p:cNvPr name="Freeform 7" id="7"/>
          <p:cNvSpPr/>
          <p:nvPr/>
        </p:nvSpPr>
        <p:spPr>
          <a:xfrm flipH="false" flipV="false" rot="0">
            <a:off x="10725918" y="452195"/>
            <a:ext cx="980923" cy="3230761"/>
          </a:xfrm>
          <a:custGeom>
            <a:avLst/>
            <a:gdLst/>
            <a:ahLst/>
            <a:cxnLst/>
            <a:rect r="r" b="b" t="t" l="l"/>
            <a:pathLst>
              <a:path h="3230761" w="980923">
                <a:moveTo>
                  <a:pt x="0" y="0"/>
                </a:moveTo>
                <a:lnTo>
                  <a:pt x="980923" y="0"/>
                </a:lnTo>
                <a:lnTo>
                  <a:pt x="980923" y="3230761"/>
                </a:lnTo>
                <a:lnTo>
                  <a:pt x="0" y="32307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028700" y="2136320"/>
            <a:ext cx="8672330" cy="791337"/>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DEFINISI BIG DATA</a:t>
            </a:r>
          </a:p>
        </p:txBody>
      </p:sp>
      <p:grpSp>
        <p:nvGrpSpPr>
          <p:cNvPr name="Group 9" id="9"/>
          <p:cNvGrpSpPr/>
          <p:nvPr/>
        </p:nvGrpSpPr>
        <p:grpSpPr>
          <a:xfrm rot="0">
            <a:off x="1028700" y="8853503"/>
            <a:ext cx="1813321" cy="300022"/>
            <a:chOff x="0" y="0"/>
            <a:chExt cx="2417761" cy="400029"/>
          </a:xfrm>
        </p:grpSpPr>
        <p:sp>
          <p:nvSpPr>
            <p:cNvPr name="Freeform 10" id="10"/>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6"/>
              <a:stretch>
                <a:fillRect l="0" t="-2212" r="-2" b="-2206"/>
              </a:stretch>
            </a:blipFill>
          </p:spPr>
        </p:sp>
      </p:grpSp>
      <p:grpSp>
        <p:nvGrpSpPr>
          <p:cNvPr name="Group 11" id="11"/>
          <p:cNvGrpSpPr/>
          <p:nvPr/>
        </p:nvGrpSpPr>
        <p:grpSpPr>
          <a:xfrm rot="0">
            <a:off x="-2011109" y="-2057400"/>
            <a:ext cx="3386232" cy="3464176"/>
            <a:chOff x="0" y="0"/>
            <a:chExt cx="4514976" cy="4618901"/>
          </a:xfrm>
        </p:grpSpPr>
        <p:sp>
          <p:nvSpPr>
            <p:cNvPr name="Freeform 12" id="12"/>
            <p:cNvSpPr/>
            <p:nvPr/>
          </p:nvSpPr>
          <p:spPr>
            <a:xfrm flipH="false" flipV="false" rot="0">
              <a:off x="0" y="0"/>
              <a:ext cx="4514977" cy="4618863"/>
            </a:xfrm>
            <a:custGeom>
              <a:avLst/>
              <a:gdLst/>
              <a:ahLst/>
              <a:cxnLst/>
              <a:rect r="r" b="b" t="t" l="l"/>
              <a:pathLst>
                <a:path h="4618863" w="4514977">
                  <a:moveTo>
                    <a:pt x="0" y="0"/>
                  </a:moveTo>
                  <a:lnTo>
                    <a:pt x="4514977" y="0"/>
                  </a:lnTo>
                  <a:lnTo>
                    <a:pt x="4514977" y="4618863"/>
                  </a:lnTo>
                  <a:lnTo>
                    <a:pt x="0" y="4618863"/>
                  </a:lnTo>
                  <a:lnTo>
                    <a:pt x="0" y="0"/>
                  </a:lnTo>
                  <a:close/>
                </a:path>
              </a:pathLst>
            </a:custGeom>
            <a:blipFill>
              <a:blip r:embed="rId7"/>
              <a:stretch>
                <a:fillRect l="-26" t="0" r="-26" b="0"/>
              </a:stretch>
            </a:blipFill>
          </p:spPr>
        </p:sp>
      </p:grpSp>
      <p:sp>
        <p:nvSpPr>
          <p:cNvPr name="Freeform 13" id="13"/>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4" id="14"/>
          <p:cNvGrpSpPr/>
          <p:nvPr/>
        </p:nvGrpSpPr>
        <p:grpSpPr>
          <a:xfrm rot="0">
            <a:off x="747884" y="3682956"/>
            <a:ext cx="9730051" cy="2970151"/>
            <a:chOff x="0" y="0"/>
            <a:chExt cx="2562647" cy="782262"/>
          </a:xfrm>
        </p:grpSpPr>
        <p:sp>
          <p:nvSpPr>
            <p:cNvPr name="Freeform 15" id="15"/>
            <p:cNvSpPr/>
            <p:nvPr/>
          </p:nvSpPr>
          <p:spPr>
            <a:xfrm flipH="false" flipV="false" rot="0">
              <a:off x="0" y="0"/>
              <a:ext cx="2562647" cy="782262"/>
            </a:xfrm>
            <a:custGeom>
              <a:avLst/>
              <a:gdLst/>
              <a:ahLst/>
              <a:cxnLst/>
              <a:rect r="r" b="b" t="t" l="l"/>
              <a:pathLst>
                <a:path h="782262" w="2562647">
                  <a:moveTo>
                    <a:pt x="12731" y="0"/>
                  </a:moveTo>
                  <a:lnTo>
                    <a:pt x="2549916" y="0"/>
                  </a:lnTo>
                  <a:cubicBezTo>
                    <a:pt x="2556948" y="0"/>
                    <a:pt x="2562647" y="5700"/>
                    <a:pt x="2562647" y="12731"/>
                  </a:cubicBezTo>
                  <a:lnTo>
                    <a:pt x="2562647" y="769531"/>
                  </a:lnTo>
                  <a:cubicBezTo>
                    <a:pt x="2562647" y="772908"/>
                    <a:pt x="2561306" y="776146"/>
                    <a:pt x="2558919" y="778533"/>
                  </a:cubicBezTo>
                  <a:cubicBezTo>
                    <a:pt x="2556531" y="780921"/>
                    <a:pt x="2553293" y="782262"/>
                    <a:pt x="2549916" y="782262"/>
                  </a:cubicBezTo>
                  <a:lnTo>
                    <a:pt x="12731" y="782262"/>
                  </a:lnTo>
                  <a:cubicBezTo>
                    <a:pt x="5700" y="782262"/>
                    <a:pt x="0" y="776562"/>
                    <a:pt x="0" y="769531"/>
                  </a:cubicBezTo>
                  <a:lnTo>
                    <a:pt x="0" y="12731"/>
                  </a:lnTo>
                  <a:cubicBezTo>
                    <a:pt x="0" y="5700"/>
                    <a:pt x="5700" y="0"/>
                    <a:pt x="12731" y="0"/>
                  </a:cubicBezTo>
                  <a:close/>
                </a:path>
              </a:pathLst>
            </a:custGeom>
            <a:solidFill>
              <a:srgbClr val="A6A6A6"/>
            </a:solidFill>
          </p:spPr>
        </p:sp>
        <p:sp>
          <p:nvSpPr>
            <p:cNvPr name="TextBox 16" id="16"/>
            <p:cNvSpPr txBox="true"/>
            <p:nvPr/>
          </p:nvSpPr>
          <p:spPr>
            <a:xfrm>
              <a:off x="0" y="-57150"/>
              <a:ext cx="2562647" cy="839412"/>
            </a:xfrm>
            <a:prstGeom prst="rect">
              <a:avLst/>
            </a:prstGeom>
          </p:spPr>
          <p:txBody>
            <a:bodyPr anchor="ctr" rtlCol="false" tIns="50800" lIns="50800" bIns="50800" rIns="50800"/>
            <a:lstStyle/>
            <a:p>
              <a:pPr algn="ctr">
                <a:lnSpc>
                  <a:spcPts val="3498"/>
                </a:lnSpc>
              </a:pPr>
            </a:p>
          </p:txBody>
        </p:sp>
      </p:grpSp>
      <p:sp>
        <p:nvSpPr>
          <p:cNvPr name="TextBox 17" id="17"/>
          <p:cNvSpPr txBox="true"/>
          <p:nvPr/>
        </p:nvSpPr>
        <p:spPr>
          <a:xfrm rot="0">
            <a:off x="1028700" y="3796431"/>
            <a:ext cx="9208153" cy="26670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Big data menggambarkan akuisisi data dengan volume yang besar, kecepatan tinggi, dan keragaman data yang dihasilkan oleh perangkat terkoneksi serta sebuah teknologi dan alat yang digunakan untuk mengelolanya.</a:t>
            </a:r>
          </a:p>
        </p:txBody>
      </p:sp>
      <p:grpSp>
        <p:nvGrpSpPr>
          <p:cNvPr name="Group 18" id="18"/>
          <p:cNvGrpSpPr/>
          <p:nvPr/>
        </p:nvGrpSpPr>
        <p:grpSpPr>
          <a:xfrm rot="0">
            <a:off x="747884" y="7070226"/>
            <a:ext cx="10327005" cy="2811977"/>
            <a:chOff x="0" y="0"/>
            <a:chExt cx="2719870" cy="740603"/>
          </a:xfrm>
        </p:grpSpPr>
        <p:sp>
          <p:nvSpPr>
            <p:cNvPr name="Freeform 19" id="19"/>
            <p:cNvSpPr/>
            <p:nvPr/>
          </p:nvSpPr>
          <p:spPr>
            <a:xfrm flipH="false" flipV="false" rot="0">
              <a:off x="0" y="0"/>
              <a:ext cx="2719870" cy="740603"/>
            </a:xfrm>
            <a:custGeom>
              <a:avLst/>
              <a:gdLst/>
              <a:ahLst/>
              <a:cxnLst/>
              <a:rect r="r" b="b" t="t" l="l"/>
              <a:pathLst>
                <a:path h="740603" w="2719870">
                  <a:moveTo>
                    <a:pt x="11995" y="0"/>
                  </a:moveTo>
                  <a:lnTo>
                    <a:pt x="2707875" y="0"/>
                  </a:lnTo>
                  <a:cubicBezTo>
                    <a:pt x="2711056" y="0"/>
                    <a:pt x="2714107" y="1264"/>
                    <a:pt x="2716356" y="3513"/>
                  </a:cubicBezTo>
                  <a:cubicBezTo>
                    <a:pt x="2718606" y="5763"/>
                    <a:pt x="2719870" y="8814"/>
                    <a:pt x="2719870" y="11995"/>
                  </a:cubicBezTo>
                  <a:lnTo>
                    <a:pt x="2719870" y="728608"/>
                  </a:lnTo>
                  <a:cubicBezTo>
                    <a:pt x="2719870" y="731789"/>
                    <a:pt x="2718606" y="734840"/>
                    <a:pt x="2716356" y="737090"/>
                  </a:cubicBezTo>
                  <a:cubicBezTo>
                    <a:pt x="2714107" y="739339"/>
                    <a:pt x="2711056" y="740603"/>
                    <a:pt x="2707875" y="740603"/>
                  </a:cubicBezTo>
                  <a:lnTo>
                    <a:pt x="11995" y="740603"/>
                  </a:lnTo>
                  <a:cubicBezTo>
                    <a:pt x="8814" y="740603"/>
                    <a:pt x="5763" y="739339"/>
                    <a:pt x="3513" y="737090"/>
                  </a:cubicBezTo>
                  <a:cubicBezTo>
                    <a:pt x="1264" y="734840"/>
                    <a:pt x="0" y="731789"/>
                    <a:pt x="0" y="728608"/>
                  </a:cubicBezTo>
                  <a:lnTo>
                    <a:pt x="0" y="11995"/>
                  </a:lnTo>
                  <a:cubicBezTo>
                    <a:pt x="0" y="8814"/>
                    <a:pt x="1264" y="5763"/>
                    <a:pt x="3513" y="3513"/>
                  </a:cubicBezTo>
                  <a:cubicBezTo>
                    <a:pt x="5763" y="1264"/>
                    <a:pt x="8814" y="0"/>
                    <a:pt x="11995" y="0"/>
                  </a:cubicBezTo>
                  <a:close/>
                </a:path>
              </a:pathLst>
            </a:custGeom>
            <a:solidFill>
              <a:srgbClr val="A6A6A6"/>
            </a:solidFill>
          </p:spPr>
        </p:sp>
        <p:sp>
          <p:nvSpPr>
            <p:cNvPr name="TextBox 20" id="20"/>
            <p:cNvSpPr txBox="true"/>
            <p:nvPr/>
          </p:nvSpPr>
          <p:spPr>
            <a:xfrm>
              <a:off x="0" y="-57150"/>
              <a:ext cx="2719870" cy="797753"/>
            </a:xfrm>
            <a:prstGeom prst="rect">
              <a:avLst/>
            </a:prstGeom>
          </p:spPr>
          <p:txBody>
            <a:bodyPr anchor="ctr" rtlCol="false" tIns="50800" lIns="50800" bIns="50800" rIns="50800"/>
            <a:lstStyle/>
            <a:p>
              <a:pPr algn="ctr">
                <a:lnSpc>
                  <a:spcPts val="3498"/>
                </a:lnSpc>
              </a:pPr>
            </a:p>
          </p:txBody>
        </p:sp>
      </p:grpSp>
      <p:sp>
        <p:nvSpPr>
          <p:cNvPr name="TextBox 21" id="21"/>
          <p:cNvSpPr txBox="true"/>
          <p:nvPr/>
        </p:nvSpPr>
        <p:spPr>
          <a:xfrm rot="0">
            <a:off x="1000930" y="7371315"/>
            <a:ext cx="9697218" cy="21336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Big Data untuk IoT: Konsep di mana data yang dihasilkan oleh berbagai perangkat IoT (Internet of Things) dikumpulkan, disimpan, dianalisis, dan digunakan untuk menghasilkan wawasan yang berguna.</a:t>
            </a:r>
          </a:p>
        </p:txBody>
      </p:sp>
      <p:grpSp>
        <p:nvGrpSpPr>
          <p:cNvPr name="Group 22" id="22"/>
          <p:cNvGrpSpPr/>
          <p:nvPr/>
        </p:nvGrpSpPr>
        <p:grpSpPr>
          <a:xfrm rot="0">
            <a:off x="294113" y="146151"/>
            <a:ext cx="4781111" cy="954113"/>
            <a:chOff x="0" y="0"/>
            <a:chExt cx="6374815" cy="1272151"/>
          </a:xfrm>
        </p:grpSpPr>
        <p:grpSp>
          <p:nvGrpSpPr>
            <p:cNvPr name="Group 23" id="23"/>
            <p:cNvGrpSpPr/>
            <p:nvPr/>
          </p:nvGrpSpPr>
          <p:grpSpPr>
            <a:xfrm rot="0">
              <a:off x="0" y="0"/>
              <a:ext cx="2980449" cy="1272151"/>
              <a:chOff x="0" y="0"/>
              <a:chExt cx="1894744" cy="808737"/>
            </a:xfrm>
          </p:grpSpPr>
          <p:sp>
            <p:nvSpPr>
              <p:cNvPr name="Freeform 24" id="24"/>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25" id="25"/>
            <p:cNvGrpSpPr/>
            <p:nvPr/>
          </p:nvGrpSpPr>
          <p:grpSpPr>
            <a:xfrm rot="0">
              <a:off x="3396350" y="24525"/>
              <a:ext cx="1219960" cy="1247626"/>
              <a:chOff x="0" y="0"/>
              <a:chExt cx="1009933" cy="1032836"/>
            </a:xfrm>
          </p:grpSpPr>
          <p:sp>
            <p:nvSpPr>
              <p:cNvPr name="Freeform 26" id="26"/>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1"/>
                <a:stretch>
                  <a:fillRect l="-1133" t="0" r="-1136" b="5"/>
                </a:stretch>
              </a:blipFill>
            </p:spPr>
          </p:sp>
        </p:grpSp>
        <p:grpSp>
          <p:nvGrpSpPr>
            <p:cNvPr name="Group 27" id="27"/>
            <p:cNvGrpSpPr/>
            <p:nvPr/>
          </p:nvGrpSpPr>
          <p:grpSpPr>
            <a:xfrm rot="0">
              <a:off x="5032213" y="0"/>
              <a:ext cx="1342602" cy="1257210"/>
              <a:chOff x="0" y="0"/>
              <a:chExt cx="1092376" cy="1022899"/>
            </a:xfrm>
          </p:grpSpPr>
          <p:sp>
            <p:nvSpPr>
              <p:cNvPr name="Freeform 28" id="28"/>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3"/>
                </a:stretch>
              </a:blipFill>
            </p:spPr>
          </p:sp>
        </p:gr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7100094" y="2412248"/>
            <a:ext cx="4087811" cy="66675"/>
            <a:chOff x="0" y="0"/>
            <a:chExt cx="5450415" cy="88900"/>
          </a:xfrm>
        </p:grpSpPr>
        <p:sp>
          <p:nvSpPr>
            <p:cNvPr name="Freeform 5" id="5"/>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sp>
        <p:nvSpPr>
          <p:cNvPr name="Freeform 6" id="6"/>
          <p:cNvSpPr/>
          <p:nvPr/>
        </p:nvSpPr>
        <p:spPr>
          <a:xfrm flipH="false" flipV="false" rot="0">
            <a:off x="-885346" y="7893687"/>
            <a:ext cx="19683299" cy="3230761"/>
          </a:xfrm>
          <a:custGeom>
            <a:avLst/>
            <a:gdLst/>
            <a:ahLst/>
            <a:cxnLst/>
            <a:rect r="r" b="b" t="t" l="l"/>
            <a:pathLst>
              <a:path h="3230761" w="19683299">
                <a:moveTo>
                  <a:pt x="0" y="0"/>
                </a:moveTo>
                <a:lnTo>
                  <a:pt x="19683299" y="0"/>
                </a:lnTo>
                <a:lnTo>
                  <a:pt x="19683299" y="3230761"/>
                </a:lnTo>
                <a:lnTo>
                  <a:pt x="0" y="32307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701256" y="3247336"/>
            <a:ext cx="7255048" cy="3210786"/>
          </a:xfrm>
          <a:custGeom>
            <a:avLst/>
            <a:gdLst/>
            <a:ahLst/>
            <a:cxnLst/>
            <a:rect r="r" b="b" t="t" l="l"/>
            <a:pathLst>
              <a:path h="3210786" w="7255048">
                <a:moveTo>
                  <a:pt x="0" y="0"/>
                </a:moveTo>
                <a:lnTo>
                  <a:pt x="7255048" y="0"/>
                </a:lnTo>
                <a:lnTo>
                  <a:pt x="7255048" y="3210786"/>
                </a:lnTo>
                <a:lnTo>
                  <a:pt x="0" y="32107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9331696" y="3247336"/>
            <a:ext cx="7255048" cy="3210786"/>
          </a:xfrm>
          <a:custGeom>
            <a:avLst/>
            <a:gdLst/>
            <a:ahLst/>
            <a:cxnLst/>
            <a:rect r="r" b="b" t="t" l="l"/>
            <a:pathLst>
              <a:path h="3210786" w="7255048">
                <a:moveTo>
                  <a:pt x="0" y="0"/>
                </a:moveTo>
                <a:lnTo>
                  <a:pt x="7255048" y="0"/>
                </a:lnTo>
                <a:lnTo>
                  <a:pt x="7255048" y="3210786"/>
                </a:lnTo>
                <a:lnTo>
                  <a:pt x="0" y="32107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9912911" y="3647814"/>
            <a:ext cx="6092618" cy="909376"/>
          </a:xfrm>
          <a:custGeom>
            <a:avLst/>
            <a:gdLst/>
            <a:ahLst/>
            <a:cxnLst/>
            <a:rect r="r" b="b" t="t" l="l"/>
            <a:pathLst>
              <a:path h="909376" w="6092618">
                <a:moveTo>
                  <a:pt x="0" y="0"/>
                </a:moveTo>
                <a:lnTo>
                  <a:pt x="6092618" y="0"/>
                </a:lnTo>
                <a:lnTo>
                  <a:pt x="6092618" y="909376"/>
                </a:lnTo>
                <a:lnTo>
                  <a:pt x="0" y="9093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0" id="10"/>
          <p:cNvGrpSpPr/>
          <p:nvPr/>
        </p:nvGrpSpPr>
        <p:grpSpPr>
          <a:xfrm rot="0">
            <a:off x="-2011109" y="-2057400"/>
            <a:ext cx="4022217" cy="4114800"/>
            <a:chOff x="0" y="0"/>
            <a:chExt cx="5362956" cy="5486400"/>
          </a:xfrm>
        </p:grpSpPr>
        <p:sp>
          <p:nvSpPr>
            <p:cNvPr name="Freeform 11" id="11"/>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grpSp>
        <p:nvGrpSpPr>
          <p:cNvPr name="Group 12" id="12"/>
          <p:cNvGrpSpPr/>
          <p:nvPr/>
        </p:nvGrpSpPr>
        <p:grpSpPr>
          <a:xfrm rot="0">
            <a:off x="15658775" y="-2057400"/>
            <a:ext cx="4022217" cy="4114800"/>
            <a:chOff x="0" y="0"/>
            <a:chExt cx="5362956" cy="5486400"/>
          </a:xfrm>
        </p:grpSpPr>
        <p:sp>
          <p:nvSpPr>
            <p:cNvPr name="Freeform 13" id="13"/>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sp>
        <p:nvSpPr>
          <p:cNvPr name="TextBox 14" id="14"/>
          <p:cNvSpPr txBox="true"/>
          <p:nvPr/>
        </p:nvSpPr>
        <p:spPr>
          <a:xfrm rot="0">
            <a:off x="4398261" y="1472448"/>
            <a:ext cx="9874546" cy="809625"/>
          </a:xfrm>
          <a:prstGeom prst="rect">
            <a:avLst/>
          </a:prstGeom>
        </p:spPr>
        <p:txBody>
          <a:bodyPr anchor="t" rtlCol="false" tIns="0" lIns="0" bIns="0" rIns="0">
            <a:spAutoFit/>
          </a:bodyPr>
          <a:lstStyle/>
          <a:p>
            <a:pPr algn="ctr">
              <a:lnSpc>
                <a:spcPts val="6000"/>
              </a:lnSpc>
            </a:pPr>
            <a:r>
              <a:rPr lang="en-US" sz="6000">
                <a:solidFill>
                  <a:srgbClr val="013049"/>
                </a:solidFill>
                <a:latin typeface="Eastman Condensed Bold"/>
                <a:ea typeface="Eastman Condensed Bold"/>
                <a:cs typeface="Eastman Condensed Bold"/>
                <a:sym typeface="Eastman Condensed Bold"/>
              </a:rPr>
              <a:t>MANFAAT CLOUD COMPUTING</a:t>
            </a:r>
          </a:p>
        </p:txBody>
      </p:sp>
      <p:sp>
        <p:nvSpPr>
          <p:cNvPr name="TextBox 15" id="15"/>
          <p:cNvSpPr txBox="true"/>
          <p:nvPr/>
        </p:nvSpPr>
        <p:spPr>
          <a:xfrm rot="0">
            <a:off x="2235004" y="4829810"/>
            <a:ext cx="6385348" cy="1323340"/>
          </a:xfrm>
          <a:prstGeom prst="rect">
            <a:avLst/>
          </a:prstGeom>
        </p:spPr>
        <p:txBody>
          <a:bodyPr anchor="t" rtlCol="false" tIns="0" lIns="0" bIns="0" rIns="0">
            <a:spAutoFit/>
          </a:bodyPr>
          <a:lstStyle/>
          <a:p>
            <a:pPr algn="ctr">
              <a:lnSpc>
                <a:spcPts val="2659"/>
              </a:lnSpc>
            </a:pPr>
            <a:r>
              <a:rPr lang="en-US" sz="1899">
                <a:solidFill>
                  <a:srgbClr val="FFFFFF"/>
                </a:solidFill>
                <a:latin typeface="Public Sans"/>
                <a:ea typeface="Public Sans"/>
                <a:cs typeface="Public Sans"/>
                <a:sym typeface="Public Sans"/>
              </a:rPr>
              <a:t>Analisis data IoT dapat membantu dalam memprediksi perawatan perangkat, mengurangi downtime dan meningkatkan efisiensi operasional.</a:t>
            </a:r>
          </a:p>
          <a:p>
            <a:pPr algn="ctr">
              <a:lnSpc>
                <a:spcPts val="2660"/>
              </a:lnSpc>
            </a:pPr>
          </a:p>
        </p:txBody>
      </p:sp>
      <p:sp>
        <p:nvSpPr>
          <p:cNvPr name="TextBox 16" id="16"/>
          <p:cNvSpPr txBox="true"/>
          <p:nvPr/>
        </p:nvSpPr>
        <p:spPr>
          <a:xfrm rot="0">
            <a:off x="9905235" y="4829810"/>
            <a:ext cx="6100294" cy="989965"/>
          </a:xfrm>
          <a:prstGeom prst="rect">
            <a:avLst/>
          </a:prstGeom>
        </p:spPr>
        <p:txBody>
          <a:bodyPr anchor="t" rtlCol="false" tIns="0" lIns="0" bIns="0" rIns="0">
            <a:spAutoFit/>
          </a:bodyPr>
          <a:lstStyle/>
          <a:p>
            <a:pPr algn="ctr">
              <a:lnSpc>
                <a:spcPts val="2660"/>
              </a:lnSpc>
            </a:pPr>
            <a:r>
              <a:rPr lang="en-US" sz="1900">
                <a:solidFill>
                  <a:srgbClr val="FFFFFF"/>
                </a:solidFill>
                <a:latin typeface="Public Sans"/>
                <a:ea typeface="Public Sans"/>
                <a:cs typeface="Public Sans"/>
                <a:sym typeface="Public Sans"/>
              </a:rPr>
              <a:t>Wawasan dari big data IoT dapat digunakan untuk mengembangkan produk dan layanan baru yang lebih sesuai dengan kebutuhan pelanggan atau konsumen.</a:t>
            </a:r>
          </a:p>
        </p:txBody>
      </p:sp>
      <p:sp>
        <p:nvSpPr>
          <p:cNvPr name="Freeform 17" id="17"/>
          <p:cNvSpPr/>
          <p:nvPr/>
        </p:nvSpPr>
        <p:spPr>
          <a:xfrm flipH="false" flipV="false" rot="0">
            <a:off x="2336444" y="3647814"/>
            <a:ext cx="6092618" cy="909376"/>
          </a:xfrm>
          <a:custGeom>
            <a:avLst/>
            <a:gdLst/>
            <a:ahLst/>
            <a:cxnLst/>
            <a:rect r="r" b="b" t="t" l="l"/>
            <a:pathLst>
              <a:path h="909376" w="6092618">
                <a:moveTo>
                  <a:pt x="0" y="0"/>
                </a:moveTo>
                <a:lnTo>
                  <a:pt x="6092618" y="0"/>
                </a:lnTo>
                <a:lnTo>
                  <a:pt x="6092618" y="909376"/>
                </a:lnTo>
                <a:lnTo>
                  <a:pt x="0" y="9093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8" id="18"/>
          <p:cNvSpPr txBox="true"/>
          <p:nvPr/>
        </p:nvSpPr>
        <p:spPr>
          <a:xfrm rot="0">
            <a:off x="2336444" y="3887297"/>
            <a:ext cx="732918" cy="628188"/>
          </a:xfrm>
          <a:prstGeom prst="rect">
            <a:avLst/>
          </a:prstGeom>
        </p:spPr>
        <p:txBody>
          <a:bodyPr anchor="t" rtlCol="false" tIns="0" lIns="0" bIns="0" rIns="0">
            <a:spAutoFit/>
          </a:bodyPr>
          <a:lstStyle/>
          <a:p>
            <a:pPr algn="ctr">
              <a:lnSpc>
                <a:spcPts val="5433"/>
              </a:lnSpc>
            </a:pPr>
            <a:r>
              <a:rPr lang="en-US" sz="5433">
                <a:solidFill>
                  <a:srgbClr val="FFFFFF"/>
                </a:solidFill>
                <a:latin typeface="Eastman Condensed Bold"/>
                <a:ea typeface="Eastman Condensed Bold"/>
                <a:cs typeface="Eastman Condensed Bold"/>
                <a:sym typeface="Eastman Condensed Bold"/>
              </a:rPr>
              <a:t>1</a:t>
            </a:r>
          </a:p>
        </p:txBody>
      </p:sp>
      <p:sp>
        <p:nvSpPr>
          <p:cNvPr name="TextBox 19" id="19"/>
          <p:cNvSpPr txBox="true"/>
          <p:nvPr/>
        </p:nvSpPr>
        <p:spPr>
          <a:xfrm rot="0">
            <a:off x="2898107" y="3901796"/>
            <a:ext cx="5487325" cy="431775"/>
          </a:xfrm>
          <a:prstGeom prst="rect">
            <a:avLst/>
          </a:prstGeom>
        </p:spPr>
        <p:txBody>
          <a:bodyPr anchor="t" rtlCol="false" tIns="0" lIns="0" bIns="0" rIns="0">
            <a:spAutoFit/>
          </a:bodyPr>
          <a:lstStyle/>
          <a:p>
            <a:pPr algn="ctr">
              <a:lnSpc>
                <a:spcPts val="3499"/>
              </a:lnSpc>
            </a:pPr>
            <a:r>
              <a:rPr lang="en-US" sz="2499">
                <a:solidFill>
                  <a:srgbClr val="000000"/>
                </a:solidFill>
                <a:latin typeface="Public Sans Bold"/>
                <a:ea typeface="Public Sans Bold"/>
                <a:cs typeface="Public Sans Bold"/>
                <a:sym typeface="Public Sans Bold"/>
              </a:rPr>
              <a:t>Peningkatan Efisiensi Operasional</a:t>
            </a:r>
          </a:p>
        </p:txBody>
      </p:sp>
      <p:sp>
        <p:nvSpPr>
          <p:cNvPr name="TextBox 20" id="20"/>
          <p:cNvSpPr txBox="true"/>
          <p:nvPr/>
        </p:nvSpPr>
        <p:spPr>
          <a:xfrm rot="0">
            <a:off x="9664060" y="3954780"/>
            <a:ext cx="7090919" cy="808355"/>
          </a:xfrm>
          <a:prstGeom prst="rect">
            <a:avLst/>
          </a:prstGeom>
        </p:spPr>
        <p:txBody>
          <a:bodyPr anchor="t" rtlCol="false" tIns="0" lIns="0" bIns="0" rIns="0">
            <a:spAutoFit/>
          </a:bodyPr>
          <a:lstStyle/>
          <a:p>
            <a:pPr algn="ctr">
              <a:lnSpc>
                <a:spcPts val="2938"/>
              </a:lnSpc>
            </a:pPr>
            <a:r>
              <a:rPr lang="en-US" sz="2099">
                <a:solidFill>
                  <a:srgbClr val="000000"/>
                </a:solidFill>
                <a:latin typeface="Public Sans Bold"/>
                <a:ea typeface="Public Sans Bold"/>
                <a:cs typeface="Public Sans Bold"/>
                <a:sym typeface="Public Sans Bold"/>
              </a:rPr>
              <a:t>Pengembangan Produk dan Layanan Baru</a:t>
            </a:r>
          </a:p>
          <a:p>
            <a:pPr algn="ctr">
              <a:lnSpc>
                <a:spcPts val="3499"/>
              </a:lnSpc>
            </a:pPr>
          </a:p>
        </p:txBody>
      </p:sp>
      <p:sp>
        <p:nvSpPr>
          <p:cNvPr name="Freeform 21" id="21"/>
          <p:cNvSpPr/>
          <p:nvPr/>
        </p:nvSpPr>
        <p:spPr>
          <a:xfrm flipH="false" flipV="false" rot="0">
            <a:off x="1657626" y="6427762"/>
            <a:ext cx="7255048" cy="3210786"/>
          </a:xfrm>
          <a:custGeom>
            <a:avLst/>
            <a:gdLst/>
            <a:ahLst/>
            <a:cxnLst/>
            <a:rect r="r" b="b" t="t" l="l"/>
            <a:pathLst>
              <a:path h="3210786" w="7255048">
                <a:moveTo>
                  <a:pt x="0" y="0"/>
                </a:moveTo>
                <a:lnTo>
                  <a:pt x="7255048" y="0"/>
                </a:lnTo>
                <a:lnTo>
                  <a:pt x="7255048" y="3210786"/>
                </a:lnTo>
                <a:lnTo>
                  <a:pt x="0" y="32107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2" id="22"/>
          <p:cNvSpPr txBox="true"/>
          <p:nvPr/>
        </p:nvSpPr>
        <p:spPr>
          <a:xfrm rot="0">
            <a:off x="2235004" y="7929446"/>
            <a:ext cx="6100294" cy="989965"/>
          </a:xfrm>
          <a:prstGeom prst="rect">
            <a:avLst/>
          </a:prstGeom>
        </p:spPr>
        <p:txBody>
          <a:bodyPr anchor="t" rtlCol="false" tIns="0" lIns="0" bIns="0" rIns="0">
            <a:spAutoFit/>
          </a:bodyPr>
          <a:lstStyle/>
          <a:p>
            <a:pPr algn="ctr">
              <a:lnSpc>
                <a:spcPts val="2660"/>
              </a:lnSpc>
            </a:pPr>
            <a:r>
              <a:rPr lang="en-US" sz="1900">
                <a:solidFill>
                  <a:srgbClr val="FFFFFF"/>
                </a:solidFill>
                <a:latin typeface="Public Sans"/>
                <a:ea typeface="Public Sans"/>
                <a:cs typeface="Public Sans"/>
                <a:sym typeface="Public Sans"/>
              </a:rPr>
              <a:t>Data yang dihasilkan oleh perangkat IoT memberikan dasar yang kuat untuk pengambilan keputusan yang lebih informasional dan strategis.</a:t>
            </a:r>
          </a:p>
        </p:txBody>
      </p:sp>
      <p:sp>
        <p:nvSpPr>
          <p:cNvPr name="Freeform 23" id="23"/>
          <p:cNvSpPr/>
          <p:nvPr/>
        </p:nvSpPr>
        <p:spPr>
          <a:xfrm flipH="false" flipV="false" rot="0">
            <a:off x="2292814" y="6828240"/>
            <a:ext cx="6092618" cy="909376"/>
          </a:xfrm>
          <a:custGeom>
            <a:avLst/>
            <a:gdLst/>
            <a:ahLst/>
            <a:cxnLst/>
            <a:rect r="r" b="b" t="t" l="l"/>
            <a:pathLst>
              <a:path h="909376" w="6092618">
                <a:moveTo>
                  <a:pt x="0" y="0"/>
                </a:moveTo>
                <a:lnTo>
                  <a:pt x="6092618" y="0"/>
                </a:lnTo>
                <a:lnTo>
                  <a:pt x="6092618" y="909376"/>
                </a:lnTo>
                <a:lnTo>
                  <a:pt x="0" y="9093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4" id="24"/>
          <p:cNvSpPr txBox="true"/>
          <p:nvPr/>
        </p:nvSpPr>
        <p:spPr>
          <a:xfrm rot="0">
            <a:off x="2292814" y="7113396"/>
            <a:ext cx="5897414" cy="431775"/>
          </a:xfrm>
          <a:prstGeom prst="rect">
            <a:avLst/>
          </a:prstGeom>
        </p:spPr>
        <p:txBody>
          <a:bodyPr anchor="t" rtlCol="false" tIns="0" lIns="0" bIns="0" rIns="0">
            <a:spAutoFit/>
          </a:bodyPr>
          <a:lstStyle/>
          <a:p>
            <a:pPr algn="ctr">
              <a:lnSpc>
                <a:spcPts val="3499"/>
              </a:lnSpc>
            </a:pPr>
            <a:r>
              <a:rPr lang="en-US" sz="2499">
                <a:solidFill>
                  <a:srgbClr val="000000"/>
                </a:solidFill>
                <a:latin typeface="Public Sans Bold"/>
                <a:ea typeface="Public Sans Bold"/>
                <a:cs typeface="Public Sans Bold"/>
                <a:sym typeface="Public Sans Bold"/>
              </a:rPr>
              <a:t>Pengambilan Keputusan</a:t>
            </a:r>
          </a:p>
        </p:txBody>
      </p:sp>
      <p:sp>
        <p:nvSpPr>
          <p:cNvPr name="Freeform 25" id="25"/>
          <p:cNvSpPr/>
          <p:nvPr/>
        </p:nvSpPr>
        <p:spPr>
          <a:xfrm flipH="false" flipV="false" rot="0">
            <a:off x="9335534" y="6427762"/>
            <a:ext cx="7255048" cy="3210786"/>
          </a:xfrm>
          <a:custGeom>
            <a:avLst/>
            <a:gdLst/>
            <a:ahLst/>
            <a:cxnLst/>
            <a:rect r="r" b="b" t="t" l="l"/>
            <a:pathLst>
              <a:path h="3210786" w="7255048">
                <a:moveTo>
                  <a:pt x="0" y="0"/>
                </a:moveTo>
                <a:lnTo>
                  <a:pt x="7255048" y="0"/>
                </a:lnTo>
                <a:lnTo>
                  <a:pt x="7255048" y="3210786"/>
                </a:lnTo>
                <a:lnTo>
                  <a:pt x="0" y="32107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6" id="26"/>
          <p:cNvSpPr txBox="true"/>
          <p:nvPr/>
        </p:nvSpPr>
        <p:spPr>
          <a:xfrm rot="0">
            <a:off x="9963046" y="7966705"/>
            <a:ext cx="6100294" cy="989965"/>
          </a:xfrm>
          <a:prstGeom prst="rect">
            <a:avLst/>
          </a:prstGeom>
        </p:spPr>
        <p:txBody>
          <a:bodyPr anchor="t" rtlCol="false" tIns="0" lIns="0" bIns="0" rIns="0">
            <a:spAutoFit/>
          </a:bodyPr>
          <a:lstStyle/>
          <a:p>
            <a:pPr algn="ctr">
              <a:lnSpc>
                <a:spcPts val="2660"/>
              </a:lnSpc>
            </a:pPr>
            <a:r>
              <a:rPr lang="en-US" sz="1900">
                <a:solidFill>
                  <a:srgbClr val="FFFFFF"/>
                </a:solidFill>
                <a:latin typeface="Public Sans"/>
                <a:ea typeface="Public Sans"/>
                <a:cs typeface="Public Sans"/>
                <a:sym typeface="Public Sans"/>
              </a:rPr>
              <a:t>Pemantauan real time melalui teknologi IoT memungkinkan optimasi logistik dan manajemen rantai pasokan.</a:t>
            </a:r>
          </a:p>
        </p:txBody>
      </p:sp>
      <p:sp>
        <p:nvSpPr>
          <p:cNvPr name="Freeform 27" id="27"/>
          <p:cNvSpPr/>
          <p:nvPr/>
        </p:nvSpPr>
        <p:spPr>
          <a:xfrm flipH="false" flipV="false" rot="0">
            <a:off x="9970722" y="6828240"/>
            <a:ext cx="6092618" cy="909376"/>
          </a:xfrm>
          <a:custGeom>
            <a:avLst/>
            <a:gdLst/>
            <a:ahLst/>
            <a:cxnLst/>
            <a:rect r="r" b="b" t="t" l="l"/>
            <a:pathLst>
              <a:path h="909376" w="6092618">
                <a:moveTo>
                  <a:pt x="0" y="0"/>
                </a:moveTo>
                <a:lnTo>
                  <a:pt x="6092618" y="0"/>
                </a:lnTo>
                <a:lnTo>
                  <a:pt x="6092618" y="909376"/>
                </a:lnTo>
                <a:lnTo>
                  <a:pt x="0" y="9093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8" id="28"/>
          <p:cNvSpPr txBox="true"/>
          <p:nvPr/>
        </p:nvSpPr>
        <p:spPr>
          <a:xfrm rot="0">
            <a:off x="10703640" y="7113396"/>
            <a:ext cx="5011760" cy="398780"/>
          </a:xfrm>
          <a:prstGeom prst="rect">
            <a:avLst/>
          </a:prstGeom>
        </p:spPr>
        <p:txBody>
          <a:bodyPr anchor="t" rtlCol="false" tIns="0" lIns="0" bIns="0" rIns="0">
            <a:spAutoFit/>
          </a:bodyPr>
          <a:lstStyle/>
          <a:p>
            <a:pPr algn="ctr">
              <a:lnSpc>
                <a:spcPts val="3220"/>
              </a:lnSpc>
            </a:pPr>
            <a:r>
              <a:rPr lang="en-US" sz="2300">
                <a:solidFill>
                  <a:srgbClr val="000000"/>
                </a:solidFill>
                <a:latin typeface="Public Sans Bold"/>
                <a:ea typeface="Public Sans Bold"/>
                <a:cs typeface="Public Sans Bold"/>
                <a:sym typeface="Public Sans Bold"/>
              </a:rPr>
              <a:t>Optimasi Rantai Pasokan</a:t>
            </a:r>
          </a:p>
        </p:txBody>
      </p:sp>
      <p:sp>
        <p:nvSpPr>
          <p:cNvPr name="Freeform 29" id="29"/>
          <p:cNvSpPr/>
          <p:nvPr/>
        </p:nvSpPr>
        <p:spPr>
          <a:xfrm flipH="false" flipV="false" rot="0">
            <a:off x="7084497" y="-355647"/>
            <a:ext cx="4119006" cy="1593145"/>
          </a:xfrm>
          <a:custGeom>
            <a:avLst/>
            <a:gdLst/>
            <a:ahLst/>
            <a:cxnLst/>
            <a:rect r="r" b="b" t="t" l="l"/>
            <a:pathLst>
              <a:path h="1593145" w="4119006">
                <a:moveTo>
                  <a:pt x="0" y="0"/>
                </a:moveTo>
                <a:lnTo>
                  <a:pt x="4119006" y="0"/>
                </a:lnTo>
                <a:lnTo>
                  <a:pt x="4119006" y="1593145"/>
                </a:lnTo>
                <a:lnTo>
                  <a:pt x="0" y="159314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30" id="30"/>
          <p:cNvSpPr txBox="true"/>
          <p:nvPr/>
        </p:nvSpPr>
        <p:spPr>
          <a:xfrm rot="0">
            <a:off x="9970722" y="3876086"/>
            <a:ext cx="732918" cy="732673"/>
          </a:xfrm>
          <a:prstGeom prst="rect">
            <a:avLst/>
          </a:prstGeom>
        </p:spPr>
        <p:txBody>
          <a:bodyPr anchor="t" rtlCol="false" tIns="0" lIns="0" bIns="0" rIns="0">
            <a:spAutoFit/>
          </a:bodyPr>
          <a:lstStyle/>
          <a:p>
            <a:pPr algn="ctr">
              <a:lnSpc>
                <a:spcPts val="5433"/>
              </a:lnSpc>
            </a:pPr>
            <a:r>
              <a:rPr lang="en-US" sz="5433">
                <a:solidFill>
                  <a:srgbClr val="FFFFFF"/>
                </a:solidFill>
                <a:latin typeface="Eastman Condensed Bold"/>
                <a:ea typeface="Eastman Condensed Bold"/>
                <a:cs typeface="Eastman Condensed Bold"/>
                <a:sym typeface="Eastman Condensed Bold"/>
              </a:rPr>
              <a:t>2</a:t>
            </a:r>
          </a:p>
        </p:txBody>
      </p:sp>
      <p:sp>
        <p:nvSpPr>
          <p:cNvPr name="TextBox 31" id="31"/>
          <p:cNvSpPr txBox="true"/>
          <p:nvPr/>
        </p:nvSpPr>
        <p:spPr>
          <a:xfrm rot="0">
            <a:off x="2336444" y="7039147"/>
            <a:ext cx="732918" cy="732673"/>
          </a:xfrm>
          <a:prstGeom prst="rect">
            <a:avLst/>
          </a:prstGeom>
        </p:spPr>
        <p:txBody>
          <a:bodyPr anchor="t" rtlCol="false" tIns="0" lIns="0" bIns="0" rIns="0">
            <a:spAutoFit/>
          </a:bodyPr>
          <a:lstStyle/>
          <a:p>
            <a:pPr algn="ctr">
              <a:lnSpc>
                <a:spcPts val="5433"/>
              </a:lnSpc>
            </a:pPr>
            <a:r>
              <a:rPr lang="en-US" sz="5433">
                <a:solidFill>
                  <a:srgbClr val="FFFFFF"/>
                </a:solidFill>
                <a:latin typeface="Eastman Condensed Bold"/>
                <a:ea typeface="Eastman Condensed Bold"/>
                <a:cs typeface="Eastman Condensed Bold"/>
                <a:sym typeface="Eastman Condensed Bold"/>
              </a:rPr>
              <a:t>3</a:t>
            </a:r>
          </a:p>
        </p:txBody>
      </p:sp>
      <p:sp>
        <p:nvSpPr>
          <p:cNvPr name="TextBox 32" id="32"/>
          <p:cNvSpPr txBox="true"/>
          <p:nvPr/>
        </p:nvSpPr>
        <p:spPr>
          <a:xfrm rot="0">
            <a:off x="10084394" y="7053056"/>
            <a:ext cx="732918" cy="732673"/>
          </a:xfrm>
          <a:prstGeom prst="rect">
            <a:avLst/>
          </a:prstGeom>
        </p:spPr>
        <p:txBody>
          <a:bodyPr anchor="t" rtlCol="false" tIns="0" lIns="0" bIns="0" rIns="0">
            <a:spAutoFit/>
          </a:bodyPr>
          <a:lstStyle/>
          <a:p>
            <a:pPr algn="ctr">
              <a:lnSpc>
                <a:spcPts val="5433"/>
              </a:lnSpc>
            </a:pPr>
            <a:r>
              <a:rPr lang="en-US" sz="5433">
                <a:solidFill>
                  <a:srgbClr val="FFFFFF"/>
                </a:solidFill>
                <a:latin typeface="Eastman Condensed Bold"/>
                <a:ea typeface="Eastman Condensed Bold"/>
                <a:cs typeface="Eastman Condensed Bold"/>
                <a:sym typeface="Eastman Condensed Bold"/>
              </a:rPr>
              <a:t>4</a:t>
            </a:r>
          </a:p>
        </p:txBody>
      </p:sp>
      <p:grpSp>
        <p:nvGrpSpPr>
          <p:cNvPr name="Group 33" id="33"/>
          <p:cNvGrpSpPr/>
          <p:nvPr/>
        </p:nvGrpSpPr>
        <p:grpSpPr>
          <a:xfrm rot="0">
            <a:off x="6753445" y="184960"/>
            <a:ext cx="4781111" cy="954113"/>
            <a:chOff x="0" y="0"/>
            <a:chExt cx="6374815" cy="1272151"/>
          </a:xfrm>
        </p:grpSpPr>
        <p:grpSp>
          <p:nvGrpSpPr>
            <p:cNvPr name="Group 34" id="34"/>
            <p:cNvGrpSpPr/>
            <p:nvPr/>
          </p:nvGrpSpPr>
          <p:grpSpPr>
            <a:xfrm rot="0">
              <a:off x="0" y="0"/>
              <a:ext cx="2980449" cy="1272151"/>
              <a:chOff x="0" y="0"/>
              <a:chExt cx="1894744" cy="808737"/>
            </a:xfrm>
          </p:grpSpPr>
          <p:sp>
            <p:nvSpPr>
              <p:cNvPr name="Freeform 35" id="35"/>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2"/>
                <a:stretch>
                  <a:fillRect l="-944" t="0" r="-946" b="0"/>
                </a:stretch>
              </a:blipFill>
            </p:spPr>
          </p:sp>
        </p:grpSp>
        <p:grpSp>
          <p:nvGrpSpPr>
            <p:cNvPr name="Group 36" id="36"/>
            <p:cNvGrpSpPr/>
            <p:nvPr/>
          </p:nvGrpSpPr>
          <p:grpSpPr>
            <a:xfrm rot="0">
              <a:off x="3396350" y="24525"/>
              <a:ext cx="1219960" cy="1247626"/>
              <a:chOff x="0" y="0"/>
              <a:chExt cx="1009933" cy="1032836"/>
            </a:xfrm>
          </p:grpSpPr>
          <p:sp>
            <p:nvSpPr>
              <p:cNvPr name="Freeform 37" id="37"/>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3"/>
                <a:stretch>
                  <a:fillRect l="-1133" t="0" r="-1136" b="5"/>
                </a:stretch>
              </a:blipFill>
            </p:spPr>
          </p:sp>
        </p:grpSp>
        <p:grpSp>
          <p:nvGrpSpPr>
            <p:cNvPr name="Group 38" id="38"/>
            <p:cNvGrpSpPr/>
            <p:nvPr/>
          </p:nvGrpSpPr>
          <p:grpSpPr>
            <a:xfrm rot="0">
              <a:off x="5032213" y="0"/>
              <a:ext cx="1342602" cy="1257210"/>
              <a:chOff x="0" y="0"/>
              <a:chExt cx="1092376" cy="1022899"/>
            </a:xfrm>
          </p:grpSpPr>
          <p:sp>
            <p:nvSpPr>
              <p:cNvPr name="Freeform 39" id="39"/>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4"/>
                <a:stretch>
                  <a:fillRect l="-14902" t="0" r="-14907" b="-3"/>
                </a:stretch>
              </a:blipFill>
            </p:spPr>
          </p:sp>
        </p:gr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DAGM33KStZA</dc:identifier>
  <dcterms:modified xsi:type="dcterms:W3CDTF">2011-08-01T06:04:30Z</dcterms:modified>
  <cp:revision>1</cp:revision>
  <dc:title>IoT Pertemuan 3</dc:title>
</cp:coreProperties>
</file>