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92" r:id="rId3"/>
    <p:sldId id="293" r:id="rId4"/>
    <p:sldId id="300" r:id="rId5"/>
    <p:sldId id="259" r:id="rId6"/>
    <p:sldId id="267" r:id="rId7"/>
    <p:sldId id="287" r:id="rId8"/>
    <p:sldId id="295" r:id="rId9"/>
    <p:sldId id="296" r:id="rId10"/>
    <p:sldId id="297" r:id="rId11"/>
    <p:sldId id="298" r:id="rId12"/>
    <p:sldId id="299" r:id="rId13"/>
    <p:sldId id="305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5211" autoAdjust="0"/>
  </p:normalViewPr>
  <p:slideViewPr>
    <p:cSldViewPr snapToGrid="0">
      <p:cViewPr varScale="1">
        <p:scale>
          <a:sx n="100" d="100"/>
          <a:sy n="100" d="100"/>
        </p:scale>
        <p:origin x="944" y="160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ZA" smtClean="0"/>
              <a:t>2022/11/18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ZA" smtClean="0"/>
              <a:t>2022/11/18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Mr</a:t>
            </a:r>
            <a:r>
              <a:rPr lang="en-US" dirty="0"/>
              <a:t> </a:t>
            </a:r>
            <a:r>
              <a:rPr lang="en-US" dirty="0" err="1"/>
              <a:t>senyawa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653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baseline="0" dirty="0"/>
              <a:t> </a:t>
            </a:r>
            <a:r>
              <a:rPr lang="en-US" baseline="0" dirty="0" err="1"/>
              <a:t>awal</a:t>
            </a:r>
            <a:r>
              <a:rPr lang="en-US" baseline="0" dirty="0"/>
              <a:t> </a:t>
            </a:r>
            <a:r>
              <a:rPr lang="en-US" baseline="0" dirty="0" err="1"/>
              <a:t>reaksi</a:t>
            </a:r>
            <a:r>
              <a:rPr lang="en-US" baseline="0" dirty="0"/>
              <a:t> mula2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969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0.0149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155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Opsi</a:t>
            </a:r>
            <a:r>
              <a:rPr lang="en-US" dirty="0"/>
              <a:t> 2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C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</a:t>
            </a:r>
          </a:p>
          <a:p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katalis</a:t>
            </a:r>
            <a:r>
              <a:rPr lang="en-US" dirty="0"/>
              <a:t>, </a:t>
            </a:r>
            <a:r>
              <a:rPr lang="en-US" dirty="0" err="1"/>
              <a:t>polaritas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dll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84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438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944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605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926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86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dirty="0"/>
              <a:t>Contact Number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dirty="0"/>
              <a:t>Email or Social Media Handle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Single line of text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2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ZA" sz="1200" b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1.png"/><Relationship Id="rId5" Type="http://schemas.openxmlformats.org/officeDocument/2006/relationships/image" Target="../media/image7.png"/><Relationship Id="rId10" Type="http://schemas.openxmlformats.org/officeDocument/2006/relationships/image" Target="../media/image30.png"/><Relationship Id="rId4" Type="http://schemas.openxmlformats.org/officeDocument/2006/relationships/image" Target="../media/image250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43"/>
            <a:ext cx="10179844" cy="6786563"/>
          </a:xfrm>
        </p:spPr>
      </p:pic>
      <p:sp>
        <p:nvSpPr>
          <p:cNvPr id="28" name="Rectangle 27" title="Dark semi-transparent background">
            <a:extLst>
              <a:ext uri="{FF2B5EF4-FFF2-40B4-BE49-F238E27FC236}">
                <a16:creationId xmlns:a16="http://schemas.microsoft.com/office/drawing/2014/main" id="{E93CFE69-79B0-440B-949E-DA17AD834A10}"/>
              </a:ext>
            </a:extLst>
          </p:cNvPr>
          <p:cNvSpPr/>
          <p:nvPr/>
        </p:nvSpPr>
        <p:spPr>
          <a:xfrm>
            <a:off x="820544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409336" y="2377000"/>
            <a:ext cx="3571782" cy="2387600"/>
          </a:xfrm>
        </p:spPr>
        <p:txBody>
          <a:bodyPr/>
          <a:lstStyle/>
          <a:p>
            <a:r>
              <a:rPr lang="en-ZA" dirty="0">
                <a:latin typeface="Eras Demi ITC" panose="020B0805030504020804" pitchFamily="34" charset="0"/>
              </a:rPr>
              <a:t>Kimia Dasar </a:t>
            </a:r>
            <a:br>
              <a:rPr lang="en-ZA" dirty="0">
                <a:latin typeface="Eras Demi ITC" panose="020B0805030504020804" pitchFamily="34" charset="0"/>
              </a:rPr>
            </a:br>
            <a:r>
              <a:rPr lang="en-ZA" sz="4400" dirty="0">
                <a:latin typeface="Eras Demi ITC" panose="020B0805030504020804" pitchFamily="34" charset="0"/>
              </a:rPr>
              <a:t>REAKSI KIMIA</a:t>
            </a:r>
            <a:endParaRPr lang="en-ZA" dirty="0">
              <a:latin typeface="Eras Demi ITC" panose="020B0805030504020804" pitchFamily="34" charset="0"/>
            </a:endParaRPr>
          </a:p>
        </p:txBody>
      </p:sp>
      <p:cxnSp>
        <p:nvCxnSpPr>
          <p:cNvPr id="16" name="Straight Connector 15" title="Divider Li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840933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409336" y="4962525"/>
            <a:ext cx="3571782" cy="1219200"/>
          </a:xfrm>
        </p:spPr>
        <p:txBody>
          <a:bodyPr/>
          <a:lstStyle/>
          <a:p>
            <a:r>
              <a:rPr lang="en-ZA" sz="2000" dirty="0" err="1"/>
              <a:t>Fakultas</a:t>
            </a:r>
            <a:r>
              <a:rPr lang="en-ZA" sz="2000" dirty="0"/>
              <a:t> </a:t>
            </a:r>
            <a:r>
              <a:rPr lang="en-ZA" sz="2000" dirty="0" err="1"/>
              <a:t>Teknologi</a:t>
            </a:r>
            <a:r>
              <a:rPr lang="en-ZA" sz="2000" dirty="0"/>
              <a:t> </a:t>
            </a:r>
            <a:r>
              <a:rPr lang="en-ZA" sz="2000" dirty="0" err="1"/>
              <a:t>Pertanian</a:t>
            </a:r>
            <a:endParaRPr lang="en-ZA" sz="2000" dirty="0"/>
          </a:p>
          <a:p>
            <a:r>
              <a:rPr lang="en-ZA" dirty="0" err="1"/>
              <a:t>Instiper</a:t>
            </a:r>
            <a:r>
              <a:rPr lang="en-ZA" dirty="0"/>
              <a:t> Jogjakarta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00" y="0"/>
            <a:ext cx="2380615" cy="22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Rate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864000"/>
            <a:ext cx="9130053" cy="774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1754563"/>
            <a:ext cx="9109070" cy="143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" y="3308467"/>
            <a:ext cx="5448583" cy="1027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0" y="4917823"/>
            <a:ext cx="7066338" cy="751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6456" y="4882354"/>
            <a:ext cx="3429228" cy="8223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000" y="4548491"/>
            <a:ext cx="204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Tinjau</a:t>
            </a:r>
            <a:r>
              <a:rPr lang="en-US" dirty="0"/>
              <a:t> 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6456" y="5776119"/>
            <a:ext cx="204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9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Rate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864000"/>
            <a:ext cx="9130053" cy="774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1754563"/>
            <a:ext cx="9109070" cy="143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" y="3308467"/>
            <a:ext cx="5448583" cy="1027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2000" y="4548491"/>
            <a:ext cx="204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Tinjau</a:t>
            </a:r>
            <a:r>
              <a:rPr lang="en-US" dirty="0"/>
              <a:t> H</a:t>
            </a:r>
            <a:r>
              <a:rPr lang="en-US" baseline="-25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92688" y="5716108"/>
            <a:ext cx="204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0" y="4917823"/>
            <a:ext cx="8005421" cy="769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688" y="4917823"/>
            <a:ext cx="2979312" cy="798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722" y="3209975"/>
            <a:ext cx="4379278" cy="12627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Rate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864000"/>
            <a:ext cx="9130053" cy="774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1754563"/>
            <a:ext cx="9109070" cy="143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6814" b="15254"/>
          <a:stretch/>
        </p:blipFill>
        <p:spPr>
          <a:xfrm>
            <a:off x="432000" y="3321644"/>
            <a:ext cx="4379278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0" y="4469963"/>
            <a:ext cx="6048870" cy="1808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Kesetimbangan</a:t>
            </a:r>
            <a:r>
              <a:rPr lang="en-ZA" dirty="0"/>
              <a:t> X </a:t>
            </a:r>
            <a:r>
              <a:rPr lang="en-ZA" dirty="0" err="1"/>
              <a:t>Kinetika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1055171"/>
            <a:ext cx="5425439" cy="1239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2294313"/>
            <a:ext cx="4936068" cy="1242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" y="3533455"/>
            <a:ext cx="4936068" cy="871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429" y="1130870"/>
            <a:ext cx="4644025" cy="3273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6303" y="4671397"/>
            <a:ext cx="3102151" cy="11766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group of people in a room through a glass wall">
            <a:extLst>
              <a:ext uri="{FF2B5EF4-FFF2-40B4-BE49-F238E27FC236}">
                <a16:creationId xmlns:a16="http://schemas.microsoft.com/office/drawing/2014/main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Rectangle 31" title="Dark semi-transparent background">
            <a:extLst>
              <a:ext uri="{FF2B5EF4-FFF2-40B4-BE49-F238E27FC236}">
                <a16:creationId xmlns:a16="http://schemas.microsoft.com/office/drawing/2014/main" id="{A851B3CA-790D-465D-9B97-AA9876E357B9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ZA" dirty="0" err="1"/>
              <a:t>Terima</a:t>
            </a:r>
            <a:r>
              <a:rPr lang="en-ZA" dirty="0"/>
              <a:t> </a:t>
            </a:r>
            <a:r>
              <a:rPr lang="en-ZA" dirty="0" err="1"/>
              <a:t>Kasih</a:t>
            </a:r>
            <a:endParaRPr lang="en-ZA" dirty="0"/>
          </a:p>
        </p:txBody>
      </p:sp>
      <p:cxnSp>
        <p:nvCxnSpPr>
          <p:cNvPr id="16" name="Straight Connector 15" title="Divider Li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User" title="Icon - Presenter Name">
            <a:extLst>
              <a:ext uri="{FF2B5EF4-FFF2-40B4-BE49-F238E27FC236}">
                <a16:creationId xmlns:a16="http://schemas.microsoft.com/office/drawing/2014/main" id="{97242EBD-470B-4FB1-9B4C-E6DCB2821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2150" y="5034270"/>
            <a:ext cx="218900" cy="218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ZA" dirty="0"/>
              <a:t>M. Prasanto Bimantio, S.T., </a:t>
            </a:r>
            <a:r>
              <a:rPr lang="en-ZA" dirty="0" err="1"/>
              <a:t>M.Eng</a:t>
            </a:r>
            <a:r>
              <a:rPr lang="en-ZA" dirty="0"/>
              <a:t>.</a:t>
            </a:r>
          </a:p>
        </p:txBody>
      </p:sp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B1BC719A-AAF0-4DB7-9856-CF7AC6A98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2150" y="5388742"/>
            <a:ext cx="218900" cy="218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CED8F1-B63A-4FD2-9699-34AD761A8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905625" y="5412943"/>
            <a:ext cx="3206750" cy="247650"/>
          </a:xfrm>
        </p:spPr>
        <p:txBody>
          <a:bodyPr/>
          <a:lstStyle/>
          <a:p>
            <a:r>
              <a:rPr lang="en-ZA" dirty="0"/>
              <a:t>+62 857 5164 2211</a:t>
            </a:r>
          </a:p>
        </p:txBody>
      </p:sp>
      <p:pic>
        <p:nvPicPr>
          <p:cNvPr id="23" name="Graphic 22" descr="Envelope" title="Icon Presenter Email">
            <a:extLst>
              <a:ext uri="{FF2B5EF4-FFF2-40B4-BE49-F238E27FC236}">
                <a16:creationId xmlns:a16="http://schemas.microsoft.com/office/drawing/2014/main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2150" y="5780263"/>
            <a:ext cx="218900" cy="21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8632CD-1506-46F5-A0DE-640903269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05625" y="5768111"/>
            <a:ext cx="3206750" cy="247650"/>
          </a:xfrm>
        </p:spPr>
        <p:txBody>
          <a:bodyPr/>
          <a:lstStyle/>
          <a:p>
            <a:r>
              <a:rPr lang="en-ZA" dirty="0"/>
              <a:t>bimantiomp@instiperjogja.ac.id</a:t>
            </a:r>
          </a:p>
        </p:txBody>
      </p:sp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id="{67AFAC0E-54F2-8843-9BDA-C965BFBBFB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6383" y="6123279"/>
            <a:ext cx="231342" cy="2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301568"/>
            <a:ext cx="5472000" cy="225403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ZA" dirty="0" err="1"/>
              <a:t>Pereaksi</a:t>
            </a:r>
            <a:r>
              <a:rPr lang="en-ZA" dirty="0"/>
              <a:t> </a:t>
            </a:r>
            <a:r>
              <a:rPr lang="en-ZA" dirty="0" err="1"/>
              <a:t>Pembatas</a:t>
            </a:r>
            <a:endParaRPr lang="en-ZA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ZA" dirty="0" err="1"/>
              <a:t>Reaktan</a:t>
            </a:r>
            <a:r>
              <a:rPr lang="en-ZA" dirty="0"/>
              <a:t> yang </a:t>
            </a:r>
            <a:r>
              <a:rPr lang="en-ZA" dirty="0" err="1"/>
              <a:t>habis</a:t>
            </a:r>
            <a:r>
              <a:rPr lang="en-ZA" dirty="0"/>
              <a:t> </a:t>
            </a:r>
            <a:r>
              <a:rPr lang="en-ZA" dirty="0" err="1"/>
              <a:t>digunakan</a:t>
            </a:r>
            <a:r>
              <a:rPr lang="en-ZA" dirty="0"/>
              <a:t> </a:t>
            </a:r>
            <a:r>
              <a:rPr lang="en-ZA" dirty="0" err="1"/>
              <a:t>dalam</a:t>
            </a:r>
            <a:r>
              <a:rPr lang="en-ZA" dirty="0"/>
              <a:t> </a:t>
            </a:r>
            <a:r>
              <a:rPr lang="en-ZA" dirty="0" err="1"/>
              <a:t>suatu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</a:t>
            </a:r>
            <a:r>
              <a:rPr lang="en-ZA" dirty="0" err="1"/>
              <a:t>kimia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30" name="TextBox 29"/>
          <p:cNvSpPr txBox="1"/>
          <p:nvPr/>
        </p:nvSpPr>
        <p:spPr>
          <a:xfrm>
            <a:off x="6056597" y="143581"/>
            <a:ext cx="6040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pembatas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dihasilkan</a:t>
            </a:r>
            <a:endParaRPr lang="en-US" dirty="0"/>
          </a:p>
          <a:p>
            <a:r>
              <a:rPr lang="en-US" dirty="0" err="1"/>
              <a:t>Reaktan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pembatas</a:t>
            </a:r>
            <a:endParaRPr lang="en-US" dirty="0"/>
          </a:p>
          <a:p>
            <a:r>
              <a:rPr lang="en-US" dirty="0" err="1"/>
              <a:t>Reaktan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Berlebih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974" y="2712975"/>
            <a:ext cx="5716053" cy="451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1624" y="3570149"/>
            <a:ext cx="5735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637.2 gr NH3 </a:t>
            </a:r>
            <a:r>
              <a:rPr lang="en-US" dirty="0" err="1"/>
              <a:t>direaksikan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1142 gr CO2.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manakah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pembatas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(NH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CO yang </a:t>
            </a:r>
            <a:r>
              <a:rPr lang="en-US" dirty="0" err="1"/>
              <a:t>terbentuk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berlebih</a:t>
            </a:r>
            <a:r>
              <a:rPr lang="en-US" dirty="0"/>
              <a:t> yang </a:t>
            </a:r>
            <a:r>
              <a:rPr lang="en-US" dirty="0" err="1"/>
              <a:t>tersisa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reaksi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Pereaksi</a:t>
            </a:r>
            <a:r>
              <a:rPr lang="en-US" dirty="0"/>
              <a:t> </a:t>
            </a:r>
            <a:r>
              <a:rPr lang="en-US" dirty="0" err="1"/>
              <a:t>Pembatas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6083" y="1354841"/>
                <a:ext cx="3687641" cy="8628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𝑁𝐻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637.2 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17 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=37.48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6083" y="1354841"/>
                <a:ext cx="3687641" cy="86284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3</a:t>
            </a:fld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86083" y="1354841"/>
                <a:ext cx="3687641" cy="8628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𝑢𝑟𝑒𝑎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×37.48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=18.74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86083" y="1354841"/>
                <a:ext cx="3687641" cy="862842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540" y="206180"/>
            <a:ext cx="5716053" cy="451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6083" y="2800013"/>
                <a:ext cx="3687641" cy="8628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1142 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44 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=25.95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6083" y="2800013"/>
                <a:ext cx="3687641" cy="862842"/>
              </a:xfr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86083" y="2800013"/>
                <a:ext cx="3687641" cy="8628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𝑢𝑟𝑒𝑎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×25.95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=25.95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86083" y="2800013"/>
                <a:ext cx="3687641" cy="862842"/>
              </a:xfr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432000" y="975516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Opsi</a:t>
            </a:r>
            <a:r>
              <a:rPr lang="en-US" dirty="0"/>
              <a:t> 1: NH</a:t>
            </a:r>
            <a:r>
              <a:rPr lang="en-US" baseline="-25000" dirty="0"/>
              <a:t>3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bereaksi</a:t>
            </a:r>
            <a:endParaRPr lang="en-ZA" baseline="-25000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432000" y="2461294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Opsi</a:t>
            </a:r>
            <a:r>
              <a:rPr lang="en-US" dirty="0"/>
              <a:t> 2: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bereaksi</a:t>
            </a:r>
            <a:endParaRPr lang="en-ZA" dirty="0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5570483" y="2010385"/>
            <a:ext cx="6065555" cy="69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NH</a:t>
            </a:r>
            <a:r>
              <a:rPr lang="en-US" sz="2800" baseline="-25000" dirty="0"/>
              <a:t>3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pereaksi</a:t>
            </a:r>
            <a:r>
              <a:rPr lang="en-US" sz="2800" dirty="0"/>
              <a:t> </a:t>
            </a:r>
            <a:r>
              <a:rPr lang="en-US" sz="2800" dirty="0" err="1"/>
              <a:t>pembatas</a:t>
            </a:r>
            <a:endParaRPr lang="en-Z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570483" y="4525697"/>
                <a:ext cx="5054401" cy="8628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=18.74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×44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=824.5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70483" y="4525697"/>
                <a:ext cx="5054401" cy="862842"/>
              </a:xfr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442" y="4525697"/>
                <a:ext cx="3687641" cy="8628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×18.74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=18.74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442" y="4525697"/>
                <a:ext cx="3687641" cy="862842"/>
              </a:xfr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195682" y="3815255"/>
                <a:ext cx="5054401" cy="86284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𝑢𝑟𝑒𝑎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=18.74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×60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𝑔𝑟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=1124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95682" y="3815255"/>
                <a:ext cx="5054401" cy="862842"/>
              </a:xfr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  <p:bldP spid="14" grpId="0" build="p"/>
      <p:bldP spid="15" grpId="0"/>
      <p:bldP spid="16" grpId="0"/>
      <p:bldP spid="17" grpId="0"/>
      <p:bldP spid="18" grpId="0" build="p"/>
      <p:bldP spid="19" grpId="0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+5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07999"/>
            <a:ext cx="11340000" cy="2732727"/>
          </a:xfrm>
        </p:spPr>
        <p:txBody>
          <a:bodyPr/>
          <a:lstStyle/>
          <a:p>
            <a:pPr algn="just"/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tengah</a:t>
            </a:r>
            <a:r>
              <a:rPr lang="en-US" sz="2800" dirty="0"/>
              <a:t> </a:t>
            </a:r>
            <a:r>
              <a:rPr lang="en-US" sz="2800" dirty="0" err="1"/>
              <a:t>menikmati</a:t>
            </a:r>
            <a:r>
              <a:rPr lang="en-US" sz="2800" dirty="0"/>
              <a:t> </a:t>
            </a:r>
            <a:r>
              <a:rPr lang="en-US" sz="2800" dirty="0" err="1"/>
              <a:t>semangkok</a:t>
            </a:r>
            <a:r>
              <a:rPr lang="en-US" sz="2800" dirty="0"/>
              <a:t> </a:t>
            </a:r>
            <a:r>
              <a:rPr lang="en-US" sz="2800" dirty="0" err="1"/>
              <a:t>bakso</a:t>
            </a:r>
            <a:r>
              <a:rPr lang="en-US" sz="2800" dirty="0"/>
              <a:t> </a:t>
            </a:r>
            <a:r>
              <a:rPr lang="en-US" sz="2800" dirty="0" err="1"/>
              <a:t>kuah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bakso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kuah</a:t>
            </a:r>
            <a:r>
              <a:rPr lang="en-US" sz="2800" dirty="0"/>
              <a:t> </a:t>
            </a:r>
            <a:r>
              <a:rPr lang="en-US" sz="2800" dirty="0" err="1"/>
              <a:t>sebanyak</a:t>
            </a:r>
            <a:r>
              <a:rPr lang="en-US" sz="2800" dirty="0"/>
              <a:t> 100 ml dan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menambahkan</a:t>
            </a:r>
            <a:r>
              <a:rPr lang="en-US" sz="2800" dirty="0"/>
              <a:t> 3 </a:t>
            </a:r>
            <a:r>
              <a:rPr lang="en-US" sz="2800" dirty="0" err="1"/>
              <a:t>tetes</a:t>
            </a:r>
            <a:r>
              <a:rPr lang="en-US" sz="2800" dirty="0"/>
              <a:t> </a:t>
            </a:r>
            <a:r>
              <a:rPr lang="en-US" sz="2800" dirty="0" err="1"/>
              <a:t>cuka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label </a:t>
            </a:r>
            <a:r>
              <a:rPr lang="en-US" sz="2800" dirty="0" err="1"/>
              <a:t>botol</a:t>
            </a:r>
            <a:r>
              <a:rPr lang="en-US" sz="2800" dirty="0"/>
              <a:t> </a:t>
            </a:r>
            <a:r>
              <a:rPr lang="en-US" sz="2800" dirty="0" err="1"/>
              <a:t>cuka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</a:t>
            </a:r>
            <a:r>
              <a:rPr lang="en-US" sz="2800" dirty="0" err="1"/>
              <a:t>konsentrasi</a:t>
            </a:r>
            <a:r>
              <a:rPr lang="en-US" sz="2800" dirty="0"/>
              <a:t> dan volume </a:t>
            </a:r>
            <a:r>
              <a:rPr lang="en-US" sz="2800" dirty="0" err="1"/>
              <a:t>sebesar</a:t>
            </a:r>
            <a:r>
              <a:rPr lang="en-US" sz="2800" dirty="0"/>
              <a:t> 0.5 M dan 200 ml,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berapa</a:t>
            </a:r>
            <a:r>
              <a:rPr lang="en-US" sz="2800" dirty="0"/>
              <a:t> </a:t>
            </a:r>
            <a:r>
              <a:rPr lang="en-US" sz="2800" dirty="0" err="1"/>
              <a:t>konsentrasi</a:t>
            </a:r>
            <a:r>
              <a:rPr lang="en-US" sz="2800" dirty="0"/>
              <a:t> </a:t>
            </a:r>
            <a:r>
              <a:rPr lang="en-US" sz="2800" dirty="0" err="1"/>
              <a:t>cuka</a:t>
            </a:r>
            <a:r>
              <a:rPr lang="en-US" sz="2800" dirty="0"/>
              <a:t> di </a:t>
            </a:r>
            <a:r>
              <a:rPr lang="en-US" sz="2800" dirty="0" err="1"/>
              <a:t>kuah</a:t>
            </a:r>
            <a:r>
              <a:rPr lang="en-US" sz="2800" dirty="0"/>
              <a:t> </a:t>
            </a:r>
            <a:r>
              <a:rPr lang="en-US" sz="2800" dirty="0" err="1"/>
              <a:t>bakso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? </a:t>
            </a:r>
            <a:r>
              <a:rPr lang="en-US" sz="2800" dirty="0" err="1"/>
              <a:t>Asumsikan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tetes</a:t>
            </a:r>
            <a:r>
              <a:rPr lang="en-US" sz="2800" dirty="0"/>
              <a:t> </a:t>
            </a:r>
            <a:r>
              <a:rPr lang="en-US" sz="2800" dirty="0" err="1"/>
              <a:t>cuka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sebanyak</a:t>
            </a:r>
            <a:r>
              <a:rPr lang="en-US" sz="2800" dirty="0"/>
              <a:t> 1 ml.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657476"/>
            <a:ext cx="4416225" cy="342186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ZA" sz="3600" dirty="0" err="1"/>
              <a:t>Reaksi</a:t>
            </a:r>
            <a:r>
              <a:rPr lang="en-ZA" sz="3600" dirty="0"/>
              <a:t> </a:t>
            </a:r>
            <a:r>
              <a:rPr lang="en-ZA" sz="3600" dirty="0" err="1"/>
              <a:t>Eksotermis</a:t>
            </a:r>
            <a:endParaRPr lang="en-ZA" sz="3600" dirty="0"/>
          </a:p>
          <a:p>
            <a:pPr marL="342900" indent="-342900">
              <a:buFont typeface="+mj-lt"/>
              <a:buAutoNum type="arabicPeriod"/>
            </a:pPr>
            <a:r>
              <a:rPr lang="en-ZA" sz="3600" dirty="0" err="1"/>
              <a:t>Reaksi</a:t>
            </a:r>
            <a:r>
              <a:rPr lang="en-ZA" sz="3600" dirty="0"/>
              <a:t> </a:t>
            </a:r>
            <a:r>
              <a:rPr lang="en-ZA" sz="3600" dirty="0" err="1"/>
              <a:t>Endotermis</a:t>
            </a:r>
            <a:endParaRPr lang="en-ZA" sz="3600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7FB89A62-CAB5-4BD1-B89F-0A0F3809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852" y="0"/>
            <a:ext cx="6408148" cy="4400548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ZA" dirty="0" err="1"/>
              <a:t>Energi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Kimia</a:t>
            </a:r>
          </a:p>
        </p:txBody>
      </p:sp>
      <p:cxnSp>
        <p:nvCxnSpPr>
          <p:cNvPr id="45" name="Straight Connector 44" title="Divider Line">
            <a:extLst>
              <a:ext uri="{FF2B5EF4-FFF2-40B4-BE49-F238E27FC236}">
                <a16:creationId xmlns:a16="http://schemas.microsoft.com/office/drawing/2014/main" id="{68893E2F-227D-4472-B59F-3DEBF46C0EDC}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58442" y="5657850"/>
            <a:ext cx="5749144" cy="1119943"/>
          </a:xfrm>
        </p:spPr>
        <p:txBody>
          <a:bodyPr/>
          <a:lstStyle/>
          <a:p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atom.</a:t>
            </a:r>
          </a:p>
          <a:p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Aktivasi</a:t>
            </a:r>
            <a:r>
              <a:rPr lang="en-US" dirty="0"/>
              <a:t> (</a:t>
            </a:r>
            <a:r>
              <a:rPr lang="en-US" dirty="0" err="1"/>
              <a:t>Ea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066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780F-92D5-4FF5-8003-B57A9BC2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Eksotermis</a:t>
            </a:r>
            <a:r>
              <a:rPr lang="en-ZA" dirty="0"/>
              <a:t> vs </a:t>
            </a:r>
            <a:r>
              <a:rPr lang="en-ZA" dirty="0" err="1"/>
              <a:t>Endotermis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EACD0-6CBC-4E24-A0A1-D81FC464D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154290"/>
            <a:ext cx="5472000" cy="947127"/>
          </a:xfrm>
        </p:spPr>
        <p:txBody>
          <a:bodyPr/>
          <a:lstStyle/>
          <a:p>
            <a:r>
              <a:rPr lang="en-ZA" dirty="0" err="1"/>
              <a:t>Melepaskan</a:t>
            </a:r>
            <a:r>
              <a:rPr lang="en-ZA" dirty="0"/>
              <a:t> </a:t>
            </a:r>
            <a:r>
              <a:rPr lang="en-ZA" dirty="0" err="1"/>
              <a:t>Energi</a:t>
            </a:r>
            <a:endParaRPr lang="en-ZA" dirty="0"/>
          </a:p>
          <a:p>
            <a:pPr lvl="1"/>
            <a:r>
              <a:rPr lang="en-ZA" dirty="0" err="1"/>
              <a:t>Tetap</a:t>
            </a:r>
            <a:r>
              <a:rPr lang="en-ZA" dirty="0"/>
              <a:t> </a:t>
            </a:r>
            <a:r>
              <a:rPr lang="en-ZA" dirty="0" err="1"/>
              <a:t>membutuhkan</a:t>
            </a:r>
            <a:r>
              <a:rPr lang="en-ZA" dirty="0"/>
              <a:t> energy </a:t>
            </a:r>
            <a:r>
              <a:rPr lang="en-ZA" dirty="0" err="1"/>
              <a:t>aktivasi</a:t>
            </a:r>
            <a:r>
              <a:rPr lang="en-ZA" dirty="0"/>
              <a:t> </a:t>
            </a:r>
            <a:r>
              <a:rPr lang="en-ZA" dirty="0" err="1"/>
              <a:t>sebagai</a:t>
            </a:r>
            <a:r>
              <a:rPr lang="en-ZA" dirty="0"/>
              <a:t> </a:t>
            </a:r>
            <a:r>
              <a:rPr lang="en-ZA" dirty="0" err="1"/>
              <a:t>pemicu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terjadinya</a:t>
            </a:r>
            <a:r>
              <a:rPr lang="en-ZA" dirty="0"/>
              <a:t> </a:t>
            </a:r>
            <a:r>
              <a:rPr lang="en-ZA" dirty="0" err="1"/>
              <a:t>reaksi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DD73D-7C2C-40BB-AE73-DED62B737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154290"/>
            <a:ext cx="5472000" cy="1324200"/>
          </a:xfrm>
        </p:spPr>
        <p:txBody>
          <a:bodyPr/>
          <a:lstStyle/>
          <a:p>
            <a:r>
              <a:rPr lang="en-ZA" dirty="0" err="1"/>
              <a:t>Menyerap</a:t>
            </a:r>
            <a:r>
              <a:rPr lang="en-ZA" dirty="0"/>
              <a:t> </a:t>
            </a:r>
            <a:r>
              <a:rPr lang="en-ZA" dirty="0" err="1"/>
              <a:t>Energi</a:t>
            </a:r>
            <a:endParaRPr lang="en-ZA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ZA" dirty="0" err="1"/>
              <a:t>Tidak</a:t>
            </a:r>
            <a:r>
              <a:rPr lang="en-ZA" dirty="0"/>
              <a:t> </a:t>
            </a:r>
            <a:r>
              <a:rPr lang="en-ZA" dirty="0" err="1"/>
              <a:t>sama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energy </a:t>
            </a:r>
            <a:r>
              <a:rPr lang="en-ZA" dirty="0" err="1"/>
              <a:t>aktivasi</a:t>
            </a:r>
            <a:endParaRPr lang="en-ZA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ZA" dirty="0" err="1"/>
              <a:t>Dibutuhkan</a:t>
            </a:r>
            <a:r>
              <a:rPr lang="en-ZA" dirty="0"/>
              <a:t> agar </a:t>
            </a:r>
            <a:r>
              <a:rPr lang="en-ZA" dirty="0" err="1"/>
              <a:t>memenuhi</a:t>
            </a:r>
            <a:r>
              <a:rPr lang="en-ZA" dirty="0"/>
              <a:t> </a:t>
            </a:r>
            <a:r>
              <a:rPr lang="en-ZA" dirty="0" err="1"/>
              <a:t>keadaan</a:t>
            </a:r>
            <a:r>
              <a:rPr lang="en-ZA" dirty="0"/>
              <a:t> </a:t>
            </a:r>
            <a:r>
              <a:rPr lang="en-ZA" dirty="0" err="1"/>
              <a:t>lingkungan</a:t>
            </a:r>
            <a:r>
              <a:rPr lang="en-ZA" dirty="0"/>
              <a:t> yang </a:t>
            </a:r>
            <a:r>
              <a:rPr lang="en-ZA" dirty="0" err="1"/>
              <a:t>sesuai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dapat</a:t>
            </a:r>
            <a:r>
              <a:rPr lang="en-ZA" dirty="0"/>
              <a:t> </a:t>
            </a:r>
            <a:r>
              <a:rPr lang="en-ZA" dirty="0" err="1"/>
              <a:t>bereaksi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A397D-62A9-44C3-986F-8353C53D6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72A2-6CA7-4004-B499-2828DE6F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97463"/>
            <a:ext cx="5472000" cy="455122"/>
          </a:xfrm>
        </p:spPr>
        <p:txBody>
          <a:bodyPr/>
          <a:lstStyle/>
          <a:p>
            <a:r>
              <a:rPr lang="en-ZA" dirty="0" err="1"/>
              <a:t>Eksotermis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F63FE-3B6C-47EC-8AB1-F9478EA4F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597463"/>
            <a:ext cx="5459300" cy="455122"/>
          </a:xfrm>
        </p:spPr>
        <p:txBody>
          <a:bodyPr/>
          <a:lstStyle/>
          <a:p>
            <a:r>
              <a:rPr lang="en-ZA" dirty="0" err="1"/>
              <a:t>Endotermis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92" y="3186457"/>
            <a:ext cx="5083615" cy="3600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8" y="3186457"/>
            <a:ext cx="4926335" cy="35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458" y="0"/>
            <a:ext cx="3113082" cy="440054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ZA" sz="3200" dirty="0" err="1"/>
              <a:t>Kinetika</a:t>
            </a:r>
            <a:r>
              <a:rPr lang="en-ZA" sz="3200" dirty="0"/>
              <a:t> </a:t>
            </a:r>
            <a:r>
              <a:rPr lang="en-ZA" sz="3200" dirty="0" err="1"/>
              <a:t>Reaksi</a:t>
            </a:r>
            <a:endParaRPr lang="en-ZA" sz="320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57850"/>
            <a:ext cx="4974545" cy="1459387"/>
          </a:xfrm>
        </p:spPr>
        <p:txBody>
          <a:bodyPr/>
          <a:lstStyle/>
          <a:p>
            <a:r>
              <a:rPr lang="en-US" sz="1600" dirty="0" err="1"/>
              <a:t>Kinetik</a:t>
            </a:r>
            <a:r>
              <a:rPr lang="en-US" sz="1600" dirty="0"/>
              <a:t>: </a:t>
            </a:r>
            <a:r>
              <a:rPr lang="en-US" sz="1600" dirty="0" err="1"/>
              <a:t>Seberapa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reaksi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1" y="173672"/>
            <a:ext cx="4863907" cy="341717"/>
          </a:xfrm>
        </p:spPr>
        <p:txBody>
          <a:bodyPr/>
          <a:lstStyle/>
          <a:p>
            <a:pPr algn="l"/>
            <a:r>
              <a:rPr lang="en-ZA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Faktor-faktor</a:t>
            </a: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ZA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memengaruhi</a:t>
            </a: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6080289" y="697584"/>
            <a:ext cx="59017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reaktan</a:t>
            </a:r>
            <a:r>
              <a:rPr lang="en-US" dirty="0"/>
              <a:t> (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  </a:t>
            </a:r>
            <a:r>
              <a:rPr lang="en-US" dirty="0" err="1">
                <a:sym typeface="Wingdings" panose="05000000000000000000" pitchFamily="2" charset="2"/>
              </a:rPr>
              <a:t>kecepatan</a:t>
            </a:r>
            <a:r>
              <a:rPr lang="en-US" dirty="0">
                <a:sym typeface="Wingdings" panose="05000000000000000000" pitchFamily="2" charset="2"/>
              </a:rPr>
              <a:t> )</a:t>
            </a:r>
            <a:endParaRPr lang="en-US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reaktan</a:t>
            </a:r>
            <a:r>
              <a:rPr lang="en-US" dirty="0"/>
              <a:t> (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  </a:t>
            </a:r>
            <a:r>
              <a:rPr lang="en-US" dirty="0" err="1">
                <a:sym typeface="Wingdings" panose="05000000000000000000" pitchFamily="2" charset="2"/>
              </a:rPr>
              <a:t>kecepatan</a:t>
            </a:r>
            <a:r>
              <a:rPr lang="en-US" dirty="0">
                <a:sym typeface="Wingdings" panose="05000000000000000000" pitchFamily="2" charset="2"/>
              </a:rPr>
              <a:t> )</a:t>
            </a:r>
            <a:endParaRPr lang="en-US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reaktan</a:t>
            </a:r>
            <a:r>
              <a:rPr lang="en-US" dirty="0"/>
              <a:t> (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  </a:t>
            </a:r>
            <a:r>
              <a:rPr lang="en-US" dirty="0" err="1">
                <a:sym typeface="Wingdings" panose="05000000000000000000" pitchFamily="2" charset="2"/>
              </a:rPr>
              <a:t>kecepatan</a:t>
            </a:r>
            <a:r>
              <a:rPr lang="en-US" dirty="0">
                <a:sym typeface="Wingdings" panose="05000000000000000000" pitchFamily="2" charset="2"/>
              </a:rPr>
              <a:t> )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err="1">
                <a:sym typeface="Wingdings" panose="05000000000000000000" pitchFamily="2" charset="2"/>
              </a:rPr>
              <a:t>Tekanan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sistem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(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  </a:t>
            </a:r>
            <a:r>
              <a:rPr lang="en-US" dirty="0" err="1">
                <a:sym typeface="Wingdings" panose="05000000000000000000" pitchFamily="2" charset="2"/>
              </a:rPr>
              <a:t>kecepatan</a:t>
            </a:r>
            <a:r>
              <a:rPr lang="en-US" dirty="0">
                <a:sym typeface="Wingdings" panose="05000000000000000000" pitchFamily="2" charset="2"/>
              </a:rPr>
              <a:t> )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err="1">
                <a:sym typeface="Wingdings" panose="05000000000000000000" pitchFamily="2" charset="2"/>
              </a:rPr>
              <a:t>Suhu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sistem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(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  </a:t>
            </a:r>
            <a:r>
              <a:rPr lang="en-US" dirty="0" err="1">
                <a:sym typeface="Wingdings" panose="05000000000000000000" pitchFamily="2" charset="2"/>
              </a:rPr>
              <a:t>kecepatan</a:t>
            </a:r>
            <a:r>
              <a:rPr lang="en-US" dirty="0">
                <a:sym typeface="Wingdings" panose="05000000000000000000" pitchFamily="2" charset="2"/>
              </a:rPr>
              <a:t> )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dirty="0" err="1">
                <a:sym typeface="Wingdings" panose="05000000000000000000" pitchFamily="2" charset="2"/>
              </a:rPr>
              <a:t>Katalis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(</a:t>
            </a:r>
            <a:r>
              <a:rPr lang="en-US" dirty="0" err="1"/>
              <a:t>enegi</a:t>
            </a:r>
            <a:r>
              <a:rPr lang="en-US" dirty="0"/>
              <a:t> </a:t>
            </a:r>
            <a:r>
              <a:rPr lang="en-US" dirty="0" err="1"/>
              <a:t>aktivasi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  </a:t>
            </a:r>
            <a:r>
              <a:rPr lang="en-US" dirty="0" err="1">
                <a:sym typeface="Wingdings" panose="05000000000000000000" pitchFamily="2" charset="2"/>
              </a:rPr>
              <a:t>kecepatan</a:t>
            </a:r>
            <a:r>
              <a:rPr lang="en-US" dirty="0">
                <a:sym typeface="Wingdings" panose="05000000000000000000" pitchFamily="2" charset="2"/>
              </a:rPr>
              <a:t> )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Kinetika</a:t>
            </a:r>
            <a:r>
              <a:rPr lang="en-ZA" dirty="0"/>
              <a:t> </a:t>
            </a:r>
            <a:r>
              <a:rPr lang="en-ZA" dirty="0" err="1"/>
              <a:t>Reaksi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B5E6-B409-4DC6-A6BD-4CDB7349C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7999"/>
            <a:ext cx="11340000" cy="442429"/>
          </a:xfrm>
        </p:spPr>
        <p:txBody>
          <a:bodyPr/>
          <a:lstStyle/>
          <a:p>
            <a:r>
              <a:rPr lang="en-ZA" dirty="0" err="1"/>
              <a:t>Mempercepat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</a:t>
            </a:r>
            <a:r>
              <a:rPr lang="en-ZA" dirty="0" err="1"/>
              <a:t>mengurangi</a:t>
            </a:r>
            <a:r>
              <a:rPr lang="en-ZA" dirty="0"/>
              <a:t> energy </a:t>
            </a:r>
            <a:r>
              <a:rPr lang="en-ZA" dirty="0" err="1"/>
              <a:t>aktivasi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9" y="1450428"/>
            <a:ext cx="2706903" cy="868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2318680"/>
            <a:ext cx="7014944" cy="1299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520" y="3806042"/>
            <a:ext cx="8863746" cy="27699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944" y="856938"/>
            <a:ext cx="4662186" cy="29491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Rate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B5E6-B409-4DC6-A6BD-4CDB7349C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7999"/>
            <a:ext cx="11340000" cy="442429"/>
          </a:xfrm>
        </p:spPr>
        <p:txBody>
          <a:bodyPr/>
          <a:lstStyle/>
          <a:p>
            <a:r>
              <a:rPr lang="en-ZA" dirty="0" err="1"/>
              <a:t>Menunjukkan</a:t>
            </a:r>
            <a:r>
              <a:rPr lang="en-ZA" dirty="0"/>
              <a:t> </a:t>
            </a:r>
            <a:r>
              <a:rPr lang="en-ZA" dirty="0" err="1"/>
              <a:t>hubungan</a:t>
            </a:r>
            <a:r>
              <a:rPr lang="en-ZA" dirty="0"/>
              <a:t> </a:t>
            </a:r>
            <a:r>
              <a:rPr lang="en-ZA" dirty="0" err="1"/>
              <a:t>antara</a:t>
            </a:r>
            <a:r>
              <a:rPr lang="en-ZA" dirty="0"/>
              <a:t> </a:t>
            </a:r>
            <a:r>
              <a:rPr lang="en-ZA" dirty="0" err="1"/>
              <a:t>kecepatan</a:t>
            </a:r>
            <a:r>
              <a:rPr lang="en-ZA" dirty="0"/>
              <a:t> </a:t>
            </a:r>
            <a:r>
              <a:rPr lang="en-ZA" dirty="0" err="1"/>
              <a:t>suatu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</a:t>
            </a:r>
            <a:r>
              <a:rPr lang="en-ZA" dirty="0" err="1"/>
              <a:t>konsentrasi</a:t>
            </a:r>
            <a:r>
              <a:rPr lang="en-ZA" dirty="0"/>
              <a:t> </a:t>
            </a:r>
            <a:r>
              <a:rPr lang="en-ZA" dirty="0" err="1"/>
              <a:t>dan</a:t>
            </a:r>
            <a:r>
              <a:rPr lang="en-ZA" dirty="0"/>
              <a:t> </a:t>
            </a:r>
            <a:r>
              <a:rPr lang="en-ZA" dirty="0" err="1"/>
              <a:t>derajat</a:t>
            </a:r>
            <a:r>
              <a:rPr lang="en-ZA" dirty="0"/>
              <a:t> </a:t>
            </a:r>
            <a:r>
              <a:rPr lang="en-ZA" dirty="0" err="1"/>
              <a:t>reaktannya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667" y="1450428"/>
            <a:ext cx="7149498" cy="108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51" y="2530797"/>
            <a:ext cx="4968329" cy="1479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1310" y="4438996"/>
            <a:ext cx="872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dan y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orde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eksperimen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 Pitch Deck_SB - v6.potx" id="{93EB355F-44AA-4C3B-B422-06FEF3368D10}" vid="{6D3ED4B3-79CD-40AE-9163-46339FA98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 pitch deck</Template>
  <TotalTime>0</TotalTime>
  <Words>468</Words>
  <Application>Microsoft Macintosh PowerPoint</Application>
  <PresentationFormat>Widescreen</PresentationFormat>
  <Paragraphs>92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Eras Demi ITC</vt:lpstr>
      <vt:lpstr>Tahoma</vt:lpstr>
      <vt:lpstr>Times New Roman</vt:lpstr>
      <vt:lpstr>Office Theme</vt:lpstr>
      <vt:lpstr>Kimia Dasar  REAKSI KIMIA</vt:lpstr>
      <vt:lpstr>Pereaksi Pembatas</vt:lpstr>
      <vt:lpstr>Pereaksi Pembatas</vt:lpstr>
      <vt:lpstr>Quiz +5</vt:lpstr>
      <vt:lpstr>Energi Reaksi Kimia</vt:lpstr>
      <vt:lpstr>Eksotermis vs Endotermis</vt:lpstr>
      <vt:lpstr>Kinetika Reaksi</vt:lpstr>
      <vt:lpstr>Kinetika Reaksi</vt:lpstr>
      <vt:lpstr>Rate Law</vt:lpstr>
      <vt:lpstr>Rate Law</vt:lpstr>
      <vt:lpstr>Rate Law</vt:lpstr>
      <vt:lpstr>Rate Law</vt:lpstr>
      <vt:lpstr>Kesetimbangan X Kinetika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2018-08-15T06:26:25Z</dcterms:created>
  <dcterms:modified xsi:type="dcterms:W3CDTF">2022-11-18T04:33:58Z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2018-08-01T18:58:27.2090037Z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