
<file path=[Content_Types].xml><?xml version="1.0" encoding="utf-8"?>
<Types xmlns="http://schemas.openxmlformats.org/package/2006/content-types">
  <Default Extension="jpeg" ContentType="image/jpeg"/>
  <Default Extension="JPG" ContentType="image/.jp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handoutMasterIdLst>
    <p:handoutMasterId r:id="rId34"/>
  </p:handoutMasterIdLst>
  <p:sldIdLst>
    <p:sldId id="263" r:id="rId4"/>
    <p:sldId id="264" r:id="rId5"/>
    <p:sldId id="262" r:id="rId6"/>
    <p:sldId id="268" r:id="rId7"/>
    <p:sldId id="281" r:id="rId8"/>
    <p:sldId id="282" r:id="rId9"/>
    <p:sldId id="283" r:id="rId10"/>
    <p:sldId id="284" r:id="rId11"/>
    <p:sldId id="272" r:id="rId12"/>
    <p:sldId id="285" r:id="rId13"/>
    <p:sldId id="295" r:id="rId14"/>
    <p:sldId id="296" r:id="rId15"/>
    <p:sldId id="297" r:id="rId16"/>
    <p:sldId id="298" r:id="rId17"/>
    <p:sldId id="294" r:id="rId18"/>
    <p:sldId id="287" r:id="rId19"/>
    <p:sldId id="288" r:id="rId20"/>
    <p:sldId id="289" r:id="rId21"/>
    <p:sldId id="299" r:id="rId22"/>
    <p:sldId id="307" r:id="rId23"/>
    <p:sldId id="304" r:id="rId24"/>
    <p:sldId id="305" r:id="rId25"/>
    <p:sldId id="306" r:id="rId26"/>
    <p:sldId id="308" r:id="rId27"/>
    <p:sldId id="309" r:id="rId28"/>
    <p:sldId id="310" r:id="rId29"/>
    <p:sldId id="300" r:id="rId30"/>
    <p:sldId id="301" r:id="rId31"/>
    <p:sldId id="302" r:id="rId32"/>
    <p:sldId id="319" r:id="rId33"/>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BE2B12"/>
    <a:srgbClr val="0099FF"/>
    <a:srgbClr val="33CC33"/>
    <a:srgbClr val="9900CC"/>
    <a:srgbClr val="9966FF"/>
    <a:srgbClr val="6BDB8E"/>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793"/>
    <p:restoredTop sz="94660"/>
  </p:normalViewPr>
  <p:slideViewPr>
    <p:cSldViewPr showGuides="1">
      <p:cViewPr>
        <p:scale>
          <a:sx n="66" d="100"/>
          <a:sy n="66"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handoutMaster" Target="handoutMasters/handoutMaster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315" name="Rectangle 3"/>
          <p:cNvSpPr>
            <a:spLocks noGrp="1" noChangeArrowheads="1"/>
          </p:cNvSpPr>
          <p:nvPr>
            <p:ph type="dt" sz="quarter"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316" name="Rectangle 4"/>
          <p:cNvSpPr>
            <a:spLocks noGrp="1" noChangeArrowheads="1"/>
          </p:cNvSpPr>
          <p:nvPr>
            <p:ph type="ftr" sz="quarter" idx="2"/>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gradFill rotWithShape="0">
          <a:gsLst>
            <a:gs pos="0">
              <a:schemeClr val="bg1"/>
            </a:gs>
            <a:gs pos="100000">
              <a:schemeClr val="accent2"/>
            </a:gs>
          </a:gsLst>
          <a:lin ang="5400000" scaled="1"/>
          <a:tileRect/>
        </a:gradFill>
        <a:effectLst/>
      </p:bgPr>
    </p:bg>
    <p:spTree>
      <p:nvGrpSpPr>
        <p:cNvPr id="1" name=""/>
        <p:cNvGrpSpPr/>
        <p:nvPr/>
      </p:nvGrpSpPr>
      <p:grpSpPr>
        <a:xfrm>
          <a:off x="0" y="0"/>
          <a:ext cx="0" cy="0"/>
          <a:chOff x="0" y="0"/>
          <a:chExt cx="0" cy="0"/>
        </a:xfrm>
      </p:grpSpPr>
      <p:grpSp>
        <p:nvGrpSpPr>
          <p:cNvPr id="3074" name="Group 2"/>
          <p:cNvGrpSpPr/>
          <p:nvPr/>
        </p:nvGrpSpPr>
        <p:grpSpPr>
          <a:xfrm>
            <a:off x="319088" y="1752600"/>
            <a:ext cx="8824912" cy="5129213"/>
            <a:chOff x="201" y="1104"/>
            <a:chExt cx="5559" cy="3231"/>
          </a:xfrm>
        </p:grpSpPr>
        <p:sp>
          <p:nvSpPr>
            <p:cNvPr id="17" name="Freeform 3"/>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8" name="Freeform 4"/>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9" name="Freeform 5"/>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0" name="Freeform 6"/>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1" name="Freeform 7"/>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2" name="Freeform 8"/>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77833"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endParaRPr lang="en-US"/>
          </a:p>
        </p:txBody>
      </p:sp>
      <p:sp>
        <p:nvSpPr>
          <p:cNvPr id="77834" name="Rectangle 10"/>
          <p:cNvSpPr>
            <a:spLocks noGrp="1" noChangeArrowheads="1"/>
          </p:cNvSpPr>
          <p:nvPr>
            <p:ph type="subTitle" sz="quarter" idx="1"/>
          </p:nvPr>
        </p:nvSpPr>
        <p:spPr>
          <a:xfrm>
            <a:off x="990600" y="3962400"/>
            <a:ext cx="6781800" cy="1752600"/>
          </a:xfrm>
        </p:spPr>
        <p:txBody>
          <a:bodyPr/>
          <a:lstStyle>
            <a:lvl1pPr marL="0" indent="0">
              <a:buFont typeface="Wingdings" panose="05000000000000000000" pitchFamily="2" charset="2"/>
              <a:buNone/>
              <a:defRPr/>
            </a:lvl1pPr>
          </a:lstStyle>
          <a:p>
            <a:r>
              <a:rPr lang="en-US"/>
              <a:t>Click to edit Master subtitle style</a:t>
            </a:r>
            <a:endParaRPr lang="en-US"/>
          </a:p>
        </p:txBody>
      </p:sp>
      <p:sp>
        <p:nvSpPr>
          <p:cNvPr id="23" name="Rectangle 11"/>
          <p:cNvSpPr>
            <a:spLocks noGrp="1" noChangeArrowheads="1"/>
          </p:cNvSpPr>
          <p:nvPr>
            <p:ph type="dt" sz="quarter" idx="2"/>
          </p:nvPr>
        </p:nvSpPr>
        <p:spPr bwMode="auto">
          <a:xfrm>
            <a:off x="990600" y="6245225"/>
            <a:ext cx="1901825"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24" name="Rectangle 12"/>
          <p:cNvSpPr>
            <a:spLocks noGrp="1" noChangeArrowheads="1"/>
          </p:cNvSpPr>
          <p:nvPr>
            <p:ph type="ftr" sz="quarter" idx="3"/>
          </p:nvPr>
        </p:nvSpPr>
        <p:spPr bwMode="auto">
          <a:xfrm>
            <a:off x="3468688"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25" name="Rectangle 13"/>
          <p:cNvSpPr>
            <a:spLocks noGrp="1" noChangeArrowheads="1"/>
          </p:cNvSpPr>
          <p:nvPr>
            <p:ph type="sldNum" sz="quarter" idx="4"/>
          </p:nvPr>
        </p:nvSpPr>
        <p:spPr bwMode="auto">
          <a:xfrm>
            <a:off x="6937375" y="6245225"/>
            <a:ext cx="1901825" cy="476250"/>
          </a:xfrm>
          <a:prstGeom prst="rect">
            <a:avLst/>
          </a:prstGeom>
          <a:ln>
            <a:miter lim="800000"/>
          </a:ln>
        </p:spPr>
        <p:txBody>
          <a:bodyPr vert="horz" wrap="square" lIns="91440" tIns="45720" rIns="91440" bIns="45720" numCol="1" anchor="t" anchorCtr="0" compatLnSpc="1"/>
          <a:p>
            <a:pPr algn="r">
              <a:buNone/>
            </a:pPr>
            <a:fld id="{9A0DB2DC-4C9A-4742-B13C-FB6460FD3503}" type="slidenum">
              <a:rPr lang="en-US" dirty="0">
                <a:effectLst>
                  <a:outerShdw blurRad="38100" dist="38100" dir="2700000">
                    <a:srgbClr val="C0C0C0"/>
                  </a:outerShdw>
                </a:effectLst>
              </a:rPr>
            </a:fld>
            <a:endParaRPr lang="en-US" dirty="0">
              <a:effectLst>
                <a:outerShdw blurRad="38100" dist="38100" dir="2700000">
                  <a:srgbClr val="C0C0C0"/>
                </a:outerShdw>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Placeholder Tanggal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Placeholder Foot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Placeholder Nomor Slide 5"/>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Placeholder Tanggal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Placeholder Foot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Placeholder Nomor Slide 5"/>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54296"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Placeholder Tanggal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Placeholder Foot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Placeholder Nomor Slide 5"/>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iming>
    <p:tnLst>
      <p:par>
        <p:cTn id="1" dur="indefinite" restart="never" nodeType="tmRoot"/>
      </p:par>
    </p:tnLst>
  </p:timing>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5293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Placeholder Tanggal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Placeholder Foot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Placeholder Nomor Slide 5"/>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Placeholder Tanggal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Placeholder Foot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7" name="Placeholder Nomor Slide 6"/>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Placeholder Tanggal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8" name="Placeholder Foot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9" name="Placeholder Nomor Slide 8"/>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Placeholder Tanggal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4" name="Placeholder Foot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Placeholder Nomor Slide 4"/>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ceholder Tanggal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3" name="Placeholder Foot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4" name="Placeholder Nomor Slide 3"/>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Placeholder Tanggal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Placeholder Foot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7" name="Placeholder Nomor Slide 6"/>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Tx/>
              <a:buFont typeface="Wingdings" panose="05000000000000000000" pitchFamily="2" charset="2"/>
              <a:buNone/>
              <a:defRPr/>
            </a:pPr>
            <a:endParaRPr kumimoji="0" 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Placeholder Tanggal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Placeholder Foot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7" name="Placeholder Nomor Slide 6"/>
          <p:cNvSpPr>
            <a:spLocks noGrp="1"/>
          </p:cNvSpPr>
          <p:nvPr>
            <p:ph type="sldNum" sz="quarter" idx="12"/>
          </p:nvPr>
        </p:nvSpPr>
        <p:spPr/>
        <p:txBody>
          <a:bodyPr/>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tileRect/>
        </a:gradFill>
        <a:effectLst/>
      </p:bgPr>
    </p:bg>
    <p:spTree>
      <p:nvGrpSpPr>
        <p:cNvPr id="1" name=""/>
        <p:cNvGrpSpPr/>
        <p:nvPr/>
      </p:nvGrpSpPr>
      <p:grpSpPr/>
      <p:grpSp>
        <p:nvGrpSpPr>
          <p:cNvPr id="2050" name="Group 2"/>
          <p:cNvGrpSpPr/>
          <p:nvPr/>
        </p:nvGrpSpPr>
        <p:grpSpPr>
          <a:xfrm>
            <a:off x="319088" y="1828800"/>
            <a:ext cx="8824912" cy="5029200"/>
            <a:chOff x="201" y="1152"/>
            <a:chExt cx="5559" cy="3168"/>
          </a:xfrm>
        </p:grpSpPr>
        <p:sp>
          <p:nvSpPr>
            <p:cNvPr id="76803" name="Freeform 3"/>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6804" name="Freeform 4"/>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6805" name="Freeform 5"/>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6806" name="Freeform 6"/>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6807" name="Freeform 7"/>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6808" name="Freeform 8"/>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6809" name="Freeform 9"/>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6810" name="Freeform 10"/>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76811" name="Rectangle 11"/>
          <p:cNvSpPr>
            <a:spLocks noGrp="1" noChangeArrowheads="1"/>
          </p:cNvSpPr>
          <p:nvPr>
            <p:ph type="dt" sz="half" idx="2"/>
          </p:nvPr>
        </p:nvSpPr>
        <p:spPr bwMode="auto">
          <a:xfrm>
            <a:off x="838200" y="6245225"/>
            <a:ext cx="1901825" cy="476250"/>
          </a:xfrm>
          <a:prstGeom prst="rect">
            <a:avLst/>
          </a:prstGeom>
          <a:noFill/>
          <a:ln w="9525">
            <a:noFill/>
            <a:miter lim="800000"/>
          </a:ln>
          <a:effectLst/>
        </p:spPr>
        <p:txBody>
          <a:bodyPr vert="horz" wrap="square" lIns="91440" tIns="45720" rIns="91440" bIns="45720" numCol="1" anchor="t" anchorCtr="0" compatLnSpc="1"/>
          <a:lstStyle>
            <a:lvl1pPr>
              <a:defRPr sz="1400">
                <a:effectLst>
                  <a:outerShdw blurRad="38100" dist="38100" dir="2700000" algn="tl">
                    <a:srgbClr val="000000"/>
                  </a:outerShdw>
                </a:effectLs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76812" name="Rectangle 12"/>
          <p:cNvSpPr>
            <a:spLocks noGrp="1" noChangeArrowheads="1"/>
          </p:cNvSpPr>
          <p:nvPr>
            <p:ph type="ftr" sz="quarter" idx="3"/>
          </p:nvPr>
        </p:nvSpPr>
        <p:spPr bwMode="auto">
          <a:xfrm>
            <a:off x="34290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effectLst>
                  <a:outerShdw blurRad="38100" dist="38100" dir="2700000" algn="tl">
                    <a:srgbClr val="000000"/>
                  </a:outerShdw>
                </a:effectLs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76813" name="Rectangle 13"/>
          <p:cNvSpPr>
            <a:spLocks noGrp="1" noChangeArrowheads="1"/>
          </p:cNvSpPr>
          <p:nvPr>
            <p:ph type="sldNum" sz="quarter" idx="4"/>
          </p:nvPr>
        </p:nvSpPr>
        <p:spPr bwMode="auto">
          <a:xfrm>
            <a:off x="6937375" y="6245225"/>
            <a:ext cx="1901825"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buNone/>
            </a:pPr>
            <a:fld id="{9A0DB2DC-4C9A-4742-B13C-FB6460FD3503}" type="slidenum">
              <a:rPr lang="en-US" dirty="0">
                <a:effectLst>
                  <a:outerShdw blurRad="38100" dist="38100" dir="2700000">
                    <a:srgbClr val="C0C0C0"/>
                  </a:outerShdw>
                </a:effectLst>
                <a:latin typeface="Arial" panose="020B0604020202020204" pitchFamily="34" charset="0"/>
              </a:rPr>
            </a:fld>
            <a:endParaRPr lang="en-US" dirty="0">
              <a:effectLst>
                <a:outerShdw blurRad="38100" dist="38100" dir="2700000">
                  <a:srgbClr val="C0C0C0"/>
                </a:outerShdw>
              </a:effectLst>
              <a:latin typeface="Arial" panose="020B0604020202020204" pitchFamily="34" charset="0"/>
            </a:endParaRPr>
          </a:p>
        </p:txBody>
      </p:sp>
      <p:sp>
        <p:nvSpPr>
          <p:cNvPr id="76814" name="Rectangle 14"/>
          <p:cNvSpPr>
            <a:spLocks noGrp="1" noRot="1" noChangeArrowheads="1"/>
          </p:cNvSpPr>
          <p:nvPr>
            <p:ph type="title"/>
          </p:nvPr>
        </p:nvSpPr>
        <p:spPr bwMode="auto">
          <a:xfrm>
            <a:off x="457200" y="244475"/>
            <a:ext cx="8385175" cy="1431925"/>
          </a:xfrm>
          <a:prstGeom prst="rect">
            <a:avLst/>
          </a:prstGeom>
          <a:noFill/>
          <a:ln w="9525">
            <a:noFill/>
            <a:miter lim="800000"/>
          </a:ln>
          <a:effectLst/>
        </p:spPr>
        <p:txBody>
          <a:bodyPr vert="horz" wrap="square" lIns="91440" tIns="45720" rIns="91440" bIns="45720" numCol="1" anchor="ctr" anchorCtr="0" compatLnSpc="1"/>
          <a:lstStyle/>
          <a:p>
            <a:pPr lvl="0"/>
            <a:r>
              <a:rPr lang="en-US" smtClean="0"/>
              <a:t>Click to edit Master title style</a:t>
            </a:r>
            <a:endParaRPr lang="en-US" smtClean="0"/>
          </a:p>
        </p:txBody>
      </p:sp>
      <p:sp>
        <p:nvSpPr>
          <p:cNvPr id="76815" name="Rectangle 15"/>
          <p:cNvSpPr>
            <a:spLocks noGrp="1" noRot="1" noChangeArrowheads="1"/>
          </p:cNvSpPr>
          <p:nvPr>
            <p:ph type="body" idx="1"/>
          </p:nvPr>
        </p:nvSpPr>
        <p:spPr bwMode="auto">
          <a:xfrm>
            <a:off x="838200" y="1905000"/>
            <a:ext cx="8007350" cy="4191000"/>
          </a:xfrm>
          <a:prstGeom prst="rect">
            <a:avLst/>
          </a:prstGeom>
          <a:noFill/>
          <a:ln w="9525">
            <a:noFill/>
            <a:miter lim="800000"/>
          </a:ln>
          <a:effectLst/>
        </p:spPr>
        <p:txBody>
          <a:bodyPr vert="horz" wrap="square" lIns="91440" tIns="45720" rIns="91440" bIns="45720"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anose="020B0A0402010202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Judul 1025"/>
          <p:cNvSpPr/>
          <p:nvPr>
            <p:ph type="title"/>
          </p:nvPr>
        </p:nvSpPr>
        <p:spPr>
          <a:xfrm>
            <a:off x="457200" y="274638"/>
            <a:ext cx="8229600" cy="1143000"/>
          </a:xfrm>
          <a:prstGeom prst="rect">
            <a:avLst/>
          </a:prstGeom>
          <a:noFill/>
          <a:ln w="9525">
            <a:noFill/>
          </a:ln>
        </p:spPr>
        <p:txBody>
          <a:bodyPr anchor="ctr" anchorCtr="0"/>
          <a:p>
            <a:pPr lvl="0"/>
            <a:r>
              <a:t>Click to edit Master title style</a:t>
            </a:r>
          </a:p>
        </p:txBody>
      </p:sp>
      <p:sp>
        <p:nvSpPr>
          <p:cNvPr id="1027" name="Placeholder Teks 1026"/>
          <p:cNvSpPr/>
          <p:nvPr>
            <p:ph type="body" idx="1"/>
          </p:nvPr>
        </p:nvSpPr>
        <p:spPr>
          <a:xfrm>
            <a:off x="457200" y="1600200"/>
            <a:ext cx="8229600" cy="4525963"/>
          </a:xfrm>
          <a:prstGeom prst="rect">
            <a:avLst/>
          </a:prstGeom>
          <a:noFill/>
          <a:ln w="9525">
            <a:noFill/>
          </a:ln>
        </p:spPr>
        <p:txBody>
          <a:bodyPr/>
          <a:p>
            <a:pPr lvl="0"/>
            <a:r>
              <a:t>Click to edit Master text styles</a:t>
            </a:r>
          </a:p>
          <a:p>
            <a:pPr lvl="1"/>
            <a:r>
              <a:t>Second level</a:t>
            </a:r>
          </a:p>
          <a:p>
            <a:pPr lvl="2"/>
            <a:r>
              <a:t>Third level</a:t>
            </a:r>
          </a:p>
          <a:p>
            <a:pPr lvl="3"/>
            <a:r>
              <a:t>Fourth level</a:t>
            </a:r>
          </a:p>
          <a:p>
            <a:pPr lvl="4"/>
            <a:r>
              <a:t>Fifth level</a:t>
            </a:r>
          </a:p>
        </p:txBody>
      </p:sp>
      <p:sp>
        <p:nvSpPr>
          <p:cNvPr id="1028" name="Placeholder Tanggal 1027"/>
          <p:cNvSpPr/>
          <p:nvPr>
            <p:ph type="dt" sz="half" idx="2"/>
          </p:nvPr>
        </p:nvSpPr>
        <p:spPr>
          <a:xfrm>
            <a:off x="457200" y="6245225"/>
            <a:ext cx="2133600" cy="476250"/>
          </a:xfrm>
          <a:prstGeom prst="rect">
            <a:avLst/>
          </a:prstGeom>
          <a:noFill/>
          <a:ln w="9525">
            <a:noFill/>
          </a:ln>
        </p:spPr>
        <p:txBody>
          <a:bodyPr/>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Placeholder Footer 1028"/>
          <p:cNvSpPr/>
          <p:nvPr>
            <p:ph type="ftr" sz="quarter" idx="3"/>
          </p:nvPr>
        </p:nvSpPr>
        <p:spPr>
          <a:xfrm>
            <a:off x="3124200" y="6245225"/>
            <a:ext cx="2895600" cy="476250"/>
          </a:xfrm>
          <a:prstGeom prst="rect">
            <a:avLst/>
          </a:prstGeom>
          <a:noFill/>
          <a:ln w="9525">
            <a:noFill/>
          </a:ln>
        </p:spPr>
        <p:txBody>
          <a:bodyPr/>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Placeholder Nomor Slide 1029"/>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8.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9.GIF"/></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0.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1.GIF"/></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5.GIF"/><Relationship Id="rId1" Type="http://schemas.openxmlformats.org/officeDocument/2006/relationships/image" Target="../media/image4.GIF"/></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6.GI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5" name="Rectangle 3"/>
          <p:cNvSpPr>
            <a:spLocks noGrp="1"/>
          </p:cNvSpPr>
          <p:nvPr>
            <p:ph type="title"/>
          </p:nvPr>
        </p:nvSpPr>
        <p:spPr>
          <a:xfrm>
            <a:off x="228600" y="2209800"/>
            <a:ext cx="8534400" cy="1143000"/>
          </a:xfrm>
        </p:spPr>
        <p:txBody>
          <a:bodyPr vert="horz" wrap="square" lIns="91440" tIns="45720" rIns="91440" bIns="45720" anchor="ctr" anchorCtr="0"/>
          <a:p>
            <a:pPr eaLnBrk="1" hangingPunct="1"/>
            <a:r>
              <a:rPr lang="id-ID" sz="4000" b="1" dirty="0">
                <a:solidFill>
                  <a:schemeClr val="tx1"/>
                </a:solidFill>
              </a:rPr>
              <a:t>PENDEKATAN PEMBELAJARAN IPS TERPADU</a:t>
            </a:r>
            <a:endParaRPr lang="id-ID" sz="4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p:cTn id="7" dur="3000" fill="hold"/>
                                        <p:tgtEl>
                                          <p:spTgt spid="28675"/>
                                        </p:tgtEl>
                                        <p:attrNameLst>
                                          <p:attrName>ppt_w</p:attrName>
                                        </p:attrNameLst>
                                      </p:cBhvr>
                                      <p:tavLst>
                                        <p:tav tm="0">
                                          <p:val>
                                            <p:strVal val="0,000000"/>
                                          </p:val>
                                        </p:tav>
                                        <p:tav tm="100000">
                                          <p:val>
                                            <p:strVal val="#ppt_w"/>
                                          </p:val>
                                        </p:tav>
                                      </p:tavLst>
                                    </p:anim>
                                    <p:anim calcmode="lin" valueType="num">
                                      <p:cBhvr>
                                        <p:cTn id="8" dur="3000" fill="hold"/>
                                        <p:tgtEl>
                                          <p:spTgt spid="28675"/>
                                        </p:tgtEl>
                                        <p:attrNameLst>
                                          <p:attrName>ppt_h</p:attrName>
                                        </p:attrNameLst>
                                      </p:cBhvr>
                                      <p:tavLst>
                                        <p:tav tm="0">
                                          <p:val>
                                            <p:strVal val="0,000000"/>
                                          </p:val>
                                        </p:tav>
                                        <p:tav tm="100000">
                                          <p:val>
                                            <p:strVal val="#ppt_h"/>
                                          </p:val>
                                        </p:tav>
                                      </p:tavLst>
                                    </p:anim>
                                    <p:animEffect transition="in" filter="fade">
                                      <p:cBhvr>
                                        <p:cTn id="9" dur="30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sp>
        <p:nvSpPr>
          <p:cNvPr id="60419" name="Rectangle 3"/>
          <p:cNvSpPr/>
          <p:nvPr/>
        </p:nvSpPr>
        <p:spPr>
          <a:xfrm>
            <a:off x="1555750" y="206375"/>
            <a:ext cx="7924800" cy="457200"/>
          </a:xfrm>
          <a:prstGeom prst="rect">
            <a:avLst/>
          </a:prstGeom>
          <a:noFill/>
          <a:ln w="9525">
            <a:noFill/>
          </a:ln>
        </p:spPr>
        <p:txBody>
          <a:bodyPr>
            <a:spAutoFit/>
          </a:bodyPr>
          <a:p>
            <a:r>
              <a:rPr lang="id-ID" altLang="x-none" sz="2400" b="1" dirty="0">
                <a:solidFill>
                  <a:srgbClr val="006600"/>
                </a:solidFill>
                <a:latin typeface="Arial" panose="020B0604020202020204" pitchFamily="34" charset="0"/>
              </a:rPr>
              <a:t>Dimensi IPS </a:t>
            </a:r>
            <a:r>
              <a:rPr sz="2400" b="1" dirty="0">
                <a:solidFill>
                  <a:srgbClr val="006600"/>
                </a:solidFill>
                <a:latin typeface="Arial" panose="020B0604020202020204" pitchFamily="34" charset="0"/>
              </a:rPr>
              <a:t>d</a:t>
            </a:r>
            <a:r>
              <a:rPr lang="id-ID" altLang="x-none" sz="2400" b="1" dirty="0">
                <a:solidFill>
                  <a:srgbClr val="006600"/>
                </a:solidFill>
                <a:latin typeface="Arial" panose="020B0604020202020204" pitchFamily="34" charset="0"/>
              </a:rPr>
              <a:t>alam Kehidupan Manusia</a:t>
            </a:r>
            <a:endParaRPr sz="2400" b="1" dirty="0">
              <a:solidFill>
                <a:srgbClr val="006600"/>
              </a:solidFill>
              <a:latin typeface="Arial" panose="020B0604020202020204" pitchFamily="34" charset="0"/>
            </a:endParaRPr>
          </a:p>
        </p:txBody>
      </p:sp>
      <p:pic>
        <p:nvPicPr>
          <p:cNvPr id="13316" name="Picture 4" descr="butflap"/>
          <p:cNvPicPr>
            <a:picLocks noChangeAspect="1"/>
          </p:cNvPicPr>
          <p:nvPr/>
        </p:nvPicPr>
        <p:blipFill>
          <a:blip r:embed="rId1"/>
          <a:stretch>
            <a:fillRect/>
          </a:stretch>
        </p:blipFill>
        <p:spPr>
          <a:xfrm rot="7107417">
            <a:off x="2895600" y="4984750"/>
            <a:ext cx="838200" cy="704850"/>
          </a:xfrm>
          <a:prstGeom prst="rect">
            <a:avLst/>
          </a:prstGeom>
          <a:noFill/>
          <a:ln w="9525">
            <a:noFill/>
          </a:ln>
        </p:spPr>
      </p:pic>
      <p:graphicFrame>
        <p:nvGraphicFramePr>
          <p:cNvPr id="60537" name="Group 121"/>
          <p:cNvGraphicFramePr>
            <a:graphicFrameLocks noGrp="1"/>
          </p:cNvGraphicFramePr>
          <p:nvPr/>
        </p:nvGraphicFramePr>
        <p:xfrm>
          <a:off x="228600" y="1076325"/>
          <a:ext cx="8763000" cy="4570413"/>
        </p:xfrm>
        <a:graphic>
          <a:graphicData uri="http://schemas.openxmlformats.org/drawingml/2006/table">
            <a:tbl>
              <a:tblPr/>
              <a:tblGrid>
                <a:gridCol w="1617663"/>
                <a:gridCol w="1824037"/>
                <a:gridCol w="2409825"/>
                <a:gridCol w="2911475"/>
              </a:tblGrid>
              <a:tr h="68262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1"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rPr>
                        <a:t>Dimensi dalam kehidupan manusia</a:t>
                      </a:r>
                      <a:endParaRPr kumimoji="0" lang="id-ID" sz="1600" b="0"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1"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rPr>
                        <a:t>Ruang</a:t>
                      </a:r>
                      <a:endParaRPr kumimoji="0" lang="id-ID" sz="1600" b="0"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1"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rPr>
                        <a:t>Waktu</a:t>
                      </a:r>
                      <a:endParaRPr kumimoji="0" lang="id-ID" sz="1600" b="0"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1"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rPr>
                        <a:t>Nilai/Norma</a:t>
                      </a:r>
                      <a:endParaRPr kumimoji="0" lang="id-ID" sz="1600" b="0"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176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Area dan </a:t>
                      </a:r>
                      <a:r>
                        <a:rPr kumimoji="0" lang="id-ID" sz="1600" b="0"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rPr>
                        <a:t>substansi</a:t>
                      </a: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 pembelajaran</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Alam sebagai tempat dan penyedia potensi sumber daya</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Alam dan kehidupan yang selalu berproses, masa lalu, saat ini, dan yang akan datang</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Kaidah atau aturan yang menjadi perekat dan penjamin keharmonisan kehidupan manusia dan alam</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192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Contoh </a:t>
                      </a:r>
                      <a:r>
                        <a:rPr kumimoji="0" lang="id-ID" sz="1600" b="0"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rPr>
                        <a:t>Kompetensi Dasar </a:t>
                      </a: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yang dikembangkan</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Adaptasi spasial dan eksploratif</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Berpikir kronologis, prospektif, antisipatif</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Konsisten dengan aturan yang disepakati dan kaidah alamiah masing-masing disiplin ilmu</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3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9900CC"/>
                          </a:solidFill>
                          <a:effectLst/>
                          <a:latin typeface="Arial" panose="020B0604020202020204" pitchFamily="34" charset="0"/>
                          <a:ea typeface="Times New Roman" panose="02020603050405020304" pitchFamily="18" charset="0"/>
                          <a:cs typeface="Arial" panose="020B0604020202020204" pitchFamily="34" charset="0"/>
                        </a:rPr>
                        <a:t>Alternatif penyajian </a:t>
                      </a: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dalam mata pelajaran</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endParaRPr kumimoji="0" lang="en-US"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Geografi</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Sejarah</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r"/>
                          <a:tab pos="2743200" algn="ctr"/>
                          <a:tab pos="5486400" algn="r"/>
                        </a:tabLst>
                      </a:pPr>
                      <a:r>
                        <a:rPr kumimoji="0" lang="en-US"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             </a:t>
                      </a:r>
                      <a:r>
                        <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rPr>
                        <a:t>Ekonomi, Sosiologi/Antropologi</a:t>
                      </a:r>
                      <a:endParaRPr kumimoji="0" lang="id-ID" sz="1600" b="0" i="0" u="none" strike="noStrike" cap="none" normalizeH="0" baseline="0" smtClean="0">
                        <a:ln>
                          <a:noFill/>
                        </a:ln>
                        <a:solidFill>
                          <a:srgbClr val="0066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605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p:sp>
        <p:nvSpPr>
          <p:cNvPr id="75779" name="Rectangle 3"/>
          <p:cNvSpPr/>
          <p:nvPr/>
        </p:nvSpPr>
        <p:spPr>
          <a:xfrm>
            <a:off x="1555750" y="206375"/>
            <a:ext cx="7924800" cy="701675"/>
          </a:xfrm>
          <a:prstGeom prst="rect">
            <a:avLst/>
          </a:prstGeom>
          <a:noFill/>
          <a:ln w="9525">
            <a:noFill/>
          </a:ln>
        </p:spPr>
        <p:txBody>
          <a:bodyPr>
            <a:spAutoFit/>
          </a:bodyPr>
          <a:p>
            <a:r>
              <a:rPr sz="4000" dirty="0">
                <a:solidFill>
                  <a:srgbClr val="006600"/>
                </a:solidFill>
                <a:latin typeface="Arial" panose="020B0604020202020204" pitchFamily="34" charset="0"/>
              </a:rPr>
              <a:t>Karakteristik Materi IPS</a:t>
            </a:r>
            <a:endParaRPr sz="4000" dirty="0">
              <a:solidFill>
                <a:srgbClr val="006600"/>
              </a:solidFill>
              <a:latin typeface="Arial" panose="020B0604020202020204" pitchFamily="34" charset="0"/>
            </a:endParaRPr>
          </a:p>
        </p:txBody>
      </p:sp>
      <p:sp>
        <p:nvSpPr>
          <p:cNvPr id="14339" name="Text Box 32"/>
          <p:cNvSpPr txBox="1"/>
          <p:nvPr/>
        </p:nvSpPr>
        <p:spPr>
          <a:xfrm>
            <a:off x="838200" y="1828800"/>
            <a:ext cx="7772400" cy="701675"/>
          </a:xfrm>
          <a:prstGeom prst="rect">
            <a:avLst/>
          </a:prstGeom>
          <a:noFill/>
          <a:ln w="9525">
            <a:noFill/>
          </a:ln>
        </p:spPr>
        <p:txBody>
          <a:bodyPr>
            <a:spAutoFit/>
          </a:bodyPr>
          <a:p>
            <a:pPr>
              <a:spcBef>
                <a:spcPct val="50000"/>
              </a:spcBef>
            </a:pPr>
            <a:r>
              <a:rPr lang="id-ID" altLang="x-none" sz="4000" b="1" dirty="0">
                <a:solidFill>
                  <a:srgbClr val="003300"/>
                </a:solidFill>
                <a:latin typeface="Arial" panose="020B0604020202020204" pitchFamily="34" charset="0"/>
              </a:rPr>
              <a:t>a. Fakta</a:t>
            </a:r>
            <a:endParaRPr sz="4000" b="1" dirty="0">
              <a:solidFill>
                <a:srgbClr val="003300"/>
              </a:solidFill>
              <a:latin typeface="Arial" panose="020B0604020202020204" pitchFamily="34" charset="0"/>
            </a:endParaRPr>
          </a:p>
        </p:txBody>
      </p:sp>
      <p:sp>
        <p:nvSpPr>
          <p:cNvPr id="14340" name="Text Box 33"/>
          <p:cNvSpPr txBox="1"/>
          <p:nvPr/>
        </p:nvSpPr>
        <p:spPr>
          <a:xfrm>
            <a:off x="1295400" y="2667000"/>
            <a:ext cx="7772400" cy="3748088"/>
          </a:xfrm>
          <a:prstGeom prst="rect">
            <a:avLst/>
          </a:prstGeom>
          <a:noFill/>
          <a:ln w="9525">
            <a:noFill/>
          </a:ln>
        </p:spPr>
        <p:txBody>
          <a:bodyPr>
            <a:spAutoFit/>
          </a:bodyPr>
          <a:p>
            <a:pPr>
              <a:spcBef>
                <a:spcPct val="50000"/>
              </a:spcBef>
            </a:pPr>
            <a:r>
              <a:rPr lang="id-ID" altLang="x-none" sz="3200" dirty="0">
                <a:solidFill>
                  <a:srgbClr val="003300"/>
                </a:solidFill>
                <a:latin typeface="Arial" panose="020B0604020202020204" pitchFamily="34" charset="0"/>
              </a:rPr>
              <a:t>adalah informasi atau data yang ada/terjadi dalam kehidupan dan dikumpulkan oleh para akhli ilmu sosial yang terjamin kebenarannya.</a:t>
            </a:r>
            <a:endParaRPr sz="3200" dirty="0">
              <a:solidFill>
                <a:srgbClr val="003300"/>
              </a:solidFill>
              <a:latin typeface="Arial" panose="020B0604020202020204" pitchFamily="34" charset="0"/>
            </a:endParaRPr>
          </a:p>
          <a:p>
            <a:pPr>
              <a:spcBef>
                <a:spcPct val="50000"/>
              </a:spcBef>
            </a:pPr>
            <a:r>
              <a:rPr lang="id-ID" altLang="x-none" sz="3200" dirty="0">
                <a:solidFill>
                  <a:srgbClr val="003300"/>
                </a:solidFill>
                <a:latin typeface="Arial" panose="020B0604020202020204" pitchFamily="34" charset="0"/>
              </a:rPr>
              <a:t>Fakta merujuk pada suasana khusus d</a:t>
            </a:r>
            <a:r>
              <a:rPr sz="3200" dirty="0">
                <a:solidFill>
                  <a:srgbClr val="003300"/>
                </a:solidFill>
                <a:latin typeface="Arial" panose="020B0604020202020204" pitchFamily="34" charset="0"/>
              </a:rPr>
              <a:t>a</a:t>
            </a:r>
            <a:r>
              <a:rPr lang="id-ID" altLang="x-none" sz="3200" dirty="0">
                <a:solidFill>
                  <a:srgbClr val="003300"/>
                </a:solidFill>
                <a:latin typeface="Arial" panose="020B0604020202020204" pitchFamily="34" charset="0"/>
              </a:rPr>
              <a:t>n pemberlakuannya terbatas/kurang berlaku umum.</a:t>
            </a:r>
            <a:r>
              <a:rPr sz="3200" dirty="0">
                <a:solidFill>
                  <a:srgbClr val="003300"/>
                </a:solidFill>
                <a:latin typeface="Arial" panose="020B0604020202020204" pitchFamily="34" charset="0"/>
              </a:rPr>
              <a:t> </a:t>
            </a:r>
            <a:endParaRPr sz="3200" dirty="0">
              <a:solidFill>
                <a:srgbClr val="00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7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4" name="Rectangle 2"/>
          <p:cNvSpPr/>
          <p:nvPr/>
        </p:nvSpPr>
        <p:spPr>
          <a:xfrm>
            <a:off x="1555750" y="206375"/>
            <a:ext cx="7924800" cy="641350"/>
          </a:xfrm>
          <a:prstGeom prst="rect">
            <a:avLst/>
          </a:prstGeom>
          <a:noFill/>
          <a:ln w="9525">
            <a:noFill/>
          </a:ln>
        </p:spPr>
        <p:txBody>
          <a:bodyPr>
            <a:spAutoFit/>
          </a:bodyPr>
          <a:p>
            <a:r>
              <a:rPr sz="3600" b="1" dirty="0">
                <a:solidFill>
                  <a:srgbClr val="006600"/>
                </a:solidFill>
                <a:latin typeface="Arial" panose="020B0604020202020204" pitchFamily="34" charset="0"/>
              </a:rPr>
              <a:t>Karakteristik Materi IPS</a:t>
            </a:r>
            <a:endParaRPr sz="3600" b="1" dirty="0">
              <a:solidFill>
                <a:srgbClr val="006600"/>
              </a:solidFill>
              <a:latin typeface="Arial" panose="020B0604020202020204" pitchFamily="34" charset="0"/>
            </a:endParaRPr>
          </a:p>
        </p:txBody>
      </p:sp>
      <p:sp>
        <p:nvSpPr>
          <p:cNvPr id="15363" name="Text Box 3"/>
          <p:cNvSpPr txBox="1"/>
          <p:nvPr/>
        </p:nvSpPr>
        <p:spPr>
          <a:xfrm>
            <a:off x="838200" y="1828800"/>
            <a:ext cx="7772400" cy="701675"/>
          </a:xfrm>
          <a:prstGeom prst="rect">
            <a:avLst/>
          </a:prstGeom>
          <a:noFill/>
          <a:ln w="9525">
            <a:noFill/>
          </a:ln>
        </p:spPr>
        <p:txBody>
          <a:bodyPr>
            <a:spAutoFit/>
          </a:bodyPr>
          <a:p>
            <a:pPr>
              <a:spcBef>
                <a:spcPct val="50000"/>
              </a:spcBef>
            </a:pPr>
            <a:r>
              <a:rPr sz="4000" b="1" dirty="0">
                <a:latin typeface="Arial" panose="020B0604020202020204" pitchFamily="34" charset="0"/>
              </a:rPr>
              <a:t>b</a:t>
            </a:r>
            <a:r>
              <a:rPr lang="id-ID" altLang="x-none" sz="4000" b="1" dirty="0">
                <a:latin typeface="Arial" panose="020B0604020202020204" pitchFamily="34" charset="0"/>
              </a:rPr>
              <a:t>. </a:t>
            </a:r>
            <a:r>
              <a:rPr sz="4000" b="1" dirty="0">
                <a:latin typeface="Arial" panose="020B0604020202020204" pitchFamily="34" charset="0"/>
              </a:rPr>
              <a:t>Konsep</a:t>
            </a:r>
            <a:endParaRPr sz="4000" b="1" dirty="0">
              <a:latin typeface="Arial" panose="020B0604020202020204" pitchFamily="34" charset="0"/>
            </a:endParaRPr>
          </a:p>
        </p:txBody>
      </p:sp>
      <p:sp>
        <p:nvSpPr>
          <p:cNvPr id="15364" name="Text Box 4"/>
          <p:cNvSpPr txBox="1"/>
          <p:nvPr/>
        </p:nvSpPr>
        <p:spPr>
          <a:xfrm>
            <a:off x="1295400" y="2698750"/>
            <a:ext cx="7772400" cy="3016250"/>
          </a:xfrm>
          <a:prstGeom prst="rect">
            <a:avLst/>
          </a:prstGeom>
          <a:noFill/>
          <a:ln w="9525">
            <a:noFill/>
          </a:ln>
        </p:spPr>
        <p:txBody>
          <a:bodyPr>
            <a:spAutoFit/>
          </a:bodyPr>
          <a:p>
            <a:pPr>
              <a:spcBef>
                <a:spcPct val="50000"/>
              </a:spcBef>
            </a:pPr>
            <a:r>
              <a:rPr lang="id-ID" altLang="x-none" sz="3200" dirty="0">
                <a:latin typeface="Arial" panose="020B0604020202020204" pitchFamily="34" charset="0"/>
              </a:rPr>
              <a:t>penanaman (label) untuk sesuatu yang membantu seseorang mengenal, mengerti dan memahami sesuatu yang terjadi. Konsep adalah sesuatu yang tersimpan dalam pikiran-pikiran, suatu ide, atau suatu gagasan</a:t>
            </a:r>
            <a:r>
              <a:rPr sz="3200" dirty="0">
                <a:latin typeface="Arial" panose="020B0604020202020204" pitchFamily="34" charset="0"/>
              </a:rPr>
              <a:t> </a:t>
            </a:r>
            <a:endParaRPr sz="32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8" name="Rectangle 2"/>
          <p:cNvSpPr/>
          <p:nvPr/>
        </p:nvSpPr>
        <p:spPr>
          <a:xfrm>
            <a:off x="1555750" y="206375"/>
            <a:ext cx="7924800" cy="641350"/>
          </a:xfrm>
          <a:prstGeom prst="rect">
            <a:avLst/>
          </a:prstGeom>
          <a:solidFill>
            <a:schemeClr val="tx1"/>
          </a:solidFill>
          <a:ln w="9525">
            <a:noFill/>
          </a:ln>
        </p:spPr>
        <p:txBody>
          <a:bodyPr>
            <a:spAutoFit/>
          </a:bodyPr>
          <a:p>
            <a:r>
              <a:rPr sz="3600" b="1" dirty="0">
                <a:solidFill>
                  <a:srgbClr val="006600"/>
                </a:solidFill>
                <a:latin typeface="Arial" panose="020B0604020202020204" pitchFamily="34" charset="0"/>
              </a:rPr>
              <a:t>Karakteristik Materi IPS</a:t>
            </a:r>
            <a:endParaRPr sz="3600" b="1" dirty="0">
              <a:solidFill>
                <a:srgbClr val="006600"/>
              </a:solidFill>
              <a:latin typeface="Arial" panose="020B0604020202020204" pitchFamily="34" charset="0"/>
            </a:endParaRPr>
          </a:p>
        </p:txBody>
      </p:sp>
      <p:sp>
        <p:nvSpPr>
          <p:cNvPr id="16387" name="Text Box 3"/>
          <p:cNvSpPr txBox="1"/>
          <p:nvPr/>
        </p:nvSpPr>
        <p:spPr>
          <a:xfrm>
            <a:off x="838200" y="1828800"/>
            <a:ext cx="7772400" cy="701675"/>
          </a:xfrm>
          <a:prstGeom prst="rect">
            <a:avLst/>
          </a:prstGeom>
          <a:noFill/>
          <a:ln w="9525">
            <a:noFill/>
          </a:ln>
        </p:spPr>
        <p:txBody>
          <a:bodyPr>
            <a:spAutoFit/>
          </a:bodyPr>
          <a:p>
            <a:pPr>
              <a:spcBef>
                <a:spcPct val="50000"/>
              </a:spcBef>
            </a:pPr>
            <a:r>
              <a:rPr sz="4000" b="1" dirty="0">
                <a:latin typeface="Arial" panose="020B0604020202020204" pitchFamily="34" charset="0"/>
              </a:rPr>
              <a:t>c</a:t>
            </a:r>
            <a:r>
              <a:rPr lang="id-ID" altLang="x-none" sz="4000" b="1" dirty="0">
                <a:latin typeface="Arial" panose="020B0604020202020204" pitchFamily="34" charset="0"/>
              </a:rPr>
              <a:t>. </a:t>
            </a:r>
            <a:r>
              <a:rPr sz="4000" b="1" dirty="0">
                <a:latin typeface="Arial" panose="020B0604020202020204" pitchFamily="34" charset="0"/>
              </a:rPr>
              <a:t>Prinsip</a:t>
            </a:r>
            <a:endParaRPr sz="4000" b="1" dirty="0">
              <a:latin typeface="Arial" panose="020B0604020202020204" pitchFamily="34" charset="0"/>
            </a:endParaRPr>
          </a:p>
        </p:txBody>
      </p:sp>
      <p:sp>
        <p:nvSpPr>
          <p:cNvPr id="16388" name="Text Box 4"/>
          <p:cNvSpPr txBox="1"/>
          <p:nvPr/>
        </p:nvSpPr>
        <p:spPr>
          <a:xfrm>
            <a:off x="1295400" y="2698750"/>
            <a:ext cx="7772400" cy="3503613"/>
          </a:xfrm>
          <a:prstGeom prst="rect">
            <a:avLst/>
          </a:prstGeom>
          <a:noFill/>
          <a:ln w="9525">
            <a:noFill/>
          </a:ln>
        </p:spPr>
        <p:txBody>
          <a:bodyPr>
            <a:spAutoFit/>
          </a:bodyPr>
          <a:p>
            <a:pPr>
              <a:spcBef>
                <a:spcPct val="50000"/>
              </a:spcBef>
            </a:pPr>
            <a:r>
              <a:rPr lang="id-ID" altLang="x-none" sz="3200" dirty="0">
                <a:latin typeface="Arial" panose="020B0604020202020204" pitchFamily="34" charset="0"/>
              </a:rPr>
              <a:t>konsep yang dikembangkan melalui suatu pengujian-pengujian yang dapat dipertanggungjawabkan sehingga prinsip tersebut dapat berlaku dimana saja dan kapan saja.  Ketika prinsip tersebut berlaku dimana saja dan kapan saja maka lebih bersifat pada generalisasi</a:t>
            </a:r>
            <a:r>
              <a:rPr sz="3200" dirty="0">
                <a:latin typeface="Arial" panose="020B0604020202020204" pitchFamily="34" charset="0"/>
              </a:rPr>
              <a:t> </a:t>
            </a:r>
            <a:endParaRPr sz="32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08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2" name="Rectangle 2"/>
          <p:cNvSpPr/>
          <p:nvPr/>
        </p:nvSpPr>
        <p:spPr>
          <a:xfrm>
            <a:off x="1555750" y="206375"/>
            <a:ext cx="7924800" cy="641350"/>
          </a:xfrm>
          <a:prstGeom prst="rect">
            <a:avLst/>
          </a:prstGeom>
          <a:noFill/>
          <a:ln w="9525">
            <a:noFill/>
          </a:ln>
        </p:spPr>
        <p:txBody>
          <a:bodyPr>
            <a:spAutoFit/>
          </a:bodyPr>
          <a:p>
            <a:r>
              <a:rPr sz="3600" b="1" dirty="0">
                <a:solidFill>
                  <a:srgbClr val="006600"/>
                </a:solidFill>
                <a:latin typeface="Arial" panose="020B0604020202020204" pitchFamily="34" charset="0"/>
              </a:rPr>
              <a:t>Karakteristik Materi IPS</a:t>
            </a:r>
            <a:endParaRPr sz="3600" b="1" dirty="0">
              <a:solidFill>
                <a:srgbClr val="006600"/>
              </a:solidFill>
              <a:latin typeface="Arial" panose="020B0604020202020204" pitchFamily="34" charset="0"/>
            </a:endParaRPr>
          </a:p>
        </p:txBody>
      </p:sp>
      <p:sp>
        <p:nvSpPr>
          <p:cNvPr id="17411" name="Text Box 3"/>
          <p:cNvSpPr txBox="1"/>
          <p:nvPr/>
        </p:nvSpPr>
        <p:spPr>
          <a:xfrm>
            <a:off x="838200" y="1828800"/>
            <a:ext cx="7772400" cy="701675"/>
          </a:xfrm>
          <a:prstGeom prst="rect">
            <a:avLst/>
          </a:prstGeom>
          <a:noFill/>
          <a:ln w="9525">
            <a:noFill/>
          </a:ln>
        </p:spPr>
        <p:txBody>
          <a:bodyPr>
            <a:spAutoFit/>
          </a:bodyPr>
          <a:p>
            <a:pPr>
              <a:spcBef>
                <a:spcPct val="50000"/>
              </a:spcBef>
            </a:pPr>
            <a:r>
              <a:rPr sz="4000" b="1" dirty="0">
                <a:latin typeface="Arial" panose="020B0604020202020204" pitchFamily="34" charset="0"/>
              </a:rPr>
              <a:t>d</a:t>
            </a:r>
            <a:r>
              <a:rPr lang="id-ID" altLang="x-none" sz="4000" b="1" dirty="0">
                <a:latin typeface="Arial" panose="020B0604020202020204" pitchFamily="34" charset="0"/>
              </a:rPr>
              <a:t>. </a:t>
            </a:r>
            <a:r>
              <a:rPr sz="4000" b="1" dirty="0">
                <a:latin typeface="Arial" panose="020B0604020202020204" pitchFamily="34" charset="0"/>
              </a:rPr>
              <a:t>Prosedur</a:t>
            </a:r>
            <a:endParaRPr sz="4000" b="1" dirty="0">
              <a:latin typeface="Arial" panose="020B0604020202020204" pitchFamily="34" charset="0"/>
            </a:endParaRPr>
          </a:p>
        </p:txBody>
      </p:sp>
      <p:sp>
        <p:nvSpPr>
          <p:cNvPr id="17412" name="Text Box 4"/>
          <p:cNvSpPr txBox="1"/>
          <p:nvPr/>
        </p:nvSpPr>
        <p:spPr>
          <a:xfrm>
            <a:off x="1295400" y="2698750"/>
            <a:ext cx="7772400" cy="1554163"/>
          </a:xfrm>
          <a:prstGeom prst="rect">
            <a:avLst/>
          </a:prstGeom>
          <a:noFill/>
          <a:ln w="9525">
            <a:noFill/>
          </a:ln>
        </p:spPr>
        <p:txBody>
          <a:bodyPr>
            <a:spAutoFit/>
          </a:bodyPr>
          <a:p>
            <a:pPr>
              <a:spcBef>
                <a:spcPct val="50000"/>
              </a:spcBef>
            </a:pPr>
            <a:r>
              <a:rPr lang="id-ID" altLang="x-none" sz="3200" dirty="0">
                <a:latin typeface="Arial" panose="020B0604020202020204" pitchFamily="34" charset="0"/>
              </a:rPr>
              <a:t>merupakan langkah-langkah,  tata urutan  atau tahapan-tahapan dari suatu proses atau kejadian.</a:t>
            </a:r>
            <a:r>
              <a:rPr sz="3200" dirty="0">
                <a:latin typeface="Arial" panose="020B0604020202020204" pitchFamily="34" charset="0"/>
              </a:rPr>
              <a:t> </a:t>
            </a:r>
            <a:endParaRPr sz="32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sp>
        <p:nvSpPr>
          <p:cNvPr id="70659" name="Rectangle 3"/>
          <p:cNvSpPr/>
          <p:nvPr/>
        </p:nvSpPr>
        <p:spPr>
          <a:xfrm>
            <a:off x="838200" y="574675"/>
            <a:ext cx="7924800" cy="641350"/>
          </a:xfrm>
          <a:prstGeom prst="rect">
            <a:avLst/>
          </a:prstGeom>
          <a:noFill/>
          <a:ln w="9525">
            <a:noFill/>
          </a:ln>
        </p:spPr>
        <p:txBody>
          <a:bodyPr>
            <a:spAutoFit/>
          </a:bodyPr>
          <a:p>
            <a:r>
              <a:rPr sz="3600" b="1" dirty="0">
                <a:solidFill>
                  <a:srgbClr val="006600"/>
                </a:solidFill>
                <a:latin typeface="Arial" panose="020B0604020202020204" pitchFamily="34" charset="0"/>
              </a:rPr>
              <a:t>Ruang Lingkup Mata Pelajaran IPS</a:t>
            </a:r>
            <a:endParaRPr sz="3600" b="1" dirty="0">
              <a:solidFill>
                <a:srgbClr val="006600"/>
              </a:solidFill>
              <a:latin typeface="Arial" panose="020B0604020202020204" pitchFamily="34" charset="0"/>
            </a:endParaRPr>
          </a:p>
        </p:txBody>
      </p:sp>
      <p:sp>
        <p:nvSpPr>
          <p:cNvPr id="70688" name="Rectangle 32"/>
          <p:cNvSpPr/>
          <p:nvPr/>
        </p:nvSpPr>
        <p:spPr>
          <a:xfrm>
            <a:off x="1085850" y="1676400"/>
            <a:ext cx="7924800" cy="1800225"/>
          </a:xfrm>
          <a:prstGeom prst="rect">
            <a:avLst/>
          </a:prstGeom>
          <a:noFill/>
          <a:ln w="9525">
            <a:noFill/>
          </a:ln>
        </p:spPr>
        <p:txBody>
          <a:bodyPr>
            <a:spAutoFit/>
          </a:bodyPr>
          <a:p>
            <a:pPr marL="342900" indent="-342900">
              <a:buAutoNum type="arabicPeriod"/>
            </a:pPr>
            <a:r>
              <a:rPr sz="2800" b="1" dirty="0">
                <a:solidFill>
                  <a:srgbClr val="006600"/>
                </a:solidFill>
                <a:latin typeface="Arial" panose="020B0604020202020204" pitchFamily="34" charset="0"/>
              </a:rPr>
              <a:t>Manusia, Tempat dan Lingkungan</a:t>
            </a:r>
            <a:endParaRPr sz="2800" b="1" dirty="0">
              <a:solidFill>
                <a:srgbClr val="006600"/>
              </a:solidFill>
              <a:latin typeface="Arial" panose="020B0604020202020204" pitchFamily="34" charset="0"/>
            </a:endParaRPr>
          </a:p>
          <a:p>
            <a:pPr marL="342900" indent="-342900">
              <a:buAutoNum type="arabicPeriod"/>
            </a:pPr>
            <a:r>
              <a:rPr sz="2800" b="1" dirty="0">
                <a:solidFill>
                  <a:srgbClr val="006600"/>
                </a:solidFill>
                <a:latin typeface="Arial" panose="020B0604020202020204" pitchFamily="34" charset="0"/>
              </a:rPr>
              <a:t>Waktu, Keberlanjutan dan Perubahan</a:t>
            </a:r>
            <a:endParaRPr sz="2800" b="1" dirty="0">
              <a:solidFill>
                <a:srgbClr val="006600"/>
              </a:solidFill>
              <a:latin typeface="Arial" panose="020B0604020202020204" pitchFamily="34" charset="0"/>
            </a:endParaRPr>
          </a:p>
          <a:p>
            <a:pPr marL="342900" indent="-342900">
              <a:buAutoNum type="arabicPeriod"/>
            </a:pPr>
            <a:r>
              <a:rPr sz="2800" b="1" dirty="0">
                <a:solidFill>
                  <a:srgbClr val="006600"/>
                </a:solidFill>
                <a:latin typeface="Arial" panose="020B0604020202020204" pitchFamily="34" charset="0"/>
              </a:rPr>
              <a:t>Sistem Sosial dan Budaya</a:t>
            </a:r>
            <a:endParaRPr sz="2800" b="1" dirty="0">
              <a:solidFill>
                <a:srgbClr val="006600"/>
              </a:solidFill>
              <a:latin typeface="Arial" panose="020B0604020202020204" pitchFamily="34" charset="0"/>
            </a:endParaRPr>
          </a:p>
          <a:p>
            <a:pPr marL="342900" indent="-342900">
              <a:buAutoNum type="arabicPeriod"/>
            </a:pPr>
            <a:r>
              <a:rPr sz="2800" b="1" dirty="0">
                <a:solidFill>
                  <a:srgbClr val="006600"/>
                </a:solidFill>
                <a:latin typeface="Arial" panose="020B0604020202020204" pitchFamily="34" charset="0"/>
              </a:rPr>
              <a:t>Perilaku Ekonomi dan Kesejahteraan</a:t>
            </a:r>
            <a:endParaRPr sz="2800" b="1" dirty="0">
              <a:solidFill>
                <a:srgbClr val="0066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6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06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1" nodeType="clickEffect">
                                  <p:stCondLst>
                                    <p:cond delay="0"/>
                                  </p:stCondLst>
                                  <p:childTnLst>
                                    <p:set>
                                      <p:cBhvr>
                                        <p:cTn id="14" dur="1" fill="hold">
                                          <p:stCondLst>
                                            <p:cond delay="0"/>
                                          </p:stCondLst>
                                        </p:cTn>
                                        <p:tgtEl>
                                          <p:spTgt spid="70688"/>
                                        </p:tgtEl>
                                        <p:attrNameLst>
                                          <p:attrName>style.visibility</p:attrName>
                                        </p:attrNameLst>
                                      </p:cBhvr>
                                      <p:to>
                                        <p:strVal val="visible"/>
                                      </p:to>
                                    </p:set>
                                    <p:anim calcmode="lin" valueType="num">
                                      <p:cBhvr>
                                        <p:cTn id="15" dur="500" fill="hold"/>
                                        <p:tgtEl>
                                          <p:spTgt spid="70688"/>
                                        </p:tgtEl>
                                        <p:attrNameLst>
                                          <p:attrName>ppt_w</p:attrName>
                                        </p:attrNameLst>
                                      </p:cBhvr>
                                      <p:tavLst>
                                        <p:tav tm="0">
                                          <p:val>
                                            <p:strVal val="0,000000"/>
                                          </p:val>
                                        </p:tav>
                                        <p:tav tm="100000">
                                          <p:val>
                                            <p:strVal val="#ppt_w"/>
                                          </p:val>
                                        </p:tav>
                                      </p:tavLst>
                                    </p:anim>
                                    <p:anim calcmode="lin" valueType="num">
                                      <p:cBhvr>
                                        <p:cTn id="16" dur="500" fill="hold"/>
                                        <p:tgtEl>
                                          <p:spTgt spid="70688"/>
                                        </p:tgtEl>
                                        <p:attrNameLst>
                                          <p:attrName>ppt_h</p:attrName>
                                        </p:attrNameLst>
                                      </p:cBhvr>
                                      <p:tavLst>
                                        <p:tav tm="0">
                                          <p:val>
                                            <p:strVal val="0,000000"/>
                                          </p:val>
                                        </p:tav>
                                        <p:tav tm="100000">
                                          <p:val>
                                            <p:strVal val="#ppt_h"/>
                                          </p:val>
                                        </p:tav>
                                      </p:tavLst>
                                    </p:anim>
                                    <p:animEffect transition="in" filter="fade">
                                      <p:cBhvr>
                                        <p:cTn id="17" dur="500"/>
                                        <p:tgtEl>
                                          <p:spTgt spid="706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p:bldP spid="70688" grpId="0"/>
      <p:bldP spid="70688"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sp>
        <p:nvSpPr>
          <p:cNvPr id="19459" name="Rectangle 2"/>
          <p:cNvSpPr>
            <a:spLocks noGrp="1"/>
          </p:cNvSpPr>
          <p:nvPr>
            <p:ph type="title"/>
          </p:nvPr>
        </p:nvSpPr>
        <p:spPr>
          <a:xfrm>
            <a:off x="457200" y="0"/>
            <a:ext cx="8686800" cy="685800"/>
          </a:xfrm>
        </p:spPr>
        <p:txBody>
          <a:bodyPr vert="horz" wrap="square" lIns="91440" tIns="45720" rIns="91440" bIns="45720" anchor="ctr" anchorCtr="0"/>
          <a:p>
            <a:pPr eaLnBrk="1" hangingPunct="1"/>
            <a:r>
              <a:rPr sz="4000" dirty="0"/>
              <a:t>Pendekatan Pembelajaran Terpadu</a:t>
            </a:r>
            <a:endParaRPr sz="4000" dirty="0"/>
          </a:p>
        </p:txBody>
      </p:sp>
      <p:sp>
        <p:nvSpPr>
          <p:cNvPr id="19460" name="Rectangle 3"/>
          <p:cNvSpPr>
            <a:spLocks noGrp="1"/>
          </p:cNvSpPr>
          <p:nvPr>
            <p:ph idx="1"/>
          </p:nvPr>
        </p:nvSpPr>
        <p:spPr>
          <a:xfrm>
            <a:off x="107950" y="520700"/>
            <a:ext cx="9178925" cy="774700"/>
          </a:xfrm>
          <a:solidFill>
            <a:schemeClr val="bg1"/>
          </a:solidFill>
        </p:spPr>
        <p:txBody>
          <a:bodyPr vert="horz" wrap="square" lIns="91440" tIns="45720" rIns="91440" bIns="45720" anchor="t" anchorCtr="0"/>
          <a:p>
            <a:pPr marL="609600" indent="-609600" eaLnBrk="1" hangingPunct="1">
              <a:buFontTx/>
              <a:buAutoNum type="arabicPeriod"/>
            </a:pPr>
            <a:r>
              <a:rPr dirty="0">
                <a:solidFill>
                  <a:srgbClr val="05080B"/>
                </a:solidFill>
              </a:rPr>
              <a:t>Model integrasi IPS berdasarkan topik/ tema</a:t>
            </a:r>
            <a:endParaRPr dirty="0">
              <a:solidFill>
                <a:srgbClr val="05080B"/>
              </a:solidFill>
            </a:endParaRPr>
          </a:p>
          <a:p>
            <a:pPr marL="609600" indent="-609600" eaLnBrk="1" hangingPunct="1">
              <a:buNone/>
            </a:pPr>
            <a:endParaRPr dirty="0"/>
          </a:p>
          <a:p>
            <a:pPr marL="609600" indent="-609600" eaLnBrk="1" hangingPunct="1">
              <a:buFontTx/>
              <a:buAutoNum type="arabicPeriod"/>
            </a:pPr>
            <a:endParaRPr dirty="0"/>
          </a:p>
          <a:p>
            <a:pPr marL="609600" indent="-609600" eaLnBrk="1" hangingPunct="1">
              <a:buFontTx/>
              <a:buAutoNum type="arabicPeriod"/>
            </a:pPr>
            <a:endParaRPr dirty="0"/>
          </a:p>
        </p:txBody>
      </p:sp>
      <p:sp>
        <p:nvSpPr>
          <p:cNvPr id="19461" name="Oval 4"/>
          <p:cNvSpPr/>
          <p:nvPr/>
        </p:nvSpPr>
        <p:spPr>
          <a:xfrm>
            <a:off x="2270125" y="1828800"/>
            <a:ext cx="4267200" cy="2590800"/>
          </a:xfrm>
          <a:prstGeom prst="ellipse">
            <a:avLst/>
          </a:prstGeom>
          <a:solidFill>
            <a:schemeClr val="hlink"/>
          </a:solidFill>
          <a:ln w="9525" cap="flat" cmpd="sng">
            <a:solidFill>
              <a:schemeClr val="tx1"/>
            </a:solidFill>
            <a:prstDash val="solid"/>
            <a:headEnd type="none" w="med" len="med"/>
            <a:tailEnd type="none" w="med" len="med"/>
          </a:ln>
        </p:spPr>
        <p:txBody>
          <a:bodyPr wrap="none" anchor="ctr" anchorCtr="0"/>
          <a:p>
            <a:pPr algn="ctr"/>
            <a:endParaRPr dirty="0">
              <a:latin typeface="Arial" panose="020B0604020202020204" pitchFamily="34" charset="0"/>
            </a:endParaRPr>
          </a:p>
        </p:txBody>
      </p:sp>
      <p:sp>
        <p:nvSpPr>
          <p:cNvPr id="19462" name="Line 5"/>
          <p:cNvSpPr/>
          <p:nvPr/>
        </p:nvSpPr>
        <p:spPr>
          <a:xfrm>
            <a:off x="5915025" y="2425700"/>
            <a:ext cx="914400" cy="0"/>
          </a:xfrm>
          <a:prstGeom prst="line">
            <a:avLst/>
          </a:prstGeom>
          <a:ln w="9525" cap="flat" cmpd="sng">
            <a:solidFill>
              <a:schemeClr val="bg1"/>
            </a:solidFill>
            <a:prstDash val="solid"/>
            <a:headEnd type="none" w="med" len="med"/>
            <a:tailEnd type="triangle" w="med" len="med"/>
          </a:ln>
        </p:spPr>
      </p:sp>
      <p:sp>
        <p:nvSpPr>
          <p:cNvPr id="19463" name="Text Box 6"/>
          <p:cNvSpPr txBox="1"/>
          <p:nvPr/>
        </p:nvSpPr>
        <p:spPr>
          <a:xfrm>
            <a:off x="4857750" y="2146300"/>
            <a:ext cx="1009650" cy="366713"/>
          </a:xfrm>
          <a:prstGeom prst="rect">
            <a:avLst/>
          </a:prstGeom>
          <a:solidFill>
            <a:schemeClr val="bg1"/>
          </a:solidFill>
          <a:ln w="9525">
            <a:noFill/>
          </a:ln>
        </p:spPr>
        <p:txBody>
          <a:bodyPr wrap="none">
            <a:spAutoFit/>
          </a:bodyPr>
          <a:p>
            <a:r>
              <a:rPr dirty="0">
                <a:solidFill>
                  <a:srgbClr val="6600CC"/>
                </a:solidFill>
                <a:latin typeface="Arial" panose="020B0604020202020204" pitchFamily="34" charset="0"/>
              </a:rPr>
              <a:t>geografi</a:t>
            </a:r>
            <a:endParaRPr dirty="0">
              <a:solidFill>
                <a:srgbClr val="6600CC"/>
              </a:solidFill>
              <a:latin typeface="Arial" panose="020B0604020202020204" pitchFamily="34" charset="0"/>
            </a:endParaRPr>
          </a:p>
        </p:txBody>
      </p:sp>
      <p:sp>
        <p:nvSpPr>
          <p:cNvPr id="19464" name="Line 7"/>
          <p:cNvSpPr/>
          <p:nvPr/>
        </p:nvSpPr>
        <p:spPr>
          <a:xfrm>
            <a:off x="6203950" y="4248150"/>
            <a:ext cx="1066800" cy="0"/>
          </a:xfrm>
          <a:prstGeom prst="line">
            <a:avLst/>
          </a:prstGeom>
          <a:ln w="9525" cap="flat" cmpd="sng">
            <a:solidFill>
              <a:schemeClr val="bg1"/>
            </a:solidFill>
            <a:prstDash val="solid"/>
            <a:headEnd type="none" w="med" len="med"/>
            <a:tailEnd type="triangle" w="med" len="med"/>
          </a:ln>
        </p:spPr>
      </p:sp>
      <p:sp>
        <p:nvSpPr>
          <p:cNvPr id="19465" name="Text Box 8"/>
          <p:cNvSpPr txBox="1"/>
          <p:nvPr/>
        </p:nvSpPr>
        <p:spPr>
          <a:xfrm>
            <a:off x="5181600" y="4048125"/>
            <a:ext cx="1047750" cy="366713"/>
          </a:xfrm>
          <a:prstGeom prst="rect">
            <a:avLst/>
          </a:prstGeom>
          <a:solidFill>
            <a:schemeClr val="bg1"/>
          </a:solidFill>
          <a:ln w="9525">
            <a:noFill/>
          </a:ln>
        </p:spPr>
        <p:txBody>
          <a:bodyPr wrap="none">
            <a:spAutoFit/>
          </a:bodyPr>
          <a:p>
            <a:r>
              <a:rPr dirty="0">
                <a:solidFill>
                  <a:srgbClr val="6600CC"/>
                </a:solidFill>
                <a:latin typeface="Arial" panose="020B0604020202020204" pitchFamily="34" charset="0"/>
              </a:rPr>
              <a:t>ekonomi</a:t>
            </a:r>
            <a:endParaRPr dirty="0">
              <a:solidFill>
                <a:srgbClr val="6600CC"/>
              </a:solidFill>
              <a:latin typeface="Arial" panose="020B0604020202020204" pitchFamily="34" charset="0"/>
            </a:endParaRPr>
          </a:p>
        </p:txBody>
      </p:sp>
      <p:sp>
        <p:nvSpPr>
          <p:cNvPr id="19466" name="Text Box 9"/>
          <p:cNvSpPr txBox="1"/>
          <p:nvPr/>
        </p:nvSpPr>
        <p:spPr>
          <a:xfrm>
            <a:off x="3276600" y="2933700"/>
            <a:ext cx="2139950" cy="641350"/>
          </a:xfrm>
          <a:prstGeom prst="rect">
            <a:avLst/>
          </a:prstGeom>
          <a:solidFill>
            <a:schemeClr val="bg1"/>
          </a:solidFill>
          <a:ln w="9525">
            <a:noFill/>
          </a:ln>
        </p:spPr>
        <p:txBody>
          <a:bodyPr wrap="none">
            <a:spAutoFit/>
          </a:bodyPr>
          <a:p>
            <a:pPr algn="ctr"/>
            <a:r>
              <a:rPr dirty="0">
                <a:solidFill>
                  <a:srgbClr val="6600CC"/>
                </a:solidFill>
                <a:latin typeface="Arial" panose="020B0604020202020204" pitchFamily="34" charset="0"/>
              </a:rPr>
              <a:t>PENGEMBANGAN</a:t>
            </a:r>
            <a:endParaRPr dirty="0">
              <a:solidFill>
                <a:srgbClr val="6600CC"/>
              </a:solidFill>
              <a:latin typeface="Arial" panose="020B0604020202020204" pitchFamily="34" charset="0"/>
            </a:endParaRPr>
          </a:p>
          <a:p>
            <a:pPr algn="ctr"/>
            <a:r>
              <a:rPr dirty="0">
                <a:solidFill>
                  <a:srgbClr val="6600CC"/>
                </a:solidFill>
                <a:latin typeface="Arial" panose="020B0604020202020204" pitchFamily="34" charset="0"/>
              </a:rPr>
              <a:t>PARIWISATA</a:t>
            </a:r>
            <a:endParaRPr dirty="0">
              <a:solidFill>
                <a:srgbClr val="6600CC"/>
              </a:solidFill>
              <a:latin typeface="Arial" panose="020B0604020202020204" pitchFamily="34" charset="0"/>
            </a:endParaRPr>
          </a:p>
        </p:txBody>
      </p:sp>
      <p:sp>
        <p:nvSpPr>
          <p:cNvPr id="19467" name="Line 10"/>
          <p:cNvSpPr/>
          <p:nvPr/>
        </p:nvSpPr>
        <p:spPr>
          <a:xfrm>
            <a:off x="5029200" y="4114800"/>
            <a:ext cx="152400" cy="152400"/>
          </a:xfrm>
          <a:prstGeom prst="line">
            <a:avLst/>
          </a:prstGeom>
          <a:ln w="9525" cap="flat" cmpd="sng">
            <a:solidFill>
              <a:srgbClr val="05080B"/>
            </a:solidFill>
            <a:prstDash val="solid"/>
            <a:headEnd type="none" w="med" len="med"/>
            <a:tailEnd type="none" w="med" len="med"/>
          </a:ln>
        </p:spPr>
      </p:sp>
      <p:sp>
        <p:nvSpPr>
          <p:cNvPr id="19468" name="Line 11"/>
          <p:cNvSpPr/>
          <p:nvPr/>
        </p:nvSpPr>
        <p:spPr>
          <a:xfrm flipV="1">
            <a:off x="4812665" y="2495550"/>
            <a:ext cx="334010" cy="325755"/>
          </a:xfrm>
          <a:prstGeom prst="line">
            <a:avLst/>
          </a:prstGeom>
          <a:ln w="9525" cap="flat" cmpd="sng">
            <a:solidFill>
              <a:srgbClr val="05080B"/>
            </a:solidFill>
            <a:prstDash val="solid"/>
            <a:headEnd type="none" w="med" len="med"/>
            <a:tailEnd type="none" w="med" len="med"/>
          </a:ln>
        </p:spPr>
      </p:sp>
      <p:sp>
        <p:nvSpPr>
          <p:cNvPr id="19469" name="Line 12"/>
          <p:cNvSpPr/>
          <p:nvPr/>
        </p:nvSpPr>
        <p:spPr>
          <a:xfrm flipH="1" flipV="1">
            <a:off x="3733800" y="2514600"/>
            <a:ext cx="76200" cy="152400"/>
          </a:xfrm>
          <a:prstGeom prst="line">
            <a:avLst/>
          </a:prstGeom>
          <a:ln w="9525" cap="flat" cmpd="sng">
            <a:solidFill>
              <a:srgbClr val="05080B"/>
            </a:solidFill>
            <a:prstDash val="solid"/>
            <a:headEnd type="none" w="med" len="med"/>
            <a:tailEnd type="none" w="med" len="med"/>
          </a:ln>
        </p:spPr>
      </p:sp>
      <p:sp>
        <p:nvSpPr>
          <p:cNvPr id="19470" name="Text Box 13"/>
          <p:cNvSpPr txBox="1"/>
          <p:nvPr/>
        </p:nvSpPr>
        <p:spPr>
          <a:xfrm>
            <a:off x="3124200" y="2224088"/>
            <a:ext cx="933450" cy="366712"/>
          </a:xfrm>
          <a:prstGeom prst="rect">
            <a:avLst/>
          </a:prstGeom>
          <a:solidFill>
            <a:schemeClr val="bg1"/>
          </a:solidFill>
          <a:ln w="9525">
            <a:noFill/>
          </a:ln>
        </p:spPr>
        <p:txBody>
          <a:bodyPr wrap="none">
            <a:spAutoFit/>
          </a:bodyPr>
          <a:p>
            <a:r>
              <a:rPr dirty="0">
                <a:solidFill>
                  <a:srgbClr val="6600CC"/>
                </a:solidFill>
                <a:latin typeface="Arial" panose="020B0604020202020204" pitchFamily="34" charset="0"/>
              </a:rPr>
              <a:t>sejarah</a:t>
            </a:r>
            <a:endParaRPr dirty="0">
              <a:solidFill>
                <a:srgbClr val="6600CC"/>
              </a:solidFill>
              <a:latin typeface="Arial" panose="020B0604020202020204" pitchFamily="34" charset="0"/>
            </a:endParaRPr>
          </a:p>
        </p:txBody>
      </p:sp>
      <p:sp>
        <p:nvSpPr>
          <p:cNvPr id="19471" name="Line 14"/>
          <p:cNvSpPr/>
          <p:nvPr/>
        </p:nvSpPr>
        <p:spPr>
          <a:xfrm flipH="1">
            <a:off x="1828800" y="2438400"/>
            <a:ext cx="1295400" cy="0"/>
          </a:xfrm>
          <a:prstGeom prst="line">
            <a:avLst/>
          </a:prstGeom>
          <a:ln w="9525" cap="flat" cmpd="sng">
            <a:solidFill>
              <a:schemeClr val="bg1"/>
            </a:solidFill>
            <a:prstDash val="solid"/>
            <a:headEnd type="none" w="med" len="med"/>
            <a:tailEnd type="triangle" w="med" len="med"/>
          </a:ln>
        </p:spPr>
      </p:sp>
      <p:sp>
        <p:nvSpPr>
          <p:cNvPr id="19472" name="Line 15"/>
          <p:cNvSpPr/>
          <p:nvPr/>
        </p:nvSpPr>
        <p:spPr>
          <a:xfrm>
            <a:off x="4368800" y="3886200"/>
            <a:ext cx="0" cy="228600"/>
          </a:xfrm>
          <a:prstGeom prst="line">
            <a:avLst/>
          </a:prstGeom>
          <a:ln w="9525" cap="flat" cmpd="sng">
            <a:solidFill>
              <a:srgbClr val="05080B"/>
            </a:solidFill>
            <a:prstDash val="solid"/>
            <a:headEnd type="none" w="med" len="med"/>
            <a:tailEnd type="none" w="med" len="med"/>
          </a:ln>
        </p:spPr>
      </p:sp>
      <p:sp>
        <p:nvSpPr>
          <p:cNvPr id="19473" name="Text Box 16"/>
          <p:cNvSpPr txBox="1"/>
          <p:nvPr/>
        </p:nvSpPr>
        <p:spPr>
          <a:xfrm>
            <a:off x="4044950" y="4038600"/>
            <a:ext cx="768350" cy="366713"/>
          </a:xfrm>
          <a:prstGeom prst="rect">
            <a:avLst/>
          </a:prstGeom>
          <a:solidFill>
            <a:schemeClr val="bg1"/>
          </a:solidFill>
          <a:ln w="9525">
            <a:noFill/>
          </a:ln>
        </p:spPr>
        <p:txBody>
          <a:bodyPr wrap="none">
            <a:spAutoFit/>
          </a:bodyPr>
          <a:p>
            <a:r>
              <a:rPr dirty="0">
                <a:solidFill>
                  <a:srgbClr val="6600CC"/>
                </a:solidFill>
                <a:latin typeface="Arial" panose="020B0604020202020204" pitchFamily="34" charset="0"/>
              </a:rPr>
              <a:t>politik</a:t>
            </a:r>
            <a:endParaRPr dirty="0">
              <a:solidFill>
                <a:srgbClr val="6600CC"/>
              </a:solidFill>
              <a:latin typeface="Arial" panose="020B0604020202020204" pitchFamily="34" charset="0"/>
            </a:endParaRPr>
          </a:p>
        </p:txBody>
      </p:sp>
      <p:sp>
        <p:nvSpPr>
          <p:cNvPr id="19474" name="Text Box 17"/>
          <p:cNvSpPr txBox="1"/>
          <p:nvPr/>
        </p:nvSpPr>
        <p:spPr>
          <a:xfrm>
            <a:off x="2514600" y="4038600"/>
            <a:ext cx="1073150" cy="366713"/>
          </a:xfrm>
          <a:prstGeom prst="rect">
            <a:avLst/>
          </a:prstGeom>
          <a:solidFill>
            <a:schemeClr val="bg1"/>
          </a:solidFill>
          <a:ln w="9525">
            <a:noFill/>
          </a:ln>
        </p:spPr>
        <p:txBody>
          <a:bodyPr wrap="none">
            <a:spAutoFit/>
          </a:bodyPr>
          <a:p>
            <a:r>
              <a:rPr dirty="0">
                <a:solidFill>
                  <a:srgbClr val="6600CC"/>
                </a:solidFill>
                <a:latin typeface="Arial" panose="020B0604020202020204" pitchFamily="34" charset="0"/>
              </a:rPr>
              <a:t>sosiologi</a:t>
            </a:r>
            <a:endParaRPr dirty="0">
              <a:solidFill>
                <a:srgbClr val="6600CC"/>
              </a:solidFill>
              <a:latin typeface="Arial" panose="020B0604020202020204" pitchFamily="34" charset="0"/>
            </a:endParaRPr>
          </a:p>
        </p:txBody>
      </p:sp>
      <p:sp>
        <p:nvSpPr>
          <p:cNvPr id="19475" name="Line 18"/>
          <p:cNvSpPr/>
          <p:nvPr/>
        </p:nvSpPr>
        <p:spPr>
          <a:xfrm flipH="1">
            <a:off x="3530600" y="3937000"/>
            <a:ext cx="152400" cy="152400"/>
          </a:xfrm>
          <a:prstGeom prst="line">
            <a:avLst/>
          </a:prstGeom>
          <a:ln w="9525" cap="flat" cmpd="sng">
            <a:solidFill>
              <a:srgbClr val="05080B"/>
            </a:solidFill>
            <a:prstDash val="solid"/>
            <a:headEnd type="none" w="med" len="med"/>
            <a:tailEnd type="none" w="med" len="med"/>
          </a:ln>
        </p:spPr>
      </p:sp>
      <p:sp>
        <p:nvSpPr>
          <p:cNvPr id="19476" name="Line 19"/>
          <p:cNvSpPr/>
          <p:nvPr/>
        </p:nvSpPr>
        <p:spPr>
          <a:xfrm flipH="1">
            <a:off x="1828800" y="4273550"/>
            <a:ext cx="609600" cy="0"/>
          </a:xfrm>
          <a:prstGeom prst="line">
            <a:avLst/>
          </a:prstGeom>
          <a:ln w="9525" cap="flat" cmpd="sng">
            <a:solidFill>
              <a:schemeClr val="bg1"/>
            </a:solidFill>
            <a:prstDash val="solid"/>
            <a:headEnd type="none" w="med" len="med"/>
            <a:tailEnd type="triangle" w="med" len="med"/>
          </a:ln>
        </p:spPr>
      </p:sp>
      <p:sp>
        <p:nvSpPr>
          <p:cNvPr id="19477" name="Text Box 21"/>
          <p:cNvSpPr txBox="1"/>
          <p:nvPr/>
        </p:nvSpPr>
        <p:spPr>
          <a:xfrm>
            <a:off x="6842125" y="1887538"/>
            <a:ext cx="1844675" cy="1465262"/>
          </a:xfrm>
          <a:prstGeom prst="rect">
            <a:avLst/>
          </a:prstGeom>
          <a:solidFill>
            <a:schemeClr val="bg1"/>
          </a:solidFill>
          <a:ln w="9525">
            <a:noFill/>
          </a:ln>
        </p:spPr>
        <p:txBody>
          <a:bodyPr>
            <a:spAutoFit/>
          </a:bodyPr>
          <a:p>
            <a:r>
              <a:rPr dirty="0">
                <a:solidFill>
                  <a:srgbClr val="05080B"/>
                </a:solidFill>
                <a:latin typeface="Arial" panose="020B0604020202020204" pitchFamily="34" charset="0"/>
              </a:rPr>
              <a:t>Persebaran kondisi </a:t>
            </a:r>
            <a:endParaRPr dirty="0">
              <a:solidFill>
                <a:srgbClr val="05080B"/>
              </a:solidFill>
              <a:latin typeface="Arial" panose="020B0604020202020204" pitchFamily="34" charset="0"/>
            </a:endParaRPr>
          </a:p>
          <a:p>
            <a:r>
              <a:rPr dirty="0">
                <a:solidFill>
                  <a:srgbClr val="05080B"/>
                </a:solidFill>
                <a:latin typeface="Arial" panose="020B0604020202020204" pitchFamily="34" charset="0"/>
              </a:rPr>
              <a:t>Fisik daerah objek </a:t>
            </a:r>
            <a:endParaRPr dirty="0">
              <a:solidFill>
                <a:srgbClr val="05080B"/>
              </a:solidFill>
              <a:latin typeface="Arial" panose="020B0604020202020204" pitchFamily="34" charset="0"/>
            </a:endParaRPr>
          </a:p>
          <a:p>
            <a:r>
              <a:rPr dirty="0">
                <a:solidFill>
                  <a:srgbClr val="05080B"/>
                </a:solidFill>
                <a:latin typeface="Arial" panose="020B0604020202020204" pitchFamily="34" charset="0"/>
              </a:rPr>
              <a:t>wisata</a:t>
            </a:r>
            <a:endParaRPr dirty="0">
              <a:solidFill>
                <a:srgbClr val="05080B"/>
              </a:solidFill>
              <a:latin typeface="Arial" panose="020B0604020202020204" pitchFamily="34" charset="0"/>
            </a:endParaRPr>
          </a:p>
        </p:txBody>
      </p:sp>
      <p:sp>
        <p:nvSpPr>
          <p:cNvPr id="19478" name="Text Box 22"/>
          <p:cNvSpPr txBox="1"/>
          <p:nvPr/>
        </p:nvSpPr>
        <p:spPr>
          <a:xfrm>
            <a:off x="7239000" y="3810000"/>
            <a:ext cx="1676400" cy="1190625"/>
          </a:xfrm>
          <a:prstGeom prst="rect">
            <a:avLst/>
          </a:prstGeom>
          <a:solidFill>
            <a:schemeClr val="bg1"/>
          </a:solidFill>
          <a:ln w="9525">
            <a:noFill/>
          </a:ln>
        </p:spPr>
        <p:txBody>
          <a:bodyPr>
            <a:spAutoFit/>
          </a:bodyPr>
          <a:p>
            <a:r>
              <a:rPr dirty="0">
                <a:solidFill>
                  <a:srgbClr val="05080B"/>
                </a:solidFill>
                <a:latin typeface="Arial" panose="020B0604020202020204" pitchFamily="34" charset="0"/>
              </a:rPr>
              <a:t>Dampak terhadap </a:t>
            </a:r>
            <a:endParaRPr dirty="0">
              <a:solidFill>
                <a:srgbClr val="05080B"/>
              </a:solidFill>
              <a:latin typeface="Arial" panose="020B0604020202020204" pitchFamily="34" charset="0"/>
            </a:endParaRPr>
          </a:p>
          <a:p>
            <a:r>
              <a:rPr dirty="0">
                <a:solidFill>
                  <a:srgbClr val="05080B"/>
                </a:solidFill>
                <a:latin typeface="Arial" panose="020B0604020202020204" pitchFamily="34" charset="0"/>
              </a:rPr>
              <a:t>Kesejahteraan</a:t>
            </a:r>
            <a:endParaRPr dirty="0">
              <a:solidFill>
                <a:srgbClr val="05080B"/>
              </a:solidFill>
              <a:latin typeface="Arial" panose="020B0604020202020204" pitchFamily="34" charset="0"/>
            </a:endParaRPr>
          </a:p>
          <a:p>
            <a:r>
              <a:rPr dirty="0">
                <a:solidFill>
                  <a:srgbClr val="05080B"/>
                </a:solidFill>
                <a:latin typeface="Arial" panose="020B0604020202020204" pitchFamily="34" charset="0"/>
              </a:rPr>
              <a:t>masyarakat</a:t>
            </a:r>
            <a:endParaRPr dirty="0">
              <a:solidFill>
                <a:srgbClr val="05080B"/>
              </a:solidFill>
              <a:latin typeface="Arial" panose="020B0604020202020204" pitchFamily="34" charset="0"/>
            </a:endParaRPr>
          </a:p>
        </p:txBody>
      </p:sp>
      <p:sp>
        <p:nvSpPr>
          <p:cNvPr id="19479" name="Text Box 23"/>
          <p:cNvSpPr txBox="1"/>
          <p:nvPr/>
        </p:nvSpPr>
        <p:spPr>
          <a:xfrm>
            <a:off x="2762250" y="4660900"/>
            <a:ext cx="3790950" cy="641350"/>
          </a:xfrm>
          <a:prstGeom prst="rect">
            <a:avLst/>
          </a:prstGeom>
          <a:solidFill>
            <a:schemeClr val="bg1"/>
          </a:solidFill>
          <a:ln w="9525">
            <a:noFill/>
          </a:ln>
        </p:spPr>
        <p:txBody>
          <a:bodyPr wrap="none">
            <a:spAutoFit/>
          </a:bodyPr>
          <a:p>
            <a:r>
              <a:rPr dirty="0">
                <a:solidFill>
                  <a:srgbClr val="05080B"/>
                </a:solidFill>
                <a:latin typeface="Arial" panose="020B0604020202020204" pitchFamily="34" charset="0"/>
              </a:rPr>
              <a:t>Pengaruh terhadap perkembangan </a:t>
            </a:r>
            <a:endParaRPr dirty="0">
              <a:solidFill>
                <a:srgbClr val="05080B"/>
              </a:solidFill>
              <a:latin typeface="Arial" panose="020B0604020202020204" pitchFamily="34" charset="0"/>
            </a:endParaRPr>
          </a:p>
          <a:p>
            <a:r>
              <a:rPr dirty="0">
                <a:solidFill>
                  <a:srgbClr val="05080B"/>
                </a:solidFill>
                <a:latin typeface="Arial" panose="020B0604020202020204" pitchFamily="34" charset="0"/>
              </a:rPr>
              <a:t>masyarakat di sekitar objek wisata</a:t>
            </a:r>
            <a:endParaRPr dirty="0">
              <a:solidFill>
                <a:srgbClr val="05080B"/>
              </a:solidFill>
              <a:latin typeface="Arial" panose="020B0604020202020204" pitchFamily="34" charset="0"/>
            </a:endParaRPr>
          </a:p>
        </p:txBody>
      </p:sp>
      <p:sp>
        <p:nvSpPr>
          <p:cNvPr id="19480" name="Text Box 24"/>
          <p:cNvSpPr txBox="1"/>
          <p:nvPr/>
        </p:nvSpPr>
        <p:spPr>
          <a:xfrm>
            <a:off x="457200" y="3863975"/>
            <a:ext cx="1365250" cy="641350"/>
          </a:xfrm>
          <a:prstGeom prst="rect">
            <a:avLst/>
          </a:prstGeom>
          <a:solidFill>
            <a:schemeClr val="bg1"/>
          </a:solidFill>
          <a:ln w="9525">
            <a:noFill/>
          </a:ln>
        </p:spPr>
        <p:txBody>
          <a:bodyPr wrap="none">
            <a:spAutoFit/>
          </a:bodyPr>
          <a:p>
            <a:r>
              <a:rPr dirty="0">
                <a:solidFill>
                  <a:srgbClr val="05080B"/>
                </a:solidFill>
                <a:latin typeface="Arial" panose="020B0604020202020204" pitchFamily="34" charset="0"/>
              </a:rPr>
              <a:t>Partisipasi</a:t>
            </a:r>
            <a:endParaRPr dirty="0">
              <a:solidFill>
                <a:srgbClr val="05080B"/>
              </a:solidFill>
              <a:latin typeface="Arial" panose="020B0604020202020204" pitchFamily="34" charset="0"/>
            </a:endParaRPr>
          </a:p>
          <a:p>
            <a:r>
              <a:rPr dirty="0">
                <a:solidFill>
                  <a:srgbClr val="05080B"/>
                </a:solidFill>
                <a:latin typeface="Arial" panose="020B0604020202020204" pitchFamily="34" charset="0"/>
              </a:rPr>
              <a:t>masyarakat</a:t>
            </a:r>
            <a:endParaRPr dirty="0">
              <a:solidFill>
                <a:srgbClr val="05080B"/>
              </a:solidFill>
              <a:latin typeface="Arial" panose="020B0604020202020204" pitchFamily="34" charset="0"/>
            </a:endParaRPr>
          </a:p>
        </p:txBody>
      </p:sp>
      <p:sp>
        <p:nvSpPr>
          <p:cNvPr id="19481" name="Text Box 25"/>
          <p:cNvSpPr txBox="1"/>
          <p:nvPr/>
        </p:nvSpPr>
        <p:spPr>
          <a:xfrm>
            <a:off x="228600" y="1905000"/>
            <a:ext cx="1708150" cy="915988"/>
          </a:xfrm>
          <a:prstGeom prst="rect">
            <a:avLst/>
          </a:prstGeom>
          <a:solidFill>
            <a:schemeClr val="bg1"/>
          </a:solidFill>
          <a:ln w="9525">
            <a:noFill/>
          </a:ln>
        </p:spPr>
        <p:txBody>
          <a:bodyPr wrap="none">
            <a:spAutoFit/>
          </a:bodyPr>
          <a:p>
            <a:r>
              <a:rPr dirty="0">
                <a:solidFill>
                  <a:srgbClr val="05080B"/>
                </a:solidFill>
                <a:latin typeface="Arial" panose="020B0604020202020204" pitchFamily="34" charset="0"/>
              </a:rPr>
              <a:t>Sejarah </a:t>
            </a:r>
            <a:endParaRPr dirty="0">
              <a:solidFill>
                <a:srgbClr val="05080B"/>
              </a:solidFill>
              <a:latin typeface="Arial" panose="020B0604020202020204" pitchFamily="34" charset="0"/>
            </a:endParaRPr>
          </a:p>
          <a:p>
            <a:r>
              <a:rPr dirty="0">
                <a:solidFill>
                  <a:srgbClr val="05080B"/>
                </a:solidFill>
                <a:latin typeface="Arial" panose="020B0604020202020204" pitchFamily="34" charset="0"/>
              </a:rPr>
              <a:t>perkembangan</a:t>
            </a:r>
            <a:endParaRPr dirty="0">
              <a:solidFill>
                <a:srgbClr val="05080B"/>
              </a:solidFill>
              <a:latin typeface="Arial" panose="020B0604020202020204" pitchFamily="34" charset="0"/>
            </a:endParaRPr>
          </a:p>
          <a:p>
            <a:r>
              <a:rPr dirty="0">
                <a:solidFill>
                  <a:srgbClr val="05080B"/>
                </a:solidFill>
                <a:latin typeface="Arial" panose="020B0604020202020204" pitchFamily="34" charset="0"/>
              </a:rPr>
              <a:t>daerah</a:t>
            </a:r>
            <a:endParaRPr dirty="0">
              <a:solidFill>
                <a:srgbClr val="05080B"/>
              </a:solidFill>
              <a:latin typeface="Arial" panose="020B0604020202020204" pitchFamily="34" charset="0"/>
            </a:endParaRPr>
          </a:p>
        </p:txBody>
      </p:sp>
      <p:sp>
        <p:nvSpPr>
          <p:cNvPr id="19482" name="Text Box 26"/>
          <p:cNvSpPr txBox="1"/>
          <p:nvPr/>
        </p:nvSpPr>
        <p:spPr>
          <a:xfrm>
            <a:off x="8832850" y="6415088"/>
            <a:ext cx="311150" cy="366712"/>
          </a:xfrm>
          <a:prstGeom prst="rect">
            <a:avLst/>
          </a:prstGeom>
          <a:noFill/>
          <a:ln w="9525">
            <a:noFill/>
          </a:ln>
        </p:spPr>
        <p:txBody>
          <a:bodyPr wrap="none">
            <a:spAutoFit/>
          </a:bodyPr>
          <a:p>
            <a:r>
              <a:rPr dirty="0">
                <a:latin typeface="Arial" panose="020B0604020202020204" pitchFamily="34" charset="0"/>
              </a:rPr>
              <a:t>2</a:t>
            </a:r>
            <a:endParaRPr dirty="0">
              <a:latin typeface="Arial" panose="020B0604020202020204" pitchFamily="34" charset="0"/>
            </a:endParaRPr>
          </a:p>
        </p:txBody>
      </p:sp>
      <p:sp>
        <p:nvSpPr>
          <p:cNvPr id="19485" name="Line 30"/>
          <p:cNvSpPr/>
          <p:nvPr/>
        </p:nvSpPr>
        <p:spPr>
          <a:xfrm>
            <a:off x="4394200" y="4406900"/>
            <a:ext cx="0" cy="228600"/>
          </a:xfrm>
          <a:prstGeom prst="line">
            <a:avLst/>
          </a:prstGeom>
          <a:ln w="9525" cap="flat" cmpd="sng">
            <a:solidFill>
              <a:srgbClr val="05080B"/>
            </a:solidFill>
            <a:prstDash val="solid"/>
            <a:headEnd type="none" w="med" len="med"/>
            <a:tailEnd type="triangle" w="med" len="med"/>
          </a:ln>
        </p:spPr>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0482" name="Picture 21" descr="bunga_kumbang"/>
          <p:cNvPicPr>
            <a:picLocks noChangeAspect="1"/>
          </p:cNvPicPr>
          <p:nvPr/>
        </p:nvPicPr>
        <p:blipFill>
          <a:blip r:embed="rId1"/>
          <a:stretch>
            <a:fillRect/>
          </a:stretch>
        </p:blipFill>
        <p:spPr>
          <a:xfrm>
            <a:off x="3276600" y="4962525"/>
            <a:ext cx="3048000" cy="1995488"/>
          </a:xfrm>
          <a:prstGeom prst="rect">
            <a:avLst/>
          </a:prstGeom>
          <a:noFill/>
          <a:ln w="9525">
            <a:noFill/>
          </a:ln>
        </p:spPr>
      </p:pic>
      <p:sp>
        <p:nvSpPr>
          <p:cNvPr id="20483" name="Rectangle 2"/>
          <p:cNvSpPr>
            <a:spLocks noGrp="1"/>
          </p:cNvSpPr>
          <p:nvPr>
            <p:ph type="title"/>
          </p:nvPr>
        </p:nvSpPr>
        <p:spPr>
          <a:xfrm>
            <a:off x="457200" y="274638"/>
            <a:ext cx="8686800" cy="944562"/>
          </a:xfrm>
        </p:spPr>
        <p:txBody>
          <a:bodyPr vert="horz" wrap="square" lIns="91440" tIns="45720" rIns="91440" bIns="45720" anchor="ctr" anchorCtr="0"/>
          <a:p>
            <a:pPr algn="l" eaLnBrk="1" hangingPunct="1"/>
            <a:r>
              <a:rPr sz="3200" dirty="0"/>
              <a:t>2. Model Integrasi berdasarkan potensi utama</a:t>
            </a:r>
            <a:endParaRPr sz="3200" dirty="0"/>
          </a:p>
        </p:txBody>
      </p:sp>
      <p:sp>
        <p:nvSpPr>
          <p:cNvPr id="20484" name="Oval 3"/>
          <p:cNvSpPr/>
          <p:nvPr/>
        </p:nvSpPr>
        <p:spPr>
          <a:xfrm>
            <a:off x="2667000" y="1905000"/>
            <a:ext cx="3962400" cy="2743200"/>
          </a:xfrm>
          <a:prstGeom prst="ellipse">
            <a:avLst/>
          </a:prstGeom>
          <a:solidFill>
            <a:schemeClr val="hlink"/>
          </a:solidFill>
          <a:ln w="9525" cap="flat" cmpd="sng">
            <a:solidFill>
              <a:schemeClr val="tx1"/>
            </a:solidFill>
            <a:prstDash val="solid"/>
            <a:headEnd type="none" w="med" len="med"/>
            <a:tailEnd type="none" w="med" len="med"/>
          </a:ln>
        </p:spPr>
        <p:txBody>
          <a:bodyPr wrap="none" anchor="ctr" anchorCtr="0"/>
          <a:p>
            <a:pPr algn="ctr"/>
            <a:r>
              <a:rPr sz="2400" dirty="0">
                <a:solidFill>
                  <a:srgbClr val="6600CC"/>
                </a:solidFill>
                <a:latin typeface="Arial" panose="020B0604020202020204" pitchFamily="34" charset="0"/>
              </a:rPr>
              <a:t>BALI SEBAGAI </a:t>
            </a:r>
            <a:endParaRPr sz="2400" dirty="0">
              <a:solidFill>
                <a:srgbClr val="6600CC"/>
              </a:solidFill>
              <a:latin typeface="Arial" panose="020B0604020202020204" pitchFamily="34" charset="0"/>
            </a:endParaRPr>
          </a:p>
          <a:p>
            <a:pPr algn="ctr"/>
            <a:r>
              <a:rPr sz="2400" dirty="0">
                <a:solidFill>
                  <a:srgbClr val="6600CC"/>
                </a:solidFill>
                <a:latin typeface="Arial" panose="020B0604020202020204" pitchFamily="34" charset="0"/>
              </a:rPr>
              <a:t>TUJUAN WISATA</a:t>
            </a:r>
            <a:endParaRPr sz="2400" dirty="0">
              <a:solidFill>
                <a:srgbClr val="6600CC"/>
              </a:solidFill>
              <a:latin typeface="Arial" panose="020B0604020202020204" pitchFamily="34" charset="0"/>
            </a:endParaRPr>
          </a:p>
        </p:txBody>
      </p:sp>
      <p:sp>
        <p:nvSpPr>
          <p:cNvPr id="20485" name="Line 4"/>
          <p:cNvSpPr/>
          <p:nvPr/>
        </p:nvSpPr>
        <p:spPr>
          <a:xfrm>
            <a:off x="5943600" y="4267200"/>
            <a:ext cx="533400" cy="381000"/>
          </a:xfrm>
          <a:prstGeom prst="line">
            <a:avLst/>
          </a:prstGeom>
          <a:ln w="9525" cap="flat" cmpd="sng">
            <a:solidFill>
              <a:schemeClr val="tx1"/>
            </a:solidFill>
            <a:prstDash val="solid"/>
            <a:headEnd type="none" w="med" len="med"/>
            <a:tailEnd type="triangle" w="med" len="med"/>
          </a:ln>
        </p:spPr>
      </p:sp>
      <p:sp>
        <p:nvSpPr>
          <p:cNvPr id="20486" name="Text Box 5"/>
          <p:cNvSpPr txBox="1"/>
          <p:nvPr/>
        </p:nvSpPr>
        <p:spPr>
          <a:xfrm>
            <a:off x="4953000" y="3886200"/>
            <a:ext cx="1047750" cy="366713"/>
          </a:xfrm>
          <a:prstGeom prst="rect">
            <a:avLst/>
          </a:prstGeom>
          <a:noFill/>
          <a:ln w="9525">
            <a:noFill/>
          </a:ln>
        </p:spPr>
        <p:txBody>
          <a:bodyPr wrap="none">
            <a:spAutoFit/>
          </a:bodyPr>
          <a:p>
            <a:r>
              <a:rPr dirty="0">
                <a:solidFill>
                  <a:srgbClr val="6600CC"/>
                </a:solidFill>
                <a:latin typeface="Arial" panose="020B0604020202020204" pitchFamily="34" charset="0"/>
              </a:rPr>
              <a:t>ekonomi</a:t>
            </a:r>
            <a:endParaRPr dirty="0">
              <a:solidFill>
                <a:srgbClr val="6600CC"/>
              </a:solidFill>
              <a:latin typeface="Arial" panose="020B0604020202020204" pitchFamily="34" charset="0"/>
            </a:endParaRPr>
          </a:p>
        </p:txBody>
      </p:sp>
      <p:sp>
        <p:nvSpPr>
          <p:cNvPr id="20487" name="Line 6"/>
          <p:cNvSpPr/>
          <p:nvPr/>
        </p:nvSpPr>
        <p:spPr>
          <a:xfrm>
            <a:off x="5105400" y="3657600"/>
            <a:ext cx="457200" cy="304800"/>
          </a:xfrm>
          <a:prstGeom prst="line">
            <a:avLst/>
          </a:prstGeom>
          <a:ln w="9525" cap="flat" cmpd="sng">
            <a:solidFill>
              <a:schemeClr val="tx1"/>
            </a:solidFill>
            <a:prstDash val="solid"/>
            <a:headEnd type="none" w="med" len="med"/>
            <a:tailEnd type="none" w="med" len="med"/>
          </a:ln>
        </p:spPr>
      </p:sp>
      <p:sp>
        <p:nvSpPr>
          <p:cNvPr id="20488" name="Text Box 7"/>
          <p:cNvSpPr txBox="1"/>
          <p:nvPr/>
        </p:nvSpPr>
        <p:spPr>
          <a:xfrm>
            <a:off x="6496050" y="4343400"/>
            <a:ext cx="2647950" cy="915988"/>
          </a:xfrm>
          <a:prstGeom prst="rect">
            <a:avLst/>
          </a:prstGeom>
          <a:noFill/>
          <a:ln w="9525">
            <a:noFill/>
          </a:ln>
        </p:spPr>
        <p:txBody>
          <a:bodyPr wrap="none">
            <a:spAutoFit/>
          </a:bodyPr>
          <a:p>
            <a:r>
              <a:rPr dirty="0">
                <a:latin typeface="Arial" panose="020B0604020202020204" pitchFamily="34" charset="0"/>
              </a:rPr>
              <a:t>Azas manfaat </a:t>
            </a:r>
            <a:endParaRPr dirty="0">
              <a:latin typeface="Arial" panose="020B0604020202020204" pitchFamily="34" charset="0"/>
            </a:endParaRPr>
          </a:p>
          <a:p>
            <a:r>
              <a:rPr dirty="0">
                <a:latin typeface="Arial" panose="020B0604020202020204" pitchFamily="34" charset="0"/>
              </a:rPr>
              <a:t>terhadap kesejahteraan </a:t>
            </a:r>
            <a:endParaRPr dirty="0">
              <a:latin typeface="Arial" panose="020B0604020202020204" pitchFamily="34" charset="0"/>
            </a:endParaRPr>
          </a:p>
          <a:p>
            <a:r>
              <a:rPr dirty="0">
                <a:latin typeface="Arial" panose="020B0604020202020204" pitchFamily="34" charset="0"/>
              </a:rPr>
              <a:t>penduduk</a:t>
            </a:r>
            <a:endParaRPr dirty="0">
              <a:latin typeface="Arial" panose="020B0604020202020204" pitchFamily="34" charset="0"/>
            </a:endParaRPr>
          </a:p>
        </p:txBody>
      </p:sp>
      <p:sp>
        <p:nvSpPr>
          <p:cNvPr id="20489" name="Line 8"/>
          <p:cNvSpPr/>
          <p:nvPr/>
        </p:nvSpPr>
        <p:spPr>
          <a:xfrm flipV="1">
            <a:off x="5257800" y="2819400"/>
            <a:ext cx="76200" cy="76200"/>
          </a:xfrm>
          <a:prstGeom prst="line">
            <a:avLst/>
          </a:prstGeom>
          <a:ln w="9525" cap="flat" cmpd="sng">
            <a:solidFill>
              <a:schemeClr val="tx1"/>
            </a:solidFill>
            <a:prstDash val="solid"/>
            <a:headEnd type="none" w="med" len="med"/>
            <a:tailEnd type="none" w="med" len="med"/>
          </a:ln>
        </p:spPr>
      </p:sp>
      <p:sp>
        <p:nvSpPr>
          <p:cNvPr id="20490" name="Text Box 9"/>
          <p:cNvSpPr txBox="1"/>
          <p:nvPr/>
        </p:nvSpPr>
        <p:spPr>
          <a:xfrm>
            <a:off x="4876800" y="2133600"/>
            <a:ext cx="1314450" cy="641350"/>
          </a:xfrm>
          <a:prstGeom prst="rect">
            <a:avLst/>
          </a:prstGeom>
          <a:noFill/>
          <a:ln w="9525">
            <a:noFill/>
          </a:ln>
        </p:spPr>
        <p:txBody>
          <a:bodyPr wrap="none">
            <a:spAutoFit/>
          </a:bodyPr>
          <a:p>
            <a:r>
              <a:rPr dirty="0">
                <a:solidFill>
                  <a:srgbClr val="6600CC"/>
                </a:solidFill>
                <a:latin typeface="Arial" panose="020B0604020202020204" pitchFamily="34" charset="0"/>
              </a:rPr>
              <a:t>Sosiologi/</a:t>
            </a:r>
            <a:endParaRPr dirty="0">
              <a:solidFill>
                <a:srgbClr val="6600CC"/>
              </a:solidFill>
              <a:latin typeface="Arial" panose="020B0604020202020204" pitchFamily="34" charset="0"/>
            </a:endParaRPr>
          </a:p>
          <a:p>
            <a:r>
              <a:rPr dirty="0">
                <a:solidFill>
                  <a:srgbClr val="6600CC"/>
                </a:solidFill>
                <a:latin typeface="Arial" panose="020B0604020202020204" pitchFamily="34" charset="0"/>
              </a:rPr>
              <a:t>antropologi</a:t>
            </a:r>
            <a:endParaRPr dirty="0">
              <a:solidFill>
                <a:srgbClr val="6600CC"/>
              </a:solidFill>
              <a:latin typeface="Arial" panose="020B0604020202020204" pitchFamily="34" charset="0"/>
            </a:endParaRPr>
          </a:p>
        </p:txBody>
      </p:sp>
      <p:sp>
        <p:nvSpPr>
          <p:cNvPr id="20491" name="Line 10"/>
          <p:cNvSpPr/>
          <p:nvPr/>
        </p:nvSpPr>
        <p:spPr>
          <a:xfrm flipV="1">
            <a:off x="6019800" y="1905000"/>
            <a:ext cx="838200" cy="533400"/>
          </a:xfrm>
          <a:prstGeom prst="line">
            <a:avLst/>
          </a:prstGeom>
          <a:ln w="9525" cap="flat" cmpd="sng">
            <a:solidFill>
              <a:schemeClr val="tx1"/>
            </a:solidFill>
            <a:prstDash val="solid"/>
            <a:headEnd type="none" w="med" len="med"/>
            <a:tailEnd type="triangle" w="med" len="med"/>
          </a:ln>
        </p:spPr>
      </p:sp>
      <p:sp>
        <p:nvSpPr>
          <p:cNvPr id="20492" name="Text Box 11"/>
          <p:cNvSpPr txBox="1"/>
          <p:nvPr/>
        </p:nvSpPr>
        <p:spPr>
          <a:xfrm>
            <a:off x="6819900" y="1600200"/>
            <a:ext cx="2063750" cy="641350"/>
          </a:xfrm>
          <a:prstGeom prst="rect">
            <a:avLst/>
          </a:prstGeom>
          <a:noFill/>
          <a:ln w="9525">
            <a:noFill/>
          </a:ln>
        </p:spPr>
        <p:txBody>
          <a:bodyPr wrap="none">
            <a:spAutoFit/>
          </a:bodyPr>
          <a:p>
            <a:r>
              <a:rPr dirty="0">
                <a:latin typeface="Arial" panose="020B0604020202020204" pitchFamily="34" charset="0"/>
              </a:rPr>
              <a:t>Memupuk aspirasi</a:t>
            </a:r>
            <a:endParaRPr dirty="0">
              <a:latin typeface="Arial" panose="020B0604020202020204" pitchFamily="34" charset="0"/>
            </a:endParaRPr>
          </a:p>
          <a:p>
            <a:r>
              <a:rPr dirty="0">
                <a:latin typeface="Arial" panose="020B0604020202020204" pitchFamily="34" charset="0"/>
              </a:rPr>
              <a:t>terhadap kesenian</a:t>
            </a:r>
            <a:endParaRPr dirty="0">
              <a:latin typeface="Arial" panose="020B0604020202020204" pitchFamily="34" charset="0"/>
            </a:endParaRPr>
          </a:p>
        </p:txBody>
      </p:sp>
      <p:sp>
        <p:nvSpPr>
          <p:cNvPr id="20493" name="Line 12"/>
          <p:cNvSpPr/>
          <p:nvPr/>
        </p:nvSpPr>
        <p:spPr>
          <a:xfrm flipH="1" flipV="1">
            <a:off x="3581400" y="2701925"/>
            <a:ext cx="381000" cy="304800"/>
          </a:xfrm>
          <a:prstGeom prst="line">
            <a:avLst/>
          </a:prstGeom>
          <a:ln w="9525" cap="flat" cmpd="sng">
            <a:solidFill>
              <a:schemeClr val="tx1"/>
            </a:solidFill>
            <a:prstDash val="solid"/>
            <a:headEnd type="none" w="med" len="med"/>
            <a:tailEnd type="none" w="med" len="med"/>
          </a:ln>
        </p:spPr>
      </p:sp>
      <p:sp>
        <p:nvSpPr>
          <p:cNvPr id="20494" name="Text Box 13"/>
          <p:cNvSpPr txBox="1"/>
          <p:nvPr/>
        </p:nvSpPr>
        <p:spPr>
          <a:xfrm>
            <a:off x="2933700" y="2416175"/>
            <a:ext cx="1009650" cy="366713"/>
          </a:xfrm>
          <a:prstGeom prst="rect">
            <a:avLst/>
          </a:prstGeom>
          <a:noFill/>
          <a:ln w="9525">
            <a:noFill/>
          </a:ln>
        </p:spPr>
        <p:txBody>
          <a:bodyPr wrap="none">
            <a:spAutoFit/>
          </a:bodyPr>
          <a:p>
            <a:r>
              <a:rPr dirty="0">
                <a:solidFill>
                  <a:srgbClr val="6600CC"/>
                </a:solidFill>
                <a:latin typeface="Arial" panose="020B0604020202020204" pitchFamily="34" charset="0"/>
              </a:rPr>
              <a:t>geografi</a:t>
            </a:r>
            <a:endParaRPr dirty="0">
              <a:solidFill>
                <a:srgbClr val="6600CC"/>
              </a:solidFill>
              <a:latin typeface="Arial" panose="020B0604020202020204" pitchFamily="34" charset="0"/>
            </a:endParaRPr>
          </a:p>
        </p:txBody>
      </p:sp>
      <p:sp>
        <p:nvSpPr>
          <p:cNvPr id="20495" name="Line 14"/>
          <p:cNvSpPr/>
          <p:nvPr/>
        </p:nvSpPr>
        <p:spPr>
          <a:xfrm flipH="1" flipV="1">
            <a:off x="2362200" y="1968500"/>
            <a:ext cx="838200" cy="533400"/>
          </a:xfrm>
          <a:prstGeom prst="line">
            <a:avLst/>
          </a:prstGeom>
          <a:ln w="9525" cap="flat" cmpd="sng">
            <a:solidFill>
              <a:schemeClr val="tx1"/>
            </a:solidFill>
            <a:prstDash val="solid"/>
            <a:headEnd type="none" w="med" len="med"/>
            <a:tailEnd type="triangle" w="med" len="med"/>
          </a:ln>
        </p:spPr>
      </p:sp>
      <p:sp>
        <p:nvSpPr>
          <p:cNvPr id="20496" name="Text Box 15"/>
          <p:cNvSpPr txBox="1"/>
          <p:nvPr/>
        </p:nvSpPr>
        <p:spPr>
          <a:xfrm>
            <a:off x="457200" y="1600200"/>
            <a:ext cx="2079625" cy="915988"/>
          </a:xfrm>
          <a:prstGeom prst="rect">
            <a:avLst/>
          </a:prstGeom>
          <a:noFill/>
          <a:ln w="9525">
            <a:noFill/>
          </a:ln>
        </p:spPr>
        <p:txBody>
          <a:bodyPr>
            <a:spAutoFit/>
          </a:bodyPr>
          <a:p>
            <a:r>
              <a:rPr dirty="0">
                <a:latin typeface="Arial" panose="020B0604020202020204" pitchFamily="34" charset="0"/>
              </a:rPr>
              <a:t>Keadaan alam</a:t>
            </a:r>
            <a:endParaRPr dirty="0">
              <a:latin typeface="Arial" panose="020B0604020202020204" pitchFamily="34" charset="0"/>
            </a:endParaRPr>
          </a:p>
          <a:p>
            <a:r>
              <a:rPr dirty="0">
                <a:latin typeface="Arial" panose="020B0604020202020204" pitchFamily="34" charset="0"/>
              </a:rPr>
              <a:t>Potensi objek wisata</a:t>
            </a:r>
            <a:endParaRPr dirty="0">
              <a:latin typeface="Arial" panose="020B0604020202020204" pitchFamily="34" charset="0"/>
            </a:endParaRPr>
          </a:p>
        </p:txBody>
      </p:sp>
      <p:sp>
        <p:nvSpPr>
          <p:cNvPr id="20497" name="Line 16"/>
          <p:cNvSpPr/>
          <p:nvPr/>
        </p:nvSpPr>
        <p:spPr>
          <a:xfrm flipH="1">
            <a:off x="4191000" y="3657600"/>
            <a:ext cx="381000" cy="304800"/>
          </a:xfrm>
          <a:prstGeom prst="line">
            <a:avLst/>
          </a:prstGeom>
          <a:ln w="9525" cap="flat" cmpd="sng">
            <a:solidFill>
              <a:schemeClr val="tx1"/>
            </a:solidFill>
            <a:prstDash val="solid"/>
            <a:headEnd type="none" w="med" len="med"/>
            <a:tailEnd type="none" w="med" len="med"/>
          </a:ln>
        </p:spPr>
      </p:sp>
      <p:sp>
        <p:nvSpPr>
          <p:cNvPr id="20498" name="Text Box 17"/>
          <p:cNvSpPr txBox="1"/>
          <p:nvPr/>
        </p:nvSpPr>
        <p:spPr>
          <a:xfrm>
            <a:off x="3733800" y="3806825"/>
            <a:ext cx="768350" cy="366713"/>
          </a:xfrm>
          <a:prstGeom prst="rect">
            <a:avLst/>
          </a:prstGeom>
          <a:noFill/>
          <a:ln w="9525">
            <a:noFill/>
          </a:ln>
        </p:spPr>
        <p:txBody>
          <a:bodyPr wrap="none">
            <a:spAutoFit/>
          </a:bodyPr>
          <a:p>
            <a:r>
              <a:rPr dirty="0">
                <a:solidFill>
                  <a:srgbClr val="6600CC"/>
                </a:solidFill>
                <a:latin typeface="Arial" panose="020B0604020202020204" pitchFamily="34" charset="0"/>
              </a:rPr>
              <a:t>politik</a:t>
            </a:r>
            <a:endParaRPr dirty="0">
              <a:solidFill>
                <a:srgbClr val="6600CC"/>
              </a:solidFill>
              <a:latin typeface="Arial" panose="020B0604020202020204" pitchFamily="34" charset="0"/>
            </a:endParaRPr>
          </a:p>
        </p:txBody>
      </p:sp>
      <p:sp>
        <p:nvSpPr>
          <p:cNvPr id="20499" name="Line 18"/>
          <p:cNvSpPr/>
          <p:nvPr/>
        </p:nvSpPr>
        <p:spPr>
          <a:xfrm flipH="1">
            <a:off x="3276600" y="4191000"/>
            <a:ext cx="457200" cy="381000"/>
          </a:xfrm>
          <a:prstGeom prst="line">
            <a:avLst/>
          </a:prstGeom>
          <a:ln w="9525" cap="flat" cmpd="sng">
            <a:solidFill>
              <a:schemeClr val="tx1"/>
            </a:solidFill>
            <a:prstDash val="solid"/>
            <a:headEnd type="none" w="med" len="med"/>
            <a:tailEnd type="triangle" w="med" len="med"/>
          </a:ln>
        </p:spPr>
      </p:sp>
      <p:sp>
        <p:nvSpPr>
          <p:cNvPr id="20500" name="Text Box 19"/>
          <p:cNvSpPr txBox="1"/>
          <p:nvPr/>
        </p:nvSpPr>
        <p:spPr>
          <a:xfrm>
            <a:off x="1295400" y="4267200"/>
            <a:ext cx="1847850" cy="641350"/>
          </a:xfrm>
          <a:prstGeom prst="rect">
            <a:avLst/>
          </a:prstGeom>
          <a:noFill/>
          <a:ln w="9525">
            <a:noFill/>
          </a:ln>
        </p:spPr>
        <p:txBody>
          <a:bodyPr wrap="none">
            <a:spAutoFit/>
          </a:bodyPr>
          <a:p>
            <a:r>
              <a:rPr dirty="0">
                <a:latin typeface="Arial" panose="020B0604020202020204" pitchFamily="34" charset="0"/>
              </a:rPr>
              <a:t>Keamanan dan </a:t>
            </a:r>
            <a:endParaRPr dirty="0">
              <a:latin typeface="Arial" panose="020B0604020202020204" pitchFamily="34" charset="0"/>
            </a:endParaRPr>
          </a:p>
          <a:p>
            <a:r>
              <a:rPr dirty="0">
                <a:latin typeface="Arial" panose="020B0604020202020204" pitchFamily="34" charset="0"/>
              </a:rPr>
              <a:t>stabilitas daerah</a:t>
            </a:r>
            <a:endParaRPr dirty="0">
              <a:latin typeface="Arial" panose="020B0604020202020204" pitchFamily="34" charset="0"/>
            </a:endParaRPr>
          </a:p>
        </p:txBody>
      </p:sp>
      <p:sp>
        <p:nvSpPr>
          <p:cNvPr id="20501" name="Text Box 20"/>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3</a:t>
            </a:r>
            <a:endParaRPr dirty="0">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p:cNvSpPr>
          <p:nvPr>
            <p:ph type="title"/>
          </p:nvPr>
        </p:nvSpPr>
        <p:spPr>
          <a:xfrm>
            <a:off x="457200" y="274638"/>
            <a:ext cx="8686800" cy="868362"/>
          </a:xfrm>
        </p:spPr>
        <p:txBody>
          <a:bodyPr vert="horz" wrap="square" lIns="91440" tIns="45720" rIns="91440" bIns="45720" anchor="ctr" anchorCtr="0"/>
          <a:p>
            <a:pPr algn="l" eaLnBrk="1" hangingPunct="1"/>
            <a:r>
              <a:rPr sz="3200" dirty="0"/>
              <a:t>3. Model Integrasi berdasarkan permasalahan</a:t>
            </a:r>
            <a:endParaRPr sz="3200" dirty="0"/>
          </a:p>
        </p:txBody>
      </p:sp>
      <p:sp>
        <p:nvSpPr>
          <p:cNvPr id="21507" name="Oval 3"/>
          <p:cNvSpPr/>
          <p:nvPr/>
        </p:nvSpPr>
        <p:spPr>
          <a:xfrm>
            <a:off x="2590800" y="2244725"/>
            <a:ext cx="3962400" cy="2362200"/>
          </a:xfrm>
          <a:prstGeom prst="ellipse">
            <a:avLst/>
          </a:prstGeom>
          <a:solidFill>
            <a:schemeClr val="hlink"/>
          </a:solidFill>
          <a:ln w="9525" cap="flat" cmpd="sng">
            <a:solidFill>
              <a:schemeClr val="tx1"/>
            </a:solidFill>
            <a:prstDash val="solid"/>
            <a:headEnd type="none" w="med" len="med"/>
            <a:tailEnd type="none" w="med" len="med"/>
          </a:ln>
        </p:spPr>
        <p:txBody>
          <a:bodyPr wrap="none" anchor="ctr" anchorCtr="0"/>
          <a:p>
            <a:pPr algn="ctr"/>
            <a:r>
              <a:rPr sz="2400" dirty="0">
                <a:solidFill>
                  <a:srgbClr val="6600CC"/>
                </a:solidFill>
                <a:latin typeface="Arial" panose="020B0604020202020204" pitchFamily="34" charset="0"/>
              </a:rPr>
              <a:t>PEMUKIMAN</a:t>
            </a:r>
            <a:endParaRPr sz="2400" dirty="0">
              <a:solidFill>
                <a:srgbClr val="6600CC"/>
              </a:solidFill>
              <a:latin typeface="Arial" panose="020B0604020202020204" pitchFamily="34" charset="0"/>
            </a:endParaRPr>
          </a:p>
          <a:p>
            <a:pPr algn="ctr"/>
            <a:r>
              <a:rPr sz="2400" dirty="0">
                <a:solidFill>
                  <a:srgbClr val="6600CC"/>
                </a:solidFill>
                <a:latin typeface="Arial" panose="020B0604020202020204" pitchFamily="34" charset="0"/>
              </a:rPr>
              <a:t>KUMUH</a:t>
            </a:r>
            <a:endParaRPr sz="2400" dirty="0">
              <a:solidFill>
                <a:srgbClr val="6600CC"/>
              </a:solidFill>
              <a:latin typeface="Arial" panose="020B0604020202020204" pitchFamily="34" charset="0"/>
            </a:endParaRPr>
          </a:p>
        </p:txBody>
      </p:sp>
      <p:sp>
        <p:nvSpPr>
          <p:cNvPr id="21508" name="Line 4"/>
          <p:cNvSpPr/>
          <p:nvPr/>
        </p:nvSpPr>
        <p:spPr>
          <a:xfrm flipV="1">
            <a:off x="5486400" y="2362200"/>
            <a:ext cx="1447800" cy="609600"/>
          </a:xfrm>
          <a:prstGeom prst="line">
            <a:avLst/>
          </a:prstGeom>
          <a:ln w="9525" cap="flat" cmpd="sng">
            <a:solidFill>
              <a:schemeClr val="tx1"/>
            </a:solidFill>
            <a:prstDash val="solid"/>
            <a:headEnd type="none" w="med" len="med"/>
            <a:tailEnd type="triangle" w="med" len="med"/>
          </a:ln>
        </p:spPr>
      </p:sp>
      <p:sp>
        <p:nvSpPr>
          <p:cNvPr id="21509" name="Text Box 5"/>
          <p:cNvSpPr txBox="1"/>
          <p:nvPr/>
        </p:nvSpPr>
        <p:spPr>
          <a:xfrm>
            <a:off x="6934200" y="2133600"/>
            <a:ext cx="1784350" cy="366713"/>
          </a:xfrm>
          <a:prstGeom prst="rect">
            <a:avLst/>
          </a:prstGeom>
          <a:noFill/>
          <a:ln w="9525">
            <a:noFill/>
          </a:ln>
        </p:spPr>
        <p:txBody>
          <a:bodyPr wrap="none">
            <a:spAutoFit/>
          </a:bodyPr>
          <a:p>
            <a:r>
              <a:rPr dirty="0">
                <a:latin typeface="Arial" panose="020B0604020202020204" pitchFamily="34" charset="0"/>
              </a:rPr>
              <a:t>Faktor Ekonomi</a:t>
            </a:r>
            <a:endParaRPr dirty="0">
              <a:latin typeface="Arial" panose="020B0604020202020204" pitchFamily="34" charset="0"/>
            </a:endParaRPr>
          </a:p>
        </p:txBody>
      </p:sp>
      <p:sp>
        <p:nvSpPr>
          <p:cNvPr id="21510" name="Line 6"/>
          <p:cNvSpPr/>
          <p:nvPr/>
        </p:nvSpPr>
        <p:spPr>
          <a:xfrm>
            <a:off x="5410200" y="4267200"/>
            <a:ext cx="1295400" cy="533400"/>
          </a:xfrm>
          <a:prstGeom prst="line">
            <a:avLst/>
          </a:prstGeom>
          <a:ln w="9525" cap="flat" cmpd="sng">
            <a:solidFill>
              <a:schemeClr val="tx1"/>
            </a:solidFill>
            <a:prstDash val="solid"/>
            <a:headEnd type="none" w="med" len="med"/>
            <a:tailEnd type="triangle" w="med" len="med"/>
          </a:ln>
        </p:spPr>
      </p:sp>
      <p:sp>
        <p:nvSpPr>
          <p:cNvPr id="21511" name="Text Box 7"/>
          <p:cNvSpPr txBox="1"/>
          <p:nvPr/>
        </p:nvSpPr>
        <p:spPr>
          <a:xfrm>
            <a:off x="6724650" y="4738688"/>
            <a:ext cx="1657350" cy="366712"/>
          </a:xfrm>
          <a:prstGeom prst="rect">
            <a:avLst/>
          </a:prstGeom>
          <a:noFill/>
          <a:ln w="9525">
            <a:noFill/>
          </a:ln>
        </p:spPr>
        <p:txBody>
          <a:bodyPr wrap="none">
            <a:spAutoFit/>
          </a:bodyPr>
          <a:p>
            <a:r>
              <a:rPr dirty="0">
                <a:latin typeface="Arial" panose="020B0604020202020204" pitchFamily="34" charset="0"/>
              </a:rPr>
              <a:t>Faktor Historis</a:t>
            </a:r>
            <a:endParaRPr dirty="0">
              <a:latin typeface="Arial" panose="020B0604020202020204" pitchFamily="34" charset="0"/>
            </a:endParaRPr>
          </a:p>
        </p:txBody>
      </p:sp>
      <p:sp>
        <p:nvSpPr>
          <p:cNvPr id="21512" name="Line 8"/>
          <p:cNvSpPr/>
          <p:nvPr/>
        </p:nvSpPr>
        <p:spPr>
          <a:xfrm flipH="1" flipV="1">
            <a:off x="2362200" y="2438400"/>
            <a:ext cx="1143000" cy="609600"/>
          </a:xfrm>
          <a:prstGeom prst="line">
            <a:avLst/>
          </a:prstGeom>
          <a:ln w="9525" cap="flat" cmpd="sng">
            <a:solidFill>
              <a:schemeClr val="tx1"/>
            </a:solidFill>
            <a:prstDash val="solid"/>
            <a:headEnd type="none" w="med" len="med"/>
            <a:tailEnd type="triangle" w="med" len="med"/>
          </a:ln>
        </p:spPr>
      </p:sp>
      <p:sp>
        <p:nvSpPr>
          <p:cNvPr id="21513" name="Text Box 9"/>
          <p:cNvSpPr txBox="1"/>
          <p:nvPr/>
        </p:nvSpPr>
        <p:spPr>
          <a:xfrm>
            <a:off x="768350" y="2025650"/>
            <a:ext cx="1670050" cy="641350"/>
          </a:xfrm>
          <a:prstGeom prst="rect">
            <a:avLst/>
          </a:prstGeom>
          <a:noFill/>
          <a:ln w="9525">
            <a:noFill/>
          </a:ln>
        </p:spPr>
        <p:txBody>
          <a:bodyPr wrap="none">
            <a:spAutoFit/>
          </a:bodyPr>
          <a:p>
            <a:r>
              <a:rPr dirty="0">
                <a:latin typeface="Arial" panose="020B0604020202020204" pitchFamily="34" charset="0"/>
              </a:rPr>
              <a:t>Budaya sosial,</a:t>
            </a:r>
            <a:endParaRPr dirty="0">
              <a:latin typeface="Arial" panose="020B0604020202020204" pitchFamily="34" charset="0"/>
            </a:endParaRPr>
          </a:p>
          <a:p>
            <a:r>
              <a:rPr dirty="0">
                <a:latin typeface="Arial" panose="020B0604020202020204" pitchFamily="34" charset="0"/>
              </a:rPr>
              <a:t>dan Budaya</a:t>
            </a:r>
            <a:endParaRPr dirty="0">
              <a:latin typeface="Arial" panose="020B0604020202020204" pitchFamily="34" charset="0"/>
            </a:endParaRPr>
          </a:p>
        </p:txBody>
      </p:sp>
      <p:sp>
        <p:nvSpPr>
          <p:cNvPr id="21514" name="Line 10"/>
          <p:cNvSpPr/>
          <p:nvPr/>
        </p:nvSpPr>
        <p:spPr>
          <a:xfrm flipH="1">
            <a:off x="2362200" y="4114800"/>
            <a:ext cx="1371600" cy="609600"/>
          </a:xfrm>
          <a:prstGeom prst="line">
            <a:avLst/>
          </a:prstGeom>
          <a:ln w="9525" cap="flat" cmpd="sng">
            <a:solidFill>
              <a:schemeClr val="tx1"/>
            </a:solidFill>
            <a:prstDash val="solid"/>
            <a:headEnd type="none" w="med" len="med"/>
            <a:tailEnd type="triangle" w="med" len="med"/>
          </a:ln>
        </p:spPr>
      </p:sp>
      <p:sp>
        <p:nvSpPr>
          <p:cNvPr id="21515" name="Text Box 11"/>
          <p:cNvSpPr txBox="1"/>
          <p:nvPr/>
        </p:nvSpPr>
        <p:spPr>
          <a:xfrm>
            <a:off x="762000" y="4648200"/>
            <a:ext cx="2051050" cy="641350"/>
          </a:xfrm>
          <a:prstGeom prst="rect">
            <a:avLst/>
          </a:prstGeom>
          <a:noFill/>
          <a:ln w="9525">
            <a:noFill/>
          </a:ln>
        </p:spPr>
        <p:txBody>
          <a:bodyPr wrap="none">
            <a:spAutoFit/>
          </a:bodyPr>
          <a:p>
            <a:r>
              <a:rPr dirty="0">
                <a:latin typeface="Arial" panose="020B0604020202020204" pitchFamily="34" charset="0"/>
              </a:rPr>
              <a:t>Perilaku Terhadap</a:t>
            </a:r>
            <a:endParaRPr dirty="0">
              <a:latin typeface="Arial" panose="020B0604020202020204" pitchFamily="34" charset="0"/>
            </a:endParaRPr>
          </a:p>
          <a:p>
            <a:r>
              <a:rPr dirty="0">
                <a:latin typeface="Arial" panose="020B0604020202020204" pitchFamily="34" charset="0"/>
              </a:rPr>
              <a:t> Aturan</a:t>
            </a:r>
            <a:endParaRPr dirty="0">
              <a:latin typeface="Arial" panose="020B0604020202020204" pitchFamily="34" charset="0"/>
            </a:endParaRPr>
          </a:p>
        </p:txBody>
      </p:sp>
      <p:sp>
        <p:nvSpPr>
          <p:cNvPr id="21516" name="Text Box 12"/>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4</a:t>
            </a:r>
            <a:endParaRPr dirty="0">
              <a:latin typeface="Arial" panose="020B0604020202020204" pitchFamily="34" charset="0"/>
            </a:endParaRPr>
          </a:p>
        </p:txBody>
      </p:sp>
      <p:pic>
        <p:nvPicPr>
          <p:cNvPr id="21517" name="Picture 13" descr="aniduck"/>
          <p:cNvPicPr>
            <a:picLocks noChangeAspect="1"/>
          </p:cNvPicPr>
          <p:nvPr/>
        </p:nvPicPr>
        <p:blipFill>
          <a:blip r:embed="rId1"/>
          <a:stretch>
            <a:fillRect/>
          </a:stretch>
        </p:blipFill>
        <p:spPr>
          <a:xfrm>
            <a:off x="3194050" y="4786313"/>
            <a:ext cx="3200400" cy="2198687"/>
          </a:xfrm>
          <a:prstGeom prst="rect">
            <a:avLst/>
          </a:prstGeom>
          <a:noFill/>
          <a:ln w="9525">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p:cNvSpPr>
          <p:nvPr>
            <p:ph type="ctrTitle"/>
          </p:nvPr>
        </p:nvSpPr>
        <p:spPr>
          <a:xfrm>
            <a:off x="920750" y="-152400"/>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82947" name="Rectangle 3"/>
          <p:cNvSpPr>
            <a:spLocks noGrp="1"/>
          </p:cNvSpPr>
          <p:nvPr>
            <p:ph type="subTitle" idx="1"/>
          </p:nvPr>
        </p:nvSpPr>
        <p:spPr>
          <a:xfrm>
            <a:off x="0" y="381000"/>
            <a:ext cx="9144000" cy="3070225"/>
          </a:xfrm>
        </p:spPr>
        <p:txBody>
          <a:bodyPr vert="horz" wrap="square" lIns="91440" tIns="45720" rIns="91440" bIns="45720" anchor="t" anchorCtr="0"/>
          <a:p>
            <a:pPr marL="609600" indent="-609600" algn="l" eaLnBrk="1" hangingPunct="1">
              <a:lnSpc>
                <a:spcPct val="80000"/>
              </a:lnSpc>
              <a:buClrTx/>
              <a:buSzTx/>
              <a:buFontTx/>
              <a:buAutoNum type="alphaLcPeriod"/>
            </a:pPr>
            <a:r>
              <a:rPr sz="2400" dirty="0">
                <a:solidFill>
                  <a:srgbClr val="33CC33"/>
                </a:solidFill>
                <a:latin typeface="+mn-lt"/>
                <a:ea typeface="+mn-ea"/>
                <a:cs typeface="+mn-cs"/>
              </a:rPr>
              <a:t>Terhadap Guru</a:t>
            </a:r>
            <a:endParaRPr sz="2400" dirty="0">
              <a:solidFill>
                <a:srgbClr val="33CC33"/>
              </a:solidFill>
              <a:latin typeface="+mn-lt"/>
              <a:ea typeface="+mn-ea"/>
              <a:cs typeface="+mn-cs"/>
            </a:endParaRPr>
          </a:p>
          <a:p>
            <a:pPr marL="609600" indent="-609600" algn="l" eaLnBrk="1" hangingPunct="1">
              <a:lnSpc>
                <a:spcPct val="80000"/>
              </a:lnSpc>
              <a:buClrTx/>
              <a:buSzTx/>
              <a:buFontTx/>
            </a:pPr>
            <a:r>
              <a:rPr sz="2400" dirty="0">
                <a:solidFill>
                  <a:srgbClr val="33CC33"/>
                </a:solidFill>
                <a:latin typeface="+mn-lt"/>
                <a:ea typeface="+mn-ea"/>
                <a:cs typeface="+mn-cs"/>
              </a:rPr>
              <a:t>	1. Team teaching</a:t>
            </a:r>
            <a:endParaRPr sz="2400" dirty="0">
              <a:solidFill>
                <a:srgbClr val="33CC33"/>
              </a:solidFill>
              <a:latin typeface="+mn-lt"/>
              <a:ea typeface="+mn-ea"/>
              <a:cs typeface="+mn-cs"/>
            </a:endParaRPr>
          </a:p>
          <a:p>
            <a:pPr marL="609600" indent="-609600" algn="l" eaLnBrk="1" hangingPunct="1">
              <a:lnSpc>
                <a:spcPct val="80000"/>
              </a:lnSpc>
              <a:buClrTx/>
              <a:buSzTx/>
              <a:buFontTx/>
            </a:pPr>
            <a:r>
              <a:rPr sz="2400" dirty="0">
                <a:solidFill>
                  <a:srgbClr val="33CC33"/>
                </a:solidFill>
                <a:latin typeface="+mn-lt"/>
                <a:ea typeface="+mn-ea"/>
                <a:cs typeface="+mn-cs"/>
              </a:rPr>
              <a:t>	</a:t>
            </a:r>
            <a:endParaRPr sz="2400" dirty="0">
              <a:solidFill>
                <a:schemeClr val="hlink"/>
              </a:solidFill>
              <a:latin typeface="+mn-lt"/>
              <a:ea typeface="+mn-ea"/>
              <a:cs typeface="+mn-cs"/>
            </a:endParaRPr>
          </a:p>
        </p:txBody>
      </p:sp>
      <p:sp>
        <p:nvSpPr>
          <p:cNvPr id="22532"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sp>
        <p:nvSpPr>
          <p:cNvPr id="82953" name="Rectangle 9"/>
          <p:cNvSpPr/>
          <p:nvPr/>
        </p:nvSpPr>
        <p:spPr>
          <a:xfrm>
            <a:off x="304800" y="609600"/>
            <a:ext cx="9144000" cy="2362200"/>
          </a:xfrm>
          <a:prstGeom prst="rect">
            <a:avLst/>
          </a:prstGeom>
          <a:noFill/>
          <a:ln w="9525">
            <a:noFill/>
          </a:ln>
        </p:spPr>
        <p:txBody>
          <a:bodyPr/>
          <a:p>
            <a:pPr marL="609600" indent="-609600">
              <a:lnSpc>
                <a:spcPct val="80000"/>
              </a:lnSpc>
              <a:spcBef>
                <a:spcPct val="20000"/>
              </a:spcBef>
            </a:pPr>
            <a:endParaRPr sz="2400" dirty="0">
              <a:solidFill>
                <a:srgbClr val="33CC33"/>
              </a:solidFill>
              <a:latin typeface="Arial" panose="020B0604020202020204" pitchFamily="34" charset="0"/>
            </a:endParaRPr>
          </a:p>
          <a:p>
            <a:pPr marL="609600" indent="-609600">
              <a:lnSpc>
                <a:spcPct val="80000"/>
              </a:lnSpc>
              <a:spcBef>
                <a:spcPct val="20000"/>
              </a:spcBef>
            </a:pPr>
            <a:r>
              <a:rPr sz="2400" dirty="0">
                <a:solidFill>
                  <a:schemeClr val="folHlink"/>
                </a:solidFill>
                <a:latin typeface="Arial" panose="020B0604020202020204" pitchFamily="34" charset="0"/>
              </a:rPr>
              <a:t>Kelebihan:</a:t>
            </a:r>
            <a:endParaRPr sz="2400" dirty="0">
              <a:solidFill>
                <a:schemeClr val="folHlink"/>
              </a:solidFill>
              <a:latin typeface="Arial" panose="020B0604020202020204" pitchFamily="34" charset="0"/>
            </a:endParaRPr>
          </a:p>
          <a:p>
            <a:pPr marL="609600" indent="-609600">
              <a:lnSpc>
                <a:spcPct val="80000"/>
              </a:lnSpc>
              <a:spcBef>
                <a:spcPct val="20000"/>
              </a:spcBef>
              <a:buChar char="•"/>
            </a:pPr>
            <a:r>
              <a:rPr sz="2400" dirty="0">
                <a:solidFill>
                  <a:schemeClr val="folHlink"/>
                </a:solidFill>
                <a:latin typeface="Arial" panose="020B0604020202020204" pitchFamily="34" charset="0"/>
              </a:rPr>
              <a:t>Pencapaian KD pada setiap topik lebih efektif, karena dalam tim terdiri dari beberapa ahli</a:t>
            </a:r>
            <a:endParaRPr sz="2400" dirty="0">
              <a:solidFill>
                <a:schemeClr val="folHlink"/>
              </a:solidFill>
              <a:latin typeface="Arial" panose="020B0604020202020204" pitchFamily="34" charset="0"/>
            </a:endParaRPr>
          </a:p>
          <a:p>
            <a:pPr marL="609600" indent="-609600">
              <a:lnSpc>
                <a:spcPct val="80000"/>
              </a:lnSpc>
              <a:spcBef>
                <a:spcPct val="20000"/>
              </a:spcBef>
            </a:pPr>
            <a:endParaRPr sz="2400" dirty="0">
              <a:solidFill>
                <a:schemeClr val="folHlink"/>
              </a:solidFill>
              <a:latin typeface="Arial" panose="020B0604020202020204" pitchFamily="34" charset="0"/>
            </a:endParaRPr>
          </a:p>
          <a:p>
            <a:pPr marL="609600" indent="-609600">
              <a:lnSpc>
                <a:spcPct val="80000"/>
              </a:lnSpc>
              <a:spcBef>
                <a:spcPct val="20000"/>
              </a:spcBef>
              <a:buChar char="•"/>
            </a:pPr>
            <a:r>
              <a:rPr sz="2400" dirty="0">
                <a:solidFill>
                  <a:schemeClr val="folHlink"/>
                </a:solidFill>
                <a:latin typeface="Arial" panose="020B0604020202020204" pitchFamily="34" charset="0"/>
              </a:rPr>
              <a:t>Pengalaman dan pemahaman siswa lebih kaya</a:t>
            </a:r>
            <a:endParaRPr sz="2400" dirty="0">
              <a:solidFill>
                <a:schemeClr val="folHlink"/>
              </a:solidFill>
              <a:latin typeface="Arial" panose="020B0604020202020204" pitchFamily="34" charset="0"/>
            </a:endParaRPr>
          </a:p>
          <a:p>
            <a:pPr marL="609600" indent="-609600">
              <a:lnSpc>
                <a:spcPct val="80000"/>
              </a:lnSpc>
              <a:spcBef>
                <a:spcPct val="20000"/>
              </a:spcBef>
            </a:pPr>
            <a:endParaRPr sz="2400" dirty="0">
              <a:solidFill>
                <a:schemeClr val="folHlink"/>
              </a:solidFill>
              <a:latin typeface="Arial" panose="020B0604020202020204" pitchFamily="34" charset="0"/>
            </a:endParaRPr>
          </a:p>
          <a:p>
            <a:pPr marL="609600" indent="-609600">
              <a:lnSpc>
                <a:spcPct val="80000"/>
              </a:lnSpc>
              <a:spcBef>
                <a:spcPct val="20000"/>
              </a:spcBef>
              <a:buChar char="•"/>
            </a:pPr>
            <a:r>
              <a:rPr sz="2400" dirty="0">
                <a:solidFill>
                  <a:schemeClr val="folHlink"/>
                </a:solidFill>
                <a:latin typeface="Arial" panose="020B0604020202020204" pitchFamily="34" charset="0"/>
              </a:rPr>
              <a:t>Siswa akan lebih cepat memahami karena diskusi berjalan dengan nara sumber </a:t>
            </a:r>
            <a:endParaRPr sz="2400" dirty="0">
              <a:solidFill>
                <a:schemeClr val="folHlink"/>
              </a:solidFill>
              <a:latin typeface="Arial" panose="020B0604020202020204" pitchFamily="34" charset="0"/>
            </a:endParaRPr>
          </a:p>
          <a:p>
            <a:pPr marL="609600" indent="-609600">
              <a:lnSpc>
                <a:spcPct val="80000"/>
              </a:lnSpc>
              <a:spcBef>
                <a:spcPct val="20000"/>
              </a:spcBef>
              <a:buChar char="•"/>
            </a:pPr>
            <a:endParaRPr sz="2400" dirty="0">
              <a:solidFill>
                <a:schemeClr val="folHlink"/>
              </a:solidFill>
              <a:latin typeface="Arial" panose="020B0604020202020204" pitchFamily="34" charset="0"/>
            </a:endParaRPr>
          </a:p>
          <a:p>
            <a:pPr marL="609600" indent="-609600">
              <a:lnSpc>
                <a:spcPct val="80000"/>
              </a:lnSpc>
              <a:spcBef>
                <a:spcPct val="20000"/>
              </a:spcBef>
            </a:pPr>
            <a:endParaRPr sz="2400" dirty="0">
              <a:solidFill>
                <a:schemeClr val="folHlink"/>
              </a:solidFill>
              <a:latin typeface="Arial" panose="020B0604020202020204" pitchFamily="34" charset="0"/>
            </a:endParaRPr>
          </a:p>
          <a:p>
            <a:pPr marL="609600" indent="-609600">
              <a:lnSpc>
                <a:spcPct val="80000"/>
              </a:lnSpc>
              <a:spcBef>
                <a:spcPct val="20000"/>
              </a:spcBef>
            </a:pPr>
            <a:endParaRPr sz="2400" dirty="0">
              <a:solidFill>
                <a:schemeClr val="hlink"/>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2947">
                                            <p:txEl>
                                              <p:charRg st="0" end="14"/>
                                            </p:txEl>
                                          </p:spTgt>
                                        </p:tgtEl>
                                        <p:attrNameLst>
                                          <p:attrName>style.visibility</p:attrName>
                                        </p:attrNameLst>
                                      </p:cBhvr>
                                      <p:to>
                                        <p:strVal val="visible"/>
                                      </p:to>
                                    </p:set>
                                    <p:anim calcmode="lin" valueType="num">
                                      <p:cBhvr>
                                        <p:cTn id="7" dur="1000" fill="hold"/>
                                        <p:tgtEl>
                                          <p:spTgt spid="82947">
                                            <p:txEl>
                                              <p:charRg st="0" end="14"/>
                                            </p:txEl>
                                          </p:spTgt>
                                        </p:tgtEl>
                                        <p:attrNameLst>
                                          <p:attrName>ppt_w</p:attrName>
                                        </p:attrNameLst>
                                      </p:cBhvr>
                                      <p:tavLst>
                                        <p:tav tm="0">
                                          <p:val>
                                            <p:strVal val="#ppt_w*0.70"/>
                                          </p:val>
                                        </p:tav>
                                        <p:tav tm="100000">
                                          <p:val>
                                            <p:strVal val="#ppt_w"/>
                                          </p:val>
                                        </p:tav>
                                      </p:tavLst>
                                    </p:anim>
                                    <p:anim calcmode="lin" valueType="num">
                                      <p:cBhvr>
                                        <p:cTn id="8" dur="1000" fill="hold"/>
                                        <p:tgtEl>
                                          <p:spTgt spid="82947">
                                            <p:txEl>
                                              <p:charRg st="0" end="14"/>
                                            </p:txEl>
                                          </p:spTgt>
                                        </p:tgtEl>
                                        <p:attrNameLst>
                                          <p:attrName>ppt_h</p:attrName>
                                        </p:attrNameLst>
                                      </p:cBhvr>
                                      <p:tavLst>
                                        <p:tav tm="0">
                                          <p:val>
                                            <p:strVal val="#ppt_h"/>
                                          </p:val>
                                        </p:tav>
                                        <p:tav tm="100000">
                                          <p:val>
                                            <p:strVal val="#ppt_h"/>
                                          </p:val>
                                        </p:tav>
                                      </p:tavLst>
                                    </p:anim>
                                    <p:animEffect transition="in" filter="fade">
                                      <p:cBhvr>
                                        <p:cTn id="9" dur="1000"/>
                                        <p:tgtEl>
                                          <p:spTgt spid="82947">
                                            <p:txEl>
                                              <p:charRg st="0" end="14"/>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82947">
                                            <p:txEl>
                                              <p:charRg st="14" end="32"/>
                                            </p:txEl>
                                          </p:spTgt>
                                        </p:tgtEl>
                                        <p:attrNameLst>
                                          <p:attrName>style.visibility</p:attrName>
                                        </p:attrNameLst>
                                      </p:cBhvr>
                                      <p:to>
                                        <p:strVal val="visible"/>
                                      </p:to>
                                    </p:set>
                                    <p:anim calcmode="lin" valueType="num">
                                      <p:cBhvr>
                                        <p:cTn id="12" dur="1000" fill="hold"/>
                                        <p:tgtEl>
                                          <p:spTgt spid="82947">
                                            <p:txEl>
                                              <p:charRg st="14" end="32"/>
                                            </p:txEl>
                                          </p:spTgt>
                                        </p:tgtEl>
                                        <p:attrNameLst>
                                          <p:attrName>ppt_w</p:attrName>
                                        </p:attrNameLst>
                                      </p:cBhvr>
                                      <p:tavLst>
                                        <p:tav tm="0">
                                          <p:val>
                                            <p:strVal val="#ppt_w*0.70"/>
                                          </p:val>
                                        </p:tav>
                                        <p:tav tm="100000">
                                          <p:val>
                                            <p:strVal val="#ppt_w"/>
                                          </p:val>
                                        </p:tav>
                                      </p:tavLst>
                                    </p:anim>
                                    <p:anim calcmode="lin" valueType="num">
                                      <p:cBhvr>
                                        <p:cTn id="13" dur="1000" fill="hold"/>
                                        <p:tgtEl>
                                          <p:spTgt spid="82947">
                                            <p:txEl>
                                              <p:charRg st="14" end="32"/>
                                            </p:txEl>
                                          </p:spTgt>
                                        </p:tgtEl>
                                        <p:attrNameLst>
                                          <p:attrName>ppt_h</p:attrName>
                                        </p:attrNameLst>
                                      </p:cBhvr>
                                      <p:tavLst>
                                        <p:tav tm="0">
                                          <p:val>
                                            <p:strVal val="#ppt_h"/>
                                          </p:val>
                                        </p:tav>
                                        <p:tav tm="100000">
                                          <p:val>
                                            <p:strVal val="#ppt_h"/>
                                          </p:val>
                                        </p:tav>
                                      </p:tavLst>
                                    </p:anim>
                                    <p:animEffect transition="in" filter="fade">
                                      <p:cBhvr>
                                        <p:cTn id="14" dur="1000"/>
                                        <p:tgtEl>
                                          <p:spTgt spid="82947">
                                            <p:txEl>
                                              <p:charRg st="14" end="3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82947">
                                            <p:txEl>
                                              <p:charRg st="32" end="34"/>
                                            </p:txEl>
                                          </p:spTgt>
                                        </p:tgtEl>
                                        <p:attrNameLst>
                                          <p:attrName>style.visibility</p:attrName>
                                        </p:attrNameLst>
                                      </p:cBhvr>
                                      <p:to>
                                        <p:strVal val="visible"/>
                                      </p:to>
                                    </p:set>
                                    <p:anim calcmode="lin" valueType="num">
                                      <p:cBhvr>
                                        <p:cTn id="19" dur="1000" fill="hold"/>
                                        <p:tgtEl>
                                          <p:spTgt spid="82947">
                                            <p:txEl>
                                              <p:charRg st="32" end="34"/>
                                            </p:txEl>
                                          </p:spTgt>
                                        </p:tgtEl>
                                        <p:attrNameLst>
                                          <p:attrName>ppt_w</p:attrName>
                                        </p:attrNameLst>
                                      </p:cBhvr>
                                      <p:tavLst>
                                        <p:tav tm="0">
                                          <p:val>
                                            <p:strVal val="#ppt_w*0.70"/>
                                          </p:val>
                                        </p:tav>
                                        <p:tav tm="100000">
                                          <p:val>
                                            <p:strVal val="#ppt_w"/>
                                          </p:val>
                                        </p:tav>
                                      </p:tavLst>
                                    </p:anim>
                                    <p:anim calcmode="lin" valueType="num">
                                      <p:cBhvr>
                                        <p:cTn id="20" dur="1000" fill="hold"/>
                                        <p:tgtEl>
                                          <p:spTgt spid="82947">
                                            <p:txEl>
                                              <p:charRg st="32" end="34"/>
                                            </p:txEl>
                                          </p:spTgt>
                                        </p:tgtEl>
                                        <p:attrNameLst>
                                          <p:attrName>ppt_h</p:attrName>
                                        </p:attrNameLst>
                                      </p:cBhvr>
                                      <p:tavLst>
                                        <p:tav tm="0">
                                          <p:val>
                                            <p:strVal val="#ppt_h"/>
                                          </p:val>
                                        </p:tav>
                                        <p:tav tm="100000">
                                          <p:val>
                                            <p:strVal val="#ppt_h"/>
                                          </p:val>
                                        </p:tav>
                                      </p:tavLst>
                                    </p:anim>
                                    <p:animEffect transition="in" filter="fade">
                                      <p:cBhvr>
                                        <p:cTn id="21" dur="1000"/>
                                        <p:tgtEl>
                                          <p:spTgt spid="82947">
                                            <p:txEl>
                                              <p:charRg st="32" end="3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82953"/>
                                        </p:tgtEl>
                                        <p:attrNameLst>
                                          <p:attrName>style.visibility</p:attrName>
                                        </p:attrNameLst>
                                      </p:cBhvr>
                                      <p:to>
                                        <p:strVal val="visible"/>
                                      </p:to>
                                    </p:set>
                                    <p:animEffect transition="in" filter="box(in)">
                                      <p:cBhvr>
                                        <p:cTn id="26" dur="500"/>
                                        <p:tgtEl>
                                          <p:spTgt spid="82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sz="quarter" idx="3"/>
          </p:nvPr>
        </p:nvSpPr>
        <p:spPr>
          <a:xfrm>
            <a:off x="5105400" y="4670425"/>
            <a:ext cx="4038600" cy="2187575"/>
          </a:xfrm>
        </p:spPr>
        <p:txBody>
          <a:bodyPr vert="horz" wrap="square" lIns="91440" tIns="45720" rIns="91440" bIns="45720" anchor="t" anchorCtr="0"/>
          <a:p>
            <a:pPr eaLnBrk="1" hangingPunct="1">
              <a:buClrTx/>
              <a:buSzTx/>
              <a:buFontTx/>
            </a:pPr>
            <a:endParaRPr sz="2400" dirty="0"/>
          </a:p>
        </p:txBody>
      </p:sp>
      <p:pic>
        <p:nvPicPr>
          <p:cNvPr id="5123" name="Picture 3" descr="SAND3"/>
          <p:cNvPicPr>
            <a:picLocks noChangeAspect="1"/>
          </p:cNvPicPr>
          <p:nvPr>
            <p:ph sz="quarter" idx="2"/>
          </p:nvPr>
        </p:nvPicPr>
        <p:blipFill>
          <a:blip r:embed="rId1"/>
          <a:srcRect/>
          <a:stretch>
            <a:fillRect/>
          </a:stretch>
        </p:blipFill>
        <p:spPr>
          <a:xfrm>
            <a:off x="0" y="0"/>
            <a:ext cx="9144000" cy="6858000"/>
          </a:xfrm>
        </p:spPr>
      </p:pic>
      <p:sp>
        <p:nvSpPr>
          <p:cNvPr id="5124" name="Rectangle 4"/>
          <p:cNvSpPr>
            <a:spLocks noGrp="1"/>
          </p:cNvSpPr>
          <p:nvPr>
            <p:ph type="title"/>
          </p:nvPr>
        </p:nvSpPr>
        <p:spPr>
          <a:xfrm>
            <a:off x="2667000" y="301625"/>
            <a:ext cx="3505200" cy="990600"/>
          </a:xfrm>
        </p:spPr>
        <p:txBody>
          <a:bodyPr vert="horz" wrap="square" lIns="91440" tIns="45720" rIns="91440" bIns="45720" anchor="ctr" anchorCtr="0"/>
          <a:p>
            <a:pPr eaLnBrk="1" hangingPunct="1"/>
            <a:r>
              <a:rPr b="1" dirty="0">
                <a:solidFill>
                  <a:srgbClr val="05080B"/>
                </a:solidFill>
              </a:rPr>
              <a:t>Tujuan</a:t>
            </a:r>
            <a:endParaRPr b="1" dirty="0">
              <a:solidFill>
                <a:srgbClr val="05080B"/>
              </a:solidFill>
            </a:endParaRPr>
          </a:p>
        </p:txBody>
      </p:sp>
      <p:sp>
        <p:nvSpPr>
          <p:cNvPr id="30725" name="Rectangle 5"/>
          <p:cNvSpPr>
            <a:spLocks noGrp="1"/>
          </p:cNvSpPr>
          <p:nvPr>
            <p:ph type="body" sz="half" idx="1"/>
          </p:nvPr>
        </p:nvSpPr>
        <p:spPr>
          <a:xfrm>
            <a:off x="1600200" y="1828800"/>
            <a:ext cx="7543800" cy="5410200"/>
          </a:xfrm>
        </p:spPr>
        <p:txBody>
          <a:bodyPr vert="horz" wrap="square" lIns="91440" tIns="45720" rIns="91440" bIns="45720" anchor="t" anchorCtr="0"/>
          <a:p>
            <a:pPr marL="465455" indent="-405130" eaLnBrk="1" hangingPunct="1">
              <a:buClrTx/>
              <a:buSzTx/>
              <a:buFontTx/>
            </a:pPr>
            <a:r>
              <a:rPr b="1" dirty="0">
                <a:solidFill>
                  <a:schemeClr val="bg1"/>
                </a:solidFill>
                <a:latin typeface="Arial Unicode MS" panose="020B0604020202020204" pitchFamily="34" charset="-128"/>
              </a:rPr>
              <a:t>Memahami konsep, tujuan dan karakteristik IPS Terpadu</a:t>
            </a:r>
            <a:endParaRPr b="1" dirty="0">
              <a:solidFill>
                <a:schemeClr val="bg1"/>
              </a:solidFill>
              <a:latin typeface="Arial Unicode MS" panose="020B0604020202020204" pitchFamily="34" charset="-128"/>
            </a:endParaRPr>
          </a:p>
          <a:p>
            <a:pPr marL="465455" indent="-405130" eaLnBrk="1" hangingPunct="1">
              <a:buClrTx/>
              <a:buSzTx/>
              <a:buFontTx/>
              <a:buNone/>
            </a:pPr>
            <a:endParaRPr b="1" dirty="0">
              <a:solidFill>
                <a:schemeClr val="bg1"/>
              </a:solidFill>
              <a:latin typeface="Arial Unicode MS" panose="020B0604020202020204" pitchFamily="34" charset="-128"/>
            </a:endParaRPr>
          </a:p>
          <a:p>
            <a:pPr marL="465455" indent="-405130" eaLnBrk="1" hangingPunct="1">
              <a:buClrTx/>
              <a:buSzTx/>
              <a:buFontTx/>
            </a:pPr>
            <a:r>
              <a:rPr b="1" dirty="0">
                <a:solidFill>
                  <a:srgbClr val="05080B"/>
                </a:solidFill>
                <a:latin typeface="Arial Unicode MS" panose="020B0604020202020204" pitchFamily="34" charset="-128"/>
              </a:rPr>
              <a:t>Mengidentifikasi Model Pengintegrasian IPS</a:t>
            </a:r>
            <a:endParaRPr b="1" dirty="0">
              <a:solidFill>
                <a:srgbClr val="05080B"/>
              </a:solidFill>
              <a:latin typeface="Arial Unicode MS" panose="020B0604020202020204" pitchFamily="34" charset="-128"/>
            </a:endParaRPr>
          </a:p>
          <a:p>
            <a:pPr marL="465455" indent="-405130" eaLnBrk="1" hangingPunct="1">
              <a:buClrTx/>
              <a:buSzTx/>
              <a:buFontTx/>
              <a:buNone/>
            </a:pPr>
            <a:endParaRPr b="1" dirty="0">
              <a:solidFill>
                <a:srgbClr val="05080B"/>
              </a:solidFill>
              <a:latin typeface="Arial Unicode MS" panose="020B0604020202020204" pitchFamily="34" charset="-128"/>
            </a:endParaRPr>
          </a:p>
          <a:p>
            <a:pPr marL="465455" indent="-405130" eaLnBrk="1" hangingPunct="1">
              <a:buClrTx/>
              <a:buSzTx/>
              <a:buFontTx/>
            </a:pPr>
            <a:r>
              <a:rPr b="1" dirty="0">
                <a:solidFill>
                  <a:srgbClr val="05080B"/>
                </a:solidFill>
                <a:latin typeface="Arial Unicode MS" panose="020B0604020202020204" pitchFamily="34" charset="-128"/>
              </a:rPr>
              <a:t>Mengimplementasikan IPS Terpadu dalam Pembelajaran</a:t>
            </a:r>
            <a:endParaRPr b="1" dirty="0">
              <a:solidFill>
                <a:srgbClr val="05080B"/>
              </a:solidFill>
              <a:latin typeface="Arial Unicode MS" panose="020B0604020202020204"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5">
                                            <p:txEl>
                                              <p:charRg st="0" end="54"/>
                                            </p:txEl>
                                          </p:spTgt>
                                        </p:tgtEl>
                                        <p:attrNameLst>
                                          <p:attrName>style.visibility</p:attrName>
                                        </p:attrNameLst>
                                      </p:cBhvr>
                                      <p:to>
                                        <p:strVal val="visible"/>
                                      </p:to>
                                    </p:set>
                                    <p:animEffect transition="in" filter="fade">
                                      <p:cBhvr>
                                        <p:cTn id="7" dur="2000"/>
                                        <p:tgtEl>
                                          <p:spTgt spid="30725">
                                            <p:txEl>
                                              <p:charRg st="0" end="5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0725">
                                            <p:txEl>
                                              <p:charRg st="55" end="98"/>
                                            </p:txEl>
                                          </p:spTgt>
                                        </p:tgtEl>
                                        <p:attrNameLst>
                                          <p:attrName>style.visibility</p:attrName>
                                        </p:attrNameLst>
                                      </p:cBhvr>
                                      <p:to>
                                        <p:strVal val="visible"/>
                                      </p:to>
                                    </p:set>
                                    <p:anim calcmode="lin" valueType="num">
                                      <p:cBhvr>
                                        <p:cTn id="12" dur="500" fill="hold"/>
                                        <p:tgtEl>
                                          <p:spTgt spid="30725">
                                            <p:txEl>
                                              <p:charRg st="55" end="98"/>
                                            </p:txEl>
                                          </p:spTgt>
                                        </p:tgtEl>
                                        <p:attrNameLst>
                                          <p:attrName>ppt_w</p:attrName>
                                        </p:attrNameLst>
                                      </p:cBhvr>
                                      <p:tavLst>
                                        <p:tav tm="0">
                                          <p:val>
                                            <p:strVal val="0,000000"/>
                                          </p:val>
                                        </p:tav>
                                        <p:tav tm="100000">
                                          <p:val>
                                            <p:strVal val="#ppt_w"/>
                                          </p:val>
                                        </p:tav>
                                      </p:tavLst>
                                    </p:anim>
                                    <p:anim calcmode="lin" valueType="num">
                                      <p:cBhvr>
                                        <p:cTn id="13" dur="500" fill="hold"/>
                                        <p:tgtEl>
                                          <p:spTgt spid="30725">
                                            <p:txEl>
                                              <p:charRg st="55" end="98"/>
                                            </p:txEl>
                                          </p:spTgt>
                                        </p:tgtEl>
                                        <p:attrNameLst>
                                          <p:attrName>ppt_h</p:attrName>
                                        </p:attrNameLst>
                                      </p:cBhvr>
                                      <p:tavLst>
                                        <p:tav tm="0">
                                          <p:val>
                                            <p:strVal val="0,000000"/>
                                          </p:val>
                                        </p:tav>
                                        <p:tav tm="100000">
                                          <p:val>
                                            <p:strVal val="#ppt_h"/>
                                          </p:val>
                                        </p:tav>
                                      </p:tavLst>
                                    </p:anim>
                                    <p:animEffect transition="in" filter="fade">
                                      <p:cBhvr>
                                        <p:cTn id="14" dur="500"/>
                                        <p:tgtEl>
                                          <p:spTgt spid="30725">
                                            <p:txEl>
                                              <p:charRg st="55" end="98"/>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0725">
                                            <p:txEl>
                                              <p:charRg st="99" end="150"/>
                                            </p:txEl>
                                          </p:spTgt>
                                        </p:tgtEl>
                                        <p:attrNameLst>
                                          <p:attrName>style.visibility</p:attrName>
                                        </p:attrNameLst>
                                      </p:cBhvr>
                                      <p:to>
                                        <p:strVal val="visible"/>
                                      </p:to>
                                    </p:set>
                                    <p:animEffect transition="in" filter="fade">
                                      <p:cBhvr>
                                        <p:cTn id="19" dur="2000"/>
                                        <p:tgtEl>
                                          <p:spTgt spid="30725">
                                            <p:txEl>
                                              <p:charRg st="99" end="15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a:spLocks noGrp="1"/>
          </p:cNvSpPr>
          <p:nvPr>
            <p:ph type="ctrTitle"/>
          </p:nvPr>
        </p:nvSpPr>
        <p:spPr>
          <a:xfrm>
            <a:off x="920750" y="-152400"/>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92163" name="Rectangle 3"/>
          <p:cNvSpPr>
            <a:spLocks noGrp="1"/>
          </p:cNvSpPr>
          <p:nvPr>
            <p:ph type="subTitle" idx="1"/>
          </p:nvPr>
        </p:nvSpPr>
        <p:spPr>
          <a:xfrm>
            <a:off x="0" y="381000"/>
            <a:ext cx="9144000" cy="3070225"/>
          </a:xfrm>
        </p:spPr>
        <p:txBody>
          <a:bodyPr vert="horz" wrap="square" lIns="91440" tIns="45720" rIns="91440" bIns="45720" anchor="t" anchorCtr="0"/>
          <a:p>
            <a:pPr marL="609600" indent="-609600" algn="l" eaLnBrk="1" hangingPunct="1">
              <a:lnSpc>
                <a:spcPct val="80000"/>
              </a:lnSpc>
              <a:buClrTx/>
              <a:buSzTx/>
              <a:buFontTx/>
              <a:buAutoNum type="alphaLcPeriod"/>
            </a:pPr>
            <a:r>
              <a:rPr sz="2400" dirty="0">
                <a:solidFill>
                  <a:srgbClr val="33CC33"/>
                </a:solidFill>
                <a:latin typeface="+mn-lt"/>
                <a:ea typeface="+mn-ea"/>
                <a:cs typeface="+mn-cs"/>
              </a:rPr>
              <a:t>Terhadap Guru</a:t>
            </a:r>
            <a:endParaRPr sz="2400" dirty="0">
              <a:solidFill>
                <a:srgbClr val="33CC33"/>
              </a:solidFill>
              <a:latin typeface="+mn-lt"/>
              <a:ea typeface="+mn-ea"/>
              <a:cs typeface="+mn-cs"/>
            </a:endParaRPr>
          </a:p>
          <a:p>
            <a:pPr marL="609600" indent="-609600" algn="l" eaLnBrk="1" hangingPunct="1">
              <a:lnSpc>
                <a:spcPct val="80000"/>
              </a:lnSpc>
              <a:buClrTx/>
              <a:buSzTx/>
              <a:buFontTx/>
            </a:pPr>
            <a:r>
              <a:rPr sz="2400" dirty="0">
                <a:solidFill>
                  <a:srgbClr val="33CC33"/>
                </a:solidFill>
                <a:latin typeface="+mn-lt"/>
                <a:ea typeface="+mn-ea"/>
                <a:cs typeface="+mn-cs"/>
              </a:rPr>
              <a:t>	1. Team Teaching</a:t>
            </a:r>
            <a:endParaRPr sz="2400" dirty="0">
              <a:solidFill>
                <a:srgbClr val="33CC33"/>
              </a:solidFill>
              <a:latin typeface="+mn-lt"/>
              <a:ea typeface="+mn-ea"/>
              <a:cs typeface="+mn-cs"/>
            </a:endParaRPr>
          </a:p>
          <a:p>
            <a:pPr marL="609600" indent="-609600" algn="l" eaLnBrk="1" hangingPunct="1">
              <a:lnSpc>
                <a:spcPct val="80000"/>
              </a:lnSpc>
              <a:buClrTx/>
              <a:buSzTx/>
              <a:buFontTx/>
            </a:pPr>
            <a:r>
              <a:rPr sz="2400" dirty="0">
                <a:solidFill>
                  <a:srgbClr val="33CC33"/>
                </a:solidFill>
                <a:latin typeface="+mn-lt"/>
                <a:ea typeface="+mn-ea"/>
                <a:cs typeface="+mn-cs"/>
              </a:rPr>
              <a:t>	</a:t>
            </a:r>
            <a:endParaRPr sz="2400" dirty="0">
              <a:solidFill>
                <a:schemeClr val="hlink"/>
              </a:solidFill>
              <a:latin typeface="+mn-lt"/>
              <a:ea typeface="+mn-ea"/>
              <a:cs typeface="+mn-cs"/>
            </a:endParaRPr>
          </a:p>
        </p:txBody>
      </p:sp>
      <p:sp>
        <p:nvSpPr>
          <p:cNvPr id="23556"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23557" name="Picture 5" descr="birdbath"/>
          <p:cNvPicPr>
            <a:picLocks noChangeAspect="1"/>
          </p:cNvPicPr>
          <p:nvPr/>
        </p:nvPicPr>
        <p:blipFill>
          <a:blip r:embed="rId1"/>
          <a:stretch>
            <a:fillRect/>
          </a:stretch>
        </p:blipFill>
        <p:spPr>
          <a:xfrm>
            <a:off x="-381000" y="3629025"/>
            <a:ext cx="2287588" cy="3352800"/>
          </a:xfrm>
          <a:prstGeom prst="rect">
            <a:avLst/>
          </a:prstGeom>
          <a:noFill/>
          <a:ln w="9525">
            <a:noFill/>
          </a:ln>
        </p:spPr>
      </p:pic>
      <p:sp>
        <p:nvSpPr>
          <p:cNvPr id="92166" name="Rectangle 6"/>
          <p:cNvSpPr/>
          <p:nvPr/>
        </p:nvSpPr>
        <p:spPr>
          <a:xfrm>
            <a:off x="990600" y="1219200"/>
            <a:ext cx="8153400" cy="2536825"/>
          </a:xfrm>
          <a:prstGeom prst="rect">
            <a:avLst/>
          </a:prstGeom>
          <a:noFill/>
          <a:ln w="9525">
            <a:noFill/>
          </a:ln>
        </p:spPr>
        <p:txBody>
          <a:bodyPr/>
          <a:p>
            <a:pPr marL="609600" indent="-609600">
              <a:lnSpc>
                <a:spcPct val="80000"/>
              </a:lnSpc>
              <a:spcBef>
                <a:spcPct val="20000"/>
              </a:spcBef>
            </a:pPr>
            <a:r>
              <a:rPr sz="2400" b="1" dirty="0">
                <a:latin typeface="Arial" panose="020B0604020202020204" pitchFamily="34" charset="0"/>
              </a:rPr>
              <a:t>kekurangan dari  Team Teaching</a:t>
            </a:r>
            <a:endParaRPr sz="2400" b="1" dirty="0">
              <a:latin typeface="Arial" panose="020B0604020202020204" pitchFamily="34" charset="0"/>
            </a:endParaRPr>
          </a:p>
          <a:p>
            <a:pPr marL="609600" indent="-609600">
              <a:lnSpc>
                <a:spcPct val="80000"/>
              </a:lnSpc>
              <a:spcBef>
                <a:spcPct val="20000"/>
              </a:spcBef>
            </a:pPr>
            <a:endParaRPr sz="2400" b="1" dirty="0">
              <a:latin typeface="Arial" panose="020B0604020202020204" pitchFamily="34" charset="0"/>
            </a:endParaRPr>
          </a:p>
          <a:p>
            <a:pPr marL="609600" indent="-609600" algn="just">
              <a:lnSpc>
                <a:spcPct val="80000"/>
              </a:lnSpc>
              <a:spcBef>
                <a:spcPct val="20000"/>
              </a:spcBef>
              <a:buChar char="•"/>
            </a:pPr>
            <a:r>
              <a:rPr sz="2400" dirty="0">
                <a:latin typeface="Arial" panose="020B0604020202020204" pitchFamily="34" charset="0"/>
              </a:rPr>
              <a:t>M</a:t>
            </a:r>
            <a:r>
              <a:rPr lang="id-ID" altLang="x-none" sz="2400" dirty="0">
                <a:latin typeface="Arial" panose="020B0604020202020204" pitchFamily="34" charset="0"/>
              </a:rPr>
              <a:t>ata pelajaran IPS terpadu merupakan hal yang baru, </a:t>
            </a:r>
            <a:r>
              <a:rPr sz="2400" dirty="0">
                <a:latin typeface="Arial" panose="020B0604020202020204" pitchFamily="34" charset="0"/>
              </a:rPr>
              <a:t>agak </a:t>
            </a:r>
            <a:r>
              <a:rPr lang="id-ID" altLang="x-none" sz="2400" dirty="0">
                <a:latin typeface="Arial" panose="020B0604020202020204" pitchFamily="34" charset="0"/>
              </a:rPr>
              <a:t>sulit untuk melakukan penggabungan terhadap berbagai bidang studi tersebut</a:t>
            </a:r>
            <a:endParaRPr sz="2400" dirty="0">
              <a:latin typeface="Arial" panose="020B0604020202020204" pitchFamily="34" charset="0"/>
            </a:endParaRPr>
          </a:p>
          <a:p>
            <a:pPr marL="609600" indent="-609600" algn="just">
              <a:lnSpc>
                <a:spcPct val="80000"/>
              </a:lnSpc>
              <a:spcBef>
                <a:spcPct val="20000"/>
              </a:spcBef>
            </a:pPr>
            <a:endParaRPr sz="2400" dirty="0">
              <a:latin typeface="Arial" panose="020B0604020202020204" pitchFamily="34" charset="0"/>
            </a:endParaRPr>
          </a:p>
          <a:p>
            <a:pPr marL="609600" indent="-609600" algn="just">
              <a:lnSpc>
                <a:spcPct val="80000"/>
              </a:lnSpc>
              <a:spcBef>
                <a:spcPct val="20000"/>
              </a:spcBef>
              <a:buChar char="•"/>
            </a:pPr>
            <a:r>
              <a:rPr lang="id-ID" altLang="x-none" sz="2400" dirty="0">
                <a:latin typeface="Arial" panose="020B0604020202020204" pitchFamily="34" charset="0"/>
              </a:rPr>
              <a:t>seorang guru bidang studi geografi tidak menguasai secara mendalam tentang sejarah dan ekonomi sehingga dalam pembelajaran IPS terpadu akan didominasi oleh bidang studi geografi</a:t>
            </a:r>
            <a:endParaRPr sz="2400" dirty="0">
              <a:latin typeface="Arial" panose="020B0604020202020204" pitchFamily="34" charset="0"/>
            </a:endParaRPr>
          </a:p>
          <a:p>
            <a:pPr marL="609600" indent="-609600" algn="just">
              <a:lnSpc>
                <a:spcPct val="80000"/>
              </a:lnSpc>
              <a:spcBef>
                <a:spcPct val="20000"/>
              </a:spcBef>
            </a:pPr>
            <a:endParaRPr sz="2400" dirty="0">
              <a:latin typeface="Arial" panose="020B0604020202020204" pitchFamily="34" charset="0"/>
            </a:endParaRPr>
          </a:p>
          <a:p>
            <a:pPr marL="609600" indent="-609600" algn="just">
              <a:lnSpc>
                <a:spcPct val="80000"/>
              </a:lnSpc>
              <a:spcBef>
                <a:spcPct val="20000"/>
              </a:spcBef>
              <a:buChar char="•"/>
            </a:pPr>
            <a:r>
              <a:rPr lang="id-ID" altLang="x-none" sz="2400" dirty="0">
                <a:latin typeface="Arial" panose="020B0604020202020204" pitchFamily="34" charset="0"/>
              </a:rPr>
              <a:t>jika skenario pembelajaran tidak menggunakan metode yang inovatif maka pencapaian Standar Kompetensi dan Kompetensi Dasar tidak akan tercapai karena akan menjadi sebuah narasi yang kering tanpa makna.</a:t>
            </a:r>
            <a:endParaRPr sz="24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92163">
                                            <p:txEl>
                                              <p:charRg st="0" end="14"/>
                                            </p:txEl>
                                          </p:spTgt>
                                        </p:tgtEl>
                                        <p:attrNameLst>
                                          <p:attrName>style.visibility</p:attrName>
                                        </p:attrNameLst>
                                      </p:cBhvr>
                                      <p:to>
                                        <p:strVal val="visible"/>
                                      </p:to>
                                    </p:set>
                                    <p:anim calcmode="lin" valueType="num">
                                      <p:cBhvr>
                                        <p:cTn id="7" dur="1000" fill="hold"/>
                                        <p:tgtEl>
                                          <p:spTgt spid="92163">
                                            <p:txEl>
                                              <p:charRg st="0" end="14"/>
                                            </p:txEl>
                                          </p:spTgt>
                                        </p:tgtEl>
                                        <p:attrNameLst>
                                          <p:attrName>ppt_w</p:attrName>
                                        </p:attrNameLst>
                                      </p:cBhvr>
                                      <p:tavLst>
                                        <p:tav tm="0">
                                          <p:val>
                                            <p:strVal val="#ppt_w*0.70"/>
                                          </p:val>
                                        </p:tav>
                                        <p:tav tm="100000">
                                          <p:val>
                                            <p:strVal val="#ppt_w"/>
                                          </p:val>
                                        </p:tav>
                                      </p:tavLst>
                                    </p:anim>
                                    <p:anim calcmode="lin" valueType="num">
                                      <p:cBhvr>
                                        <p:cTn id="8" dur="1000" fill="hold"/>
                                        <p:tgtEl>
                                          <p:spTgt spid="92163">
                                            <p:txEl>
                                              <p:charRg st="0" end="14"/>
                                            </p:txEl>
                                          </p:spTgt>
                                        </p:tgtEl>
                                        <p:attrNameLst>
                                          <p:attrName>ppt_h</p:attrName>
                                        </p:attrNameLst>
                                      </p:cBhvr>
                                      <p:tavLst>
                                        <p:tav tm="0">
                                          <p:val>
                                            <p:strVal val="#ppt_h"/>
                                          </p:val>
                                        </p:tav>
                                        <p:tav tm="100000">
                                          <p:val>
                                            <p:strVal val="#ppt_h"/>
                                          </p:val>
                                        </p:tav>
                                      </p:tavLst>
                                    </p:anim>
                                    <p:animEffect transition="in" filter="fade">
                                      <p:cBhvr>
                                        <p:cTn id="9" dur="1000"/>
                                        <p:tgtEl>
                                          <p:spTgt spid="92163">
                                            <p:txEl>
                                              <p:charRg st="0" end="14"/>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92163">
                                            <p:txEl>
                                              <p:charRg st="14" end="32"/>
                                            </p:txEl>
                                          </p:spTgt>
                                        </p:tgtEl>
                                        <p:attrNameLst>
                                          <p:attrName>style.visibility</p:attrName>
                                        </p:attrNameLst>
                                      </p:cBhvr>
                                      <p:to>
                                        <p:strVal val="visible"/>
                                      </p:to>
                                    </p:set>
                                    <p:anim calcmode="lin" valueType="num">
                                      <p:cBhvr>
                                        <p:cTn id="12" dur="1000" fill="hold"/>
                                        <p:tgtEl>
                                          <p:spTgt spid="92163">
                                            <p:txEl>
                                              <p:charRg st="14" end="32"/>
                                            </p:txEl>
                                          </p:spTgt>
                                        </p:tgtEl>
                                        <p:attrNameLst>
                                          <p:attrName>ppt_w</p:attrName>
                                        </p:attrNameLst>
                                      </p:cBhvr>
                                      <p:tavLst>
                                        <p:tav tm="0">
                                          <p:val>
                                            <p:strVal val="#ppt_w*0.70"/>
                                          </p:val>
                                        </p:tav>
                                        <p:tav tm="100000">
                                          <p:val>
                                            <p:strVal val="#ppt_w"/>
                                          </p:val>
                                        </p:tav>
                                      </p:tavLst>
                                    </p:anim>
                                    <p:anim calcmode="lin" valueType="num">
                                      <p:cBhvr>
                                        <p:cTn id="13" dur="1000" fill="hold"/>
                                        <p:tgtEl>
                                          <p:spTgt spid="92163">
                                            <p:txEl>
                                              <p:charRg st="14" end="32"/>
                                            </p:txEl>
                                          </p:spTgt>
                                        </p:tgtEl>
                                        <p:attrNameLst>
                                          <p:attrName>ppt_h</p:attrName>
                                        </p:attrNameLst>
                                      </p:cBhvr>
                                      <p:tavLst>
                                        <p:tav tm="0">
                                          <p:val>
                                            <p:strVal val="#ppt_h"/>
                                          </p:val>
                                        </p:tav>
                                        <p:tav tm="100000">
                                          <p:val>
                                            <p:strVal val="#ppt_h"/>
                                          </p:val>
                                        </p:tav>
                                      </p:tavLst>
                                    </p:anim>
                                    <p:animEffect transition="in" filter="fade">
                                      <p:cBhvr>
                                        <p:cTn id="14" dur="1000"/>
                                        <p:tgtEl>
                                          <p:spTgt spid="92163">
                                            <p:txEl>
                                              <p:charRg st="14" end="3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92163">
                                            <p:txEl>
                                              <p:charRg st="32" end="34"/>
                                            </p:txEl>
                                          </p:spTgt>
                                        </p:tgtEl>
                                        <p:attrNameLst>
                                          <p:attrName>style.visibility</p:attrName>
                                        </p:attrNameLst>
                                      </p:cBhvr>
                                      <p:to>
                                        <p:strVal val="visible"/>
                                      </p:to>
                                    </p:set>
                                    <p:anim calcmode="lin" valueType="num">
                                      <p:cBhvr>
                                        <p:cTn id="19" dur="1000" fill="hold"/>
                                        <p:tgtEl>
                                          <p:spTgt spid="92163">
                                            <p:txEl>
                                              <p:charRg st="32" end="34"/>
                                            </p:txEl>
                                          </p:spTgt>
                                        </p:tgtEl>
                                        <p:attrNameLst>
                                          <p:attrName>ppt_w</p:attrName>
                                        </p:attrNameLst>
                                      </p:cBhvr>
                                      <p:tavLst>
                                        <p:tav tm="0">
                                          <p:val>
                                            <p:strVal val="#ppt_w*0.70"/>
                                          </p:val>
                                        </p:tav>
                                        <p:tav tm="100000">
                                          <p:val>
                                            <p:strVal val="#ppt_w"/>
                                          </p:val>
                                        </p:tav>
                                      </p:tavLst>
                                    </p:anim>
                                    <p:anim calcmode="lin" valueType="num">
                                      <p:cBhvr>
                                        <p:cTn id="20" dur="1000" fill="hold"/>
                                        <p:tgtEl>
                                          <p:spTgt spid="92163">
                                            <p:txEl>
                                              <p:charRg st="32" end="34"/>
                                            </p:txEl>
                                          </p:spTgt>
                                        </p:tgtEl>
                                        <p:attrNameLst>
                                          <p:attrName>ppt_h</p:attrName>
                                        </p:attrNameLst>
                                      </p:cBhvr>
                                      <p:tavLst>
                                        <p:tav tm="0">
                                          <p:val>
                                            <p:strVal val="#ppt_h"/>
                                          </p:val>
                                        </p:tav>
                                        <p:tav tm="100000">
                                          <p:val>
                                            <p:strVal val="#ppt_h"/>
                                          </p:val>
                                        </p:tav>
                                      </p:tavLst>
                                    </p:anim>
                                    <p:animEffect transition="in" filter="fade">
                                      <p:cBhvr>
                                        <p:cTn id="21" dur="1000"/>
                                        <p:tgtEl>
                                          <p:spTgt spid="92163">
                                            <p:txEl>
                                              <p:charRg st="32" end="3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2166"/>
                                        </p:tgtEl>
                                        <p:attrNameLst>
                                          <p:attrName>style.visibility</p:attrName>
                                        </p:attrNameLst>
                                      </p:cBhvr>
                                      <p:to>
                                        <p:strVal val="visible"/>
                                      </p:to>
                                    </p:set>
                                    <p:anim calcmode="lin" valueType="num">
                                      <p:cBhvr additive="base">
                                        <p:cTn id="26" dur="500" fill="hold"/>
                                        <p:tgtEl>
                                          <p:spTgt spid="92166"/>
                                        </p:tgtEl>
                                        <p:attrNameLst>
                                          <p:attrName>ppt_x</p:attrName>
                                        </p:attrNameLst>
                                      </p:cBhvr>
                                      <p:tavLst>
                                        <p:tav tm="0">
                                          <p:val>
                                            <p:strVal val="#ppt_x"/>
                                          </p:val>
                                        </p:tav>
                                        <p:tav tm="100000">
                                          <p:val>
                                            <p:strVal val="#ppt_x"/>
                                          </p:val>
                                        </p:tav>
                                      </p:tavLst>
                                    </p:anim>
                                    <p:anim calcmode="lin" valueType="num">
                                      <p:cBhvr additive="base">
                                        <p:cTn id="27" dur="500" fill="hold"/>
                                        <p:tgtEl>
                                          <p:spTgt spid="921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ctrTitle"/>
          </p:nvPr>
        </p:nvSpPr>
        <p:spPr>
          <a:xfrm>
            <a:off x="920750" y="-152400"/>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24579"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24580" name="Picture 5" descr="birdbath"/>
          <p:cNvPicPr>
            <a:picLocks noChangeAspect="1"/>
          </p:cNvPicPr>
          <p:nvPr/>
        </p:nvPicPr>
        <p:blipFill>
          <a:blip r:embed="rId1"/>
          <a:stretch>
            <a:fillRect/>
          </a:stretch>
        </p:blipFill>
        <p:spPr>
          <a:xfrm>
            <a:off x="-457200" y="3629025"/>
            <a:ext cx="2287588" cy="3352800"/>
          </a:xfrm>
          <a:prstGeom prst="rect">
            <a:avLst/>
          </a:prstGeom>
          <a:noFill/>
          <a:ln w="9525">
            <a:noFill/>
          </a:ln>
        </p:spPr>
      </p:pic>
      <p:sp>
        <p:nvSpPr>
          <p:cNvPr id="88070" name="Rectangle 6"/>
          <p:cNvSpPr/>
          <p:nvPr/>
        </p:nvSpPr>
        <p:spPr>
          <a:xfrm>
            <a:off x="609600" y="914400"/>
            <a:ext cx="8686800" cy="3070225"/>
          </a:xfrm>
          <a:prstGeom prst="rect">
            <a:avLst/>
          </a:prstGeom>
          <a:noFill/>
          <a:ln w="9525">
            <a:noFill/>
          </a:ln>
        </p:spPr>
        <p:txBody>
          <a:bodyPr/>
          <a:p>
            <a:pPr marL="609600" indent="-609600">
              <a:lnSpc>
                <a:spcPct val="80000"/>
              </a:lnSpc>
              <a:spcBef>
                <a:spcPct val="20000"/>
              </a:spcBef>
            </a:pPr>
            <a:r>
              <a:rPr sz="2400" dirty="0">
                <a:solidFill>
                  <a:srgbClr val="33CC33"/>
                </a:solidFill>
                <a:latin typeface="Arial" panose="020B0604020202020204" pitchFamily="34" charset="0"/>
              </a:rPr>
              <a:t>Beberapa langkah untuk pembelajaran secara team teaching</a:t>
            </a:r>
            <a:endParaRPr sz="2400" dirty="0">
              <a:solidFill>
                <a:srgbClr val="33CC33"/>
              </a:solidFill>
              <a:latin typeface="Arial" panose="020B0604020202020204" pitchFamily="34" charset="0"/>
            </a:endParaRPr>
          </a:p>
          <a:p>
            <a:pPr marL="609600" indent="-609600">
              <a:lnSpc>
                <a:spcPct val="80000"/>
              </a:lnSpc>
              <a:spcBef>
                <a:spcPct val="20000"/>
              </a:spcBef>
            </a:pPr>
            <a:endParaRPr sz="2400" dirty="0">
              <a:solidFill>
                <a:srgbClr val="33CC33"/>
              </a:solidFill>
              <a:latin typeface="Arial" panose="020B0604020202020204" pitchFamily="34" charset="0"/>
            </a:endParaRPr>
          </a:p>
          <a:p>
            <a:pPr marL="1371600" lvl="2" indent="-457200" eaLnBrk="1" hangingPunct="1">
              <a:spcBef>
                <a:spcPct val="20000"/>
              </a:spcBef>
            </a:pPr>
            <a:r>
              <a:rPr lang="id-ID" altLang="x-none" sz="2400" dirty="0">
                <a:latin typeface="Arial" panose="020B0604020202020204" pitchFamily="34" charset="0"/>
              </a:rPr>
              <a:t>Dilakukan penelaahan untuk memastikan berapa KD dan SK yang harus dicapai dalam satu topik pembelajaran.</a:t>
            </a:r>
            <a:endParaRPr sz="2400" dirty="0">
              <a:latin typeface="Arial" panose="020B0604020202020204" pitchFamily="34" charset="0"/>
            </a:endParaRPr>
          </a:p>
          <a:p>
            <a:pPr marL="1371600" lvl="2" indent="-457200" eaLnBrk="1" hangingPunct="1">
              <a:spcBef>
                <a:spcPct val="20000"/>
              </a:spcBef>
            </a:pPr>
            <a:endParaRPr sz="2400" dirty="0">
              <a:latin typeface="Arial" panose="020B0604020202020204" pitchFamily="34" charset="0"/>
            </a:endParaRPr>
          </a:p>
          <a:p>
            <a:pPr marL="1371600" lvl="2" indent="-457200" eaLnBrk="1" hangingPunct="1">
              <a:spcBef>
                <a:spcPct val="20000"/>
              </a:spcBef>
            </a:pPr>
            <a:r>
              <a:rPr sz="2400" dirty="0">
                <a:latin typeface="Arial" panose="020B0604020202020204" pitchFamily="34" charset="0"/>
              </a:rPr>
              <a:t>Setiap guru bertanggung jawab atas tercapainya KD</a:t>
            </a:r>
            <a:endParaRPr sz="2400" dirty="0">
              <a:latin typeface="Arial" panose="020B0604020202020204" pitchFamily="34" charset="0"/>
            </a:endParaRPr>
          </a:p>
          <a:p>
            <a:pPr marL="1371600" lvl="2" indent="-457200" eaLnBrk="1" hangingPunct="1">
              <a:spcBef>
                <a:spcPct val="20000"/>
              </a:spcBef>
              <a:buChar char="•"/>
            </a:pPr>
            <a:endParaRPr sz="2400" dirty="0">
              <a:latin typeface="Arial" panose="020B0604020202020204" pitchFamily="34" charset="0"/>
            </a:endParaRPr>
          </a:p>
          <a:p>
            <a:pPr marL="1371600" lvl="2" indent="-457200" eaLnBrk="1" hangingPunct="1">
              <a:spcBef>
                <a:spcPct val="20000"/>
              </a:spcBef>
            </a:pPr>
            <a:r>
              <a:rPr lang="id-ID" altLang="x-none" sz="2400" dirty="0">
                <a:latin typeface="Arial" panose="020B0604020202020204" pitchFamily="34" charset="0"/>
              </a:rPr>
              <a:t>Disusun skenario pembelajaran dengan melibatkan semua guru yang termasuk ke dalam topik yang bersangkutan, sehingga setiap anggota memahami apa yang harus dikerjakan dalam pembelajaran tersebut.</a:t>
            </a:r>
            <a:endParaRPr lang="id-ID" altLang="x-none" sz="24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8070"/>
                                        </p:tgtEl>
                                        <p:attrNameLst>
                                          <p:attrName>style.visibility</p:attrName>
                                        </p:attrNameLst>
                                      </p:cBhvr>
                                      <p:to>
                                        <p:strVal val="visible"/>
                                      </p:to>
                                    </p:set>
                                    <p:anim calcmode="lin" valueType="num">
                                      <p:cBhvr>
                                        <p:cTn id="7" dur="500" fill="hold"/>
                                        <p:tgtEl>
                                          <p:spTgt spid="88070"/>
                                        </p:tgtEl>
                                        <p:attrNameLst>
                                          <p:attrName>ppt_w</p:attrName>
                                        </p:attrNameLst>
                                      </p:cBhvr>
                                      <p:tavLst>
                                        <p:tav tm="0">
                                          <p:val>
                                            <p:strVal val="0,000000"/>
                                          </p:val>
                                        </p:tav>
                                        <p:tav tm="100000">
                                          <p:val>
                                            <p:strVal val="#ppt_w"/>
                                          </p:val>
                                        </p:tav>
                                      </p:tavLst>
                                    </p:anim>
                                    <p:anim calcmode="lin" valueType="num">
                                      <p:cBhvr>
                                        <p:cTn id="8" dur="500" fill="hold"/>
                                        <p:tgtEl>
                                          <p:spTgt spid="88070"/>
                                        </p:tgtEl>
                                        <p:attrNameLst>
                                          <p:attrName>ppt_h</p:attrName>
                                        </p:attrNameLst>
                                      </p:cBhvr>
                                      <p:tavLst>
                                        <p:tav tm="0">
                                          <p:val>
                                            <p:strVal val="0,000000"/>
                                          </p:val>
                                        </p:tav>
                                        <p:tav tm="100000">
                                          <p:val>
                                            <p:strVal val="#ppt_h"/>
                                          </p:val>
                                        </p:tav>
                                      </p:tavLst>
                                    </p:anim>
                                    <p:animEffect transition="in" filter="fade">
                                      <p:cBhvr>
                                        <p:cTn id="9" dur="500"/>
                                        <p:tgtEl>
                                          <p:spTgt spid="88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p:cNvSpPr>
          <p:nvPr>
            <p:ph type="ctrTitle"/>
          </p:nvPr>
        </p:nvSpPr>
        <p:spPr>
          <a:xfrm>
            <a:off x="920750" y="-152400"/>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25603" name="Text Box 3"/>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25604" name="Picture 4" descr="birdbath"/>
          <p:cNvPicPr>
            <a:picLocks noChangeAspect="1"/>
          </p:cNvPicPr>
          <p:nvPr/>
        </p:nvPicPr>
        <p:blipFill>
          <a:blip r:embed="rId1"/>
          <a:stretch>
            <a:fillRect/>
          </a:stretch>
        </p:blipFill>
        <p:spPr>
          <a:xfrm>
            <a:off x="0" y="3629025"/>
            <a:ext cx="2287588" cy="3352800"/>
          </a:xfrm>
          <a:prstGeom prst="rect">
            <a:avLst/>
          </a:prstGeom>
          <a:noFill/>
          <a:ln w="9525">
            <a:noFill/>
          </a:ln>
        </p:spPr>
      </p:pic>
      <p:sp>
        <p:nvSpPr>
          <p:cNvPr id="89093" name="Rectangle 5"/>
          <p:cNvSpPr/>
          <p:nvPr/>
        </p:nvSpPr>
        <p:spPr>
          <a:xfrm>
            <a:off x="838200" y="1425575"/>
            <a:ext cx="8153400" cy="3070225"/>
          </a:xfrm>
          <a:prstGeom prst="rect">
            <a:avLst/>
          </a:prstGeom>
          <a:noFill/>
          <a:ln w="9525">
            <a:noFill/>
          </a:ln>
        </p:spPr>
        <p:txBody>
          <a:bodyPr/>
          <a:p>
            <a:pPr marL="609600" indent="-609600">
              <a:lnSpc>
                <a:spcPct val="80000"/>
              </a:lnSpc>
              <a:spcBef>
                <a:spcPct val="20000"/>
              </a:spcBef>
            </a:pPr>
            <a:r>
              <a:rPr sz="2400" dirty="0">
                <a:solidFill>
                  <a:srgbClr val="33CC33"/>
                </a:solidFill>
                <a:latin typeface="Arial" panose="020B0604020202020204" pitchFamily="34" charset="0"/>
              </a:rPr>
              <a:t>Beberapa langkah untuk pembelajaran secara team teaching….</a:t>
            </a:r>
            <a:endParaRPr sz="2400" dirty="0">
              <a:solidFill>
                <a:srgbClr val="33CC33"/>
              </a:solidFill>
              <a:latin typeface="Arial" panose="020B0604020202020204" pitchFamily="34" charset="0"/>
            </a:endParaRPr>
          </a:p>
          <a:p>
            <a:pPr marL="609600" indent="-609600">
              <a:lnSpc>
                <a:spcPct val="80000"/>
              </a:lnSpc>
              <a:spcBef>
                <a:spcPct val="20000"/>
              </a:spcBef>
            </a:pPr>
            <a:endParaRPr sz="2400" dirty="0">
              <a:solidFill>
                <a:srgbClr val="33CC33"/>
              </a:solidFill>
              <a:latin typeface="Arial" panose="020B0604020202020204" pitchFamily="34" charset="0"/>
            </a:endParaRPr>
          </a:p>
          <a:p>
            <a:pPr marL="1371600" lvl="2" indent="-457200" eaLnBrk="1" hangingPunct="1">
              <a:spcBef>
                <a:spcPct val="20000"/>
              </a:spcBef>
            </a:pPr>
            <a:r>
              <a:rPr sz="2400" dirty="0">
                <a:latin typeface="Arial" panose="020B0604020202020204" pitchFamily="34" charset="0"/>
              </a:rPr>
              <a:t>Disimulasikan terlebih dahulu</a:t>
            </a:r>
            <a:endParaRPr sz="2400" dirty="0">
              <a:latin typeface="Arial" panose="020B0604020202020204" pitchFamily="34" charset="0"/>
            </a:endParaRPr>
          </a:p>
          <a:p>
            <a:pPr marL="1371600" lvl="2" indent="-457200" eaLnBrk="1" hangingPunct="1">
              <a:spcBef>
                <a:spcPct val="20000"/>
              </a:spcBef>
            </a:pPr>
            <a:endParaRPr sz="2400" dirty="0">
              <a:latin typeface="Arial" panose="020B0604020202020204" pitchFamily="34" charset="0"/>
            </a:endParaRPr>
          </a:p>
          <a:p>
            <a:pPr marL="1371600" lvl="2" indent="-457200" eaLnBrk="1" hangingPunct="1">
              <a:spcBef>
                <a:spcPct val="20000"/>
              </a:spcBef>
            </a:pPr>
            <a:r>
              <a:rPr lang="id-ID" altLang="x-none" sz="2400" dirty="0">
                <a:latin typeface="Arial" panose="020B0604020202020204" pitchFamily="34" charset="0"/>
              </a:rPr>
              <a:t>Evaluasi dan remedial menjadi tanggung jawab masing-masing guru sesuai dengan Standar Kompetensi dan Kompetensi Dasar</a:t>
            </a:r>
            <a:endParaRPr dirty="0">
              <a:solidFill>
                <a:schemeClr val="hlink"/>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9093"/>
                                        </p:tgtEl>
                                        <p:attrNameLst>
                                          <p:attrName>style.visibility</p:attrName>
                                        </p:attrNameLst>
                                      </p:cBhvr>
                                      <p:to>
                                        <p:strVal val="visible"/>
                                      </p:to>
                                    </p:set>
                                    <p:anim calcmode="lin" valueType="num">
                                      <p:cBhvr>
                                        <p:cTn id="7" dur="500" fill="hold"/>
                                        <p:tgtEl>
                                          <p:spTgt spid="89093"/>
                                        </p:tgtEl>
                                        <p:attrNameLst>
                                          <p:attrName>ppt_w</p:attrName>
                                        </p:attrNameLst>
                                      </p:cBhvr>
                                      <p:tavLst>
                                        <p:tav tm="0">
                                          <p:val>
                                            <p:strVal val="0,000000"/>
                                          </p:val>
                                        </p:tav>
                                        <p:tav tm="100000">
                                          <p:val>
                                            <p:strVal val="#ppt_w"/>
                                          </p:val>
                                        </p:tav>
                                      </p:tavLst>
                                    </p:anim>
                                    <p:anim calcmode="lin" valueType="num">
                                      <p:cBhvr>
                                        <p:cTn id="8" dur="500" fill="hold"/>
                                        <p:tgtEl>
                                          <p:spTgt spid="89093"/>
                                        </p:tgtEl>
                                        <p:attrNameLst>
                                          <p:attrName>ppt_h</p:attrName>
                                        </p:attrNameLst>
                                      </p:cBhvr>
                                      <p:tavLst>
                                        <p:tav tm="0">
                                          <p:val>
                                            <p:strVal val="0,000000"/>
                                          </p:val>
                                        </p:tav>
                                        <p:tav tm="100000">
                                          <p:val>
                                            <p:strVal val="#ppt_h"/>
                                          </p:val>
                                        </p:tav>
                                      </p:tavLst>
                                    </p:anim>
                                    <p:animEffect transition="in" filter="fade">
                                      <p:cBhvr>
                                        <p:cTn id="9" dur="500"/>
                                        <p:tgtEl>
                                          <p:spTgt spid="89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p:cNvSpPr>
          <p:nvPr>
            <p:ph type="ctrTitle"/>
          </p:nvPr>
        </p:nvSpPr>
        <p:spPr>
          <a:xfrm>
            <a:off x="920750" y="-152400"/>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91139" name="Rectangle 3"/>
          <p:cNvSpPr>
            <a:spLocks noGrp="1"/>
          </p:cNvSpPr>
          <p:nvPr>
            <p:ph type="subTitle" idx="1"/>
          </p:nvPr>
        </p:nvSpPr>
        <p:spPr>
          <a:xfrm>
            <a:off x="0" y="381000"/>
            <a:ext cx="9144000" cy="3070225"/>
          </a:xfrm>
        </p:spPr>
        <p:txBody>
          <a:bodyPr vert="horz" wrap="square" lIns="91440" tIns="45720" rIns="91440" bIns="45720" anchor="t" anchorCtr="0"/>
          <a:p>
            <a:pPr marL="609600" indent="-609600" algn="l" eaLnBrk="1" hangingPunct="1">
              <a:lnSpc>
                <a:spcPct val="80000"/>
              </a:lnSpc>
              <a:buClrTx/>
              <a:buSzTx/>
              <a:buFontTx/>
              <a:buAutoNum type="alphaLcPeriod"/>
            </a:pPr>
            <a:r>
              <a:rPr sz="2400" dirty="0">
                <a:solidFill>
                  <a:srgbClr val="33CC33"/>
                </a:solidFill>
                <a:latin typeface="+mn-lt"/>
                <a:ea typeface="+mn-ea"/>
                <a:cs typeface="+mn-cs"/>
              </a:rPr>
              <a:t>Terhadap Guru</a:t>
            </a:r>
            <a:endParaRPr sz="2400" dirty="0">
              <a:solidFill>
                <a:srgbClr val="33CC33"/>
              </a:solidFill>
              <a:latin typeface="+mn-lt"/>
              <a:ea typeface="+mn-ea"/>
              <a:cs typeface="+mn-cs"/>
            </a:endParaRPr>
          </a:p>
          <a:p>
            <a:pPr marL="609600" indent="-609600" algn="l" eaLnBrk="1" hangingPunct="1">
              <a:lnSpc>
                <a:spcPct val="80000"/>
              </a:lnSpc>
              <a:buClrTx/>
              <a:buSzTx/>
              <a:buFontTx/>
            </a:pPr>
            <a:r>
              <a:rPr sz="2400" dirty="0">
                <a:solidFill>
                  <a:srgbClr val="33CC33"/>
                </a:solidFill>
                <a:latin typeface="+mn-lt"/>
                <a:ea typeface="+mn-ea"/>
                <a:cs typeface="+mn-cs"/>
              </a:rPr>
              <a:t>	2. Guru Tunggal</a:t>
            </a:r>
            <a:endParaRPr sz="2400" dirty="0">
              <a:solidFill>
                <a:srgbClr val="33CC33"/>
              </a:solidFill>
              <a:latin typeface="+mn-lt"/>
              <a:ea typeface="+mn-ea"/>
              <a:cs typeface="+mn-cs"/>
            </a:endParaRPr>
          </a:p>
          <a:p>
            <a:pPr marL="609600" indent="-609600" algn="l" eaLnBrk="1" hangingPunct="1">
              <a:lnSpc>
                <a:spcPct val="80000"/>
              </a:lnSpc>
              <a:buClrTx/>
              <a:buSzTx/>
              <a:buFontTx/>
            </a:pPr>
            <a:r>
              <a:rPr sz="2400" dirty="0">
                <a:solidFill>
                  <a:srgbClr val="33CC33"/>
                </a:solidFill>
                <a:latin typeface="+mn-lt"/>
                <a:ea typeface="+mn-ea"/>
                <a:cs typeface="+mn-cs"/>
              </a:rPr>
              <a:t>	</a:t>
            </a:r>
            <a:endParaRPr sz="2400" dirty="0">
              <a:solidFill>
                <a:schemeClr val="hlink"/>
              </a:solidFill>
              <a:latin typeface="+mn-lt"/>
              <a:ea typeface="+mn-ea"/>
              <a:cs typeface="+mn-cs"/>
            </a:endParaRPr>
          </a:p>
        </p:txBody>
      </p:sp>
      <p:sp>
        <p:nvSpPr>
          <p:cNvPr id="26628"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26629" name="Picture 5" descr="birdbath"/>
          <p:cNvPicPr>
            <a:picLocks noChangeAspect="1"/>
          </p:cNvPicPr>
          <p:nvPr/>
        </p:nvPicPr>
        <p:blipFill>
          <a:blip r:embed="rId1"/>
          <a:stretch>
            <a:fillRect/>
          </a:stretch>
        </p:blipFill>
        <p:spPr>
          <a:xfrm>
            <a:off x="-381000" y="3629025"/>
            <a:ext cx="2287588" cy="3352800"/>
          </a:xfrm>
          <a:prstGeom prst="rect">
            <a:avLst/>
          </a:prstGeom>
          <a:noFill/>
          <a:ln w="9525">
            <a:noFill/>
          </a:ln>
        </p:spPr>
      </p:pic>
      <p:sp>
        <p:nvSpPr>
          <p:cNvPr id="91143" name="Rectangle 7"/>
          <p:cNvSpPr/>
          <p:nvPr/>
        </p:nvSpPr>
        <p:spPr>
          <a:xfrm>
            <a:off x="1219200" y="685800"/>
            <a:ext cx="7162800" cy="2362200"/>
          </a:xfrm>
          <a:prstGeom prst="rect">
            <a:avLst/>
          </a:prstGeom>
          <a:noFill/>
          <a:ln w="9525">
            <a:noFill/>
          </a:ln>
        </p:spPr>
        <p:txBody>
          <a:bodyPr/>
          <a:p>
            <a:pPr marL="609600" indent="-609600">
              <a:lnSpc>
                <a:spcPct val="80000"/>
              </a:lnSpc>
              <a:spcBef>
                <a:spcPct val="20000"/>
              </a:spcBef>
            </a:pPr>
            <a:endParaRPr sz="2400" dirty="0">
              <a:solidFill>
                <a:srgbClr val="33CC33"/>
              </a:solidFill>
              <a:latin typeface="Arial" panose="020B0604020202020204" pitchFamily="34" charset="0"/>
            </a:endParaRPr>
          </a:p>
          <a:p>
            <a:pPr marL="609600" indent="-609600">
              <a:lnSpc>
                <a:spcPct val="80000"/>
              </a:lnSpc>
              <a:spcBef>
                <a:spcPct val="20000"/>
              </a:spcBef>
            </a:pPr>
            <a:r>
              <a:rPr sz="2400" dirty="0">
                <a:solidFill>
                  <a:schemeClr val="folHlink"/>
                </a:solidFill>
                <a:latin typeface="Arial" panose="020B0604020202020204" pitchFamily="34" charset="0"/>
              </a:rPr>
              <a:t>Kelebihan:</a:t>
            </a:r>
            <a:endParaRPr sz="2400" dirty="0">
              <a:solidFill>
                <a:schemeClr val="folHlink"/>
              </a:solidFill>
              <a:latin typeface="Arial" panose="020B0604020202020204" pitchFamily="34" charset="0"/>
            </a:endParaRPr>
          </a:p>
          <a:p>
            <a:pPr marL="609600" indent="-609600" algn="just">
              <a:lnSpc>
                <a:spcPct val="80000"/>
              </a:lnSpc>
              <a:spcBef>
                <a:spcPct val="20000"/>
              </a:spcBef>
              <a:buChar char="•"/>
            </a:pPr>
            <a:r>
              <a:rPr lang="id-ID" altLang="x-none" sz="3200" dirty="0">
                <a:latin typeface="Arial" panose="020B0604020202020204" pitchFamily="34" charset="0"/>
              </a:rPr>
              <a:t> </a:t>
            </a:r>
            <a:r>
              <a:rPr lang="id-ID" altLang="x-none" sz="2400" b="1" dirty="0">
                <a:latin typeface="Arial" panose="020B0604020202020204" pitchFamily="34" charset="0"/>
              </a:rPr>
              <a:t>IPS merupakan satu mata pelajaran</a:t>
            </a:r>
            <a:endParaRPr sz="2400" b="1" dirty="0">
              <a:latin typeface="Arial" panose="020B0604020202020204" pitchFamily="34" charset="0"/>
            </a:endParaRPr>
          </a:p>
          <a:p>
            <a:pPr marL="609600" indent="-609600" algn="just">
              <a:lnSpc>
                <a:spcPct val="80000"/>
              </a:lnSpc>
              <a:spcBef>
                <a:spcPct val="20000"/>
              </a:spcBef>
            </a:pPr>
            <a:endParaRPr sz="2400" b="1" dirty="0">
              <a:latin typeface="Arial" panose="020B0604020202020204" pitchFamily="34" charset="0"/>
            </a:endParaRPr>
          </a:p>
          <a:p>
            <a:pPr marL="609600" indent="-609600" algn="just">
              <a:lnSpc>
                <a:spcPct val="80000"/>
              </a:lnSpc>
              <a:spcBef>
                <a:spcPct val="20000"/>
              </a:spcBef>
              <a:buChar char="•"/>
            </a:pPr>
            <a:r>
              <a:rPr lang="id-ID" altLang="x-none" sz="2400" b="1" dirty="0">
                <a:latin typeface="Arial" panose="020B0604020202020204" pitchFamily="34" charset="0"/>
              </a:rPr>
              <a:t> guru dapat merancang skenario pembelajaran sesuai dengan topik yang ia kembangkan tanpa konsolidasi terlebih dahulu dengan guru yang lain</a:t>
            </a:r>
            <a:endParaRPr sz="2400" b="1" dirty="0">
              <a:latin typeface="Arial" panose="020B0604020202020204" pitchFamily="34" charset="0"/>
            </a:endParaRPr>
          </a:p>
          <a:p>
            <a:pPr marL="609600" indent="-609600" algn="just">
              <a:lnSpc>
                <a:spcPct val="80000"/>
              </a:lnSpc>
              <a:spcBef>
                <a:spcPct val="20000"/>
              </a:spcBef>
            </a:pPr>
            <a:endParaRPr sz="2400" b="1" dirty="0">
              <a:latin typeface="Arial" panose="020B0604020202020204" pitchFamily="34" charset="0"/>
            </a:endParaRPr>
          </a:p>
          <a:p>
            <a:pPr marL="609600" indent="-609600" algn="just">
              <a:lnSpc>
                <a:spcPct val="80000"/>
              </a:lnSpc>
              <a:spcBef>
                <a:spcPct val="20000"/>
              </a:spcBef>
              <a:buChar char="•"/>
            </a:pPr>
            <a:r>
              <a:rPr lang="id-ID" altLang="x-none" sz="2400" b="1" dirty="0">
                <a:latin typeface="Arial" panose="020B0604020202020204" pitchFamily="34" charset="0"/>
              </a:rPr>
              <a:t>oleh karena tanggung jawab dipikul oleh seorang diri, maka potensi untuk saling mengandalkan tidak akan muncul.</a:t>
            </a:r>
            <a:endParaRPr sz="2400" b="1" dirty="0">
              <a:solidFill>
                <a:schemeClr val="folHlink"/>
              </a:solidFill>
              <a:latin typeface="Arial" panose="020B0604020202020204" pitchFamily="34" charset="0"/>
            </a:endParaRPr>
          </a:p>
          <a:p>
            <a:pPr marL="609600" indent="-609600">
              <a:lnSpc>
                <a:spcPct val="80000"/>
              </a:lnSpc>
              <a:spcBef>
                <a:spcPct val="20000"/>
              </a:spcBef>
            </a:pPr>
            <a:endParaRPr sz="2400" b="1" dirty="0">
              <a:solidFill>
                <a:schemeClr val="folHlink"/>
              </a:solidFill>
              <a:latin typeface="Arial" panose="020B0604020202020204" pitchFamily="34" charset="0"/>
            </a:endParaRPr>
          </a:p>
          <a:p>
            <a:pPr marL="609600" indent="-609600">
              <a:lnSpc>
                <a:spcPct val="80000"/>
              </a:lnSpc>
              <a:spcBef>
                <a:spcPct val="20000"/>
              </a:spcBef>
            </a:pPr>
            <a:endParaRPr sz="2400" b="1" dirty="0">
              <a:solidFill>
                <a:schemeClr val="hlink"/>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91139">
                                            <p:txEl>
                                              <p:charRg st="0" end="14"/>
                                            </p:txEl>
                                          </p:spTgt>
                                        </p:tgtEl>
                                        <p:attrNameLst>
                                          <p:attrName>style.visibility</p:attrName>
                                        </p:attrNameLst>
                                      </p:cBhvr>
                                      <p:to>
                                        <p:strVal val="visible"/>
                                      </p:to>
                                    </p:set>
                                    <p:anim calcmode="lin" valueType="num">
                                      <p:cBhvr>
                                        <p:cTn id="7" dur="1000" fill="hold"/>
                                        <p:tgtEl>
                                          <p:spTgt spid="91139">
                                            <p:txEl>
                                              <p:charRg st="0" end="14"/>
                                            </p:txEl>
                                          </p:spTgt>
                                        </p:tgtEl>
                                        <p:attrNameLst>
                                          <p:attrName>ppt_w</p:attrName>
                                        </p:attrNameLst>
                                      </p:cBhvr>
                                      <p:tavLst>
                                        <p:tav tm="0">
                                          <p:val>
                                            <p:strVal val="#ppt_w*0.70"/>
                                          </p:val>
                                        </p:tav>
                                        <p:tav tm="100000">
                                          <p:val>
                                            <p:strVal val="#ppt_w"/>
                                          </p:val>
                                        </p:tav>
                                      </p:tavLst>
                                    </p:anim>
                                    <p:anim calcmode="lin" valueType="num">
                                      <p:cBhvr>
                                        <p:cTn id="8" dur="1000" fill="hold"/>
                                        <p:tgtEl>
                                          <p:spTgt spid="91139">
                                            <p:txEl>
                                              <p:charRg st="0" end="14"/>
                                            </p:txEl>
                                          </p:spTgt>
                                        </p:tgtEl>
                                        <p:attrNameLst>
                                          <p:attrName>ppt_h</p:attrName>
                                        </p:attrNameLst>
                                      </p:cBhvr>
                                      <p:tavLst>
                                        <p:tav tm="0">
                                          <p:val>
                                            <p:strVal val="#ppt_h"/>
                                          </p:val>
                                        </p:tav>
                                        <p:tav tm="100000">
                                          <p:val>
                                            <p:strVal val="#ppt_h"/>
                                          </p:val>
                                        </p:tav>
                                      </p:tavLst>
                                    </p:anim>
                                    <p:animEffect transition="in" filter="fade">
                                      <p:cBhvr>
                                        <p:cTn id="9" dur="1000"/>
                                        <p:tgtEl>
                                          <p:spTgt spid="91139">
                                            <p:txEl>
                                              <p:charRg st="0" end="14"/>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91139">
                                            <p:txEl>
                                              <p:charRg st="14" end="31"/>
                                            </p:txEl>
                                          </p:spTgt>
                                        </p:tgtEl>
                                        <p:attrNameLst>
                                          <p:attrName>style.visibility</p:attrName>
                                        </p:attrNameLst>
                                      </p:cBhvr>
                                      <p:to>
                                        <p:strVal val="visible"/>
                                      </p:to>
                                    </p:set>
                                    <p:anim calcmode="lin" valueType="num">
                                      <p:cBhvr>
                                        <p:cTn id="12" dur="1000" fill="hold"/>
                                        <p:tgtEl>
                                          <p:spTgt spid="91139">
                                            <p:txEl>
                                              <p:charRg st="14" end="31"/>
                                            </p:txEl>
                                          </p:spTgt>
                                        </p:tgtEl>
                                        <p:attrNameLst>
                                          <p:attrName>ppt_w</p:attrName>
                                        </p:attrNameLst>
                                      </p:cBhvr>
                                      <p:tavLst>
                                        <p:tav tm="0">
                                          <p:val>
                                            <p:strVal val="#ppt_w*0.70"/>
                                          </p:val>
                                        </p:tav>
                                        <p:tav tm="100000">
                                          <p:val>
                                            <p:strVal val="#ppt_w"/>
                                          </p:val>
                                        </p:tav>
                                      </p:tavLst>
                                    </p:anim>
                                    <p:anim calcmode="lin" valueType="num">
                                      <p:cBhvr>
                                        <p:cTn id="13" dur="1000" fill="hold"/>
                                        <p:tgtEl>
                                          <p:spTgt spid="91139">
                                            <p:txEl>
                                              <p:charRg st="14" end="31"/>
                                            </p:txEl>
                                          </p:spTgt>
                                        </p:tgtEl>
                                        <p:attrNameLst>
                                          <p:attrName>ppt_h</p:attrName>
                                        </p:attrNameLst>
                                      </p:cBhvr>
                                      <p:tavLst>
                                        <p:tav tm="0">
                                          <p:val>
                                            <p:strVal val="#ppt_h"/>
                                          </p:val>
                                        </p:tav>
                                        <p:tav tm="100000">
                                          <p:val>
                                            <p:strVal val="#ppt_h"/>
                                          </p:val>
                                        </p:tav>
                                      </p:tavLst>
                                    </p:anim>
                                    <p:animEffect transition="in" filter="fade">
                                      <p:cBhvr>
                                        <p:cTn id="14" dur="1000"/>
                                        <p:tgtEl>
                                          <p:spTgt spid="91139">
                                            <p:txEl>
                                              <p:charRg st="14" end="3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91139">
                                            <p:txEl>
                                              <p:charRg st="31" end="33"/>
                                            </p:txEl>
                                          </p:spTgt>
                                        </p:tgtEl>
                                        <p:attrNameLst>
                                          <p:attrName>style.visibility</p:attrName>
                                        </p:attrNameLst>
                                      </p:cBhvr>
                                      <p:to>
                                        <p:strVal val="visible"/>
                                      </p:to>
                                    </p:set>
                                    <p:anim calcmode="lin" valueType="num">
                                      <p:cBhvr>
                                        <p:cTn id="19" dur="1000" fill="hold"/>
                                        <p:tgtEl>
                                          <p:spTgt spid="91139">
                                            <p:txEl>
                                              <p:charRg st="31" end="33"/>
                                            </p:txEl>
                                          </p:spTgt>
                                        </p:tgtEl>
                                        <p:attrNameLst>
                                          <p:attrName>ppt_w</p:attrName>
                                        </p:attrNameLst>
                                      </p:cBhvr>
                                      <p:tavLst>
                                        <p:tav tm="0">
                                          <p:val>
                                            <p:strVal val="#ppt_w*0.70"/>
                                          </p:val>
                                        </p:tav>
                                        <p:tav tm="100000">
                                          <p:val>
                                            <p:strVal val="#ppt_w"/>
                                          </p:val>
                                        </p:tav>
                                      </p:tavLst>
                                    </p:anim>
                                    <p:anim calcmode="lin" valueType="num">
                                      <p:cBhvr>
                                        <p:cTn id="20" dur="1000" fill="hold"/>
                                        <p:tgtEl>
                                          <p:spTgt spid="91139">
                                            <p:txEl>
                                              <p:charRg st="31" end="33"/>
                                            </p:txEl>
                                          </p:spTgt>
                                        </p:tgtEl>
                                        <p:attrNameLst>
                                          <p:attrName>ppt_h</p:attrName>
                                        </p:attrNameLst>
                                      </p:cBhvr>
                                      <p:tavLst>
                                        <p:tav tm="0">
                                          <p:val>
                                            <p:strVal val="#ppt_h"/>
                                          </p:val>
                                        </p:tav>
                                        <p:tav tm="100000">
                                          <p:val>
                                            <p:strVal val="#ppt_h"/>
                                          </p:val>
                                        </p:tav>
                                      </p:tavLst>
                                    </p:anim>
                                    <p:animEffect transition="in" filter="fade">
                                      <p:cBhvr>
                                        <p:cTn id="21" dur="1000"/>
                                        <p:tgtEl>
                                          <p:spTgt spid="91139">
                                            <p:txEl>
                                              <p:charRg st="31" end="3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91143"/>
                                        </p:tgtEl>
                                        <p:attrNameLst>
                                          <p:attrName>style.visibility</p:attrName>
                                        </p:attrNameLst>
                                      </p:cBhvr>
                                      <p:to>
                                        <p:strVal val="visible"/>
                                      </p:to>
                                    </p:set>
                                    <p:animEffect transition="in" filter="box(in)">
                                      <p:cBhvr>
                                        <p:cTn id="26" dur="500"/>
                                        <p:tgtEl>
                                          <p:spTgt spid="91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p:cNvSpPr>
          <p:nvPr>
            <p:ph type="ctrTitle"/>
          </p:nvPr>
        </p:nvSpPr>
        <p:spPr>
          <a:xfrm>
            <a:off x="920750" y="-152400"/>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93187" name="Rectangle 3"/>
          <p:cNvSpPr>
            <a:spLocks noGrp="1"/>
          </p:cNvSpPr>
          <p:nvPr>
            <p:ph type="subTitle" idx="1"/>
          </p:nvPr>
        </p:nvSpPr>
        <p:spPr>
          <a:xfrm>
            <a:off x="0" y="381000"/>
            <a:ext cx="9144000" cy="3070225"/>
          </a:xfrm>
        </p:spPr>
        <p:txBody>
          <a:bodyPr vert="horz" wrap="square" lIns="91440" tIns="45720" rIns="91440" bIns="45720" anchor="t" anchorCtr="0"/>
          <a:p>
            <a:pPr marL="609600" indent="-609600" algn="l" eaLnBrk="1" hangingPunct="1">
              <a:lnSpc>
                <a:spcPct val="80000"/>
              </a:lnSpc>
              <a:buClrTx/>
              <a:buSzTx/>
              <a:buFontTx/>
              <a:buAutoNum type="alphaLcPeriod"/>
            </a:pPr>
            <a:r>
              <a:rPr sz="2400" dirty="0">
                <a:solidFill>
                  <a:srgbClr val="33CC33"/>
                </a:solidFill>
                <a:latin typeface="+mn-lt"/>
                <a:ea typeface="+mn-ea"/>
                <a:cs typeface="+mn-cs"/>
              </a:rPr>
              <a:t>Terhadap Guru</a:t>
            </a:r>
            <a:endParaRPr sz="2400" dirty="0">
              <a:solidFill>
                <a:srgbClr val="33CC33"/>
              </a:solidFill>
              <a:latin typeface="+mn-lt"/>
              <a:ea typeface="+mn-ea"/>
              <a:cs typeface="+mn-cs"/>
            </a:endParaRPr>
          </a:p>
          <a:p>
            <a:pPr marL="609600" indent="-609600" algn="l" eaLnBrk="1" hangingPunct="1">
              <a:lnSpc>
                <a:spcPct val="80000"/>
              </a:lnSpc>
              <a:buClrTx/>
              <a:buSzTx/>
              <a:buFontTx/>
            </a:pPr>
            <a:r>
              <a:rPr sz="2400" dirty="0">
                <a:solidFill>
                  <a:srgbClr val="33CC33"/>
                </a:solidFill>
                <a:latin typeface="+mn-lt"/>
                <a:ea typeface="+mn-ea"/>
                <a:cs typeface="+mn-cs"/>
              </a:rPr>
              <a:t>	2. Guru Tunggal</a:t>
            </a:r>
            <a:endParaRPr sz="2400" dirty="0">
              <a:solidFill>
                <a:srgbClr val="33CC33"/>
              </a:solidFill>
              <a:latin typeface="+mn-lt"/>
              <a:ea typeface="+mn-ea"/>
              <a:cs typeface="+mn-cs"/>
            </a:endParaRPr>
          </a:p>
          <a:p>
            <a:pPr marL="609600" indent="-609600" algn="l" eaLnBrk="1" hangingPunct="1">
              <a:lnSpc>
                <a:spcPct val="80000"/>
              </a:lnSpc>
              <a:buClrTx/>
              <a:buSzTx/>
              <a:buFontTx/>
            </a:pPr>
            <a:r>
              <a:rPr sz="2400" dirty="0">
                <a:solidFill>
                  <a:srgbClr val="33CC33"/>
                </a:solidFill>
                <a:latin typeface="+mn-lt"/>
                <a:ea typeface="+mn-ea"/>
                <a:cs typeface="+mn-cs"/>
              </a:rPr>
              <a:t>	</a:t>
            </a:r>
            <a:endParaRPr sz="2400" dirty="0">
              <a:solidFill>
                <a:schemeClr val="hlink"/>
              </a:solidFill>
              <a:latin typeface="+mn-lt"/>
              <a:ea typeface="+mn-ea"/>
              <a:cs typeface="+mn-cs"/>
            </a:endParaRPr>
          </a:p>
        </p:txBody>
      </p:sp>
      <p:sp>
        <p:nvSpPr>
          <p:cNvPr id="27652"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27653" name="Picture 5" descr="birdbath"/>
          <p:cNvPicPr>
            <a:picLocks noChangeAspect="1"/>
          </p:cNvPicPr>
          <p:nvPr/>
        </p:nvPicPr>
        <p:blipFill>
          <a:blip r:embed="rId1"/>
          <a:stretch>
            <a:fillRect/>
          </a:stretch>
        </p:blipFill>
        <p:spPr>
          <a:xfrm>
            <a:off x="-611187" y="3629025"/>
            <a:ext cx="2287587" cy="3352800"/>
          </a:xfrm>
          <a:prstGeom prst="rect">
            <a:avLst/>
          </a:prstGeom>
          <a:noFill/>
          <a:ln w="9525">
            <a:noFill/>
          </a:ln>
        </p:spPr>
      </p:pic>
      <p:sp>
        <p:nvSpPr>
          <p:cNvPr id="93190" name="Rectangle 6"/>
          <p:cNvSpPr/>
          <p:nvPr/>
        </p:nvSpPr>
        <p:spPr>
          <a:xfrm>
            <a:off x="914400" y="1295400"/>
            <a:ext cx="8153400" cy="2536825"/>
          </a:xfrm>
          <a:prstGeom prst="rect">
            <a:avLst/>
          </a:prstGeom>
          <a:noFill/>
          <a:ln w="9525">
            <a:noFill/>
          </a:ln>
        </p:spPr>
        <p:txBody>
          <a:bodyPr/>
          <a:p>
            <a:pPr marL="609600" indent="-609600">
              <a:lnSpc>
                <a:spcPct val="80000"/>
              </a:lnSpc>
              <a:spcBef>
                <a:spcPct val="20000"/>
              </a:spcBef>
            </a:pPr>
            <a:r>
              <a:rPr sz="2400" b="1" dirty="0">
                <a:latin typeface="Arial" panose="020B0604020202020204" pitchFamily="34" charset="0"/>
              </a:rPr>
              <a:t>kekurangan dari guru tunggal…</a:t>
            </a:r>
            <a:endParaRPr sz="2400" b="1" dirty="0">
              <a:latin typeface="Arial" panose="020B0604020202020204" pitchFamily="34" charset="0"/>
            </a:endParaRPr>
          </a:p>
          <a:p>
            <a:pPr marL="609600" indent="-609600">
              <a:lnSpc>
                <a:spcPct val="80000"/>
              </a:lnSpc>
              <a:spcBef>
                <a:spcPct val="20000"/>
              </a:spcBef>
            </a:pPr>
            <a:endParaRPr sz="2400" b="1" dirty="0">
              <a:latin typeface="Arial" panose="020B0604020202020204" pitchFamily="34" charset="0"/>
            </a:endParaRPr>
          </a:p>
          <a:p>
            <a:pPr marL="609600" indent="-609600" algn="just">
              <a:lnSpc>
                <a:spcPct val="80000"/>
              </a:lnSpc>
              <a:spcBef>
                <a:spcPct val="20000"/>
              </a:spcBef>
              <a:buChar char="•"/>
            </a:pPr>
            <a:r>
              <a:rPr sz="2400" dirty="0">
                <a:latin typeface="Arial" panose="020B0604020202020204" pitchFamily="34" charset="0"/>
              </a:rPr>
              <a:t>M</a:t>
            </a:r>
            <a:r>
              <a:rPr lang="id-ID" altLang="x-none" sz="2400" dirty="0">
                <a:latin typeface="Arial" panose="020B0604020202020204" pitchFamily="34" charset="0"/>
              </a:rPr>
              <a:t>ata pelajaran IPS terpadu merupakan hal yang baru, sehingga sangat sulit untuk melakukan penggabungan terhadap berbagai bidang studi tersebut</a:t>
            </a:r>
            <a:endParaRPr sz="2400" dirty="0">
              <a:latin typeface="Arial" panose="020B0604020202020204" pitchFamily="34" charset="0"/>
            </a:endParaRPr>
          </a:p>
          <a:p>
            <a:pPr marL="609600" indent="-609600" algn="just">
              <a:lnSpc>
                <a:spcPct val="80000"/>
              </a:lnSpc>
              <a:spcBef>
                <a:spcPct val="20000"/>
              </a:spcBef>
            </a:pPr>
            <a:endParaRPr sz="2400" dirty="0">
              <a:latin typeface="Arial" panose="020B0604020202020204" pitchFamily="34" charset="0"/>
            </a:endParaRPr>
          </a:p>
          <a:p>
            <a:pPr marL="609600" indent="-609600" algn="just">
              <a:lnSpc>
                <a:spcPct val="80000"/>
              </a:lnSpc>
              <a:spcBef>
                <a:spcPct val="20000"/>
              </a:spcBef>
              <a:buChar char="•"/>
            </a:pPr>
            <a:r>
              <a:rPr lang="id-ID" altLang="x-none" sz="2400" dirty="0">
                <a:latin typeface="Arial" panose="020B0604020202020204" pitchFamily="34" charset="0"/>
              </a:rPr>
              <a:t>seorang guru bidang studi geografi tidak menguasai secara mendalam tentang sejarah dan ekonomi sehingga dalam pembelajaran IPS terpadu akan didominasi oleh bidang studi geografi</a:t>
            </a:r>
            <a:endParaRPr sz="2400" dirty="0">
              <a:latin typeface="Arial" panose="020B0604020202020204" pitchFamily="34" charset="0"/>
            </a:endParaRPr>
          </a:p>
          <a:p>
            <a:pPr marL="609600" indent="-609600" algn="just">
              <a:lnSpc>
                <a:spcPct val="80000"/>
              </a:lnSpc>
              <a:spcBef>
                <a:spcPct val="20000"/>
              </a:spcBef>
            </a:pPr>
            <a:endParaRPr sz="2400" dirty="0">
              <a:latin typeface="Arial" panose="020B0604020202020204" pitchFamily="34" charset="0"/>
            </a:endParaRPr>
          </a:p>
          <a:p>
            <a:pPr marL="609600" indent="-609600" algn="just">
              <a:lnSpc>
                <a:spcPct val="80000"/>
              </a:lnSpc>
              <a:spcBef>
                <a:spcPct val="20000"/>
              </a:spcBef>
              <a:buChar char="•"/>
            </a:pPr>
            <a:r>
              <a:rPr lang="id-ID" altLang="x-none" sz="2400" dirty="0">
                <a:latin typeface="Arial" panose="020B0604020202020204" pitchFamily="34" charset="0"/>
              </a:rPr>
              <a:t>jika skenario pembelajaran tidak menggunakan metode yang inovatif maka pencapaian Standar Kompetensi dan Kompetensi Dasar tidak akan tercapai karena akan menjadi sebuah narasi yang kering tanpa makna.</a:t>
            </a:r>
            <a:endParaRPr sz="2400" dirty="0">
              <a:latin typeface="Arial" panose="020B0604020202020204" pitchFamily="34" charset="0"/>
            </a:endParaRPr>
          </a:p>
          <a:p>
            <a:pPr marL="609600" indent="-609600">
              <a:lnSpc>
                <a:spcPct val="80000"/>
              </a:lnSpc>
              <a:spcBef>
                <a:spcPct val="20000"/>
              </a:spcBef>
            </a:pPr>
            <a:endParaRPr sz="2400" dirty="0">
              <a:latin typeface="Arial" panose="020B0604020202020204" pitchFamily="34" charset="0"/>
            </a:endParaRPr>
          </a:p>
          <a:p>
            <a:pPr marL="609600" indent="-609600">
              <a:lnSpc>
                <a:spcPct val="80000"/>
              </a:lnSpc>
              <a:spcBef>
                <a:spcPct val="20000"/>
              </a:spcBef>
            </a:pPr>
            <a:endParaRPr sz="24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93187">
                                            <p:txEl>
                                              <p:charRg st="0" end="14"/>
                                            </p:txEl>
                                          </p:spTgt>
                                        </p:tgtEl>
                                        <p:attrNameLst>
                                          <p:attrName>style.visibility</p:attrName>
                                        </p:attrNameLst>
                                      </p:cBhvr>
                                      <p:to>
                                        <p:strVal val="visible"/>
                                      </p:to>
                                    </p:set>
                                    <p:anim calcmode="lin" valueType="num">
                                      <p:cBhvr>
                                        <p:cTn id="7" dur="1000" fill="hold"/>
                                        <p:tgtEl>
                                          <p:spTgt spid="93187">
                                            <p:txEl>
                                              <p:charRg st="0" end="14"/>
                                            </p:txEl>
                                          </p:spTgt>
                                        </p:tgtEl>
                                        <p:attrNameLst>
                                          <p:attrName>ppt_w</p:attrName>
                                        </p:attrNameLst>
                                      </p:cBhvr>
                                      <p:tavLst>
                                        <p:tav tm="0">
                                          <p:val>
                                            <p:strVal val="#ppt_w*0.70"/>
                                          </p:val>
                                        </p:tav>
                                        <p:tav tm="100000">
                                          <p:val>
                                            <p:strVal val="#ppt_w"/>
                                          </p:val>
                                        </p:tav>
                                      </p:tavLst>
                                    </p:anim>
                                    <p:anim calcmode="lin" valueType="num">
                                      <p:cBhvr>
                                        <p:cTn id="8" dur="1000" fill="hold"/>
                                        <p:tgtEl>
                                          <p:spTgt spid="93187">
                                            <p:txEl>
                                              <p:charRg st="0" end="14"/>
                                            </p:txEl>
                                          </p:spTgt>
                                        </p:tgtEl>
                                        <p:attrNameLst>
                                          <p:attrName>ppt_h</p:attrName>
                                        </p:attrNameLst>
                                      </p:cBhvr>
                                      <p:tavLst>
                                        <p:tav tm="0">
                                          <p:val>
                                            <p:strVal val="#ppt_h"/>
                                          </p:val>
                                        </p:tav>
                                        <p:tav tm="100000">
                                          <p:val>
                                            <p:strVal val="#ppt_h"/>
                                          </p:val>
                                        </p:tav>
                                      </p:tavLst>
                                    </p:anim>
                                    <p:animEffect transition="in" filter="fade">
                                      <p:cBhvr>
                                        <p:cTn id="9" dur="1000"/>
                                        <p:tgtEl>
                                          <p:spTgt spid="93187">
                                            <p:txEl>
                                              <p:charRg st="0" end="14"/>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93187">
                                            <p:txEl>
                                              <p:charRg st="14" end="31"/>
                                            </p:txEl>
                                          </p:spTgt>
                                        </p:tgtEl>
                                        <p:attrNameLst>
                                          <p:attrName>style.visibility</p:attrName>
                                        </p:attrNameLst>
                                      </p:cBhvr>
                                      <p:to>
                                        <p:strVal val="visible"/>
                                      </p:to>
                                    </p:set>
                                    <p:anim calcmode="lin" valueType="num">
                                      <p:cBhvr>
                                        <p:cTn id="12" dur="1000" fill="hold"/>
                                        <p:tgtEl>
                                          <p:spTgt spid="93187">
                                            <p:txEl>
                                              <p:charRg st="14" end="31"/>
                                            </p:txEl>
                                          </p:spTgt>
                                        </p:tgtEl>
                                        <p:attrNameLst>
                                          <p:attrName>ppt_w</p:attrName>
                                        </p:attrNameLst>
                                      </p:cBhvr>
                                      <p:tavLst>
                                        <p:tav tm="0">
                                          <p:val>
                                            <p:strVal val="#ppt_w*0.70"/>
                                          </p:val>
                                        </p:tav>
                                        <p:tav tm="100000">
                                          <p:val>
                                            <p:strVal val="#ppt_w"/>
                                          </p:val>
                                        </p:tav>
                                      </p:tavLst>
                                    </p:anim>
                                    <p:anim calcmode="lin" valueType="num">
                                      <p:cBhvr>
                                        <p:cTn id="13" dur="1000" fill="hold"/>
                                        <p:tgtEl>
                                          <p:spTgt spid="93187">
                                            <p:txEl>
                                              <p:charRg st="14" end="31"/>
                                            </p:txEl>
                                          </p:spTgt>
                                        </p:tgtEl>
                                        <p:attrNameLst>
                                          <p:attrName>ppt_h</p:attrName>
                                        </p:attrNameLst>
                                      </p:cBhvr>
                                      <p:tavLst>
                                        <p:tav tm="0">
                                          <p:val>
                                            <p:strVal val="#ppt_h"/>
                                          </p:val>
                                        </p:tav>
                                        <p:tav tm="100000">
                                          <p:val>
                                            <p:strVal val="#ppt_h"/>
                                          </p:val>
                                        </p:tav>
                                      </p:tavLst>
                                    </p:anim>
                                    <p:animEffect transition="in" filter="fade">
                                      <p:cBhvr>
                                        <p:cTn id="14" dur="1000"/>
                                        <p:tgtEl>
                                          <p:spTgt spid="93187">
                                            <p:txEl>
                                              <p:charRg st="14" end="3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93187">
                                            <p:txEl>
                                              <p:charRg st="31" end="33"/>
                                            </p:txEl>
                                          </p:spTgt>
                                        </p:tgtEl>
                                        <p:attrNameLst>
                                          <p:attrName>style.visibility</p:attrName>
                                        </p:attrNameLst>
                                      </p:cBhvr>
                                      <p:to>
                                        <p:strVal val="visible"/>
                                      </p:to>
                                    </p:set>
                                    <p:anim calcmode="lin" valueType="num">
                                      <p:cBhvr>
                                        <p:cTn id="19" dur="1000" fill="hold"/>
                                        <p:tgtEl>
                                          <p:spTgt spid="93187">
                                            <p:txEl>
                                              <p:charRg st="31" end="33"/>
                                            </p:txEl>
                                          </p:spTgt>
                                        </p:tgtEl>
                                        <p:attrNameLst>
                                          <p:attrName>ppt_w</p:attrName>
                                        </p:attrNameLst>
                                      </p:cBhvr>
                                      <p:tavLst>
                                        <p:tav tm="0">
                                          <p:val>
                                            <p:strVal val="#ppt_w*0.70"/>
                                          </p:val>
                                        </p:tav>
                                        <p:tav tm="100000">
                                          <p:val>
                                            <p:strVal val="#ppt_w"/>
                                          </p:val>
                                        </p:tav>
                                      </p:tavLst>
                                    </p:anim>
                                    <p:anim calcmode="lin" valueType="num">
                                      <p:cBhvr>
                                        <p:cTn id="20" dur="1000" fill="hold"/>
                                        <p:tgtEl>
                                          <p:spTgt spid="93187">
                                            <p:txEl>
                                              <p:charRg st="31" end="33"/>
                                            </p:txEl>
                                          </p:spTgt>
                                        </p:tgtEl>
                                        <p:attrNameLst>
                                          <p:attrName>ppt_h</p:attrName>
                                        </p:attrNameLst>
                                      </p:cBhvr>
                                      <p:tavLst>
                                        <p:tav tm="0">
                                          <p:val>
                                            <p:strVal val="#ppt_h"/>
                                          </p:val>
                                        </p:tav>
                                        <p:tav tm="100000">
                                          <p:val>
                                            <p:strVal val="#ppt_h"/>
                                          </p:val>
                                        </p:tav>
                                      </p:tavLst>
                                    </p:anim>
                                    <p:animEffect transition="in" filter="fade">
                                      <p:cBhvr>
                                        <p:cTn id="21" dur="1000"/>
                                        <p:tgtEl>
                                          <p:spTgt spid="93187">
                                            <p:txEl>
                                              <p:charRg st="31" end="3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3190"/>
                                        </p:tgtEl>
                                        <p:attrNameLst>
                                          <p:attrName>style.visibility</p:attrName>
                                        </p:attrNameLst>
                                      </p:cBhvr>
                                      <p:to>
                                        <p:strVal val="visible"/>
                                      </p:to>
                                    </p:set>
                                    <p:anim calcmode="lin" valueType="num">
                                      <p:cBhvr additive="base">
                                        <p:cTn id="26" dur="500" fill="hold"/>
                                        <p:tgtEl>
                                          <p:spTgt spid="93190"/>
                                        </p:tgtEl>
                                        <p:attrNameLst>
                                          <p:attrName>ppt_x</p:attrName>
                                        </p:attrNameLst>
                                      </p:cBhvr>
                                      <p:tavLst>
                                        <p:tav tm="0">
                                          <p:val>
                                            <p:strVal val="#ppt_x"/>
                                          </p:val>
                                        </p:tav>
                                        <p:tav tm="100000">
                                          <p:val>
                                            <p:strVal val="#ppt_x"/>
                                          </p:val>
                                        </p:tav>
                                      </p:tavLst>
                                    </p:anim>
                                    <p:anim calcmode="lin" valueType="num">
                                      <p:cBhvr additive="base">
                                        <p:cTn id="27" dur="500" fill="hold"/>
                                        <p:tgtEl>
                                          <p:spTgt spid="931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28675" name="Picture 5" descr="birdbath"/>
          <p:cNvPicPr>
            <a:picLocks noChangeAspect="1"/>
          </p:cNvPicPr>
          <p:nvPr/>
        </p:nvPicPr>
        <p:blipFill>
          <a:blip r:embed="rId1"/>
          <a:stretch>
            <a:fillRect/>
          </a:stretch>
        </p:blipFill>
        <p:spPr>
          <a:xfrm>
            <a:off x="-838200" y="3629025"/>
            <a:ext cx="2287588" cy="3352800"/>
          </a:xfrm>
          <a:prstGeom prst="rect">
            <a:avLst/>
          </a:prstGeom>
          <a:noFill/>
          <a:ln w="9525">
            <a:noFill/>
          </a:ln>
        </p:spPr>
      </p:pic>
      <p:sp>
        <p:nvSpPr>
          <p:cNvPr id="94214" name="Rectangle 6"/>
          <p:cNvSpPr/>
          <p:nvPr/>
        </p:nvSpPr>
        <p:spPr>
          <a:xfrm>
            <a:off x="609600" y="533400"/>
            <a:ext cx="8610600" cy="2536825"/>
          </a:xfrm>
          <a:prstGeom prst="rect">
            <a:avLst/>
          </a:prstGeom>
          <a:noFill/>
          <a:ln w="9525">
            <a:noFill/>
          </a:ln>
        </p:spPr>
        <p:txBody>
          <a:bodyPr/>
          <a:p>
            <a:pPr marL="609600" indent="-609600">
              <a:lnSpc>
                <a:spcPct val="80000"/>
              </a:lnSpc>
              <a:spcBef>
                <a:spcPct val="20000"/>
              </a:spcBef>
            </a:pPr>
            <a:r>
              <a:rPr sz="2400" b="1" dirty="0">
                <a:latin typeface="Arial" panose="020B0604020202020204" pitchFamily="34" charset="0"/>
              </a:rPr>
              <a:t>	</a:t>
            </a:r>
            <a:r>
              <a:rPr sz="4000" b="1" dirty="0">
                <a:solidFill>
                  <a:schemeClr val="folHlink"/>
                </a:solidFill>
                <a:latin typeface="Arial" panose="020B0604020202020204" pitchFamily="34" charset="0"/>
              </a:rPr>
              <a:t>Hal-hal Yang dilakukan untuk guru tunggal:</a:t>
            </a:r>
            <a:endParaRPr sz="4000" b="1" dirty="0">
              <a:solidFill>
                <a:schemeClr val="folHlink"/>
              </a:solidFill>
              <a:latin typeface="Arial" panose="020B0604020202020204" pitchFamily="34" charset="0"/>
            </a:endParaRPr>
          </a:p>
          <a:p>
            <a:pPr marL="609600" indent="-609600">
              <a:lnSpc>
                <a:spcPct val="80000"/>
              </a:lnSpc>
              <a:spcBef>
                <a:spcPct val="20000"/>
              </a:spcBef>
            </a:pPr>
            <a:r>
              <a:rPr sz="4000" dirty="0">
                <a:solidFill>
                  <a:schemeClr val="folHlink"/>
                </a:solidFill>
                <a:latin typeface="Arial" panose="020B0604020202020204" pitchFamily="34" charset="0"/>
              </a:rPr>
              <a:t>	</a:t>
            </a:r>
            <a:r>
              <a:rPr sz="4000" dirty="0">
                <a:latin typeface="Arial" panose="020B0604020202020204" pitchFamily="34" charset="0"/>
              </a:rPr>
              <a:t>	</a:t>
            </a:r>
            <a:r>
              <a:rPr lang="id-ID" altLang="x-none" sz="3200" dirty="0">
                <a:latin typeface="Arial" panose="020B0604020202020204" pitchFamily="34" charset="0"/>
              </a:rPr>
              <a:t>Guru-guru yang tercakup ke dalam mata </a:t>
            </a:r>
            <a:r>
              <a:rPr sz="3200" dirty="0">
                <a:latin typeface="Arial" panose="020B0604020202020204" pitchFamily="34" charset="0"/>
              </a:rPr>
              <a:t>	</a:t>
            </a:r>
            <a:r>
              <a:rPr lang="id-ID" altLang="x-none" sz="3200" dirty="0">
                <a:latin typeface="Arial" panose="020B0604020202020204" pitchFamily="34" charset="0"/>
              </a:rPr>
              <a:t>pelajaran IPS diberikan pelatihan bidang-</a:t>
            </a:r>
            <a:r>
              <a:rPr sz="3200" dirty="0">
                <a:latin typeface="Arial" panose="020B0604020202020204" pitchFamily="34" charset="0"/>
              </a:rPr>
              <a:t>	</a:t>
            </a:r>
            <a:r>
              <a:rPr lang="id-ID" altLang="x-none" sz="3200" dirty="0">
                <a:latin typeface="Arial" panose="020B0604020202020204" pitchFamily="34" charset="0"/>
              </a:rPr>
              <a:t>bidang studi di luar bidang keahliannya</a:t>
            </a:r>
            <a:endParaRPr sz="3200" dirty="0">
              <a:latin typeface="Arial" panose="020B0604020202020204" pitchFamily="34" charset="0"/>
            </a:endParaRPr>
          </a:p>
          <a:p>
            <a:pPr marL="609600" indent="-609600">
              <a:lnSpc>
                <a:spcPct val="80000"/>
              </a:lnSpc>
              <a:spcBef>
                <a:spcPct val="20000"/>
              </a:spcBef>
            </a:pPr>
            <a:r>
              <a:rPr sz="3200" dirty="0">
                <a:latin typeface="Arial" panose="020B0604020202020204" pitchFamily="34" charset="0"/>
              </a:rPr>
              <a:t>		</a:t>
            </a:r>
            <a:endParaRPr sz="3200" dirty="0">
              <a:latin typeface="Arial" panose="020B0604020202020204" pitchFamily="34" charset="0"/>
            </a:endParaRPr>
          </a:p>
          <a:p>
            <a:pPr marL="609600" indent="-609600">
              <a:lnSpc>
                <a:spcPct val="80000"/>
              </a:lnSpc>
              <a:spcBef>
                <a:spcPct val="20000"/>
              </a:spcBef>
            </a:pPr>
            <a:r>
              <a:rPr sz="3200" dirty="0">
                <a:latin typeface="Arial" panose="020B0604020202020204" pitchFamily="34" charset="0"/>
              </a:rPr>
              <a:t>		</a:t>
            </a:r>
            <a:r>
              <a:rPr lang="id-ID" altLang="x-none" sz="3200" dirty="0">
                <a:latin typeface="Arial" panose="020B0604020202020204" pitchFamily="34" charset="0"/>
              </a:rPr>
              <a:t>Koordinasi antarbidang studi yang </a:t>
            </a:r>
            <a:r>
              <a:rPr sz="3200" dirty="0">
                <a:latin typeface="Arial" panose="020B0604020202020204" pitchFamily="34" charset="0"/>
              </a:rPr>
              <a:t>	</a:t>
            </a:r>
            <a:r>
              <a:rPr lang="id-ID" altLang="x-none" sz="3200" dirty="0">
                <a:latin typeface="Arial" panose="020B0604020202020204" pitchFamily="34" charset="0"/>
              </a:rPr>
              <a:t>tercakup dalam mata pelajaran IPS tetap </a:t>
            </a:r>
            <a:r>
              <a:rPr sz="3200" dirty="0">
                <a:latin typeface="Arial" panose="020B0604020202020204" pitchFamily="34" charset="0"/>
              </a:rPr>
              <a:t>	</a:t>
            </a:r>
            <a:r>
              <a:rPr lang="id-ID" altLang="x-none" sz="3200" dirty="0">
                <a:latin typeface="Arial" panose="020B0604020202020204" pitchFamily="34" charset="0"/>
              </a:rPr>
              <a:t>dilakukan, untuk mereviu apakah </a:t>
            </a:r>
            <a:r>
              <a:rPr sz="3200" dirty="0">
                <a:latin typeface="Arial" panose="020B0604020202020204" pitchFamily="34" charset="0"/>
              </a:rPr>
              <a:t>	</a:t>
            </a:r>
            <a:r>
              <a:rPr lang="id-ID" altLang="x-none" sz="3200" dirty="0">
                <a:latin typeface="Arial" panose="020B0604020202020204" pitchFamily="34" charset="0"/>
              </a:rPr>
              <a:t>skenario yang disusun sudah dapat </a:t>
            </a:r>
            <a:r>
              <a:rPr sz="3200" dirty="0">
                <a:latin typeface="Arial" panose="020B0604020202020204" pitchFamily="34" charset="0"/>
              </a:rPr>
              <a:t>	</a:t>
            </a:r>
            <a:r>
              <a:rPr lang="id-ID" altLang="x-none" sz="3200" dirty="0">
                <a:latin typeface="Arial" panose="020B0604020202020204" pitchFamily="34" charset="0"/>
              </a:rPr>
              <a:t>memenuhi persyaratan yang berkaitan </a:t>
            </a:r>
            <a:r>
              <a:rPr sz="3200" dirty="0">
                <a:latin typeface="Arial" panose="020B0604020202020204" pitchFamily="34" charset="0"/>
              </a:rPr>
              <a:t>	</a:t>
            </a:r>
            <a:r>
              <a:rPr lang="id-ID" altLang="x-none" sz="3200" dirty="0">
                <a:latin typeface="Arial" panose="020B0604020202020204" pitchFamily="34" charset="0"/>
              </a:rPr>
              <a:t>dengan bidang studi di luar yang ia </a:t>
            </a:r>
            <a:r>
              <a:rPr sz="3200" dirty="0">
                <a:latin typeface="Arial" panose="020B0604020202020204" pitchFamily="34" charset="0"/>
              </a:rPr>
              <a:t>	</a:t>
            </a:r>
            <a:r>
              <a:rPr lang="id-ID" altLang="x-none" sz="3200" dirty="0">
                <a:latin typeface="Arial" panose="020B0604020202020204" pitchFamily="34" charset="0"/>
              </a:rPr>
              <a:t>mampu.</a:t>
            </a:r>
            <a:endParaRPr sz="3200" dirty="0">
              <a:latin typeface="Arial" panose="020B0604020202020204" pitchFamily="34" charset="0"/>
            </a:endParaRPr>
          </a:p>
          <a:p>
            <a:pPr marL="1905000" lvl="4" indent="-38100" eaLnBrk="1" hangingPunct="1">
              <a:spcBef>
                <a:spcPct val="20000"/>
              </a:spcBef>
            </a:pPr>
            <a:endParaRPr lang="id-ID" altLang="x-none" sz="20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4"/>
                                        </p:tgtEl>
                                        <p:attrNameLst>
                                          <p:attrName>style.visibility</p:attrName>
                                        </p:attrNameLst>
                                      </p:cBhvr>
                                      <p:to>
                                        <p:strVal val="visible"/>
                                      </p:to>
                                    </p:set>
                                    <p:anim calcmode="lin" valueType="num">
                                      <p:cBhvr additive="base">
                                        <p:cTn id="7" dur="500" fill="hold"/>
                                        <p:tgtEl>
                                          <p:spTgt spid="94214"/>
                                        </p:tgtEl>
                                        <p:attrNameLst>
                                          <p:attrName>ppt_x</p:attrName>
                                        </p:attrNameLst>
                                      </p:cBhvr>
                                      <p:tavLst>
                                        <p:tav tm="0">
                                          <p:val>
                                            <p:strVal val="#ppt_x"/>
                                          </p:val>
                                        </p:tav>
                                        <p:tav tm="100000">
                                          <p:val>
                                            <p:strVal val="#ppt_x"/>
                                          </p:val>
                                        </p:tav>
                                      </p:tavLst>
                                    </p:anim>
                                    <p:anim calcmode="lin" valueType="num">
                                      <p:cBhvr additive="base">
                                        <p:cTn id="8" dur="500" fill="hold"/>
                                        <p:tgtEl>
                                          <p:spTgt spid="942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Text Box 2"/>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29699" name="Picture 3" descr="birdbath"/>
          <p:cNvPicPr>
            <a:picLocks noChangeAspect="1"/>
          </p:cNvPicPr>
          <p:nvPr/>
        </p:nvPicPr>
        <p:blipFill>
          <a:blip r:embed="rId1"/>
          <a:stretch>
            <a:fillRect/>
          </a:stretch>
        </p:blipFill>
        <p:spPr>
          <a:xfrm>
            <a:off x="-611187" y="3629025"/>
            <a:ext cx="2287587" cy="3352800"/>
          </a:xfrm>
          <a:prstGeom prst="rect">
            <a:avLst/>
          </a:prstGeom>
          <a:noFill/>
          <a:ln w="9525">
            <a:noFill/>
          </a:ln>
        </p:spPr>
      </p:pic>
      <p:sp>
        <p:nvSpPr>
          <p:cNvPr id="95236" name="Rectangle 4"/>
          <p:cNvSpPr/>
          <p:nvPr/>
        </p:nvSpPr>
        <p:spPr>
          <a:xfrm>
            <a:off x="228600" y="228600"/>
            <a:ext cx="8610600" cy="2536825"/>
          </a:xfrm>
          <a:prstGeom prst="rect">
            <a:avLst/>
          </a:prstGeom>
          <a:noFill/>
          <a:ln w="9525">
            <a:noFill/>
          </a:ln>
        </p:spPr>
        <p:txBody>
          <a:bodyPr/>
          <a:p>
            <a:pPr marL="609600" indent="-609600">
              <a:lnSpc>
                <a:spcPct val="80000"/>
              </a:lnSpc>
              <a:spcBef>
                <a:spcPct val="20000"/>
              </a:spcBef>
            </a:pPr>
            <a:r>
              <a:rPr sz="2400" b="1" dirty="0">
                <a:latin typeface="Arial" panose="020B0604020202020204" pitchFamily="34" charset="0"/>
              </a:rPr>
              <a:t>		</a:t>
            </a:r>
            <a:r>
              <a:rPr sz="3200" b="1" dirty="0">
                <a:solidFill>
                  <a:schemeClr val="folHlink"/>
                </a:solidFill>
                <a:latin typeface="Arial" panose="020B0604020202020204" pitchFamily="34" charset="0"/>
              </a:rPr>
              <a:t>Hal-hal Yang dilakukan untuk guru tunggal….</a:t>
            </a:r>
            <a:endParaRPr lang="id-ID" altLang="x-none" sz="3200" dirty="0">
              <a:solidFill>
                <a:schemeClr val="folHlink"/>
              </a:solidFill>
              <a:latin typeface="Arial" panose="020B0604020202020204" pitchFamily="34" charset="0"/>
            </a:endParaRPr>
          </a:p>
          <a:p>
            <a:pPr marL="1905000" lvl="4" indent="-38100" eaLnBrk="1" hangingPunct="1">
              <a:spcBef>
                <a:spcPct val="20000"/>
              </a:spcBef>
            </a:pPr>
            <a:endParaRPr sz="2800" dirty="0">
              <a:latin typeface="Arial" panose="020B0604020202020204" pitchFamily="34" charset="0"/>
            </a:endParaRPr>
          </a:p>
          <a:p>
            <a:pPr marL="1905000" lvl="4" indent="-38100" eaLnBrk="1" hangingPunct="1">
              <a:spcBef>
                <a:spcPct val="20000"/>
              </a:spcBef>
            </a:pPr>
            <a:r>
              <a:rPr lang="id-ID" altLang="x-none" sz="2800" dirty="0">
                <a:latin typeface="Arial" panose="020B0604020202020204" pitchFamily="34" charset="0"/>
              </a:rPr>
              <a:t>Disusun skenario dengan metode pembelajaran yang inovatif </a:t>
            </a:r>
            <a:endParaRPr sz="2800" dirty="0">
              <a:latin typeface="Arial" panose="020B0604020202020204" pitchFamily="34" charset="0"/>
            </a:endParaRPr>
          </a:p>
          <a:p>
            <a:pPr marL="1905000" lvl="4" indent="-38100" eaLnBrk="1" hangingPunct="1">
              <a:spcBef>
                <a:spcPct val="20000"/>
              </a:spcBef>
            </a:pPr>
            <a:endParaRPr sz="2800" dirty="0">
              <a:latin typeface="Arial" panose="020B0604020202020204" pitchFamily="34" charset="0"/>
            </a:endParaRPr>
          </a:p>
          <a:p>
            <a:pPr marL="1905000" lvl="4" indent="-38100" eaLnBrk="1" hangingPunct="1">
              <a:spcBef>
                <a:spcPct val="20000"/>
              </a:spcBef>
            </a:pPr>
            <a:r>
              <a:rPr lang="id-ID" altLang="x-none" sz="2800" dirty="0">
                <a:latin typeface="Arial" panose="020B0604020202020204" pitchFamily="34" charset="0"/>
              </a:rPr>
              <a:t>Persiapan pembelajaran disusun dengan matang sesuai dengan target pencapaian Standar Kompetensi dan Kompetensi Dasar sesuai dengan topik yang dihasilkan dari pemetaan yang telah dilakukan.</a:t>
            </a:r>
            <a:endParaRPr sz="28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5236"/>
                                        </p:tgtEl>
                                        <p:attrNameLst>
                                          <p:attrName>style.visibility</p:attrName>
                                        </p:attrNameLst>
                                      </p:cBhvr>
                                      <p:to>
                                        <p:strVal val="visible"/>
                                      </p:to>
                                    </p:set>
                                    <p:anim calcmode="lin" valueType="num">
                                      <p:cBhvr additive="base">
                                        <p:cTn id="7" dur="500" fill="hold"/>
                                        <p:tgtEl>
                                          <p:spTgt spid="95236"/>
                                        </p:tgtEl>
                                        <p:attrNameLst>
                                          <p:attrName>ppt_x</p:attrName>
                                        </p:attrNameLst>
                                      </p:cBhvr>
                                      <p:tavLst>
                                        <p:tav tm="0">
                                          <p:val>
                                            <p:strVal val="#ppt_x"/>
                                          </p:val>
                                        </p:tav>
                                        <p:tav tm="100000">
                                          <p:val>
                                            <p:strVal val="#ppt_x"/>
                                          </p:val>
                                        </p:tav>
                                      </p:tavLst>
                                    </p:anim>
                                    <p:anim calcmode="lin" valueType="num">
                                      <p:cBhvr additive="base">
                                        <p:cTn id="8" dur="500" fill="hold"/>
                                        <p:tgtEl>
                                          <p:spTgt spid="952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p:cNvSpPr>
          <p:nvPr>
            <p:ph type="ctrTitle"/>
          </p:nvPr>
        </p:nvSpPr>
        <p:spPr>
          <a:xfrm>
            <a:off x="920750" y="-152400"/>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83971" name="Rectangle 3"/>
          <p:cNvSpPr>
            <a:spLocks noGrp="1"/>
          </p:cNvSpPr>
          <p:nvPr>
            <p:ph type="subTitle" idx="1"/>
          </p:nvPr>
        </p:nvSpPr>
        <p:spPr>
          <a:xfrm>
            <a:off x="1219200" y="1577975"/>
            <a:ext cx="7772400" cy="3070225"/>
          </a:xfrm>
        </p:spPr>
        <p:txBody>
          <a:bodyPr vert="horz" wrap="square" lIns="91440" tIns="45720" rIns="91440" bIns="45720" anchor="t" anchorCtr="0"/>
          <a:p>
            <a:pPr marL="609600" indent="-609600" algn="l" eaLnBrk="1" hangingPunct="1">
              <a:lnSpc>
                <a:spcPct val="80000"/>
              </a:lnSpc>
              <a:buClrTx/>
              <a:buSzTx/>
              <a:buFontTx/>
            </a:pPr>
            <a:r>
              <a:rPr sz="2400" dirty="0">
                <a:latin typeface="+mn-lt"/>
                <a:ea typeface="+mn-ea"/>
                <a:cs typeface="+mn-cs"/>
              </a:rPr>
              <a:t>b.	</a:t>
            </a:r>
            <a:r>
              <a:rPr sz="2400" dirty="0">
                <a:solidFill>
                  <a:schemeClr val="hlink"/>
                </a:solidFill>
                <a:latin typeface="+mn-lt"/>
                <a:ea typeface="+mn-ea"/>
                <a:cs typeface="+mn-cs"/>
              </a:rPr>
              <a:t>Siswa</a:t>
            </a:r>
            <a:endParaRPr sz="2400" dirty="0">
              <a:solidFill>
                <a:schemeClr val="hlink"/>
              </a:solidFill>
              <a:latin typeface="+mn-lt"/>
              <a:ea typeface="+mn-ea"/>
              <a:cs typeface="+mn-cs"/>
            </a:endParaRPr>
          </a:p>
          <a:p>
            <a:pPr marL="609600" indent="-609600" algn="l" eaLnBrk="1" hangingPunct="1">
              <a:lnSpc>
                <a:spcPct val="80000"/>
              </a:lnSpc>
              <a:buClrTx/>
              <a:buSzTx/>
              <a:buFontTx/>
            </a:pPr>
            <a:r>
              <a:rPr sz="2400" dirty="0">
                <a:solidFill>
                  <a:schemeClr val="hlink"/>
                </a:solidFill>
                <a:latin typeface="+mn-lt"/>
                <a:ea typeface="+mn-ea"/>
                <a:cs typeface="+mn-cs"/>
              </a:rPr>
              <a:t>	1. Mengembangkan kreativitas akademik</a:t>
            </a:r>
            <a:endParaRPr sz="2400" dirty="0">
              <a:solidFill>
                <a:schemeClr val="hlink"/>
              </a:solidFill>
              <a:latin typeface="+mn-lt"/>
              <a:ea typeface="+mn-ea"/>
              <a:cs typeface="+mn-cs"/>
            </a:endParaRPr>
          </a:p>
          <a:p>
            <a:pPr marL="609600" indent="-609600" algn="l" eaLnBrk="1" hangingPunct="1">
              <a:lnSpc>
                <a:spcPct val="80000"/>
              </a:lnSpc>
              <a:buClrTx/>
              <a:buSzTx/>
              <a:buFontTx/>
            </a:pPr>
            <a:endParaRPr sz="2400" dirty="0">
              <a:solidFill>
                <a:schemeClr val="hlink"/>
              </a:solidFill>
              <a:latin typeface="+mn-lt"/>
              <a:ea typeface="+mn-ea"/>
              <a:cs typeface="+mn-cs"/>
            </a:endParaRPr>
          </a:p>
          <a:p>
            <a:pPr marL="609600" indent="-609600" algn="l" eaLnBrk="1" hangingPunct="1">
              <a:lnSpc>
                <a:spcPct val="80000"/>
              </a:lnSpc>
              <a:buClrTx/>
              <a:buSzTx/>
              <a:buFontTx/>
            </a:pPr>
            <a:r>
              <a:rPr sz="2400" dirty="0">
                <a:solidFill>
                  <a:schemeClr val="hlink"/>
                </a:solidFill>
                <a:latin typeface="+mn-lt"/>
                <a:ea typeface="+mn-ea"/>
                <a:cs typeface="+mn-cs"/>
              </a:rPr>
              <a:t>	2. Mempermudah dan memotivasi siswa untuk  	mengenal, 	menerima, menyerap dan 	memahami keterkaitan antara 	konsep/ 	pengetahuan, nilai/ 	tindakan yang terdapat </a:t>
            </a:r>
            <a:r>
              <a:rPr sz="2400" dirty="0">
                <a:latin typeface="+mn-lt"/>
                <a:ea typeface="+mn-ea"/>
                <a:cs typeface="+mn-cs"/>
              </a:rPr>
              <a:t>	</a:t>
            </a:r>
            <a:r>
              <a:rPr sz="2400" dirty="0">
                <a:solidFill>
                  <a:schemeClr val="hlink"/>
                </a:solidFill>
                <a:latin typeface="+mn-lt"/>
                <a:ea typeface="+mn-ea"/>
                <a:cs typeface="+mn-cs"/>
              </a:rPr>
              <a:t>dalam kompetensi dasar dan beberapa indikator</a:t>
            </a:r>
            <a:endParaRPr sz="2400" dirty="0">
              <a:solidFill>
                <a:schemeClr val="hlink"/>
              </a:solidFill>
              <a:latin typeface="+mn-lt"/>
              <a:ea typeface="+mn-ea"/>
              <a:cs typeface="+mn-cs"/>
            </a:endParaRPr>
          </a:p>
        </p:txBody>
      </p:sp>
      <p:sp>
        <p:nvSpPr>
          <p:cNvPr id="30724"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30725" name="Picture 5" descr="birdbath"/>
          <p:cNvPicPr>
            <a:picLocks noChangeAspect="1"/>
          </p:cNvPicPr>
          <p:nvPr/>
        </p:nvPicPr>
        <p:blipFill>
          <a:blip r:embed="rId1"/>
          <a:stretch>
            <a:fillRect/>
          </a:stretch>
        </p:blipFill>
        <p:spPr>
          <a:xfrm>
            <a:off x="0" y="3629025"/>
            <a:ext cx="2287588" cy="33528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3971">
                                            <p:txEl>
                                              <p:charRg st="0" end="9"/>
                                            </p:txEl>
                                          </p:spTgt>
                                        </p:tgtEl>
                                        <p:attrNameLst>
                                          <p:attrName>style.visibility</p:attrName>
                                        </p:attrNameLst>
                                      </p:cBhvr>
                                      <p:to>
                                        <p:strVal val="visible"/>
                                      </p:to>
                                    </p:set>
                                    <p:animEffect transition="in" filter="dissolve">
                                      <p:cBhvr>
                                        <p:cTn id="7" dur="2000"/>
                                        <p:tgtEl>
                                          <p:spTgt spid="83971">
                                            <p:txEl>
                                              <p:charRg st="0" end="9"/>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3971">
                                            <p:txEl>
                                              <p:charRg st="9" end="48"/>
                                            </p:txEl>
                                          </p:spTgt>
                                        </p:tgtEl>
                                        <p:attrNameLst>
                                          <p:attrName>style.visibility</p:attrName>
                                        </p:attrNameLst>
                                      </p:cBhvr>
                                      <p:to>
                                        <p:strVal val="visible"/>
                                      </p:to>
                                    </p:set>
                                    <p:animEffect transition="in" filter="dissolve">
                                      <p:cBhvr>
                                        <p:cTn id="10" dur="2000"/>
                                        <p:tgtEl>
                                          <p:spTgt spid="83971">
                                            <p:txEl>
                                              <p:charRg st="9" end="48"/>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83971">
                                            <p:txEl>
                                              <p:charRg st="49" end="258"/>
                                            </p:txEl>
                                          </p:spTgt>
                                        </p:tgtEl>
                                        <p:attrNameLst>
                                          <p:attrName>style.visibility</p:attrName>
                                        </p:attrNameLst>
                                      </p:cBhvr>
                                      <p:to>
                                        <p:strVal val="visible"/>
                                      </p:to>
                                    </p:set>
                                    <p:animEffect transition="in" filter="dissolve">
                                      <p:cBhvr>
                                        <p:cTn id="15" dur="2000"/>
                                        <p:tgtEl>
                                          <p:spTgt spid="83971">
                                            <p:txEl>
                                              <p:charRg st="49" end="25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p:cNvSpPr>
          <p:nvPr>
            <p:ph type="ctrTitle"/>
          </p:nvPr>
        </p:nvSpPr>
        <p:spPr>
          <a:xfrm>
            <a:off x="920750" y="-152400"/>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31747"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31748" name="Picture 5" descr="birdbath"/>
          <p:cNvPicPr>
            <a:picLocks noChangeAspect="1"/>
          </p:cNvPicPr>
          <p:nvPr/>
        </p:nvPicPr>
        <p:blipFill>
          <a:blip r:embed="rId1"/>
          <a:stretch>
            <a:fillRect/>
          </a:stretch>
        </p:blipFill>
        <p:spPr>
          <a:xfrm>
            <a:off x="0" y="3629025"/>
            <a:ext cx="2287588" cy="3352800"/>
          </a:xfrm>
          <a:prstGeom prst="rect">
            <a:avLst/>
          </a:prstGeom>
          <a:noFill/>
          <a:ln w="9525">
            <a:noFill/>
          </a:ln>
        </p:spPr>
      </p:pic>
      <p:sp>
        <p:nvSpPr>
          <p:cNvPr id="84998" name="Rectangle 6"/>
          <p:cNvSpPr/>
          <p:nvPr/>
        </p:nvSpPr>
        <p:spPr>
          <a:xfrm>
            <a:off x="1066800" y="1524000"/>
            <a:ext cx="7121525" cy="3276600"/>
          </a:xfrm>
          <a:prstGeom prst="rect">
            <a:avLst/>
          </a:prstGeom>
          <a:noFill/>
          <a:ln w="9525">
            <a:noFill/>
          </a:ln>
        </p:spPr>
        <p:txBody>
          <a:bodyPr/>
          <a:p>
            <a:pPr marL="609600" indent="-609600">
              <a:lnSpc>
                <a:spcPct val="80000"/>
              </a:lnSpc>
              <a:spcBef>
                <a:spcPct val="20000"/>
              </a:spcBef>
              <a:buAutoNum type="alphaLcPeriod" startAt="3"/>
            </a:pPr>
            <a:r>
              <a:rPr sz="2400" dirty="0">
                <a:solidFill>
                  <a:schemeClr val="folHlink"/>
                </a:solidFill>
                <a:latin typeface="Arial" panose="020B0604020202020204" pitchFamily="34" charset="0"/>
              </a:rPr>
              <a:t>Bahan Ajar</a:t>
            </a:r>
            <a:endParaRPr sz="2400" dirty="0">
              <a:solidFill>
                <a:schemeClr val="folHlink"/>
              </a:solidFill>
              <a:latin typeface="Arial" panose="020B0604020202020204" pitchFamily="34" charset="0"/>
            </a:endParaRPr>
          </a:p>
          <a:p>
            <a:pPr marL="609600" indent="-609600">
              <a:lnSpc>
                <a:spcPct val="80000"/>
              </a:lnSpc>
              <a:spcBef>
                <a:spcPct val="20000"/>
              </a:spcBef>
              <a:buNone/>
            </a:pPr>
            <a:r>
              <a:rPr sz="2400" dirty="0">
                <a:solidFill>
                  <a:schemeClr val="folHlink"/>
                </a:solidFill>
                <a:latin typeface="Arial" panose="020B0604020202020204" pitchFamily="34" charset="0"/>
              </a:rPr>
              <a:t>       Guru dituntut untuk rajin dan kreatif mencari dan mengumpulkan bahan –bahan yang diperlukan dalam pembelajaran </a:t>
            </a:r>
            <a:endParaRPr sz="2400" dirty="0">
              <a:solidFill>
                <a:schemeClr val="folHlink"/>
              </a:solidFill>
              <a:latin typeface="Arial" panose="020B0604020202020204" pitchFamily="34" charset="0"/>
            </a:endParaRPr>
          </a:p>
          <a:p>
            <a:pPr marL="609600" indent="-609600">
              <a:lnSpc>
                <a:spcPct val="80000"/>
              </a:lnSpc>
              <a:spcBef>
                <a:spcPct val="20000"/>
              </a:spcBef>
              <a:buNone/>
            </a:pPr>
            <a:endParaRPr sz="2400" dirty="0">
              <a:solidFill>
                <a:schemeClr val="folHlink"/>
              </a:solidFill>
              <a:latin typeface="Arial" panose="020B0604020202020204" pitchFamily="34" charset="0"/>
            </a:endParaRPr>
          </a:p>
          <a:p>
            <a:pPr marL="609600" indent="-609600">
              <a:lnSpc>
                <a:spcPct val="80000"/>
              </a:lnSpc>
              <a:spcBef>
                <a:spcPct val="20000"/>
              </a:spcBef>
              <a:buNone/>
            </a:pPr>
            <a:r>
              <a:rPr sz="2400" dirty="0">
                <a:solidFill>
                  <a:schemeClr val="folHlink"/>
                </a:solidFill>
                <a:latin typeface="Arial" panose="020B0604020202020204" pitchFamily="34" charset="0"/>
              </a:rPr>
              <a:t>	Bahan ajar IPS Terpadu diperoleh dari:</a:t>
            </a:r>
            <a:endParaRPr sz="2400" dirty="0">
              <a:solidFill>
                <a:schemeClr val="folHlink"/>
              </a:solidFill>
              <a:latin typeface="Arial" panose="020B0604020202020204" pitchFamily="34" charset="0"/>
            </a:endParaRPr>
          </a:p>
          <a:p>
            <a:pPr marL="609600" indent="-609600">
              <a:lnSpc>
                <a:spcPct val="80000"/>
              </a:lnSpc>
              <a:spcBef>
                <a:spcPct val="20000"/>
              </a:spcBef>
              <a:buNone/>
            </a:pPr>
            <a:r>
              <a:rPr sz="2400" dirty="0">
                <a:solidFill>
                  <a:schemeClr val="folHlink"/>
                </a:solidFill>
                <a:latin typeface="Arial" panose="020B0604020202020204" pitchFamily="34" charset="0"/>
              </a:rPr>
              <a:t>	lingkungan sosial, alam, peristiwa, media massa.</a:t>
            </a:r>
            <a:endParaRPr sz="2400" dirty="0">
              <a:solidFill>
                <a:schemeClr val="folHlink"/>
              </a:solidFill>
              <a:latin typeface="Arial" panose="020B0604020202020204" pitchFamily="34" charset="0"/>
            </a:endParaRPr>
          </a:p>
          <a:p>
            <a:pPr marL="609600" indent="-609600">
              <a:lnSpc>
                <a:spcPct val="80000"/>
              </a:lnSpc>
              <a:spcBef>
                <a:spcPct val="20000"/>
              </a:spcBef>
              <a:buNone/>
            </a:pPr>
            <a:endParaRPr sz="24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4998">
                                            <p:txEl>
                                              <p:charRg st="0" end="11"/>
                                            </p:txEl>
                                          </p:spTgt>
                                        </p:tgtEl>
                                        <p:attrNameLst>
                                          <p:attrName>style.visibility</p:attrName>
                                        </p:attrNameLst>
                                      </p:cBhvr>
                                      <p:to>
                                        <p:strVal val="visible"/>
                                      </p:to>
                                    </p:set>
                                    <p:anim calcmode="lin" valueType="num">
                                      <p:cBhvr additive="base">
                                        <p:cTn id="7" dur="1000" fill="hold"/>
                                        <p:tgtEl>
                                          <p:spTgt spid="84998">
                                            <p:txEl>
                                              <p:charRg st="0" end="1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4998">
                                            <p:txEl>
                                              <p:charRg st="0" end="1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4998">
                                            <p:txEl>
                                              <p:charRg st="11" end="130"/>
                                            </p:txEl>
                                          </p:spTgt>
                                        </p:tgtEl>
                                        <p:attrNameLst>
                                          <p:attrName>style.visibility</p:attrName>
                                        </p:attrNameLst>
                                      </p:cBhvr>
                                      <p:to>
                                        <p:strVal val="visible"/>
                                      </p:to>
                                    </p:set>
                                    <p:anim calcmode="lin" valueType="num">
                                      <p:cBhvr additive="base">
                                        <p:cTn id="11" dur="1000" fill="hold"/>
                                        <p:tgtEl>
                                          <p:spTgt spid="84998">
                                            <p:txEl>
                                              <p:charRg st="11" end="13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84998">
                                            <p:txEl>
                                              <p:charRg st="11" end="13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4998">
                                            <p:txEl>
                                              <p:charRg st="131" end="171"/>
                                            </p:txEl>
                                          </p:spTgt>
                                        </p:tgtEl>
                                        <p:attrNameLst>
                                          <p:attrName>style.visibility</p:attrName>
                                        </p:attrNameLst>
                                      </p:cBhvr>
                                      <p:to>
                                        <p:strVal val="visible"/>
                                      </p:to>
                                    </p:set>
                                    <p:anim calcmode="lin" valueType="num">
                                      <p:cBhvr additive="base">
                                        <p:cTn id="15" dur="1000" fill="hold"/>
                                        <p:tgtEl>
                                          <p:spTgt spid="84998">
                                            <p:txEl>
                                              <p:charRg st="131" end="171"/>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84998">
                                            <p:txEl>
                                              <p:charRg st="131" end="17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4998">
                                            <p:txEl>
                                              <p:charRg st="171" end="221"/>
                                            </p:txEl>
                                          </p:spTgt>
                                        </p:tgtEl>
                                        <p:attrNameLst>
                                          <p:attrName>style.visibility</p:attrName>
                                        </p:attrNameLst>
                                      </p:cBhvr>
                                      <p:to>
                                        <p:strVal val="visible"/>
                                      </p:to>
                                    </p:set>
                                    <p:anim calcmode="lin" valueType="num">
                                      <p:cBhvr additive="base">
                                        <p:cTn id="19" dur="1000" fill="hold"/>
                                        <p:tgtEl>
                                          <p:spTgt spid="84998">
                                            <p:txEl>
                                              <p:charRg st="171" end="22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84998">
                                            <p:txEl>
                                              <p:charRg st="171" end="22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p:cNvSpPr>
          <p:nvPr>
            <p:ph type="ctrTitle"/>
          </p:nvPr>
        </p:nvSpPr>
        <p:spPr>
          <a:xfrm>
            <a:off x="920750" y="587375"/>
            <a:ext cx="7924800" cy="936625"/>
          </a:xfrm>
        </p:spPr>
        <p:txBody>
          <a:bodyPr vert="horz" wrap="square" lIns="91440" tIns="45720" rIns="91440" bIns="45720" anchor="ctr" anchorCtr="0"/>
          <a:p>
            <a:pPr algn="l" eaLnBrk="1" hangingPunct="1">
              <a:buClrTx/>
              <a:buSzTx/>
              <a:buFontTx/>
            </a:pPr>
            <a:r>
              <a:rPr sz="2800" b="1" dirty="0"/>
              <a:t>IMPLIKASI PEMBELAJARAN IPS TERPADU</a:t>
            </a:r>
            <a:endParaRPr sz="2800" b="1" dirty="0"/>
          </a:p>
        </p:txBody>
      </p:sp>
      <p:sp>
        <p:nvSpPr>
          <p:cNvPr id="32771"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6</a:t>
            </a:r>
            <a:endParaRPr dirty="0">
              <a:latin typeface="Arial" panose="020B0604020202020204" pitchFamily="34" charset="0"/>
            </a:endParaRPr>
          </a:p>
        </p:txBody>
      </p:sp>
      <p:pic>
        <p:nvPicPr>
          <p:cNvPr id="32772" name="Picture 5" descr="birdbath"/>
          <p:cNvPicPr>
            <a:picLocks noChangeAspect="1"/>
          </p:cNvPicPr>
          <p:nvPr/>
        </p:nvPicPr>
        <p:blipFill>
          <a:blip r:embed="rId1"/>
          <a:stretch>
            <a:fillRect/>
          </a:stretch>
        </p:blipFill>
        <p:spPr>
          <a:xfrm>
            <a:off x="0" y="3629025"/>
            <a:ext cx="2287588" cy="3352800"/>
          </a:xfrm>
          <a:prstGeom prst="rect">
            <a:avLst/>
          </a:prstGeom>
          <a:noFill/>
          <a:ln w="9525">
            <a:noFill/>
          </a:ln>
        </p:spPr>
      </p:pic>
      <p:sp>
        <p:nvSpPr>
          <p:cNvPr id="86022" name="Rectangle 6"/>
          <p:cNvSpPr/>
          <p:nvPr/>
        </p:nvSpPr>
        <p:spPr>
          <a:xfrm>
            <a:off x="1946275" y="2133600"/>
            <a:ext cx="7121525" cy="3276600"/>
          </a:xfrm>
          <a:prstGeom prst="rect">
            <a:avLst/>
          </a:prstGeom>
          <a:noFill/>
          <a:ln w="9525">
            <a:noFill/>
          </a:ln>
        </p:spPr>
        <p:txBody>
          <a:bodyPr/>
          <a:p>
            <a:pPr marL="609600" indent="-609600">
              <a:lnSpc>
                <a:spcPct val="80000"/>
              </a:lnSpc>
              <a:spcBef>
                <a:spcPct val="20000"/>
              </a:spcBef>
            </a:pPr>
            <a:r>
              <a:rPr sz="3200" dirty="0">
                <a:solidFill>
                  <a:srgbClr val="FF99FF"/>
                </a:solidFill>
                <a:latin typeface="Arial" panose="020B0604020202020204" pitchFamily="34" charset="0"/>
              </a:rPr>
              <a:t>d.    Sarana dan Prasarana</a:t>
            </a:r>
            <a:endParaRPr sz="3200" dirty="0">
              <a:solidFill>
                <a:srgbClr val="FF99FF"/>
              </a:solidFill>
              <a:latin typeface="Arial" panose="020B0604020202020204" pitchFamily="34" charset="0"/>
            </a:endParaRPr>
          </a:p>
          <a:p>
            <a:pPr marL="609600" indent="-609600">
              <a:lnSpc>
                <a:spcPct val="80000"/>
              </a:lnSpc>
              <a:spcBef>
                <a:spcPct val="20000"/>
              </a:spcBef>
            </a:pPr>
            <a:r>
              <a:rPr sz="3200" dirty="0">
                <a:solidFill>
                  <a:srgbClr val="FF99FF"/>
                </a:solidFill>
                <a:latin typeface="Arial" panose="020B0604020202020204" pitchFamily="34" charset="0"/>
              </a:rPr>
              <a:t>		Guru harus memilih secara jeli 	terhadap penggunaan media 	supaya dapat digunakan dan 	dimanfaatkan oleh berbagai 	bidang studi yang terkait.</a:t>
            </a:r>
            <a:endParaRPr sz="3200" dirty="0">
              <a:solidFill>
                <a:srgbClr val="FF99FF"/>
              </a:solidFill>
              <a:latin typeface="Arial" panose="020B0604020202020204" pitchFamily="34" charset="0"/>
            </a:endParaRPr>
          </a:p>
          <a:p>
            <a:pPr marL="609600" indent="-609600">
              <a:lnSpc>
                <a:spcPct val="80000"/>
              </a:lnSpc>
              <a:spcBef>
                <a:spcPct val="20000"/>
              </a:spcBef>
            </a:pPr>
            <a:r>
              <a:rPr sz="3200" dirty="0">
                <a:latin typeface="Arial" panose="020B0604020202020204" pitchFamily="34" charset="0"/>
              </a:rPr>
              <a:t>	</a:t>
            </a:r>
            <a:endParaRPr sz="32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6022">
                                            <p:txEl>
                                              <p:charRg st="0" end="27"/>
                                            </p:txEl>
                                          </p:spTgt>
                                        </p:tgtEl>
                                        <p:attrNameLst>
                                          <p:attrName>style.visibility</p:attrName>
                                        </p:attrNameLst>
                                      </p:cBhvr>
                                      <p:to>
                                        <p:strVal val="visible"/>
                                      </p:to>
                                    </p:set>
                                    <p:anim calcmode="lin" valueType="num">
                                      <p:cBhvr additive="base">
                                        <p:cTn id="7" dur="1000" fill="hold"/>
                                        <p:tgtEl>
                                          <p:spTgt spid="86022">
                                            <p:txEl>
                                              <p:charRg st="0" end="27"/>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86022">
                                            <p:txEl>
                                              <p:charRg st="0" end="2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6022">
                                            <p:txEl>
                                              <p:charRg st="27" end="171"/>
                                            </p:txEl>
                                          </p:spTgt>
                                        </p:tgtEl>
                                        <p:attrNameLst>
                                          <p:attrName>style.visibility</p:attrName>
                                        </p:attrNameLst>
                                      </p:cBhvr>
                                      <p:to>
                                        <p:strVal val="visible"/>
                                      </p:to>
                                    </p:set>
                                    <p:anim calcmode="lin" valueType="num">
                                      <p:cBhvr additive="base">
                                        <p:cTn id="11" dur="1000" fill="hold"/>
                                        <p:tgtEl>
                                          <p:spTgt spid="86022">
                                            <p:txEl>
                                              <p:charRg st="27" end="17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86022">
                                            <p:txEl>
                                              <p:charRg st="27" end="17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6022">
                                            <p:txEl>
                                              <p:charRg st="171" end="173"/>
                                            </p:txEl>
                                          </p:spTgt>
                                        </p:tgtEl>
                                        <p:attrNameLst>
                                          <p:attrName>style.visibility</p:attrName>
                                        </p:attrNameLst>
                                      </p:cBhvr>
                                      <p:to>
                                        <p:strVal val="visible"/>
                                      </p:to>
                                    </p:set>
                                    <p:anim calcmode="lin" valueType="num">
                                      <p:cBhvr additive="base">
                                        <p:cTn id="15" dur="1000" fill="hold"/>
                                        <p:tgtEl>
                                          <p:spTgt spid="86022">
                                            <p:txEl>
                                              <p:charRg st="171" end="17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86022">
                                            <p:txEl>
                                              <p:charRg st="171" end="17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146" name="Picture 6" descr="anibutterfly"/>
          <p:cNvPicPr>
            <a:picLocks noChangeAspect="1"/>
          </p:cNvPicPr>
          <p:nvPr/>
        </p:nvPicPr>
        <p:blipFill>
          <a:blip r:embed="rId1"/>
          <a:stretch>
            <a:fillRect/>
          </a:stretch>
        </p:blipFill>
        <p:spPr>
          <a:xfrm>
            <a:off x="6578600" y="3505200"/>
            <a:ext cx="2916238" cy="3765550"/>
          </a:xfrm>
          <a:prstGeom prst="rect">
            <a:avLst/>
          </a:prstGeom>
          <a:noFill/>
          <a:ln w="9525">
            <a:noFill/>
          </a:ln>
        </p:spPr>
      </p:pic>
      <p:sp>
        <p:nvSpPr>
          <p:cNvPr id="6147" name="Rectangle 2"/>
          <p:cNvSpPr>
            <a:spLocks noGrp="1"/>
          </p:cNvSpPr>
          <p:nvPr>
            <p:ph type="ctrTitle"/>
          </p:nvPr>
        </p:nvSpPr>
        <p:spPr>
          <a:xfrm>
            <a:off x="-152400" y="82550"/>
            <a:ext cx="8458200" cy="1219200"/>
          </a:xfrm>
        </p:spPr>
        <p:txBody>
          <a:bodyPr vert="horz" wrap="square" lIns="91440" tIns="45720" rIns="91440" bIns="45720" anchor="ctr" anchorCtr="0"/>
          <a:p>
            <a:pPr eaLnBrk="1" hangingPunct="1">
              <a:buClrTx/>
              <a:buSzTx/>
              <a:buFontTx/>
            </a:pPr>
            <a:r>
              <a:rPr sz="3600" b="1" dirty="0">
                <a:solidFill>
                  <a:schemeClr val="folHlink"/>
                </a:solidFill>
              </a:rPr>
              <a:t>TUJUAN PEMBELAJARAN IPS </a:t>
            </a:r>
            <a:endParaRPr sz="3600" b="1" dirty="0">
              <a:solidFill>
                <a:schemeClr val="folHlink"/>
              </a:solidFill>
            </a:endParaRPr>
          </a:p>
        </p:txBody>
      </p:sp>
      <p:sp>
        <p:nvSpPr>
          <p:cNvPr id="27651" name="Rectangle 3"/>
          <p:cNvSpPr>
            <a:spLocks noGrp="1"/>
          </p:cNvSpPr>
          <p:nvPr>
            <p:ph type="subTitle" idx="1"/>
          </p:nvPr>
        </p:nvSpPr>
        <p:spPr>
          <a:xfrm>
            <a:off x="762000" y="1257300"/>
            <a:ext cx="6435725" cy="4870450"/>
          </a:xfrm>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a:p>
            <a:pPr algn="l" eaLnBrk="1" hangingPunct="1">
              <a:buClrTx/>
              <a:buSzTx/>
              <a:buFontTx/>
            </a:pPr>
            <a:r>
              <a:rPr sz="2400" dirty="0">
                <a:solidFill>
                  <a:schemeClr val="tx1"/>
                </a:solidFill>
                <a:latin typeface="+mn-lt"/>
                <a:ea typeface="+mn-ea"/>
                <a:cs typeface="+mn-cs"/>
              </a:rPr>
              <a:t>Mengembangkan potensi Peserta Didik agar peka terhadap masalah sosial yang terjadi di masyarakat, memiliki sikap mental positif terhadap perbaikan segala ketimpangan yang terjadi dan melatih ketrampilan untuk mengatasi setiap masalah yang terjadi sehari-hari baik yang menimpa diri sendiri atau masyarakat</a:t>
            </a:r>
            <a:endParaRPr sz="2400" dirty="0">
              <a:solidFill>
                <a:schemeClr val="tx1"/>
              </a:solidFill>
              <a:latin typeface="+mn-lt"/>
              <a:ea typeface="+mn-ea"/>
              <a:cs typeface="+mn-cs"/>
            </a:endParaRPr>
          </a:p>
        </p:txBody>
      </p:sp>
      <p:sp>
        <p:nvSpPr>
          <p:cNvPr id="6149" name="Text Box 4"/>
          <p:cNvSpPr txBox="1"/>
          <p:nvPr/>
        </p:nvSpPr>
        <p:spPr>
          <a:xfrm>
            <a:off x="8832850" y="6491288"/>
            <a:ext cx="311150" cy="366712"/>
          </a:xfrm>
          <a:prstGeom prst="rect">
            <a:avLst/>
          </a:prstGeom>
          <a:noFill/>
          <a:ln w="9525">
            <a:noFill/>
          </a:ln>
        </p:spPr>
        <p:txBody>
          <a:bodyPr wrap="none">
            <a:spAutoFit/>
          </a:bodyPr>
          <a:p>
            <a:r>
              <a:rPr dirty="0">
                <a:latin typeface="Arial" panose="020B0604020202020204" pitchFamily="34" charset="0"/>
              </a:rPr>
              <a:t>1</a:t>
            </a:r>
            <a:endParaRPr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7651">
                                            <p:txEl>
                                              <p:charRg st="4294967295" end="4294967295"/>
                                            </p:txEl>
                                          </p:spTgt>
                                        </p:tgtEl>
                                        <p:attrNameLst>
                                          <p:attrName>style.visibility</p:attrName>
                                        </p:attrNameLst>
                                      </p:cBhvr>
                                      <p:to>
                                        <p:strVal val="visible"/>
                                      </p:to>
                                    </p:set>
                                    <p:anim calcmode="lin" valueType="num">
                                      <p:cBhvr>
                                        <p:cTn id="7" dur="2000" fill="hold"/>
                                        <p:tgtEl>
                                          <p:spTgt spid="27651">
                                            <p:txEl>
                                              <p:charRg st="4294967295" end="4294967295"/>
                                            </p:txEl>
                                          </p:spTgt>
                                        </p:tgtEl>
                                        <p:attrNameLst>
                                          <p:attrName>ppt_w</p:attrName>
                                        </p:attrNameLst>
                                      </p:cBhvr>
                                      <p:tavLst>
                                        <p:tav tm="0">
                                          <p:val>
                                            <p:strVal val="0,000000"/>
                                          </p:val>
                                        </p:tav>
                                        <p:tav tm="100000">
                                          <p:val>
                                            <p:strVal val="#ppt_w"/>
                                          </p:val>
                                        </p:tav>
                                      </p:tavLst>
                                    </p:anim>
                                    <p:anim calcmode="lin" valueType="num">
                                      <p:cBhvr>
                                        <p:cTn id="8" dur="2000" fill="hold"/>
                                        <p:tgtEl>
                                          <p:spTgt spid="27651">
                                            <p:txEl>
                                              <p:charRg st="4294967295" end="4294967295"/>
                                            </p:txEl>
                                          </p:spTgt>
                                        </p:tgtEl>
                                        <p:attrNameLst>
                                          <p:attrName>ppt_h</p:attrName>
                                        </p:attrNameLst>
                                      </p:cBhvr>
                                      <p:tavLst>
                                        <p:tav tm="0">
                                          <p:val>
                                            <p:strVal val="0,000000"/>
                                          </p:val>
                                        </p:tav>
                                        <p:tav tm="100000">
                                          <p:val>
                                            <p:strVal val="#ppt_h"/>
                                          </p:val>
                                        </p:tav>
                                      </p:tavLst>
                                    </p:anim>
                                    <p:animEffect transition="in" filter="fade">
                                      <p:cBhvr>
                                        <p:cTn id="9" dur="2000"/>
                                        <p:tgtEl>
                                          <p:spTgt spid="27651">
                                            <p:txEl>
                                              <p:charRg st="4294967295" end="4294967295"/>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7651">
                                            <p:txEl>
                                              <p:charRg st="0" end="306"/>
                                            </p:txEl>
                                          </p:spTgt>
                                        </p:tgtEl>
                                        <p:attrNameLst>
                                          <p:attrName>style.visibility</p:attrName>
                                        </p:attrNameLst>
                                      </p:cBhvr>
                                      <p:to>
                                        <p:strVal val="visible"/>
                                      </p:to>
                                    </p:set>
                                    <p:anim calcmode="lin" valueType="num">
                                      <p:cBhvr>
                                        <p:cTn id="14" dur="2000" fill="hold"/>
                                        <p:tgtEl>
                                          <p:spTgt spid="27651">
                                            <p:txEl>
                                              <p:charRg st="0" end="306"/>
                                            </p:txEl>
                                          </p:spTgt>
                                        </p:tgtEl>
                                        <p:attrNameLst>
                                          <p:attrName>ppt_w</p:attrName>
                                        </p:attrNameLst>
                                      </p:cBhvr>
                                      <p:tavLst>
                                        <p:tav tm="0">
                                          <p:val>
                                            <p:strVal val="0,000000"/>
                                          </p:val>
                                        </p:tav>
                                        <p:tav tm="100000">
                                          <p:val>
                                            <p:strVal val="#ppt_w"/>
                                          </p:val>
                                        </p:tav>
                                      </p:tavLst>
                                    </p:anim>
                                    <p:anim calcmode="lin" valueType="num">
                                      <p:cBhvr>
                                        <p:cTn id="15" dur="2000" fill="hold"/>
                                        <p:tgtEl>
                                          <p:spTgt spid="27651">
                                            <p:txEl>
                                              <p:charRg st="0" end="306"/>
                                            </p:txEl>
                                          </p:spTgt>
                                        </p:tgtEl>
                                        <p:attrNameLst>
                                          <p:attrName>ppt_h</p:attrName>
                                        </p:attrNameLst>
                                      </p:cBhvr>
                                      <p:tavLst>
                                        <p:tav tm="0">
                                          <p:val>
                                            <p:strVal val="0,000000"/>
                                          </p:val>
                                        </p:tav>
                                        <p:tav tm="100000">
                                          <p:val>
                                            <p:strVal val="#ppt_h"/>
                                          </p:val>
                                        </p:tav>
                                      </p:tavLst>
                                    </p:anim>
                                    <p:animEffect transition="in" filter="fade">
                                      <p:cBhvr>
                                        <p:cTn id="16" dur="2000"/>
                                        <p:tgtEl>
                                          <p:spTgt spid="27651">
                                            <p:txEl>
                                              <p:charRg st="0" end="30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Judul 1"/>
          <p:cNvSpPr>
            <a:spLocks noGrp="1"/>
          </p:cNvSpPr>
          <p:nvPr>
            <p:ph type="title"/>
          </p:nvPr>
        </p:nvSpPr>
        <p:spPr>
          <a:xfrm>
            <a:off x="533400" y="2971483"/>
            <a:ext cx="8229600" cy="1143000"/>
          </a:xfrm>
        </p:spPr>
        <p:txBody>
          <a:bodyPr/>
          <a:p>
            <a:r>
              <a:rPr lang="id-ID" altLang="en-US"/>
              <a:t>TRIMAKASIH</a:t>
            </a:r>
            <a:endParaRPr lang="id-ID"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sp>
        <p:nvSpPr>
          <p:cNvPr id="2" name="Placeholder Konten 1"/>
          <p:cNvSpPr/>
          <p:nvPr>
            <p:ph idx="1"/>
          </p:nvPr>
        </p:nvSpPr>
        <p:spPr/>
        <p:txBody>
          <a:bodyPr/>
          <a:p>
            <a:endParaRPr lang="id-ID" altLang="en-US"/>
          </a:p>
        </p:txBody>
      </p:sp>
      <p:sp>
        <p:nvSpPr>
          <p:cNvPr id="35843" name="Text Box 3"/>
          <p:cNvSpPr txBox="1"/>
          <p:nvPr/>
        </p:nvSpPr>
        <p:spPr>
          <a:xfrm>
            <a:off x="1473200" y="1016000"/>
            <a:ext cx="6477000" cy="4424363"/>
          </a:xfrm>
          <a:prstGeom prst="rect">
            <a:avLst/>
          </a:prstGeom>
          <a:solidFill>
            <a:schemeClr val="bg1"/>
          </a:solidFill>
          <a:ln w="9525">
            <a:noFill/>
          </a:ln>
        </p:spPr>
        <p:txBody>
          <a:bodyPr>
            <a:spAutoFit/>
          </a:bodyPr>
          <a:p>
            <a:pPr marL="225425" indent="-225425"/>
            <a:r>
              <a:rPr sz="3600" b="1" dirty="0">
                <a:solidFill>
                  <a:srgbClr val="6600CC"/>
                </a:solidFill>
                <a:latin typeface="Arial" panose="020B0604020202020204" pitchFamily="34" charset="0"/>
              </a:rPr>
              <a:t>	M</a:t>
            </a:r>
            <a:r>
              <a:rPr lang="id-ID" altLang="x-none" sz="3600" b="1" dirty="0">
                <a:solidFill>
                  <a:srgbClr val="6600CC"/>
                </a:solidFill>
                <a:latin typeface="Arial" panose="020B0604020202020204" pitchFamily="34" charset="0"/>
              </a:rPr>
              <a:t>emungkinkan siswa baik secara individual maupun kelompok </a:t>
            </a:r>
            <a:r>
              <a:rPr lang="id-ID" altLang="x-none" sz="3600" b="1" dirty="0">
                <a:solidFill>
                  <a:srgbClr val="9900CC"/>
                </a:solidFill>
                <a:latin typeface="Arial" panose="020B0604020202020204" pitchFamily="34" charset="0"/>
              </a:rPr>
              <a:t>aktif mencari, menggali, dan menemukan konsep serta prinsip secara holistik dan otentik</a:t>
            </a:r>
            <a:r>
              <a:rPr lang="id-ID" altLang="x-none" sz="3600" b="1" dirty="0">
                <a:solidFill>
                  <a:srgbClr val="6600CC"/>
                </a:solidFill>
                <a:latin typeface="Arial" panose="020B0604020202020204" pitchFamily="34" charset="0"/>
              </a:rPr>
              <a:t> </a:t>
            </a:r>
            <a:r>
              <a:rPr lang="id-ID" altLang="x-none" sz="3600" dirty="0">
                <a:solidFill>
                  <a:srgbClr val="6600CC"/>
                </a:solidFill>
                <a:latin typeface="Arial" panose="020B0604020202020204" pitchFamily="34" charset="0"/>
              </a:rPr>
              <a:t>(Depdikbud, 1996:3).</a:t>
            </a:r>
            <a:r>
              <a:rPr lang="id-ID" altLang="x-none" sz="3200" dirty="0">
                <a:solidFill>
                  <a:srgbClr val="6600CC"/>
                </a:solidFill>
                <a:latin typeface="Arial" panose="020B0604020202020204" pitchFamily="34" charset="0"/>
              </a:rPr>
              <a:t> </a:t>
            </a:r>
            <a:endParaRPr sz="3200" dirty="0">
              <a:solidFill>
                <a:srgbClr val="6600CC"/>
              </a:solidFill>
              <a:latin typeface="Arial" panose="020B0604020202020204" pitchFamily="34" charset="0"/>
            </a:endParaRPr>
          </a:p>
          <a:p>
            <a:pPr marL="225425" indent="-225425"/>
            <a:endParaRPr sz="3200" dirty="0">
              <a:solidFill>
                <a:srgbClr val="6600CC"/>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 calcmode="lin" valueType="num">
                                      <p:cBhvr additive="base">
                                        <p:cTn id="7" dur="2000" fill="hold"/>
                                        <p:tgtEl>
                                          <p:spTgt spid="35843"/>
                                        </p:tgtEl>
                                        <p:attrNameLst>
                                          <p:attrName>ppt_x</p:attrName>
                                        </p:attrNameLst>
                                      </p:cBhvr>
                                      <p:tavLst>
                                        <p:tav tm="0">
                                          <p:val>
                                            <p:strVal val="#ppt_x"/>
                                          </p:val>
                                        </p:tav>
                                        <p:tav tm="100000">
                                          <p:val>
                                            <p:strVal val="#ppt_x"/>
                                          </p:val>
                                        </p:tav>
                                      </p:tavLst>
                                    </p:anim>
                                    <p:anim calcmode="lin" valueType="num">
                                      <p:cBhvr additive="base">
                                        <p:cTn id="8" dur="2000" fill="hold"/>
                                        <p:tgtEl>
                                          <p:spTgt spid="358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p:sp>
        <p:nvSpPr>
          <p:cNvPr id="56323" name="Rectangle 3"/>
          <p:cNvSpPr>
            <a:spLocks noGrp="1"/>
          </p:cNvSpPr>
          <p:nvPr>
            <p:ph type="ctrTitle"/>
          </p:nvPr>
        </p:nvSpPr>
        <p:spPr>
          <a:xfrm>
            <a:off x="1524000" y="457200"/>
            <a:ext cx="5715000" cy="1470025"/>
          </a:xfrm>
          <a:solidFill>
            <a:schemeClr val="bg1"/>
          </a:solidFill>
        </p:spPr>
        <p:txBody>
          <a:bodyPr vert="horz" wrap="square" lIns="91440" tIns="45720" rIns="91440" bIns="45720" anchor="ctr" anchorCtr="0"/>
          <a:p>
            <a:pPr eaLnBrk="1" hangingPunct="1">
              <a:buClrTx/>
              <a:buSzTx/>
              <a:buFontTx/>
            </a:pPr>
            <a:r>
              <a:rPr sz="3200" dirty="0">
                <a:solidFill>
                  <a:srgbClr val="000099"/>
                </a:solidFill>
                <a:latin typeface="Arial Black" panose="020B0A04020102020204" pitchFamily="34" charset="0"/>
              </a:rPr>
              <a:t>KARAKTERISTIK IPS</a:t>
            </a:r>
            <a:endParaRPr sz="3200" dirty="0">
              <a:solidFill>
                <a:srgbClr val="000099"/>
              </a:solidFill>
              <a:latin typeface="Arial Black" panose="020B0A04020102020204" pitchFamily="34" charset="0"/>
            </a:endParaRPr>
          </a:p>
        </p:txBody>
      </p:sp>
      <p:sp>
        <p:nvSpPr>
          <p:cNvPr id="8196" name="Text Box 5"/>
          <p:cNvSpPr txBox="1"/>
          <p:nvPr/>
        </p:nvSpPr>
        <p:spPr>
          <a:xfrm>
            <a:off x="2743200" y="4343400"/>
            <a:ext cx="4038600" cy="366713"/>
          </a:xfrm>
          <a:prstGeom prst="rect">
            <a:avLst/>
          </a:prstGeom>
          <a:noFill/>
          <a:ln w="9525">
            <a:noFill/>
          </a:ln>
        </p:spPr>
        <p:txBody>
          <a:bodyPr>
            <a:spAutoFit/>
          </a:bodyPr>
          <a:p>
            <a:pPr>
              <a:spcBef>
                <a:spcPct val="50000"/>
              </a:spcBef>
            </a:pPr>
            <a:endParaRPr dirty="0">
              <a:latin typeface="Arial" panose="020B0604020202020204" pitchFamily="34" charset="0"/>
            </a:endParaRPr>
          </a:p>
        </p:txBody>
      </p:sp>
      <p:sp>
        <p:nvSpPr>
          <p:cNvPr id="56326" name="Rectangle 6"/>
          <p:cNvSpPr/>
          <p:nvPr/>
        </p:nvSpPr>
        <p:spPr>
          <a:xfrm>
            <a:off x="990600" y="2209800"/>
            <a:ext cx="7270750" cy="3784600"/>
          </a:xfrm>
          <a:prstGeom prst="rect">
            <a:avLst/>
          </a:prstGeom>
          <a:solidFill>
            <a:schemeClr val="bg1"/>
          </a:solidFill>
          <a:ln w="9525">
            <a:noFill/>
          </a:ln>
        </p:spPr>
        <p:txBody>
          <a:bodyPr wrap="square">
            <a:spAutoFit/>
          </a:bodyPr>
          <a:p>
            <a:pPr>
              <a:spcBef>
                <a:spcPct val="50000"/>
              </a:spcBef>
            </a:pPr>
            <a:r>
              <a:rPr lang="id-ID" altLang="x-none" sz="3200" dirty="0">
                <a:solidFill>
                  <a:srgbClr val="000099"/>
                </a:solidFill>
                <a:latin typeface="Arial" panose="020B0604020202020204" pitchFamily="34" charset="0"/>
              </a:rPr>
              <a:t>Ilmu Pengetahuan Sosial merupakan </a:t>
            </a:r>
            <a:r>
              <a:rPr lang="id-ID" altLang="x-none" sz="3200" dirty="0">
                <a:solidFill>
                  <a:schemeClr val="accent2"/>
                </a:solidFill>
                <a:latin typeface="Arial" panose="020B0604020202020204" pitchFamily="34" charset="0"/>
              </a:rPr>
              <a:t>gabungan dari unsur-unsur</a:t>
            </a:r>
            <a:r>
              <a:rPr lang="id-ID" altLang="x-none" sz="3200" dirty="0">
                <a:solidFill>
                  <a:srgbClr val="000099"/>
                </a:solidFill>
                <a:latin typeface="Arial" panose="020B0604020202020204" pitchFamily="34" charset="0"/>
              </a:rPr>
              <a:t> geografi, sejarah, ekonomi, hukum dan politik, kewarganegaraan, </a:t>
            </a:r>
            <a:r>
              <a:rPr lang="id-ID" altLang="x-none" sz="3200" dirty="0">
                <a:solidFill>
                  <a:srgbClr val="FF0000"/>
                </a:solidFill>
                <a:latin typeface="Arial" panose="020B0604020202020204" pitchFamily="34" charset="0"/>
              </a:rPr>
              <a:t>sosiologi</a:t>
            </a:r>
            <a:r>
              <a:rPr lang="id-ID" altLang="x-none" sz="3200" dirty="0">
                <a:solidFill>
                  <a:srgbClr val="000099"/>
                </a:solidFill>
                <a:latin typeface="Arial" panose="020B0604020202020204" pitchFamily="34" charset="0"/>
              </a:rPr>
              <a:t>, bahkan juga bidang humaniora, pendidikan dan agama (Numan Soemantri, 2001).</a:t>
            </a:r>
            <a:endParaRPr sz="3200" dirty="0">
              <a:solidFill>
                <a:srgbClr val="000099"/>
              </a:solidFill>
              <a:latin typeface="Arial" panose="020B0604020202020204" pitchFamily="34" charset="0"/>
            </a:endParaRPr>
          </a:p>
          <a:p>
            <a:pPr>
              <a:spcBef>
                <a:spcPct val="50000"/>
              </a:spcBef>
            </a:pPr>
            <a:endParaRPr lang="id-ID" altLang="x-none" sz="3200" dirty="0">
              <a:solidFill>
                <a:srgbClr val="00009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6323"/>
                                        </p:tgtEl>
                                        <p:attrNameLst>
                                          <p:attrName>style.visibility</p:attrName>
                                        </p:attrNameLst>
                                      </p:cBhvr>
                                      <p:to>
                                        <p:strVal val="visible"/>
                                      </p:to>
                                    </p:set>
                                    <p:anim calcmode="lin" valueType="num">
                                      <p:cBhvr>
                                        <p:cTn id="7" dur="5000" fill="hold"/>
                                        <p:tgtEl>
                                          <p:spTgt spid="56323"/>
                                        </p:tgtEl>
                                        <p:attrNameLst>
                                          <p:attrName>ppt_w</p:attrName>
                                        </p:attrNameLst>
                                      </p:cBhvr>
                                      <p:tavLst>
                                        <p:tav tm="0">
                                          <p:val>
                                            <p:strVal val="0,000000"/>
                                          </p:val>
                                        </p:tav>
                                        <p:tav tm="100000">
                                          <p:val>
                                            <p:strVal val="#ppt_w"/>
                                          </p:val>
                                        </p:tav>
                                      </p:tavLst>
                                    </p:anim>
                                    <p:anim calcmode="lin" valueType="num">
                                      <p:cBhvr>
                                        <p:cTn id="8" dur="5000" fill="hold"/>
                                        <p:tgtEl>
                                          <p:spTgt spid="56323"/>
                                        </p:tgtEl>
                                        <p:attrNameLst>
                                          <p:attrName>ppt_h</p:attrName>
                                        </p:attrNameLst>
                                      </p:cBhvr>
                                      <p:tavLst>
                                        <p:tav tm="0">
                                          <p:val>
                                            <p:strVal val="0,000000"/>
                                          </p:val>
                                        </p:tav>
                                        <p:tav tm="100000">
                                          <p:val>
                                            <p:strVal val="#ppt_h"/>
                                          </p:val>
                                        </p:tav>
                                      </p:tavLst>
                                    </p:anim>
                                    <p:animEffect transition="in" filter="fade">
                                      <p:cBhvr>
                                        <p:cTn id="9" dur="5000"/>
                                        <p:tgtEl>
                                          <p:spTgt spid="5632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6326"/>
                                        </p:tgtEl>
                                        <p:attrNameLst>
                                          <p:attrName>style.visibility</p:attrName>
                                        </p:attrNameLst>
                                      </p:cBhvr>
                                      <p:to>
                                        <p:strVal val="visible"/>
                                      </p:to>
                                    </p:set>
                                    <p:anim calcmode="lin" valueType="num">
                                      <p:cBhvr>
                                        <p:cTn id="14" dur="500" fill="hold"/>
                                        <p:tgtEl>
                                          <p:spTgt spid="56326"/>
                                        </p:tgtEl>
                                        <p:attrNameLst>
                                          <p:attrName>ppt_w</p:attrName>
                                        </p:attrNameLst>
                                      </p:cBhvr>
                                      <p:tavLst>
                                        <p:tav tm="0">
                                          <p:val>
                                            <p:strVal val="0,000000"/>
                                          </p:val>
                                        </p:tav>
                                        <p:tav tm="100000">
                                          <p:val>
                                            <p:strVal val="#ppt_w"/>
                                          </p:val>
                                        </p:tav>
                                      </p:tavLst>
                                    </p:anim>
                                    <p:anim calcmode="lin" valueType="num">
                                      <p:cBhvr>
                                        <p:cTn id="15" dur="500" fill="hold"/>
                                        <p:tgtEl>
                                          <p:spTgt spid="56326"/>
                                        </p:tgtEl>
                                        <p:attrNameLst>
                                          <p:attrName>ppt_h</p:attrName>
                                        </p:attrNameLst>
                                      </p:cBhvr>
                                      <p:tavLst>
                                        <p:tav tm="0">
                                          <p:val>
                                            <p:strVal val="0,000000"/>
                                          </p:val>
                                        </p:tav>
                                        <p:tav tm="100000">
                                          <p:val>
                                            <p:strVal val="#ppt_h"/>
                                          </p:val>
                                        </p:tav>
                                      </p:tavLst>
                                    </p:anim>
                                    <p:animEffect transition="in" filter="fade">
                                      <p:cBhvr>
                                        <p:cTn id="16" dur="500"/>
                                        <p:tgtEl>
                                          <p:spTgt spid="56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ldLvl="0" animBg="1"/>
      <p:bldP spid="5632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sp>
        <p:nvSpPr>
          <p:cNvPr id="9218" name="Rectangle 2"/>
          <p:cNvSpPr>
            <a:spLocks noGrp="1"/>
          </p:cNvSpPr>
          <p:nvPr>
            <p:ph type="ctrTitle"/>
          </p:nvPr>
        </p:nvSpPr>
        <p:spPr>
          <a:xfrm>
            <a:off x="4079875" y="117475"/>
            <a:ext cx="3962400" cy="381000"/>
          </a:xfrm>
        </p:spPr>
        <p:txBody>
          <a:bodyPr vert="horz" wrap="square" lIns="91440" tIns="45720" rIns="91440" bIns="45720" anchor="ctr" anchorCtr="0"/>
          <a:p>
            <a:pPr eaLnBrk="1" hangingPunct="1">
              <a:buClrTx/>
              <a:buSzTx/>
              <a:buFontTx/>
            </a:pPr>
            <a:r>
              <a:rPr sz="2800" b="1" dirty="0">
                <a:latin typeface="Arial Black" panose="020B0A04020102020204" pitchFamily="34" charset="0"/>
              </a:rPr>
              <a:t>Karakteristik IPS…</a:t>
            </a:r>
            <a:endParaRPr sz="2800" b="1" dirty="0">
              <a:latin typeface="Arial Black" panose="020B0A04020102020204" pitchFamily="34" charset="0"/>
            </a:endParaRPr>
          </a:p>
        </p:txBody>
      </p:sp>
      <p:sp>
        <p:nvSpPr>
          <p:cNvPr id="57347" name="Rectangle 3"/>
          <p:cNvSpPr>
            <a:spLocks noGrp="1"/>
          </p:cNvSpPr>
          <p:nvPr>
            <p:ph type="subTitle" idx="1"/>
          </p:nvPr>
        </p:nvSpPr>
        <p:spPr>
          <a:xfrm>
            <a:off x="4502150" y="1066800"/>
            <a:ext cx="4343400" cy="5029200"/>
          </a:xfrm>
        </p:spPr>
        <p:txBody>
          <a:bodyPr vert="horz" wrap="square" lIns="91440" tIns="45720" rIns="91440" bIns="45720" anchor="t" anchorCtr="0"/>
          <a:p>
            <a:pPr algn="l" eaLnBrk="1" hangingPunct="1">
              <a:buClrTx/>
              <a:buSzTx/>
              <a:buFontTx/>
            </a:pPr>
            <a:r>
              <a:rPr lang="id-ID" altLang="x-none" sz="2800" dirty="0">
                <a:solidFill>
                  <a:srgbClr val="006600"/>
                </a:solidFill>
                <a:latin typeface="+mn-lt"/>
                <a:ea typeface="+mn-ea"/>
                <a:cs typeface="+mn-cs"/>
              </a:rPr>
              <a:t>Kompetensi Dasar IPS berasal dari struktur keilmuan geografi, sejarah, ekonomi, hukum dan politik, sosiologi, yang </a:t>
            </a:r>
            <a:r>
              <a:rPr lang="id-ID" altLang="x-none" sz="2800" dirty="0">
                <a:solidFill>
                  <a:srgbClr val="33CC33"/>
                </a:solidFill>
                <a:latin typeface="+mn-lt"/>
                <a:ea typeface="+mn-ea"/>
                <a:cs typeface="+mn-cs"/>
              </a:rPr>
              <a:t>dikemas sedemikian rupa sehingga menjadi  pokok bahasan atau topik</a:t>
            </a:r>
            <a:r>
              <a:rPr sz="2800" dirty="0">
                <a:solidFill>
                  <a:srgbClr val="33CC33"/>
                </a:solidFill>
                <a:latin typeface="+mn-lt"/>
                <a:ea typeface="+mn-ea"/>
                <a:cs typeface="+mn-cs"/>
              </a:rPr>
              <a:t>            </a:t>
            </a:r>
            <a:r>
              <a:rPr lang="id-ID" altLang="x-none" sz="2800" dirty="0">
                <a:solidFill>
                  <a:srgbClr val="33CC33"/>
                </a:solidFill>
                <a:latin typeface="+mn-lt"/>
                <a:ea typeface="+mn-ea"/>
                <a:cs typeface="+mn-cs"/>
              </a:rPr>
              <a:t>tertentu.</a:t>
            </a:r>
            <a:endParaRPr lang="id-ID" altLang="x-none" sz="2800" dirty="0">
              <a:solidFill>
                <a:srgbClr val="33CC33"/>
              </a:solidFill>
              <a:latin typeface="+mn-lt"/>
              <a:ea typeface="+mn-ea"/>
              <a:cs typeface="+mn-cs"/>
            </a:endParaRPr>
          </a:p>
        </p:txBody>
      </p:sp>
      <p:pic>
        <p:nvPicPr>
          <p:cNvPr id="9220" name="Picture 4" descr="Bird%20Photo%20Animated"/>
          <p:cNvPicPr>
            <a:picLocks noChangeAspect="1"/>
          </p:cNvPicPr>
          <p:nvPr/>
        </p:nvPicPr>
        <p:blipFill>
          <a:blip r:embed="rId1"/>
          <a:stretch>
            <a:fillRect/>
          </a:stretch>
        </p:blipFill>
        <p:spPr>
          <a:xfrm>
            <a:off x="0" y="0"/>
            <a:ext cx="4038600" cy="6858000"/>
          </a:xfrm>
          <a:prstGeom prst="rect">
            <a:avLst/>
          </a:prstGeom>
          <a:noFill/>
          <a:ln w="9525">
            <a:noFill/>
          </a:ln>
        </p:spPr>
      </p:pic>
      <p:sp>
        <p:nvSpPr>
          <p:cNvPr id="57349" name="Text Box 5"/>
          <p:cNvSpPr txBox="1"/>
          <p:nvPr/>
        </p:nvSpPr>
        <p:spPr>
          <a:xfrm>
            <a:off x="5461000" y="5489575"/>
            <a:ext cx="1295400" cy="519113"/>
          </a:xfrm>
          <a:prstGeom prst="rect">
            <a:avLst/>
          </a:prstGeom>
          <a:noFill/>
          <a:ln w="9525">
            <a:noFill/>
          </a:ln>
        </p:spPr>
        <p:txBody>
          <a:bodyPr>
            <a:spAutoFit/>
          </a:bodyPr>
          <a:p>
            <a:pPr>
              <a:spcBef>
                <a:spcPct val="50000"/>
              </a:spcBef>
            </a:pPr>
            <a:r>
              <a:rPr sz="2800" dirty="0">
                <a:solidFill>
                  <a:srgbClr val="006600"/>
                </a:solidFill>
                <a:latin typeface="Arial" panose="020B0604020202020204" pitchFamily="34" charset="0"/>
              </a:rPr>
              <a:t>(tema)</a:t>
            </a:r>
            <a:endParaRPr sz="2800" dirty="0">
              <a:solidFill>
                <a:srgbClr val="0066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57347">
                                            <p:txEl>
                                              <p:charRg st="0" end="203"/>
                                            </p:txEl>
                                          </p:spTgt>
                                        </p:tgtEl>
                                        <p:attrNameLst>
                                          <p:attrName>style.visibility</p:attrName>
                                        </p:attrNameLst>
                                      </p:cBhvr>
                                      <p:to>
                                        <p:strVal val="visible"/>
                                      </p:to>
                                    </p:set>
                                    <p:animEffect transition="in" filter="fade">
                                      <p:cBhvr>
                                        <p:cTn id="7" dur="500"/>
                                        <p:tgtEl>
                                          <p:spTgt spid="57347">
                                            <p:txEl>
                                              <p:charRg st="0" end="203"/>
                                            </p:txEl>
                                          </p:spTgt>
                                        </p:tgtEl>
                                      </p:cBhvr>
                                    </p:animEffect>
                                    <p:anim calcmode="lin" valueType="num">
                                      <p:cBhvr>
                                        <p:cTn id="8" dur="500" fill="hold"/>
                                        <p:tgtEl>
                                          <p:spTgt spid="57347">
                                            <p:txEl>
                                              <p:charRg st="0" end="203"/>
                                            </p:txEl>
                                          </p:spTgt>
                                        </p:tgtEl>
                                        <p:attrNameLst>
                                          <p:attrName>ppt_w</p:attrName>
                                        </p:attrNameLst>
                                      </p:cBhvr>
                                      <p:tavLst>
                                        <p:tav tm="0" fmla="#ppt_w*sin(2.5*pi*$)">
                                          <p:val>
                                            <p:strVal val="0,000000"/>
                                          </p:val>
                                        </p:tav>
                                        <p:tav tm="100000">
                                          <p:val>
                                            <p:strVal val="1,000000"/>
                                          </p:val>
                                        </p:tav>
                                      </p:tavLst>
                                    </p:anim>
                                    <p:anim calcmode="lin" valueType="num">
                                      <p:cBhvr>
                                        <p:cTn id="9" dur="500" fill="hold"/>
                                        <p:tgtEl>
                                          <p:spTgt spid="57347">
                                            <p:txEl>
                                              <p:charRg st="0" end="203"/>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7349"/>
                                        </p:tgtEl>
                                        <p:attrNameLst>
                                          <p:attrName>style.visibility</p:attrName>
                                        </p:attrNameLst>
                                      </p:cBhvr>
                                      <p:to>
                                        <p:strVal val="visible"/>
                                      </p:to>
                                    </p:set>
                                    <p:anim calcmode="lin" valueType="num">
                                      <p:cBhvr>
                                        <p:cTn id="14" dur="1000" fill="hold"/>
                                        <p:tgtEl>
                                          <p:spTgt spid="57349"/>
                                        </p:tgtEl>
                                        <p:attrNameLst>
                                          <p:attrName>ppt_w</p:attrName>
                                        </p:attrNameLst>
                                      </p:cBhvr>
                                      <p:tavLst>
                                        <p:tav tm="0">
                                          <p:val>
                                            <p:strVal val="#ppt_w*0.70"/>
                                          </p:val>
                                        </p:tav>
                                        <p:tav tm="100000">
                                          <p:val>
                                            <p:strVal val="#ppt_w"/>
                                          </p:val>
                                        </p:tav>
                                      </p:tavLst>
                                    </p:anim>
                                    <p:anim calcmode="lin" valueType="num">
                                      <p:cBhvr>
                                        <p:cTn id="15" dur="1000" fill="hold"/>
                                        <p:tgtEl>
                                          <p:spTgt spid="57349"/>
                                        </p:tgtEl>
                                        <p:attrNameLst>
                                          <p:attrName>ppt_h</p:attrName>
                                        </p:attrNameLst>
                                      </p:cBhvr>
                                      <p:tavLst>
                                        <p:tav tm="0">
                                          <p:val>
                                            <p:strVal val="#ppt_h"/>
                                          </p:val>
                                        </p:tav>
                                        <p:tav tm="100000">
                                          <p:val>
                                            <p:strVal val="#ppt_h"/>
                                          </p:val>
                                        </p:tav>
                                      </p:tavLst>
                                    </p:anim>
                                    <p:animEffect transition="in" filter="fade">
                                      <p:cBhvr>
                                        <p:cTn id="16" dur="1000"/>
                                        <p:tgtEl>
                                          <p:spTgt spid="57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P spid="5734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p:sp>
        <p:nvSpPr>
          <p:cNvPr id="58370" name="Rectangle 2"/>
          <p:cNvSpPr>
            <a:spLocks noGrp="1"/>
          </p:cNvSpPr>
          <p:nvPr>
            <p:ph type="subTitle" idx="1"/>
          </p:nvPr>
        </p:nvSpPr>
        <p:spPr>
          <a:xfrm>
            <a:off x="914400" y="1371600"/>
            <a:ext cx="7315200" cy="4800600"/>
          </a:xfrm>
        </p:spPr>
        <p:txBody>
          <a:bodyPr vert="horz" wrap="square" lIns="91440" tIns="45720" rIns="91440" bIns="45720" anchor="t" anchorCtr="0"/>
          <a:p>
            <a:pPr marL="609600" indent="-609600" algn="l" eaLnBrk="1" hangingPunct="1">
              <a:buClr>
                <a:schemeClr val="tx1"/>
              </a:buClr>
              <a:buSzTx/>
              <a:buFont typeface="Wingdings" panose="05000000000000000000" pitchFamily="2" charset="2"/>
            </a:pPr>
            <a:endParaRPr dirty="0">
              <a:latin typeface="+mn-lt"/>
              <a:ea typeface="+mn-ea"/>
              <a:cs typeface="+mn-cs"/>
            </a:endParaRPr>
          </a:p>
          <a:p>
            <a:pPr marL="609600" indent="-609600" algn="l" eaLnBrk="1" hangingPunct="1">
              <a:buClr>
                <a:schemeClr val="tx1"/>
              </a:buClr>
              <a:buSzTx/>
              <a:buFont typeface="Wingdings" panose="05000000000000000000" pitchFamily="2" charset="2"/>
            </a:pPr>
            <a:r>
              <a:rPr dirty="0">
                <a:latin typeface="+mn-lt"/>
                <a:ea typeface="+mn-ea"/>
                <a:cs typeface="+mn-cs"/>
              </a:rPr>
              <a:t>	</a:t>
            </a:r>
            <a:r>
              <a:rPr lang="id-ID" altLang="x-none" sz="4000" dirty="0">
                <a:solidFill>
                  <a:srgbClr val="000099"/>
                </a:solidFill>
                <a:latin typeface="+mn-lt"/>
                <a:ea typeface="+mn-ea"/>
                <a:cs typeface="+mn-cs"/>
              </a:rPr>
              <a:t>Kompetensi Dasar IPS juga menyangkut berbagai </a:t>
            </a:r>
            <a:r>
              <a:rPr lang="id-ID" altLang="x-none" sz="4000" dirty="0">
                <a:solidFill>
                  <a:srgbClr val="0099FF"/>
                </a:solidFill>
                <a:latin typeface="+mn-lt"/>
                <a:ea typeface="+mn-ea"/>
                <a:cs typeface="+mn-cs"/>
              </a:rPr>
              <a:t>masalah sosial yang dirumuskan dengan pendekatan interdisipliner dan multidisipliner.</a:t>
            </a:r>
            <a:endParaRPr lang="id-ID" altLang="x-none" sz="4000" dirty="0">
              <a:solidFill>
                <a:srgbClr val="0099FF"/>
              </a:solidFill>
              <a:latin typeface="+mn-lt"/>
              <a:ea typeface="+mn-ea"/>
              <a:cs typeface="+mn-cs"/>
            </a:endParaRPr>
          </a:p>
          <a:p>
            <a:pPr marL="609600" indent="-609600" algn="l" eaLnBrk="1" hangingPunct="1">
              <a:buClr>
                <a:schemeClr val="tx1"/>
              </a:buClr>
              <a:buSzTx/>
              <a:buFont typeface="Wingdings" panose="05000000000000000000" pitchFamily="2" charset="2"/>
            </a:pPr>
            <a:endParaRPr sz="4000" dirty="0">
              <a:solidFill>
                <a:srgbClr val="0099FF"/>
              </a:solidFill>
              <a:latin typeface="+mn-lt"/>
              <a:ea typeface="+mn-ea"/>
              <a:cs typeface="+mn-cs"/>
            </a:endParaRPr>
          </a:p>
        </p:txBody>
      </p:sp>
      <p:pic>
        <p:nvPicPr>
          <p:cNvPr id="58371" name="Picture 3" descr="anibird2"/>
          <p:cNvPicPr>
            <a:picLocks noChangeAspect="1"/>
          </p:cNvPicPr>
          <p:nvPr/>
        </p:nvPicPr>
        <p:blipFill>
          <a:blip r:embed="rId1"/>
          <a:stretch>
            <a:fillRect/>
          </a:stretch>
        </p:blipFill>
        <p:spPr>
          <a:xfrm>
            <a:off x="0" y="5486400"/>
            <a:ext cx="1238250" cy="990600"/>
          </a:xfrm>
          <a:prstGeom prst="rect">
            <a:avLst/>
          </a:prstGeom>
          <a:noFill/>
          <a:ln w="9525">
            <a:noFill/>
          </a:ln>
        </p:spPr>
      </p:pic>
      <p:pic>
        <p:nvPicPr>
          <p:cNvPr id="10244" name="Picture 4" descr="anibird3"/>
          <p:cNvPicPr>
            <a:picLocks noChangeAspect="1"/>
          </p:cNvPicPr>
          <p:nvPr/>
        </p:nvPicPr>
        <p:blipFill>
          <a:blip r:embed="rId2"/>
          <a:stretch>
            <a:fillRect/>
          </a:stretch>
        </p:blipFill>
        <p:spPr>
          <a:xfrm>
            <a:off x="7620000" y="609600"/>
            <a:ext cx="1238250" cy="990600"/>
          </a:xfrm>
          <a:prstGeom prst="rect">
            <a:avLst/>
          </a:prstGeom>
          <a:noFill/>
          <a:ln w="9525">
            <a:noFill/>
          </a:ln>
        </p:spPr>
      </p:pic>
      <p:sp>
        <p:nvSpPr>
          <p:cNvPr id="10245" name="Rectangle 6"/>
          <p:cNvSpPr>
            <a:spLocks noGrp="1"/>
          </p:cNvSpPr>
          <p:nvPr>
            <p:ph type="ctrTitle"/>
          </p:nvPr>
        </p:nvSpPr>
        <p:spPr>
          <a:xfrm>
            <a:off x="-238125" y="117475"/>
            <a:ext cx="5375275" cy="381000"/>
          </a:xfrm>
        </p:spPr>
        <p:txBody>
          <a:bodyPr vert="horz" wrap="square" lIns="91440" tIns="45720" rIns="91440" bIns="45720" anchor="ctr" anchorCtr="0"/>
          <a:p>
            <a:pPr eaLnBrk="1" hangingPunct="1">
              <a:buClrTx/>
              <a:buSzTx/>
              <a:buFontTx/>
            </a:pPr>
            <a:r>
              <a:rPr sz="3600" b="1" dirty="0"/>
              <a:t>Karakteristik IPS…</a:t>
            </a:r>
            <a:endParaRPr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452 -0.04699 C -0.00747 -0.06828 -0.01059 -0.09004 -0.01441 -0.11134 C -0.01337 -0.16759 -0.0132 -0.22407 -0.01111 -0.28032 C -0.01094 -0.28287 -0.00816 -0.28426 -0.00781 -0.2868 C -0.00695 -0.29444 -0.01198 -0.30717 -0.01441 -0.31366 C -0.02118 -0.35741 -0.01337 -0.40208 -0.02448 -0.44467 C -0.02552 -0.48125 -0.0257 -0.50856 -0.03785 -0.54028 C -0.03941 -0.55903 -0.04167 -0.5743 -0.04271 -0.59352 C -0.04149 -0.62037 -0.04271 -0.64653 -0.02448 -0.6625 C -0.02309 -0.6794 -0.02309 -0.69282 -0.01615 -0.70694 C -0.01372 -0.71898 -0.00868 -0.72893 -0.00452 -0.74028 C -0.00052 -0.75092 -0.00434 -0.75347 0.00555 -0.7581 C 0.01267 -0.77222 0.02153 -0.78565 0.03385 -0.79143 C 0.04705 -0.78541 0.0309 -0.79444 0.04219 -0.78241 C 0.0467 -0.77778 0.0691 -0.77639 0.07396 -0.77569 C 0.08489 -0.76597 0.09479 -0.75416 0.10555 -0.74467 C 0.10955 -0.7368 0.11215 -0.73217 0.11892 -0.72916 C 0.12222 -0.72778 0.12882 -0.72477 0.12882 -0.72453 C 0.13941 -0.71481 0.15312 -0.70578 0.16215 -0.69352 C 0.16892 -0.66736 0.22639 -0.68264 0.23229 -0.68241 C 0.26944 -0.65764 0.25903 -0.6662 0.32552 -0.66458 C 0.35989 -0.66366 0.39444 -0.66319 0.42882 -0.6625 C 0.4368 -0.65972 0.4441 -0.64977 0.45226 -0.64907 C 0.46562 -0.64768 0.47882 -0.64768 0.49219 -0.64699 C 0.50278 -0.64398 0.50226 -0.63912 0.51215 -0.64236 C 0.51684 -0.64653 0.52222 -0.65046 0.52726 -0.65347 C 0.53038 -0.65532 0.53715 -0.6581 0.53715 -0.65787 C 0.54114 -0.66319 0.54496 -0.66389 0.54896 -0.66921 C 0.60121 -0.66736 0.61024 -0.67384 0.64722 -0.64907 C 0.65382 -0.64977 0.66076 -0.64907 0.66719 -0.65139 C 0.66944 -0.65231 0.67031 -0.65602 0.67222 -0.6581 C 0.67639 -0.66273 0.68351 -0.6662 0.68889 -0.6669 C 0.69878 -0.66828 0.70885 -0.66852 0.71892 -0.66921 C 0.73229 -0.67477 0.72101 -0.6919 0.73055 -0.70463 " pathEditMode="relative" rAng="0" ptsTypes="fffffffffffffffffffffffffffffffffA">
                                      <p:cBhvr>
                                        <p:cTn id="6" dur="5000" fill="hold"/>
                                        <p:tgtEl>
                                          <p:spTgt spid="58371"/>
                                        </p:tgtEl>
                                        <p:attrNameLst>
                                          <p:attrName>ppt_x</p:attrName>
                                          <p:attrName>ppt_y</p:attrName>
                                        </p:attrNameLst>
                                      </p:cBhvr>
                                      <p:rCtr x="34900" y="-37400"/>
                                    </p:animMotion>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58370">
                                            <p:txEl>
                                              <p:charRg st="1" end="134"/>
                                            </p:txEl>
                                          </p:spTgt>
                                        </p:tgtEl>
                                        <p:attrNameLst>
                                          <p:attrName>style.visibility</p:attrName>
                                        </p:attrNameLst>
                                      </p:cBhvr>
                                      <p:to>
                                        <p:strVal val="visible"/>
                                      </p:to>
                                    </p:set>
                                    <p:anim calcmode="lin" valueType="num">
                                      <p:cBhvr>
                                        <p:cTn id="11" dur="1000" fill="hold"/>
                                        <p:tgtEl>
                                          <p:spTgt spid="58370">
                                            <p:txEl>
                                              <p:charRg st="1" end="134"/>
                                            </p:txEl>
                                          </p:spTgt>
                                        </p:tgtEl>
                                        <p:attrNameLst>
                                          <p:attrName>ppt_w</p:attrName>
                                        </p:attrNameLst>
                                      </p:cBhvr>
                                      <p:tavLst>
                                        <p:tav tm="0">
                                          <p:val>
                                            <p:strVal val="0,000000"/>
                                          </p:val>
                                        </p:tav>
                                        <p:tav tm="100000">
                                          <p:val>
                                            <p:strVal val="#ppt_w"/>
                                          </p:val>
                                        </p:tav>
                                      </p:tavLst>
                                    </p:anim>
                                    <p:anim calcmode="lin" valueType="num">
                                      <p:cBhvr>
                                        <p:cTn id="12" dur="1000" fill="hold"/>
                                        <p:tgtEl>
                                          <p:spTgt spid="58370">
                                            <p:txEl>
                                              <p:charRg st="1" end="134"/>
                                            </p:txEl>
                                          </p:spTgt>
                                        </p:tgtEl>
                                        <p:attrNameLst>
                                          <p:attrName>ppt_h</p:attrName>
                                        </p:attrNameLst>
                                      </p:cBhvr>
                                      <p:tavLst>
                                        <p:tav tm="0">
                                          <p:val>
                                            <p:strVal val="0,000000"/>
                                          </p:val>
                                        </p:tav>
                                        <p:tav tm="100000">
                                          <p:val>
                                            <p:strVal val="#ppt_h"/>
                                          </p:val>
                                        </p:tav>
                                      </p:tavLst>
                                    </p:anim>
                                    <p:animEffect transition="in" filter="fade">
                                      <p:cBhvr>
                                        <p:cTn id="13" dur="1000"/>
                                        <p:tgtEl>
                                          <p:spTgt spid="58370">
                                            <p:txEl>
                                              <p:charRg st="1" end="13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p:sp>
        <p:nvSpPr>
          <p:cNvPr id="11266" name="Rectangle 2"/>
          <p:cNvSpPr>
            <a:spLocks noGrp="1"/>
          </p:cNvSpPr>
          <p:nvPr>
            <p:ph type="title"/>
          </p:nvPr>
        </p:nvSpPr>
        <p:spPr>
          <a:xfrm>
            <a:off x="117475" y="112713"/>
            <a:ext cx="4397375" cy="649287"/>
          </a:xfrm>
        </p:spPr>
        <p:txBody>
          <a:bodyPr vert="horz" wrap="square" lIns="91440" tIns="45720" rIns="91440" bIns="45720" anchor="ctr" anchorCtr="0"/>
          <a:p>
            <a:pPr eaLnBrk="1" hangingPunct="1"/>
            <a:r>
              <a:rPr sz="2800" dirty="0">
                <a:solidFill>
                  <a:srgbClr val="CC6600"/>
                </a:solidFill>
              </a:rPr>
              <a:t>Karakteristik IPS…</a:t>
            </a:r>
            <a:endParaRPr sz="2800" dirty="0">
              <a:solidFill>
                <a:srgbClr val="CC6600"/>
              </a:solidFill>
            </a:endParaRPr>
          </a:p>
        </p:txBody>
      </p:sp>
      <p:sp>
        <p:nvSpPr>
          <p:cNvPr id="59395" name="Rectangle 3"/>
          <p:cNvSpPr>
            <a:spLocks noGrp="1"/>
          </p:cNvSpPr>
          <p:nvPr>
            <p:ph idx="1"/>
          </p:nvPr>
        </p:nvSpPr>
        <p:spPr>
          <a:xfrm>
            <a:off x="2209800" y="914400"/>
            <a:ext cx="6553200" cy="5410200"/>
          </a:xfrm>
        </p:spPr>
        <p:txBody>
          <a:bodyPr vert="horz" wrap="square" lIns="91440" tIns="45720" rIns="91440" bIns="45720" anchor="t" anchorCtr="0"/>
          <a:p>
            <a:pPr marL="0" indent="0" eaLnBrk="1" hangingPunct="1">
              <a:buNone/>
            </a:pPr>
            <a:r>
              <a:rPr lang="id-ID" altLang="x-none" sz="2800" dirty="0">
                <a:solidFill>
                  <a:srgbClr val="05080B"/>
                </a:solidFill>
              </a:rPr>
              <a:t>Standar Kompetensi dan Kompetensi Dasar dapat menyangkut </a:t>
            </a:r>
            <a:r>
              <a:rPr lang="id-ID" altLang="x-none" sz="2800" dirty="0">
                <a:solidFill>
                  <a:srgbClr val="BE2B12"/>
                </a:solidFill>
              </a:rPr>
              <a:t>peristiwa</a:t>
            </a:r>
            <a:r>
              <a:rPr lang="id-ID" altLang="x-none" sz="2800" dirty="0">
                <a:solidFill>
                  <a:srgbClr val="05080B"/>
                </a:solidFill>
              </a:rPr>
              <a:t> dan </a:t>
            </a:r>
            <a:r>
              <a:rPr lang="id-ID" altLang="x-none" sz="2800" dirty="0">
                <a:solidFill>
                  <a:srgbClr val="BE2B12"/>
                </a:solidFill>
              </a:rPr>
              <a:t>perubahan kehidupan masyarakat</a:t>
            </a:r>
            <a:r>
              <a:rPr lang="id-ID" altLang="x-none" sz="2800" dirty="0">
                <a:solidFill>
                  <a:srgbClr val="05080B"/>
                </a:solidFill>
              </a:rPr>
              <a:t> dengan prinsip sebab akibat, </a:t>
            </a:r>
            <a:r>
              <a:rPr lang="id-ID" altLang="x-none" sz="2800" dirty="0">
                <a:solidFill>
                  <a:srgbClr val="BE2B12"/>
                </a:solidFill>
              </a:rPr>
              <a:t>kewilayahan</a:t>
            </a:r>
            <a:r>
              <a:rPr lang="id-ID" altLang="x-none" sz="2800" dirty="0">
                <a:solidFill>
                  <a:srgbClr val="05080B"/>
                </a:solidFill>
              </a:rPr>
              <a:t>, adaptasi dan pengelolaan lingkungan, struktur, proses dan </a:t>
            </a:r>
            <a:r>
              <a:rPr lang="id-ID" altLang="x-none" sz="2800" dirty="0">
                <a:solidFill>
                  <a:srgbClr val="BE2B12"/>
                </a:solidFill>
              </a:rPr>
              <a:t>masalah sosial </a:t>
            </a:r>
            <a:r>
              <a:rPr lang="id-ID" altLang="x-none" sz="2800" dirty="0">
                <a:solidFill>
                  <a:srgbClr val="05080B"/>
                </a:solidFill>
              </a:rPr>
              <a:t>serta upaya-upaya perjuangan hidup agar </a:t>
            </a:r>
            <a:r>
              <a:rPr lang="id-ID" altLang="x-none" sz="2800" i="1" dirty="0">
                <a:solidFill>
                  <a:srgbClr val="05080B"/>
                </a:solidFill>
              </a:rPr>
              <a:t>survive</a:t>
            </a:r>
            <a:r>
              <a:rPr lang="id-ID" altLang="x-none" sz="2800" dirty="0">
                <a:solidFill>
                  <a:srgbClr val="05080B"/>
                </a:solidFill>
              </a:rPr>
              <a:t> seperti pemenuhan kebutuhan, kekuasaan, keadilan dan jaminan keamanan </a:t>
            </a:r>
            <a:endParaRPr sz="2800" dirty="0">
              <a:solidFill>
                <a:srgbClr val="05080B"/>
              </a:solidFill>
            </a:endParaRPr>
          </a:p>
          <a:p>
            <a:pPr marL="0" indent="0" eaLnBrk="1" hangingPunct="1">
              <a:buNone/>
            </a:pPr>
            <a:r>
              <a:rPr sz="2800" dirty="0">
                <a:solidFill>
                  <a:srgbClr val="05080B"/>
                </a:solidFill>
              </a:rPr>
              <a:t>	</a:t>
            </a:r>
            <a:r>
              <a:rPr lang="id-ID" altLang="x-none" sz="2800" dirty="0">
                <a:solidFill>
                  <a:srgbClr val="05080B"/>
                </a:solidFill>
              </a:rPr>
              <a:t>(Daldjoeni, 1981).</a:t>
            </a:r>
            <a:endParaRPr sz="2800" dirty="0">
              <a:solidFill>
                <a:srgbClr val="05080B"/>
              </a:solidFill>
            </a:endParaRPr>
          </a:p>
          <a:p>
            <a:pPr marL="0" indent="0" eaLnBrk="1" hangingPunct="1">
              <a:buNone/>
            </a:pPr>
            <a:endParaRPr sz="2800" dirty="0">
              <a:solidFill>
                <a:srgbClr val="05080B"/>
              </a:solidFill>
            </a:endParaRPr>
          </a:p>
          <a:p>
            <a:pPr marL="0" indent="0" eaLnBrk="1" hangingPunct="1">
              <a:buNone/>
            </a:pPr>
            <a:endParaRPr sz="2800" dirty="0">
              <a:solidFill>
                <a:srgbClr val="CC6600"/>
              </a:solidFill>
            </a:endParaRPr>
          </a:p>
        </p:txBody>
      </p:sp>
      <p:pic>
        <p:nvPicPr>
          <p:cNvPr id="11268" name="Picture 4" descr="birdwhistling"/>
          <p:cNvPicPr>
            <a:picLocks noChangeAspect="1"/>
          </p:cNvPicPr>
          <p:nvPr/>
        </p:nvPicPr>
        <p:blipFill>
          <a:blip r:embed="rId1"/>
          <a:stretch>
            <a:fillRect/>
          </a:stretch>
        </p:blipFill>
        <p:spPr>
          <a:xfrm>
            <a:off x="-285750" y="2219325"/>
            <a:ext cx="2293938" cy="242887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59395">
                                            <p:txEl>
                                              <p:charRg st="0" end="336"/>
                                            </p:txEl>
                                          </p:spTgt>
                                        </p:tgtEl>
                                        <p:attrNameLst>
                                          <p:attrName>style.visibility</p:attrName>
                                        </p:attrNameLst>
                                      </p:cBhvr>
                                      <p:to>
                                        <p:strVal val="visible"/>
                                      </p:to>
                                    </p:set>
                                    <p:animEffect transition="in" filter="fade">
                                      <p:cBhvr>
                                        <p:cTn id="7" dur="500"/>
                                        <p:tgtEl>
                                          <p:spTgt spid="59395">
                                            <p:txEl>
                                              <p:charRg st="0" end="336"/>
                                            </p:txEl>
                                          </p:spTgt>
                                        </p:tgtEl>
                                      </p:cBhvr>
                                    </p:animEffect>
                                    <p:anim calcmode="lin" valueType="num">
                                      <p:cBhvr>
                                        <p:cTn id="8" dur="500" fill="hold"/>
                                        <p:tgtEl>
                                          <p:spTgt spid="59395">
                                            <p:txEl>
                                              <p:charRg st="0" end="336"/>
                                            </p:txEl>
                                          </p:spTgt>
                                        </p:tgtEl>
                                        <p:attrNameLst>
                                          <p:attrName>ppt_w</p:attrName>
                                        </p:attrNameLst>
                                      </p:cBhvr>
                                      <p:tavLst>
                                        <p:tav tm="0" fmla="#ppt_w*sin(2.5*pi*$)">
                                          <p:val>
                                            <p:strVal val="0,000000"/>
                                          </p:val>
                                        </p:tav>
                                        <p:tav tm="100000">
                                          <p:val>
                                            <p:strVal val="1,000000"/>
                                          </p:val>
                                        </p:tav>
                                      </p:tavLst>
                                    </p:anim>
                                    <p:anim calcmode="lin" valueType="num">
                                      <p:cBhvr>
                                        <p:cTn id="9" dur="500" fill="hold"/>
                                        <p:tgtEl>
                                          <p:spTgt spid="59395">
                                            <p:txEl>
                                              <p:charRg st="0" end="336"/>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59395">
                                            <p:txEl>
                                              <p:charRg st="336" end="356"/>
                                            </p:txEl>
                                          </p:spTgt>
                                        </p:tgtEl>
                                        <p:attrNameLst>
                                          <p:attrName>style.visibility</p:attrName>
                                        </p:attrNameLst>
                                      </p:cBhvr>
                                      <p:to>
                                        <p:strVal val="visible"/>
                                      </p:to>
                                    </p:set>
                                    <p:animEffect transition="in" filter="fade">
                                      <p:cBhvr>
                                        <p:cTn id="14" dur="500"/>
                                        <p:tgtEl>
                                          <p:spTgt spid="59395">
                                            <p:txEl>
                                              <p:charRg st="336" end="356"/>
                                            </p:txEl>
                                          </p:spTgt>
                                        </p:tgtEl>
                                      </p:cBhvr>
                                    </p:animEffect>
                                    <p:anim calcmode="lin" valueType="num">
                                      <p:cBhvr>
                                        <p:cTn id="15" dur="500" fill="hold"/>
                                        <p:tgtEl>
                                          <p:spTgt spid="59395">
                                            <p:txEl>
                                              <p:charRg st="336" end="356"/>
                                            </p:txEl>
                                          </p:spTgt>
                                        </p:tgtEl>
                                        <p:attrNameLst>
                                          <p:attrName>ppt_w</p:attrName>
                                        </p:attrNameLst>
                                      </p:cBhvr>
                                      <p:tavLst>
                                        <p:tav tm="0" fmla="#ppt_w*sin(2.5*pi*$)">
                                          <p:val>
                                            <p:strVal val="0,000000"/>
                                          </p:val>
                                        </p:tav>
                                        <p:tav tm="100000">
                                          <p:val>
                                            <p:strVal val="1,000000"/>
                                          </p:val>
                                        </p:tav>
                                      </p:tavLst>
                                    </p:anim>
                                    <p:anim calcmode="lin" valueType="num">
                                      <p:cBhvr>
                                        <p:cTn id="16" dur="500" fill="hold"/>
                                        <p:tgtEl>
                                          <p:spTgt spid="59395">
                                            <p:txEl>
                                              <p:charRg st="336" end="35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pic>
        <p:nvPicPr>
          <p:cNvPr id="12290" name="Picture 4" descr="Animated%20Butterfly%20in%20flowers"/>
          <p:cNvPicPr>
            <a:picLocks noChangeAspect="1"/>
          </p:cNvPicPr>
          <p:nvPr/>
        </p:nvPicPr>
        <p:blipFill>
          <a:blip r:embed="rId1"/>
          <a:stretch>
            <a:fillRect/>
          </a:stretch>
        </p:blipFill>
        <p:spPr>
          <a:xfrm>
            <a:off x="3140075" y="2306638"/>
            <a:ext cx="6229350" cy="4618037"/>
          </a:xfrm>
          <a:prstGeom prst="rect">
            <a:avLst/>
          </a:prstGeom>
          <a:noFill/>
          <a:ln w="9525">
            <a:noFill/>
          </a:ln>
        </p:spPr>
      </p:pic>
      <p:sp>
        <p:nvSpPr>
          <p:cNvPr id="39939" name="Rectangle 3"/>
          <p:cNvSpPr>
            <a:spLocks noGrp="1"/>
          </p:cNvSpPr>
          <p:nvPr>
            <p:ph idx="1"/>
          </p:nvPr>
        </p:nvSpPr>
        <p:spPr>
          <a:xfrm>
            <a:off x="304800" y="1143000"/>
            <a:ext cx="8610600" cy="4525963"/>
          </a:xfrm>
        </p:spPr>
        <p:txBody>
          <a:bodyPr vert="horz" wrap="square" lIns="91440" tIns="45720" rIns="91440" bIns="45720" anchor="t" anchorCtr="0"/>
          <a:p>
            <a:pPr eaLnBrk="1" hangingPunct="1">
              <a:lnSpc>
                <a:spcPct val="90000"/>
              </a:lnSpc>
              <a:buNone/>
            </a:pPr>
            <a:r>
              <a:rPr dirty="0"/>
              <a:t>	</a:t>
            </a:r>
            <a:r>
              <a:rPr lang="id-ID" altLang="x-none" dirty="0">
                <a:solidFill>
                  <a:srgbClr val="006600"/>
                </a:solidFill>
              </a:rPr>
              <a:t>Standar Kompetensi dan Kompetensi Dasar IPS menggunakan tiga dimensi dalam mengkaji dan memahami fenomena sosial serta kehidupan manusia secara keseluruhan. Ketiga dimensi tersebut </a:t>
            </a:r>
            <a:r>
              <a:rPr dirty="0">
                <a:solidFill>
                  <a:srgbClr val="006600"/>
                </a:solidFill>
              </a:rPr>
              <a:t>meliputi dimensi: </a:t>
            </a:r>
            <a:endParaRPr dirty="0">
              <a:solidFill>
                <a:srgbClr val="006600"/>
              </a:solidFill>
            </a:endParaRPr>
          </a:p>
          <a:p>
            <a:pPr eaLnBrk="1" hangingPunct="1">
              <a:lnSpc>
                <a:spcPct val="90000"/>
              </a:lnSpc>
              <a:buNone/>
            </a:pPr>
            <a:r>
              <a:rPr dirty="0">
                <a:solidFill>
                  <a:srgbClr val="006600"/>
                </a:solidFill>
              </a:rPr>
              <a:t>		</a:t>
            </a:r>
            <a:r>
              <a:rPr dirty="0">
                <a:solidFill>
                  <a:srgbClr val="BE2B12"/>
                </a:solidFill>
              </a:rPr>
              <a:t>ruang, </a:t>
            </a:r>
            <a:endParaRPr dirty="0">
              <a:solidFill>
                <a:srgbClr val="BE2B12"/>
              </a:solidFill>
            </a:endParaRPr>
          </a:p>
          <a:p>
            <a:pPr eaLnBrk="1" hangingPunct="1">
              <a:lnSpc>
                <a:spcPct val="90000"/>
              </a:lnSpc>
              <a:buNone/>
            </a:pPr>
            <a:r>
              <a:rPr dirty="0">
                <a:solidFill>
                  <a:srgbClr val="BE2B12"/>
                </a:solidFill>
              </a:rPr>
              <a:t>		waktu,</a:t>
            </a:r>
            <a:endParaRPr dirty="0">
              <a:solidFill>
                <a:srgbClr val="BE2B12"/>
              </a:solidFill>
            </a:endParaRPr>
          </a:p>
          <a:p>
            <a:pPr eaLnBrk="1" hangingPunct="1">
              <a:lnSpc>
                <a:spcPct val="90000"/>
              </a:lnSpc>
              <a:buNone/>
            </a:pPr>
            <a:r>
              <a:rPr dirty="0">
                <a:solidFill>
                  <a:srgbClr val="BE2B12"/>
                </a:solidFill>
              </a:rPr>
              <a:t>		nilai/norma.</a:t>
            </a:r>
            <a:endParaRPr dirty="0">
              <a:solidFill>
                <a:srgbClr val="BE2B12"/>
              </a:solidFill>
            </a:endParaRPr>
          </a:p>
          <a:p>
            <a:pPr eaLnBrk="1" hangingPunct="1">
              <a:lnSpc>
                <a:spcPct val="90000"/>
              </a:lnSpc>
            </a:pPr>
            <a:endParaRPr dirty="0">
              <a:solidFill>
                <a:srgbClr val="BE2B12"/>
              </a:solidFill>
            </a:endParaRPr>
          </a:p>
        </p:txBody>
      </p:sp>
      <p:sp>
        <p:nvSpPr>
          <p:cNvPr id="12292" name="Rectangle 5"/>
          <p:cNvSpPr>
            <a:spLocks noGrp="1"/>
          </p:cNvSpPr>
          <p:nvPr>
            <p:ph type="title"/>
          </p:nvPr>
        </p:nvSpPr>
        <p:spPr>
          <a:xfrm>
            <a:off x="117475" y="111125"/>
            <a:ext cx="3540125" cy="649288"/>
          </a:xfrm>
        </p:spPr>
        <p:txBody>
          <a:bodyPr vert="horz" wrap="square" lIns="91440" tIns="45720" rIns="91440" bIns="45720" anchor="ctr" anchorCtr="0"/>
          <a:p>
            <a:pPr eaLnBrk="1" hangingPunct="1"/>
            <a:r>
              <a:rPr sz="2800" dirty="0"/>
              <a:t>Karakteristik IPS…</a:t>
            </a:r>
            <a:endParaRP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39939">
                                            <p:txEl>
                                              <p:charRg st="0" end="201"/>
                                            </p:txEl>
                                          </p:spTgt>
                                        </p:tgtEl>
                                        <p:attrNameLst>
                                          <p:attrName>style.visibility</p:attrName>
                                        </p:attrNameLst>
                                      </p:cBhvr>
                                      <p:to>
                                        <p:strVal val="visible"/>
                                      </p:to>
                                    </p:set>
                                    <p:animEffect transition="in" filter="fade">
                                      <p:cBhvr>
                                        <p:cTn id="7" dur="500"/>
                                        <p:tgtEl>
                                          <p:spTgt spid="39939">
                                            <p:txEl>
                                              <p:charRg st="0" end="201"/>
                                            </p:txEl>
                                          </p:spTgt>
                                        </p:tgtEl>
                                      </p:cBhvr>
                                    </p:animEffect>
                                    <p:anim calcmode="lin" valueType="num">
                                      <p:cBhvr>
                                        <p:cTn id="8" dur="500" fill="hold"/>
                                        <p:tgtEl>
                                          <p:spTgt spid="39939">
                                            <p:txEl>
                                              <p:charRg st="0" end="201"/>
                                            </p:txEl>
                                          </p:spTgt>
                                        </p:tgtEl>
                                        <p:attrNameLst>
                                          <p:attrName>ppt_w</p:attrName>
                                        </p:attrNameLst>
                                      </p:cBhvr>
                                      <p:tavLst>
                                        <p:tav tm="0" fmla="#ppt_w*sin(2.5*pi*$)">
                                          <p:val>
                                            <p:strVal val="0,000000"/>
                                          </p:val>
                                        </p:tav>
                                        <p:tav tm="100000">
                                          <p:val>
                                            <p:strVal val="1,000000"/>
                                          </p:val>
                                        </p:tav>
                                      </p:tavLst>
                                    </p:anim>
                                    <p:anim calcmode="lin" valueType="num">
                                      <p:cBhvr>
                                        <p:cTn id="9" dur="500" fill="hold"/>
                                        <p:tgtEl>
                                          <p:spTgt spid="39939">
                                            <p:txEl>
                                              <p:charRg st="0" end="201"/>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39939">
                                            <p:txEl>
                                              <p:charRg st="201" end="211"/>
                                            </p:txEl>
                                          </p:spTgt>
                                        </p:tgtEl>
                                        <p:attrNameLst>
                                          <p:attrName>style.visibility</p:attrName>
                                        </p:attrNameLst>
                                      </p:cBhvr>
                                      <p:to>
                                        <p:strVal val="visible"/>
                                      </p:to>
                                    </p:set>
                                    <p:animEffect transition="in" filter="fade">
                                      <p:cBhvr>
                                        <p:cTn id="14" dur="500"/>
                                        <p:tgtEl>
                                          <p:spTgt spid="39939">
                                            <p:txEl>
                                              <p:charRg st="201" end="211"/>
                                            </p:txEl>
                                          </p:spTgt>
                                        </p:tgtEl>
                                      </p:cBhvr>
                                    </p:animEffect>
                                    <p:anim calcmode="lin" valueType="num">
                                      <p:cBhvr>
                                        <p:cTn id="15" dur="500" fill="hold"/>
                                        <p:tgtEl>
                                          <p:spTgt spid="39939">
                                            <p:txEl>
                                              <p:charRg st="201" end="211"/>
                                            </p:txEl>
                                          </p:spTgt>
                                        </p:tgtEl>
                                        <p:attrNameLst>
                                          <p:attrName>ppt_w</p:attrName>
                                        </p:attrNameLst>
                                      </p:cBhvr>
                                      <p:tavLst>
                                        <p:tav tm="0" fmla="#ppt_w*sin(2.5*pi*$)">
                                          <p:val>
                                            <p:strVal val="0,000000"/>
                                          </p:val>
                                        </p:tav>
                                        <p:tav tm="100000">
                                          <p:val>
                                            <p:strVal val="1,000000"/>
                                          </p:val>
                                        </p:tav>
                                      </p:tavLst>
                                    </p:anim>
                                    <p:anim calcmode="lin" valueType="num">
                                      <p:cBhvr>
                                        <p:cTn id="16" dur="500" fill="hold"/>
                                        <p:tgtEl>
                                          <p:spTgt spid="39939">
                                            <p:txEl>
                                              <p:charRg st="201" end="21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iterate type="lt">
                                    <p:tmPct val="10000"/>
                                  </p:iterate>
                                  <p:childTnLst>
                                    <p:set>
                                      <p:cBhvr>
                                        <p:cTn id="20" dur="1" fill="hold">
                                          <p:stCondLst>
                                            <p:cond delay="0"/>
                                          </p:stCondLst>
                                        </p:cTn>
                                        <p:tgtEl>
                                          <p:spTgt spid="39939">
                                            <p:txEl>
                                              <p:charRg st="211" end="220"/>
                                            </p:txEl>
                                          </p:spTgt>
                                        </p:tgtEl>
                                        <p:attrNameLst>
                                          <p:attrName>style.visibility</p:attrName>
                                        </p:attrNameLst>
                                      </p:cBhvr>
                                      <p:to>
                                        <p:strVal val="visible"/>
                                      </p:to>
                                    </p:set>
                                    <p:animEffect transition="in" filter="fade">
                                      <p:cBhvr>
                                        <p:cTn id="21" dur="500"/>
                                        <p:tgtEl>
                                          <p:spTgt spid="39939">
                                            <p:txEl>
                                              <p:charRg st="211" end="220"/>
                                            </p:txEl>
                                          </p:spTgt>
                                        </p:tgtEl>
                                      </p:cBhvr>
                                    </p:animEffect>
                                    <p:anim calcmode="lin" valueType="num">
                                      <p:cBhvr>
                                        <p:cTn id="22" dur="500" fill="hold"/>
                                        <p:tgtEl>
                                          <p:spTgt spid="39939">
                                            <p:txEl>
                                              <p:charRg st="211" end="220"/>
                                            </p:txEl>
                                          </p:spTgt>
                                        </p:tgtEl>
                                        <p:attrNameLst>
                                          <p:attrName>ppt_w</p:attrName>
                                        </p:attrNameLst>
                                      </p:cBhvr>
                                      <p:tavLst>
                                        <p:tav tm="0" fmla="#ppt_w*sin(2.5*pi*$)">
                                          <p:val>
                                            <p:strVal val="0,000000"/>
                                          </p:val>
                                        </p:tav>
                                        <p:tav tm="100000">
                                          <p:val>
                                            <p:strVal val="1,000000"/>
                                          </p:val>
                                        </p:tav>
                                      </p:tavLst>
                                    </p:anim>
                                    <p:anim calcmode="lin" valueType="num">
                                      <p:cBhvr>
                                        <p:cTn id="23" dur="500" fill="hold"/>
                                        <p:tgtEl>
                                          <p:spTgt spid="39939">
                                            <p:txEl>
                                              <p:charRg st="211" end="220"/>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iterate type="lt">
                                    <p:tmPct val="10000"/>
                                  </p:iterate>
                                  <p:childTnLst>
                                    <p:set>
                                      <p:cBhvr>
                                        <p:cTn id="27" dur="1" fill="hold">
                                          <p:stCondLst>
                                            <p:cond delay="0"/>
                                          </p:stCondLst>
                                        </p:cTn>
                                        <p:tgtEl>
                                          <p:spTgt spid="39939">
                                            <p:txEl>
                                              <p:charRg st="220" end="235"/>
                                            </p:txEl>
                                          </p:spTgt>
                                        </p:tgtEl>
                                        <p:attrNameLst>
                                          <p:attrName>style.visibility</p:attrName>
                                        </p:attrNameLst>
                                      </p:cBhvr>
                                      <p:to>
                                        <p:strVal val="visible"/>
                                      </p:to>
                                    </p:set>
                                    <p:animEffect transition="in" filter="fade">
                                      <p:cBhvr>
                                        <p:cTn id="28" dur="500"/>
                                        <p:tgtEl>
                                          <p:spTgt spid="39939">
                                            <p:txEl>
                                              <p:charRg st="220" end="235"/>
                                            </p:txEl>
                                          </p:spTgt>
                                        </p:tgtEl>
                                      </p:cBhvr>
                                    </p:animEffect>
                                    <p:anim calcmode="lin" valueType="num">
                                      <p:cBhvr>
                                        <p:cTn id="29" dur="500" fill="hold"/>
                                        <p:tgtEl>
                                          <p:spTgt spid="39939">
                                            <p:txEl>
                                              <p:charRg st="220" end="235"/>
                                            </p:txEl>
                                          </p:spTgt>
                                        </p:tgtEl>
                                        <p:attrNameLst>
                                          <p:attrName>ppt_w</p:attrName>
                                        </p:attrNameLst>
                                      </p:cBhvr>
                                      <p:tavLst>
                                        <p:tav tm="0" fmla="#ppt_w*sin(2.5*pi*$)">
                                          <p:val>
                                            <p:strVal val="0,000000"/>
                                          </p:val>
                                        </p:tav>
                                        <p:tav tm="100000">
                                          <p:val>
                                            <p:strVal val="1,000000"/>
                                          </p:val>
                                        </p:tav>
                                      </p:tavLst>
                                    </p:anim>
                                    <p:anim calcmode="lin" valueType="num">
                                      <p:cBhvr>
                                        <p:cTn id="30" dur="500" fill="hold"/>
                                        <p:tgtEl>
                                          <p:spTgt spid="39939">
                                            <p:txEl>
                                              <p:charRg st="220" end="23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theme/theme1.xml><?xml version="1.0" encoding="utf-8"?>
<a:theme xmlns:a="http://schemas.openxmlformats.org/drawingml/2006/main"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8308</Words>
  <Application>WPS Presentation</Application>
  <PresentationFormat>On-screen Show (4:3)</PresentationFormat>
  <Paragraphs>339</Paragraphs>
  <Slides>30</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30</vt:i4>
      </vt:variant>
    </vt:vector>
  </HeadingPairs>
  <TitlesOfParts>
    <vt:vector size="41" baseType="lpstr">
      <vt:lpstr>Arial</vt:lpstr>
      <vt:lpstr>SimSun</vt:lpstr>
      <vt:lpstr>Wingdings</vt:lpstr>
      <vt:lpstr>Arial Black</vt:lpstr>
      <vt:lpstr>Arial Unicode MS</vt:lpstr>
      <vt:lpstr>Times New Roman</vt:lpstr>
      <vt:lpstr>Microsoft YaHei</vt:lpstr>
      <vt:lpstr>Arial Unicode MS</vt:lpstr>
      <vt:lpstr>Calibri</vt:lpstr>
      <vt:lpstr>Glass Layers</vt:lpstr>
      <vt:lpstr>Default Design</vt:lpstr>
      <vt:lpstr>IPS TERPADU</vt:lpstr>
      <vt:lpstr>Tujuan</vt:lpstr>
      <vt:lpstr>TUJUAN PEMBELAJARAN IPS </vt:lpstr>
      <vt:lpstr>PowerPoint 演示文稿</vt:lpstr>
      <vt:lpstr>KARAKTERISTIK IPS</vt:lpstr>
      <vt:lpstr>Karakteristik IPS…</vt:lpstr>
      <vt:lpstr>Karakteristik IPS…</vt:lpstr>
      <vt:lpstr>Karakteristik IPS…</vt:lpstr>
      <vt:lpstr>Karakteristik IPS…</vt:lpstr>
      <vt:lpstr>PowerPoint 演示文稿</vt:lpstr>
      <vt:lpstr>PowerPoint 演示文稿</vt:lpstr>
      <vt:lpstr>PowerPoint 演示文稿</vt:lpstr>
      <vt:lpstr>PowerPoint 演示文稿</vt:lpstr>
      <vt:lpstr>PowerPoint 演示文稿</vt:lpstr>
      <vt:lpstr>PowerPoint 演示文稿</vt:lpstr>
      <vt:lpstr>Pendekatan Pembelajaran Terpadu</vt:lpstr>
      <vt:lpstr>2. Model Integrasi berdasarkan potensi utama</vt:lpstr>
      <vt:lpstr>3. Model Integrasi berdasarkan permasalahan</vt:lpstr>
      <vt:lpstr>IMPLIKASI PEMBELAJARAN IPS TERPADU</vt:lpstr>
      <vt:lpstr>IMPLIKASI PEMBELAJARAN IPS TERPADU</vt:lpstr>
      <vt:lpstr>IMPLIKASI PEMBELAJARAN IPS TERPADU</vt:lpstr>
      <vt:lpstr>IMPLIKASI PEMBELAJARAN IPS TERPADU</vt:lpstr>
      <vt:lpstr>IMPLIKASI PEMBELAJARAN IPS TERPADU</vt:lpstr>
      <vt:lpstr>IMPLIKASI PEMBELAJARAN IPS TERPADU</vt:lpstr>
      <vt:lpstr>PowerPoint 演示文稿</vt:lpstr>
      <vt:lpstr>PowerPoint 演示文稿</vt:lpstr>
      <vt:lpstr>IMPLIKASI PEMBELAJARAN IPS TERPADU</vt:lpstr>
      <vt:lpstr>IMPLIKASI PEMBELAJARAN IPS TERPADU</vt:lpstr>
      <vt:lpstr>IMPLIKASI PEMBELAJARAN IPS TERPADU</vt:lpstr>
      <vt:lpstr>PowerPoint 演示文稿</vt:lpstr>
    </vt:vector>
  </TitlesOfParts>
  <Company>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TUJUAN PEMBELAJARAN ILMU PENGETAHUAN SOSIAL</dc:title>
  <dc:creator>uchiha</dc:creator>
  <cp:lastModifiedBy>mobile</cp:lastModifiedBy>
  <cp:revision>75</cp:revision>
  <dcterms:created xsi:type="dcterms:W3CDTF">2006-06-08T13:36:00Z</dcterms:created>
  <dcterms:modified xsi:type="dcterms:W3CDTF">2021-07-07T09:21:04Z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1057-11.2.0.10176</vt:lpwstr>
  </property>
</Properties>
</file>