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8" r:id="rId3"/>
    <p:sldId id="260"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8" r:id="rId20"/>
    <p:sldId id="279" r:id="rId21"/>
    <p:sldId id="280" r:id="rId22"/>
    <p:sldId id="281" r:id="rId23"/>
    <p:sldId id="282" r:id="rId24"/>
    <p:sldId id="283" r:id="rId25"/>
    <p:sldId id="284" r:id="rId26"/>
    <p:sldId id="285" r:id="rId27"/>
    <p:sldId id="287" r:id="rId28"/>
    <p:sldId id="288" r:id="rId29"/>
    <p:sldId id="289" r:id="rId30"/>
    <p:sldId id="290" r:id="rId31"/>
    <p:sldId id="291" r:id="rId32"/>
    <p:sldId id="292" r:id="rId33"/>
    <p:sldId id="293" r:id="rId34"/>
    <p:sldId id="295" r:id="rId35"/>
    <p:sldId id="296" r:id="rId36"/>
    <p:sldId id="297" r:id="rId37"/>
  </p:sldIdLst>
  <p:sldSz cx="18288000" cy="10287000"/>
  <p:notesSz cx="6858000" cy="9144000"/>
  <p:embeddedFontLst>
    <p:embeddedFont>
      <p:font typeface="Arial" panose="020B0604020202020204" pitchFamily="34" charset="0"/>
      <p:regular r:id="rId39"/>
    </p:embeddedFont>
    <p:embeddedFont>
      <p:font typeface="Arial Bold" panose="020B0704020202020204" pitchFamily="34" charset="0"/>
      <p:regular r:id="rId40"/>
      <p:bold r:id="rId41"/>
    </p:embeddedFont>
    <p:embeddedFont>
      <p:font typeface="Arial Bold Italics" panose="020B0604020202020204" charset="0"/>
      <p:regular r:id="rId42"/>
    </p:embeddedFont>
    <p:embeddedFont>
      <p:font typeface="Arial Italics" panose="020B0604020202020204" charset="0"/>
      <p:regular r:id="rId43"/>
    </p:embeddedFon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28B71-AD86-EC75-90B2-3768709E16AF}" v="33" dt="2023-11-02T02:08:35.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HAM MUHAMMAD SAKTI" userId="S::5027201042@student.its.ac.id::d60e09a8-a34a-4a2b-8037-ad2f42cb1125" providerId="AD" clId="Web-{C0828B71-AD86-EC75-90B2-3768709E16AF}"/>
    <pc:docChg chg="addSld delSld modSld">
      <pc:chgData name="ILHAM MUHAMMAD SAKTI" userId="S::5027201042@student.its.ac.id::d60e09a8-a34a-4a2b-8037-ad2f42cb1125" providerId="AD" clId="Web-{C0828B71-AD86-EC75-90B2-3768709E16AF}" dt="2023-11-02T02:08:35.662" v="19"/>
      <pc:docMkLst>
        <pc:docMk/>
      </pc:docMkLst>
      <pc:sldChg chg="del">
        <pc:chgData name="ILHAM MUHAMMAD SAKTI" userId="S::5027201042@student.its.ac.id::d60e09a8-a34a-4a2b-8037-ad2f42cb1125" providerId="AD" clId="Web-{C0828B71-AD86-EC75-90B2-3768709E16AF}" dt="2023-11-02T02:06:47.283" v="0"/>
        <pc:sldMkLst>
          <pc:docMk/>
          <pc:sldMk cId="0" sldId="257"/>
        </pc:sldMkLst>
      </pc:sldChg>
      <pc:sldChg chg="del">
        <pc:chgData name="ILHAM MUHAMMAD SAKTI" userId="S::5027201042@student.its.ac.id::d60e09a8-a34a-4a2b-8037-ad2f42cb1125" providerId="AD" clId="Web-{C0828B71-AD86-EC75-90B2-3768709E16AF}" dt="2023-11-02T02:06:59.862" v="2"/>
        <pc:sldMkLst>
          <pc:docMk/>
          <pc:sldMk cId="0" sldId="259"/>
        </pc:sldMkLst>
      </pc:sldChg>
      <pc:sldChg chg="del">
        <pc:chgData name="ILHAM MUHAMMAD SAKTI" userId="S::5027201042@student.its.ac.id::d60e09a8-a34a-4a2b-8037-ad2f42cb1125" providerId="AD" clId="Web-{C0828B71-AD86-EC75-90B2-3768709E16AF}" dt="2023-11-02T02:07:05.049" v="3"/>
        <pc:sldMkLst>
          <pc:docMk/>
          <pc:sldMk cId="0" sldId="269"/>
        </pc:sldMkLst>
      </pc:sldChg>
      <pc:sldChg chg="del">
        <pc:chgData name="ILHAM MUHAMMAD SAKTI" userId="S::5027201042@student.its.ac.id::d60e09a8-a34a-4a2b-8037-ad2f42cb1125" providerId="AD" clId="Web-{C0828B71-AD86-EC75-90B2-3768709E16AF}" dt="2023-11-02T02:07:06.815" v="4"/>
        <pc:sldMkLst>
          <pc:docMk/>
          <pc:sldMk cId="0" sldId="277"/>
        </pc:sldMkLst>
      </pc:sldChg>
      <pc:sldChg chg="del">
        <pc:chgData name="ILHAM MUHAMMAD SAKTI" userId="S::5027201042@student.its.ac.id::d60e09a8-a34a-4a2b-8037-ad2f42cb1125" providerId="AD" clId="Web-{C0828B71-AD86-EC75-90B2-3768709E16AF}" dt="2023-11-02T02:07:10.050" v="5"/>
        <pc:sldMkLst>
          <pc:docMk/>
          <pc:sldMk cId="0" sldId="286"/>
        </pc:sldMkLst>
      </pc:sldChg>
      <pc:sldChg chg="del">
        <pc:chgData name="ILHAM MUHAMMAD SAKTI" userId="S::5027201042@student.its.ac.id::d60e09a8-a34a-4a2b-8037-ad2f42cb1125" providerId="AD" clId="Web-{C0828B71-AD86-EC75-90B2-3768709E16AF}" dt="2023-11-02T02:07:11.487" v="6"/>
        <pc:sldMkLst>
          <pc:docMk/>
          <pc:sldMk cId="0" sldId="294"/>
        </pc:sldMkLst>
      </pc:sldChg>
      <pc:sldChg chg="add del">
        <pc:chgData name="ILHAM MUHAMMAD SAKTI" userId="S::5027201042@student.its.ac.id::d60e09a8-a34a-4a2b-8037-ad2f42cb1125" providerId="AD" clId="Web-{C0828B71-AD86-EC75-90B2-3768709E16AF}" dt="2023-11-02T02:08:16.583" v="16"/>
        <pc:sldMkLst>
          <pc:docMk/>
          <pc:sldMk cId="0" sldId="296"/>
        </pc:sldMkLst>
      </pc:sldChg>
      <pc:sldChg chg="add">
        <pc:chgData name="ILHAM MUHAMMAD SAKTI" userId="S::5027201042@student.its.ac.id::d60e09a8-a34a-4a2b-8037-ad2f42cb1125" providerId="AD" clId="Web-{C0828B71-AD86-EC75-90B2-3768709E16AF}" dt="2023-11-02T02:08:35.662" v="19"/>
        <pc:sldMkLst>
          <pc:docMk/>
          <pc:sldMk cId="510963427" sldId="297"/>
        </pc:sldMkLst>
      </pc:sldChg>
      <pc:sldChg chg="modSp add del">
        <pc:chgData name="ILHAM MUHAMMAD SAKTI" userId="S::5027201042@student.its.ac.id::d60e09a8-a34a-4a2b-8037-ad2f42cb1125" providerId="AD" clId="Web-{C0828B71-AD86-EC75-90B2-3768709E16AF}" dt="2023-11-02T02:08:22.380" v="18"/>
        <pc:sldMkLst>
          <pc:docMk/>
          <pc:sldMk cId="1765343599" sldId="297"/>
        </pc:sldMkLst>
        <pc:spChg chg="mod">
          <ac:chgData name="ILHAM MUHAMMAD SAKTI" userId="S::5027201042@student.its.ac.id::d60e09a8-a34a-4a2b-8037-ad2f42cb1125" providerId="AD" clId="Web-{C0828B71-AD86-EC75-90B2-3768709E16AF}" dt="2023-11-02T02:07:48.035" v="13" actId="20577"/>
          <ac:spMkLst>
            <pc:docMk/>
            <pc:sldMk cId="1765343599" sldId="297"/>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Perusahaan yang beroperasi di bidang ritel dapat mengalami perbaikan proses yang signifikan berkat model komputasi awan. Mereka membutuhkan sumber daya komputasi besar untuk menganalisis data yang terus bertambah tentang pelanggan dan produk. Komputasi awan menyediakan sumber daya untuk melakukan analisis langsung terhadap perilaku pelanggan, termasuk pola pengeluaran, serta dampak penempatan produk terhadap penjualan barang.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Perusahaan Global Kami merupakan contoh perusahaan fiktif yang memilih menggunakan platform layanan komputasi awan untuk program email, kalender, dan berbagai aplikasi lainnya yang digunakan oleh ribuan karyawannya. Ketika mereka beralih ke model komputasi awan setahun yang lalu, perusahaan ini telah menyimpan sekitar 40 terabyte email dan jadwal 3 juta pertemuan dalam sistemnya. Sebelumnya, mereka telah mengeluarkan puluhan juta dolar untuk membangun pusat data baru. Namun, dengan beralih ke penyedia layanan komputasi awan dan teknologi virtualisasi, Perusahaan Global Kami berhasil menghindari biaya besar tersebut dan mengurangi perkiraan biaya kepemilikan selama lima tahun ke depan hingga beberapa juta dolar.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Berikut adalah poin-poin utama dalam studi kasus ini:</a:t>
            </a:r>
          </a:p>
          <a:p>
            <a:r>
              <a:rPr lang="en-US"/>
              <a:t>Manajemen Penagihan yang Disesuaikan: DTGOV memiliki kebutuhan untuk mengelola proses penagihan mereka secara khusus berdasarkan jenis acara dan skema harga yang berbeda. Ini berarti bahwa mereka ingin dapat menghasilkan faktur yang berbeda untuk pelanggan mereka berdasarkan acara yang diaktifkan.</a:t>
            </a:r>
          </a:p>
          <a:p>
            <a:r>
              <a:rPr lang="en-US"/>
              <a:t>Dua Repositori Data: Sistem manajemen penagihan ini melibatkan dua basis data kepemilikan yang berbeda. Pertama, ada repositori peristiwa yang dapat ditagih, yang berisi data tentang acara-acara yang dapat ditagih, seperti penggunaan sumber daya TI. Kedua, ada repositori skema penetapan harga, yang berisi informasi tentang skema harga yang digunakan untuk menentukan biaya acara yang dapat ditagih.</a:t>
            </a:r>
          </a:p>
          <a:p>
            <a:r>
              <a:rPr lang="en-US"/>
              <a:t>Pengumpulan Peristiwa Penggunaan: Peristiwa penggunaan, seperti saat server virtual mulai, berhenti, mengalami peningkatan atau penurunan skala, atau dinonaktifkan, dikumpulkan secara teratur dari monitor bayar-per-penggunaan yang diintegrasikan dengan platform VIM (Virtual Infrastructure Manager). Data ini dikumpulkan dengan granularitas tinggi, yang berarti bahwa setiap perubahan kecil dalam penggunaan sumber daya dicatat.</a:t>
            </a:r>
          </a:p>
          <a:p>
            <a:r>
              <a:rPr lang="en-US"/>
              <a:t>Pengiriman Data ke Sistem Penagihan: Monitor bayar per penggunaan secara teratur mengirimkan data peristiwa yang dapat ditagih ke sistem manajemen penagihan. Sistem ini kemudian menggunakan informasi ini untuk menghitung biaya berdasarkan skema penetapan harga yang berlaku.</a:t>
            </a:r>
          </a:p>
          <a:p>
            <a:r>
              <a:rPr lang="en-US"/>
              <a:t>Penetapan Harga yang Dapat Disesuaikan: Meskipun ada model penetapan harga standar yang digunakan untuk sebagian besar kontrak konsumen cloud, DTGOV dapat menyesuaikan skema harga ini ketika ada persyaratan khusus yang perlu dinegosiasikan. Ini memungkinkan fleksibilitas dalam menentukan biaya yang sesuai dengan kebutuhan pelanggan atau jenis acara yang ditentukan.</a:t>
            </a:r>
          </a:p>
          <a:p>
            <a:r>
              <a:rPr lang="en-US"/>
              <a:t>Dalam keseluruhan, sistem ini membantu DTGOV dalam mengelola dan mengotomatisasi proses penagihan mereka, terutama untuk pelanggan yang menggunakan layanan cloud mereka. Ini juga memungkinkan penyesuaian harga yang diperlukan berdasarkan perjanjian dan persyaratan tertentu yang mungkin diberlakukan oleh pelanggan atau jenis acara yang diaktifkan.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Perusahaan yang beroperasi di bidang ritel dapat mengalami perbaikan proses yang signifikan berkat model komputasi awan. Mereka membutuhkan sumber daya komputasi besar untuk menganalisis data yang terus bertambah tentang pelanggan dan produk. Komputasi awan menyediakan sumber daya untuk melakukan analisis langsung terhadap perilaku pelanggan, termasuk pola pengeluaran, serta dampak penempatan produk terhadap penjualan barang.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Artinya, sistem ini mengatur cara membuat salinan instansi virtual dengan konfigurasi tertentu yang telah disiapkan sebelumnya, seperti gambar server virtual.</a:t>
            </a:r>
          </a:p>
          <a:p>
            <a:endParaRPr lang="en-US"/>
          </a:p>
          <a:p>
            <a:r>
              <a:rPr lang="en-US"/>
              <a:t>2. Ini berarti sistem akan secara otomatis mengatur proses penempatan dan penghapusan sumber daya IT virtual pada perangkat keras fisik sesuai dengan permintaan untuk memulai, menjeda, melanjutkan, atau menghentikan instansi-instansi tersebut.</a:t>
            </a:r>
          </a:p>
          <a:p>
            <a:endParaRPr lang="en-US"/>
          </a:p>
          <a:p>
            <a:r>
              <a:rPr lang="en-US"/>
              <a:t>3. Sistem ini akan menjalankan tugas-tugas yang diperlukan untuk memastikan bahwa sumber daya IT berfungsi dengan baik dan terkoordinasi dengan mekanisme lain dalam infrastruktur, seperti salinan cadangan, penyeimbang beban, dan sistem pemulihan otomatis.</a:t>
            </a:r>
          </a:p>
          <a:p>
            <a:endParaRPr lang="en-US"/>
          </a:p>
          <a:p>
            <a:r>
              <a:rPr lang="en-US"/>
              <a:t>4. Ini berarti sistem akan memastikan bahwa aturan dan kebijakan penggunaan serta keamanan yang ditetapkan untuk layanan cloud diterapkan dan ditaati sepanjang siklus hidupnya.</a:t>
            </a:r>
          </a:p>
          <a:p>
            <a:endParaRPr lang="en-US"/>
          </a:p>
          <a:p>
            <a:r>
              <a:rPr lang="en-US"/>
              <a:t>5. Sistem ini akan terus memantau kondisi sumber daya IT untuk memastikan bahwa mereka beroperasi dengan baik dan dapat mengambil tindakan jika ada masalah atau anomali.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Dalam konteks ini, penyedia cloud dapat membuat portal administrasi jarak jauh yang memanfaatkan API dari sistem manajemen sumber daya, sehingga administrator sumber daya cloud dari organisasi konsumen dapat mengakses dan mengelola sumber daya mereka melalui portal ini sesuai dengan kebutuhan mereka. Ini membantu dalam pengaturan dan pemantauan sumber daya cloud dengan cara yang lebih mudah dan sesuai dengan kebijakan organisasi konsumen.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Cost Savings / Mengurangi Biaya</a:t>
            </a:r>
          </a:p>
          <a:p>
            <a:r>
              <a:rPr lang="en-US"/>
              <a:t>Salah satu manfaat utama dari skalabilitas cloud adalah dapat membantu Anda mengurangi biaya. Dengan hanya membayar untuk sumber daya yang Anda butuhkan, Anda dapat menghindari pengeluaran berlebihan untuk perangkat keras atau infrastruktur yang tidak perlu. Selain itu, skalabilitas cloud memungkinkan Anda mengoptimalkan penggunaan sumber daya, yang dapat membantu Anda menghemat uang untuk biaya pemeliharaan dan energi.</a:t>
            </a:r>
          </a:p>
          <a:p>
            <a:endParaRPr lang="en-US"/>
          </a:p>
          <a:p>
            <a:r>
              <a:rPr lang="en-US"/>
              <a:t>Imporved Perfomance</a:t>
            </a:r>
          </a:p>
          <a:p>
            <a:r>
              <a:rPr lang="en-US"/>
              <a:t>Skalabilitas cloud memungkinkan Anda untuk menambah atau mengurangi sumber daya secara langsung, yang berarti Anda dapat merespons dengan cepat terhadap perubahan kebutuhan daya komputasi atau bandwidth. Ini dapat membantu Anda menghindari hambatan dan memastikan bahwa aplikasi dan layanan Anda selalu berjalan dengan optimal.</a:t>
            </a:r>
          </a:p>
          <a:p>
            <a:endParaRPr lang="en-US"/>
          </a:p>
          <a:p>
            <a:r>
              <a:rPr lang="en-US"/>
              <a:t>Flexibility &amp; Agility</a:t>
            </a:r>
          </a:p>
          <a:p>
            <a:r>
              <a:rPr lang="en-US"/>
              <a:t>Skalabilitas cloud memungkinkan Anda untuk merespons dengan cepat terhadap perubahan kebutuhan bisnis, yang dapat membantu Anda tetap unggul dalam persaingan. Selain itu, skalabilitas cloud dapat membantu Anda beradaptasi dengan kondisi pasar baru atau permintaan pelanggan dengan menyediakan sumber daya yang dapat diakses sesuai kebutuhan, yang dapat dengan cepat ditingkatkan atau dikurangi.</a:t>
            </a:r>
          </a:p>
          <a:p>
            <a:endParaRPr lang="en-US"/>
          </a:p>
          <a:p>
            <a:r>
              <a:rPr lang="en-US"/>
              <a:t>Improved Availability &amp; Reliability</a:t>
            </a:r>
          </a:p>
          <a:p>
            <a:r>
              <a:rPr lang="en-US"/>
              <a:t>Skalabilitas cloud memungkinkan Anda untuk mendistribusikan beban kerja ke berbagai sumber daya, yang dapat membantu Anda menghindari waktu henti dan memastikan bahwa aplikasi dan layanan Anda selalu tersedia. Ini bisa sangat penting terutama untuk aplikasi yang sangat krusial yang memerlukan ketersediaan dan kehandalan yang tinggi.</a:t>
            </a:r>
          </a:p>
          <a:p>
            <a:endParaRPr lang="en-US"/>
          </a:p>
          <a:p>
            <a:r>
              <a:rPr lang="en-US"/>
              <a:t>Enhanced Security</a:t>
            </a:r>
          </a:p>
          <a:p>
            <a:r>
              <a:rPr lang="en-US"/>
              <a:t>Skalabilitas cloud memungkinkan Anda untuk menerapkan langkah-langkah keamanan seperti penyeimbangan beban, firewall, dan fitur keamanan lainnya, yang dapat membantu Anda melindungi data dan aplikasi Anda dari ancaman siber.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Cost Savings / Mengurangi Biaya</a:t>
            </a:r>
          </a:p>
          <a:p>
            <a:r>
              <a:rPr lang="en-US"/>
              <a:t>Salah satu manfaat utama dari skalabilitas cloud adalah dapat membantu Anda mengurangi biaya. Dengan hanya membayar untuk sumber daya yang Anda butuhkan, Anda dapat menghindari pengeluaran berlebihan untuk perangkat keras atau infrastruktur yang tidak perlu. Selain itu, skalabilitas cloud memungkinkan Anda mengoptimalkan penggunaan sumber daya, yang dapat membantu Anda menghemat uang untuk biaya pemeliharaan dan energi.</a:t>
            </a:r>
          </a:p>
          <a:p>
            <a:endParaRPr lang="en-US"/>
          </a:p>
          <a:p>
            <a:r>
              <a:rPr lang="en-US"/>
              <a:t>Imporved Perfomance</a:t>
            </a:r>
          </a:p>
          <a:p>
            <a:r>
              <a:rPr lang="en-US"/>
              <a:t>Skalabilitas cloud memungkinkan Anda untuk menambah atau mengurangi sumber daya secara langsung, yang berarti Anda dapat merespons dengan cepat terhadap perubahan kebutuhan daya komputasi atau bandwidth. Ini dapat membantu Anda menghindari hambatan dan memastikan bahwa aplikasi dan layanan Anda selalu berjalan dengan optimal.</a:t>
            </a:r>
          </a:p>
          <a:p>
            <a:endParaRPr lang="en-US"/>
          </a:p>
          <a:p>
            <a:r>
              <a:rPr lang="en-US"/>
              <a:t>Flexibility &amp; Agility</a:t>
            </a:r>
          </a:p>
          <a:p>
            <a:r>
              <a:rPr lang="en-US"/>
              <a:t>Skalabilitas cloud memungkinkan Anda untuk merespons dengan cepat terhadap perubahan kebutuhan bisnis, yang dapat membantu Anda tetap unggul dalam persaingan. Selain itu, skalabilitas cloud dapat membantu Anda beradaptasi dengan kondisi pasar baru atau permintaan pelanggan dengan menyediakan sumber daya yang dapat diakses sesuai kebutuhan, yang dapat dengan cepat ditingkatkan atau dikurangi.</a:t>
            </a:r>
          </a:p>
          <a:p>
            <a:endParaRPr lang="en-US"/>
          </a:p>
          <a:p>
            <a:r>
              <a:rPr lang="en-US"/>
              <a:t>Improved Availability &amp; Reliability</a:t>
            </a:r>
          </a:p>
          <a:p>
            <a:r>
              <a:rPr lang="en-US"/>
              <a:t>Skalabilitas cloud memungkinkan Anda untuk mendistribusikan beban kerja ke berbagai sumber daya, yang dapat membantu Anda menghindari waktu henti dan memastikan bahwa aplikasi dan layanan Anda selalu tersedia. Ini bisa sangat penting terutama untuk aplikasi yang sangat krusial yang memerlukan ketersediaan dan kehandalan yang tinggi.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Tingkat Transformasi Proses adalah level menengah yang memperbolehkan departemen keuangan untuk melakukan transaksi lebih efisien, peneliti untuk mengatur dan mengubah model komputer dengan cepat, serta profesional penjualan untuk melayani pelanggan lebih baik. Perusahaan sering kesulitan meningkatkan proses bisnis dan sistem mereka, dan teknologi yang mendukung sering tidak memadai, seperti berbagai sistem yang berbeda dan struktur data yang tidak kompatibel. Model komputasi awan dengan aplikasi, format data, dan alat pengembangan yang standar memungkinkan pelaksanaan proses yang bergantung pada akses data bersama, kolaborasi, dan akses mobile atau jarak jauh.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Tingkat Transformasi Proses adalah level menengah yang memperbolehkan departemen keuangan untuk melakukan transaksi lebih efisien, peneliti untuk mengatur dan mengubah model komputer dengan cepat, serta profesional penjualan untuk melayani pelanggan lebih baik. Perusahaan sering kesulitan meningkatkan proses bisnis dan sistem mereka, dan teknologi yang mendukung sering tidak memadai, seperti berbagai sistem yang berbeda dan struktur data yang tidak kompatibel. Model komputasi awan dengan aplikasi, format data, dan alat pengembangan yang standar memungkinkan pelaksanaan proses yang bergantung pada akses data bersama, kolaborasi, dan akses mobile atau jarak jauh.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3.svg"/><Relationship Id="rId7"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svg"/><Relationship Id="rId10" Type="http://schemas.openxmlformats.org/officeDocument/2006/relationships/image" Target="../media/image27.svg"/><Relationship Id="rId4" Type="http://schemas.openxmlformats.org/officeDocument/2006/relationships/image" Target="../media/image24.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pn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3.svg"/><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svg"/><Relationship Id="rId7" Type="http://schemas.openxmlformats.org/officeDocument/2006/relationships/image" Target="../media/image4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24.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sv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6.svg"/></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4.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pn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702613" y="3014262"/>
            <a:ext cx="8541333" cy="1743075"/>
          </a:xfrm>
          <a:prstGeom prst="rect">
            <a:avLst/>
          </a:prstGeom>
        </p:spPr>
        <p:txBody>
          <a:bodyPr lIns="0" tIns="0" rIns="0" bIns="0" rtlCol="0" anchor="t">
            <a:spAutoFit/>
          </a:bodyPr>
          <a:lstStyle/>
          <a:p>
            <a:pPr algn="l">
              <a:lnSpc>
                <a:spcPts val="6480"/>
              </a:lnSpc>
            </a:pPr>
            <a:r>
              <a:rPr lang="en-US" sz="5400">
                <a:solidFill>
                  <a:srgbClr val="FFFFFF"/>
                </a:solidFill>
                <a:latin typeface="Arial Italics"/>
              </a:rPr>
              <a:t>Cloud Management Mechanisms</a:t>
            </a:r>
          </a:p>
        </p:txBody>
      </p:sp>
      <p:sp>
        <p:nvSpPr>
          <p:cNvPr id="4" name="TextBox 4"/>
          <p:cNvSpPr txBox="1"/>
          <p:nvPr/>
        </p:nvSpPr>
        <p:spPr>
          <a:xfrm>
            <a:off x="702613" y="5174231"/>
            <a:ext cx="8541333" cy="533340"/>
          </a:xfrm>
          <a:prstGeom prst="rect">
            <a:avLst/>
          </a:prstGeom>
        </p:spPr>
        <p:txBody>
          <a:bodyPr lIns="0" tIns="0" rIns="0" bIns="0" rtlCol="0" anchor="t">
            <a:spAutoFit/>
          </a:bodyPr>
          <a:lstStyle/>
          <a:p>
            <a:pPr algn="l">
              <a:lnSpc>
                <a:spcPts val="3720"/>
              </a:lnSpc>
            </a:pPr>
            <a:r>
              <a:rPr lang="en-US" sz="3100">
                <a:solidFill>
                  <a:srgbClr val="FFFFFF"/>
                </a:solidFill>
                <a:latin typeface="Arial"/>
              </a:rPr>
              <a:t>Dosen: Henning Titi Ciptaningtyas</a:t>
            </a:r>
          </a:p>
        </p:txBody>
      </p:sp>
      <p:sp>
        <p:nvSpPr>
          <p:cNvPr id="5" name="TextBox 5"/>
          <p:cNvSpPr txBox="1"/>
          <p:nvPr/>
        </p:nvSpPr>
        <p:spPr>
          <a:xfrm>
            <a:off x="702614" y="617923"/>
            <a:ext cx="10391306" cy="1952625"/>
          </a:xfrm>
          <a:prstGeom prst="rect">
            <a:avLst/>
          </a:prstGeom>
        </p:spPr>
        <p:txBody>
          <a:bodyPr lIns="0" tIns="0" rIns="0" bIns="0" rtlCol="0" anchor="t">
            <a:spAutoFit/>
          </a:bodyPr>
          <a:lstStyle/>
          <a:p>
            <a:pPr algn="l">
              <a:lnSpc>
                <a:spcPts val="7200"/>
              </a:lnSpc>
            </a:pPr>
            <a:r>
              <a:rPr lang="en-US" sz="6000">
                <a:solidFill>
                  <a:srgbClr val="FFFFFF"/>
                </a:solidFill>
                <a:latin typeface="Arial Bold"/>
              </a:rPr>
              <a:t>MK Teknologi Komputasi Awan (C)</a:t>
            </a:r>
          </a:p>
        </p:txBody>
      </p:sp>
      <p:grpSp>
        <p:nvGrpSpPr>
          <p:cNvPr id="6" name="Group 6"/>
          <p:cNvGrpSpPr/>
          <p:nvPr/>
        </p:nvGrpSpPr>
        <p:grpSpPr>
          <a:xfrm>
            <a:off x="437095" y="8313010"/>
            <a:ext cx="5420557" cy="1656021"/>
            <a:chOff x="0" y="0"/>
            <a:chExt cx="7227409" cy="2208028"/>
          </a:xfrm>
        </p:grpSpPr>
        <p:sp>
          <p:nvSpPr>
            <p:cNvPr id="7" name="Freeform 7"/>
            <p:cNvSpPr/>
            <p:nvPr/>
          </p:nvSpPr>
          <p:spPr>
            <a:xfrm>
              <a:off x="5019381" y="0"/>
              <a:ext cx="2208028" cy="2208028"/>
            </a:xfrm>
            <a:custGeom>
              <a:avLst/>
              <a:gdLst/>
              <a:ahLst/>
              <a:cxnLst/>
              <a:rect l="l" t="t" r="r" b="b"/>
              <a:pathLst>
                <a:path w="2208028" h="2208028">
                  <a:moveTo>
                    <a:pt x="0" y="0"/>
                  </a:moveTo>
                  <a:lnTo>
                    <a:pt x="2208028" y="0"/>
                  </a:lnTo>
                  <a:lnTo>
                    <a:pt x="2208028" y="2208028"/>
                  </a:lnTo>
                  <a:lnTo>
                    <a:pt x="0" y="2208028"/>
                  </a:lnTo>
                  <a:lnTo>
                    <a:pt x="0" y="0"/>
                  </a:lnTo>
                  <a:close/>
                </a:path>
              </a:pathLst>
            </a:custGeom>
            <a:blipFill>
              <a:blip r:embed="rId3"/>
              <a:stretch>
                <a:fillRect/>
              </a:stretch>
            </a:blipFill>
          </p:spPr>
        </p:sp>
        <p:sp>
          <p:nvSpPr>
            <p:cNvPr id="8" name="Freeform 8"/>
            <p:cNvSpPr/>
            <p:nvPr/>
          </p:nvSpPr>
          <p:spPr>
            <a:xfrm>
              <a:off x="0" y="0"/>
              <a:ext cx="2208028" cy="2208028"/>
            </a:xfrm>
            <a:custGeom>
              <a:avLst/>
              <a:gdLst/>
              <a:ahLst/>
              <a:cxnLst/>
              <a:rect l="l" t="t" r="r" b="b"/>
              <a:pathLst>
                <a:path w="2208028" h="2208028">
                  <a:moveTo>
                    <a:pt x="0" y="0"/>
                  </a:moveTo>
                  <a:lnTo>
                    <a:pt x="2208028" y="0"/>
                  </a:lnTo>
                  <a:lnTo>
                    <a:pt x="2208028" y="2208028"/>
                  </a:lnTo>
                  <a:lnTo>
                    <a:pt x="0" y="2208028"/>
                  </a:lnTo>
                  <a:lnTo>
                    <a:pt x="0" y="0"/>
                  </a:lnTo>
                  <a:close/>
                </a:path>
              </a:pathLst>
            </a:custGeom>
            <a:blipFill>
              <a:blip r:embed="rId4"/>
              <a:stretch>
                <a:fillRect/>
              </a:stretch>
            </a:blipFill>
          </p:spPr>
        </p:sp>
        <p:sp>
          <p:nvSpPr>
            <p:cNvPr id="9" name="Freeform 9"/>
            <p:cNvSpPr/>
            <p:nvPr/>
          </p:nvSpPr>
          <p:spPr>
            <a:xfrm>
              <a:off x="2506553" y="0"/>
              <a:ext cx="2208028" cy="2208028"/>
            </a:xfrm>
            <a:custGeom>
              <a:avLst/>
              <a:gdLst/>
              <a:ahLst/>
              <a:cxnLst/>
              <a:rect l="l" t="t" r="r" b="b"/>
              <a:pathLst>
                <a:path w="2208028" h="2208028">
                  <a:moveTo>
                    <a:pt x="0" y="0"/>
                  </a:moveTo>
                  <a:lnTo>
                    <a:pt x="2208028" y="0"/>
                  </a:lnTo>
                  <a:lnTo>
                    <a:pt x="2208028" y="2208028"/>
                  </a:lnTo>
                  <a:lnTo>
                    <a:pt x="0" y="2208028"/>
                  </a:lnTo>
                  <a:lnTo>
                    <a:pt x="0" y="0"/>
                  </a:lnTo>
                  <a:close/>
                </a:path>
              </a:pathLst>
            </a:custGeom>
            <a:blipFill>
              <a:blip r:embed="rId5"/>
              <a:stretch>
                <a:fillRect/>
              </a:stretch>
            </a:blip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19009" y="3143277"/>
            <a:ext cx="2357792" cy="2042586"/>
            <a:chOff x="0" y="0"/>
            <a:chExt cx="3143722" cy="2723448"/>
          </a:xfrm>
        </p:grpSpPr>
        <p:sp>
          <p:nvSpPr>
            <p:cNvPr id="3" name="Freeform 3"/>
            <p:cNvSpPr/>
            <p:nvPr/>
          </p:nvSpPr>
          <p:spPr>
            <a:xfrm>
              <a:off x="0" y="-16383"/>
              <a:ext cx="3189732" cy="2772156"/>
            </a:xfrm>
            <a:custGeom>
              <a:avLst/>
              <a:gdLst/>
              <a:ahLst/>
              <a:cxnLst/>
              <a:rect l="l" t="t" r="r" b="b"/>
              <a:pathLst>
                <a:path w="3189732" h="2772156">
                  <a:moveTo>
                    <a:pt x="1853946" y="2708656"/>
                  </a:moveTo>
                  <a:lnTo>
                    <a:pt x="2989707" y="2125218"/>
                  </a:lnTo>
                  <a:cubicBezTo>
                    <a:pt x="3139821" y="2048002"/>
                    <a:pt x="3189732" y="1857502"/>
                    <a:pt x="3096768" y="1716532"/>
                  </a:cubicBezTo>
                  <a:cubicBezTo>
                    <a:pt x="2483485" y="788670"/>
                    <a:pt x="1477518" y="143383"/>
                    <a:pt x="315341" y="18034"/>
                  </a:cubicBezTo>
                  <a:cubicBezTo>
                    <a:pt x="147066" y="0"/>
                    <a:pt x="0" y="130683"/>
                    <a:pt x="0" y="299847"/>
                  </a:cubicBezTo>
                  <a:lnTo>
                    <a:pt x="0" y="1576705"/>
                  </a:lnTo>
                  <a:cubicBezTo>
                    <a:pt x="0" y="1715262"/>
                    <a:pt x="100203" y="1832864"/>
                    <a:pt x="236855" y="1856232"/>
                  </a:cubicBezTo>
                  <a:cubicBezTo>
                    <a:pt x="749808" y="1943227"/>
                    <a:pt x="1196213" y="2226183"/>
                    <a:pt x="1496568" y="2625090"/>
                  </a:cubicBezTo>
                  <a:cubicBezTo>
                    <a:pt x="1580007" y="2735961"/>
                    <a:pt x="1730375" y="2772156"/>
                    <a:pt x="1853946" y="2708656"/>
                  </a:cubicBezTo>
                  <a:close/>
                </a:path>
              </a:pathLst>
            </a:custGeom>
            <a:solidFill>
              <a:srgbClr val="77DBE1"/>
            </a:solidFill>
          </p:spPr>
        </p:sp>
      </p:grpSp>
      <p:grpSp>
        <p:nvGrpSpPr>
          <p:cNvPr id="4" name="Group 4"/>
          <p:cNvGrpSpPr/>
          <p:nvPr/>
        </p:nvGrpSpPr>
        <p:grpSpPr>
          <a:xfrm>
            <a:off x="6785512" y="3143164"/>
            <a:ext cx="2283476" cy="1976694"/>
            <a:chOff x="0" y="0"/>
            <a:chExt cx="3044634" cy="2635592"/>
          </a:xfrm>
        </p:grpSpPr>
        <p:sp>
          <p:nvSpPr>
            <p:cNvPr id="5" name="Freeform 5"/>
            <p:cNvSpPr/>
            <p:nvPr/>
          </p:nvSpPr>
          <p:spPr>
            <a:xfrm>
              <a:off x="-45085" y="-16256"/>
              <a:ext cx="3089783" cy="2683383"/>
            </a:xfrm>
            <a:custGeom>
              <a:avLst/>
              <a:gdLst/>
              <a:ahLst/>
              <a:cxnLst/>
              <a:rect l="l" t="t" r="r" b="b"/>
              <a:pathLst>
                <a:path w="3089783" h="2683383">
                  <a:moveTo>
                    <a:pt x="3089783" y="1576705"/>
                  </a:moveTo>
                  <a:lnTo>
                    <a:pt x="3089783" y="299847"/>
                  </a:lnTo>
                  <a:cubicBezTo>
                    <a:pt x="3089783" y="131191"/>
                    <a:pt x="2943225" y="0"/>
                    <a:pt x="2775585" y="17907"/>
                  </a:cubicBezTo>
                  <a:cubicBezTo>
                    <a:pt x="1678178" y="136017"/>
                    <a:pt x="719582" y="717931"/>
                    <a:pt x="99695" y="1563624"/>
                  </a:cubicBezTo>
                  <a:cubicBezTo>
                    <a:pt x="0" y="1699387"/>
                    <a:pt x="41402" y="1891919"/>
                    <a:pt x="187198" y="1975993"/>
                  </a:cubicBezTo>
                  <a:lnTo>
                    <a:pt x="1291463" y="2613660"/>
                  </a:lnTo>
                  <a:cubicBezTo>
                    <a:pt x="1411986" y="2683383"/>
                    <a:pt x="1565021" y="2655443"/>
                    <a:pt x="1654175" y="2548382"/>
                  </a:cubicBezTo>
                  <a:cubicBezTo>
                    <a:pt x="1952117" y="2190369"/>
                    <a:pt x="2372614" y="1938401"/>
                    <a:pt x="2851277" y="1856613"/>
                  </a:cubicBezTo>
                  <a:cubicBezTo>
                    <a:pt x="2988564" y="1832991"/>
                    <a:pt x="3089783" y="1715770"/>
                    <a:pt x="3089783" y="1576705"/>
                  </a:cubicBezTo>
                  <a:close/>
                </a:path>
              </a:pathLst>
            </a:custGeom>
            <a:solidFill>
              <a:srgbClr val="F7C391"/>
            </a:solidFill>
          </p:spPr>
        </p:sp>
      </p:grpSp>
      <p:sp>
        <p:nvSpPr>
          <p:cNvPr id="6" name="Freeform 6"/>
          <p:cNvSpPr/>
          <p:nvPr/>
        </p:nvSpPr>
        <p:spPr>
          <a:xfrm>
            <a:off x="10535815" y="4834362"/>
            <a:ext cx="1479970" cy="2450840"/>
          </a:xfrm>
          <a:custGeom>
            <a:avLst/>
            <a:gdLst/>
            <a:ahLst/>
            <a:cxnLst/>
            <a:rect l="l" t="t" r="r" b="b"/>
            <a:pathLst>
              <a:path w="1479970" h="2450840">
                <a:moveTo>
                  <a:pt x="0" y="0"/>
                </a:moveTo>
                <a:lnTo>
                  <a:pt x="1479971" y="0"/>
                </a:lnTo>
                <a:lnTo>
                  <a:pt x="1479971" y="2450840"/>
                </a:lnTo>
                <a:lnTo>
                  <a:pt x="0" y="2450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6272212" y="4713867"/>
            <a:ext cx="1479970" cy="2450840"/>
          </a:xfrm>
          <a:custGeom>
            <a:avLst/>
            <a:gdLst/>
            <a:ahLst/>
            <a:cxnLst/>
            <a:rect l="l" t="t" r="r" b="b"/>
            <a:pathLst>
              <a:path w="1479970" h="2450840">
                <a:moveTo>
                  <a:pt x="0" y="0"/>
                </a:moveTo>
                <a:lnTo>
                  <a:pt x="1479971" y="0"/>
                </a:lnTo>
                <a:lnTo>
                  <a:pt x="1479971" y="2450839"/>
                </a:lnTo>
                <a:lnTo>
                  <a:pt x="0" y="2450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9219009" y="6879496"/>
            <a:ext cx="2283475" cy="1976550"/>
            <a:chOff x="0" y="0"/>
            <a:chExt cx="3044634" cy="2635400"/>
          </a:xfrm>
        </p:grpSpPr>
        <p:sp>
          <p:nvSpPr>
            <p:cNvPr id="9" name="Freeform 9"/>
            <p:cNvSpPr/>
            <p:nvPr/>
          </p:nvSpPr>
          <p:spPr>
            <a:xfrm>
              <a:off x="0" y="-31496"/>
              <a:ext cx="3089783" cy="2683129"/>
            </a:xfrm>
            <a:custGeom>
              <a:avLst/>
              <a:gdLst/>
              <a:ahLst/>
              <a:cxnLst/>
              <a:rect l="l" t="t" r="r" b="b"/>
              <a:pathLst>
                <a:path w="3089783" h="2683129">
                  <a:moveTo>
                    <a:pt x="0" y="1106551"/>
                  </a:moveTo>
                  <a:lnTo>
                    <a:pt x="0" y="2383282"/>
                  </a:lnTo>
                  <a:cubicBezTo>
                    <a:pt x="0" y="2551811"/>
                    <a:pt x="146431" y="2683129"/>
                    <a:pt x="314071" y="2665222"/>
                  </a:cubicBezTo>
                  <a:cubicBezTo>
                    <a:pt x="1411605" y="2547112"/>
                    <a:pt x="2370201" y="1965325"/>
                    <a:pt x="2990088" y="1119759"/>
                  </a:cubicBezTo>
                  <a:cubicBezTo>
                    <a:pt x="3089783" y="983996"/>
                    <a:pt x="3048381" y="791464"/>
                    <a:pt x="2902585" y="707390"/>
                  </a:cubicBezTo>
                  <a:lnTo>
                    <a:pt x="1798320" y="69723"/>
                  </a:lnTo>
                  <a:cubicBezTo>
                    <a:pt x="1677797" y="0"/>
                    <a:pt x="1524762" y="27940"/>
                    <a:pt x="1435608" y="135128"/>
                  </a:cubicBezTo>
                  <a:cubicBezTo>
                    <a:pt x="1137666" y="493014"/>
                    <a:pt x="717169" y="744982"/>
                    <a:pt x="238506" y="826770"/>
                  </a:cubicBezTo>
                  <a:cubicBezTo>
                    <a:pt x="101219" y="850392"/>
                    <a:pt x="0" y="967486"/>
                    <a:pt x="0" y="1106551"/>
                  </a:cubicBezTo>
                  <a:close/>
                </a:path>
              </a:pathLst>
            </a:custGeom>
            <a:solidFill>
              <a:srgbClr val="54CBA0"/>
            </a:solidFill>
          </p:spPr>
        </p:sp>
      </p:grpSp>
      <p:grpSp>
        <p:nvGrpSpPr>
          <p:cNvPr id="10" name="Group 10"/>
          <p:cNvGrpSpPr/>
          <p:nvPr/>
        </p:nvGrpSpPr>
        <p:grpSpPr>
          <a:xfrm>
            <a:off x="6711198" y="6813396"/>
            <a:ext cx="2357791" cy="2042682"/>
            <a:chOff x="0" y="0"/>
            <a:chExt cx="3143722" cy="2723576"/>
          </a:xfrm>
        </p:grpSpPr>
        <p:sp>
          <p:nvSpPr>
            <p:cNvPr id="11" name="Freeform 11"/>
            <p:cNvSpPr/>
            <p:nvPr/>
          </p:nvSpPr>
          <p:spPr>
            <a:xfrm>
              <a:off x="-45974" y="-32512"/>
              <a:ext cx="3189732" cy="2772537"/>
            </a:xfrm>
            <a:custGeom>
              <a:avLst/>
              <a:gdLst/>
              <a:ahLst/>
              <a:cxnLst/>
              <a:rect l="l" t="t" r="r" b="b"/>
              <a:pathLst>
                <a:path w="3189732" h="2772537">
                  <a:moveTo>
                    <a:pt x="1335786" y="63754"/>
                  </a:moveTo>
                  <a:lnTo>
                    <a:pt x="200025" y="647319"/>
                  </a:lnTo>
                  <a:cubicBezTo>
                    <a:pt x="49911" y="724408"/>
                    <a:pt x="0" y="914908"/>
                    <a:pt x="92964" y="1055878"/>
                  </a:cubicBezTo>
                  <a:cubicBezTo>
                    <a:pt x="706247" y="1983867"/>
                    <a:pt x="1712214" y="2629027"/>
                    <a:pt x="2874518" y="2754376"/>
                  </a:cubicBezTo>
                  <a:cubicBezTo>
                    <a:pt x="3042666" y="2772537"/>
                    <a:pt x="3189732" y="2641727"/>
                    <a:pt x="3189732" y="2472563"/>
                  </a:cubicBezTo>
                  <a:lnTo>
                    <a:pt x="3189732" y="1195705"/>
                  </a:lnTo>
                  <a:cubicBezTo>
                    <a:pt x="3189732" y="1057275"/>
                    <a:pt x="3089529" y="939546"/>
                    <a:pt x="2953004" y="916178"/>
                  </a:cubicBezTo>
                  <a:cubicBezTo>
                    <a:pt x="2439924" y="829183"/>
                    <a:pt x="1993646" y="546227"/>
                    <a:pt x="1693418" y="147320"/>
                  </a:cubicBezTo>
                  <a:cubicBezTo>
                    <a:pt x="1609725" y="36195"/>
                    <a:pt x="1459484" y="0"/>
                    <a:pt x="1335786" y="63627"/>
                  </a:cubicBezTo>
                  <a:close/>
                </a:path>
              </a:pathLst>
            </a:custGeom>
            <a:solidFill>
              <a:srgbClr val="78AAE1"/>
            </a:solidFill>
          </p:spPr>
        </p:sp>
      </p:grpSp>
      <p:grpSp>
        <p:nvGrpSpPr>
          <p:cNvPr id="12" name="Group 12"/>
          <p:cNvGrpSpPr/>
          <p:nvPr/>
        </p:nvGrpSpPr>
        <p:grpSpPr>
          <a:xfrm>
            <a:off x="7970898" y="4844228"/>
            <a:ext cx="2320479" cy="2320479"/>
            <a:chOff x="0" y="0"/>
            <a:chExt cx="2545432" cy="2545432"/>
          </a:xfrm>
        </p:grpSpPr>
        <p:sp>
          <p:nvSpPr>
            <p:cNvPr id="13" name="Freeform 13"/>
            <p:cNvSpPr/>
            <p:nvPr/>
          </p:nvSpPr>
          <p:spPr>
            <a:xfrm>
              <a:off x="0" y="0"/>
              <a:ext cx="2545461" cy="2545461"/>
            </a:xfrm>
            <a:custGeom>
              <a:avLst/>
              <a:gdLst/>
              <a:ahLst/>
              <a:cxnLst/>
              <a:rect l="l" t="t" r="r" b="b"/>
              <a:pathLst>
                <a:path w="2545461" h="2545461">
                  <a:moveTo>
                    <a:pt x="0" y="1272667"/>
                  </a:moveTo>
                  <a:cubicBezTo>
                    <a:pt x="0" y="569849"/>
                    <a:pt x="569849" y="0"/>
                    <a:pt x="1272667" y="0"/>
                  </a:cubicBezTo>
                  <a:cubicBezTo>
                    <a:pt x="1975485" y="0"/>
                    <a:pt x="2545461" y="569849"/>
                    <a:pt x="2545461" y="1272667"/>
                  </a:cubicBezTo>
                  <a:cubicBezTo>
                    <a:pt x="2545461" y="1975485"/>
                    <a:pt x="1975612" y="2545461"/>
                    <a:pt x="1272667" y="2545461"/>
                  </a:cubicBezTo>
                  <a:cubicBezTo>
                    <a:pt x="569722" y="2545461"/>
                    <a:pt x="0" y="1975612"/>
                    <a:pt x="0" y="1272667"/>
                  </a:cubicBezTo>
                  <a:close/>
                </a:path>
              </a:pathLst>
            </a:custGeom>
            <a:solidFill>
              <a:srgbClr val="808080"/>
            </a:solidFill>
          </p:spPr>
        </p:sp>
      </p:grpSp>
      <p:grpSp>
        <p:nvGrpSpPr>
          <p:cNvPr id="14" name="Group 14"/>
          <p:cNvGrpSpPr/>
          <p:nvPr/>
        </p:nvGrpSpPr>
        <p:grpSpPr>
          <a:xfrm>
            <a:off x="14199675" y="1042139"/>
            <a:ext cx="3059625" cy="934738"/>
            <a:chOff x="0" y="0"/>
            <a:chExt cx="4079499" cy="1246318"/>
          </a:xfrm>
        </p:grpSpPr>
        <p:sp>
          <p:nvSpPr>
            <p:cNvPr id="15" name="Freeform 15"/>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6"/>
              <a:stretch>
                <a:fillRect/>
              </a:stretch>
            </a:blipFill>
          </p:spPr>
        </p:sp>
        <p:sp>
          <p:nvSpPr>
            <p:cNvPr id="16" name="Freeform 16"/>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7"/>
              <a:stretch>
                <a:fillRect/>
              </a:stretch>
            </a:blipFill>
          </p:spPr>
        </p:sp>
        <p:sp>
          <p:nvSpPr>
            <p:cNvPr id="17" name="Freeform 17"/>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8"/>
              <a:stretch>
                <a:fillRect/>
              </a:stretch>
            </a:blipFill>
          </p:spPr>
        </p:sp>
      </p:grpSp>
      <p:sp>
        <p:nvSpPr>
          <p:cNvPr id="18" name="Freeform 18"/>
          <p:cNvSpPr/>
          <p:nvPr/>
        </p:nvSpPr>
        <p:spPr>
          <a:xfrm>
            <a:off x="8304632" y="5325353"/>
            <a:ext cx="1793034" cy="1434427"/>
          </a:xfrm>
          <a:custGeom>
            <a:avLst/>
            <a:gdLst/>
            <a:ahLst/>
            <a:cxnLst/>
            <a:rect l="l" t="t" r="r" b="b"/>
            <a:pathLst>
              <a:path w="1793034" h="1434427">
                <a:moveTo>
                  <a:pt x="0" y="0"/>
                </a:moveTo>
                <a:lnTo>
                  <a:pt x="1793034" y="0"/>
                </a:lnTo>
                <a:lnTo>
                  <a:pt x="1793034" y="1434428"/>
                </a:lnTo>
                <a:lnTo>
                  <a:pt x="0" y="1434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TextBox 19"/>
          <p:cNvSpPr txBox="1"/>
          <p:nvPr/>
        </p:nvSpPr>
        <p:spPr>
          <a:xfrm>
            <a:off x="1028700" y="2986512"/>
            <a:ext cx="6235941" cy="895350"/>
          </a:xfrm>
          <a:prstGeom prst="rect">
            <a:avLst/>
          </a:prstGeom>
        </p:spPr>
        <p:txBody>
          <a:bodyPr lIns="0" tIns="0" rIns="0" bIns="0" rtlCol="0" anchor="t">
            <a:spAutoFit/>
          </a:bodyPr>
          <a:lstStyle/>
          <a:p>
            <a:pPr algn="r">
              <a:lnSpc>
                <a:spcPts val="3359"/>
              </a:lnSpc>
            </a:pPr>
            <a:r>
              <a:rPr lang="en-US" sz="2799">
                <a:solidFill>
                  <a:srgbClr val="404040"/>
                </a:solidFill>
                <a:latin typeface="Arial Bold Italics"/>
              </a:rPr>
              <a:t>Remote Server Management Tools (RSMT)</a:t>
            </a:r>
          </a:p>
        </p:txBody>
      </p:sp>
      <p:sp>
        <p:nvSpPr>
          <p:cNvPr id="20" name="TextBox 20"/>
          <p:cNvSpPr txBox="1"/>
          <p:nvPr/>
        </p:nvSpPr>
        <p:spPr>
          <a:xfrm>
            <a:off x="11104580" y="3196062"/>
            <a:ext cx="5599875" cy="476250"/>
          </a:xfrm>
          <a:prstGeom prst="rect">
            <a:avLst/>
          </a:prstGeom>
        </p:spPr>
        <p:txBody>
          <a:bodyPr lIns="0" tIns="0" rIns="0" bIns="0" rtlCol="0" anchor="t">
            <a:spAutoFit/>
          </a:bodyPr>
          <a:lstStyle/>
          <a:p>
            <a:pPr algn="l">
              <a:lnSpc>
                <a:spcPts val="3359"/>
              </a:lnSpc>
            </a:pPr>
            <a:r>
              <a:rPr lang="en-US" sz="2799">
                <a:solidFill>
                  <a:srgbClr val="404040"/>
                </a:solidFill>
                <a:latin typeface="Arial Bold Italics"/>
              </a:rPr>
              <a:t>Remote Desktop Protocol (RDP)</a:t>
            </a:r>
          </a:p>
        </p:txBody>
      </p:sp>
      <p:sp>
        <p:nvSpPr>
          <p:cNvPr id="21" name="TextBox 21"/>
          <p:cNvSpPr txBox="1"/>
          <p:nvPr/>
        </p:nvSpPr>
        <p:spPr>
          <a:xfrm>
            <a:off x="1472474" y="5463118"/>
            <a:ext cx="4300537" cy="895350"/>
          </a:xfrm>
          <a:prstGeom prst="rect">
            <a:avLst/>
          </a:prstGeom>
        </p:spPr>
        <p:txBody>
          <a:bodyPr lIns="0" tIns="0" rIns="0" bIns="0" rtlCol="0" anchor="t">
            <a:spAutoFit/>
          </a:bodyPr>
          <a:lstStyle/>
          <a:p>
            <a:pPr algn="r">
              <a:lnSpc>
                <a:spcPts val="3359"/>
              </a:lnSpc>
            </a:pPr>
            <a:r>
              <a:rPr lang="en-US" sz="2799">
                <a:solidFill>
                  <a:srgbClr val="404040"/>
                </a:solidFill>
                <a:latin typeface="Arial Bold Italics"/>
              </a:rPr>
              <a:t>Virtual Network Computing (VNC)</a:t>
            </a:r>
          </a:p>
        </p:txBody>
      </p:sp>
      <p:sp>
        <p:nvSpPr>
          <p:cNvPr id="22" name="TextBox 22"/>
          <p:cNvSpPr txBox="1"/>
          <p:nvPr/>
        </p:nvSpPr>
        <p:spPr>
          <a:xfrm>
            <a:off x="12444411" y="5463118"/>
            <a:ext cx="5055594" cy="476250"/>
          </a:xfrm>
          <a:prstGeom prst="rect">
            <a:avLst/>
          </a:prstGeom>
        </p:spPr>
        <p:txBody>
          <a:bodyPr lIns="0" tIns="0" rIns="0" bIns="0" rtlCol="0" anchor="t">
            <a:spAutoFit/>
          </a:bodyPr>
          <a:lstStyle/>
          <a:p>
            <a:pPr algn="l">
              <a:lnSpc>
                <a:spcPts val="3359"/>
              </a:lnSpc>
            </a:pPr>
            <a:r>
              <a:rPr lang="en-US" sz="2799">
                <a:solidFill>
                  <a:srgbClr val="404040"/>
                </a:solidFill>
                <a:latin typeface="Arial Bold Italics"/>
              </a:rPr>
              <a:t>SSH (Secure Shell)</a:t>
            </a:r>
          </a:p>
        </p:txBody>
      </p:sp>
      <p:sp>
        <p:nvSpPr>
          <p:cNvPr id="23" name="TextBox 23"/>
          <p:cNvSpPr txBox="1"/>
          <p:nvPr/>
        </p:nvSpPr>
        <p:spPr>
          <a:xfrm>
            <a:off x="1028700" y="8180552"/>
            <a:ext cx="6176910" cy="895350"/>
          </a:xfrm>
          <a:prstGeom prst="rect">
            <a:avLst/>
          </a:prstGeom>
        </p:spPr>
        <p:txBody>
          <a:bodyPr lIns="0" tIns="0" rIns="0" bIns="0" rtlCol="0" anchor="t">
            <a:spAutoFit/>
          </a:bodyPr>
          <a:lstStyle/>
          <a:p>
            <a:pPr algn="r">
              <a:lnSpc>
                <a:spcPts val="3359"/>
              </a:lnSpc>
            </a:pPr>
            <a:r>
              <a:rPr lang="en-US" sz="2799">
                <a:solidFill>
                  <a:srgbClr val="404040"/>
                </a:solidFill>
                <a:latin typeface="Arial Bold Italics"/>
              </a:rPr>
              <a:t>Windows Remote DEsktop Services (RDS))</a:t>
            </a:r>
          </a:p>
        </p:txBody>
      </p:sp>
      <p:sp>
        <p:nvSpPr>
          <p:cNvPr id="24" name="TextBox 24"/>
          <p:cNvSpPr txBox="1"/>
          <p:nvPr/>
        </p:nvSpPr>
        <p:spPr>
          <a:xfrm>
            <a:off x="10936875" y="8390102"/>
            <a:ext cx="5935286" cy="476250"/>
          </a:xfrm>
          <a:prstGeom prst="rect">
            <a:avLst/>
          </a:prstGeom>
        </p:spPr>
        <p:txBody>
          <a:bodyPr lIns="0" tIns="0" rIns="0" bIns="0" rtlCol="0" anchor="t">
            <a:spAutoFit/>
          </a:bodyPr>
          <a:lstStyle/>
          <a:p>
            <a:pPr algn="l">
              <a:lnSpc>
                <a:spcPts val="3359"/>
              </a:lnSpc>
            </a:pPr>
            <a:r>
              <a:rPr lang="en-US" sz="2799">
                <a:solidFill>
                  <a:srgbClr val="404040"/>
                </a:solidFill>
                <a:latin typeface="Arial Bold Italics"/>
              </a:rPr>
              <a:t>TeamViewer</a:t>
            </a:r>
          </a:p>
        </p:txBody>
      </p:sp>
      <p:sp>
        <p:nvSpPr>
          <p:cNvPr id="25" name="TextBox 25"/>
          <p:cNvSpPr txBox="1"/>
          <p:nvPr/>
        </p:nvSpPr>
        <p:spPr>
          <a:xfrm>
            <a:off x="1028700" y="697960"/>
            <a:ext cx="14161527" cy="1988058"/>
          </a:xfrm>
          <a:prstGeom prst="rect">
            <a:avLst/>
          </a:prstGeom>
        </p:spPr>
        <p:txBody>
          <a:bodyPr lIns="0" tIns="0" rIns="0" bIns="0" rtlCol="0" anchor="t">
            <a:spAutoFit/>
          </a:bodyPr>
          <a:lstStyle/>
          <a:p>
            <a:pPr>
              <a:lnSpc>
                <a:spcPts val="7236"/>
              </a:lnSpc>
            </a:pPr>
            <a:r>
              <a:rPr lang="en-US" sz="6700">
                <a:solidFill>
                  <a:srgbClr val="404040"/>
                </a:solidFill>
                <a:latin typeface="Arial Bold Italics"/>
              </a:rPr>
              <a:t>Contoh  Remote Administration System </a:t>
            </a:r>
          </a:p>
        </p:txBody>
      </p:sp>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28488" y="1733418"/>
            <a:ext cx="4831024" cy="4824056"/>
          </a:xfrm>
          <a:custGeom>
            <a:avLst/>
            <a:gdLst/>
            <a:ahLst/>
            <a:cxnLst/>
            <a:rect l="l" t="t" r="r" b="b"/>
            <a:pathLst>
              <a:path w="4831024" h="4824056">
                <a:moveTo>
                  <a:pt x="0" y="0"/>
                </a:moveTo>
                <a:lnTo>
                  <a:pt x="4831024" y="0"/>
                </a:lnTo>
                <a:lnTo>
                  <a:pt x="4831024" y="4824056"/>
                </a:lnTo>
                <a:lnTo>
                  <a:pt x="0" y="48240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82449" y="3385651"/>
            <a:ext cx="1520357" cy="1519589"/>
          </a:xfrm>
          <a:custGeom>
            <a:avLst/>
            <a:gdLst/>
            <a:ahLst/>
            <a:cxnLst/>
            <a:rect l="l" t="t" r="r" b="b"/>
            <a:pathLst>
              <a:path w="1520357" h="1519589">
                <a:moveTo>
                  <a:pt x="0" y="0"/>
                </a:moveTo>
                <a:lnTo>
                  <a:pt x="1520357" y="0"/>
                </a:lnTo>
                <a:lnTo>
                  <a:pt x="1520357" y="1519590"/>
                </a:lnTo>
                <a:lnTo>
                  <a:pt x="0" y="15195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28700" y="3270487"/>
            <a:ext cx="4502488" cy="2047875"/>
          </a:xfrm>
          <a:prstGeom prst="rect">
            <a:avLst/>
          </a:prstGeom>
        </p:spPr>
        <p:txBody>
          <a:bodyPr lIns="0" tIns="0" rIns="0" bIns="0" rtlCol="0" anchor="t">
            <a:spAutoFit/>
          </a:bodyPr>
          <a:lstStyle/>
          <a:p>
            <a:pPr algn="just">
              <a:lnSpc>
                <a:spcPts val="2307"/>
              </a:lnSpc>
            </a:pPr>
            <a:r>
              <a:rPr lang="en-US" sz="1922">
                <a:solidFill>
                  <a:srgbClr val="404040"/>
                </a:solidFill>
                <a:latin typeface="Arial"/>
              </a:rPr>
              <a:t>Bisnis saat ini menghadapi tekanan untuk mengoptimalkan pengeluaran. Melalui cloud computing, perusahaan dapat mengurangi biaya infrastruktur fisik, seperti server dan pusat data, dengan mengandalkan infrastruktur yang disediakan oleh penyedia layanan cloud. </a:t>
            </a:r>
          </a:p>
        </p:txBody>
      </p:sp>
      <p:grpSp>
        <p:nvGrpSpPr>
          <p:cNvPr id="5" name="Group 5"/>
          <p:cNvGrpSpPr/>
          <p:nvPr/>
        </p:nvGrpSpPr>
        <p:grpSpPr>
          <a:xfrm>
            <a:off x="908486" y="2444680"/>
            <a:ext cx="4742915" cy="753963"/>
            <a:chOff x="0" y="0"/>
            <a:chExt cx="6323887" cy="1005284"/>
          </a:xfrm>
        </p:grpSpPr>
        <p:sp>
          <p:nvSpPr>
            <p:cNvPr id="6" name="Freeform 6"/>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F0D23F"/>
            </a:solidFill>
          </p:spPr>
        </p:sp>
        <p:sp>
          <p:nvSpPr>
            <p:cNvPr id="7" name="TextBox 7"/>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a:rPr>
                <a:t>Efisiensi Biaya</a:t>
              </a:r>
            </a:p>
          </p:txBody>
        </p:sp>
      </p:grpSp>
      <p:sp>
        <p:nvSpPr>
          <p:cNvPr id="8" name="Freeform 8"/>
          <p:cNvSpPr/>
          <p:nvPr/>
        </p:nvSpPr>
        <p:spPr>
          <a:xfrm>
            <a:off x="6955038" y="5263742"/>
            <a:ext cx="345124" cy="344116"/>
          </a:xfrm>
          <a:custGeom>
            <a:avLst/>
            <a:gdLst/>
            <a:ahLst/>
            <a:cxnLst/>
            <a:rect l="l" t="t" r="r" b="b"/>
            <a:pathLst>
              <a:path w="345124" h="344116">
                <a:moveTo>
                  <a:pt x="0" y="0"/>
                </a:moveTo>
                <a:lnTo>
                  <a:pt x="345124" y="0"/>
                </a:lnTo>
                <a:lnTo>
                  <a:pt x="345124" y="344115"/>
                </a:lnTo>
                <a:lnTo>
                  <a:pt x="0" y="3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0991529" y="5318362"/>
            <a:ext cx="376880" cy="289495"/>
          </a:xfrm>
          <a:custGeom>
            <a:avLst/>
            <a:gdLst/>
            <a:ahLst/>
            <a:cxnLst/>
            <a:rect l="l" t="t" r="r" b="b"/>
            <a:pathLst>
              <a:path w="376880" h="289495">
                <a:moveTo>
                  <a:pt x="0" y="0"/>
                </a:moveTo>
                <a:lnTo>
                  <a:pt x="376880" y="0"/>
                </a:lnTo>
                <a:lnTo>
                  <a:pt x="376880" y="289495"/>
                </a:lnTo>
                <a:lnTo>
                  <a:pt x="0" y="2894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8940190" y="7261371"/>
            <a:ext cx="415513" cy="418983"/>
          </a:xfrm>
          <a:custGeom>
            <a:avLst/>
            <a:gdLst/>
            <a:ahLst/>
            <a:cxnLst/>
            <a:rect l="l" t="t" r="r" b="b"/>
            <a:pathLst>
              <a:path w="415513" h="418983">
                <a:moveTo>
                  <a:pt x="0" y="0"/>
                </a:moveTo>
                <a:lnTo>
                  <a:pt x="415513" y="0"/>
                </a:lnTo>
                <a:lnTo>
                  <a:pt x="415513" y="418983"/>
                </a:lnTo>
                <a:lnTo>
                  <a:pt x="0" y="4189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1" name="Group 11"/>
          <p:cNvGrpSpPr/>
          <p:nvPr/>
        </p:nvGrpSpPr>
        <p:grpSpPr>
          <a:xfrm>
            <a:off x="14199675" y="561331"/>
            <a:ext cx="3059625" cy="934738"/>
            <a:chOff x="0" y="0"/>
            <a:chExt cx="4079499" cy="1246318"/>
          </a:xfrm>
        </p:grpSpPr>
        <p:sp>
          <p:nvSpPr>
            <p:cNvPr id="12" name="Freeform 12"/>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12"/>
              <a:stretch>
                <a:fillRect/>
              </a:stretch>
            </a:blipFill>
          </p:spPr>
        </p:sp>
        <p:sp>
          <p:nvSpPr>
            <p:cNvPr id="13" name="Freeform 13"/>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13"/>
              <a:stretch>
                <a:fillRect/>
              </a:stretch>
            </a:blipFill>
          </p:spPr>
        </p:sp>
        <p:sp>
          <p:nvSpPr>
            <p:cNvPr id="14" name="Freeform 14"/>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14"/>
              <a:stretch>
                <a:fillRect/>
              </a:stretch>
            </a:blipFill>
          </p:spPr>
        </p:sp>
      </p:grpSp>
      <p:sp>
        <p:nvSpPr>
          <p:cNvPr id="15" name="TextBox 15"/>
          <p:cNvSpPr txBox="1"/>
          <p:nvPr/>
        </p:nvSpPr>
        <p:spPr>
          <a:xfrm>
            <a:off x="1325550" y="883655"/>
            <a:ext cx="14161527" cy="863267"/>
          </a:xfrm>
          <a:prstGeom prst="rect">
            <a:avLst/>
          </a:prstGeom>
        </p:spPr>
        <p:txBody>
          <a:bodyPr lIns="0" tIns="0" rIns="0" bIns="0" rtlCol="0" anchor="t">
            <a:spAutoFit/>
          </a:bodyPr>
          <a:lstStyle/>
          <a:p>
            <a:pPr>
              <a:lnSpc>
                <a:spcPts val="5831"/>
              </a:lnSpc>
            </a:pPr>
            <a:r>
              <a:rPr lang="en-US" sz="5399">
                <a:solidFill>
                  <a:srgbClr val="404040"/>
                </a:solidFill>
                <a:latin typeface="Arial Bold Italics"/>
              </a:rPr>
              <a:t>Bussiness Need For Cloud Computing</a:t>
            </a:r>
          </a:p>
        </p:txBody>
      </p:sp>
      <p:sp>
        <p:nvSpPr>
          <p:cNvPr id="16" name="TextBox 16"/>
          <p:cNvSpPr txBox="1"/>
          <p:nvPr/>
        </p:nvSpPr>
        <p:spPr>
          <a:xfrm>
            <a:off x="1325550" y="1704917"/>
            <a:ext cx="17176916" cy="515344"/>
          </a:xfrm>
          <a:prstGeom prst="rect">
            <a:avLst/>
          </a:prstGeom>
        </p:spPr>
        <p:txBody>
          <a:bodyPr lIns="0" tIns="0" rIns="0" bIns="0" rtlCol="0" anchor="t">
            <a:spAutoFit/>
          </a:bodyPr>
          <a:lstStyle/>
          <a:p>
            <a:pPr>
              <a:lnSpc>
                <a:spcPts val="3456"/>
              </a:lnSpc>
            </a:pPr>
            <a:r>
              <a:rPr lang="en-US" sz="3200">
                <a:solidFill>
                  <a:srgbClr val="404040"/>
                </a:solidFill>
                <a:latin typeface="Arial Bold Italics"/>
              </a:rPr>
              <a:t>(Impact)</a:t>
            </a:r>
          </a:p>
        </p:txBody>
      </p:sp>
      <p:sp>
        <p:nvSpPr>
          <p:cNvPr id="17" name="TextBox 17"/>
          <p:cNvSpPr txBox="1"/>
          <p:nvPr/>
        </p:nvSpPr>
        <p:spPr>
          <a:xfrm>
            <a:off x="12636598" y="3257901"/>
            <a:ext cx="4502488" cy="2047875"/>
          </a:xfrm>
          <a:prstGeom prst="rect">
            <a:avLst/>
          </a:prstGeom>
        </p:spPr>
        <p:txBody>
          <a:bodyPr lIns="0" tIns="0" rIns="0" bIns="0" rtlCol="0" anchor="t">
            <a:spAutoFit/>
          </a:bodyPr>
          <a:lstStyle/>
          <a:p>
            <a:pPr algn="just">
              <a:lnSpc>
                <a:spcPts val="2307"/>
              </a:lnSpc>
            </a:pPr>
            <a:r>
              <a:rPr lang="en-US" sz="1922">
                <a:solidFill>
                  <a:srgbClr val="404040"/>
                </a:solidFill>
                <a:latin typeface="Arial"/>
              </a:rPr>
              <a:t>Penyedia layanan cloud seringkali memiliki tim keamanan yang terlatih untuk melindungi data dan aplikasi Anda. Mereka juga sering menyediakan keamanan yang lebih baik daripada yang dapat dicapai oleh banyak perusahaan sendiri.</a:t>
            </a:r>
          </a:p>
        </p:txBody>
      </p:sp>
      <p:grpSp>
        <p:nvGrpSpPr>
          <p:cNvPr id="18" name="Group 18"/>
          <p:cNvGrpSpPr/>
          <p:nvPr/>
        </p:nvGrpSpPr>
        <p:grpSpPr>
          <a:xfrm>
            <a:off x="12516385" y="2444680"/>
            <a:ext cx="4742915" cy="753963"/>
            <a:chOff x="0" y="0"/>
            <a:chExt cx="6323887" cy="1005284"/>
          </a:xfrm>
        </p:grpSpPr>
        <p:sp>
          <p:nvSpPr>
            <p:cNvPr id="19" name="Freeform 19"/>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F79465"/>
            </a:solidFill>
          </p:spPr>
        </p:sp>
        <p:sp>
          <p:nvSpPr>
            <p:cNvPr id="20" name="TextBox 20"/>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a:rPr>
                <a:t>Keamanan dan Redundansi</a:t>
              </a:r>
            </a:p>
          </p:txBody>
        </p:sp>
      </p:grpSp>
      <p:sp>
        <p:nvSpPr>
          <p:cNvPr id="21" name="TextBox 21"/>
          <p:cNvSpPr txBox="1"/>
          <p:nvPr/>
        </p:nvSpPr>
        <p:spPr>
          <a:xfrm>
            <a:off x="1026484" y="6876277"/>
            <a:ext cx="4502488" cy="1762125"/>
          </a:xfrm>
          <a:prstGeom prst="rect">
            <a:avLst/>
          </a:prstGeom>
        </p:spPr>
        <p:txBody>
          <a:bodyPr lIns="0" tIns="0" rIns="0" bIns="0" rtlCol="0" anchor="t">
            <a:spAutoFit/>
          </a:bodyPr>
          <a:lstStyle/>
          <a:p>
            <a:pPr algn="just">
              <a:lnSpc>
                <a:spcPts val="2307"/>
              </a:lnSpc>
            </a:pPr>
            <a:r>
              <a:rPr lang="en-US" sz="1922">
                <a:solidFill>
                  <a:srgbClr val="404040"/>
                </a:solidFill>
                <a:latin typeface="Arial"/>
              </a:rPr>
              <a:t>Cloud computing memungkinkan akses data dan aplikasi dari mana saja dengan koneksi internet. Ini meningkatkan mobilitas dan fleksibilitas kerja, memungkinkan karyawan bekerja dari berbagai lokasi.</a:t>
            </a:r>
          </a:p>
        </p:txBody>
      </p:sp>
      <p:grpSp>
        <p:nvGrpSpPr>
          <p:cNvPr id="22" name="Group 22"/>
          <p:cNvGrpSpPr/>
          <p:nvPr/>
        </p:nvGrpSpPr>
        <p:grpSpPr>
          <a:xfrm>
            <a:off x="908486" y="6013687"/>
            <a:ext cx="4742915" cy="753963"/>
            <a:chOff x="0" y="0"/>
            <a:chExt cx="6323887" cy="1005284"/>
          </a:xfrm>
        </p:grpSpPr>
        <p:sp>
          <p:nvSpPr>
            <p:cNvPr id="23" name="Freeform 23"/>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54CBA0"/>
            </a:solidFill>
          </p:spPr>
        </p:sp>
        <p:sp>
          <p:nvSpPr>
            <p:cNvPr id="24" name="TextBox 24"/>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a:rPr>
                <a:t>Aksesibilitas dan Fleksibilitas</a:t>
              </a:r>
            </a:p>
          </p:txBody>
        </p:sp>
      </p:grpSp>
      <p:sp>
        <p:nvSpPr>
          <p:cNvPr id="25" name="TextBox 25"/>
          <p:cNvSpPr txBox="1"/>
          <p:nvPr/>
        </p:nvSpPr>
        <p:spPr>
          <a:xfrm>
            <a:off x="12636598" y="6875000"/>
            <a:ext cx="4502488" cy="2333625"/>
          </a:xfrm>
          <a:prstGeom prst="rect">
            <a:avLst/>
          </a:prstGeom>
        </p:spPr>
        <p:txBody>
          <a:bodyPr lIns="0" tIns="0" rIns="0" bIns="0" rtlCol="0" anchor="t">
            <a:spAutoFit/>
          </a:bodyPr>
          <a:lstStyle/>
          <a:p>
            <a:pPr algn="just">
              <a:lnSpc>
                <a:spcPts val="2307"/>
              </a:lnSpc>
            </a:pPr>
            <a:r>
              <a:rPr lang="en-US" sz="1922">
                <a:solidFill>
                  <a:srgbClr val="404040"/>
                </a:solidFill>
                <a:latin typeface="Arial"/>
              </a:rPr>
              <a:t>Perusahaan perlu memiliki kemampuan untuk mengakomodasi lonjakan lalu lintas, baik yang direncanakan maupun yang tiba-tiba. Cloud computing memungkinkan skalabilitas yang cepat dan mudah, sehingga perusahaan dapat menambah atau mengurangi kapasitas sesuai kebutuhan mereka.</a:t>
            </a:r>
          </a:p>
        </p:txBody>
      </p:sp>
      <p:grpSp>
        <p:nvGrpSpPr>
          <p:cNvPr id="26" name="Group 26"/>
          <p:cNvGrpSpPr/>
          <p:nvPr/>
        </p:nvGrpSpPr>
        <p:grpSpPr>
          <a:xfrm>
            <a:off x="12516385" y="6013687"/>
            <a:ext cx="4742915" cy="753963"/>
            <a:chOff x="0" y="0"/>
            <a:chExt cx="6323887" cy="1005284"/>
          </a:xfrm>
        </p:grpSpPr>
        <p:sp>
          <p:nvSpPr>
            <p:cNvPr id="27" name="Freeform 27"/>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ED3B55"/>
            </a:solidFill>
          </p:spPr>
        </p:sp>
        <p:sp>
          <p:nvSpPr>
            <p:cNvPr id="28" name="TextBox 28"/>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a:rPr>
                <a:t>Skalabilitas</a:t>
              </a:r>
            </a:p>
          </p:txBody>
        </p:sp>
      </p:grpSp>
      <p:sp>
        <p:nvSpPr>
          <p:cNvPr id="29" name="TextBox 29"/>
          <p:cNvSpPr txBox="1"/>
          <p:nvPr/>
        </p:nvSpPr>
        <p:spPr>
          <a:xfrm>
            <a:off x="6891383" y="7828362"/>
            <a:ext cx="4502488" cy="1476375"/>
          </a:xfrm>
          <a:prstGeom prst="rect">
            <a:avLst/>
          </a:prstGeom>
        </p:spPr>
        <p:txBody>
          <a:bodyPr lIns="0" tIns="0" rIns="0" bIns="0" rtlCol="0" anchor="t">
            <a:spAutoFit/>
          </a:bodyPr>
          <a:lstStyle/>
          <a:p>
            <a:pPr algn="just">
              <a:lnSpc>
                <a:spcPts val="2307"/>
              </a:lnSpc>
            </a:pPr>
            <a:r>
              <a:rPr lang="en-US" sz="1922">
                <a:solidFill>
                  <a:srgbClr val="404040"/>
                </a:solidFill>
                <a:latin typeface="Arial"/>
              </a:rPr>
              <a:t>Cloud computing memungkinkan perusahaan untuk dengan cepat mengadopsi teknologi baru dan menguji ide-ide inovatif tanpa perlu berinvestasi dalam infrastruktur fisik.</a:t>
            </a:r>
          </a:p>
        </p:txBody>
      </p:sp>
      <p:grpSp>
        <p:nvGrpSpPr>
          <p:cNvPr id="30" name="Group 30"/>
          <p:cNvGrpSpPr/>
          <p:nvPr/>
        </p:nvGrpSpPr>
        <p:grpSpPr>
          <a:xfrm>
            <a:off x="6771170" y="6967049"/>
            <a:ext cx="4742915" cy="753963"/>
            <a:chOff x="0" y="0"/>
            <a:chExt cx="6323887" cy="1005284"/>
          </a:xfrm>
        </p:grpSpPr>
        <p:sp>
          <p:nvSpPr>
            <p:cNvPr id="31" name="Freeform 31"/>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81BEDE"/>
            </a:solidFill>
          </p:spPr>
        </p:sp>
        <p:sp>
          <p:nvSpPr>
            <p:cNvPr id="32" name="TextBox 32"/>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a:rPr>
                <a:t>Inovasi dan Responsivitas</a:t>
              </a:r>
            </a:p>
          </p:txBody>
        </p:sp>
      </p:grpSp>
    </p:spTree>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078090" y="7929343"/>
            <a:ext cx="14131821" cy="952500"/>
          </a:xfrm>
          <a:prstGeom prst="rect">
            <a:avLst/>
          </a:prstGeom>
        </p:spPr>
        <p:txBody>
          <a:bodyPr lIns="0" tIns="0" rIns="0" bIns="0" rtlCol="0" anchor="t">
            <a:spAutoFit/>
          </a:bodyPr>
          <a:lstStyle/>
          <a:p>
            <a:pPr algn="ctr">
              <a:lnSpc>
                <a:spcPts val="6600"/>
              </a:lnSpc>
            </a:pPr>
            <a:r>
              <a:rPr lang="en-US" sz="5500">
                <a:solidFill>
                  <a:srgbClr val="FFFFFF"/>
                </a:solidFill>
                <a:latin typeface="Arial Bold Italics"/>
              </a:rPr>
              <a:t>RESOURCE MANAGEMENT SYSTEM </a:t>
            </a:r>
          </a:p>
        </p:txBody>
      </p:sp>
      <p:grpSp>
        <p:nvGrpSpPr>
          <p:cNvPr id="4" name="Group 4"/>
          <p:cNvGrpSpPr/>
          <p:nvPr/>
        </p:nvGrpSpPr>
        <p:grpSpPr>
          <a:xfrm>
            <a:off x="14199675" y="1042139"/>
            <a:ext cx="3059625" cy="934738"/>
            <a:chOff x="0" y="0"/>
            <a:chExt cx="4079499" cy="1246318"/>
          </a:xfrm>
        </p:grpSpPr>
        <p:sp>
          <p:nvSpPr>
            <p:cNvPr id="5" name="Freeform 5"/>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6" name="Freeform 6"/>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7" name="Freeform 7"/>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9675" y="1042139"/>
            <a:ext cx="3059625" cy="934738"/>
            <a:chOff x="0" y="0"/>
            <a:chExt cx="4079499" cy="1246318"/>
          </a:xfrm>
        </p:grpSpPr>
        <p:sp>
          <p:nvSpPr>
            <p:cNvPr id="3" name="Freeform 3"/>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4" name="Freeform 4"/>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5" name="Freeform 5"/>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6" name="Freeform 6"/>
          <p:cNvSpPr/>
          <p:nvPr/>
        </p:nvSpPr>
        <p:spPr>
          <a:xfrm>
            <a:off x="12068744" y="2419526"/>
            <a:ext cx="4889984" cy="7063310"/>
          </a:xfrm>
          <a:custGeom>
            <a:avLst/>
            <a:gdLst/>
            <a:ahLst/>
            <a:cxnLst/>
            <a:rect l="l" t="t" r="r" b="b"/>
            <a:pathLst>
              <a:path w="4889984" h="7063310">
                <a:moveTo>
                  <a:pt x="0" y="0"/>
                </a:moveTo>
                <a:lnTo>
                  <a:pt x="4889984" y="0"/>
                </a:lnTo>
                <a:lnTo>
                  <a:pt x="4889984" y="7063310"/>
                </a:lnTo>
                <a:lnTo>
                  <a:pt x="0" y="7063310"/>
                </a:lnTo>
                <a:lnTo>
                  <a:pt x="0" y="0"/>
                </a:lnTo>
                <a:close/>
              </a:path>
            </a:pathLst>
          </a:custGeom>
          <a:blipFill>
            <a:blip r:embed="rId5"/>
            <a:stretch>
              <a:fillRect/>
            </a:stretch>
          </a:blipFill>
        </p:spPr>
      </p:sp>
      <p:sp>
        <p:nvSpPr>
          <p:cNvPr id="7" name="TextBox 7"/>
          <p:cNvSpPr txBox="1"/>
          <p:nvPr/>
        </p:nvSpPr>
        <p:spPr>
          <a:xfrm>
            <a:off x="1028700" y="3622729"/>
            <a:ext cx="10555311" cy="5176647"/>
          </a:xfrm>
          <a:prstGeom prst="rect">
            <a:avLst/>
          </a:prstGeom>
        </p:spPr>
        <p:txBody>
          <a:bodyPr lIns="0" tIns="0" rIns="0" bIns="0" rtlCol="0" anchor="t">
            <a:spAutoFit/>
          </a:bodyPr>
          <a:lstStyle/>
          <a:p>
            <a:pPr marL="582928" lvl="1" indent="-291464">
              <a:lnSpc>
                <a:spcPts val="4103"/>
              </a:lnSpc>
              <a:buFont typeface="Arial"/>
              <a:buChar char="•"/>
            </a:pPr>
            <a:r>
              <a:rPr lang="en-US" sz="2699">
                <a:solidFill>
                  <a:srgbClr val="404040"/>
                </a:solidFill>
                <a:latin typeface="Arial"/>
              </a:rPr>
              <a:t>Resource Management System (RMS) adalah sistem yang </a:t>
            </a:r>
            <a:r>
              <a:rPr lang="en-US" sz="2699">
                <a:solidFill>
                  <a:srgbClr val="404040"/>
                </a:solidFill>
                <a:latin typeface="Arial Bold"/>
              </a:rPr>
              <a:t>mengkoordinasikan sumber daya TI</a:t>
            </a:r>
            <a:r>
              <a:rPr lang="en-US" sz="2699">
                <a:solidFill>
                  <a:srgbClr val="404040"/>
                </a:solidFill>
                <a:latin typeface="Arial"/>
              </a:rPr>
              <a:t> dalam respons terhadap </a:t>
            </a:r>
            <a:r>
              <a:rPr lang="en-US" sz="2699">
                <a:solidFill>
                  <a:srgbClr val="404040"/>
                </a:solidFill>
                <a:latin typeface="Arial Bold"/>
              </a:rPr>
              <a:t>tindakan manajemen oleh pengguna awan dan penyedia awan</a:t>
            </a:r>
            <a:r>
              <a:rPr lang="en-US" sz="2699">
                <a:solidFill>
                  <a:srgbClr val="404040"/>
                </a:solidFill>
                <a:latin typeface="Arial"/>
              </a:rPr>
              <a:t>. </a:t>
            </a:r>
          </a:p>
          <a:p>
            <a:pPr marL="582928" lvl="1" indent="-291464">
              <a:lnSpc>
                <a:spcPts val="4103"/>
              </a:lnSpc>
              <a:buFont typeface="Arial"/>
              <a:buChar char="•"/>
            </a:pPr>
            <a:r>
              <a:rPr lang="en-US" sz="2699">
                <a:solidFill>
                  <a:srgbClr val="404040"/>
                </a:solidFill>
                <a:latin typeface="Arial"/>
              </a:rPr>
              <a:t>Inti dari sistem ini adalah </a:t>
            </a:r>
            <a:r>
              <a:rPr lang="en-US" sz="2699">
                <a:solidFill>
                  <a:srgbClr val="404040"/>
                </a:solidFill>
                <a:latin typeface="Arial Bold"/>
              </a:rPr>
              <a:t>Virtual Infrastructure Manager (VIM) </a:t>
            </a:r>
            <a:r>
              <a:rPr lang="en-US" sz="2699">
                <a:solidFill>
                  <a:srgbClr val="404040"/>
                </a:solidFill>
                <a:latin typeface="Arial"/>
              </a:rPr>
              <a:t>yang mengoordinasikan perangkat keras server untuk menciptakan instance server virtual secara efisien dari server fisik yang sesuai. </a:t>
            </a:r>
          </a:p>
          <a:p>
            <a:pPr marL="582928" lvl="1" indent="-291464" algn="l">
              <a:lnSpc>
                <a:spcPts val="4103"/>
              </a:lnSpc>
              <a:buFont typeface="Arial"/>
              <a:buChar char="•"/>
            </a:pPr>
            <a:r>
              <a:rPr lang="en-US" sz="2699">
                <a:solidFill>
                  <a:srgbClr val="404040"/>
                </a:solidFill>
                <a:latin typeface="Arial"/>
              </a:rPr>
              <a:t>VIM adalah produk komersial yang digunakan untuk mengelola sumber daya TI virtual di berbagai server fisik yang berbeda.</a:t>
            </a:r>
          </a:p>
        </p:txBody>
      </p:sp>
      <p:sp>
        <p:nvSpPr>
          <p:cNvPr id="8" name="TextBox 8"/>
          <p:cNvSpPr txBox="1"/>
          <p:nvPr/>
        </p:nvSpPr>
        <p:spPr>
          <a:xfrm>
            <a:off x="1028700" y="971550"/>
            <a:ext cx="11578839" cy="2129030"/>
          </a:xfrm>
          <a:prstGeom prst="rect">
            <a:avLst/>
          </a:prstGeom>
        </p:spPr>
        <p:txBody>
          <a:bodyPr lIns="0" tIns="0" rIns="0" bIns="0" rtlCol="0" anchor="t">
            <a:spAutoFit/>
          </a:bodyPr>
          <a:lstStyle/>
          <a:p>
            <a:pPr>
              <a:lnSpc>
                <a:spcPts val="7776"/>
              </a:lnSpc>
            </a:pPr>
            <a:r>
              <a:rPr lang="en-US" sz="7200">
                <a:solidFill>
                  <a:srgbClr val="404040"/>
                </a:solidFill>
                <a:latin typeface="Arial Bold Italics"/>
              </a:rPr>
              <a:t>Resource Management System </a:t>
            </a:r>
          </a:p>
        </p:txBody>
      </p:sp>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632687" y="6719241"/>
            <a:ext cx="1609927" cy="1919776"/>
            <a:chOff x="0" y="0"/>
            <a:chExt cx="2146570" cy="2559702"/>
          </a:xfrm>
        </p:grpSpPr>
        <p:sp>
          <p:nvSpPr>
            <p:cNvPr id="3" name="Freeform 3"/>
            <p:cNvSpPr/>
            <p:nvPr/>
          </p:nvSpPr>
          <p:spPr>
            <a:xfrm>
              <a:off x="0" y="0"/>
              <a:ext cx="2146554" cy="2559685"/>
            </a:xfrm>
            <a:custGeom>
              <a:avLst/>
              <a:gdLst/>
              <a:ahLst/>
              <a:cxnLst/>
              <a:rect l="l" t="t" r="r" b="b"/>
              <a:pathLst>
                <a:path w="2146554" h="2559685">
                  <a:moveTo>
                    <a:pt x="2146554" y="1112520"/>
                  </a:moveTo>
                  <a:lnTo>
                    <a:pt x="2146554" y="2559685"/>
                  </a:lnTo>
                  <a:lnTo>
                    <a:pt x="1491361" y="2559685"/>
                  </a:lnTo>
                  <a:lnTo>
                    <a:pt x="1491361" y="1216025"/>
                  </a:lnTo>
                  <a:cubicBezTo>
                    <a:pt x="1491361" y="864743"/>
                    <a:pt x="1169416" y="580009"/>
                    <a:pt x="772414" y="580009"/>
                  </a:cubicBezTo>
                  <a:lnTo>
                    <a:pt x="0" y="580009"/>
                  </a:lnTo>
                  <a:lnTo>
                    <a:pt x="0" y="0"/>
                  </a:lnTo>
                  <a:lnTo>
                    <a:pt x="888873" y="0"/>
                  </a:lnTo>
                  <a:cubicBezTo>
                    <a:pt x="1583436" y="0"/>
                    <a:pt x="2146554" y="498094"/>
                    <a:pt x="2146554" y="1112520"/>
                  </a:cubicBezTo>
                  <a:close/>
                </a:path>
              </a:pathLst>
            </a:custGeom>
            <a:solidFill>
              <a:srgbClr val="54CBA0"/>
            </a:solidFill>
          </p:spPr>
        </p:sp>
      </p:grpSp>
      <p:grpSp>
        <p:nvGrpSpPr>
          <p:cNvPr id="4" name="Group 4"/>
          <p:cNvGrpSpPr/>
          <p:nvPr/>
        </p:nvGrpSpPr>
        <p:grpSpPr>
          <a:xfrm rot="5400000">
            <a:off x="6382299" y="6723657"/>
            <a:ext cx="2841110" cy="1642461"/>
            <a:chOff x="0" y="0"/>
            <a:chExt cx="3788146" cy="2189948"/>
          </a:xfrm>
        </p:grpSpPr>
        <p:sp>
          <p:nvSpPr>
            <p:cNvPr id="5" name="Freeform 5"/>
            <p:cNvSpPr/>
            <p:nvPr/>
          </p:nvSpPr>
          <p:spPr>
            <a:xfrm>
              <a:off x="0" y="0"/>
              <a:ext cx="3788156" cy="2189988"/>
            </a:xfrm>
            <a:custGeom>
              <a:avLst/>
              <a:gdLst/>
              <a:ahLst/>
              <a:cxnLst/>
              <a:rect l="l" t="t" r="r" b="b"/>
              <a:pathLst>
                <a:path w="3788156" h="2189988">
                  <a:moveTo>
                    <a:pt x="0" y="2189988"/>
                  </a:moveTo>
                  <a:lnTo>
                    <a:pt x="0" y="1053084"/>
                  </a:lnTo>
                  <a:cubicBezTo>
                    <a:pt x="0" y="471424"/>
                    <a:pt x="471424" y="0"/>
                    <a:pt x="1053084" y="0"/>
                  </a:cubicBezTo>
                  <a:lnTo>
                    <a:pt x="3788156" y="0"/>
                  </a:lnTo>
                  <a:lnTo>
                    <a:pt x="3788156" y="577088"/>
                  </a:lnTo>
                  <a:lnTo>
                    <a:pt x="1178814" y="577088"/>
                  </a:lnTo>
                  <a:cubicBezTo>
                    <a:pt x="846328" y="577088"/>
                    <a:pt x="576707" y="846582"/>
                    <a:pt x="576707" y="1179195"/>
                  </a:cubicBezTo>
                  <a:lnTo>
                    <a:pt x="576707" y="2189988"/>
                  </a:lnTo>
                  <a:close/>
                </a:path>
              </a:pathLst>
            </a:custGeom>
            <a:solidFill>
              <a:srgbClr val="F0D23F"/>
            </a:solidFill>
          </p:spPr>
        </p:sp>
      </p:grpSp>
      <p:grpSp>
        <p:nvGrpSpPr>
          <p:cNvPr id="6" name="Group 6"/>
          <p:cNvGrpSpPr/>
          <p:nvPr/>
        </p:nvGrpSpPr>
        <p:grpSpPr>
          <a:xfrm rot="5400000">
            <a:off x="5852886" y="4585810"/>
            <a:ext cx="4719825" cy="2530466"/>
            <a:chOff x="0" y="0"/>
            <a:chExt cx="6293100" cy="3373954"/>
          </a:xfrm>
        </p:grpSpPr>
        <p:sp>
          <p:nvSpPr>
            <p:cNvPr id="7" name="Freeform 7"/>
            <p:cNvSpPr/>
            <p:nvPr/>
          </p:nvSpPr>
          <p:spPr>
            <a:xfrm>
              <a:off x="0" y="0"/>
              <a:ext cx="6293104" cy="3374009"/>
            </a:xfrm>
            <a:custGeom>
              <a:avLst/>
              <a:gdLst/>
              <a:ahLst/>
              <a:cxnLst/>
              <a:rect l="l" t="t" r="r" b="b"/>
              <a:pathLst>
                <a:path w="6293104" h="3374009">
                  <a:moveTo>
                    <a:pt x="0" y="3235579"/>
                  </a:moveTo>
                  <a:lnTo>
                    <a:pt x="0" y="1053084"/>
                  </a:lnTo>
                  <a:cubicBezTo>
                    <a:pt x="0" y="471424"/>
                    <a:pt x="495808" y="0"/>
                    <a:pt x="1107313" y="0"/>
                  </a:cubicBezTo>
                  <a:lnTo>
                    <a:pt x="6263513" y="0"/>
                  </a:lnTo>
                  <a:lnTo>
                    <a:pt x="6263513" y="28194"/>
                  </a:lnTo>
                  <a:lnTo>
                    <a:pt x="6293104" y="28194"/>
                  </a:lnTo>
                  <a:lnTo>
                    <a:pt x="6293104" y="577088"/>
                  </a:lnTo>
                  <a:lnTo>
                    <a:pt x="1239520" y="577088"/>
                  </a:lnTo>
                  <a:cubicBezTo>
                    <a:pt x="889889" y="577088"/>
                    <a:pt x="606425" y="846582"/>
                    <a:pt x="606425" y="1179195"/>
                  </a:cubicBezTo>
                  <a:lnTo>
                    <a:pt x="606425" y="3374009"/>
                  </a:lnTo>
                  <a:lnTo>
                    <a:pt x="37592" y="3374009"/>
                  </a:lnTo>
                  <a:lnTo>
                    <a:pt x="35560" y="3345815"/>
                  </a:lnTo>
                  <a:lnTo>
                    <a:pt x="8001" y="3345815"/>
                  </a:lnTo>
                  <a:cubicBezTo>
                    <a:pt x="2032" y="3309747"/>
                    <a:pt x="0" y="3272917"/>
                    <a:pt x="0" y="3235706"/>
                  </a:cubicBezTo>
                  <a:close/>
                </a:path>
              </a:pathLst>
            </a:custGeom>
            <a:solidFill>
              <a:srgbClr val="ED3B55"/>
            </a:solidFill>
          </p:spPr>
        </p:sp>
      </p:grpSp>
      <p:grpSp>
        <p:nvGrpSpPr>
          <p:cNvPr id="8" name="Group 8"/>
          <p:cNvGrpSpPr/>
          <p:nvPr/>
        </p:nvGrpSpPr>
        <p:grpSpPr>
          <a:xfrm rot="-5400000">
            <a:off x="7642353" y="5659260"/>
            <a:ext cx="4488490" cy="2530465"/>
            <a:chOff x="0" y="0"/>
            <a:chExt cx="5984654" cy="3373954"/>
          </a:xfrm>
        </p:grpSpPr>
        <p:sp>
          <p:nvSpPr>
            <p:cNvPr id="9" name="Freeform 9"/>
            <p:cNvSpPr/>
            <p:nvPr/>
          </p:nvSpPr>
          <p:spPr>
            <a:xfrm>
              <a:off x="0" y="0"/>
              <a:ext cx="5984748" cy="3374009"/>
            </a:xfrm>
            <a:custGeom>
              <a:avLst/>
              <a:gdLst/>
              <a:ahLst/>
              <a:cxnLst/>
              <a:rect l="l" t="t" r="r" b="b"/>
              <a:pathLst>
                <a:path w="5984748" h="3374009">
                  <a:moveTo>
                    <a:pt x="5984621" y="3235579"/>
                  </a:moveTo>
                  <a:lnTo>
                    <a:pt x="5984621" y="1053084"/>
                  </a:lnTo>
                  <a:cubicBezTo>
                    <a:pt x="5984621" y="471424"/>
                    <a:pt x="5513197" y="0"/>
                    <a:pt x="4931537" y="0"/>
                  </a:cubicBezTo>
                  <a:lnTo>
                    <a:pt x="28194" y="0"/>
                  </a:lnTo>
                  <a:lnTo>
                    <a:pt x="28194" y="28194"/>
                  </a:lnTo>
                  <a:lnTo>
                    <a:pt x="0" y="28194"/>
                  </a:lnTo>
                  <a:lnTo>
                    <a:pt x="0" y="577088"/>
                  </a:lnTo>
                  <a:lnTo>
                    <a:pt x="4805807" y="577088"/>
                  </a:lnTo>
                  <a:cubicBezTo>
                    <a:pt x="5138293" y="577088"/>
                    <a:pt x="5407914" y="846582"/>
                    <a:pt x="5407914" y="1179195"/>
                  </a:cubicBezTo>
                  <a:lnTo>
                    <a:pt x="5407914" y="3374009"/>
                  </a:lnTo>
                  <a:lnTo>
                    <a:pt x="5948934" y="3374009"/>
                  </a:lnTo>
                  <a:lnTo>
                    <a:pt x="5950839" y="3345815"/>
                  </a:lnTo>
                  <a:lnTo>
                    <a:pt x="5977128" y="3345815"/>
                  </a:lnTo>
                  <a:cubicBezTo>
                    <a:pt x="5982843" y="3309747"/>
                    <a:pt x="5984748" y="3272917"/>
                    <a:pt x="5984748" y="3235706"/>
                  </a:cubicBezTo>
                  <a:close/>
                </a:path>
              </a:pathLst>
            </a:custGeom>
            <a:solidFill>
              <a:srgbClr val="F79465"/>
            </a:solidFill>
          </p:spPr>
        </p:sp>
      </p:grpSp>
      <p:grpSp>
        <p:nvGrpSpPr>
          <p:cNvPr id="10" name="Group 10"/>
          <p:cNvGrpSpPr/>
          <p:nvPr/>
        </p:nvGrpSpPr>
        <p:grpSpPr>
          <a:xfrm rot="5400000">
            <a:off x="10885670" y="4473279"/>
            <a:ext cx="1008298" cy="869221"/>
            <a:chOff x="0" y="0"/>
            <a:chExt cx="1344398" cy="1158962"/>
          </a:xfrm>
        </p:grpSpPr>
        <p:sp>
          <p:nvSpPr>
            <p:cNvPr id="11" name="Freeform 11"/>
            <p:cNvSpPr/>
            <p:nvPr/>
          </p:nvSpPr>
          <p:spPr>
            <a:xfrm>
              <a:off x="0" y="0"/>
              <a:ext cx="1344422" cy="1159002"/>
            </a:xfrm>
            <a:custGeom>
              <a:avLst/>
              <a:gdLst/>
              <a:ahLst/>
              <a:cxnLst/>
              <a:rect l="l" t="t" r="r" b="b"/>
              <a:pathLst>
                <a:path w="1344422" h="1159002">
                  <a:moveTo>
                    <a:pt x="0" y="1159002"/>
                  </a:moveTo>
                  <a:lnTo>
                    <a:pt x="672211" y="0"/>
                  </a:lnTo>
                  <a:lnTo>
                    <a:pt x="1344422" y="1159002"/>
                  </a:lnTo>
                  <a:close/>
                </a:path>
              </a:pathLst>
            </a:custGeom>
            <a:solidFill>
              <a:srgbClr val="F79465"/>
            </a:solidFill>
          </p:spPr>
        </p:sp>
      </p:grpSp>
      <p:grpSp>
        <p:nvGrpSpPr>
          <p:cNvPr id="12" name="Group 12"/>
          <p:cNvGrpSpPr/>
          <p:nvPr/>
        </p:nvGrpSpPr>
        <p:grpSpPr>
          <a:xfrm rot="5400000">
            <a:off x="11193538" y="6660588"/>
            <a:ext cx="1008298" cy="869221"/>
            <a:chOff x="0" y="0"/>
            <a:chExt cx="1344398" cy="1158962"/>
          </a:xfrm>
        </p:grpSpPr>
        <p:sp>
          <p:nvSpPr>
            <p:cNvPr id="13" name="Freeform 13"/>
            <p:cNvSpPr/>
            <p:nvPr/>
          </p:nvSpPr>
          <p:spPr>
            <a:xfrm>
              <a:off x="0" y="0"/>
              <a:ext cx="1344422" cy="1159002"/>
            </a:xfrm>
            <a:custGeom>
              <a:avLst/>
              <a:gdLst/>
              <a:ahLst/>
              <a:cxnLst/>
              <a:rect l="l" t="t" r="r" b="b"/>
              <a:pathLst>
                <a:path w="1344422" h="1159002">
                  <a:moveTo>
                    <a:pt x="0" y="1159002"/>
                  </a:moveTo>
                  <a:lnTo>
                    <a:pt x="672211" y="0"/>
                  </a:lnTo>
                  <a:lnTo>
                    <a:pt x="1344422" y="1159002"/>
                  </a:lnTo>
                  <a:close/>
                </a:path>
              </a:pathLst>
            </a:custGeom>
            <a:solidFill>
              <a:srgbClr val="54CBA0"/>
            </a:solidFill>
          </p:spPr>
        </p:sp>
      </p:grpSp>
      <p:grpSp>
        <p:nvGrpSpPr>
          <p:cNvPr id="14" name="Group 14"/>
          <p:cNvGrpSpPr/>
          <p:nvPr/>
        </p:nvGrpSpPr>
        <p:grpSpPr>
          <a:xfrm rot="-5400000">
            <a:off x="6128544" y="5900831"/>
            <a:ext cx="1008298" cy="869222"/>
            <a:chOff x="0" y="0"/>
            <a:chExt cx="1344398" cy="1158962"/>
          </a:xfrm>
        </p:grpSpPr>
        <p:sp>
          <p:nvSpPr>
            <p:cNvPr id="15" name="Freeform 15"/>
            <p:cNvSpPr/>
            <p:nvPr/>
          </p:nvSpPr>
          <p:spPr>
            <a:xfrm>
              <a:off x="0" y="0"/>
              <a:ext cx="1344422" cy="1159002"/>
            </a:xfrm>
            <a:custGeom>
              <a:avLst/>
              <a:gdLst/>
              <a:ahLst/>
              <a:cxnLst/>
              <a:rect l="l" t="t" r="r" b="b"/>
              <a:pathLst>
                <a:path w="1344422" h="1159002">
                  <a:moveTo>
                    <a:pt x="0" y="1159002"/>
                  </a:moveTo>
                  <a:lnTo>
                    <a:pt x="672211" y="0"/>
                  </a:lnTo>
                  <a:lnTo>
                    <a:pt x="1344422" y="1159002"/>
                  </a:lnTo>
                  <a:close/>
                </a:path>
              </a:pathLst>
            </a:custGeom>
            <a:solidFill>
              <a:srgbClr val="F0D23F"/>
            </a:solidFill>
          </p:spPr>
        </p:sp>
      </p:grpSp>
      <p:grpSp>
        <p:nvGrpSpPr>
          <p:cNvPr id="16" name="Group 16"/>
          <p:cNvGrpSpPr/>
          <p:nvPr/>
        </p:nvGrpSpPr>
        <p:grpSpPr>
          <a:xfrm rot="-5400000">
            <a:off x="6373706" y="3280182"/>
            <a:ext cx="1008298" cy="869222"/>
            <a:chOff x="0" y="0"/>
            <a:chExt cx="1344398" cy="1158962"/>
          </a:xfrm>
        </p:grpSpPr>
        <p:sp>
          <p:nvSpPr>
            <p:cNvPr id="17" name="Freeform 17"/>
            <p:cNvSpPr/>
            <p:nvPr/>
          </p:nvSpPr>
          <p:spPr>
            <a:xfrm>
              <a:off x="0" y="0"/>
              <a:ext cx="1344422" cy="1159002"/>
            </a:xfrm>
            <a:custGeom>
              <a:avLst/>
              <a:gdLst/>
              <a:ahLst/>
              <a:cxnLst/>
              <a:rect l="l" t="t" r="r" b="b"/>
              <a:pathLst>
                <a:path w="1344422" h="1159002">
                  <a:moveTo>
                    <a:pt x="0" y="1159002"/>
                  </a:moveTo>
                  <a:lnTo>
                    <a:pt x="672211" y="0"/>
                  </a:lnTo>
                  <a:lnTo>
                    <a:pt x="1344422" y="1159002"/>
                  </a:lnTo>
                  <a:close/>
                </a:path>
              </a:pathLst>
            </a:custGeom>
            <a:solidFill>
              <a:srgbClr val="ED3B55"/>
            </a:solidFill>
          </p:spPr>
        </p:sp>
      </p:grpSp>
      <p:grpSp>
        <p:nvGrpSpPr>
          <p:cNvPr id="18" name="Group 18"/>
          <p:cNvGrpSpPr/>
          <p:nvPr/>
        </p:nvGrpSpPr>
        <p:grpSpPr>
          <a:xfrm>
            <a:off x="8190412" y="8965443"/>
            <a:ext cx="430953" cy="1321557"/>
            <a:chOff x="0" y="0"/>
            <a:chExt cx="574604" cy="1762076"/>
          </a:xfrm>
        </p:grpSpPr>
        <p:sp>
          <p:nvSpPr>
            <p:cNvPr id="19" name="Freeform 19"/>
            <p:cNvSpPr/>
            <p:nvPr/>
          </p:nvSpPr>
          <p:spPr>
            <a:xfrm>
              <a:off x="0" y="0"/>
              <a:ext cx="574548" cy="1762125"/>
            </a:xfrm>
            <a:custGeom>
              <a:avLst/>
              <a:gdLst/>
              <a:ahLst/>
              <a:cxnLst/>
              <a:rect l="l" t="t" r="r" b="b"/>
              <a:pathLst>
                <a:path w="574548" h="1762125">
                  <a:moveTo>
                    <a:pt x="0" y="0"/>
                  </a:moveTo>
                  <a:lnTo>
                    <a:pt x="574548" y="0"/>
                  </a:lnTo>
                  <a:lnTo>
                    <a:pt x="574548" y="1762125"/>
                  </a:lnTo>
                  <a:lnTo>
                    <a:pt x="0" y="1762125"/>
                  </a:lnTo>
                  <a:close/>
                </a:path>
              </a:pathLst>
            </a:custGeom>
            <a:solidFill>
              <a:srgbClr val="F0D23F"/>
            </a:solidFill>
          </p:spPr>
        </p:sp>
      </p:grpSp>
      <p:grpSp>
        <p:nvGrpSpPr>
          <p:cNvPr id="20" name="Group 20"/>
          <p:cNvGrpSpPr/>
          <p:nvPr/>
        </p:nvGrpSpPr>
        <p:grpSpPr>
          <a:xfrm>
            <a:off x="8621366" y="8965443"/>
            <a:ext cx="430953" cy="1321557"/>
            <a:chOff x="0" y="0"/>
            <a:chExt cx="574604" cy="1762076"/>
          </a:xfrm>
        </p:grpSpPr>
        <p:sp>
          <p:nvSpPr>
            <p:cNvPr id="21" name="Freeform 21"/>
            <p:cNvSpPr/>
            <p:nvPr/>
          </p:nvSpPr>
          <p:spPr>
            <a:xfrm>
              <a:off x="0" y="0"/>
              <a:ext cx="574548" cy="1762125"/>
            </a:xfrm>
            <a:custGeom>
              <a:avLst/>
              <a:gdLst/>
              <a:ahLst/>
              <a:cxnLst/>
              <a:rect l="l" t="t" r="r" b="b"/>
              <a:pathLst>
                <a:path w="574548" h="1762125">
                  <a:moveTo>
                    <a:pt x="0" y="0"/>
                  </a:moveTo>
                  <a:lnTo>
                    <a:pt x="574548" y="0"/>
                  </a:lnTo>
                  <a:lnTo>
                    <a:pt x="574548" y="1762125"/>
                  </a:lnTo>
                  <a:lnTo>
                    <a:pt x="0" y="1762125"/>
                  </a:lnTo>
                  <a:close/>
                </a:path>
              </a:pathLst>
            </a:custGeom>
            <a:solidFill>
              <a:srgbClr val="F79465"/>
            </a:solidFill>
          </p:spPr>
        </p:sp>
      </p:grpSp>
      <p:grpSp>
        <p:nvGrpSpPr>
          <p:cNvPr id="22" name="Group 22"/>
          <p:cNvGrpSpPr/>
          <p:nvPr/>
        </p:nvGrpSpPr>
        <p:grpSpPr>
          <a:xfrm>
            <a:off x="9057153" y="8165637"/>
            <a:ext cx="430953" cy="2121363"/>
            <a:chOff x="0" y="0"/>
            <a:chExt cx="574604" cy="2828484"/>
          </a:xfrm>
        </p:grpSpPr>
        <p:sp>
          <p:nvSpPr>
            <p:cNvPr id="23" name="Freeform 23"/>
            <p:cNvSpPr/>
            <p:nvPr/>
          </p:nvSpPr>
          <p:spPr>
            <a:xfrm>
              <a:off x="0" y="0"/>
              <a:ext cx="574548" cy="2828544"/>
            </a:xfrm>
            <a:custGeom>
              <a:avLst/>
              <a:gdLst/>
              <a:ahLst/>
              <a:cxnLst/>
              <a:rect l="l" t="t" r="r" b="b"/>
              <a:pathLst>
                <a:path w="574548" h="2828544">
                  <a:moveTo>
                    <a:pt x="0" y="0"/>
                  </a:moveTo>
                  <a:lnTo>
                    <a:pt x="574548" y="0"/>
                  </a:lnTo>
                  <a:lnTo>
                    <a:pt x="574548" y="2828544"/>
                  </a:lnTo>
                  <a:lnTo>
                    <a:pt x="0" y="2828544"/>
                  </a:lnTo>
                  <a:close/>
                </a:path>
              </a:pathLst>
            </a:custGeom>
            <a:solidFill>
              <a:srgbClr val="ED3B55"/>
            </a:solidFill>
          </p:spPr>
        </p:sp>
      </p:grpSp>
      <p:grpSp>
        <p:nvGrpSpPr>
          <p:cNvPr id="24" name="Group 24"/>
          <p:cNvGrpSpPr/>
          <p:nvPr/>
        </p:nvGrpSpPr>
        <p:grpSpPr>
          <a:xfrm>
            <a:off x="9485990" y="8478014"/>
            <a:ext cx="430954" cy="1808987"/>
            <a:chOff x="0" y="0"/>
            <a:chExt cx="574606" cy="2411982"/>
          </a:xfrm>
        </p:grpSpPr>
        <p:sp>
          <p:nvSpPr>
            <p:cNvPr id="25" name="Freeform 25"/>
            <p:cNvSpPr/>
            <p:nvPr/>
          </p:nvSpPr>
          <p:spPr>
            <a:xfrm>
              <a:off x="0" y="0"/>
              <a:ext cx="574548" cy="2411984"/>
            </a:xfrm>
            <a:custGeom>
              <a:avLst/>
              <a:gdLst/>
              <a:ahLst/>
              <a:cxnLst/>
              <a:rect l="l" t="t" r="r" b="b"/>
              <a:pathLst>
                <a:path w="574548" h="2411984">
                  <a:moveTo>
                    <a:pt x="0" y="0"/>
                  </a:moveTo>
                  <a:lnTo>
                    <a:pt x="574548" y="0"/>
                  </a:lnTo>
                  <a:lnTo>
                    <a:pt x="574548" y="2411984"/>
                  </a:lnTo>
                  <a:lnTo>
                    <a:pt x="0" y="2411984"/>
                  </a:lnTo>
                  <a:close/>
                </a:path>
              </a:pathLst>
            </a:custGeom>
            <a:solidFill>
              <a:srgbClr val="54CBA0"/>
            </a:solidFill>
          </p:spPr>
        </p:sp>
      </p:grpSp>
      <p:sp>
        <p:nvSpPr>
          <p:cNvPr id="26" name="TextBox 26"/>
          <p:cNvSpPr txBox="1"/>
          <p:nvPr/>
        </p:nvSpPr>
        <p:spPr>
          <a:xfrm>
            <a:off x="12223742" y="2752092"/>
            <a:ext cx="4914727" cy="2943008"/>
          </a:xfrm>
          <a:prstGeom prst="rect">
            <a:avLst/>
          </a:prstGeom>
        </p:spPr>
        <p:txBody>
          <a:bodyPr lIns="0" tIns="0" rIns="0" bIns="0" rtlCol="0" anchor="t">
            <a:spAutoFit/>
          </a:bodyPr>
          <a:lstStyle/>
          <a:p>
            <a:pPr algn="just">
              <a:lnSpc>
                <a:spcPts val="2879"/>
              </a:lnSpc>
            </a:pPr>
            <a:r>
              <a:rPr lang="en-US" sz="2399">
                <a:solidFill>
                  <a:srgbClr val="262626"/>
                </a:solidFill>
                <a:latin typeface="Arial"/>
              </a:rPr>
              <a:t>Mengalokasikan dan mengelola sumber daya IT virtual ke infrastruktur fisik yang tersedia sebagai respons terhadap permintaan untuk memulai, menjeda, melanjutkan, dan menghentikan instansi sumber daya IT virtual.</a:t>
            </a:r>
          </a:p>
        </p:txBody>
      </p:sp>
      <p:sp>
        <p:nvSpPr>
          <p:cNvPr id="27" name="TextBox 27"/>
          <p:cNvSpPr txBox="1"/>
          <p:nvPr/>
        </p:nvSpPr>
        <p:spPr>
          <a:xfrm>
            <a:off x="12223742" y="6569271"/>
            <a:ext cx="4914726" cy="1133394"/>
          </a:xfrm>
          <a:prstGeom prst="rect">
            <a:avLst/>
          </a:prstGeom>
        </p:spPr>
        <p:txBody>
          <a:bodyPr lIns="0" tIns="0" rIns="0" bIns="0" rtlCol="0" anchor="t">
            <a:spAutoFit/>
          </a:bodyPr>
          <a:lstStyle/>
          <a:p>
            <a:pPr algn="l">
              <a:lnSpc>
                <a:spcPts val="2879"/>
              </a:lnSpc>
            </a:pPr>
            <a:r>
              <a:rPr lang="en-US" sz="2399">
                <a:solidFill>
                  <a:srgbClr val="262626"/>
                </a:solidFill>
                <a:latin typeface="Arial"/>
              </a:rPr>
              <a:t>Menegakkan kebijakan penggunaan dan keamanan sepanjang siklus hidup instansi layanan awan.</a:t>
            </a:r>
          </a:p>
        </p:txBody>
      </p:sp>
      <p:sp>
        <p:nvSpPr>
          <p:cNvPr id="28" name="TextBox 28"/>
          <p:cNvSpPr txBox="1"/>
          <p:nvPr/>
        </p:nvSpPr>
        <p:spPr>
          <a:xfrm>
            <a:off x="902364" y="2813347"/>
            <a:ext cx="4973452" cy="2009504"/>
          </a:xfrm>
          <a:prstGeom prst="rect">
            <a:avLst/>
          </a:prstGeom>
        </p:spPr>
        <p:txBody>
          <a:bodyPr lIns="0" tIns="0" rIns="0" bIns="0" rtlCol="0" anchor="t">
            <a:spAutoFit/>
          </a:bodyPr>
          <a:lstStyle/>
          <a:p>
            <a:pPr algn="just">
              <a:lnSpc>
                <a:spcPts val="3119"/>
              </a:lnSpc>
            </a:pPr>
            <a:r>
              <a:rPr lang="en-US" sz="2599">
                <a:solidFill>
                  <a:srgbClr val="262626"/>
                </a:solidFill>
                <a:latin typeface="Arial"/>
              </a:rPr>
              <a:t>Mengelola templat sumber daya IT virtual yang digunakan untuk membuat instansi yang sudah dibuat sebelumnya, seperti gambar server virtual.</a:t>
            </a:r>
          </a:p>
        </p:txBody>
      </p:sp>
      <p:sp>
        <p:nvSpPr>
          <p:cNvPr id="29" name="TextBox 29"/>
          <p:cNvSpPr txBox="1"/>
          <p:nvPr/>
        </p:nvSpPr>
        <p:spPr>
          <a:xfrm>
            <a:off x="902364" y="5302541"/>
            <a:ext cx="4973452" cy="1857240"/>
          </a:xfrm>
          <a:prstGeom prst="rect">
            <a:avLst/>
          </a:prstGeom>
        </p:spPr>
        <p:txBody>
          <a:bodyPr lIns="0" tIns="0" rIns="0" bIns="0" rtlCol="0" anchor="t">
            <a:spAutoFit/>
          </a:bodyPr>
          <a:lstStyle/>
          <a:p>
            <a:pPr algn="just">
              <a:lnSpc>
                <a:spcPts val="2879"/>
              </a:lnSpc>
            </a:pPr>
            <a:r>
              <a:rPr lang="en-US" sz="2399">
                <a:solidFill>
                  <a:srgbClr val="262626"/>
                </a:solidFill>
                <a:latin typeface="Arial"/>
              </a:rPr>
              <a:t>Mengkoordinasikan sumber daya IT dalam hubungannya dengan mekanisme lain, seperti replikasi sumber daya, penyeimbang beban, dan sistem pemulihan otomatis.</a:t>
            </a:r>
          </a:p>
        </p:txBody>
      </p:sp>
      <p:grpSp>
        <p:nvGrpSpPr>
          <p:cNvPr id="30" name="Group 30"/>
          <p:cNvGrpSpPr/>
          <p:nvPr/>
        </p:nvGrpSpPr>
        <p:grpSpPr>
          <a:xfrm>
            <a:off x="14199675" y="1042139"/>
            <a:ext cx="3059625" cy="934738"/>
            <a:chOff x="0" y="0"/>
            <a:chExt cx="4079499" cy="1246318"/>
          </a:xfrm>
        </p:grpSpPr>
        <p:sp>
          <p:nvSpPr>
            <p:cNvPr id="31" name="Freeform 31"/>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32" name="Freeform 32"/>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33" name="Freeform 33"/>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
        <p:nvSpPr>
          <p:cNvPr id="34" name="TextBox 34"/>
          <p:cNvSpPr txBox="1"/>
          <p:nvPr/>
        </p:nvSpPr>
        <p:spPr>
          <a:xfrm>
            <a:off x="728412" y="607889"/>
            <a:ext cx="15354953" cy="1900376"/>
          </a:xfrm>
          <a:prstGeom prst="rect">
            <a:avLst/>
          </a:prstGeom>
        </p:spPr>
        <p:txBody>
          <a:bodyPr lIns="0" tIns="0" rIns="0" bIns="0" rtlCol="0" anchor="t">
            <a:spAutoFit/>
          </a:bodyPr>
          <a:lstStyle/>
          <a:p>
            <a:pPr>
              <a:lnSpc>
                <a:spcPts val="6918"/>
              </a:lnSpc>
              <a:spcBef>
                <a:spcPct val="0"/>
              </a:spcBef>
            </a:pPr>
            <a:r>
              <a:rPr lang="en-US" sz="6405">
                <a:solidFill>
                  <a:srgbClr val="262626"/>
                </a:solidFill>
                <a:latin typeface="Arial Bold Italics"/>
              </a:rPr>
              <a:t>Implementation of Resource Management System </a:t>
            </a:r>
          </a:p>
        </p:txBody>
      </p:sp>
      <p:grpSp>
        <p:nvGrpSpPr>
          <p:cNvPr id="35" name="Group 35"/>
          <p:cNvGrpSpPr/>
          <p:nvPr/>
        </p:nvGrpSpPr>
        <p:grpSpPr>
          <a:xfrm rot="5400000">
            <a:off x="5862961" y="9620932"/>
            <a:ext cx="4719825" cy="2530466"/>
            <a:chOff x="0" y="0"/>
            <a:chExt cx="6293100" cy="3373954"/>
          </a:xfrm>
        </p:grpSpPr>
        <p:sp>
          <p:nvSpPr>
            <p:cNvPr id="36" name="Freeform 36"/>
            <p:cNvSpPr/>
            <p:nvPr/>
          </p:nvSpPr>
          <p:spPr>
            <a:xfrm>
              <a:off x="0" y="0"/>
              <a:ext cx="6293104" cy="3374009"/>
            </a:xfrm>
            <a:custGeom>
              <a:avLst/>
              <a:gdLst/>
              <a:ahLst/>
              <a:cxnLst/>
              <a:rect l="l" t="t" r="r" b="b"/>
              <a:pathLst>
                <a:path w="6293104" h="3374009">
                  <a:moveTo>
                    <a:pt x="0" y="3235579"/>
                  </a:moveTo>
                  <a:lnTo>
                    <a:pt x="0" y="1053084"/>
                  </a:lnTo>
                  <a:cubicBezTo>
                    <a:pt x="0" y="471424"/>
                    <a:pt x="495808" y="0"/>
                    <a:pt x="1107313" y="0"/>
                  </a:cubicBezTo>
                  <a:lnTo>
                    <a:pt x="6263513" y="0"/>
                  </a:lnTo>
                  <a:lnTo>
                    <a:pt x="6263513" y="28194"/>
                  </a:lnTo>
                  <a:lnTo>
                    <a:pt x="6293104" y="28194"/>
                  </a:lnTo>
                  <a:lnTo>
                    <a:pt x="6293104" y="577088"/>
                  </a:lnTo>
                  <a:lnTo>
                    <a:pt x="1239520" y="577088"/>
                  </a:lnTo>
                  <a:cubicBezTo>
                    <a:pt x="889889" y="577088"/>
                    <a:pt x="606425" y="846582"/>
                    <a:pt x="606425" y="1179195"/>
                  </a:cubicBezTo>
                  <a:lnTo>
                    <a:pt x="606425" y="3374009"/>
                  </a:lnTo>
                  <a:lnTo>
                    <a:pt x="37592" y="3374009"/>
                  </a:lnTo>
                  <a:lnTo>
                    <a:pt x="35560" y="3345815"/>
                  </a:lnTo>
                  <a:lnTo>
                    <a:pt x="8001" y="3345815"/>
                  </a:lnTo>
                  <a:cubicBezTo>
                    <a:pt x="2032" y="3309747"/>
                    <a:pt x="0" y="3272917"/>
                    <a:pt x="0" y="3235706"/>
                  </a:cubicBezTo>
                  <a:close/>
                </a:path>
              </a:pathLst>
            </a:custGeom>
            <a:solidFill>
              <a:srgbClr val="ED3B55"/>
            </a:solidFill>
          </p:spPr>
        </p:sp>
      </p:grpSp>
      <p:grpSp>
        <p:nvGrpSpPr>
          <p:cNvPr id="37" name="Group 37"/>
          <p:cNvGrpSpPr/>
          <p:nvPr/>
        </p:nvGrpSpPr>
        <p:grpSpPr>
          <a:xfrm rot="-5400000">
            <a:off x="6383780" y="8315304"/>
            <a:ext cx="1008298" cy="869222"/>
            <a:chOff x="0" y="0"/>
            <a:chExt cx="1344398" cy="1158962"/>
          </a:xfrm>
        </p:grpSpPr>
        <p:sp>
          <p:nvSpPr>
            <p:cNvPr id="38" name="Freeform 38"/>
            <p:cNvSpPr/>
            <p:nvPr/>
          </p:nvSpPr>
          <p:spPr>
            <a:xfrm>
              <a:off x="0" y="0"/>
              <a:ext cx="1344422" cy="1159002"/>
            </a:xfrm>
            <a:custGeom>
              <a:avLst/>
              <a:gdLst/>
              <a:ahLst/>
              <a:cxnLst/>
              <a:rect l="l" t="t" r="r" b="b"/>
              <a:pathLst>
                <a:path w="1344422" h="1159002">
                  <a:moveTo>
                    <a:pt x="0" y="1159002"/>
                  </a:moveTo>
                  <a:lnTo>
                    <a:pt x="672211" y="0"/>
                  </a:lnTo>
                  <a:lnTo>
                    <a:pt x="1344422" y="1159002"/>
                  </a:lnTo>
                  <a:close/>
                </a:path>
              </a:pathLst>
            </a:custGeom>
            <a:solidFill>
              <a:srgbClr val="ED3B55"/>
            </a:solidFill>
          </p:spPr>
        </p:sp>
      </p:grpSp>
      <p:sp>
        <p:nvSpPr>
          <p:cNvPr id="39" name="TextBox 39"/>
          <p:cNvSpPr txBox="1"/>
          <p:nvPr/>
        </p:nvSpPr>
        <p:spPr>
          <a:xfrm>
            <a:off x="902364" y="8340367"/>
            <a:ext cx="4973452" cy="771471"/>
          </a:xfrm>
          <a:prstGeom prst="rect">
            <a:avLst/>
          </a:prstGeom>
        </p:spPr>
        <p:txBody>
          <a:bodyPr lIns="0" tIns="0" rIns="0" bIns="0" rtlCol="0" anchor="t">
            <a:spAutoFit/>
          </a:bodyPr>
          <a:lstStyle/>
          <a:p>
            <a:pPr algn="just">
              <a:lnSpc>
                <a:spcPts val="2879"/>
              </a:lnSpc>
            </a:pPr>
            <a:r>
              <a:rPr lang="en-US" sz="2399">
                <a:solidFill>
                  <a:srgbClr val="262626"/>
                </a:solidFill>
                <a:latin typeface="Arial"/>
              </a:rPr>
              <a:t>Memantau kondisi operasional sumber daya IT.</a:t>
            </a:r>
          </a:p>
        </p:txBody>
      </p:sp>
    </p:spTree>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9675" y="1042139"/>
            <a:ext cx="3059625" cy="934738"/>
            <a:chOff x="0" y="0"/>
            <a:chExt cx="4079499" cy="1246318"/>
          </a:xfrm>
        </p:grpSpPr>
        <p:sp>
          <p:nvSpPr>
            <p:cNvPr id="3" name="Freeform 3"/>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4" name="Freeform 4"/>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5" name="Freeform 5"/>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
        <p:nvSpPr>
          <p:cNvPr id="6" name="Freeform 6"/>
          <p:cNvSpPr/>
          <p:nvPr/>
        </p:nvSpPr>
        <p:spPr>
          <a:xfrm>
            <a:off x="10124337" y="2571171"/>
            <a:ext cx="6001016" cy="5828487"/>
          </a:xfrm>
          <a:custGeom>
            <a:avLst/>
            <a:gdLst/>
            <a:ahLst/>
            <a:cxnLst/>
            <a:rect l="l" t="t" r="r" b="b"/>
            <a:pathLst>
              <a:path w="6001016" h="5828487">
                <a:moveTo>
                  <a:pt x="0" y="0"/>
                </a:moveTo>
                <a:lnTo>
                  <a:pt x="6001016" y="0"/>
                </a:lnTo>
                <a:lnTo>
                  <a:pt x="6001016" y="5828487"/>
                </a:lnTo>
                <a:lnTo>
                  <a:pt x="0" y="58284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932709" y="3268883"/>
            <a:ext cx="8640224" cy="4318762"/>
          </a:xfrm>
          <a:prstGeom prst="rect">
            <a:avLst/>
          </a:prstGeom>
        </p:spPr>
        <p:txBody>
          <a:bodyPr lIns="0" tIns="0" rIns="0" bIns="0" rtlCol="0" anchor="t">
            <a:spAutoFit/>
          </a:bodyPr>
          <a:lstStyle/>
          <a:p>
            <a:pPr algn="just">
              <a:lnSpc>
                <a:spcPts val="3403"/>
              </a:lnSpc>
            </a:pPr>
            <a:endParaRPr/>
          </a:p>
          <a:p>
            <a:pPr marL="496567" lvl="1" indent="-248284" algn="just">
              <a:lnSpc>
                <a:spcPts val="3403"/>
              </a:lnSpc>
              <a:buFont typeface="Arial"/>
              <a:buChar char="•"/>
            </a:pPr>
            <a:r>
              <a:rPr lang="en-US" sz="2299">
                <a:solidFill>
                  <a:srgbClr val="404040"/>
                </a:solidFill>
                <a:latin typeface="Arial"/>
              </a:rPr>
              <a:t>Sistem manajemen sumber daya dapat diakses oleh administrator cloud, baik dari penyedia layanan cloud maupun konsumen cloud. </a:t>
            </a:r>
          </a:p>
          <a:p>
            <a:pPr marL="496567" lvl="1" indent="-248284" algn="just">
              <a:lnSpc>
                <a:spcPts val="3403"/>
              </a:lnSpc>
              <a:buFont typeface="Arial"/>
              <a:buChar char="•"/>
            </a:pPr>
            <a:r>
              <a:rPr lang="en-US" sz="2299">
                <a:solidFill>
                  <a:srgbClr val="404040"/>
                </a:solidFill>
                <a:latin typeface="Arial"/>
              </a:rPr>
              <a:t>Ini biasanya dilakukan melalui antarmuka pemrograman aplikasi (API) yang memungkinkan penyedia cloud untuk membangun portal administrasi jarak jauh. </a:t>
            </a:r>
          </a:p>
          <a:p>
            <a:pPr marL="496567" lvl="1" indent="-248284" algn="just">
              <a:lnSpc>
                <a:spcPts val="3403"/>
              </a:lnSpc>
              <a:buFont typeface="Arial"/>
              <a:buChar char="•"/>
            </a:pPr>
            <a:r>
              <a:rPr lang="en-US" sz="2299">
                <a:solidFill>
                  <a:srgbClr val="404040"/>
                </a:solidFill>
                <a:latin typeface="Arial"/>
              </a:rPr>
              <a:t>Portal ini dapat disesuaikan untuk memberikan kontrol selektif kepada administrator cloud eksternal yang mewakili konsumen cloud.</a:t>
            </a:r>
          </a:p>
        </p:txBody>
      </p:sp>
      <p:sp>
        <p:nvSpPr>
          <p:cNvPr id="8" name="TextBox 8"/>
          <p:cNvSpPr txBox="1"/>
          <p:nvPr/>
        </p:nvSpPr>
        <p:spPr>
          <a:xfrm>
            <a:off x="536941" y="1167357"/>
            <a:ext cx="13958031" cy="809520"/>
          </a:xfrm>
          <a:prstGeom prst="rect">
            <a:avLst/>
          </a:prstGeom>
        </p:spPr>
        <p:txBody>
          <a:bodyPr lIns="0" tIns="0" rIns="0" bIns="0" rtlCol="0" anchor="t">
            <a:spAutoFit/>
          </a:bodyPr>
          <a:lstStyle/>
          <a:p>
            <a:pPr>
              <a:lnSpc>
                <a:spcPts val="5400"/>
              </a:lnSpc>
            </a:pPr>
            <a:r>
              <a:rPr lang="en-US" sz="5000">
                <a:solidFill>
                  <a:srgbClr val="404040"/>
                </a:solidFill>
                <a:latin typeface="Arial Bold Italics"/>
              </a:rPr>
              <a:t>Skema Kerja Resource Management System </a:t>
            </a:r>
          </a:p>
        </p:txBody>
      </p:sp>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9675" y="1042139"/>
            <a:ext cx="3059625" cy="934738"/>
            <a:chOff x="0" y="0"/>
            <a:chExt cx="4079499" cy="1246318"/>
          </a:xfrm>
        </p:grpSpPr>
        <p:sp>
          <p:nvSpPr>
            <p:cNvPr id="3" name="Freeform 3"/>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4" name="Freeform 4"/>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5" name="Freeform 5"/>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
        <p:nvSpPr>
          <p:cNvPr id="6" name="Freeform 6"/>
          <p:cNvSpPr/>
          <p:nvPr/>
        </p:nvSpPr>
        <p:spPr>
          <a:xfrm>
            <a:off x="8424965" y="2949570"/>
            <a:ext cx="9440783" cy="5929992"/>
          </a:xfrm>
          <a:custGeom>
            <a:avLst/>
            <a:gdLst/>
            <a:ahLst/>
            <a:cxnLst/>
            <a:rect l="l" t="t" r="r" b="b"/>
            <a:pathLst>
              <a:path w="9440783" h="5929992">
                <a:moveTo>
                  <a:pt x="0" y="0"/>
                </a:moveTo>
                <a:lnTo>
                  <a:pt x="9440782" y="0"/>
                </a:lnTo>
                <a:lnTo>
                  <a:pt x="9440782" y="5929991"/>
                </a:lnTo>
                <a:lnTo>
                  <a:pt x="0" y="5929991"/>
                </a:lnTo>
                <a:lnTo>
                  <a:pt x="0" y="0"/>
                </a:lnTo>
                <a:close/>
              </a:path>
            </a:pathLst>
          </a:custGeom>
          <a:blipFill>
            <a:blip r:embed="rId6"/>
            <a:stretch>
              <a:fillRect/>
            </a:stretch>
          </a:blipFill>
        </p:spPr>
      </p:sp>
      <p:sp>
        <p:nvSpPr>
          <p:cNvPr id="7" name="TextBox 7"/>
          <p:cNvSpPr txBox="1"/>
          <p:nvPr/>
        </p:nvSpPr>
        <p:spPr>
          <a:xfrm>
            <a:off x="756149" y="2426444"/>
            <a:ext cx="7129319" cy="7319137"/>
          </a:xfrm>
          <a:prstGeom prst="rect">
            <a:avLst/>
          </a:prstGeom>
        </p:spPr>
        <p:txBody>
          <a:bodyPr lIns="0" tIns="0" rIns="0" bIns="0" rtlCol="0" anchor="t">
            <a:spAutoFit/>
          </a:bodyPr>
          <a:lstStyle/>
          <a:p>
            <a:pPr algn="just">
              <a:lnSpc>
                <a:spcPts val="3403"/>
              </a:lnSpc>
            </a:pPr>
            <a:r>
              <a:rPr lang="en-US" sz="2299">
                <a:solidFill>
                  <a:srgbClr val="404040"/>
                </a:solidFill>
                <a:latin typeface="Arial Bold"/>
              </a:rPr>
              <a:t>Administrator sumber daya cloud dari organisasi konsumen </a:t>
            </a:r>
            <a:r>
              <a:rPr lang="en-US" sz="2299">
                <a:solidFill>
                  <a:srgbClr val="404040"/>
                </a:solidFill>
                <a:latin typeface="Arial"/>
              </a:rPr>
              <a:t>menggunakan portal penggunaan dan administrasi yang tersedia secara eksternal untuk mengelola sumber daya IT yang mereka sewa dari penyedia cloud. </a:t>
            </a:r>
          </a:p>
          <a:p>
            <a:pPr marL="496567" lvl="1" indent="-248284" algn="just">
              <a:lnSpc>
                <a:spcPts val="3403"/>
              </a:lnSpc>
              <a:buFont typeface="Arial"/>
              <a:buChar char="•"/>
            </a:pPr>
            <a:r>
              <a:rPr lang="en-US" sz="2299">
                <a:solidFill>
                  <a:srgbClr val="404040"/>
                </a:solidFill>
                <a:latin typeface="Arial"/>
              </a:rPr>
              <a:t>Ini berarti mereka dapat mengatur dan memantau sumber daya mereka dari luar sistem cloud</a:t>
            </a:r>
          </a:p>
          <a:p>
            <a:pPr algn="just">
              <a:lnSpc>
                <a:spcPts val="3403"/>
              </a:lnSpc>
            </a:pPr>
            <a:endParaRPr lang="en-US" sz="2299">
              <a:solidFill>
                <a:srgbClr val="404040"/>
              </a:solidFill>
              <a:latin typeface="Arial"/>
            </a:endParaRPr>
          </a:p>
          <a:p>
            <a:pPr algn="just">
              <a:lnSpc>
                <a:spcPts val="3403"/>
              </a:lnSpc>
            </a:pPr>
            <a:r>
              <a:rPr lang="en-US" sz="2299">
                <a:solidFill>
                  <a:srgbClr val="404040"/>
                </a:solidFill>
                <a:latin typeface="Arial Bold"/>
              </a:rPr>
              <a:t>Administrator sumber daya cloud dari penyedia cloud </a:t>
            </a:r>
            <a:r>
              <a:rPr lang="en-US" sz="2299">
                <a:solidFill>
                  <a:srgbClr val="404040"/>
                </a:solidFill>
                <a:latin typeface="Arial"/>
              </a:rPr>
              <a:t>menggunakan antarmuka pengguna bawaan yang disediakan oleh Virtual Infrastructure Manager (VIM) untuk menjalankan tugas-tugas manajemen sumber daya secara internal. </a:t>
            </a:r>
          </a:p>
          <a:p>
            <a:pPr marL="496567" lvl="1" indent="-248284" algn="just">
              <a:lnSpc>
                <a:spcPts val="3403"/>
              </a:lnSpc>
              <a:buFont typeface="Arial"/>
              <a:buChar char="•"/>
            </a:pPr>
            <a:r>
              <a:rPr lang="en-US" sz="2299">
                <a:solidFill>
                  <a:srgbClr val="404040"/>
                </a:solidFill>
                <a:latin typeface="Arial"/>
              </a:rPr>
              <a:t>Ini berarti mereka dapat mengendalikan dan mengelola infrastruktur cloud secara langsung dari dalam sistem mereka sendiri.</a:t>
            </a:r>
          </a:p>
          <a:p>
            <a:pPr algn="just">
              <a:lnSpc>
                <a:spcPts val="3403"/>
              </a:lnSpc>
            </a:pPr>
            <a:endParaRPr lang="en-US" sz="2299">
              <a:solidFill>
                <a:srgbClr val="404040"/>
              </a:solidFill>
              <a:latin typeface="Arial"/>
            </a:endParaRPr>
          </a:p>
        </p:txBody>
      </p:sp>
      <p:sp>
        <p:nvSpPr>
          <p:cNvPr id="8" name="TextBox 8"/>
          <p:cNvSpPr txBox="1"/>
          <p:nvPr/>
        </p:nvSpPr>
        <p:spPr>
          <a:xfrm>
            <a:off x="561288" y="1080881"/>
            <a:ext cx="13417095" cy="809628"/>
          </a:xfrm>
          <a:prstGeom prst="rect">
            <a:avLst/>
          </a:prstGeom>
        </p:spPr>
        <p:txBody>
          <a:bodyPr lIns="0" tIns="0" rIns="0" bIns="0" rtlCol="0" anchor="t">
            <a:spAutoFit/>
          </a:bodyPr>
          <a:lstStyle/>
          <a:p>
            <a:pPr>
              <a:lnSpc>
                <a:spcPts val="5400"/>
              </a:lnSpc>
            </a:pPr>
            <a:r>
              <a:rPr lang="en-US" sz="5000">
                <a:solidFill>
                  <a:srgbClr val="404040"/>
                </a:solidFill>
                <a:latin typeface="Arial Bold Italics"/>
              </a:rPr>
              <a:t>Skema Kerja Resource Management System</a:t>
            </a:r>
          </a:p>
        </p:txBody>
      </p:sp>
    </p:spTree>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38332" y="2725466"/>
            <a:ext cx="6225825" cy="5868861"/>
          </a:xfrm>
          <a:custGeom>
            <a:avLst/>
            <a:gdLst/>
            <a:ahLst/>
            <a:cxnLst/>
            <a:rect l="l" t="t" r="r" b="b"/>
            <a:pathLst>
              <a:path w="6225825" h="5868861">
                <a:moveTo>
                  <a:pt x="0" y="0"/>
                </a:moveTo>
                <a:lnTo>
                  <a:pt x="6225824" y="0"/>
                </a:lnTo>
                <a:lnTo>
                  <a:pt x="6225824" y="5868860"/>
                </a:lnTo>
                <a:lnTo>
                  <a:pt x="0" y="5868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7725897" y="7666146"/>
            <a:ext cx="818139" cy="554163"/>
          </a:xfrm>
          <a:custGeom>
            <a:avLst/>
            <a:gdLst/>
            <a:ahLst/>
            <a:cxnLst/>
            <a:rect l="l" t="t" r="r" b="b"/>
            <a:pathLst>
              <a:path w="818139" h="554163">
                <a:moveTo>
                  <a:pt x="0" y="0"/>
                </a:moveTo>
                <a:lnTo>
                  <a:pt x="818139" y="0"/>
                </a:lnTo>
                <a:lnTo>
                  <a:pt x="818139" y="554163"/>
                </a:lnTo>
                <a:lnTo>
                  <a:pt x="0" y="5541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9984629" y="7500620"/>
            <a:ext cx="831942" cy="831942"/>
          </a:xfrm>
          <a:custGeom>
            <a:avLst/>
            <a:gdLst/>
            <a:ahLst/>
            <a:cxnLst/>
            <a:rect l="l" t="t" r="r" b="b"/>
            <a:pathLst>
              <a:path w="831942" h="831942">
                <a:moveTo>
                  <a:pt x="0" y="0"/>
                </a:moveTo>
                <a:lnTo>
                  <a:pt x="831941" y="0"/>
                </a:lnTo>
                <a:lnTo>
                  <a:pt x="831941" y="831941"/>
                </a:lnTo>
                <a:lnTo>
                  <a:pt x="0" y="8319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6291217" y="5704713"/>
            <a:ext cx="742628" cy="612622"/>
          </a:xfrm>
          <a:custGeom>
            <a:avLst/>
            <a:gdLst/>
            <a:ahLst/>
            <a:cxnLst/>
            <a:rect l="l" t="t" r="r" b="b"/>
            <a:pathLst>
              <a:path w="742628" h="612622">
                <a:moveTo>
                  <a:pt x="0" y="0"/>
                </a:moveTo>
                <a:lnTo>
                  <a:pt x="742628" y="0"/>
                </a:lnTo>
                <a:lnTo>
                  <a:pt x="742628" y="612622"/>
                </a:lnTo>
                <a:lnTo>
                  <a:pt x="0" y="6126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a:off x="7488476" y="3148007"/>
            <a:ext cx="1006367" cy="1014773"/>
          </a:xfrm>
          <a:custGeom>
            <a:avLst/>
            <a:gdLst/>
            <a:ahLst/>
            <a:cxnLst/>
            <a:rect l="l" t="t" r="r" b="b"/>
            <a:pathLst>
              <a:path w="1006367" h="1014773">
                <a:moveTo>
                  <a:pt x="0" y="0"/>
                </a:moveTo>
                <a:lnTo>
                  <a:pt x="1006366" y="0"/>
                </a:lnTo>
                <a:lnTo>
                  <a:pt x="1006366" y="1014772"/>
                </a:lnTo>
                <a:lnTo>
                  <a:pt x="0" y="101477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7" name="Group 7"/>
          <p:cNvGrpSpPr/>
          <p:nvPr/>
        </p:nvGrpSpPr>
        <p:grpSpPr>
          <a:xfrm>
            <a:off x="14199675" y="1042139"/>
            <a:ext cx="3059625" cy="934738"/>
            <a:chOff x="0" y="0"/>
            <a:chExt cx="4079499" cy="1246318"/>
          </a:xfrm>
        </p:grpSpPr>
        <p:sp>
          <p:nvSpPr>
            <p:cNvPr id="8" name="Freeform 8"/>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13"/>
              <a:stretch>
                <a:fillRect/>
              </a:stretch>
            </a:blipFill>
          </p:spPr>
        </p:sp>
        <p:sp>
          <p:nvSpPr>
            <p:cNvPr id="9" name="Freeform 9"/>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14"/>
              <a:stretch>
                <a:fillRect/>
              </a:stretch>
            </a:blipFill>
          </p:spPr>
        </p:sp>
        <p:sp>
          <p:nvSpPr>
            <p:cNvPr id="10" name="Freeform 10"/>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15"/>
              <a:stretch>
                <a:fillRect/>
              </a:stretch>
            </a:blipFill>
          </p:spPr>
        </p:sp>
      </p:grpSp>
      <p:sp>
        <p:nvSpPr>
          <p:cNvPr id="11" name="Freeform 11"/>
          <p:cNvSpPr/>
          <p:nvPr/>
        </p:nvSpPr>
        <p:spPr>
          <a:xfrm>
            <a:off x="11437721" y="6488736"/>
            <a:ext cx="410732" cy="424529"/>
          </a:xfrm>
          <a:custGeom>
            <a:avLst/>
            <a:gdLst/>
            <a:ahLst/>
            <a:cxnLst/>
            <a:rect l="l" t="t" r="r" b="b"/>
            <a:pathLst>
              <a:path w="410732" h="424529">
                <a:moveTo>
                  <a:pt x="0" y="0"/>
                </a:moveTo>
                <a:lnTo>
                  <a:pt x="410732" y="0"/>
                </a:lnTo>
                <a:lnTo>
                  <a:pt x="410732" y="424529"/>
                </a:lnTo>
                <a:lnTo>
                  <a:pt x="0" y="4245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TextBox 12"/>
          <p:cNvSpPr txBox="1"/>
          <p:nvPr/>
        </p:nvSpPr>
        <p:spPr>
          <a:xfrm>
            <a:off x="2549262" y="2814632"/>
            <a:ext cx="3765361" cy="333375"/>
          </a:xfrm>
          <a:prstGeom prst="rect">
            <a:avLst/>
          </a:prstGeom>
        </p:spPr>
        <p:txBody>
          <a:bodyPr lIns="0" tIns="0" rIns="0" bIns="0" rtlCol="0" anchor="t">
            <a:spAutoFit/>
          </a:bodyPr>
          <a:lstStyle/>
          <a:p>
            <a:pPr algn="r">
              <a:lnSpc>
                <a:spcPts val="2399"/>
              </a:lnSpc>
            </a:pPr>
            <a:r>
              <a:rPr lang="en-US" sz="1999">
                <a:solidFill>
                  <a:srgbClr val="78AAE1"/>
                </a:solidFill>
                <a:latin typeface="Arial Bold Italics"/>
              </a:rPr>
              <a:t>Enhanced Security</a:t>
            </a:r>
          </a:p>
        </p:txBody>
      </p:sp>
      <p:sp>
        <p:nvSpPr>
          <p:cNvPr id="13" name="TextBox 13"/>
          <p:cNvSpPr txBox="1"/>
          <p:nvPr/>
        </p:nvSpPr>
        <p:spPr>
          <a:xfrm>
            <a:off x="2549262" y="3272712"/>
            <a:ext cx="3765361" cy="628650"/>
          </a:xfrm>
          <a:prstGeom prst="rect">
            <a:avLst/>
          </a:prstGeom>
        </p:spPr>
        <p:txBody>
          <a:bodyPr lIns="0" tIns="0" rIns="0" bIns="0" rtlCol="0" anchor="t">
            <a:spAutoFit/>
          </a:bodyPr>
          <a:lstStyle/>
          <a:p>
            <a:pPr marL="431799" lvl="1" indent="-215899">
              <a:lnSpc>
                <a:spcPts val="2399"/>
              </a:lnSpc>
              <a:buFont typeface="Arial"/>
              <a:buChar char="•"/>
            </a:pPr>
            <a:r>
              <a:rPr lang="en-US" sz="1999">
                <a:solidFill>
                  <a:srgbClr val="404040"/>
                </a:solidFill>
                <a:latin typeface="Arial"/>
              </a:rPr>
              <a:t>Memungkinkan penerapan langkah - langkah kemanan</a:t>
            </a:r>
          </a:p>
        </p:txBody>
      </p:sp>
      <p:sp>
        <p:nvSpPr>
          <p:cNvPr id="14" name="TextBox 14"/>
          <p:cNvSpPr txBox="1"/>
          <p:nvPr/>
        </p:nvSpPr>
        <p:spPr>
          <a:xfrm>
            <a:off x="736856" y="5272962"/>
            <a:ext cx="4322893" cy="333375"/>
          </a:xfrm>
          <a:prstGeom prst="rect">
            <a:avLst/>
          </a:prstGeom>
        </p:spPr>
        <p:txBody>
          <a:bodyPr lIns="0" tIns="0" rIns="0" bIns="0" rtlCol="0" anchor="t">
            <a:spAutoFit/>
          </a:bodyPr>
          <a:lstStyle/>
          <a:p>
            <a:pPr algn="r">
              <a:lnSpc>
                <a:spcPts val="2399"/>
              </a:lnSpc>
            </a:pPr>
            <a:r>
              <a:rPr lang="en-US" sz="1999">
                <a:solidFill>
                  <a:srgbClr val="78AAE1"/>
                </a:solidFill>
                <a:latin typeface="Arial Bold Italics"/>
              </a:rPr>
              <a:t>Improved Availability &amp; Reliability</a:t>
            </a:r>
          </a:p>
        </p:txBody>
      </p:sp>
      <p:sp>
        <p:nvSpPr>
          <p:cNvPr id="15" name="TextBox 15"/>
          <p:cNvSpPr txBox="1"/>
          <p:nvPr/>
        </p:nvSpPr>
        <p:spPr>
          <a:xfrm>
            <a:off x="1294388" y="5652787"/>
            <a:ext cx="3765361" cy="628650"/>
          </a:xfrm>
          <a:prstGeom prst="rect">
            <a:avLst/>
          </a:prstGeom>
        </p:spPr>
        <p:txBody>
          <a:bodyPr lIns="0" tIns="0" rIns="0" bIns="0" rtlCol="0" anchor="t">
            <a:spAutoFit/>
          </a:bodyPr>
          <a:lstStyle/>
          <a:p>
            <a:pPr marL="431799" lvl="1" indent="-215899">
              <a:lnSpc>
                <a:spcPts val="2399"/>
              </a:lnSpc>
              <a:buFont typeface="Arial"/>
              <a:buChar char="•"/>
            </a:pPr>
            <a:r>
              <a:rPr lang="en-US" sz="1999">
                <a:solidFill>
                  <a:srgbClr val="404040"/>
                </a:solidFill>
                <a:latin typeface="Arial"/>
              </a:rPr>
              <a:t>Mendistribusikan beban kerja ke berbagai sumber daya</a:t>
            </a:r>
          </a:p>
        </p:txBody>
      </p:sp>
      <p:sp>
        <p:nvSpPr>
          <p:cNvPr id="16" name="TextBox 16"/>
          <p:cNvSpPr txBox="1"/>
          <p:nvPr/>
        </p:nvSpPr>
        <p:spPr>
          <a:xfrm>
            <a:off x="2731821" y="7566496"/>
            <a:ext cx="3765361" cy="333375"/>
          </a:xfrm>
          <a:prstGeom prst="rect">
            <a:avLst/>
          </a:prstGeom>
        </p:spPr>
        <p:txBody>
          <a:bodyPr lIns="0" tIns="0" rIns="0" bIns="0" rtlCol="0" anchor="t">
            <a:spAutoFit/>
          </a:bodyPr>
          <a:lstStyle/>
          <a:p>
            <a:pPr algn="r">
              <a:lnSpc>
                <a:spcPts val="2399"/>
              </a:lnSpc>
            </a:pPr>
            <a:r>
              <a:rPr lang="en-US" sz="1999">
                <a:solidFill>
                  <a:srgbClr val="78AAE1"/>
                </a:solidFill>
                <a:latin typeface="Arial Bold Italics"/>
              </a:rPr>
              <a:t>Flexibility &amp; Agility</a:t>
            </a:r>
          </a:p>
        </p:txBody>
      </p:sp>
      <p:sp>
        <p:nvSpPr>
          <p:cNvPr id="17" name="TextBox 17"/>
          <p:cNvSpPr txBox="1"/>
          <p:nvPr/>
        </p:nvSpPr>
        <p:spPr>
          <a:xfrm>
            <a:off x="2424217" y="8029462"/>
            <a:ext cx="4380569" cy="1371600"/>
          </a:xfrm>
          <a:prstGeom prst="rect">
            <a:avLst/>
          </a:prstGeom>
        </p:spPr>
        <p:txBody>
          <a:bodyPr lIns="0" tIns="0" rIns="0" bIns="0" rtlCol="0" anchor="t">
            <a:spAutoFit/>
          </a:bodyPr>
          <a:lstStyle/>
          <a:p>
            <a:pPr marL="388620" lvl="1" indent="-194310">
              <a:lnSpc>
                <a:spcPts val="2160"/>
              </a:lnSpc>
              <a:buFont typeface="Arial"/>
              <a:buChar char="•"/>
            </a:pPr>
            <a:r>
              <a:rPr lang="en-US" sz="1800">
                <a:solidFill>
                  <a:srgbClr val="404040"/>
                </a:solidFill>
                <a:latin typeface="Arial"/>
              </a:rPr>
              <a:t>Respons cepat terhadap perubahan kebutuhan bisnis</a:t>
            </a:r>
          </a:p>
          <a:p>
            <a:pPr marL="388620" lvl="1" indent="-194310">
              <a:lnSpc>
                <a:spcPts val="2160"/>
              </a:lnSpc>
              <a:buFont typeface="Arial"/>
              <a:buChar char="•"/>
            </a:pPr>
            <a:r>
              <a:rPr lang="en-US" sz="1800">
                <a:solidFill>
                  <a:srgbClr val="404040"/>
                </a:solidFill>
                <a:latin typeface="Arial"/>
              </a:rPr>
              <a:t>Beradaptasi dengan kondisi pasar baru dengan menyediakan sumber daya yang dapat diakses sesuai kebutuhan</a:t>
            </a:r>
          </a:p>
        </p:txBody>
      </p:sp>
      <p:sp>
        <p:nvSpPr>
          <p:cNvPr id="18" name="TextBox 18"/>
          <p:cNvSpPr txBox="1"/>
          <p:nvPr/>
        </p:nvSpPr>
        <p:spPr>
          <a:xfrm>
            <a:off x="11746070" y="7861771"/>
            <a:ext cx="3765361" cy="333375"/>
          </a:xfrm>
          <a:prstGeom prst="rect">
            <a:avLst/>
          </a:prstGeom>
        </p:spPr>
        <p:txBody>
          <a:bodyPr lIns="0" tIns="0" rIns="0" bIns="0" rtlCol="0" anchor="t">
            <a:spAutoFit/>
          </a:bodyPr>
          <a:lstStyle/>
          <a:p>
            <a:pPr algn="l">
              <a:lnSpc>
                <a:spcPts val="2399"/>
              </a:lnSpc>
            </a:pPr>
            <a:r>
              <a:rPr lang="en-US" sz="1999">
                <a:solidFill>
                  <a:srgbClr val="78AAE1"/>
                </a:solidFill>
                <a:latin typeface="Arial Bold Italics"/>
              </a:rPr>
              <a:t>Improved Perfomance</a:t>
            </a:r>
          </a:p>
        </p:txBody>
      </p:sp>
      <p:sp>
        <p:nvSpPr>
          <p:cNvPr id="19" name="TextBox 19"/>
          <p:cNvSpPr txBox="1"/>
          <p:nvPr/>
        </p:nvSpPr>
        <p:spPr>
          <a:xfrm>
            <a:off x="11746070" y="8241597"/>
            <a:ext cx="5513231" cy="1514475"/>
          </a:xfrm>
          <a:prstGeom prst="rect">
            <a:avLst/>
          </a:prstGeom>
        </p:spPr>
        <p:txBody>
          <a:bodyPr lIns="0" tIns="0" rIns="0" bIns="0" rtlCol="0" anchor="t">
            <a:spAutoFit/>
          </a:bodyPr>
          <a:lstStyle/>
          <a:p>
            <a:pPr marL="431799" lvl="1" indent="-215899">
              <a:lnSpc>
                <a:spcPts val="2399"/>
              </a:lnSpc>
              <a:buFont typeface="Arial"/>
              <a:buChar char="•"/>
            </a:pPr>
            <a:r>
              <a:rPr lang="en-US" sz="1999">
                <a:solidFill>
                  <a:srgbClr val="404040"/>
                </a:solidFill>
                <a:latin typeface="Arial"/>
              </a:rPr>
              <a:t>Menambah atau mengurangi sumber daya secara langsung</a:t>
            </a:r>
          </a:p>
          <a:p>
            <a:pPr marL="431799" lvl="1" indent="-215899" algn="l">
              <a:lnSpc>
                <a:spcPts val="2399"/>
              </a:lnSpc>
              <a:buFont typeface="Arial"/>
              <a:buChar char="•"/>
            </a:pPr>
            <a:r>
              <a:rPr lang="en-US" sz="1999">
                <a:solidFill>
                  <a:srgbClr val="404040"/>
                </a:solidFill>
                <a:latin typeface="Arial"/>
              </a:rPr>
              <a:t>Menghindari hambatan dan memastikan bahwa aplikasi dan layanan Anda selalu berjalan dengan optimal</a:t>
            </a:r>
          </a:p>
        </p:txBody>
      </p:sp>
      <p:sp>
        <p:nvSpPr>
          <p:cNvPr id="20" name="TextBox 20"/>
          <p:cNvSpPr txBox="1"/>
          <p:nvPr/>
        </p:nvSpPr>
        <p:spPr>
          <a:xfrm>
            <a:off x="12845206" y="5434991"/>
            <a:ext cx="3765361" cy="333321"/>
          </a:xfrm>
          <a:prstGeom prst="rect">
            <a:avLst/>
          </a:prstGeom>
        </p:spPr>
        <p:txBody>
          <a:bodyPr lIns="0" tIns="0" rIns="0" bIns="0" rtlCol="0" anchor="t">
            <a:spAutoFit/>
          </a:bodyPr>
          <a:lstStyle/>
          <a:p>
            <a:pPr algn="l">
              <a:lnSpc>
                <a:spcPts val="2399"/>
              </a:lnSpc>
            </a:pPr>
            <a:r>
              <a:rPr lang="en-US" sz="1999">
                <a:solidFill>
                  <a:srgbClr val="78AAE1"/>
                </a:solidFill>
                <a:latin typeface="Arial Bold"/>
              </a:rPr>
              <a:t>Cost Saving</a:t>
            </a:r>
          </a:p>
        </p:txBody>
      </p:sp>
      <p:sp>
        <p:nvSpPr>
          <p:cNvPr id="21" name="TextBox 21"/>
          <p:cNvSpPr txBox="1"/>
          <p:nvPr/>
        </p:nvSpPr>
        <p:spPr>
          <a:xfrm>
            <a:off x="12845206" y="5875932"/>
            <a:ext cx="4670668" cy="1514475"/>
          </a:xfrm>
          <a:prstGeom prst="rect">
            <a:avLst/>
          </a:prstGeom>
        </p:spPr>
        <p:txBody>
          <a:bodyPr lIns="0" tIns="0" rIns="0" bIns="0" rtlCol="0" anchor="t">
            <a:spAutoFit/>
          </a:bodyPr>
          <a:lstStyle/>
          <a:p>
            <a:pPr marL="431799" lvl="1" indent="-215899">
              <a:lnSpc>
                <a:spcPts val="2399"/>
              </a:lnSpc>
              <a:buFont typeface="Arial"/>
              <a:buChar char="•"/>
            </a:pPr>
            <a:r>
              <a:rPr lang="en-US" sz="1999">
                <a:solidFill>
                  <a:srgbClr val="404040"/>
                </a:solidFill>
                <a:latin typeface="Arial"/>
              </a:rPr>
              <a:t>Menghindari pengeluaran berlebihan untuk perangkat keras atau infrastruktur yang tidak perlu</a:t>
            </a:r>
          </a:p>
          <a:p>
            <a:pPr marL="431799" lvl="1" indent="-215899" algn="l">
              <a:lnSpc>
                <a:spcPts val="2399"/>
              </a:lnSpc>
              <a:buFont typeface="Arial"/>
              <a:buChar char="•"/>
            </a:pPr>
            <a:r>
              <a:rPr lang="en-US" sz="1999">
                <a:solidFill>
                  <a:srgbClr val="404040"/>
                </a:solidFill>
                <a:latin typeface="Arial"/>
              </a:rPr>
              <a:t>Mengoptimalkan penggunaan sumber daya</a:t>
            </a:r>
          </a:p>
        </p:txBody>
      </p:sp>
      <p:sp>
        <p:nvSpPr>
          <p:cNvPr id="22" name="TextBox 22"/>
          <p:cNvSpPr txBox="1"/>
          <p:nvPr/>
        </p:nvSpPr>
        <p:spPr>
          <a:xfrm>
            <a:off x="736856" y="566994"/>
            <a:ext cx="13417095" cy="1837403"/>
          </a:xfrm>
          <a:prstGeom prst="rect">
            <a:avLst/>
          </a:prstGeom>
        </p:spPr>
        <p:txBody>
          <a:bodyPr lIns="0" tIns="0" rIns="0" bIns="0" rtlCol="0" anchor="t">
            <a:spAutoFit/>
          </a:bodyPr>
          <a:lstStyle/>
          <a:p>
            <a:pPr>
              <a:lnSpc>
                <a:spcPts val="6696"/>
              </a:lnSpc>
            </a:pPr>
            <a:r>
              <a:rPr lang="en-US" sz="6200">
                <a:solidFill>
                  <a:srgbClr val="404040"/>
                </a:solidFill>
                <a:latin typeface="Arial Bold Italics"/>
              </a:rPr>
              <a:t>Case Study Resource Management System : DTGOV </a:t>
            </a:r>
          </a:p>
        </p:txBody>
      </p:sp>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19009" y="3143277"/>
            <a:ext cx="2357792" cy="2042586"/>
            <a:chOff x="0" y="0"/>
            <a:chExt cx="3143722" cy="2723448"/>
          </a:xfrm>
        </p:grpSpPr>
        <p:sp>
          <p:nvSpPr>
            <p:cNvPr id="3" name="Freeform 3"/>
            <p:cNvSpPr/>
            <p:nvPr/>
          </p:nvSpPr>
          <p:spPr>
            <a:xfrm>
              <a:off x="0" y="-16383"/>
              <a:ext cx="3189732" cy="2772156"/>
            </a:xfrm>
            <a:custGeom>
              <a:avLst/>
              <a:gdLst/>
              <a:ahLst/>
              <a:cxnLst/>
              <a:rect l="l" t="t" r="r" b="b"/>
              <a:pathLst>
                <a:path w="3189732" h="2772156">
                  <a:moveTo>
                    <a:pt x="1853946" y="2708656"/>
                  </a:moveTo>
                  <a:lnTo>
                    <a:pt x="2989707" y="2125218"/>
                  </a:lnTo>
                  <a:cubicBezTo>
                    <a:pt x="3139821" y="2048002"/>
                    <a:pt x="3189732" y="1857502"/>
                    <a:pt x="3096768" y="1716532"/>
                  </a:cubicBezTo>
                  <a:cubicBezTo>
                    <a:pt x="2483485" y="788670"/>
                    <a:pt x="1477518" y="143383"/>
                    <a:pt x="315341" y="18034"/>
                  </a:cubicBezTo>
                  <a:cubicBezTo>
                    <a:pt x="147066" y="0"/>
                    <a:pt x="0" y="130683"/>
                    <a:pt x="0" y="299847"/>
                  </a:cubicBezTo>
                  <a:lnTo>
                    <a:pt x="0" y="1576705"/>
                  </a:lnTo>
                  <a:cubicBezTo>
                    <a:pt x="0" y="1715262"/>
                    <a:pt x="100203" y="1832864"/>
                    <a:pt x="236855" y="1856232"/>
                  </a:cubicBezTo>
                  <a:cubicBezTo>
                    <a:pt x="749808" y="1943227"/>
                    <a:pt x="1196213" y="2226183"/>
                    <a:pt x="1496568" y="2625090"/>
                  </a:cubicBezTo>
                  <a:cubicBezTo>
                    <a:pt x="1580007" y="2735961"/>
                    <a:pt x="1730375" y="2772156"/>
                    <a:pt x="1853946" y="2708656"/>
                  </a:cubicBezTo>
                  <a:close/>
                </a:path>
              </a:pathLst>
            </a:custGeom>
            <a:solidFill>
              <a:srgbClr val="77DBE1"/>
            </a:solidFill>
          </p:spPr>
        </p:sp>
      </p:grpSp>
      <p:grpSp>
        <p:nvGrpSpPr>
          <p:cNvPr id="4" name="Group 4"/>
          <p:cNvGrpSpPr/>
          <p:nvPr/>
        </p:nvGrpSpPr>
        <p:grpSpPr>
          <a:xfrm>
            <a:off x="6785512" y="3143164"/>
            <a:ext cx="2283476" cy="1976694"/>
            <a:chOff x="0" y="0"/>
            <a:chExt cx="3044634" cy="2635592"/>
          </a:xfrm>
        </p:grpSpPr>
        <p:sp>
          <p:nvSpPr>
            <p:cNvPr id="5" name="Freeform 5"/>
            <p:cNvSpPr/>
            <p:nvPr/>
          </p:nvSpPr>
          <p:spPr>
            <a:xfrm>
              <a:off x="-45085" y="-16256"/>
              <a:ext cx="3089783" cy="2683383"/>
            </a:xfrm>
            <a:custGeom>
              <a:avLst/>
              <a:gdLst/>
              <a:ahLst/>
              <a:cxnLst/>
              <a:rect l="l" t="t" r="r" b="b"/>
              <a:pathLst>
                <a:path w="3089783" h="2683383">
                  <a:moveTo>
                    <a:pt x="3089783" y="1576705"/>
                  </a:moveTo>
                  <a:lnTo>
                    <a:pt x="3089783" y="299847"/>
                  </a:lnTo>
                  <a:cubicBezTo>
                    <a:pt x="3089783" y="131191"/>
                    <a:pt x="2943225" y="0"/>
                    <a:pt x="2775585" y="17907"/>
                  </a:cubicBezTo>
                  <a:cubicBezTo>
                    <a:pt x="1678178" y="136017"/>
                    <a:pt x="719582" y="717931"/>
                    <a:pt x="99695" y="1563624"/>
                  </a:cubicBezTo>
                  <a:cubicBezTo>
                    <a:pt x="0" y="1699387"/>
                    <a:pt x="41402" y="1891919"/>
                    <a:pt x="187198" y="1975993"/>
                  </a:cubicBezTo>
                  <a:lnTo>
                    <a:pt x="1291463" y="2613660"/>
                  </a:lnTo>
                  <a:cubicBezTo>
                    <a:pt x="1411986" y="2683383"/>
                    <a:pt x="1565021" y="2655443"/>
                    <a:pt x="1654175" y="2548382"/>
                  </a:cubicBezTo>
                  <a:cubicBezTo>
                    <a:pt x="1952117" y="2190369"/>
                    <a:pt x="2372614" y="1938401"/>
                    <a:pt x="2851277" y="1856613"/>
                  </a:cubicBezTo>
                  <a:cubicBezTo>
                    <a:pt x="2988564" y="1832991"/>
                    <a:pt x="3089783" y="1715770"/>
                    <a:pt x="3089783" y="1576705"/>
                  </a:cubicBezTo>
                  <a:close/>
                </a:path>
              </a:pathLst>
            </a:custGeom>
            <a:solidFill>
              <a:srgbClr val="F7C391"/>
            </a:solidFill>
          </p:spPr>
        </p:sp>
      </p:grpSp>
      <p:sp>
        <p:nvSpPr>
          <p:cNvPr id="6" name="Freeform 6"/>
          <p:cNvSpPr/>
          <p:nvPr/>
        </p:nvSpPr>
        <p:spPr>
          <a:xfrm>
            <a:off x="10535815" y="4834362"/>
            <a:ext cx="1479970" cy="2450840"/>
          </a:xfrm>
          <a:custGeom>
            <a:avLst/>
            <a:gdLst/>
            <a:ahLst/>
            <a:cxnLst/>
            <a:rect l="l" t="t" r="r" b="b"/>
            <a:pathLst>
              <a:path w="1479970" h="2450840">
                <a:moveTo>
                  <a:pt x="0" y="0"/>
                </a:moveTo>
                <a:lnTo>
                  <a:pt x="1479971" y="0"/>
                </a:lnTo>
                <a:lnTo>
                  <a:pt x="1479971" y="2450840"/>
                </a:lnTo>
                <a:lnTo>
                  <a:pt x="0" y="2450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6272212" y="4713867"/>
            <a:ext cx="1479970" cy="2450840"/>
          </a:xfrm>
          <a:custGeom>
            <a:avLst/>
            <a:gdLst/>
            <a:ahLst/>
            <a:cxnLst/>
            <a:rect l="l" t="t" r="r" b="b"/>
            <a:pathLst>
              <a:path w="1479970" h="2450840">
                <a:moveTo>
                  <a:pt x="0" y="0"/>
                </a:moveTo>
                <a:lnTo>
                  <a:pt x="1479971" y="0"/>
                </a:lnTo>
                <a:lnTo>
                  <a:pt x="1479971" y="2450839"/>
                </a:lnTo>
                <a:lnTo>
                  <a:pt x="0" y="2450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9219009" y="6879496"/>
            <a:ext cx="2283475" cy="1976550"/>
            <a:chOff x="0" y="0"/>
            <a:chExt cx="3044634" cy="2635400"/>
          </a:xfrm>
        </p:grpSpPr>
        <p:sp>
          <p:nvSpPr>
            <p:cNvPr id="9" name="Freeform 9"/>
            <p:cNvSpPr/>
            <p:nvPr/>
          </p:nvSpPr>
          <p:spPr>
            <a:xfrm>
              <a:off x="0" y="-31496"/>
              <a:ext cx="3089783" cy="2683129"/>
            </a:xfrm>
            <a:custGeom>
              <a:avLst/>
              <a:gdLst/>
              <a:ahLst/>
              <a:cxnLst/>
              <a:rect l="l" t="t" r="r" b="b"/>
              <a:pathLst>
                <a:path w="3089783" h="2683129">
                  <a:moveTo>
                    <a:pt x="0" y="1106551"/>
                  </a:moveTo>
                  <a:lnTo>
                    <a:pt x="0" y="2383282"/>
                  </a:lnTo>
                  <a:cubicBezTo>
                    <a:pt x="0" y="2551811"/>
                    <a:pt x="146431" y="2683129"/>
                    <a:pt x="314071" y="2665222"/>
                  </a:cubicBezTo>
                  <a:cubicBezTo>
                    <a:pt x="1411605" y="2547112"/>
                    <a:pt x="2370201" y="1965325"/>
                    <a:pt x="2990088" y="1119759"/>
                  </a:cubicBezTo>
                  <a:cubicBezTo>
                    <a:pt x="3089783" y="983996"/>
                    <a:pt x="3048381" y="791464"/>
                    <a:pt x="2902585" y="707390"/>
                  </a:cubicBezTo>
                  <a:lnTo>
                    <a:pt x="1798320" y="69723"/>
                  </a:lnTo>
                  <a:cubicBezTo>
                    <a:pt x="1677797" y="0"/>
                    <a:pt x="1524762" y="27940"/>
                    <a:pt x="1435608" y="135128"/>
                  </a:cubicBezTo>
                  <a:cubicBezTo>
                    <a:pt x="1137666" y="493014"/>
                    <a:pt x="717169" y="744982"/>
                    <a:pt x="238506" y="826770"/>
                  </a:cubicBezTo>
                  <a:cubicBezTo>
                    <a:pt x="101219" y="850392"/>
                    <a:pt x="0" y="967486"/>
                    <a:pt x="0" y="1106551"/>
                  </a:cubicBezTo>
                  <a:close/>
                </a:path>
              </a:pathLst>
            </a:custGeom>
            <a:solidFill>
              <a:srgbClr val="54CBA0"/>
            </a:solidFill>
          </p:spPr>
        </p:sp>
      </p:grpSp>
      <p:grpSp>
        <p:nvGrpSpPr>
          <p:cNvPr id="10" name="Group 10"/>
          <p:cNvGrpSpPr/>
          <p:nvPr/>
        </p:nvGrpSpPr>
        <p:grpSpPr>
          <a:xfrm>
            <a:off x="6711198" y="6813396"/>
            <a:ext cx="2357791" cy="2042682"/>
            <a:chOff x="0" y="0"/>
            <a:chExt cx="3143722" cy="2723576"/>
          </a:xfrm>
        </p:grpSpPr>
        <p:sp>
          <p:nvSpPr>
            <p:cNvPr id="11" name="Freeform 11"/>
            <p:cNvSpPr/>
            <p:nvPr/>
          </p:nvSpPr>
          <p:spPr>
            <a:xfrm>
              <a:off x="-45974" y="-32512"/>
              <a:ext cx="3189732" cy="2772537"/>
            </a:xfrm>
            <a:custGeom>
              <a:avLst/>
              <a:gdLst/>
              <a:ahLst/>
              <a:cxnLst/>
              <a:rect l="l" t="t" r="r" b="b"/>
              <a:pathLst>
                <a:path w="3189732" h="2772537">
                  <a:moveTo>
                    <a:pt x="1335786" y="63754"/>
                  </a:moveTo>
                  <a:lnTo>
                    <a:pt x="200025" y="647319"/>
                  </a:lnTo>
                  <a:cubicBezTo>
                    <a:pt x="49911" y="724408"/>
                    <a:pt x="0" y="914908"/>
                    <a:pt x="92964" y="1055878"/>
                  </a:cubicBezTo>
                  <a:cubicBezTo>
                    <a:pt x="706247" y="1983867"/>
                    <a:pt x="1712214" y="2629027"/>
                    <a:pt x="2874518" y="2754376"/>
                  </a:cubicBezTo>
                  <a:cubicBezTo>
                    <a:pt x="3042666" y="2772537"/>
                    <a:pt x="3189732" y="2641727"/>
                    <a:pt x="3189732" y="2472563"/>
                  </a:cubicBezTo>
                  <a:lnTo>
                    <a:pt x="3189732" y="1195705"/>
                  </a:lnTo>
                  <a:cubicBezTo>
                    <a:pt x="3189732" y="1057275"/>
                    <a:pt x="3089529" y="939546"/>
                    <a:pt x="2953004" y="916178"/>
                  </a:cubicBezTo>
                  <a:cubicBezTo>
                    <a:pt x="2439924" y="829183"/>
                    <a:pt x="1993646" y="546227"/>
                    <a:pt x="1693418" y="147320"/>
                  </a:cubicBezTo>
                  <a:cubicBezTo>
                    <a:pt x="1609725" y="36195"/>
                    <a:pt x="1459484" y="0"/>
                    <a:pt x="1335786" y="63627"/>
                  </a:cubicBezTo>
                  <a:close/>
                </a:path>
              </a:pathLst>
            </a:custGeom>
            <a:solidFill>
              <a:srgbClr val="78AAE1"/>
            </a:solidFill>
          </p:spPr>
        </p:sp>
      </p:grpSp>
      <p:sp>
        <p:nvSpPr>
          <p:cNvPr id="12" name="TextBox 12"/>
          <p:cNvSpPr txBox="1"/>
          <p:nvPr/>
        </p:nvSpPr>
        <p:spPr>
          <a:xfrm>
            <a:off x="549571" y="3086127"/>
            <a:ext cx="6235941" cy="895188"/>
          </a:xfrm>
          <a:prstGeom prst="rect">
            <a:avLst/>
          </a:prstGeom>
        </p:spPr>
        <p:txBody>
          <a:bodyPr lIns="0" tIns="0" rIns="0" bIns="0" rtlCol="0" anchor="t">
            <a:spAutoFit/>
          </a:bodyPr>
          <a:lstStyle/>
          <a:p>
            <a:pPr algn="r">
              <a:lnSpc>
                <a:spcPts val="3359"/>
              </a:lnSpc>
            </a:pPr>
            <a:r>
              <a:rPr lang="en-US" sz="2799">
                <a:solidFill>
                  <a:srgbClr val="404040"/>
                </a:solidFill>
                <a:latin typeface="Arial Bold Italics"/>
              </a:rPr>
              <a:t>Pengelolaan sumber daya IT virtual dengan alokasi yang fleksibel.</a:t>
            </a:r>
          </a:p>
        </p:txBody>
      </p:sp>
      <p:sp>
        <p:nvSpPr>
          <p:cNvPr id="13" name="TextBox 13"/>
          <p:cNvSpPr txBox="1"/>
          <p:nvPr/>
        </p:nvSpPr>
        <p:spPr>
          <a:xfrm>
            <a:off x="11659425" y="2876618"/>
            <a:ext cx="5599875" cy="1314206"/>
          </a:xfrm>
          <a:prstGeom prst="rect">
            <a:avLst/>
          </a:prstGeom>
        </p:spPr>
        <p:txBody>
          <a:bodyPr lIns="0" tIns="0" rIns="0" bIns="0" rtlCol="0" anchor="t">
            <a:spAutoFit/>
          </a:bodyPr>
          <a:lstStyle/>
          <a:p>
            <a:pPr algn="l">
              <a:lnSpc>
                <a:spcPts val="3359"/>
              </a:lnSpc>
            </a:pPr>
            <a:r>
              <a:rPr lang="en-US" sz="2799">
                <a:solidFill>
                  <a:srgbClr val="404040"/>
                </a:solidFill>
                <a:latin typeface="Arial Bold Italics"/>
              </a:rPr>
              <a:t>API untuk pembuatan dan pengelolaan server virtual dan perangkat penyimpanan virtual.</a:t>
            </a:r>
          </a:p>
        </p:txBody>
      </p:sp>
      <p:sp>
        <p:nvSpPr>
          <p:cNvPr id="14" name="TextBox 14"/>
          <p:cNvSpPr txBox="1"/>
          <p:nvPr/>
        </p:nvSpPr>
        <p:spPr>
          <a:xfrm>
            <a:off x="1472474" y="5463118"/>
            <a:ext cx="4300537" cy="895188"/>
          </a:xfrm>
          <a:prstGeom prst="rect">
            <a:avLst/>
          </a:prstGeom>
        </p:spPr>
        <p:txBody>
          <a:bodyPr lIns="0" tIns="0" rIns="0" bIns="0" rtlCol="0" anchor="t">
            <a:spAutoFit/>
          </a:bodyPr>
          <a:lstStyle/>
          <a:p>
            <a:pPr algn="r">
              <a:lnSpc>
                <a:spcPts val="3359"/>
              </a:lnSpc>
            </a:pPr>
            <a:r>
              <a:rPr lang="en-US" sz="2799">
                <a:solidFill>
                  <a:srgbClr val="404040"/>
                </a:solidFill>
                <a:latin typeface="Arial Bold Italics"/>
              </a:rPr>
              <a:t>Pengelolaan basis data konsumen cloud.</a:t>
            </a:r>
          </a:p>
        </p:txBody>
      </p:sp>
      <p:sp>
        <p:nvSpPr>
          <p:cNvPr id="15" name="TextBox 15"/>
          <p:cNvSpPr txBox="1"/>
          <p:nvPr/>
        </p:nvSpPr>
        <p:spPr>
          <a:xfrm>
            <a:off x="12444411" y="5463118"/>
            <a:ext cx="5055594" cy="895188"/>
          </a:xfrm>
          <a:prstGeom prst="rect">
            <a:avLst/>
          </a:prstGeom>
        </p:spPr>
        <p:txBody>
          <a:bodyPr lIns="0" tIns="0" rIns="0" bIns="0" rtlCol="0" anchor="t">
            <a:spAutoFit/>
          </a:bodyPr>
          <a:lstStyle/>
          <a:p>
            <a:pPr algn="l">
              <a:lnSpc>
                <a:spcPts val="3359"/>
              </a:lnSpc>
            </a:pPr>
            <a:r>
              <a:rPr lang="en-US" sz="2799">
                <a:solidFill>
                  <a:srgbClr val="404040"/>
                </a:solidFill>
                <a:latin typeface="Arial Bold Italics"/>
              </a:rPr>
              <a:t>API untuk pembuatan aturan kontrol akses jaringan.</a:t>
            </a:r>
          </a:p>
        </p:txBody>
      </p:sp>
      <p:sp>
        <p:nvSpPr>
          <p:cNvPr id="16" name="TextBox 16"/>
          <p:cNvSpPr txBox="1"/>
          <p:nvPr/>
        </p:nvSpPr>
        <p:spPr>
          <a:xfrm>
            <a:off x="534288" y="7944094"/>
            <a:ext cx="6176910" cy="1314206"/>
          </a:xfrm>
          <a:prstGeom prst="rect">
            <a:avLst/>
          </a:prstGeom>
        </p:spPr>
        <p:txBody>
          <a:bodyPr lIns="0" tIns="0" rIns="0" bIns="0" rtlCol="0" anchor="t">
            <a:spAutoFit/>
          </a:bodyPr>
          <a:lstStyle/>
          <a:p>
            <a:pPr algn="r">
              <a:lnSpc>
                <a:spcPts val="3359"/>
              </a:lnSpc>
            </a:pPr>
            <a:r>
              <a:rPr lang="en-US" sz="2799">
                <a:solidFill>
                  <a:srgbClr val="404040"/>
                </a:solidFill>
                <a:latin typeface="Arial Bold Italics"/>
              </a:rPr>
              <a:t>Replikasi otomatis ("snapshotting") gambar server virtual untuk pembuatan server virtual.</a:t>
            </a:r>
          </a:p>
        </p:txBody>
      </p:sp>
      <p:sp>
        <p:nvSpPr>
          <p:cNvPr id="17" name="TextBox 17"/>
          <p:cNvSpPr txBox="1"/>
          <p:nvPr/>
        </p:nvSpPr>
        <p:spPr>
          <a:xfrm>
            <a:off x="11659425" y="7944094"/>
            <a:ext cx="5935286" cy="1314206"/>
          </a:xfrm>
          <a:prstGeom prst="rect">
            <a:avLst/>
          </a:prstGeom>
        </p:spPr>
        <p:txBody>
          <a:bodyPr lIns="0" tIns="0" rIns="0" bIns="0" rtlCol="0" anchor="t">
            <a:spAutoFit/>
          </a:bodyPr>
          <a:lstStyle/>
          <a:p>
            <a:pPr algn="l">
              <a:lnSpc>
                <a:spcPts val="3359"/>
              </a:lnSpc>
            </a:pPr>
            <a:r>
              <a:rPr lang="en-US" sz="2799">
                <a:solidFill>
                  <a:srgbClr val="404040"/>
                </a:solidFill>
                <a:latin typeface="Arial Bold Italics"/>
              </a:rPr>
              <a:t>Interoperabilitas dengan mekanisme single sign-on melalui antarmuka LDAP</a:t>
            </a:r>
          </a:p>
        </p:txBody>
      </p:sp>
      <p:grpSp>
        <p:nvGrpSpPr>
          <p:cNvPr id="18" name="Group 18"/>
          <p:cNvGrpSpPr/>
          <p:nvPr/>
        </p:nvGrpSpPr>
        <p:grpSpPr>
          <a:xfrm>
            <a:off x="8176600" y="5049930"/>
            <a:ext cx="1909074" cy="1909074"/>
            <a:chOff x="0" y="0"/>
            <a:chExt cx="2545432" cy="2545432"/>
          </a:xfrm>
        </p:grpSpPr>
        <p:sp>
          <p:nvSpPr>
            <p:cNvPr id="19" name="Freeform 19"/>
            <p:cNvSpPr/>
            <p:nvPr/>
          </p:nvSpPr>
          <p:spPr>
            <a:xfrm>
              <a:off x="0" y="0"/>
              <a:ext cx="2545461" cy="2545461"/>
            </a:xfrm>
            <a:custGeom>
              <a:avLst/>
              <a:gdLst/>
              <a:ahLst/>
              <a:cxnLst/>
              <a:rect l="l" t="t" r="r" b="b"/>
              <a:pathLst>
                <a:path w="2545461" h="2545461">
                  <a:moveTo>
                    <a:pt x="0" y="1272667"/>
                  </a:moveTo>
                  <a:cubicBezTo>
                    <a:pt x="0" y="569849"/>
                    <a:pt x="569849" y="0"/>
                    <a:pt x="1272667" y="0"/>
                  </a:cubicBezTo>
                  <a:cubicBezTo>
                    <a:pt x="1975485" y="0"/>
                    <a:pt x="2545461" y="569849"/>
                    <a:pt x="2545461" y="1272667"/>
                  </a:cubicBezTo>
                  <a:cubicBezTo>
                    <a:pt x="2545461" y="1975485"/>
                    <a:pt x="1975612" y="2545461"/>
                    <a:pt x="1272667" y="2545461"/>
                  </a:cubicBezTo>
                  <a:cubicBezTo>
                    <a:pt x="569722" y="2545461"/>
                    <a:pt x="0" y="1975612"/>
                    <a:pt x="0" y="1272667"/>
                  </a:cubicBezTo>
                  <a:close/>
                </a:path>
              </a:pathLst>
            </a:custGeom>
            <a:solidFill>
              <a:srgbClr val="808080"/>
            </a:solidFill>
          </p:spPr>
        </p:sp>
      </p:grpSp>
      <p:sp>
        <p:nvSpPr>
          <p:cNvPr id="20" name="Freeform 20"/>
          <p:cNvSpPr/>
          <p:nvPr/>
        </p:nvSpPr>
        <p:spPr>
          <a:xfrm>
            <a:off x="8760588" y="5619252"/>
            <a:ext cx="785018" cy="791573"/>
          </a:xfrm>
          <a:custGeom>
            <a:avLst/>
            <a:gdLst/>
            <a:ahLst/>
            <a:cxnLst/>
            <a:rect l="l" t="t" r="r" b="b"/>
            <a:pathLst>
              <a:path w="785018" h="791573">
                <a:moveTo>
                  <a:pt x="0" y="0"/>
                </a:moveTo>
                <a:lnTo>
                  <a:pt x="785018" y="0"/>
                </a:lnTo>
                <a:lnTo>
                  <a:pt x="785018" y="791572"/>
                </a:lnTo>
                <a:lnTo>
                  <a:pt x="0" y="7915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1" name="Group 21"/>
          <p:cNvGrpSpPr/>
          <p:nvPr/>
        </p:nvGrpSpPr>
        <p:grpSpPr>
          <a:xfrm>
            <a:off x="14199675" y="1042139"/>
            <a:ext cx="3059625" cy="934738"/>
            <a:chOff x="0" y="0"/>
            <a:chExt cx="4079499" cy="1246318"/>
          </a:xfrm>
        </p:grpSpPr>
        <p:sp>
          <p:nvSpPr>
            <p:cNvPr id="22" name="Freeform 22"/>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8"/>
              <a:stretch>
                <a:fillRect/>
              </a:stretch>
            </a:blipFill>
          </p:spPr>
        </p:sp>
        <p:sp>
          <p:nvSpPr>
            <p:cNvPr id="23" name="Freeform 23"/>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9"/>
              <a:stretch>
                <a:fillRect/>
              </a:stretch>
            </a:blipFill>
          </p:spPr>
        </p:sp>
        <p:sp>
          <p:nvSpPr>
            <p:cNvPr id="24" name="Freeform 24"/>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10"/>
              <a:stretch>
                <a:fillRect/>
              </a:stretch>
            </a:blipFill>
          </p:spPr>
        </p:sp>
      </p:grpSp>
      <p:sp>
        <p:nvSpPr>
          <p:cNvPr id="25" name="TextBox 25"/>
          <p:cNvSpPr txBox="1"/>
          <p:nvPr/>
        </p:nvSpPr>
        <p:spPr>
          <a:xfrm>
            <a:off x="1028700" y="698015"/>
            <a:ext cx="14161527" cy="1987950"/>
          </a:xfrm>
          <a:prstGeom prst="rect">
            <a:avLst/>
          </a:prstGeom>
        </p:spPr>
        <p:txBody>
          <a:bodyPr lIns="0" tIns="0" rIns="0" bIns="0" rtlCol="0" anchor="t">
            <a:spAutoFit/>
          </a:bodyPr>
          <a:lstStyle/>
          <a:p>
            <a:pPr>
              <a:lnSpc>
                <a:spcPts val="7236"/>
              </a:lnSpc>
            </a:pPr>
            <a:r>
              <a:rPr lang="en-US" sz="6700">
                <a:solidFill>
                  <a:srgbClr val="404040"/>
                </a:solidFill>
                <a:latin typeface="Arial Bold Italics"/>
              </a:rPr>
              <a:t>Case Study Resource Management System : DTGOV </a:t>
            </a:r>
          </a:p>
        </p:txBody>
      </p:sp>
    </p:spTree>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4199675" y="1042139"/>
            <a:ext cx="3059625" cy="934738"/>
            <a:chOff x="0" y="0"/>
            <a:chExt cx="4079499" cy="1246318"/>
          </a:xfrm>
        </p:grpSpPr>
        <p:sp>
          <p:nvSpPr>
            <p:cNvPr id="4" name="Freeform 4"/>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5" name="Freeform 5"/>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6" name="Freeform 6"/>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
        <p:nvSpPr>
          <p:cNvPr id="7" name="TextBox 7"/>
          <p:cNvSpPr txBox="1"/>
          <p:nvPr/>
        </p:nvSpPr>
        <p:spPr>
          <a:xfrm>
            <a:off x="3760679" y="7977734"/>
            <a:ext cx="10766641" cy="952351"/>
          </a:xfrm>
          <a:prstGeom prst="rect">
            <a:avLst/>
          </a:prstGeom>
        </p:spPr>
        <p:txBody>
          <a:bodyPr lIns="0" tIns="0" rIns="0" bIns="0" rtlCol="0" anchor="t">
            <a:spAutoFit/>
          </a:bodyPr>
          <a:lstStyle/>
          <a:p>
            <a:pPr algn="ctr">
              <a:lnSpc>
                <a:spcPts val="6600"/>
              </a:lnSpc>
            </a:pPr>
            <a:r>
              <a:rPr lang="en-US" sz="5500">
                <a:solidFill>
                  <a:srgbClr val="FFFFFF"/>
                </a:solidFill>
                <a:latin typeface="Arial Bold Italics"/>
              </a:rPr>
              <a:t> SLA Management System</a:t>
            </a:r>
          </a:p>
        </p:txBody>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4650965" y="2623758"/>
            <a:ext cx="2608335" cy="1390650"/>
          </a:xfrm>
          <a:prstGeom prst="rect">
            <a:avLst/>
          </a:prstGeom>
        </p:spPr>
        <p:txBody>
          <a:bodyPr lIns="0" tIns="0" rIns="0" bIns="0" rtlCol="0" anchor="t">
            <a:spAutoFit/>
          </a:bodyPr>
          <a:lstStyle/>
          <a:p>
            <a:pPr algn="r">
              <a:lnSpc>
                <a:spcPts val="9720"/>
              </a:lnSpc>
            </a:pPr>
            <a:r>
              <a:rPr lang="en-US" sz="8100">
                <a:solidFill>
                  <a:srgbClr val="FFFFFF"/>
                </a:solidFill>
                <a:latin typeface="Arial"/>
              </a:rPr>
              <a:t>Topik</a:t>
            </a:r>
          </a:p>
        </p:txBody>
      </p:sp>
      <p:grpSp>
        <p:nvGrpSpPr>
          <p:cNvPr id="4" name="Group 4"/>
          <p:cNvGrpSpPr/>
          <p:nvPr/>
        </p:nvGrpSpPr>
        <p:grpSpPr>
          <a:xfrm>
            <a:off x="1547066" y="7897644"/>
            <a:ext cx="1097280" cy="1097280"/>
            <a:chOff x="0" y="0"/>
            <a:chExt cx="1463040" cy="1463040"/>
          </a:xfrm>
        </p:grpSpPr>
        <p:sp>
          <p:nvSpPr>
            <p:cNvPr id="5" name="Freeform 5"/>
            <p:cNvSpPr/>
            <p:nvPr/>
          </p:nvSpPr>
          <p:spPr>
            <a:xfrm>
              <a:off x="0" y="0"/>
              <a:ext cx="1463040" cy="1463040"/>
            </a:xfrm>
            <a:custGeom>
              <a:avLst/>
              <a:gdLst/>
              <a:ahLst/>
              <a:cxnLst/>
              <a:rect l="l" t="t" r="r" b="b"/>
              <a:pathLst>
                <a:path w="1463040" h="1463040">
                  <a:moveTo>
                    <a:pt x="0" y="731520"/>
                  </a:moveTo>
                  <a:cubicBezTo>
                    <a:pt x="0" y="327533"/>
                    <a:pt x="327533" y="0"/>
                    <a:pt x="731520" y="0"/>
                  </a:cubicBezTo>
                  <a:cubicBezTo>
                    <a:pt x="1135507" y="0"/>
                    <a:pt x="1463040" y="327533"/>
                    <a:pt x="1463040" y="731520"/>
                  </a:cubicBezTo>
                  <a:cubicBezTo>
                    <a:pt x="1463040" y="1135507"/>
                    <a:pt x="1135507" y="1463040"/>
                    <a:pt x="731520" y="1463040"/>
                  </a:cubicBezTo>
                  <a:cubicBezTo>
                    <a:pt x="327533" y="1463040"/>
                    <a:pt x="0" y="1135507"/>
                    <a:pt x="0" y="731520"/>
                  </a:cubicBezTo>
                  <a:close/>
                </a:path>
              </a:pathLst>
            </a:custGeom>
            <a:solidFill>
              <a:srgbClr val="F0D23F"/>
            </a:solidFill>
          </p:spPr>
        </p:sp>
      </p:grpSp>
      <p:grpSp>
        <p:nvGrpSpPr>
          <p:cNvPr id="6" name="Group 6"/>
          <p:cNvGrpSpPr/>
          <p:nvPr/>
        </p:nvGrpSpPr>
        <p:grpSpPr>
          <a:xfrm>
            <a:off x="1547066" y="5769906"/>
            <a:ext cx="1097280" cy="1097280"/>
            <a:chOff x="0" y="0"/>
            <a:chExt cx="1463040" cy="1463040"/>
          </a:xfrm>
        </p:grpSpPr>
        <p:sp>
          <p:nvSpPr>
            <p:cNvPr id="7" name="Freeform 7"/>
            <p:cNvSpPr/>
            <p:nvPr/>
          </p:nvSpPr>
          <p:spPr>
            <a:xfrm>
              <a:off x="0" y="0"/>
              <a:ext cx="1463040" cy="1463040"/>
            </a:xfrm>
            <a:custGeom>
              <a:avLst/>
              <a:gdLst/>
              <a:ahLst/>
              <a:cxnLst/>
              <a:rect l="l" t="t" r="r" b="b"/>
              <a:pathLst>
                <a:path w="1463040" h="1463040">
                  <a:moveTo>
                    <a:pt x="0" y="731520"/>
                  </a:moveTo>
                  <a:cubicBezTo>
                    <a:pt x="0" y="327533"/>
                    <a:pt x="327533" y="0"/>
                    <a:pt x="731520" y="0"/>
                  </a:cubicBezTo>
                  <a:cubicBezTo>
                    <a:pt x="1135507" y="0"/>
                    <a:pt x="1463040" y="327533"/>
                    <a:pt x="1463040" y="731520"/>
                  </a:cubicBezTo>
                  <a:cubicBezTo>
                    <a:pt x="1463040" y="1135507"/>
                    <a:pt x="1135507" y="1463040"/>
                    <a:pt x="731520" y="1463040"/>
                  </a:cubicBezTo>
                  <a:cubicBezTo>
                    <a:pt x="327533" y="1463040"/>
                    <a:pt x="0" y="1135507"/>
                    <a:pt x="0" y="731520"/>
                  </a:cubicBezTo>
                  <a:close/>
                </a:path>
              </a:pathLst>
            </a:custGeom>
            <a:solidFill>
              <a:srgbClr val="F79465"/>
            </a:solidFill>
          </p:spPr>
        </p:sp>
      </p:grpSp>
      <p:grpSp>
        <p:nvGrpSpPr>
          <p:cNvPr id="8" name="Group 8"/>
          <p:cNvGrpSpPr/>
          <p:nvPr/>
        </p:nvGrpSpPr>
        <p:grpSpPr>
          <a:xfrm>
            <a:off x="1547066" y="3642168"/>
            <a:ext cx="1097280" cy="1097280"/>
            <a:chOff x="0" y="0"/>
            <a:chExt cx="1463040" cy="1463040"/>
          </a:xfrm>
        </p:grpSpPr>
        <p:sp>
          <p:nvSpPr>
            <p:cNvPr id="9" name="Freeform 9"/>
            <p:cNvSpPr/>
            <p:nvPr/>
          </p:nvSpPr>
          <p:spPr>
            <a:xfrm>
              <a:off x="0" y="0"/>
              <a:ext cx="1463040" cy="1463040"/>
            </a:xfrm>
            <a:custGeom>
              <a:avLst/>
              <a:gdLst/>
              <a:ahLst/>
              <a:cxnLst/>
              <a:rect l="l" t="t" r="r" b="b"/>
              <a:pathLst>
                <a:path w="1463040" h="1463040">
                  <a:moveTo>
                    <a:pt x="0" y="731520"/>
                  </a:moveTo>
                  <a:cubicBezTo>
                    <a:pt x="0" y="327533"/>
                    <a:pt x="327533" y="0"/>
                    <a:pt x="731520" y="0"/>
                  </a:cubicBezTo>
                  <a:cubicBezTo>
                    <a:pt x="1135507" y="0"/>
                    <a:pt x="1463040" y="327533"/>
                    <a:pt x="1463040" y="731520"/>
                  </a:cubicBezTo>
                  <a:cubicBezTo>
                    <a:pt x="1463040" y="1135507"/>
                    <a:pt x="1135507" y="1463040"/>
                    <a:pt x="731520" y="1463040"/>
                  </a:cubicBezTo>
                  <a:cubicBezTo>
                    <a:pt x="327533" y="1463040"/>
                    <a:pt x="0" y="1135507"/>
                    <a:pt x="0" y="731520"/>
                  </a:cubicBezTo>
                  <a:close/>
                </a:path>
              </a:pathLst>
            </a:custGeom>
            <a:solidFill>
              <a:srgbClr val="ED3B55"/>
            </a:solidFill>
          </p:spPr>
        </p:sp>
      </p:grpSp>
      <p:grpSp>
        <p:nvGrpSpPr>
          <p:cNvPr id="10" name="Group 10"/>
          <p:cNvGrpSpPr/>
          <p:nvPr/>
        </p:nvGrpSpPr>
        <p:grpSpPr>
          <a:xfrm>
            <a:off x="1547066" y="1514430"/>
            <a:ext cx="1097280" cy="1097280"/>
            <a:chOff x="0" y="0"/>
            <a:chExt cx="1463040" cy="1463040"/>
          </a:xfrm>
        </p:grpSpPr>
        <p:sp>
          <p:nvSpPr>
            <p:cNvPr id="11" name="Freeform 11"/>
            <p:cNvSpPr/>
            <p:nvPr/>
          </p:nvSpPr>
          <p:spPr>
            <a:xfrm>
              <a:off x="0" y="0"/>
              <a:ext cx="1463040" cy="1463040"/>
            </a:xfrm>
            <a:custGeom>
              <a:avLst/>
              <a:gdLst/>
              <a:ahLst/>
              <a:cxnLst/>
              <a:rect l="l" t="t" r="r" b="b"/>
              <a:pathLst>
                <a:path w="1463040" h="1463040">
                  <a:moveTo>
                    <a:pt x="0" y="731520"/>
                  </a:moveTo>
                  <a:cubicBezTo>
                    <a:pt x="0" y="327533"/>
                    <a:pt x="327533" y="0"/>
                    <a:pt x="731520" y="0"/>
                  </a:cubicBezTo>
                  <a:cubicBezTo>
                    <a:pt x="1135507" y="0"/>
                    <a:pt x="1463040" y="327533"/>
                    <a:pt x="1463040" y="731520"/>
                  </a:cubicBezTo>
                  <a:cubicBezTo>
                    <a:pt x="1463040" y="1135507"/>
                    <a:pt x="1135507" y="1463040"/>
                    <a:pt x="731520" y="1463040"/>
                  </a:cubicBezTo>
                  <a:cubicBezTo>
                    <a:pt x="327533" y="1463040"/>
                    <a:pt x="0" y="1135507"/>
                    <a:pt x="0" y="731520"/>
                  </a:cubicBezTo>
                  <a:close/>
                </a:path>
              </a:pathLst>
            </a:custGeom>
            <a:solidFill>
              <a:srgbClr val="54CBA0"/>
            </a:solidFill>
          </p:spPr>
        </p:sp>
      </p:grpSp>
      <p:sp>
        <p:nvSpPr>
          <p:cNvPr id="12" name="TextBox 12"/>
          <p:cNvSpPr txBox="1"/>
          <p:nvPr/>
        </p:nvSpPr>
        <p:spPr>
          <a:xfrm>
            <a:off x="1676166" y="1681706"/>
            <a:ext cx="839079" cy="819150"/>
          </a:xfrm>
          <a:prstGeom prst="rect">
            <a:avLst/>
          </a:prstGeom>
        </p:spPr>
        <p:txBody>
          <a:bodyPr lIns="0" tIns="0" rIns="0" bIns="0" rtlCol="0" anchor="t">
            <a:spAutoFit/>
          </a:bodyPr>
          <a:lstStyle/>
          <a:p>
            <a:pPr algn="ctr">
              <a:lnSpc>
                <a:spcPts val="5759"/>
              </a:lnSpc>
            </a:pPr>
            <a:r>
              <a:rPr lang="en-US" sz="4800">
                <a:solidFill>
                  <a:srgbClr val="FFFFFF"/>
                </a:solidFill>
                <a:latin typeface="Arial Bold"/>
              </a:rPr>
              <a:t>01</a:t>
            </a:r>
          </a:p>
        </p:txBody>
      </p:sp>
      <p:sp>
        <p:nvSpPr>
          <p:cNvPr id="13" name="TextBox 13"/>
          <p:cNvSpPr txBox="1"/>
          <p:nvPr/>
        </p:nvSpPr>
        <p:spPr>
          <a:xfrm>
            <a:off x="2947418" y="1834470"/>
            <a:ext cx="6782262" cy="409575"/>
          </a:xfrm>
          <a:prstGeom prst="rect">
            <a:avLst/>
          </a:prstGeom>
        </p:spPr>
        <p:txBody>
          <a:bodyPr lIns="0" tIns="0" rIns="0" bIns="0" rtlCol="0" anchor="t">
            <a:spAutoFit/>
          </a:bodyPr>
          <a:lstStyle/>
          <a:p>
            <a:pPr algn="l">
              <a:lnSpc>
                <a:spcPts val="2879"/>
              </a:lnSpc>
            </a:pPr>
            <a:r>
              <a:rPr lang="en-US" sz="2400">
                <a:solidFill>
                  <a:srgbClr val="54CBA0"/>
                </a:solidFill>
                <a:latin typeface="Arial Bold Italics"/>
              </a:rPr>
              <a:t> REMOTE ADMINISTRATION SYSTEM </a:t>
            </a:r>
          </a:p>
        </p:txBody>
      </p:sp>
      <p:sp>
        <p:nvSpPr>
          <p:cNvPr id="14" name="TextBox 14"/>
          <p:cNvSpPr txBox="1"/>
          <p:nvPr/>
        </p:nvSpPr>
        <p:spPr>
          <a:xfrm>
            <a:off x="1676166" y="3785917"/>
            <a:ext cx="799512" cy="880972"/>
          </a:xfrm>
          <a:prstGeom prst="rect">
            <a:avLst/>
          </a:prstGeom>
        </p:spPr>
        <p:txBody>
          <a:bodyPr lIns="0" tIns="0" rIns="0" bIns="0" rtlCol="0" anchor="t">
            <a:spAutoFit/>
          </a:bodyPr>
          <a:lstStyle/>
          <a:p>
            <a:pPr algn="ctr">
              <a:lnSpc>
                <a:spcPts val="5759"/>
              </a:lnSpc>
            </a:pPr>
            <a:r>
              <a:rPr lang="en-US" sz="4800">
                <a:solidFill>
                  <a:srgbClr val="FFFFFF"/>
                </a:solidFill>
                <a:latin typeface="Arial Bold"/>
              </a:rPr>
              <a:t>02</a:t>
            </a:r>
          </a:p>
        </p:txBody>
      </p:sp>
      <p:sp>
        <p:nvSpPr>
          <p:cNvPr id="15" name="TextBox 15"/>
          <p:cNvSpPr txBox="1"/>
          <p:nvPr/>
        </p:nvSpPr>
        <p:spPr>
          <a:xfrm>
            <a:off x="2947418" y="3966783"/>
            <a:ext cx="5881035" cy="409575"/>
          </a:xfrm>
          <a:prstGeom prst="rect">
            <a:avLst/>
          </a:prstGeom>
        </p:spPr>
        <p:txBody>
          <a:bodyPr lIns="0" tIns="0" rIns="0" bIns="0" rtlCol="0" anchor="t">
            <a:spAutoFit/>
          </a:bodyPr>
          <a:lstStyle/>
          <a:p>
            <a:pPr algn="l">
              <a:lnSpc>
                <a:spcPts val="2879"/>
              </a:lnSpc>
            </a:pPr>
            <a:r>
              <a:rPr lang="en-US" sz="2400">
                <a:solidFill>
                  <a:srgbClr val="ED3B55"/>
                </a:solidFill>
                <a:latin typeface="Arial Bold Italics"/>
              </a:rPr>
              <a:t>RESOURCE MANAGEMENT SYSTEM </a:t>
            </a:r>
          </a:p>
        </p:txBody>
      </p:sp>
      <p:sp>
        <p:nvSpPr>
          <p:cNvPr id="16" name="TextBox 16"/>
          <p:cNvSpPr txBox="1"/>
          <p:nvPr/>
        </p:nvSpPr>
        <p:spPr>
          <a:xfrm>
            <a:off x="1695950" y="5911023"/>
            <a:ext cx="799512" cy="880972"/>
          </a:xfrm>
          <a:prstGeom prst="rect">
            <a:avLst/>
          </a:prstGeom>
        </p:spPr>
        <p:txBody>
          <a:bodyPr lIns="0" tIns="0" rIns="0" bIns="0" rtlCol="0" anchor="t">
            <a:spAutoFit/>
          </a:bodyPr>
          <a:lstStyle/>
          <a:p>
            <a:pPr algn="ctr">
              <a:lnSpc>
                <a:spcPts val="5759"/>
              </a:lnSpc>
            </a:pPr>
            <a:r>
              <a:rPr lang="en-US" sz="4800">
                <a:solidFill>
                  <a:srgbClr val="FFFFFF"/>
                </a:solidFill>
                <a:latin typeface="Arial Bold"/>
              </a:rPr>
              <a:t>03</a:t>
            </a:r>
          </a:p>
        </p:txBody>
      </p:sp>
      <p:sp>
        <p:nvSpPr>
          <p:cNvPr id="17" name="TextBox 17"/>
          <p:cNvSpPr txBox="1"/>
          <p:nvPr/>
        </p:nvSpPr>
        <p:spPr>
          <a:xfrm>
            <a:off x="2947418" y="6089946"/>
            <a:ext cx="5017118" cy="409575"/>
          </a:xfrm>
          <a:prstGeom prst="rect">
            <a:avLst/>
          </a:prstGeom>
        </p:spPr>
        <p:txBody>
          <a:bodyPr lIns="0" tIns="0" rIns="0" bIns="0" rtlCol="0" anchor="t">
            <a:spAutoFit/>
          </a:bodyPr>
          <a:lstStyle/>
          <a:p>
            <a:pPr algn="l">
              <a:lnSpc>
                <a:spcPts val="2879"/>
              </a:lnSpc>
            </a:pPr>
            <a:r>
              <a:rPr lang="en-US" sz="2400">
                <a:solidFill>
                  <a:srgbClr val="F79465"/>
                </a:solidFill>
                <a:latin typeface="Arial Bold Italics"/>
              </a:rPr>
              <a:t>SLA MANAGEMENT SYSTEM</a:t>
            </a:r>
          </a:p>
        </p:txBody>
      </p:sp>
      <p:sp>
        <p:nvSpPr>
          <p:cNvPr id="18" name="TextBox 18"/>
          <p:cNvSpPr txBox="1"/>
          <p:nvPr/>
        </p:nvSpPr>
        <p:spPr>
          <a:xfrm>
            <a:off x="1695950" y="8038761"/>
            <a:ext cx="799512" cy="880972"/>
          </a:xfrm>
          <a:prstGeom prst="rect">
            <a:avLst/>
          </a:prstGeom>
        </p:spPr>
        <p:txBody>
          <a:bodyPr lIns="0" tIns="0" rIns="0" bIns="0" rtlCol="0" anchor="t">
            <a:spAutoFit/>
          </a:bodyPr>
          <a:lstStyle/>
          <a:p>
            <a:pPr algn="ctr">
              <a:lnSpc>
                <a:spcPts val="5759"/>
              </a:lnSpc>
            </a:pPr>
            <a:r>
              <a:rPr lang="en-US" sz="4800">
                <a:solidFill>
                  <a:srgbClr val="FFFFFF"/>
                </a:solidFill>
                <a:latin typeface="Arial Bold"/>
              </a:rPr>
              <a:t>04</a:t>
            </a:r>
          </a:p>
        </p:txBody>
      </p:sp>
      <p:sp>
        <p:nvSpPr>
          <p:cNvPr id="19" name="TextBox 19"/>
          <p:cNvSpPr txBox="1"/>
          <p:nvPr/>
        </p:nvSpPr>
        <p:spPr>
          <a:xfrm>
            <a:off x="2947418" y="8298272"/>
            <a:ext cx="6977489" cy="409575"/>
          </a:xfrm>
          <a:prstGeom prst="rect">
            <a:avLst/>
          </a:prstGeom>
        </p:spPr>
        <p:txBody>
          <a:bodyPr lIns="0" tIns="0" rIns="0" bIns="0" rtlCol="0" anchor="t">
            <a:spAutoFit/>
          </a:bodyPr>
          <a:lstStyle/>
          <a:p>
            <a:pPr algn="l">
              <a:lnSpc>
                <a:spcPts val="2879"/>
              </a:lnSpc>
            </a:pPr>
            <a:r>
              <a:rPr lang="en-US" sz="2400">
                <a:solidFill>
                  <a:srgbClr val="F0D23F"/>
                </a:solidFill>
                <a:latin typeface="Arial Bold Italics"/>
              </a:rPr>
              <a:t> BILING MANAGEMENT SYSTEM</a:t>
            </a:r>
          </a:p>
        </p:txBody>
      </p:sp>
      <p:grpSp>
        <p:nvGrpSpPr>
          <p:cNvPr id="20" name="Group 20"/>
          <p:cNvGrpSpPr/>
          <p:nvPr/>
        </p:nvGrpSpPr>
        <p:grpSpPr>
          <a:xfrm>
            <a:off x="14199675" y="1042139"/>
            <a:ext cx="3059625" cy="934738"/>
            <a:chOff x="0" y="0"/>
            <a:chExt cx="4079499" cy="1246318"/>
          </a:xfrm>
        </p:grpSpPr>
        <p:sp>
          <p:nvSpPr>
            <p:cNvPr id="21" name="Freeform 21"/>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22" name="Freeform 22"/>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23" name="Freeform 23"/>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9675" y="964180"/>
            <a:ext cx="3059625" cy="934738"/>
            <a:chOff x="0" y="0"/>
            <a:chExt cx="4079499" cy="1246318"/>
          </a:xfrm>
        </p:grpSpPr>
        <p:sp>
          <p:nvSpPr>
            <p:cNvPr id="3" name="Freeform 3"/>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4" name="Freeform 4"/>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5" name="Freeform 5"/>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6" name="Freeform 6"/>
          <p:cNvSpPr/>
          <p:nvPr/>
        </p:nvSpPr>
        <p:spPr>
          <a:xfrm>
            <a:off x="1703547" y="2640826"/>
            <a:ext cx="5853065" cy="5978264"/>
          </a:xfrm>
          <a:custGeom>
            <a:avLst/>
            <a:gdLst/>
            <a:ahLst/>
            <a:cxnLst/>
            <a:rect l="l" t="t" r="r" b="b"/>
            <a:pathLst>
              <a:path w="5853065" h="5978264">
                <a:moveTo>
                  <a:pt x="0" y="0"/>
                </a:moveTo>
                <a:lnTo>
                  <a:pt x="5853065" y="0"/>
                </a:lnTo>
                <a:lnTo>
                  <a:pt x="5853065" y="5978264"/>
                </a:lnTo>
                <a:lnTo>
                  <a:pt x="0" y="5978264"/>
                </a:lnTo>
                <a:lnTo>
                  <a:pt x="0" y="0"/>
                </a:lnTo>
                <a:close/>
              </a:path>
            </a:pathLst>
          </a:custGeom>
          <a:blipFill>
            <a:blip r:embed="rId5"/>
            <a:stretch>
              <a:fillRect/>
            </a:stretch>
          </a:blipFill>
        </p:spPr>
      </p:sp>
      <p:sp>
        <p:nvSpPr>
          <p:cNvPr id="7" name="TextBox 7"/>
          <p:cNvSpPr txBox="1"/>
          <p:nvPr/>
        </p:nvSpPr>
        <p:spPr>
          <a:xfrm>
            <a:off x="8203796" y="3017094"/>
            <a:ext cx="8605748" cy="6017008"/>
          </a:xfrm>
          <a:prstGeom prst="rect">
            <a:avLst/>
          </a:prstGeom>
        </p:spPr>
        <p:txBody>
          <a:bodyPr lIns="0" tIns="0" rIns="0" bIns="0" rtlCol="0" anchor="t">
            <a:spAutoFit/>
          </a:bodyPr>
          <a:lstStyle/>
          <a:p>
            <a:pPr marL="604515" lvl="1" indent="-302257" algn="just">
              <a:lnSpc>
                <a:spcPts val="4731"/>
              </a:lnSpc>
              <a:buFont typeface="Arial"/>
              <a:buChar char="•"/>
            </a:pPr>
            <a:r>
              <a:rPr lang="en-US" sz="2799">
                <a:solidFill>
                  <a:srgbClr val="404040"/>
                </a:solidFill>
                <a:latin typeface="Arial"/>
              </a:rPr>
              <a:t>SLA Management (Service Level Agreement Management) adalah suatu sistem yang digunakan untuk mengelola dan memantau perjanjian layanan antara penyedia layanan dan pelanggan.</a:t>
            </a:r>
          </a:p>
          <a:p>
            <a:pPr algn="just">
              <a:lnSpc>
                <a:spcPts val="4731"/>
              </a:lnSpc>
            </a:pPr>
            <a:endParaRPr lang="en-US" sz="2799">
              <a:solidFill>
                <a:srgbClr val="404040"/>
              </a:solidFill>
              <a:latin typeface="Arial"/>
            </a:endParaRPr>
          </a:p>
          <a:p>
            <a:pPr marL="604515" lvl="1" indent="-302257" algn="just">
              <a:lnSpc>
                <a:spcPts val="4731"/>
              </a:lnSpc>
              <a:buFont typeface="Arial"/>
              <a:buChar char="•"/>
            </a:pPr>
            <a:r>
              <a:rPr lang="en-US" sz="2799">
                <a:solidFill>
                  <a:srgbClr val="404040"/>
                </a:solidFill>
                <a:latin typeface="Arial"/>
              </a:rPr>
              <a:t>Tujuannya adalah untuk memastikan bahwa layanan yang diberikan memenuhi tingkat kualitas yang telah disepakati dalam SLA.</a:t>
            </a:r>
          </a:p>
          <a:p>
            <a:pPr algn="just">
              <a:lnSpc>
                <a:spcPts val="4731"/>
              </a:lnSpc>
            </a:pPr>
            <a:endParaRPr lang="en-US" sz="2799">
              <a:solidFill>
                <a:srgbClr val="404040"/>
              </a:solidFill>
              <a:latin typeface="Arial"/>
            </a:endParaRPr>
          </a:p>
        </p:txBody>
      </p:sp>
      <p:sp>
        <p:nvSpPr>
          <p:cNvPr id="8" name="TextBox 8"/>
          <p:cNvSpPr txBox="1"/>
          <p:nvPr/>
        </p:nvSpPr>
        <p:spPr>
          <a:xfrm>
            <a:off x="618380" y="829070"/>
            <a:ext cx="13417095" cy="1147807"/>
          </a:xfrm>
          <a:prstGeom prst="rect">
            <a:avLst/>
          </a:prstGeom>
        </p:spPr>
        <p:txBody>
          <a:bodyPr lIns="0" tIns="0" rIns="0" bIns="0" rtlCol="0" anchor="t">
            <a:spAutoFit/>
          </a:bodyPr>
          <a:lstStyle/>
          <a:p>
            <a:pPr algn="ctr">
              <a:lnSpc>
                <a:spcPts val="7776"/>
              </a:lnSpc>
            </a:pPr>
            <a:r>
              <a:rPr lang="en-US" sz="7200">
                <a:solidFill>
                  <a:srgbClr val="404040"/>
                </a:solidFill>
                <a:latin typeface="Arial Bold Italics"/>
              </a:rPr>
              <a:t>Service Level Agreements</a:t>
            </a:r>
          </a:p>
        </p:txBody>
      </p:sp>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37250"/>
            <a:ext cx="17176916" cy="1147807"/>
          </a:xfrm>
          <a:prstGeom prst="rect">
            <a:avLst/>
          </a:prstGeom>
        </p:spPr>
        <p:txBody>
          <a:bodyPr lIns="0" tIns="0" rIns="0" bIns="0" rtlCol="0" anchor="t">
            <a:spAutoFit/>
          </a:bodyPr>
          <a:lstStyle/>
          <a:p>
            <a:pPr>
              <a:lnSpc>
                <a:spcPts val="7776"/>
              </a:lnSpc>
            </a:pPr>
            <a:r>
              <a:rPr lang="en-US" sz="7200">
                <a:solidFill>
                  <a:srgbClr val="404040"/>
                </a:solidFill>
                <a:latin typeface="Arial Bold Italics"/>
              </a:rPr>
              <a:t>Why SLA Important</a:t>
            </a:r>
          </a:p>
        </p:txBody>
      </p:sp>
      <p:grpSp>
        <p:nvGrpSpPr>
          <p:cNvPr id="3" name="Group 3"/>
          <p:cNvGrpSpPr/>
          <p:nvPr/>
        </p:nvGrpSpPr>
        <p:grpSpPr>
          <a:xfrm>
            <a:off x="14199675" y="672359"/>
            <a:ext cx="3059625" cy="934738"/>
            <a:chOff x="0" y="0"/>
            <a:chExt cx="4079499" cy="1246318"/>
          </a:xfrm>
        </p:grpSpPr>
        <p:sp>
          <p:nvSpPr>
            <p:cNvPr id="4" name="Freeform 4"/>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5" name="Freeform 5"/>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6" name="Freeform 6"/>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7" name="Freeform 7"/>
          <p:cNvSpPr/>
          <p:nvPr/>
        </p:nvSpPr>
        <p:spPr>
          <a:xfrm>
            <a:off x="6279266" y="5462354"/>
            <a:ext cx="5729468" cy="4114800"/>
          </a:xfrm>
          <a:custGeom>
            <a:avLst/>
            <a:gdLst/>
            <a:ahLst/>
            <a:cxnLst/>
            <a:rect l="l" t="t" r="r" b="b"/>
            <a:pathLst>
              <a:path w="5729468" h="4114800">
                <a:moveTo>
                  <a:pt x="0" y="0"/>
                </a:moveTo>
                <a:lnTo>
                  <a:pt x="5729468" y="0"/>
                </a:lnTo>
                <a:lnTo>
                  <a:pt x="572946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1028700" y="2719601"/>
            <a:ext cx="16230600" cy="2742754"/>
          </a:xfrm>
          <a:prstGeom prst="rect">
            <a:avLst/>
          </a:prstGeom>
        </p:spPr>
        <p:txBody>
          <a:bodyPr lIns="0" tIns="0" rIns="0" bIns="0" rtlCol="0" anchor="t">
            <a:spAutoFit/>
          </a:bodyPr>
          <a:lstStyle/>
          <a:p>
            <a:pPr marL="644416" lvl="1" indent="-322208" algn="just">
              <a:lnSpc>
                <a:spcPts val="3581"/>
              </a:lnSpc>
              <a:buFont typeface="Arial"/>
              <a:buChar char="•"/>
            </a:pPr>
            <a:r>
              <a:rPr lang="en-US" sz="2984">
                <a:solidFill>
                  <a:srgbClr val="000000"/>
                </a:solidFill>
                <a:latin typeface="Arial"/>
              </a:rPr>
              <a:t>SLA Management adalah kunci untuk memastikan bahwa layanan tetap dapat diandalkan, sesuai dengan harapan pelanggan, dan mengikuti standar tertentu.</a:t>
            </a:r>
          </a:p>
          <a:p>
            <a:pPr algn="just">
              <a:lnSpc>
                <a:spcPts val="3581"/>
              </a:lnSpc>
            </a:pPr>
            <a:endParaRPr lang="en-US" sz="2984">
              <a:solidFill>
                <a:srgbClr val="000000"/>
              </a:solidFill>
              <a:latin typeface="Arial"/>
            </a:endParaRPr>
          </a:p>
          <a:p>
            <a:pPr marL="644416" lvl="1" indent="-322208" algn="just">
              <a:lnSpc>
                <a:spcPts val="3581"/>
              </a:lnSpc>
              <a:buFont typeface="Arial"/>
              <a:buChar char="•"/>
            </a:pPr>
            <a:r>
              <a:rPr lang="en-US" sz="2984">
                <a:solidFill>
                  <a:srgbClr val="000000"/>
                </a:solidFill>
                <a:latin typeface="Arial"/>
              </a:rPr>
              <a:t>Dalam lingkungan bisnis yang kompetitif, SLA Management membantu dalam memenangkan dan mempertahankan pelanggan.</a:t>
            </a:r>
          </a:p>
          <a:p>
            <a:pPr algn="just">
              <a:lnSpc>
                <a:spcPts val="3581"/>
              </a:lnSpc>
            </a:pPr>
            <a:endParaRPr lang="en-US" sz="2984">
              <a:solidFill>
                <a:srgbClr val="000000"/>
              </a:solidFill>
              <a:latin typeface="Arial"/>
            </a:endParaRPr>
          </a:p>
        </p:txBody>
      </p:sp>
    </p:spTree>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88799"/>
            <a:ext cx="12395451" cy="933986"/>
          </a:xfrm>
          <a:prstGeom prst="rect">
            <a:avLst/>
          </a:prstGeom>
        </p:spPr>
        <p:txBody>
          <a:bodyPr lIns="0" tIns="0" rIns="0" bIns="0" rtlCol="0" anchor="t">
            <a:spAutoFit/>
          </a:bodyPr>
          <a:lstStyle/>
          <a:p>
            <a:pPr>
              <a:lnSpc>
                <a:spcPts val="6312"/>
              </a:lnSpc>
            </a:pPr>
            <a:r>
              <a:rPr lang="en-US" sz="5845">
                <a:solidFill>
                  <a:srgbClr val="404040"/>
                </a:solidFill>
                <a:latin typeface="Arial Bold Italics"/>
              </a:rPr>
              <a:t>SLA Main Components</a:t>
            </a:r>
          </a:p>
        </p:txBody>
      </p:sp>
      <p:grpSp>
        <p:nvGrpSpPr>
          <p:cNvPr id="3" name="Group 3"/>
          <p:cNvGrpSpPr/>
          <p:nvPr/>
        </p:nvGrpSpPr>
        <p:grpSpPr>
          <a:xfrm>
            <a:off x="9668156" y="2125583"/>
            <a:ext cx="542229" cy="546140"/>
            <a:chOff x="0" y="0"/>
            <a:chExt cx="1038804" cy="1046296"/>
          </a:xfrm>
        </p:grpSpPr>
        <p:sp>
          <p:nvSpPr>
            <p:cNvPr id="4" name="Freeform 4"/>
            <p:cNvSpPr/>
            <p:nvPr/>
          </p:nvSpPr>
          <p:spPr>
            <a:xfrm>
              <a:off x="0" y="0"/>
              <a:ext cx="1038788" cy="1046284"/>
            </a:xfrm>
            <a:custGeom>
              <a:avLst/>
              <a:gdLst/>
              <a:ahLst/>
              <a:cxnLst/>
              <a:rect l="l" t="t" r="r" b="b"/>
              <a:pathLst>
                <a:path w="1038788" h="1046284">
                  <a:moveTo>
                    <a:pt x="0" y="174381"/>
                  </a:moveTo>
                  <a:cubicBezTo>
                    <a:pt x="0" y="78069"/>
                    <a:pt x="74252" y="0"/>
                    <a:pt x="165854" y="0"/>
                  </a:cubicBezTo>
                  <a:lnTo>
                    <a:pt x="872934" y="0"/>
                  </a:lnTo>
                  <a:cubicBezTo>
                    <a:pt x="964536" y="0"/>
                    <a:pt x="1038788" y="78069"/>
                    <a:pt x="1038788" y="174381"/>
                  </a:cubicBezTo>
                  <a:lnTo>
                    <a:pt x="1038788" y="871904"/>
                  </a:lnTo>
                  <a:cubicBezTo>
                    <a:pt x="1038788" y="968215"/>
                    <a:pt x="964536" y="1046284"/>
                    <a:pt x="872934" y="1046284"/>
                  </a:cubicBezTo>
                  <a:lnTo>
                    <a:pt x="165854" y="1046284"/>
                  </a:lnTo>
                  <a:cubicBezTo>
                    <a:pt x="74252" y="1046284"/>
                    <a:pt x="0" y="968215"/>
                    <a:pt x="0" y="871904"/>
                  </a:cubicBezTo>
                  <a:close/>
                </a:path>
              </a:pathLst>
            </a:custGeom>
            <a:solidFill>
              <a:srgbClr val="F79465"/>
            </a:solidFill>
          </p:spPr>
        </p:sp>
      </p:grpSp>
      <p:grpSp>
        <p:nvGrpSpPr>
          <p:cNvPr id="5" name="Group 5"/>
          <p:cNvGrpSpPr/>
          <p:nvPr/>
        </p:nvGrpSpPr>
        <p:grpSpPr>
          <a:xfrm>
            <a:off x="14199675" y="812236"/>
            <a:ext cx="3059625" cy="934738"/>
            <a:chOff x="0" y="0"/>
            <a:chExt cx="4079499" cy="1246318"/>
          </a:xfrm>
        </p:grpSpPr>
        <p:sp>
          <p:nvSpPr>
            <p:cNvPr id="6" name="Freeform 6"/>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7" name="Freeform 7"/>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8" name="Freeform 8"/>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9" name="TextBox 9"/>
          <p:cNvSpPr txBox="1"/>
          <p:nvPr/>
        </p:nvSpPr>
        <p:spPr>
          <a:xfrm>
            <a:off x="10402629" y="2170425"/>
            <a:ext cx="5842038" cy="498114"/>
          </a:xfrm>
          <a:prstGeom prst="rect">
            <a:avLst/>
          </a:prstGeom>
        </p:spPr>
        <p:txBody>
          <a:bodyPr lIns="0" tIns="0" rIns="0" bIns="0" rtlCol="0" anchor="t">
            <a:spAutoFit/>
          </a:bodyPr>
          <a:lstStyle/>
          <a:p>
            <a:pPr algn="l">
              <a:lnSpc>
                <a:spcPts val="3507"/>
              </a:lnSpc>
            </a:pPr>
            <a:r>
              <a:rPr lang="en-US" sz="2923">
                <a:solidFill>
                  <a:srgbClr val="F79465"/>
                </a:solidFill>
                <a:latin typeface="Arial Bold Italics"/>
              </a:rPr>
              <a:t>Parameter Layanan</a:t>
            </a:r>
          </a:p>
        </p:txBody>
      </p:sp>
      <p:grpSp>
        <p:nvGrpSpPr>
          <p:cNvPr id="10" name="Group 10"/>
          <p:cNvGrpSpPr/>
          <p:nvPr/>
        </p:nvGrpSpPr>
        <p:grpSpPr>
          <a:xfrm>
            <a:off x="9668156" y="4724685"/>
            <a:ext cx="542229" cy="546140"/>
            <a:chOff x="0" y="0"/>
            <a:chExt cx="1038804" cy="1046296"/>
          </a:xfrm>
        </p:grpSpPr>
        <p:sp>
          <p:nvSpPr>
            <p:cNvPr id="11" name="Freeform 11"/>
            <p:cNvSpPr/>
            <p:nvPr/>
          </p:nvSpPr>
          <p:spPr>
            <a:xfrm>
              <a:off x="0" y="0"/>
              <a:ext cx="1038788" cy="1046284"/>
            </a:xfrm>
            <a:custGeom>
              <a:avLst/>
              <a:gdLst/>
              <a:ahLst/>
              <a:cxnLst/>
              <a:rect l="l" t="t" r="r" b="b"/>
              <a:pathLst>
                <a:path w="1038788" h="1046284">
                  <a:moveTo>
                    <a:pt x="0" y="174381"/>
                  </a:moveTo>
                  <a:cubicBezTo>
                    <a:pt x="0" y="78069"/>
                    <a:pt x="74252" y="0"/>
                    <a:pt x="165854" y="0"/>
                  </a:cubicBezTo>
                  <a:lnTo>
                    <a:pt x="872934" y="0"/>
                  </a:lnTo>
                  <a:cubicBezTo>
                    <a:pt x="964536" y="0"/>
                    <a:pt x="1038788" y="78069"/>
                    <a:pt x="1038788" y="174381"/>
                  </a:cubicBezTo>
                  <a:lnTo>
                    <a:pt x="1038788" y="871904"/>
                  </a:lnTo>
                  <a:cubicBezTo>
                    <a:pt x="1038788" y="968215"/>
                    <a:pt x="964536" y="1046284"/>
                    <a:pt x="872934" y="1046284"/>
                  </a:cubicBezTo>
                  <a:lnTo>
                    <a:pt x="165854" y="1046284"/>
                  </a:lnTo>
                  <a:cubicBezTo>
                    <a:pt x="74252" y="1046284"/>
                    <a:pt x="0" y="968215"/>
                    <a:pt x="0" y="871904"/>
                  </a:cubicBezTo>
                  <a:close/>
                </a:path>
              </a:pathLst>
            </a:custGeom>
            <a:solidFill>
              <a:srgbClr val="F0D23F"/>
            </a:solidFill>
          </p:spPr>
        </p:sp>
      </p:grpSp>
      <p:grpSp>
        <p:nvGrpSpPr>
          <p:cNvPr id="12" name="Group 12"/>
          <p:cNvGrpSpPr/>
          <p:nvPr/>
        </p:nvGrpSpPr>
        <p:grpSpPr>
          <a:xfrm>
            <a:off x="9668156" y="7422921"/>
            <a:ext cx="542229" cy="546140"/>
            <a:chOff x="0" y="0"/>
            <a:chExt cx="1038804" cy="1046296"/>
          </a:xfrm>
        </p:grpSpPr>
        <p:sp>
          <p:nvSpPr>
            <p:cNvPr id="13" name="Freeform 13"/>
            <p:cNvSpPr/>
            <p:nvPr/>
          </p:nvSpPr>
          <p:spPr>
            <a:xfrm>
              <a:off x="0" y="0"/>
              <a:ext cx="1038788" cy="1046284"/>
            </a:xfrm>
            <a:custGeom>
              <a:avLst/>
              <a:gdLst/>
              <a:ahLst/>
              <a:cxnLst/>
              <a:rect l="l" t="t" r="r" b="b"/>
              <a:pathLst>
                <a:path w="1038788" h="1046284">
                  <a:moveTo>
                    <a:pt x="0" y="174381"/>
                  </a:moveTo>
                  <a:cubicBezTo>
                    <a:pt x="0" y="78069"/>
                    <a:pt x="74252" y="0"/>
                    <a:pt x="165854" y="0"/>
                  </a:cubicBezTo>
                  <a:lnTo>
                    <a:pt x="872934" y="0"/>
                  </a:lnTo>
                  <a:cubicBezTo>
                    <a:pt x="964536" y="0"/>
                    <a:pt x="1038788" y="78069"/>
                    <a:pt x="1038788" y="174381"/>
                  </a:cubicBezTo>
                  <a:lnTo>
                    <a:pt x="1038788" y="871904"/>
                  </a:lnTo>
                  <a:cubicBezTo>
                    <a:pt x="1038788" y="968215"/>
                    <a:pt x="964536" y="1046284"/>
                    <a:pt x="872934" y="1046284"/>
                  </a:cubicBezTo>
                  <a:lnTo>
                    <a:pt x="165854" y="1046284"/>
                  </a:lnTo>
                  <a:cubicBezTo>
                    <a:pt x="74252" y="1046284"/>
                    <a:pt x="0" y="968215"/>
                    <a:pt x="0" y="871904"/>
                  </a:cubicBezTo>
                  <a:close/>
                </a:path>
              </a:pathLst>
            </a:custGeom>
            <a:solidFill>
              <a:srgbClr val="54CBA0"/>
            </a:solidFill>
          </p:spPr>
        </p:sp>
      </p:grpSp>
      <p:sp>
        <p:nvSpPr>
          <p:cNvPr id="14" name="Freeform 14"/>
          <p:cNvSpPr/>
          <p:nvPr/>
        </p:nvSpPr>
        <p:spPr>
          <a:xfrm>
            <a:off x="2217486" y="2547424"/>
            <a:ext cx="6105075" cy="5871430"/>
          </a:xfrm>
          <a:custGeom>
            <a:avLst/>
            <a:gdLst/>
            <a:ahLst/>
            <a:cxnLst/>
            <a:rect l="l" t="t" r="r" b="b"/>
            <a:pathLst>
              <a:path w="6105075" h="5871430">
                <a:moveTo>
                  <a:pt x="0" y="0"/>
                </a:moveTo>
                <a:lnTo>
                  <a:pt x="6105075" y="0"/>
                </a:lnTo>
                <a:lnTo>
                  <a:pt x="6105075" y="5871430"/>
                </a:lnTo>
                <a:lnTo>
                  <a:pt x="0" y="5871430"/>
                </a:lnTo>
                <a:lnTo>
                  <a:pt x="0" y="0"/>
                </a:lnTo>
                <a:close/>
              </a:path>
            </a:pathLst>
          </a:custGeom>
          <a:blipFill>
            <a:blip r:embed="rId5"/>
            <a:stretch>
              <a:fillRect t="-3979"/>
            </a:stretch>
          </a:blipFill>
        </p:spPr>
      </p:sp>
      <p:sp>
        <p:nvSpPr>
          <p:cNvPr id="15" name="TextBox 15"/>
          <p:cNvSpPr txBox="1"/>
          <p:nvPr/>
        </p:nvSpPr>
        <p:spPr>
          <a:xfrm>
            <a:off x="9668156" y="2223495"/>
            <a:ext cx="537582" cy="339304"/>
          </a:xfrm>
          <a:prstGeom prst="rect">
            <a:avLst/>
          </a:prstGeom>
        </p:spPr>
        <p:txBody>
          <a:bodyPr lIns="0" tIns="0" rIns="0" bIns="0" rtlCol="0" anchor="t">
            <a:spAutoFit/>
          </a:bodyPr>
          <a:lstStyle/>
          <a:p>
            <a:pPr algn="ctr">
              <a:lnSpc>
                <a:spcPts val="2304"/>
              </a:lnSpc>
            </a:pPr>
            <a:r>
              <a:rPr lang="en-US" sz="1920">
                <a:solidFill>
                  <a:srgbClr val="FFFFFF"/>
                </a:solidFill>
                <a:latin typeface="Arial Bold"/>
              </a:rPr>
              <a:t>01</a:t>
            </a:r>
          </a:p>
        </p:txBody>
      </p:sp>
      <p:sp>
        <p:nvSpPr>
          <p:cNvPr id="16" name="TextBox 16"/>
          <p:cNvSpPr txBox="1"/>
          <p:nvPr/>
        </p:nvSpPr>
        <p:spPr>
          <a:xfrm>
            <a:off x="9668156" y="2845937"/>
            <a:ext cx="5592303" cy="1037159"/>
          </a:xfrm>
          <a:prstGeom prst="rect">
            <a:avLst/>
          </a:prstGeom>
        </p:spPr>
        <p:txBody>
          <a:bodyPr lIns="0" tIns="0" rIns="0" bIns="0" rtlCol="0" anchor="t">
            <a:spAutoFit/>
          </a:bodyPr>
          <a:lstStyle/>
          <a:p>
            <a:pPr algn="just">
              <a:lnSpc>
                <a:spcPts val="2649"/>
              </a:lnSpc>
            </a:pPr>
            <a:r>
              <a:rPr lang="en-US" sz="2207">
                <a:solidFill>
                  <a:srgbClr val="404040"/>
                </a:solidFill>
                <a:latin typeface="Arial"/>
              </a:rPr>
              <a:t>SLA mendefinisikan parameter layanan, seperti waktu respons maksimum atau waktu pemulihan yang diizinkan.</a:t>
            </a:r>
          </a:p>
        </p:txBody>
      </p:sp>
      <p:sp>
        <p:nvSpPr>
          <p:cNvPr id="17" name="TextBox 17"/>
          <p:cNvSpPr txBox="1"/>
          <p:nvPr/>
        </p:nvSpPr>
        <p:spPr>
          <a:xfrm>
            <a:off x="9668156" y="4822598"/>
            <a:ext cx="537582" cy="339304"/>
          </a:xfrm>
          <a:prstGeom prst="rect">
            <a:avLst/>
          </a:prstGeom>
        </p:spPr>
        <p:txBody>
          <a:bodyPr lIns="0" tIns="0" rIns="0" bIns="0" rtlCol="0" anchor="t">
            <a:spAutoFit/>
          </a:bodyPr>
          <a:lstStyle/>
          <a:p>
            <a:pPr algn="ctr">
              <a:lnSpc>
                <a:spcPts val="2304"/>
              </a:lnSpc>
            </a:pPr>
            <a:r>
              <a:rPr lang="en-US" sz="1920">
                <a:solidFill>
                  <a:srgbClr val="FFFFFF"/>
                </a:solidFill>
                <a:latin typeface="Arial Bold"/>
              </a:rPr>
              <a:t>02</a:t>
            </a:r>
          </a:p>
        </p:txBody>
      </p:sp>
      <p:sp>
        <p:nvSpPr>
          <p:cNvPr id="18" name="TextBox 18"/>
          <p:cNvSpPr txBox="1"/>
          <p:nvPr/>
        </p:nvSpPr>
        <p:spPr>
          <a:xfrm>
            <a:off x="10402629" y="4769527"/>
            <a:ext cx="5842038" cy="498114"/>
          </a:xfrm>
          <a:prstGeom prst="rect">
            <a:avLst/>
          </a:prstGeom>
        </p:spPr>
        <p:txBody>
          <a:bodyPr lIns="0" tIns="0" rIns="0" bIns="0" rtlCol="0" anchor="t">
            <a:spAutoFit/>
          </a:bodyPr>
          <a:lstStyle/>
          <a:p>
            <a:pPr algn="l">
              <a:lnSpc>
                <a:spcPts val="3507"/>
              </a:lnSpc>
            </a:pPr>
            <a:r>
              <a:rPr lang="en-US" sz="2923">
                <a:solidFill>
                  <a:srgbClr val="F0D23F"/>
                </a:solidFill>
                <a:latin typeface="Arial Bold Italics"/>
              </a:rPr>
              <a:t>Metrik Kinerja</a:t>
            </a:r>
          </a:p>
        </p:txBody>
      </p:sp>
      <p:sp>
        <p:nvSpPr>
          <p:cNvPr id="19" name="TextBox 19"/>
          <p:cNvSpPr txBox="1"/>
          <p:nvPr/>
        </p:nvSpPr>
        <p:spPr>
          <a:xfrm>
            <a:off x="9668156" y="5445039"/>
            <a:ext cx="6351390" cy="1037159"/>
          </a:xfrm>
          <a:prstGeom prst="rect">
            <a:avLst/>
          </a:prstGeom>
        </p:spPr>
        <p:txBody>
          <a:bodyPr lIns="0" tIns="0" rIns="0" bIns="0" rtlCol="0" anchor="t">
            <a:spAutoFit/>
          </a:bodyPr>
          <a:lstStyle/>
          <a:p>
            <a:pPr algn="just">
              <a:lnSpc>
                <a:spcPts val="2649"/>
              </a:lnSpc>
            </a:pPr>
            <a:r>
              <a:rPr lang="en-US" sz="2207">
                <a:solidFill>
                  <a:srgbClr val="404040"/>
                </a:solidFill>
                <a:latin typeface="Arial"/>
              </a:rPr>
              <a:t>SLA menetapkan metrik kinerja yang harus dipatuhi, seperti tingkat ketersediaan sistem atau waktu penyelesaian tiket dukungan.</a:t>
            </a:r>
          </a:p>
        </p:txBody>
      </p:sp>
      <p:sp>
        <p:nvSpPr>
          <p:cNvPr id="20" name="TextBox 20"/>
          <p:cNvSpPr txBox="1"/>
          <p:nvPr/>
        </p:nvSpPr>
        <p:spPr>
          <a:xfrm>
            <a:off x="9668156" y="7520833"/>
            <a:ext cx="537582" cy="339304"/>
          </a:xfrm>
          <a:prstGeom prst="rect">
            <a:avLst/>
          </a:prstGeom>
        </p:spPr>
        <p:txBody>
          <a:bodyPr lIns="0" tIns="0" rIns="0" bIns="0" rtlCol="0" anchor="t">
            <a:spAutoFit/>
          </a:bodyPr>
          <a:lstStyle/>
          <a:p>
            <a:pPr algn="ctr">
              <a:lnSpc>
                <a:spcPts val="2304"/>
              </a:lnSpc>
            </a:pPr>
            <a:r>
              <a:rPr lang="en-US" sz="1920">
                <a:solidFill>
                  <a:srgbClr val="FFFFFF"/>
                </a:solidFill>
                <a:latin typeface="Arial Bold"/>
              </a:rPr>
              <a:t>03</a:t>
            </a:r>
          </a:p>
        </p:txBody>
      </p:sp>
      <p:sp>
        <p:nvSpPr>
          <p:cNvPr id="21" name="TextBox 21"/>
          <p:cNvSpPr txBox="1"/>
          <p:nvPr/>
        </p:nvSpPr>
        <p:spPr>
          <a:xfrm>
            <a:off x="10402629" y="7467762"/>
            <a:ext cx="5842038" cy="498114"/>
          </a:xfrm>
          <a:prstGeom prst="rect">
            <a:avLst/>
          </a:prstGeom>
        </p:spPr>
        <p:txBody>
          <a:bodyPr lIns="0" tIns="0" rIns="0" bIns="0" rtlCol="0" anchor="t">
            <a:spAutoFit/>
          </a:bodyPr>
          <a:lstStyle/>
          <a:p>
            <a:pPr algn="l">
              <a:lnSpc>
                <a:spcPts val="3507"/>
              </a:lnSpc>
            </a:pPr>
            <a:r>
              <a:rPr lang="en-US" sz="2923">
                <a:solidFill>
                  <a:srgbClr val="54CBA0"/>
                </a:solidFill>
                <a:latin typeface="Arial Bold Italics"/>
              </a:rPr>
              <a:t>Sanksi</a:t>
            </a:r>
          </a:p>
        </p:txBody>
      </p:sp>
      <p:sp>
        <p:nvSpPr>
          <p:cNvPr id="22" name="TextBox 22"/>
          <p:cNvSpPr txBox="1"/>
          <p:nvPr/>
        </p:nvSpPr>
        <p:spPr>
          <a:xfrm>
            <a:off x="9668156" y="8143274"/>
            <a:ext cx="6351390" cy="1037159"/>
          </a:xfrm>
          <a:prstGeom prst="rect">
            <a:avLst/>
          </a:prstGeom>
        </p:spPr>
        <p:txBody>
          <a:bodyPr lIns="0" tIns="0" rIns="0" bIns="0" rtlCol="0" anchor="t">
            <a:spAutoFit/>
          </a:bodyPr>
          <a:lstStyle/>
          <a:p>
            <a:pPr algn="l">
              <a:lnSpc>
                <a:spcPts val="2649"/>
              </a:lnSpc>
            </a:pPr>
            <a:r>
              <a:rPr lang="en-US" sz="2207">
                <a:solidFill>
                  <a:srgbClr val="404040"/>
                </a:solidFill>
                <a:latin typeface="Arial Italics"/>
              </a:rPr>
              <a:t>SLA juga bisa mencantumkan konsekuensi atau sanksi jika penyedia layanan gagal memenuhi komitmen yang telah disepakati.</a:t>
            </a:r>
          </a:p>
        </p:txBody>
      </p:sp>
    </p:spTree>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003922" y="8419440"/>
            <a:ext cx="7511795" cy="53415"/>
          </a:xfrm>
          <a:prstGeom prst="line">
            <a:avLst/>
          </a:prstGeom>
          <a:ln w="28575" cap="rnd">
            <a:solidFill>
              <a:srgbClr val="F0D23F"/>
            </a:solidFill>
            <a:prstDash val="solid"/>
            <a:headEnd type="oval" w="lg" len="lg"/>
            <a:tailEnd type="oval" w="lg" len="lg"/>
          </a:ln>
        </p:spPr>
      </p:sp>
      <p:sp>
        <p:nvSpPr>
          <p:cNvPr id="3" name="AutoShape 3"/>
          <p:cNvSpPr/>
          <p:nvPr/>
        </p:nvSpPr>
        <p:spPr>
          <a:xfrm>
            <a:off x="1028802" y="4444960"/>
            <a:ext cx="9531700" cy="68039"/>
          </a:xfrm>
          <a:prstGeom prst="line">
            <a:avLst/>
          </a:prstGeom>
          <a:ln w="28575" cap="rnd">
            <a:solidFill>
              <a:srgbClr val="ED3B55"/>
            </a:solidFill>
            <a:prstDash val="solid"/>
            <a:headEnd type="oval" w="lg" len="lg"/>
            <a:tailEnd type="oval" w="lg" len="lg"/>
          </a:ln>
        </p:spPr>
      </p:sp>
      <p:grpSp>
        <p:nvGrpSpPr>
          <p:cNvPr id="4" name="Group 4"/>
          <p:cNvGrpSpPr/>
          <p:nvPr/>
        </p:nvGrpSpPr>
        <p:grpSpPr>
          <a:xfrm>
            <a:off x="14199675" y="1042139"/>
            <a:ext cx="3059625" cy="934738"/>
            <a:chOff x="0" y="0"/>
            <a:chExt cx="4079499" cy="1246318"/>
          </a:xfrm>
        </p:grpSpPr>
        <p:sp>
          <p:nvSpPr>
            <p:cNvPr id="5" name="Freeform 5"/>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6" name="Freeform 6"/>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7" name="Freeform 7"/>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8" name="Freeform 8"/>
          <p:cNvSpPr/>
          <p:nvPr/>
        </p:nvSpPr>
        <p:spPr>
          <a:xfrm>
            <a:off x="1772182" y="4527287"/>
            <a:ext cx="5860431" cy="5860431"/>
          </a:xfrm>
          <a:custGeom>
            <a:avLst/>
            <a:gdLst/>
            <a:ahLst/>
            <a:cxnLst/>
            <a:rect l="l" t="t" r="r" b="b"/>
            <a:pathLst>
              <a:path w="5860431" h="5860431">
                <a:moveTo>
                  <a:pt x="0" y="0"/>
                </a:moveTo>
                <a:lnTo>
                  <a:pt x="5860431" y="0"/>
                </a:lnTo>
                <a:lnTo>
                  <a:pt x="5860431" y="5860431"/>
                </a:lnTo>
                <a:lnTo>
                  <a:pt x="0" y="5860431"/>
                </a:lnTo>
                <a:lnTo>
                  <a:pt x="0" y="0"/>
                </a:lnTo>
                <a:close/>
              </a:path>
            </a:pathLst>
          </a:custGeom>
          <a:blipFill>
            <a:blip r:embed="rId5"/>
            <a:stretch>
              <a:fillRect/>
            </a:stretch>
          </a:blipFill>
        </p:spPr>
      </p:sp>
      <p:sp>
        <p:nvSpPr>
          <p:cNvPr id="9" name="Freeform 9"/>
          <p:cNvSpPr/>
          <p:nvPr/>
        </p:nvSpPr>
        <p:spPr>
          <a:xfrm>
            <a:off x="11127426" y="1806639"/>
            <a:ext cx="5026004" cy="5026004"/>
          </a:xfrm>
          <a:custGeom>
            <a:avLst/>
            <a:gdLst/>
            <a:ahLst/>
            <a:cxnLst/>
            <a:rect l="l" t="t" r="r" b="b"/>
            <a:pathLst>
              <a:path w="5026004" h="5026004">
                <a:moveTo>
                  <a:pt x="0" y="0"/>
                </a:moveTo>
                <a:lnTo>
                  <a:pt x="5026004" y="0"/>
                </a:lnTo>
                <a:lnTo>
                  <a:pt x="5026004" y="5026004"/>
                </a:lnTo>
                <a:lnTo>
                  <a:pt x="0" y="5026004"/>
                </a:lnTo>
                <a:lnTo>
                  <a:pt x="0" y="0"/>
                </a:lnTo>
                <a:close/>
              </a:path>
            </a:pathLst>
          </a:custGeom>
          <a:blipFill>
            <a:blip r:embed="rId6"/>
            <a:stretch>
              <a:fillRect/>
            </a:stretch>
          </a:blipFill>
        </p:spPr>
      </p:sp>
      <p:sp>
        <p:nvSpPr>
          <p:cNvPr id="10" name="TextBox 10"/>
          <p:cNvSpPr txBox="1"/>
          <p:nvPr/>
        </p:nvSpPr>
        <p:spPr>
          <a:xfrm>
            <a:off x="8980882" y="7092975"/>
            <a:ext cx="7534937" cy="1199704"/>
          </a:xfrm>
          <a:prstGeom prst="rect">
            <a:avLst/>
          </a:prstGeom>
        </p:spPr>
        <p:txBody>
          <a:bodyPr lIns="0" tIns="0" rIns="0" bIns="0" rtlCol="0" anchor="t">
            <a:spAutoFit/>
          </a:bodyPr>
          <a:lstStyle/>
          <a:p>
            <a:pPr algn="just">
              <a:lnSpc>
                <a:spcPts val="3028"/>
              </a:lnSpc>
            </a:pPr>
            <a:r>
              <a:rPr lang="en-US" sz="2523">
                <a:solidFill>
                  <a:srgbClr val="404040"/>
                </a:solidFill>
                <a:latin typeface="Arial"/>
              </a:rPr>
              <a:t>SLA Management dalam cloud memerlukan perhatian khusus terhadap ketersediaan, keamanan, dan skalabilitas layanan.</a:t>
            </a:r>
          </a:p>
        </p:txBody>
      </p:sp>
      <p:sp>
        <p:nvSpPr>
          <p:cNvPr id="11" name="TextBox 11"/>
          <p:cNvSpPr txBox="1"/>
          <p:nvPr/>
        </p:nvSpPr>
        <p:spPr>
          <a:xfrm>
            <a:off x="1028700" y="3119938"/>
            <a:ext cx="9531801" cy="1199704"/>
          </a:xfrm>
          <a:prstGeom prst="rect">
            <a:avLst/>
          </a:prstGeom>
        </p:spPr>
        <p:txBody>
          <a:bodyPr lIns="0" tIns="0" rIns="0" bIns="0" rtlCol="0" anchor="t">
            <a:spAutoFit/>
          </a:bodyPr>
          <a:lstStyle/>
          <a:p>
            <a:pPr algn="just">
              <a:lnSpc>
                <a:spcPts val="3047"/>
              </a:lnSpc>
            </a:pPr>
            <a:r>
              <a:rPr lang="en-US" sz="2539">
                <a:solidFill>
                  <a:srgbClr val="404040"/>
                </a:solidFill>
                <a:latin typeface="Arial"/>
              </a:rPr>
              <a:t>Dalam era komputasi awan (cloud computing), SLA Management menjadi lebih kompleks karena layanan sering kali disampaikan melalui infrastruktur yang dibagi bersama dengan penyedia cloud.</a:t>
            </a:r>
          </a:p>
        </p:txBody>
      </p:sp>
      <p:sp>
        <p:nvSpPr>
          <p:cNvPr id="12" name="TextBox 12"/>
          <p:cNvSpPr txBox="1"/>
          <p:nvPr/>
        </p:nvSpPr>
        <p:spPr>
          <a:xfrm>
            <a:off x="1028700" y="668766"/>
            <a:ext cx="13465255" cy="1495428"/>
          </a:xfrm>
          <a:prstGeom prst="rect">
            <a:avLst/>
          </a:prstGeom>
        </p:spPr>
        <p:txBody>
          <a:bodyPr lIns="0" tIns="0" rIns="0" bIns="0" rtlCol="0" anchor="t">
            <a:spAutoFit/>
          </a:bodyPr>
          <a:lstStyle/>
          <a:p>
            <a:pPr>
              <a:lnSpc>
                <a:spcPts val="5400"/>
              </a:lnSpc>
            </a:pPr>
            <a:r>
              <a:rPr lang="en-US" sz="5000">
                <a:solidFill>
                  <a:srgbClr val="404040"/>
                </a:solidFill>
                <a:latin typeface="Arial Bold Italics"/>
              </a:rPr>
              <a:t>Adaptation of SLA Management in a Cloud Environment</a:t>
            </a:r>
          </a:p>
        </p:txBody>
      </p:sp>
    </p:spTree>
  </p:cSld>
  <p:clrMapOvr>
    <a:masterClrMapping/>
  </p:clrMapOvr>
  <p:transition>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78251" y="2176724"/>
            <a:ext cx="5108097" cy="5100729"/>
          </a:xfrm>
          <a:custGeom>
            <a:avLst/>
            <a:gdLst/>
            <a:ahLst/>
            <a:cxnLst/>
            <a:rect l="l" t="t" r="r" b="b"/>
            <a:pathLst>
              <a:path w="5108097" h="5100729">
                <a:moveTo>
                  <a:pt x="0" y="0"/>
                </a:moveTo>
                <a:lnTo>
                  <a:pt x="5108097" y="0"/>
                </a:lnTo>
                <a:lnTo>
                  <a:pt x="5108097" y="5100729"/>
                </a:lnTo>
                <a:lnTo>
                  <a:pt x="0" y="5100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142111" y="3922984"/>
            <a:ext cx="1607553" cy="1606742"/>
          </a:xfrm>
          <a:custGeom>
            <a:avLst/>
            <a:gdLst/>
            <a:ahLst/>
            <a:cxnLst/>
            <a:rect l="l" t="t" r="r" b="b"/>
            <a:pathLst>
              <a:path w="1607553" h="1606742">
                <a:moveTo>
                  <a:pt x="0" y="0"/>
                </a:moveTo>
                <a:lnTo>
                  <a:pt x="1607554" y="0"/>
                </a:lnTo>
                <a:lnTo>
                  <a:pt x="1607554" y="1606742"/>
                </a:lnTo>
                <a:lnTo>
                  <a:pt x="0" y="16067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433639" y="2918082"/>
            <a:ext cx="4502488" cy="1809006"/>
          </a:xfrm>
          <a:prstGeom prst="rect">
            <a:avLst/>
          </a:prstGeom>
        </p:spPr>
        <p:txBody>
          <a:bodyPr lIns="0" tIns="0" rIns="0" bIns="0" rtlCol="0" anchor="t">
            <a:spAutoFit/>
          </a:bodyPr>
          <a:lstStyle/>
          <a:p>
            <a:pPr algn="just">
              <a:lnSpc>
                <a:spcPts val="2787"/>
              </a:lnSpc>
            </a:pPr>
            <a:r>
              <a:rPr lang="en-US" sz="2322">
                <a:solidFill>
                  <a:srgbClr val="404040"/>
                </a:solidFill>
                <a:latin typeface="Arial"/>
              </a:rPr>
              <a:t>Kemampuan untuk secara otomatis menambah atau mengurangi sumber daya cloud berdasarkan permintaan dan beban kerja.</a:t>
            </a:r>
          </a:p>
        </p:txBody>
      </p:sp>
      <p:grpSp>
        <p:nvGrpSpPr>
          <p:cNvPr id="5" name="Group 5"/>
          <p:cNvGrpSpPr/>
          <p:nvPr/>
        </p:nvGrpSpPr>
        <p:grpSpPr>
          <a:xfrm>
            <a:off x="1315641" y="1965917"/>
            <a:ext cx="4742915" cy="753963"/>
            <a:chOff x="0" y="0"/>
            <a:chExt cx="6323887" cy="1005284"/>
          </a:xfrm>
        </p:grpSpPr>
        <p:sp>
          <p:nvSpPr>
            <p:cNvPr id="6" name="Freeform 6"/>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F0D23F"/>
            </a:solidFill>
          </p:spPr>
        </p:sp>
        <p:sp>
          <p:nvSpPr>
            <p:cNvPr id="7" name="TextBox 7"/>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Italics"/>
                </a:rPr>
                <a:t>Skalabilitas Otomatis</a:t>
              </a:r>
            </a:p>
          </p:txBody>
        </p:sp>
      </p:grpSp>
      <p:grpSp>
        <p:nvGrpSpPr>
          <p:cNvPr id="8" name="Group 8"/>
          <p:cNvGrpSpPr/>
          <p:nvPr/>
        </p:nvGrpSpPr>
        <p:grpSpPr>
          <a:xfrm>
            <a:off x="14199675" y="669547"/>
            <a:ext cx="3059625" cy="934738"/>
            <a:chOff x="0" y="0"/>
            <a:chExt cx="4079499" cy="1246318"/>
          </a:xfrm>
        </p:grpSpPr>
        <p:sp>
          <p:nvSpPr>
            <p:cNvPr id="9" name="Freeform 9"/>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6"/>
              <a:stretch>
                <a:fillRect/>
              </a:stretch>
            </a:blipFill>
          </p:spPr>
        </p:sp>
        <p:sp>
          <p:nvSpPr>
            <p:cNvPr id="10" name="Freeform 10"/>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7"/>
              <a:stretch>
                <a:fillRect/>
              </a:stretch>
            </a:blipFill>
          </p:spPr>
        </p:sp>
        <p:sp>
          <p:nvSpPr>
            <p:cNvPr id="11" name="Freeform 11"/>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8"/>
              <a:stretch>
                <a:fillRect/>
              </a:stretch>
            </a:blipFill>
          </p:spPr>
        </p:sp>
      </p:grpSp>
      <p:sp>
        <p:nvSpPr>
          <p:cNvPr id="12" name="TextBox 12"/>
          <p:cNvSpPr txBox="1"/>
          <p:nvPr/>
        </p:nvSpPr>
        <p:spPr>
          <a:xfrm>
            <a:off x="1028700" y="386440"/>
            <a:ext cx="14161527" cy="1217845"/>
          </a:xfrm>
          <a:prstGeom prst="rect">
            <a:avLst/>
          </a:prstGeom>
        </p:spPr>
        <p:txBody>
          <a:bodyPr lIns="0" tIns="0" rIns="0" bIns="0" rtlCol="0" anchor="t">
            <a:spAutoFit/>
          </a:bodyPr>
          <a:lstStyle/>
          <a:p>
            <a:pPr>
              <a:lnSpc>
                <a:spcPts val="8207"/>
              </a:lnSpc>
            </a:pPr>
            <a:r>
              <a:rPr lang="en-US" sz="7599">
                <a:solidFill>
                  <a:srgbClr val="404040"/>
                </a:solidFill>
                <a:latin typeface="Arial Bold Italics"/>
              </a:rPr>
              <a:t>Main Roles and Functions</a:t>
            </a:r>
          </a:p>
        </p:txBody>
      </p:sp>
      <p:sp>
        <p:nvSpPr>
          <p:cNvPr id="13" name="TextBox 13"/>
          <p:cNvSpPr txBox="1"/>
          <p:nvPr/>
        </p:nvSpPr>
        <p:spPr>
          <a:xfrm>
            <a:off x="12349657" y="2918082"/>
            <a:ext cx="4502488" cy="1456730"/>
          </a:xfrm>
          <a:prstGeom prst="rect">
            <a:avLst/>
          </a:prstGeom>
        </p:spPr>
        <p:txBody>
          <a:bodyPr lIns="0" tIns="0" rIns="0" bIns="0" rtlCol="0" anchor="t">
            <a:spAutoFit/>
          </a:bodyPr>
          <a:lstStyle/>
          <a:p>
            <a:pPr algn="just">
              <a:lnSpc>
                <a:spcPts val="2787"/>
              </a:lnSpc>
            </a:pPr>
            <a:r>
              <a:rPr lang="en-US" sz="2322">
                <a:solidFill>
                  <a:srgbClr val="404040"/>
                </a:solidFill>
                <a:latin typeface="Arial"/>
              </a:rPr>
              <a:t>Mekanisme untuk mengamankan data dan layanan dengan memiliki cadangan dan pemulihan otomatis dalam kasus kegagalan.</a:t>
            </a:r>
          </a:p>
        </p:txBody>
      </p:sp>
      <p:grpSp>
        <p:nvGrpSpPr>
          <p:cNvPr id="14" name="Group 14"/>
          <p:cNvGrpSpPr/>
          <p:nvPr/>
        </p:nvGrpSpPr>
        <p:grpSpPr>
          <a:xfrm>
            <a:off x="12229444" y="1965917"/>
            <a:ext cx="4742915" cy="753963"/>
            <a:chOff x="0" y="0"/>
            <a:chExt cx="6323887" cy="1005284"/>
          </a:xfrm>
        </p:grpSpPr>
        <p:sp>
          <p:nvSpPr>
            <p:cNvPr id="15" name="Freeform 15"/>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F79465"/>
            </a:solidFill>
          </p:spPr>
        </p:sp>
        <p:sp>
          <p:nvSpPr>
            <p:cNvPr id="16" name="TextBox 16"/>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Italics"/>
                </a:rPr>
                <a:t>Failover dan Redundansi</a:t>
              </a:r>
            </a:p>
          </p:txBody>
        </p:sp>
      </p:grpSp>
      <p:sp>
        <p:nvSpPr>
          <p:cNvPr id="17" name="TextBox 17"/>
          <p:cNvSpPr txBox="1"/>
          <p:nvPr/>
        </p:nvSpPr>
        <p:spPr>
          <a:xfrm>
            <a:off x="1433639" y="6034245"/>
            <a:ext cx="4502488" cy="1809006"/>
          </a:xfrm>
          <a:prstGeom prst="rect">
            <a:avLst/>
          </a:prstGeom>
        </p:spPr>
        <p:txBody>
          <a:bodyPr lIns="0" tIns="0" rIns="0" bIns="0" rtlCol="0" anchor="t">
            <a:spAutoFit/>
          </a:bodyPr>
          <a:lstStyle/>
          <a:p>
            <a:pPr algn="just">
              <a:lnSpc>
                <a:spcPts val="2787"/>
              </a:lnSpc>
            </a:pPr>
            <a:r>
              <a:rPr lang="en-US" sz="2322">
                <a:solidFill>
                  <a:srgbClr val="404040"/>
                </a:solidFill>
                <a:latin typeface="Arial"/>
              </a:rPr>
              <a:t>Distribusi lalu lintas secara merata di seluruh sumber daya cloud untuk menghindari overload dan memastikan ketersediaan layanan.</a:t>
            </a:r>
          </a:p>
        </p:txBody>
      </p:sp>
      <p:grpSp>
        <p:nvGrpSpPr>
          <p:cNvPr id="18" name="Group 18"/>
          <p:cNvGrpSpPr/>
          <p:nvPr/>
        </p:nvGrpSpPr>
        <p:grpSpPr>
          <a:xfrm>
            <a:off x="1315641" y="5171656"/>
            <a:ext cx="4742915" cy="753963"/>
            <a:chOff x="0" y="0"/>
            <a:chExt cx="6323887" cy="1005284"/>
          </a:xfrm>
        </p:grpSpPr>
        <p:sp>
          <p:nvSpPr>
            <p:cNvPr id="19" name="Freeform 19"/>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54CBA0"/>
            </a:solidFill>
          </p:spPr>
        </p:sp>
        <p:sp>
          <p:nvSpPr>
            <p:cNvPr id="20" name="TextBox 20"/>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Italics"/>
                </a:rPr>
                <a:t>Load Balancing</a:t>
              </a:r>
            </a:p>
          </p:txBody>
        </p:sp>
      </p:grpSp>
      <p:sp>
        <p:nvSpPr>
          <p:cNvPr id="21" name="TextBox 21"/>
          <p:cNvSpPr txBox="1"/>
          <p:nvPr/>
        </p:nvSpPr>
        <p:spPr>
          <a:xfrm>
            <a:off x="12349657" y="6125643"/>
            <a:ext cx="4502488" cy="1456730"/>
          </a:xfrm>
          <a:prstGeom prst="rect">
            <a:avLst/>
          </a:prstGeom>
        </p:spPr>
        <p:txBody>
          <a:bodyPr lIns="0" tIns="0" rIns="0" bIns="0" rtlCol="0" anchor="t">
            <a:spAutoFit/>
          </a:bodyPr>
          <a:lstStyle/>
          <a:p>
            <a:pPr algn="just">
              <a:lnSpc>
                <a:spcPts val="2787"/>
              </a:lnSpc>
            </a:pPr>
            <a:r>
              <a:rPr lang="en-US" sz="2322">
                <a:solidFill>
                  <a:srgbClr val="404040"/>
                </a:solidFill>
                <a:latin typeface="Arial Italics"/>
              </a:rPr>
              <a:t>Mengumpulkan data performa dan status sumber daya cloud secara terus-menerus untuk mengidentifikasi potensi masalah.</a:t>
            </a:r>
          </a:p>
        </p:txBody>
      </p:sp>
      <p:grpSp>
        <p:nvGrpSpPr>
          <p:cNvPr id="22" name="Group 22"/>
          <p:cNvGrpSpPr/>
          <p:nvPr/>
        </p:nvGrpSpPr>
        <p:grpSpPr>
          <a:xfrm>
            <a:off x="12229444" y="5171656"/>
            <a:ext cx="4742915" cy="753963"/>
            <a:chOff x="0" y="0"/>
            <a:chExt cx="6323887" cy="1005284"/>
          </a:xfrm>
        </p:grpSpPr>
        <p:sp>
          <p:nvSpPr>
            <p:cNvPr id="23" name="Freeform 23"/>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ED3B55"/>
            </a:solidFill>
          </p:spPr>
        </p:sp>
        <p:sp>
          <p:nvSpPr>
            <p:cNvPr id="24" name="TextBox 24"/>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Italics"/>
                </a:rPr>
                <a:t>Pemantauan Real-time</a:t>
              </a:r>
            </a:p>
          </p:txBody>
        </p:sp>
      </p:grpSp>
      <p:sp>
        <p:nvSpPr>
          <p:cNvPr id="25" name="TextBox 25"/>
          <p:cNvSpPr txBox="1"/>
          <p:nvPr/>
        </p:nvSpPr>
        <p:spPr>
          <a:xfrm>
            <a:off x="12441144" y="9816200"/>
            <a:ext cx="5167332" cy="880972"/>
          </a:xfrm>
          <a:prstGeom prst="rect">
            <a:avLst/>
          </a:prstGeom>
        </p:spPr>
        <p:txBody>
          <a:bodyPr lIns="0" tIns="0" rIns="0" bIns="0" rtlCol="0" anchor="t">
            <a:spAutoFit/>
          </a:bodyPr>
          <a:lstStyle/>
          <a:p>
            <a:pPr algn="just">
              <a:lnSpc>
                <a:spcPts val="5759"/>
              </a:lnSpc>
            </a:pPr>
            <a:r>
              <a:rPr lang="en-US" sz="4800">
                <a:solidFill>
                  <a:srgbClr val="FFFFFF"/>
                </a:solidFill>
                <a:latin typeface="Arial Bold"/>
              </a:rPr>
              <a:t>PRESENTATION</a:t>
            </a:r>
          </a:p>
        </p:txBody>
      </p:sp>
      <p:sp>
        <p:nvSpPr>
          <p:cNvPr id="26" name="TextBox 26"/>
          <p:cNvSpPr txBox="1"/>
          <p:nvPr/>
        </p:nvSpPr>
        <p:spPr>
          <a:xfrm>
            <a:off x="4578375" y="8443326"/>
            <a:ext cx="9269679" cy="1104454"/>
          </a:xfrm>
          <a:prstGeom prst="rect">
            <a:avLst/>
          </a:prstGeom>
        </p:spPr>
        <p:txBody>
          <a:bodyPr lIns="0" tIns="0" rIns="0" bIns="0" rtlCol="0" anchor="t">
            <a:spAutoFit/>
          </a:bodyPr>
          <a:lstStyle/>
          <a:p>
            <a:pPr algn="just">
              <a:lnSpc>
                <a:spcPts val="2787"/>
              </a:lnSpc>
            </a:pPr>
            <a:r>
              <a:rPr lang="en-US" sz="2322">
                <a:solidFill>
                  <a:srgbClr val="404040"/>
                </a:solidFill>
                <a:latin typeface="Arial"/>
              </a:rPr>
              <a:t>Mekanisme pengelolaan cloud secara langsung memengaruhi tingkat layanan yang dapat dicapai dalam SLA. Dengan mengoptimalkan sumber daya dan performa, SLA dapat terpenuhi dengan lebih baik.</a:t>
            </a:r>
          </a:p>
        </p:txBody>
      </p:sp>
      <p:sp>
        <p:nvSpPr>
          <p:cNvPr id="27" name="AutoShape 27"/>
          <p:cNvSpPr/>
          <p:nvPr/>
        </p:nvSpPr>
        <p:spPr>
          <a:xfrm>
            <a:off x="4378150" y="9562067"/>
            <a:ext cx="9531700" cy="68039"/>
          </a:xfrm>
          <a:prstGeom prst="line">
            <a:avLst/>
          </a:prstGeom>
          <a:ln w="28575" cap="rnd">
            <a:solidFill>
              <a:srgbClr val="018FD2"/>
            </a:solidFill>
            <a:prstDash val="solid"/>
            <a:headEnd type="oval" w="lg" len="lg"/>
            <a:tailEnd type="oval" w="lg" len="lg"/>
          </a:ln>
        </p:spPr>
      </p:sp>
    </p:spTree>
  </p:cSld>
  <p:clrMapOvr>
    <a:masterClrMapping/>
  </p:clrMapOvr>
  <p:transition>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9675" y="871732"/>
            <a:ext cx="3059625" cy="934738"/>
            <a:chOff x="0" y="0"/>
            <a:chExt cx="4079499" cy="1246318"/>
          </a:xfrm>
        </p:grpSpPr>
        <p:sp>
          <p:nvSpPr>
            <p:cNvPr id="3" name="Freeform 3"/>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4" name="Freeform 4"/>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5" name="Freeform 5"/>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6" name="Freeform 6"/>
          <p:cNvSpPr/>
          <p:nvPr/>
        </p:nvSpPr>
        <p:spPr>
          <a:xfrm>
            <a:off x="1028700" y="2352829"/>
            <a:ext cx="9297002" cy="6642798"/>
          </a:xfrm>
          <a:custGeom>
            <a:avLst/>
            <a:gdLst/>
            <a:ahLst/>
            <a:cxnLst/>
            <a:rect l="l" t="t" r="r" b="b"/>
            <a:pathLst>
              <a:path w="9297002" h="6642798">
                <a:moveTo>
                  <a:pt x="0" y="0"/>
                </a:moveTo>
                <a:lnTo>
                  <a:pt x="9297002" y="0"/>
                </a:lnTo>
                <a:lnTo>
                  <a:pt x="9297002" y="6642798"/>
                </a:lnTo>
                <a:lnTo>
                  <a:pt x="0" y="6642798"/>
                </a:lnTo>
                <a:lnTo>
                  <a:pt x="0" y="0"/>
                </a:lnTo>
                <a:close/>
              </a:path>
            </a:pathLst>
          </a:custGeom>
          <a:blipFill>
            <a:blip r:embed="rId5"/>
            <a:stretch>
              <a:fillRect l="-12676" r="-12534"/>
            </a:stretch>
          </a:blipFill>
        </p:spPr>
      </p:sp>
      <p:sp>
        <p:nvSpPr>
          <p:cNvPr id="7" name="TextBox 7"/>
          <p:cNvSpPr txBox="1"/>
          <p:nvPr/>
        </p:nvSpPr>
        <p:spPr>
          <a:xfrm>
            <a:off x="1028700" y="696841"/>
            <a:ext cx="14161527" cy="1217845"/>
          </a:xfrm>
          <a:prstGeom prst="rect">
            <a:avLst/>
          </a:prstGeom>
        </p:spPr>
        <p:txBody>
          <a:bodyPr lIns="0" tIns="0" rIns="0" bIns="0" rtlCol="0" anchor="t">
            <a:spAutoFit/>
          </a:bodyPr>
          <a:lstStyle/>
          <a:p>
            <a:pPr>
              <a:lnSpc>
                <a:spcPts val="8207"/>
              </a:lnSpc>
            </a:pPr>
            <a:r>
              <a:rPr lang="en-US" sz="7599">
                <a:solidFill>
                  <a:srgbClr val="404040"/>
                </a:solidFill>
                <a:latin typeface="Arial Bold Italics"/>
              </a:rPr>
              <a:t>SLA Work Scheme</a:t>
            </a:r>
          </a:p>
        </p:txBody>
      </p:sp>
      <p:sp>
        <p:nvSpPr>
          <p:cNvPr id="8" name="TextBox 8"/>
          <p:cNvSpPr txBox="1"/>
          <p:nvPr/>
        </p:nvSpPr>
        <p:spPr>
          <a:xfrm>
            <a:off x="10545622" y="2324247"/>
            <a:ext cx="6713678" cy="6547561"/>
          </a:xfrm>
          <a:prstGeom prst="rect">
            <a:avLst/>
          </a:prstGeom>
        </p:spPr>
        <p:txBody>
          <a:bodyPr lIns="0" tIns="0" rIns="0" bIns="0" rtlCol="0" anchor="t">
            <a:spAutoFit/>
          </a:bodyPr>
          <a:lstStyle/>
          <a:p>
            <a:pPr algn="just">
              <a:lnSpc>
                <a:spcPts val="3717"/>
              </a:lnSpc>
            </a:pPr>
            <a:r>
              <a:rPr lang="en-US" sz="2199">
                <a:solidFill>
                  <a:srgbClr val="404040"/>
                </a:solidFill>
                <a:latin typeface="Arial"/>
              </a:rPr>
              <a:t>Seorang konsumen layanan awan berinteraksi dengan layanan awan (1). Sebuah pengawas SLA memantau pesan yang pertukarkan, mengevaluasi interaksi, dan mengumpulkan data runtime yang relevan terkait dengan jaminan kualitas layanan yang ditentukan dalam SLA layanan awan (2A). Data yang terkumpul disimpan dalam repositori (2B) yang merupakan bagian dari sistem manajemen SLA (3). Permintaan (queries) dapat diajukan dan laporan dapat dibuat untuk seorang administrator sumber daya awan eksternal melalui portal penggunaan dan administrasi (4) atau untuk seorang administrator sumber daya awan internal melalui antarmuka pengguna asli sistem manajemen SLA (5).</a:t>
            </a:r>
          </a:p>
        </p:txBody>
      </p:sp>
    </p:spTree>
  </p:cSld>
  <p:clrMapOvr>
    <a:masterClrMapping/>
  </p:clrMapOvr>
  <p:transition>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9675" y="769793"/>
            <a:ext cx="3059625" cy="934738"/>
            <a:chOff x="0" y="0"/>
            <a:chExt cx="4079499" cy="1246318"/>
          </a:xfrm>
        </p:grpSpPr>
        <p:sp>
          <p:nvSpPr>
            <p:cNvPr id="3" name="Freeform 3"/>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4" name="Freeform 4"/>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5" name="Freeform 5"/>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
        <p:nvSpPr>
          <p:cNvPr id="6" name="TextBox 6"/>
          <p:cNvSpPr txBox="1"/>
          <p:nvPr/>
        </p:nvSpPr>
        <p:spPr>
          <a:xfrm>
            <a:off x="6790484" y="2304196"/>
            <a:ext cx="4707032" cy="390525"/>
          </a:xfrm>
          <a:prstGeom prst="rect">
            <a:avLst/>
          </a:prstGeom>
        </p:spPr>
        <p:txBody>
          <a:bodyPr lIns="0" tIns="0" rIns="0" bIns="0" rtlCol="0" anchor="t">
            <a:spAutoFit/>
          </a:bodyPr>
          <a:lstStyle/>
          <a:p>
            <a:pPr algn="ctr">
              <a:lnSpc>
                <a:spcPts val="2700"/>
              </a:lnSpc>
            </a:pPr>
            <a:r>
              <a:rPr lang="en-US" sz="2250">
                <a:solidFill>
                  <a:srgbClr val="78AAE1"/>
                </a:solidFill>
                <a:latin typeface="Arial Bold"/>
              </a:rPr>
              <a:t>Contoh Studi Kasus</a:t>
            </a:r>
          </a:p>
        </p:txBody>
      </p:sp>
      <p:sp>
        <p:nvSpPr>
          <p:cNvPr id="7" name="TextBox 7"/>
          <p:cNvSpPr txBox="1"/>
          <p:nvPr/>
        </p:nvSpPr>
        <p:spPr>
          <a:xfrm>
            <a:off x="3662205" y="2791404"/>
            <a:ext cx="10963589" cy="1047262"/>
          </a:xfrm>
          <a:prstGeom prst="rect">
            <a:avLst/>
          </a:prstGeom>
        </p:spPr>
        <p:txBody>
          <a:bodyPr lIns="0" tIns="0" rIns="0" bIns="0" rtlCol="0" anchor="t">
            <a:spAutoFit/>
          </a:bodyPr>
          <a:lstStyle/>
          <a:p>
            <a:pPr algn="just">
              <a:lnSpc>
                <a:spcPts val="2700"/>
              </a:lnSpc>
            </a:pPr>
            <a:r>
              <a:rPr lang="en-US" sz="2250">
                <a:solidFill>
                  <a:srgbClr val="404040"/>
                </a:solidFill>
                <a:latin typeface="Arial"/>
              </a:rPr>
              <a:t>DTGOV mengintegrasikan sistem manajemen SLA dengan VIM yang ada, memungkinkan pengawasan ketersediaan sumber daya TI melalui dasbor dan laporan SLA yang telah ditentukan sebelumnya. Mereka memiliki:</a:t>
            </a:r>
          </a:p>
        </p:txBody>
      </p:sp>
      <p:sp>
        <p:nvSpPr>
          <p:cNvPr id="8" name="TextBox 8"/>
          <p:cNvSpPr txBox="1"/>
          <p:nvPr/>
        </p:nvSpPr>
        <p:spPr>
          <a:xfrm>
            <a:off x="2499593" y="4961020"/>
            <a:ext cx="4322893" cy="628352"/>
          </a:xfrm>
          <a:prstGeom prst="rect">
            <a:avLst/>
          </a:prstGeom>
        </p:spPr>
        <p:txBody>
          <a:bodyPr lIns="0" tIns="0" rIns="0" bIns="0" rtlCol="0" anchor="t">
            <a:spAutoFit/>
          </a:bodyPr>
          <a:lstStyle/>
          <a:p>
            <a:pPr algn="ctr">
              <a:lnSpc>
                <a:spcPts val="2399"/>
              </a:lnSpc>
            </a:pPr>
            <a:r>
              <a:rPr lang="en-US" sz="1999">
                <a:solidFill>
                  <a:srgbClr val="78AAE1"/>
                </a:solidFill>
                <a:latin typeface="Arial Bold Italics"/>
              </a:rPr>
              <a:t>Dasbor Ketersediaan Per Pusat Data</a:t>
            </a:r>
          </a:p>
        </p:txBody>
      </p:sp>
      <p:sp>
        <p:nvSpPr>
          <p:cNvPr id="9" name="TextBox 9"/>
          <p:cNvSpPr txBox="1"/>
          <p:nvPr/>
        </p:nvSpPr>
        <p:spPr>
          <a:xfrm>
            <a:off x="2499593" y="5551272"/>
            <a:ext cx="4026226" cy="837754"/>
          </a:xfrm>
          <a:prstGeom prst="rect">
            <a:avLst/>
          </a:prstGeom>
        </p:spPr>
        <p:txBody>
          <a:bodyPr lIns="0" tIns="0" rIns="0" bIns="0" rtlCol="0" anchor="t">
            <a:spAutoFit/>
          </a:bodyPr>
          <a:lstStyle/>
          <a:p>
            <a:pPr algn="just">
              <a:lnSpc>
                <a:spcPts val="2160"/>
              </a:lnSpc>
            </a:pPr>
            <a:r>
              <a:rPr lang="en-US" sz="1800">
                <a:solidFill>
                  <a:srgbClr val="404040"/>
                </a:solidFill>
                <a:latin typeface="Arial"/>
              </a:rPr>
              <a:t>Menampilkan kondisi operasional pusat data secara real-time melalui portal publik.</a:t>
            </a:r>
          </a:p>
        </p:txBody>
      </p:sp>
      <p:sp>
        <p:nvSpPr>
          <p:cNvPr id="10" name="TextBox 10"/>
          <p:cNvSpPr txBox="1"/>
          <p:nvPr/>
        </p:nvSpPr>
        <p:spPr>
          <a:xfrm>
            <a:off x="12023046" y="4984977"/>
            <a:ext cx="3765361" cy="628352"/>
          </a:xfrm>
          <a:prstGeom prst="rect">
            <a:avLst/>
          </a:prstGeom>
        </p:spPr>
        <p:txBody>
          <a:bodyPr lIns="0" tIns="0" rIns="0" bIns="0" rtlCol="0" anchor="t">
            <a:spAutoFit/>
          </a:bodyPr>
          <a:lstStyle/>
          <a:p>
            <a:pPr algn="ctr">
              <a:lnSpc>
                <a:spcPts val="2399"/>
              </a:lnSpc>
            </a:pPr>
            <a:r>
              <a:rPr lang="en-US" sz="1999">
                <a:solidFill>
                  <a:srgbClr val="78AAE1"/>
                </a:solidFill>
                <a:latin typeface="Arial Bold Italics"/>
              </a:rPr>
              <a:t>Laporan SLA Per Konsumen Awan</a:t>
            </a:r>
          </a:p>
        </p:txBody>
      </p:sp>
      <p:sp>
        <p:nvSpPr>
          <p:cNvPr id="11" name="TextBox 11"/>
          <p:cNvSpPr txBox="1"/>
          <p:nvPr/>
        </p:nvSpPr>
        <p:spPr>
          <a:xfrm>
            <a:off x="12019467" y="5551272"/>
            <a:ext cx="3765361" cy="1104305"/>
          </a:xfrm>
          <a:prstGeom prst="rect">
            <a:avLst/>
          </a:prstGeom>
        </p:spPr>
        <p:txBody>
          <a:bodyPr lIns="0" tIns="0" rIns="0" bIns="0" rtlCol="0" anchor="t">
            <a:spAutoFit/>
          </a:bodyPr>
          <a:lstStyle/>
          <a:p>
            <a:pPr algn="just">
              <a:lnSpc>
                <a:spcPts val="2160"/>
              </a:lnSpc>
            </a:pPr>
            <a:r>
              <a:rPr lang="en-US" sz="1800">
                <a:solidFill>
                  <a:srgbClr val="404040"/>
                </a:solidFill>
                <a:latin typeface="Arial"/>
              </a:rPr>
              <a:t>Merangkum statistik SLA untuk sumber daya TI konsumen awan, termasuk waktu tidak aktif dan peristiwa SLA lainnya.</a:t>
            </a:r>
          </a:p>
        </p:txBody>
      </p:sp>
      <p:sp>
        <p:nvSpPr>
          <p:cNvPr id="12" name="TextBox 12"/>
          <p:cNvSpPr txBox="1"/>
          <p:nvPr/>
        </p:nvSpPr>
        <p:spPr>
          <a:xfrm>
            <a:off x="7232061" y="4984977"/>
            <a:ext cx="4377831" cy="628352"/>
          </a:xfrm>
          <a:prstGeom prst="rect">
            <a:avLst/>
          </a:prstGeom>
        </p:spPr>
        <p:txBody>
          <a:bodyPr lIns="0" tIns="0" rIns="0" bIns="0" rtlCol="0" anchor="t">
            <a:spAutoFit/>
          </a:bodyPr>
          <a:lstStyle/>
          <a:p>
            <a:pPr algn="ctr">
              <a:lnSpc>
                <a:spcPts val="2399"/>
              </a:lnSpc>
            </a:pPr>
            <a:r>
              <a:rPr lang="en-US" sz="1999">
                <a:solidFill>
                  <a:srgbClr val="78AAE1"/>
                </a:solidFill>
                <a:latin typeface="Arial Bold"/>
              </a:rPr>
              <a:t>Dasbor Ketersediaan Per Konsumen Awan</a:t>
            </a:r>
          </a:p>
        </p:txBody>
      </p:sp>
      <p:sp>
        <p:nvSpPr>
          <p:cNvPr id="13" name="TextBox 13"/>
          <p:cNvSpPr txBox="1"/>
          <p:nvPr/>
        </p:nvSpPr>
        <p:spPr>
          <a:xfrm>
            <a:off x="7232061" y="5551272"/>
            <a:ext cx="4377831" cy="837754"/>
          </a:xfrm>
          <a:prstGeom prst="rect">
            <a:avLst/>
          </a:prstGeom>
        </p:spPr>
        <p:txBody>
          <a:bodyPr lIns="0" tIns="0" rIns="0" bIns="0" rtlCol="0" anchor="t">
            <a:spAutoFit/>
          </a:bodyPr>
          <a:lstStyle/>
          <a:p>
            <a:pPr algn="just">
              <a:lnSpc>
                <a:spcPts val="2160"/>
              </a:lnSpc>
            </a:pPr>
            <a:r>
              <a:rPr lang="en-US" sz="1800">
                <a:solidFill>
                  <a:srgbClr val="404040"/>
                </a:solidFill>
                <a:latin typeface="Arial"/>
              </a:rPr>
              <a:t>Menampilkan kondisi operasional sumber daya TI individu yang hanya dapat diakses oleh penyedia awan dan konsumen.</a:t>
            </a:r>
          </a:p>
        </p:txBody>
      </p:sp>
      <p:sp>
        <p:nvSpPr>
          <p:cNvPr id="14" name="TextBox 14"/>
          <p:cNvSpPr txBox="1"/>
          <p:nvPr/>
        </p:nvSpPr>
        <p:spPr>
          <a:xfrm>
            <a:off x="1028700" y="556725"/>
            <a:ext cx="13417095" cy="1147807"/>
          </a:xfrm>
          <a:prstGeom prst="rect">
            <a:avLst/>
          </a:prstGeom>
        </p:spPr>
        <p:txBody>
          <a:bodyPr lIns="0" tIns="0" rIns="0" bIns="0" rtlCol="0" anchor="t">
            <a:spAutoFit/>
          </a:bodyPr>
          <a:lstStyle/>
          <a:p>
            <a:pPr>
              <a:lnSpc>
                <a:spcPts val="7776"/>
              </a:lnSpc>
            </a:pPr>
            <a:r>
              <a:rPr lang="en-US" sz="7200">
                <a:solidFill>
                  <a:srgbClr val="404040"/>
                </a:solidFill>
                <a:latin typeface="Arial Bold Italics"/>
              </a:rPr>
              <a:t>Study Case</a:t>
            </a:r>
          </a:p>
        </p:txBody>
      </p:sp>
      <p:sp>
        <p:nvSpPr>
          <p:cNvPr id="15" name="TextBox 15"/>
          <p:cNvSpPr txBox="1"/>
          <p:nvPr/>
        </p:nvSpPr>
        <p:spPr>
          <a:xfrm>
            <a:off x="3662205" y="7382224"/>
            <a:ext cx="10963589" cy="1713687"/>
          </a:xfrm>
          <a:prstGeom prst="rect">
            <a:avLst/>
          </a:prstGeom>
        </p:spPr>
        <p:txBody>
          <a:bodyPr lIns="0" tIns="0" rIns="0" bIns="0" rtlCol="0" anchor="t">
            <a:spAutoFit/>
          </a:bodyPr>
          <a:lstStyle/>
          <a:p>
            <a:pPr algn="just">
              <a:lnSpc>
                <a:spcPts val="2700"/>
              </a:lnSpc>
            </a:pPr>
            <a:r>
              <a:rPr lang="en-US" sz="2250">
                <a:solidFill>
                  <a:srgbClr val="404040"/>
                </a:solidFill>
                <a:latin typeface="Arial"/>
              </a:rPr>
              <a:t>Peristiwa SLA dihasilkan oleh pengawas SLA yang mencerminkan status sumber daya TI fisik dan virtual. Sistem ini berinteraksi dengan alat manajemen jaringan melalui SNMP dan VIM melalui API. Mereka menggunakan REST API untuk berinteraksi dengan sistem administrasi pusat mereka dan menyediakan data waktu tidak aktif yang menghasilkan kredit pada biaya penggunaan konsumen awan.</a:t>
            </a:r>
          </a:p>
        </p:txBody>
      </p:sp>
    </p:spTree>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28700" y="7977660"/>
            <a:ext cx="16230600" cy="952500"/>
          </a:xfrm>
          <a:prstGeom prst="rect">
            <a:avLst/>
          </a:prstGeom>
        </p:spPr>
        <p:txBody>
          <a:bodyPr lIns="0" tIns="0" rIns="0" bIns="0" rtlCol="0" anchor="t">
            <a:spAutoFit/>
          </a:bodyPr>
          <a:lstStyle/>
          <a:p>
            <a:pPr algn="ctr">
              <a:lnSpc>
                <a:spcPts val="6600"/>
              </a:lnSpc>
            </a:pPr>
            <a:r>
              <a:rPr lang="en-US" sz="5500">
                <a:solidFill>
                  <a:srgbClr val="FFFFFF"/>
                </a:solidFill>
                <a:latin typeface="Arial Bold Italics"/>
              </a:rPr>
              <a:t> Biling Management System</a:t>
            </a:r>
          </a:p>
        </p:txBody>
      </p:sp>
      <p:grpSp>
        <p:nvGrpSpPr>
          <p:cNvPr id="4" name="Group 4"/>
          <p:cNvGrpSpPr/>
          <p:nvPr/>
        </p:nvGrpSpPr>
        <p:grpSpPr>
          <a:xfrm>
            <a:off x="14199675" y="1042139"/>
            <a:ext cx="3059625" cy="934738"/>
            <a:chOff x="0" y="0"/>
            <a:chExt cx="4079499" cy="1246318"/>
          </a:xfrm>
        </p:grpSpPr>
        <p:sp>
          <p:nvSpPr>
            <p:cNvPr id="5" name="Freeform 5"/>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6" name="Freeform 6"/>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7" name="Freeform 7"/>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Tree>
  </p:cSld>
  <p:clrMapOvr>
    <a:masterClrMapping/>
  </p:clrMapOvr>
  <p:transition>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80089" y="2388529"/>
            <a:ext cx="9149399" cy="5248912"/>
          </a:xfrm>
          <a:prstGeom prst="rect">
            <a:avLst/>
          </a:prstGeom>
        </p:spPr>
        <p:txBody>
          <a:bodyPr lIns="0" tIns="0" rIns="0" bIns="0" rtlCol="0" anchor="t">
            <a:spAutoFit/>
          </a:bodyPr>
          <a:lstStyle/>
          <a:p>
            <a:pPr marL="863588" lvl="1" indent="-431794">
              <a:lnSpc>
                <a:spcPts val="5919"/>
              </a:lnSpc>
              <a:buFont typeface="Arial"/>
              <a:buChar char="•"/>
            </a:pPr>
            <a:r>
              <a:rPr lang="en-US" sz="3999">
                <a:solidFill>
                  <a:srgbClr val="404040"/>
                </a:solidFill>
                <a:latin typeface="Arial"/>
              </a:rPr>
              <a:t>Mekanisme sistem manajemen penagihan didedikasikan untuk pengumpulan dan pemrosesan data penggunaan yang berkaitan dengan akuntansi penyedia cloud dan penagihan konsumen cloud.</a:t>
            </a:r>
          </a:p>
          <a:p>
            <a:pPr>
              <a:lnSpc>
                <a:spcPts val="5919"/>
              </a:lnSpc>
            </a:pPr>
            <a:endParaRPr lang="en-US" sz="3999">
              <a:solidFill>
                <a:srgbClr val="404040"/>
              </a:solidFill>
              <a:latin typeface="Arial"/>
            </a:endParaRPr>
          </a:p>
        </p:txBody>
      </p:sp>
      <p:grpSp>
        <p:nvGrpSpPr>
          <p:cNvPr id="3" name="Group 3"/>
          <p:cNvGrpSpPr/>
          <p:nvPr/>
        </p:nvGrpSpPr>
        <p:grpSpPr>
          <a:xfrm>
            <a:off x="14199675" y="1042139"/>
            <a:ext cx="3059625" cy="934738"/>
            <a:chOff x="0" y="0"/>
            <a:chExt cx="4079499" cy="1246318"/>
          </a:xfrm>
        </p:grpSpPr>
        <p:sp>
          <p:nvSpPr>
            <p:cNvPr id="4" name="Freeform 4"/>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5" name="Freeform 5"/>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6" name="Freeform 6"/>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grpSp>
        <p:nvGrpSpPr>
          <p:cNvPr id="7" name="Group 7"/>
          <p:cNvGrpSpPr/>
          <p:nvPr/>
        </p:nvGrpSpPr>
        <p:grpSpPr>
          <a:xfrm>
            <a:off x="-2268000" y="869046"/>
            <a:ext cx="7864089" cy="7349358"/>
            <a:chOff x="0" y="0"/>
            <a:chExt cx="10485452" cy="9799144"/>
          </a:xfrm>
        </p:grpSpPr>
        <p:grpSp>
          <p:nvGrpSpPr>
            <p:cNvPr id="8" name="Group 8"/>
            <p:cNvGrpSpPr/>
            <p:nvPr/>
          </p:nvGrpSpPr>
          <p:grpSpPr>
            <a:xfrm>
              <a:off x="0" y="6245026"/>
              <a:ext cx="1497874" cy="3554118"/>
              <a:chOff x="0" y="0"/>
              <a:chExt cx="1497874" cy="3554118"/>
            </a:xfrm>
          </p:grpSpPr>
          <p:sp>
            <p:nvSpPr>
              <p:cNvPr id="9" name="Freeform 9"/>
              <p:cNvSpPr/>
              <p:nvPr/>
            </p:nvSpPr>
            <p:spPr>
              <a:xfrm>
                <a:off x="0" y="0"/>
                <a:ext cx="1497838" cy="3579876"/>
              </a:xfrm>
              <a:custGeom>
                <a:avLst/>
                <a:gdLst/>
                <a:ahLst/>
                <a:cxnLst/>
                <a:rect l="l" t="t" r="r" b="b"/>
                <a:pathLst>
                  <a:path w="1497838" h="3579876">
                    <a:moveTo>
                      <a:pt x="0" y="0"/>
                    </a:moveTo>
                    <a:lnTo>
                      <a:pt x="836041" y="34798"/>
                    </a:lnTo>
                    <a:lnTo>
                      <a:pt x="992759" y="365760"/>
                    </a:lnTo>
                    <a:lnTo>
                      <a:pt x="1497838" y="3167634"/>
                    </a:lnTo>
                    <a:cubicBezTo>
                      <a:pt x="1486281" y="3417316"/>
                      <a:pt x="1352677" y="3579876"/>
                      <a:pt x="1201801" y="3550793"/>
                    </a:cubicBezTo>
                    <a:lnTo>
                      <a:pt x="0" y="3515995"/>
                    </a:lnTo>
                    <a:lnTo>
                      <a:pt x="0" y="0"/>
                    </a:lnTo>
                    <a:close/>
                  </a:path>
                </a:pathLst>
              </a:custGeom>
              <a:solidFill>
                <a:srgbClr val="31C8D1"/>
              </a:solidFill>
            </p:spPr>
          </p:sp>
        </p:grpSp>
        <p:sp>
          <p:nvSpPr>
            <p:cNvPr id="10" name="Freeform 10"/>
            <p:cNvSpPr/>
            <p:nvPr/>
          </p:nvSpPr>
          <p:spPr>
            <a:xfrm>
              <a:off x="647058" y="3359092"/>
              <a:ext cx="9781360" cy="6093468"/>
            </a:xfrm>
            <a:custGeom>
              <a:avLst/>
              <a:gdLst/>
              <a:ahLst/>
              <a:cxnLst/>
              <a:rect l="l" t="t" r="r" b="b"/>
              <a:pathLst>
                <a:path w="9781360" h="6093468">
                  <a:moveTo>
                    <a:pt x="0" y="0"/>
                  </a:moveTo>
                  <a:lnTo>
                    <a:pt x="9781360" y="0"/>
                  </a:lnTo>
                  <a:lnTo>
                    <a:pt x="9781360" y="6093468"/>
                  </a:lnTo>
                  <a:lnTo>
                    <a:pt x="0" y="60934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4667450" y="0"/>
              <a:ext cx="5818002" cy="5529088"/>
            </a:xfrm>
            <a:custGeom>
              <a:avLst/>
              <a:gdLst/>
              <a:ahLst/>
              <a:cxnLst/>
              <a:rect l="l" t="t" r="r" b="b"/>
              <a:pathLst>
                <a:path w="5818002" h="5529088">
                  <a:moveTo>
                    <a:pt x="0" y="0"/>
                  </a:moveTo>
                  <a:lnTo>
                    <a:pt x="5818002" y="0"/>
                  </a:lnTo>
                  <a:lnTo>
                    <a:pt x="5818002" y="5529088"/>
                  </a:lnTo>
                  <a:lnTo>
                    <a:pt x="0" y="55290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Tree>
  </p:cSld>
  <p:clrMapOvr>
    <a:masterClrMapping/>
  </p:clrMapOvr>
  <p:transition>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80089" y="2388529"/>
            <a:ext cx="9149399" cy="5991862"/>
          </a:xfrm>
          <a:prstGeom prst="rect">
            <a:avLst/>
          </a:prstGeom>
        </p:spPr>
        <p:txBody>
          <a:bodyPr lIns="0" tIns="0" rIns="0" bIns="0" rtlCol="0" anchor="t">
            <a:spAutoFit/>
          </a:bodyPr>
          <a:lstStyle/>
          <a:p>
            <a:pPr marL="863588" lvl="1" indent="-431794">
              <a:lnSpc>
                <a:spcPts val="5919"/>
              </a:lnSpc>
              <a:buFont typeface="Arial"/>
              <a:buChar char="•"/>
            </a:pPr>
            <a:r>
              <a:rPr lang="en-US" sz="3999">
                <a:solidFill>
                  <a:srgbClr val="404040"/>
                </a:solidFill>
                <a:latin typeface="Arial"/>
              </a:rPr>
              <a:t>Secara khusus, sistem manajemen penagihan bergantung pada monitor bayar-per-penggunaan untuk mengumpulkan data penggunaan runtime yang disimpan dalam repositori yang kemudian diambil oleh komponen sistem untuk tujuan penagihan, pelaporan, dan faktur</a:t>
            </a:r>
          </a:p>
        </p:txBody>
      </p:sp>
      <p:grpSp>
        <p:nvGrpSpPr>
          <p:cNvPr id="3" name="Group 3"/>
          <p:cNvGrpSpPr/>
          <p:nvPr/>
        </p:nvGrpSpPr>
        <p:grpSpPr>
          <a:xfrm>
            <a:off x="14199675" y="1042139"/>
            <a:ext cx="3059625" cy="934738"/>
            <a:chOff x="0" y="0"/>
            <a:chExt cx="4079499" cy="1246318"/>
          </a:xfrm>
        </p:grpSpPr>
        <p:sp>
          <p:nvSpPr>
            <p:cNvPr id="4" name="Freeform 4"/>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5" name="Freeform 5"/>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6" name="Freeform 6"/>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grpSp>
        <p:nvGrpSpPr>
          <p:cNvPr id="7" name="Group 7"/>
          <p:cNvGrpSpPr/>
          <p:nvPr/>
        </p:nvGrpSpPr>
        <p:grpSpPr>
          <a:xfrm>
            <a:off x="-2268000" y="869046"/>
            <a:ext cx="7864089" cy="7349358"/>
            <a:chOff x="0" y="0"/>
            <a:chExt cx="10485452" cy="9799144"/>
          </a:xfrm>
        </p:grpSpPr>
        <p:grpSp>
          <p:nvGrpSpPr>
            <p:cNvPr id="8" name="Group 8"/>
            <p:cNvGrpSpPr/>
            <p:nvPr/>
          </p:nvGrpSpPr>
          <p:grpSpPr>
            <a:xfrm>
              <a:off x="0" y="6245026"/>
              <a:ext cx="1497874" cy="3554118"/>
              <a:chOff x="0" y="0"/>
              <a:chExt cx="1497874" cy="3554118"/>
            </a:xfrm>
          </p:grpSpPr>
          <p:sp>
            <p:nvSpPr>
              <p:cNvPr id="9" name="Freeform 9"/>
              <p:cNvSpPr/>
              <p:nvPr/>
            </p:nvSpPr>
            <p:spPr>
              <a:xfrm>
                <a:off x="0" y="0"/>
                <a:ext cx="1497838" cy="3579876"/>
              </a:xfrm>
              <a:custGeom>
                <a:avLst/>
                <a:gdLst/>
                <a:ahLst/>
                <a:cxnLst/>
                <a:rect l="l" t="t" r="r" b="b"/>
                <a:pathLst>
                  <a:path w="1497838" h="3579876">
                    <a:moveTo>
                      <a:pt x="0" y="0"/>
                    </a:moveTo>
                    <a:lnTo>
                      <a:pt x="836041" y="34798"/>
                    </a:lnTo>
                    <a:lnTo>
                      <a:pt x="992759" y="365760"/>
                    </a:lnTo>
                    <a:lnTo>
                      <a:pt x="1497838" y="3167634"/>
                    </a:lnTo>
                    <a:cubicBezTo>
                      <a:pt x="1486281" y="3417316"/>
                      <a:pt x="1352677" y="3579876"/>
                      <a:pt x="1201801" y="3550793"/>
                    </a:cubicBezTo>
                    <a:lnTo>
                      <a:pt x="0" y="3515995"/>
                    </a:lnTo>
                    <a:lnTo>
                      <a:pt x="0" y="0"/>
                    </a:lnTo>
                    <a:close/>
                  </a:path>
                </a:pathLst>
              </a:custGeom>
              <a:solidFill>
                <a:srgbClr val="31C8D1"/>
              </a:solidFill>
            </p:spPr>
          </p:sp>
        </p:grpSp>
        <p:sp>
          <p:nvSpPr>
            <p:cNvPr id="10" name="Freeform 10"/>
            <p:cNvSpPr/>
            <p:nvPr/>
          </p:nvSpPr>
          <p:spPr>
            <a:xfrm>
              <a:off x="647058" y="3359092"/>
              <a:ext cx="9781360" cy="6093468"/>
            </a:xfrm>
            <a:custGeom>
              <a:avLst/>
              <a:gdLst/>
              <a:ahLst/>
              <a:cxnLst/>
              <a:rect l="l" t="t" r="r" b="b"/>
              <a:pathLst>
                <a:path w="9781360" h="6093468">
                  <a:moveTo>
                    <a:pt x="0" y="0"/>
                  </a:moveTo>
                  <a:lnTo>
                    <a:pt x="9781360" y="0"/>
                  </a:lnTo>
                  <a:lnTo>
                    <a:pt x="9781360" y="6093468"/>
                  </a:lnTo>
                  <a:lnTo>
                    <a:pt x="0" y="60934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4667450" y="0"/>
              <a:ext cx="5818002" cy="5529088"/>
            </a:xfrm>
            <a:custGeom>
              <a:avLst/>
              <a:gdLst/>
              <a:ahLst/>
              <a:cxnLst/>
              <a:rect l="l" t="t" r="r" b="b"/>
              <a:pathLst>
                <a:path w="5818002" h="5529088">
                  <a:moveTo>
                    <a:pt x="0" y="0"/>
                  </a:moveTo>
                  <a:lnTo>
                    <a:pt x="5818002" y="0"/>
                  </a:lnTo>
                  <a:lnTo>
                    <a:pt x="5818002" y="5529088"/>
                  </a:lnTo>
                  <a:lnTo>
                    <a:pt x="0" y="55290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665050"/>
            <a:ext cx="18288000" cy="14590639"/>
          </a:xfrm>
          <a:custGeom>
            <a:avLst/>
            <a:gdLst/>
            <a:ahLst/>
            <a:cxnLst/>
            <a:rect l="l" t="t" r="r" b="b"/>
            <a:pathLst>
              <a:path w="18288000" h="14590639">
                <a:moveTo>
                  <a:pt x="0" y="0"/>
                </a:moveTo>
                <a:lnTo>
                  <a:pt x="18288000" y="0"/>
                </a:lnTo>
                <a:lnTo>
                  <a:pt x="18288000" y="14590639"/>
                </a:lnTo>
                <a:lnTo>
                  <a:pt x="0" y="14590639"/>
                </a:lnTo>
                <a:lnTo>
                  <a:pt x="0" y="0"/>
                </a:lnTo>
                <a:close/>
              </a:path>
            </a:pathLst>
          </a:custGeom>
          <a:blipFill>
            <a:blip r:embed="rId2"/>
            <a:stretch>
              <a:fillRect t="-12670" b="-12670"/>
            </a:stretch>
          </a:blipFill>
        </p:spPr>
      </p:sp>
      <p:grpSp>
        <p:nvGrpSpPr>
          <p:cNvPr id="3" name="Group 3"/>
          <p:cNvGrpSpPr/>
          <p:nvPr/>
        </p:nvGrpSpPr>
        <p:grpSpPr>
          <a:xfrm>
            <a:off x="14199675" y="585080"/>
            <a:ext cx="3059625" cy="934738"/>
            <a:chOff x="0" y="0"/>
            <a:chExt cx="4079499" cy="1246318"/>
          </a:xfrm>
        </p:grpSpPr>
        <p:sp>
          <p:nvSpPr>
            <p:cNvPr id="4" name="Freeform 4"/>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5" name="Freeform 5"/>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6" name="Freeform 6"/>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9675" y="1042139"/>
            <a:ext cx="3059625" cy="934738"/>
            <a:chOff x="0" y="0"/>
            <a:chExt cx="4079499" cy="1246318"/>
          </a:xfrm>
        </p:grpSpPr>
        <p:sp>
          <p:nvSpPr>
            <p:cNvPr id="3" name="Freeform 3"/>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4" name="Freeform 4"/>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5" name="Freeform 5"/>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6" name="Freeform 6"/>
          <p:cNvSpPr/>
          <p:nvPr/>
        </p:nvSpPr>
        <p:spPr>
          <a:xfrm>
            <a:off x="7262238" y="1976877"/>
            <a:ext cx="3763524" cy="5404420"/>
          </a:xfrm>
          <a:custGeom>
            <a:avLst/>
            <a:gdLst/>
            <a:ahLst/>
            <a:cxnLst/>
            <a:rect l="l" t="t" r="r" b="b"/>
            <a:pathLst>
              <a:path w="3763524" h="5404420">
                <a:moveTo>
                  <a:pt x="0" y="0"/>
                </a:moveTo>
                <a:lnTo>
                  <a:pt x="3763524" y="0"/>
                </a:lnTo>
                <a:lnTo>
                  <a:pt x="3763524" y="5404420"/>
                </a:lnTo>
                <a:lnTo>
                  <a:pt x="0" y="5404420"/>
                </a:lnTo>
                <a:lnTo>
                  <a:pt x="0" y="0"/>
                </a:lnTo>
                <a:close/>
              </a:path>
            </a:pathLst>
          </a:custGeom>
          <a:blipFill>
            <a:blip r:embed="rId5"/>
            <a:stretch>
              <a:fillRect/>
            </a:stretch>
          </a:blipFill>
        </p:spPr>
      </p:sp>
      <p:sp>
        <p:nvSpPr>
          <p:cNvPr id="7" name="TextBox 7"/>
          <p:cNvSpPr txBox="1"/>
          <p:nvPr/>
        </p:nvSpPr>
        <p:spPr>
          <a:xfrm>
            <a:off x="3063825" y="7726125"/>
            <a:ext cx="12160350" cy="895350"/>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Arial"/>
              </a:rPr>
              <a:t>Sistem manajemen penagihan yang terdiri dari penetapan harga dan kontrak manajer dan tempat penyimpanan pengukuran bayar-per-penggunaan.</a:t>
            </a:r>
          </a:p>
        </p:txBody>
      </p:sp>
    </p:spTree>
  </p:cSld>
  <p:clrMapOvr>
    <a:masterClrMapping/>
  </p:clrMapOvr>
  <p:transition>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9675" y="1042139"/>
            <a:ext cx="3059625" cy="934738"/>
            <a:chOff x="0" y="0"/>
            <a:chExt cx="4079499" cy="1246318"/>
          </a:xfrm>
        </p:grpSpPr>
        <p:sp>
          <p:nvSpPr>
            <p:cNvPr id="3" name="Freeform 3"/>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4" name="Freeform 4"/>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5" name="Freeform 5"/>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
        <p:nvSpPr>
          <p:cNvPr id="6" name="Freeform 6"/>
          <p:cNvSpPr/>
          <p:nvPr/>
        </p:nvSpPr>
        <p:spPr>
          <a:xfrm>
            <a:off x="254628" y="466139"/>
            <a:ext cx="8265266" cy="9502654"/>
          </a:xfrm>
          <a:custGeom>
            <a:avLst/>
            <a:gdLst/>
            <a:ahLst/>
            <a:cxnLst/>
            <a:rect l="l" t="t" r="r" b="b"/>
            <a:pathLst>
              <a:path w="8265266" h="9502654">
                <a:moveTo>
                  <a:pt x="0" y="0"/>
                </a:moveTo>
                <a:lnTo>
                  <a:pt x="8265266" y="0"/>
                </a:lnTo>
                <a:lnTo>
                  <a:pt x="8265266" y="9502654"/>
                </a:lnTo>
                <a:lnTo>
                  <a:pt x="0" y="9502654"/>
                </a:lnTo>
                <a:lnTo>
                  <a:pt x="0" y="0"/>
                </a:lnTo>
                <a:close/>
              </a:path>
            </a:pathLst>
          </a:custGeom>
          <a:blipFill>
            <a:blip r:embed="rId6"/>
            <a:stretch>
              <a:fillRect/>
            </a:stretch>
          </a:blipFill>
        </p:spPr>
      </p:sp>
      <p:sp>
        <p:nvSpPr>
          <p:cNvPr id="7" name="TextBox 7"/>
          <p:cNvSpPr txBox="1"/>
          <p:nvPr/>
        </p:nvSpPr>
        <p:spPr>
          <a:xfrm>
            <a:off x="9144000" y="2743200"/>
            <a:ext cx="8115300" cy="4352925"/>
          </a:xfrm>
          <a:prstGeom prst="rect">
            <a:avLst/>
          </a:prstGeom>
        </p:spPr>
        <p:txBody>
          <a:bodyPr lIns="0" tIns="0" rIns="0" bIns="0" rtlCol="0" anchor="t">
            <a:spAutoFit/>
          </a:bodyPr>
          <a:lstStyle/>
          <a:p>
            <a:pPr>
              <a:lnSpc>
                <a:spcPts val="3119"/>
              </a:lnSpc>
              <a:spcBef>
                <a:spcPct val="0"/>
              </a:spcBef>
            </a:pPr>
            <a:r>
              <a:rPr lang="en-US" sz="2599">
                <a:solidFill>
                  <a:srgbClr val="000000"/>
                </a:solidFill>
                <a:latin typeface="Arial"/>
              </a:rPr>
              <a:t>Konsumen layanan cloud bertukar pesan dengan layanan cloud (1). Monitor bayar-per-penggunaan melacak penggunaan dan mengumpulkan data yang relevan dengan penagihan (2A), yang diteruskan ke tempat penyimpanan yang merupakan bagian dari sistem manajemen penagihan (2B). Sistem ini secara berkala menghitung biaya penggunaan layanan cloud yang terkonsolidasi dan menghasilkan faktur untuk konsumen cloud (3). Faktur dapat diberikan kepada konsumen cloud melalui portal penggunaan dan administrasi (4).</a:t>
            </a:r>
          </a:p>
        </p:txBody>
      </p:sp>
    </p:spTree>
  </p:cSld>
  <p:clrMapOvr>
    <a:masterClrMapping/>
  </p:clrMapOvr>
  <p:transition>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632687" y="6719241"/>
            <a:ext cx="1609927" cy="1919776"/>
            <a:chOff x="0" y="0"/>
            <a:chExt cx="2146570" cy="2559702"/>
          </a:xfrm>
        </p:grpSpPr>
        <p:sp>
          <p:nvSpPr>
            <p:cNvPr id="3" name="Freeform 3"/>
            <p:cNvSpPr/>
            <p:nvPr/>
          </p:nvSpPr>
          <p:spPr>
            <a:xfrm>
              <a:off x="0" y="0"/>
              <a:ext cx="2146554" cy="2559685"/>
            </a:xfrm>
            <a:custGeom>
              <a:avLst/>
              <a:gdLst/>
              <a:ahLst/>
              <a:cxnLst/>
              <a:rect l="l" t="t" r="r" b="b"/>
              <a:pathLst>
                <a:path w="2146554" h="2559685">
                  <a:moveTo>
                    <a:pt x="2146554" y="1112520"/>
                  </a:moveTo>
                  <a:lnTo>
                    <a:pt x="2146554" y="2559685"/>
                  </a:lnTo>
                  <a:lnTo>
                    <a:pt x="1491361" y="2559685"/>
                  </a:lnTo>
                  <a:lnTo>
                    <a:pt x="1491361" y="1216025"/>
                  </a:lnTo>
                  <a:cubicBezTo>
                    <a:pt x="1491361" y="864743"/>
                    <a:pt x="1169416" y="580009"/>
                    <a:pt x="772414" y="580009"/>
                  </a:cubicBezTo>
                  <a:lnTo>
                    <a:pt x="0" y="580009"/>
                  </a:lnTo>
                  <a:lnTo>
                    <a:pt x="0" y="0"/>
                  </a:lnTo>
                  <a:lnTo>
                    <a:pt x="888873" y="0"/>
                  </a:lnTo>
                  <a:cubicBezTo>
                    <a:pt x="1583436" y="0"/>
                    <a:pt x="2146554" y="498094"/>
                    <a:pt x="2146554" y="1112520"/>
                  </a:cubicBezTo>
                  <a:close/>
                </a:path>
              </a:pathLst>
            </a:custGeom>
            <a:solidFill>
              <a:srgbClr val="54CBA0"/>
            </a:solidFill>
          </p:spPr>
        </p:sp>
      </p:grpSp>
      <p:grpSp>
        <p:nvGrpSpPr>
          <p:cNvPr id="4" name="Group 4"/>
          <p:cNvGrpSpPr/>
          <p:nvPr/>
        </p:nvGrpSpPr>
        <p:grpSpPr>
          <a:xfrm rot="5400000">
            <a:off x="6382299" y="6723657"/>
            <a:ext cx="2841110" cy="1642461"/>
            <a:chOff x="0" y="0"/>
            <a:chExt cx="3788146" cy="2189948"/>
          </a:xfrm>
        </p:grpSpPr>
        <p:sp>
          <p:nvSpPr>
            <p:cNvPr id="5" name="Freeform 5"/>
            <p:cNvSpPr/>
            <p:nvPr/>
          </p:nvSpPr>
          <p:spPr>
            <a:xfrm>
              <a:off x="0" y="0"/>
              <a:ext cx="3788156" cy="2189988"/>
            </a:xfrm>
            <a:custGeom>
              <a:avLst/>
              <a:gdLst/>
              <a:ahLst/>
              <a:cxnLst/>
              <a:rect l="l" t="t" r="r" b="b"/>
              <a:pathLst>
                <a:path w="3788156" h="2189988">
                  <a:moveTo>
                    <a:pt x="0" y="2189988"/>
                  </a:moveTo>
                  <a:lnTo>
                    <a:pt x="0" y="1053084"/>
                  </a:lnTo>
                  <a:cubicBezTo>
                    <a:pt x="0" y="471424"/>
                    <a:pt x="471424" y="0"/>
                    <a:pt x="1053084" y="0"/>
                  </a:cubicBezTo>
                  <a:lnTo>
                    <a:pt x="3788156" y="0"/>
                  </a:lnTo>
                  <a:lnTo>
                    <a:pt x="3788156" y="577088"/>
                  </a:lnTo>
                  <a:lnTo>
                    <a:pt x="1178814" y="577088"/>
                  </a:lnTo>
                  <a:cubicBezTo>
                    <a:pt x="846328" y="577088"/>
                    <a:pt x="576707" y="846582"/>
                    <a:pt x="576707" y="1179195"/>
                  </a:cubicBezTo>
                  <a:lnTo>
                    <a:pt x="576707" y="2189988"/>
                  </a:lnTo>
                  <a:close/>
                </a:path>
              </a:pathLst>
            </a:custGeom>
            <a:solidFill>
              <a:srgbClr val="F0D23F"/>
            </a:solidFill>
          </p:spPr>
        </p:sp>
      </p:grpSp>
      <p:grpSp>
        <p:nvGrpSpPr>
          <p:cNvPr id="6" name="Group 6"/>
          <p:cNvGrpSpPr/>
          <p:nvPr/>
        </p:nvGrpSpPr>
        <p:grpSpPr>
          <a:xfrm rot="5400000">
            <a:off x="5852886" y="4585810"/>
            <a:ext cx="4719825" cy="2530466"/>
            <a:chOff x="0" y="0"/>
            <a:chExt cx="6293100" cy="3373954"/>
          </a:xfrm>
        </p:grpSpPr>
        <p:sp>
          <p:nvSpPr>
            <p:cNvPr id="7" name="Freeform 7"/>
            <p:cNvSpPr/>
            <p:nvPr/>
          </p:nvSpPr>
          <p:spPr>
            <a:xfrm>
              <a:off x="0" y="0"/>
              <a:ext cx="6293104" cy="3374009"/>
            </a:xfrm>
            <a:custGeom>
              <a:avLst/>
              <a:gdLst/>
              <a:ahLst/>
              <a:cxnLst/>
              <a:rect l="l" t="t" r="r" b="b"/>
              <a:pathLst>
                <a:path w="6293104" h="3374009">
                  <a:moveTo>
                    <a:pt x="0" y="3235579"/>
                  </a:moveTo>
                  <a:lnTo>
                    <a:pt x="0" y="1053084"/>
                  </a:lnTo>
                  <a:cubicBezTo>
                    <a:pt x="0" y="471424"/>
                    <a:pt x="495808" y="0"/>
                    <a:pt x="1107313" y="0"/>
                  </a:cubicBezTo>
                  <a:lnTo>
                    <a:pt x="6263513" y="0"/>
                  </a:lnTo>
                  <a:lnTo>
                    <a:pt x="6263513" y="28194"/>
                  </a:lnTo>
                  <a:lnTo>
                    <a:pt x="6293104" y="28194"/>
                  </a:lnTo>
                  <a:lnTo>
                    <a:pt x="6293104" y="577088"/>
                  </a:lnTo>
                  <a:lnTo>
                    <a:pt x="1239520" y="577088"/>
                  </a:lnTo>
                  <a:cubicBezTo>
                    <a:pt x="889889" y="577088"/>
                    <a:pt x="606425" y="846582"/>
                    <a:pt x="606425" y="1179195"/>
                  </a:cubicBezTo>
                  <a:lnTo>
                    <a:pt x="606425" y="3374009"/>
                  </a:lnTo>
                  <a:lnTo>
                    <a:pt x="37592" y="3374009"/>
                  </a:lnTo>
                  <a:lnTo>
                    <a:pt x="35560" y="3345815"/>
                  </a:lnTo>
                  <a:lnTo>
                    <a:pt x="8001" y="3345815"/>
                  </a:lnTo>
                  <a:cubicBezTo>
                    <a:pt x="2032" y="3309747"/>
                    <a:pt x="0" y="3272917"/>
                    <a:pt x="0" y="3235706"/>
                  </a:cubicBezTo>
                  <a:close/>
                </a:path>
              </a:pathLst>
            </a:custGeom>
            <a:solidFill>
              <a:srgbClr val="ED3B55"/>
            </a:solidFill>
          </p:spPr>
        </p:sp>
      </p:grpSp>
      <p:grpSp>
        <p:nvGrpSpPr>
          <p:cNvPr id="8" name="Group 8"/>
          <p:cNvGrpSpPr/>
          <p:nvPr/>
        </p:nvGrpSpPr>
        <p:grpSpPr>
          <a:xfrm rot="-5400000">
            <a:off x="7642353" y="5659260"/>
            <a:ext cx="4488490" cy="2530465"/>
            <a:chOff x="0" y="0"/>
            <a:chExt cx="5984654" cy="3373954"/>
          </a:xfrm>
        </p:grpSpPr>
        <p:sp>
          <p:nvSpPr>
            <p:cNvPr id="9" name="Freeform 9"/>
            <p:cNvSpPr/>
            <p:nvPr/>
          </p:nvSpPr>
          <p:spPr>
            <a:xfrm>
              <a:off x="0" y="0"/>
              <a:ext cx="5984748" cy="3374009"/>
            </a:xfrm>
            <a:custGeom>
              <a:avLst/>
              <a:gdLst/>
              <a:ahLst/>
              <a:cxnLst/>
              <a:rect l="l" t="t" r="r" b="b"/>
              <a:pathLst>
                <a:path w="5984748" h="3374009">
                  <a:moveTo>
                    <a:pt x="5984621" y="3235579"/>
                  </a:moveTo>
                  <a:lnTo>
                    <a:pt x="5984621" y="1053084"/>
                  </a:lnTo>
                  <a:cubicBezTo>
                    <a:pt x="5984621" y="471424"/>
                    <a:pt x="5513197" y="0"/>
                    <a:pt x="4931537" y="0"/>
                  </a:cubicBezTo>
                  <a:lnTo>
                    <a:pt x="28194" y="0"/>
                  </a:lnTo>
                  <a:lnTo>
                    <a:pt x="28194" y="28194"/>
                  </a:lnTo>
                  <a:lnTo>
                    <a:pt x="0" y="28194"/>
                  </a:lnTo>
                  <a:lnTo>
                    <a:pt x="0" y="577088"/>
                  </a:lnTo>
                  <a:lnTo>
                    <a:pt x="4805807" y="577088"/>
                  </a:lnTo>
                  <a:cubicBezTo>
                    <a:pt x="5138293" y="577088"/>
                    <a:pt x="5407914" y="846582"/>
                    <a:pt x="5407914" y="1179195"/>
                  </a:cubicBezTo>
                  <a:lnTo>
                    <a:pt x="5407914" y="3374009"/>
                  </a:lnTo>
                  <a:lnTo>
                    <a:pt x="5948934" y="3374009"/>
                  </a:lnTo>
                  <a:lnTo>
                    <a:pt x="5950839" y="3345815"/>
                  </a:lnTo>
                  <a:lnTo>
                    <a:pt x="5977128" y="3345815"/>
                  </a:lnTo>
                  <a:cubicBezTo>
                    <a:pt x="5982843" y="3309747"/>
                    <a:pt x="5984748" y="3272917"/>
                    <a:pt x="5984748" y="3235706"/>
                  </a:cubicBezTo>
                  <a:close/>
                </a:path>
              </a:pathLst>
            </a:custGeom>
            <a:solidFill>
              <a:srgbClr val="F79465"/>
            </a:solidFill>
          </p:spPr>
        </p:sp>
      </p:grpSp>
      <p:grpSp>
        <p:nvGrpSpPr>
          <p:cNvPr id="10" name="Group 10"/>
          <p:cNvGrpSpPr/>
          <p:nvPr/>
        </p:nvGrpSpPr>
        <p:grpSpPr>
          <a:xfrm rot="5400000">
            <a:off x="10885670" y="4473279"/>
            <a:ext cx="1008298" cy="869221"/>
            <a:chOff x="0" y="0"/>
            <a:chExt cx="1344398" cy="1158962"/>
          </a:xfrm>
        </p:grpSpPr>
        <p:sp>
          <p:nvSpPr>
            <p:cNvPr id="11" name="Freeform 11"/>
            <p:cNvSpPr/>
            <p:nvPr/>
          </p:nvSpPr>
          <p:spPr>
            <a:xfrm>
              <a:off x="0" y="0"/>
              <a:ext cx="1344422" cy="1159002"/>
            </a:xfrm>
            <a:custGeom>
              <a:avLst/>
              <a:gdLst/>
              <a:ahLst/>
              <a:cxnLst/>
              <a:rect l="l" t="t" r="r" b="b"/>
              <a:pathLst>
                <a:path w="1344422" h="1159002">
                  <a:moveTo>
                    <a:pt x="0" y="1159002"/>
                  </a:moveTo>
                  <a:lnTo>
                    <a:pt x="672211" y="0"/>
                  </a:lnTo>
                  <a:lnTo>
                    <a:pt x="1344422" y="1159002"/>
                  </a:lnTo>
                  <a:close/>
                </a:path>
              </a:pathLst>
            </a:custGeom>
            <a:solidFill>
              <a:srgbClr val="F79465"/>
            </a:solidFill>
          </p:spPr>
        </p:sp>
      </p:grpSp>
      <p:grpSp>
        <p:nvGrpSpPr>
          <p:cNvPr id="12" name="Group 12"/>
          <p:cNvGrpSpPr/>
          <p:nvPr/>
        </p:nvGrpSpPr>
        <p:grpSpPr>
          <a:xfrm rot="5400000">
            <a:off x="11193538" y="6660588"/>
            <a:ext cx="1008298" cy="869221"/>
            <a:chOff x="0" y="0"/>
            <a:chExt cx="1344398" cy="1158962"/>
          </a:xfrm>
        </p:grpSpPr>
        <p:sp>
          <p:nvSpPr>
            <p:cNvPr id="13" name="Freeform 13"/>
            <p:cNvSpPr/>
            <p:nvPr/>
          </p:nvSpPr>
          <p:spPr>
            <a:xfrm>
              <a:off x="0" y="0"/>
              <a:ext cx="1344422" cy="1159002"/>
            </a:xfrm>
            <a:custGeom>
              <a:avLst/>
              <a:gdLst/>
              <a:ahLst/>
              <a:cxnLst/>
              <a:rect l="l" t="t" r="r" b="b"/>
              <a:pathLst>
                <a:path w="1344422" h="1159002">
                  <a:moveTo>
                    <a:pt x="0" y="1159002"/>
                  </a:moveTo>
                  <a:lnTo>
                    <a:pt x="672211" y="0"/>
                  </a:lnTo>
                  <a:lnTo>
                    <a:pt x="1344422" y="1159002"/>
                  </a:lnTo>
                  <a:close/>
                </a:path>
              </a:pathLst>
            </a:custGeom>
            <a:solidFill>
              <a:srgbClr val="54CBA0"/>
            </a:solidFill>
          </p:spPr>
        </p:sp>
      </p:grpSp>
      <p:grpSp>
        <p:nvGrpSpPr>
          <p:cNvPr id="14" name="Group 14"/>
          <p:cNvGrpSpPr/>
          <p:nvPr/>
        </p:nvGrpSpPr>
        <p:grpSpPr>
          <a:xfrm rot="-5400000">
            <a:off x="6128544" y="5900831"/>
            <a:ext cx="1008298" cy="869222"/>
            <a:chOff x="0" y="0"/>
            <a:chExt cx="1344398" cy="1158962"/>
          </a:xfrm>
        </p:grpSpPr>
        <p:sp>
          <p:nvSpPr>
            <p:cNvPr id="15" name="Freeform 15"/>
            <p:cNvSpPr/>
            <p:nvPr/>
          </p:nvSpPr>
          <p:spPr>
            <a:xfrm>
              <a:off x="0" y="0"/>
              <a:ext cx="1344422" cy="1159002"/>
            </a:xfrm>
            <a:custGeom>
              <a:avLst/>
              <a:gdLst/>
              <a:ahLst/>
              <a:cxnLst/>
              <a:rect l="l" t="t" r="r" b="b"/>
              <a:pathLst>
                <a:path w="1344422" h="1159002">
                  <a:moveTo>
                    <a:pt x="0" y="1159002"/>
                  </a:moveTo>
                  <a:lnTo>
                    <a:pt x="672211" y="0"/>
                  </a:lnTo>
                  <a:lnTo>
                    <a:pt x="1344422" y="1159002"/>
                  </a:lnTo>
                  <a:close/>
                </a:path>
              </a:pathLst>
            </a:custGeom>
            <a:solidFill>
              <a:srgbClr val="F0D23F"/>
            </a:solidFill>
          </p:spPr>
        </p:sp>
      </p:grpSp>
      <p:grpSp>
        <p:nvGrpSpPr>
          <p:cNvPr id="16" name="Group 16"/>
          <p:cNvGrpSpPr/>
          <p:nvPr/>
        </p:nvGrpSpPr>
        <p:grpSpPr>
          <a:xfrm rot="-5400000">
            <a:off x="6373706" y="3280182"/>
            <a:ext cx="1008298" cy="869222"/>
            <a:chOff x="0" y="0"/>
            <a:chExt cx="1344398" cy="1158962"/>
          </a:xfrm>
        </p:grpSpPr>
        <p:sp>
          <p:nvSpPr>
            <p:cNvPr id="17" name="Freeform 17"/>
            <p:cNvSpPr/>
            <p:nvPr/>
          </p:nvSpPr>
          <p:spPr>
            <a:xfrm>
              <a:off x="0" y="0"/>
              <a:ext cx="1344422" cy="1159002"/>
            </a:xfrm>
            <a:custGeom>
              <a:avLst/>
              <a:gdLst/>
              <a:ahLst/>
              <a:cxnLst/>
              <a:rect l="l" t="t" r="r" b="b"/>
              <a:pathLst>
                <a:path w="1344422" h="1159002">
                  <a:moveTo>
                    <a:pt x="0" y="1159002"/>
                  </a:moveTo>
                  <a:lnTo>
                    <a:pt x="672211" y="0"/>
                  </a:lnTo>
                  <a:lnTo>
                    <a:pt x="1344422" y="1159002"/>
                  </a:lnTo>
                  <a:close/>
                </a:path>
              </a:pathLst>
            </a:custGeom>
            <a:solidFill>
              <a:srgbClr val="ED3B55"/>
            </a:solidFill>
          </p:spPr>
        </p:sp>
      </p:grpSp>
      <p:grpSp>
        <p:nvGrpSpPr>
          <p:cNvPr id="18" name="Group 18"/>
          <p:cNvGrpSpPr/>
          <p:nvPr/>
        </p:nvGrpSpPr>
        <p:grpSpPr>
          <a:xfrm>
            <a:off x="8190412" y="8965443"/>
            <a:ext cx="430953" cy="1321557"/>
            <a:chOff x="0" y="0"/>
            <a:chExt cx="574604" cy="1762076"/>
          </a:xfrm>
        </p:grpSpPr>
        <p:sp>
          <p:nvSpPr>
            <p:cNvPr id="19" name="Freeform 19"/>
            <p:cNvSpPr/>
            <p:nvPr/>
          </p:nvSpPr>
          <p:spPr>
            <a:xfrm>
              <a:off x="0" y="0"/>
              <a:ext cx="574548" cy="1762125"/>
            </a:xfrm>
            <a:custGeom>
              <a:avLst/>
              <a:gdLst/>
              <a:ahLst/>
              <a:cxnLst/>
              <a:rect l="l" t="t" r="r" b="b"/>
              <a:pathLst>
                <a:path w="574548" h="1762125">
                  <a:moveTo>
                    <a:pt x="0" y="0"/>
                  </a:moveTo>
                  <a:lnTo>
                    <a:pt x="574548" y="0"/>
                  </a:lnTo>
                  <a:lnTo>
                    <a:pt x="574548" y="1762125"/>
                  </a:lnTo>
                  <a:lnTo>
                    <a:pt x="0" y="1762125"/>
                  </a:lnTo>
                  <a:close/>
                </a:path>
              </a:pathLst>
            </a:custGeom>
            <a:solidFill>
              <a:srgbClr val="F0D23F"/>
            </a:solidFill>
          </p:spPr>
        </p:sp>
      </p:grpSp>
      <p:grpSp>
        <p:nvGrpSpPr>
          <p:cNvPr id="20" name="Group 20"/>
          <p:cNvGrpSpPr/>
          <p:nvPr/>
        </p:nvGrpSpPr>
        <p:grpSpPr>
          <a:xfrm>
            <a:off x="8621366" y="8965443"/>
            <a:ext cx="430953" cy="1321557"/>
            <a:chOff x="0" y="0"/>
            <a:chExt cx="574604" cy="1762076"/>
          </a:xfrm>
        </p:grpSpPr>
        <p:sp>
          <p:nvSpPr>
            <p:cNvPr id="21" name="Freeform 21"/>
            <p:cNvSpPr/>
            <p:nvPr/>
          </p:nvSpPr>
          <p:spPr>
            <a:xfrm>
              <a:off x="0" y="0"/>
              <a:ext cx="574548" cy="1762125"/>
            </a:xfrm>
            <a:custGeom>
              <a:avLst/>
              <a:gdLst/>
              <a:ahLst/>
              <a:cxnLst/>
              <a:rect l="l" t="t" r="r" b="b"/>
              <a:pathLst>
                <a:path w="574548" h="1762125">
                  <a:moveTo>
                    <a:pt x="0" y="0"/>
                  </a:moveTo>
                  <a:lnTo>
                    <a:pt x="574548" y="0"/>
                  </a:lnTo>
                  <a:lnTo>
                    <a:pt x="574548" y="1762125"/>
                  </a:lnTo>
                  <a:lnTo>
                    <a:pt x="0" y="1762125"/>
                  </a:lnTo>
                  <a:close/>
                </a:path>
              </a:pathLst>
            </a:custGeom>
            <a:solidFill>
              <a:srgbClr val="F79465"/>
            </a:solidFill>
          </p:spPr>
        </p:sp>
      </p:grpSp>
      <p:grpSp>
        <p:nvGrpSpPr>
          <p:cNvPr id="22" name="Group 22"/>
          <p:cNvGrpSpPr/>
          <p:nvPr/>
        </p:nvGrpSpPr>
        <p:grpSpPr>
          <a:xfrm>
            <a:off x="9057153" y="8165637"/>
            <a:ext cx="430953" cy="2121363"/>
            <a:chOff x="0" y="0"/>
            <a:chExt cx="574604" cy="2828484"/>
          </a:xfrm>
        </p:grpSpPr>
        <p:sp>
          <p:nvSpPr>
            <p:cNvPr id="23" name="Freeform 23"/>
            <p:cNvSpPr/>
            <p:nvPr/>
          </p:nvSpPr>
          <p:spPr>
            <a:xfrm>
              <a:off x="0" y="0"/>
              <a:ext cx="574548" cy="2828544"/>
            </a:xfrm>
            <a:custGeom>
              <a:avLst/>
              <a:gdLst/>
              <a:ahLst/>
              <a:cxnLst/>
              <a:rect l="l" t="t" r="r" b="b"/>
              <a:pathLst>
                <a:path w="574548" h="2828544">
                  <a:moveTo>
                    <a:pt x="0" y="0"/>
                  </a:moveTo>
                  <a:lnTo>
                    <a:pt x="574548" y="0"/>
                  </a:lnTo>
                  <a:lnTo>
                    <a:pt x="574548" y="2828544"/>
                  </a:lnTo>
                  <a:lnTo>
                    <a:pt x="0" y="2828544"/>
                  </a:lnTo>
                  <a:close/>
                </a:path>
              </a:pathLst>
            </a:custGeom>
            <a:solidFill>
              <a:srgbClr val="ED3B55"/>
            </a:solidFill>
          </p:spPr>
        </p:sp>
      </p:grpSp>
      <p:grpSp>
        <p:nvGrpSpPr>
          <p:cNvPr id="24" name="Group 24"/>
          <p:cNvGrpSpPr/>
          <p:nvPr/>
        </p:nvGrpSpPr>
        <p:grpSpPr>
          <a:xfrm>
            <a:off x="9485990" y="8478014"/>
            <a:ext cx="430954" cy="1808987"/>
            <a:chOff x="0" y="0"/>
            <a:chExt cx="574606" cy="2411982"/>
          </a:xfrm>
        </p:grpSpPr>
        <p:sp>
          <p:nvSpPr>
            <p:cNvPr id="25" name="Freeform 25"/>
            <p:cNvSpPr/>
            <p:nvPr/>
          </p:nvSpPr>
          <p:spPr>
            <a:xfrm>
              <a:off x="0" y="0"/>
              <a:ext cx="574548" cy="2411984"/>
            </a:xfrm>
            <a:custGeom>
              <a:avLst/>
              <a:gdLst/>
              <a:ahLst/>
              <a:cxnLst/>
              <a:rect l="l" t="t" r="r" b="b"/>
              <a:pathLst>
                <a:path w="574548" h="2411984">
                  <a:moveTo>
                    <a:pt x="0" y="0"/>
                  </a:moveTo>
                  <a:lnTo>
                    <a:pt x="574548" y="0"/>
                  </a:lnTo>
                  <a:lnTo>
                    <a:pt x="574548" y="2411984"/>
                  </a:lnTo>
                  <a:lnTo>
                    <a:pt x="0" y="2411984"/>
                  </a:lnTo>
                  <a:close/>
                </a:path>
              </a:pathLst>
            </a:custGeom>
            <a:solidFill>
              <a:srgbClr val="54CBA0"/>
            </a:solidFill>
          </p:spPr>
        </p:sp>
      </p:grpSp>
      <p:sp>
        <p:nvSpPr>
          <p:cNvPr id="26" name="TextBox 26"/>
          <p:cNvSpPr txBox="1"/>
          <p:nvPr/>
        </p:nvSpPr>
        <p:spPr>
          <a:xfrm>
            <a:off x="12223742" y="2752092"/>
            <a:ext cx="4914727" cy="2943225"/>
          </a:xfrm>
          <a:prstGeom prst="rect">
            <a:avLst/>
          </a:prstGeom>
        </p:spPr>
        <p:txBody>
          <a:bodyPr lIns="0" tIns="0" rIns="0" bIns="0" rtlCol="0" anchor="t">
            <a:spAutoFit/>
          </a:bodyPr>
          <a:lstStyle/>
          <a:p>
            <a:pPr algn="l">
              <a:lnSpc>
                <a:spcPts val="2879"/>
              </a:lnSpc>
            </a:pPr>
            <a:r>
              <a:rPr lang="en-US" sz="2399">
                <a:solidFill>
                  <a:srgbClr val="262626"/>
                </a:solidFill>
                <a:latin typeface="Arial"/>
              </a:rPr>
              <a:t>2. Model penetapan harga dapat bervariasi dari model bayar per penggunaan tradisional, hingga model tarif tetap atau bayar per alokasi, atau kombinasinya. Pengaturan penagihan didasarkan pada pembayaran pra-penggunaan dan pasca-penggunaan.</a:t>
            </a:r>
          </a:p>
        </p:txBody>
      </p:sp>
      <p:sp>
        <p:nvSpPr>
          <p:cNvPr id="27" name="TextBox 27"/>
          <p:cNvSpPr txBox="1"/>
          <p:nvPr/>
        </p:nvSpPr>
        <p:spPr>
          <a:xfrm>
            <a:off x="12377388" y="6657975"/>
            <a:ext cx="4914726" cy="2581275"/>
          </a:xfrm>
          <a:prstGeom prst="rect">
            <a:avLst/>
          </a:prstGeom>
        </p:spPr>
        <p:txBody>
          <a:bodyPr lIns="0" tIns="0" rIns="0" bIns="0" rtlCol="0" anchor="t">
            <a:spAutoFit/>
          </a:bodyPr>
          <a:lstStyle/>
          <a:p>
            <a:pPr algn="l">
              <a:lnSpc>
                <a:spcPts val="2879"/>
              </a:lnSpc>
            </a:pPr>
            <a:r>
              <a:rPr lang="en-US" sz="2399">
                <a:solidFill>
                  <a:srgbClr val="262626"/>
                </a:solidFill>
                <a:latin typeface="Arial"/>
              </a:rPr>
              <a:t>4. Ketika batas ditetapkan, mereka biasanya dalam bentuk kuota penggunaan. Ketika kuota terlampaui, penagihan penagihan dapat memblokir permintaan penggunaan lebih lanjut oleh konsumen cloud.</a:t>
            </a:r>
          </a:p>
        </p:txBody>
      </p:sp>
      <p:sp>
        <p:nvSpPr>
          <p:cNvPr id="28" name="TextBox 28"/>
          <p:cNvSpPr txBox="1"/>
          <p:nvPr/>
        </p:nvSpPr>
        <p:spPr>
          <a:xfrm>
            <a:off x="1133190" y="2593990"/>
            <a:ext cx="4973452" cy="1857375"/>
          </a:xfrm>
          <a:prstGeom prst="rect">
            <a:avLst/>
          </a:prstGeom>
        </p:spPr>
        <p:txBody>
          <a:bodyPr lIns="0" tIns="0" rIns="0" bIns="0" rtlCol="0" anchor="t">
            <a:spAutoFit/>
          </a:bodyPr>
          <a:lstStyle/>
          <a:p>
            <a:pPr algn="just">
              <a:lnSpc>
                <a:spcPts val="2879"/>
              </a:lnSpc>
            </a:pPr>
            <a:r>
              <a:rPr lang="en-US" sz="2399">
                <a:solidFill>
                  <a:srgbClr val="262626"/>
                </a:solidFill>
                <a:latin typeface="Arial"/>
              </a:rPr>
              <a:t>1. Menentukan harga yang berbeda kebijakan, serta model penetapan harga khusus pada per konsumen cloud dan / atau per sumber daya  berbasis IT. </a:t>
            </a:r>
          </a:p>
        </p:txBody>
      </p:sp>
      <p:sp>
        <p:nvSpPr>
          <p:cNvPr id="29" name="TextBox 29"/>
          <p:cNvSpPr txBox="1"/>
          <p:nvPr/>
        </p:nvSpPr>
        <p:spPr>
          <a:xfrm>
            <a:off x="902364" y="5302541"/>
            <a:ext cx="4973452" cy="2943225"/>
          </a:xfrm>
          <a:prstGeom prst="rect">
            <a:avLst/>
          </a:prstGeom>
        </p:spPr>
        <p:txBody>
          <a:bodyPr lIns="0" tIns="0" rIns="0" bIns="0" rtlCol="0" anchor="t">
            <a:spAutoFit/>
          </a:bodyPr>
          <a:lstStyle/>
          <a:p>
            <a:pPr algn="just">
              <a:lnSpc>
                <a:spcPts val="2879"/>
              </a:lnSpc>
            </a:pPr>
            <a:r>
              <a:rPr lang="en-US" sz="2399">
                <a:solidFill>
                  <a:srgbClr val="262626"/>
                </a:solidFill>
                <a:latin typeface="Arial"/>
              </a:rPr>
              <a:t>3. Dapat mencakup batas yang telah ditentukan sebelumnya atau dapat diatur (dengan persetujuan bersama persetujuan bersama dari konsumen cloud) untuk memungkinkan penggunaan tanpa batas (dan, akibatnya, tidak ada batasan untuk penagihan berikutnya).</a:t>
            </a:r>
          </a:p>
        </p:txBody>
      </p:sp>
      <p:grpSp>
        <p:nvGrpSpPr>
          <p:cNvPr id="30" name="Group 30"/>
          <p:cNvGrpSpPr/>
          <p:nvPr/>
        </p:nvGrpSpPr>
        <p:grpSpPr>
          <a:xfrm>
            <a:off x="14199675" y="1042139"/>
            <a:ext cx="3059625" cy="934738"/>
            <a:chOff x="0" y="0"/>
            <a:chExt cx="4079499" cy="1246318"/>
          </a:xfrm>
        </p:grpSpPr>
        <p:sp>
          <p:nvSpPr>
            <p:cNvPr id="31" name="Freeform 31"/>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32" name="Freeform 32"/>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33" name="Freeform 33"/>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34" name="TextBox 34"/>
          <p:cNvSpPr txBox="1"/>
          <p:nvPr/>
        </p:nvSpPr>
        <p:spPr>
          <a:xfrm>
            <a:off x="1028554" y="971550"/>
            <a:ext cx="9504522" cy="504825"/>
          </a:xfrm>
          <a:prstGeom prst="rect">
            <a:avLst/>
          </a:prstGeom>
        </p:spPr>
        <p:txBody>
          <a:bodyPr lIns="0" tIns="0" rIns="0" bIns="0" rtlCol="0" anchor="t">
            <a:spAutoFit/>
          </a:bodyPr>
          <a:lstStyle/>
          <a:p>
            <a:pPr algn="ctr">
              <a:lnSpc>
                <a:spcPts val="3599"/>
              </a:lnSpc>
              <a:spcBef>
                <a:spcPct val="0"/>
              </a:spcBef>
            </a:pPr>
            <a:r>
              <a:rPr lang="en-US" sz="2999">
                <a:solidFill>
                  <a:srgbClr val="262626"/>
                </a:solidFill>
                <a:latin typeface="Arial Bold"/>
              </a:rPr>
              <a:t>Sistem manajemen penagihan memungkinkan untuk</a:t>
            </a:r>
          </a:p>
        </p:txBody>
      </p:sp>
    </p:spTree>
  </p:cSld>
  <p:clrMapOvr>
    <a:masterClrMapping/>
  </p:clrMapOvr>
  <p:transition>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860674"/>
            <a:ext cx="16230600" cy="6320790"/>
          </a:xfrm>
          <a:prstGeom prst="rect">
            <a:avLst/>
          </a:prstGeom>
        </p:spPr>
        <p:txBody>
          <a:bodyPr lIns="0" tIns="0" rIns="0" bIns="0" rtlCol="0" anchor="t">
            <a:spAutoFit/>
          </a:bodyPr>
          <a:lstStyle/>
          <a:p>
            <a:pPr algn="just">
              <a:lnSpc>
                <a:spcPts val="3359"/>
              </a:lnSpc>
            </a:pPr>
            <a:r>
              <a:rPr lang="en-US" sz="2399">
                <a:solidFill>
                  <a:srgbClr val="404040"/>
                </a:solidFill>
                <a:latin typeface="Arial"/>
              </a:rPr>
              <a:t>PT. ETREA memutuskan untuk membuat sistem manajemen penagihan yang memungkinkan mereka untuk membuat faktur untuk event yang dapat ditagih yang ditentukan secara khusus, seperti langganan dan penggunaan volume sumber daya IT. Manajemen penagihan disesuaikan dengan acara yang diperlukan dan skema harga metadata.</a:t>
            </a:r>
          </a:p>
          <a:p>
            <a:pPr algn="just">
              <a:lnSpc>
                <a:spcPts val="3359"/>
              </a:lnSpc>
            </a:pPr>
            <a:endParaRPr lang="en-US" sz="2399">
              <a:solidFill>
                <a:srgbClr val="404040"/>
              </a:solidFill>
              <a:latin typeface="Arial"/>
            </a:endParaRPr>
          </a:p>
          <a:p>
            <a:pPr algn="just">
              <a:lnSpc>
                <a:spcPts val="3359"/>
              </a:lnSpc>
            </a:pPr>
            <a:r>
              <a:rPr lang="en-US" sz="2399">
                <a:solidFill>
                  <a:srgbClr val="404040"/>
                </a:solidFill>
                <a:latin typeface="Arial"/>
              </a:rPr>
              <a:t>Sistem ini mencakup dua basis data kepemilikan yang sesuai:</a:t>
            </a:r>
          </a:p>
          <a:p>
            <a:pPr algn="just">
              <a:lnSpc>
                <a:spcPts val="3359"/>
              </a:lnSpc>
            </a:pPr>
            <a:r>
              <a:rPr lang="en-US" sz="2399">
                <a:solidFill>
                  <a:srgbClr val="404040"/>
                </a:solidFill>
                <a:latin typeface="Arial"/>
              </a:rPr>
              <a:t>- repositori event yang dapat ditagih</a:t>
            </a:r>
          </a:p>
          <a:p>
            <a:pPr algn="just">
              <a:lnSpc>
                <a:spcPts val="3359"/>
              </a:lnSpc>
            </a:pPr>
            <a:r>
              <a:rPr lang="en-US" sz="2399">
                <a:solidFill>
                  <a:srgbClr val="404040"/>
                </a:solidFill>
                <a:latin typeface="Arial"/>
              </a:rPr>
              <a:t>- repositori skema penetapan harga</a:t>
            </a:r>
          </a:p>
          <a:p>
            <a:pPr algn="just">
              <a:lnSpc>
                <a:spcPts val="3359"/>
              </a:lnSpc>
            </a:pPr>
            <a:endParaRPr lang="en-US" sz="2399">
              <a:solidFill>
                <a:srgbClr val="404040"/>
              </a:solidFill>
              <a:latin typeface="Arial"/>
            </a:endParaRPr>
          </a:p>
          <a:p>
            <a:pPr algn="just">
              <a:lnSpc>
                <a:spcPts val="3359"/>
              </a:lnSpc>
            </a:pPr>
            <a:r>
              <a:rPr lang="en-US" sz="2399">
                <a:solidFill>
                  <a:srgbClr val="404040"/>
                </a:solidFill>
                <a:latin typeface="Arial"/>
              </a:rPr>
              <a:t>Peristiwa penggunaan dikumpulkan dari monitor bayar-per-penggunaan yang diimplementasikan sebagai ekstensi ke platform VIM (Virtual Infrastructure Manager). Penggunaan dengan peristiwa Thin-granularity, seperti server virtual mulai, berhenti, penskalaan naik-turun, dan penonaktifan, disimpan dalam repositori yang dikelola oleh VIM platform.</a:t>
            </a:r>
          </a:p>
          <a:p>
            <a:pPr algn="just">
              <a:lnSpc>
                <a:spcPts val="3359"/>
              </a:lnSpc>
            </a:pPr>
            <a:r>
              <a:rPr lang="en-US" sz="2399">
                <a:solidFill>
                  <a:srgbClr val="404040"/>
                </a:solidFill>
                <a:latin typeface="Arial"/>
              </a:rPr>
              <a:t>Monitor bayar-per-penggunaan selanjutnya secara teratur memasok manajemen penagihan sistem penagihan dengan event yang dapat ditagih yang sesuai. Model penetapan harga standar adalah diterapkan pada sebagian besar kontrak konsumen cloud, meskipun dapat disesuaikan ketika persyaratan khusus dinegosiasikan.</a:t>
            </a:r>
          </a:p>
          <a:p>
            <a:pPr algn="just">
              <a:lnSpc>
                <a:spcPts val="3359"/>
              </a:lnSpc>
            </a:pPr>
            <a:endParaRPr lang="en-US" sz="2399">
              <a:solidFill>
                <a:srgbClr val="404040"/>
              </a:solidFill>
              <a:latin typeface="Arial"/>
            </a:endParaRPr>
          </a:p>
        </p:txBody>
      </p:sp>
      <p:grpSp>
        <p:nvGrpSpPr>
          <p:cNvPr id="3" name="Group 3"/>
          <p:cNvGrpSpPr/>
          <p:nvPr/>
        </p:nvGrpSpPr>
        <p:grpSpPr>
          <a:xfrm>
            <a:off x="14199675" y="1042139"/>
            <a:ext cx="3059625" cy="934738"/>
            <a:chOff x="0" y="0"/>
            <a:chExt cx="4079499" cy="1246318"/>
          </a:xfrm>
        </p:grpSpPr>
        <p:sp>
          <p:nvSpPr>
            <p:cNvPr id="4" name="Freeform 4"/>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5" name="Freeform 5"/>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6" name="Freeform 6"/>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
        <p:nvSpPr>
          <p:cNvPr id="7" name="TextBox 7"/>
          <p:cNvSpPr txBox="1"/>
          <p:nvPr/>
        </p:nvSpPr>
        <p:spPr>
          <a:xfrm>
            <a:off x="1028700" y="1337414"/>
            <a:ext cx="13417095" cy="809628"/>
          </a:xfrm>
          <a:prstGeom prst="rect">
            <a:avLst/>
          </a:prstGeom>
        </p:spPr>
        <p:txBody>
          <a:bodyPr lIns="0" tIns="0" rIns="0" bIns="0" rtlCol="0" anchor="t">
            <a:spAutoFit/>
          </a:bodyPr>
          <a:lstStyle/>
          <a:p>
            <a:pPr>
              <a:lnSpc>
                <a:spcPts val="5400"/>
              </a:lnSpc>
            </a:pPr>
            <a:r>
              <a:rPr lang="en-US" sz="5000">
                <a:solidFill>
                  <a:srgbClr val="404040"/>
                </a:solidFill>
                <a:latin typeface="Arial Bold Italics"/>
              </a:rPr>
              <a:t>Study Case</a:t>
            </a:r>
          </a:p>
        </p:txBody>
      </p:sp>
    </p:spTree>
  </p:cSld>
  <p:clrMapOvr>
    <a:masterClrMapping/>
  </p:clrMapOvr>
  <p:transition>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734" y="981075"/>
            <a:ext cx="13417095" cy="809628"/>
          </a:xfrm>
          <a:prstGeom prst="rect">
            <a:avLst/>
          </a:prstGeom>
        </p:spPr>
        <p:txBody>
          <a:bodyPr lIns="0" tIns="0" rIns="0" bIns="0" rtlCol="0" anchor="t">
            <a:spAutoFit/>
          </a:bodyPr>
          <a:lstStyle/>
          <a:p>
            <a:pPr algn="ctr">
              <a:lnSpc>
                <a:spcPts val="5400"/>
              </a:lnSpc>
            </a:pPr>
            <a:r>
              <a:rPr lang="en-US" sz="5000">
                <a:solidFill>
                  <a:srgbClr val="404040"/>
                </a:solidFill>
                <a:latin typeface="Arial Bold"/>
              </a:rPr>
              <a:t>Daftar Pustaka</a:t>
            </a:r>
          </a:p>
        </p:txBody>
      </p:sp>
      <p:grpSp>
        <p:nvGrpSpPr>
          <p:cNvPr id="3" name="Group 3"/>
          <p:cNvGrpSpPr/>
          <p:nvPr/>
        </p:nvGrpSpPr>
        <p:grpSpPr>
          <a:xfrm>
            <a:off x="14199675" y="1042139"/>
            <a:ext cx="3059625" cy="934738"/>
            <a:chOff x="0" y="0"/>
            <a:chExt cx="4079499" cy="1246318"/>
          </a:xfrm>
        </p:grpSpPr>
        <p:sp>
          <p:nvSpPr>
            <p:cNvPr id="4" name="Freeform 4"/>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5" name="Freeform 5"/>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6" name="Freeform 6"/>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7" name="TextBox 7"/>
          <p:cNvSpPr txBox="1"/>
          <p:nvPr/>
        </p:nvSpPr>
        <p:spPr>
          <a:xfrm>
            <a:off x="1635711" y="3683500"/>
            <a:ext cx="15016577" cy="3781425"/>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404040"/>
                </a:solidFill>
                <a:latin typeface="Arial"/>
              </a:rPr>
              <a:t>https://www.heptabit.com/blog/cloud-migration/cloud-management-mechanisms-a-brief-overview</a:t>
            </a:r>
          </a:p>
          <a:p>
            <a:pPr marL="647700" lvl="1" indent="-323850">
              <a:lnSpc>
                <a:spcPts val="4200"/>
              </a:lnSpc>
              <a:buFont typeface="Arial"/>
              <a:buChar char="•"/>
            </a:pPr>
            <a:r>
              <a:rPr lang="en-US" sz="3000">
                <a:solidFill>
                  <a:srgbClr val="404040"/>
                </a:solidFill>
                <a:latin typeface="Arial"/>
              </a:rPr>
              <a:t>https://prezi.com/p/diye3zili-ss/specialized-cloud-mechanisms-cloud-management/</a:t>
            </a:r>
          </a:p>
          <a:p>
            <a:pPr marL="647700" lvl="1" indent="-323850">
              <a:lnSpc>
                <a:spcPts val="4200"/>
              </a:lnSpc>
              <a:buFont typeface="Arial"/>
              <a:buChar char="•"/>
            </a:pPr>
            <a:r>
              <a:rPr lang="en-US" sz="3000">
                <a:solidFill>
                  <a:srgbClr val="404040"/>
                </a:solidFill>
                <a:latin typeface="Arial"/>
              </a:rPr>
              <a:t>Cloud Computing: Concepts, Technology, &amp; Architecture (2013)</a:t>
            </a:r>
          </a:p>
          <a:p>
            <a:pPr marL="647700" lvl="1" indent="-323850">
              <a:lnSpc>
                <a:spcPts val="4200"/>
              </a:lnSpc>
              <a:buFont typeface="Arial"/>
              <a:buChar char="•"/>
            </a:pPr>
            <a:r>
              <a:rPr lang="en-US" sz="3000">
                <a:solidFill>
                  <a:srgbClr val="404040"/>
                </a:solidFill>
                <a:latin typeface="Arial"/>
              </a:rPr>
              <a:t>https://www.geeksforgeeks.org/cloud-management-in-cloud-computing/</a:t>
            </a:r>
          </a:p>
          <a:p>
            <a:pPr marL="647700" lvl="1" indent="-323850" algn="l">
              <a:lnSpc>
                <a:spcPts val="4200"/>
              </a:lnSpc>
              <a:buFont typeface="Arial"/>
              <a:buChar char="•"/>
            </a:pPr>
            <a:r>
              <a:rPr lang="en-US" sz="3000">
                <a:solidFill>
                  <a:srgbClr val="404040"/>
                </a:solidFill>
                <a:latin typeface="Arial"/>
              </a:rPr>
              <a:t>https://patterns.arcitura.com/cloud-computing-patterns/mechanisms/remote_administration_system</a:t>
            </a:r>
          </a:p>
        </p:txBody>
      </p:sp>
    </p:spTree>
  </p:cSld>
  <p:clrMapOvr>
    <a:masterClrMapping/>
  </p:clrMapOvr>
  <p:transition>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28700" y="7977660"/>
            <a:ext cx="16230600" cy="952500"/>
          </a:xfrm>
          <a:prstGeom prst="rect">
            <a:avLst/>
          </a:prstGeom>
        </p:spPr>
        <p:txBody>
          <a:bodyPr lIns="0" tIns="0" rIns="0" bIns="0" rtlCol="0" anchor="t">
            <a:spAutoFit/>
          </a:bodyPr>
          <a:lstStyle/>
          <a:p>
            <a:pPr algn="ctr">
              <a:lnSpc>
                <a:spcPts val="6600"/>
              </a:lnSpc>
            </a:pPr>
            <a:r>
              <a:rPr lang="en-US" sz="5500">
                <a:solidFill>
                  <a:srgbClr val="FFFFFF"/>
                </a:solidFill>
                <a:latin typeface="Arial Bold Italics"/>
              </a:rPr>
              <a:t>THANK YOU</a:t>
            </a:r>
          </a:p>
        </p:txBody>
      </p:sp>
      <p:grpSp>
        <p:nvGrpSpPr>
          <p:cNvPr id="4" name="Group 4"/>
          <p:cNvGrpSpPr/>
          <p:nvPr/>
        </p:nvGrpSpPr>
        <p:grpSpPr>
          <a:xfrm>
            <a:off x="14199675" y="1042139"/>
            <a:ext cx="3059625" cy="934738"/>
            <a:chOff x="0" y="0"/>
            <a:chExt cx="4079499" cy="1246318"/>
          </a:xfrm>
        </p:grpSpPr>
        <p:sp>
          <p:nvSpPr>
            <p:cNvPr id="5" name="Freeform 5"/>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6" name="Freeform 6"/>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7" name="Freeform 7"/>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Tree>
  </p:cSld>
  <p:clrMapOvr>
    <a:masterClrMapping/>
  </p:clrMapOvr>
  <p:transition>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633884" y="900240"/>
            <a:ext cx="17176916" cy="1115690"/>
          </a:xfrm>
          <a:prstGeom prst="rect">
            <a:avLst/>
          </a:prstGeom>
        </p:spPr>
        <p:txBody>
          <a:bodyPr lIns="0" tIns="0" rIns="0" bIns="0" rtlCol="0" anchor="t">
            <a:spAutoFit/>
          </a:bodyPr>
          <a:lstStyle/>
          <a:p>
            <a:pPr algn="ctr">
              <a:lnSpc>
                <a:spcPts val="8748"/>
              </a:lnSpc>
            </a:pPr>
            <a:r>
              <a:rPr lang="en-US" sz="8100" dirty="0">
                <a:solidFill>
                  <a:srgbClr val="404040"/>
                </a:solidFill>
                <a:latin typeface="Arial"/>
              </a:rPr>
              <a:t>Slide </a:t>
            </a:r>
            <a:r>
              <a:rPr lang="en-US" sz="8100" dirty="0" err="1">
                <a:solidFill>
                  <a:srgbClr val="404040"/>
                </a:solidFill>
                <a:latin typeface="Arial"/>
              </a:rPr>
              <a:t>Kontributor</a:t>
            </a:r>
            <a:endParaRPr lang="en-US" sz="8100" dirty="0" err="1">
              <a:solidFill>
                <a:srgbClr val="404040"/>
              </a:solidFill>
              <a:latin typeface="Arial"/>
              <a:cs typeface="Arial"/>
            </a:endParaRPr>
          </a:p>
        </p:txBody>
      </p:sp>
      <p:grpSp>
        <p:nvGrpSpPr>
          <p:cNvPr id="21" name="Group 21"/>
          <p:cNvGrpSpPr/>
          <p:nvPr/>
        </p:nvGrpSpPr>
        <p:grpSpPr>
          <a:xfrm>
            <a:off x="14694024" y="438277"/>
            <a:ext cx="3059625" cy="934738"/>
            <a:chOff x="0" y="0"/>
            <a:chExt cx="4079499" cy="1246318"/>
          </a:xfrm>
        </p:grpSpPr>
        <p:sp>
          <p:nvSpPr>
            <p:cNvPr id="22" name="Freeform 22"/>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23" name="Freeform 23"/>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24" name="Freeform 24"/>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65" name="TextBox 65"/>
          <p:cNvSpPr txBox="1"/>
          <p:nvPr/>
        </p:nvSpPr>
        <p:spPr>
          <a:xfrm>
            <a:off x="5095034" y="9216067"/>
            <a:ext cx="1920531" cy="284526"/>
          </a:xfrm>
          <a:prstGeom prst="rect">
            <a:avLst/>
          </a:prstGeom>
        </p:spPr>
        <p:txBody>
          <a:bodyPr lIns="0" tIns="0" rIns="0" bIns="0" rtlCol="0" anchor="t">
            <a:spAutoFit/>
          </a:bodyPr>
          <a:lstStyle/>
          <a:p>
            <a:pPr algn="ctr">
              <a:lnSpc>
                <a:spcPts val="1977"/>
              </a:lnSpc>
            </a:pPr>
            <a:r>
              <a:rPr lang="en-US" sz="1831">
                <a:solidFill>
                  <a:srgbClr val="FFFFFF"/>
                </a:solidFill>
                <a:latin typeface="Arial"/>
              </a:rPr>
              <a:t>Yohannes H. T. A.</a:t>
            </a:r>
          </a:p>
        </p:txBody>
      </p:sp>
      <p:sp>
        <p:nvSpPr>
          <p:cNvPr id="66" name="TextBox 66"/>
          <p:cNvSpPr txBox="1"/>
          <p:nvPr/>
        </p:nvSpPr>
        <p:spPr>
          <a:xfrm>
            <a:off x="5095034" y="9512912"/>
            <a:ext cx="1920531" cy="221667"/>
          </a:xfrm>
          <a:prstGeom prst="rect">
            <a:avLst/>
          </a:prstGeom>
        </p:spPr>
        <p:txBody>
          <a:bodyPr lIns="0" tIns="0" rIns="0" bIns="0" rtlCol="0" anchor="t">
            <a:spAutoFit/>
          </a:bodyPr>
          <a:lstStyle/>
          <a:p>
            <a:pPr algn="ctr">
              <a:lnSpc>
                <a:spcPts val="1483"/>
              </a:lnSpc>
            </a:pPr>
            <a:r>
              <a:rPr lang="en-US" sz="1373">
                <a:solidFill>
                  <a:srgbClr val="FFFFFF"/>
                </a:solidFill>
                <a:latin typeface="Arial"/>
              </a:rPr>
              <a:t>5027211022</a:t>
            </a:r>
          </a:p>
        </p:txBody>
      </p:sp>
      <p:sp>
        <p:nvSpPr>
          <p:cNvPr id="67" name="TextBox 67"/>
          <p:cNvSpPr txBox="1"/>
          <p:nvPr/>
        </p:nvSpPr>
        <p:spPr>
          <a:xfrm>
            <a:off x="8263902" y="9216067"/>
            <a:ext cx="1920531" cy="284526"/>
          </a:xfrm>
          <a:prstGeom prst="rect">
            <a:avLst/>
          </a:prstGeom>
        </p:spPr>
        <p:txBody>
          <a:bodyPr lIns="0" tIns="0" rIns="0" bIns="0" rtlCol="0" anchor="t">
            <a:spAutoFit/>
          </a:bodyPr>
          <a:lstStyle/>
          <a:p>
            <a:pPr algn="ctr">
              <a:lnSpc>
                <a:spcPts val="1977"/>
              </a:lnSpc>
            </a:pPr>
            <a:r>
              <a:rPr lang="en-US" sz="1831">
                <a:solidFill>
                  <a:srgbClr val="FFFFFF"/>
                </a:solidFill>
                <a:latin typeface="Arial"/>
              </a:rPr>
              <a:t>Yoga Hartono</a:t>
            </a:r>
          </a:p>
        </p:txBody>
      </p:sp>
      <p:sp>
        <p:nvSpPr>
          <p:cNvPr id="68" name="TextBox 68"/>
          <p:cNvSpPr txBox="1"/>
          <p:nvPr/>
        </p:nvSpPr>
        <p:spPr>
          <a:xfrm>
            <a:off x="8263902" y="9512912"/>
            <a:ext cx="1920531" cy="221667"/>
          </a:xfrm>
          <a:prstGeom prst="rect">
            <a:avLst/>
          </a:prstGeom>
        </p:spPr>
        <p:txBody>
          <a:bodyPr lIns="0" tIns="0" rIns="0" bIns="0" rtlCol="0" anchor="t">
            <a:spAutoFit/>
          </a:bodyPr>
          <a:lstStyle/>
          <a:p>
            <a:pPr algn="ctr">
              <a:lnSpc>
                <a:spcPts val="1483"/>
              </a:lnSpc>
            </a:pPr>
            <a:r>
              <a:rPr lang="en-US" sz="1373">
                <a:solidFill>
                  <a:srgbClr val="FFFFFF"/>
                </a:solidFill>
                <a:latin typeface="Arial"/>
              </a:rPr>
              <a:t>5027211023</a:t>
            </a:r>
          </a:p>
        </p:txBody>
      </p:sp>
      <p:sp>
        <p:nvSpPr>
          <p:cNvPr id="69" name="TextBox 69"/>
          <p:cNvSpPr txBox="1"/>
          <p:nvPr/>
        </p:nvSpPr>
        <p:spPr>
          <a:xfrm>
            <a:off x="11432770" y="9216067"/>
            <a:ext cx="1920531" cy="284526"/>
          </a:xfrm>
          <a:prstGeom prst="rect">
            <a:avLst/>
          </a:prstGeom>
        </p:spPr>
        <p:txBody>
          <a:bodyPr lIns="0" tIns="0" rIns="0" bIns="0" rtlCol="0" anchor="t">
            <a:spAutoFit/>
          </a:bodyPr>
          <a:lstStyle/>
          <a:p>
            <a:pPr algn="ctr">
              <a:lnSpc>
                <a:spcPts val="1977"/>
              </a:lnSpc>
            </a:pPr>
            <a:r>
              <a:rPr lang="en-US" sz="1831">
                <a:solidFill>
                  <a:srgbClr val="FFFFFF"/>
                </a:solidFill>
                <a:latin typeface="Arial"/>
              </a:rPr>
              <a:t>Midyanisa Yuniar</a:t>
            </a:r>
          </a:p>
        </p:txBody>
      </p:sp>
      <p:sp>
        <p:nvSpPr>
          <p:cNvPr id="70" name="TextBox 70"/>
          <p:cNvSpPr txBox="1"/>
          <p:nvPr/>
        </p:nvSpPr>
        <p:spPr>
          <a:xfrm>
            <a:off x="11432770" y="9512912"/>
            <a:ext cx="1920531" cy="221667"/>
          </a:xfrm>
          <a:prstGeom prst="rect">
            <a:avLst/>
          </a:prstGeom>
        </p:spPr>
        <p:txBody>
          <a:bodyPr lIns="0" tIns="0" rIns="0" bIns="0" rtlCol="0" anchor="t">
            <a:spAutoFit/>
          </a:bodyPr>
          <a:lstStyle/>
          <a:p>
            <a:pPr algn="ctr">
              <a:lnSpc>
                <a:spcPts val="1483"/>
              </a:lnSpc>
            </a:pPr>
            <a:r>
              <a:rPr lang="en-US" sz="1373">
                <a:solidFill>
                  <a:srgbClr val="FFFFFF"/>
                </a:solidFill>
                <a:latin typeface="Arial"/>
              </a:rPr>
              <a:t>5027211025</a:t>
            </a:r>
          </a:p>
        </p:txBody>
      </p:sp>
      <p:sp>
        <p:nvSpPr>
          <p:cNvPr id="71" name="Kotak Teks 70">
            <a:extLst>
              <a:ext uri="{FF2B5EF4-FFF2-40B4-BE49-F238E27FC236}">
                <a16:creationId xmlns:a16="http://schemas.microsoft.com/office/drawing/2014/main" id="{FA18D557-1CD3-0361-A5D1-B7E10EFC0AEE}"/>
              </a:ext>
            </a:extLst>
          </p:cNvPr>
          <p:cNvSpPr txBox="1"/>
          <p:nvPr/>
        </p:nvSpPr>
        <p:spPr>
          <a:xfrm>
            <a:off x="5093493" y="2878931"/>
            <a:ext cx="700881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4000" dirty="0">
                <a:latin typeface="Arial"/>
                <a:cs typeface="Arial"/>
              </a:rPr>
              <a:t>Arfan </a:t>
            </a:r>
            <a:r>
              <a:rPr lang="en-US" sz="4000" err="1">
                <a:latin typeface="Arial"/>
                <a:cs typeface="Arial"/>
              </a:rPr>
              <a:t>Yusran</a:t>
            </a:r>
            <a:endParaRPr lang="en-US" sz="4000">
              <a:latin typeface="Arial"/>
              <a:cs typeface="Arial"/>
            </a:endParaRPr>
          </a:p>
          <a:p>
            <a:pPr marL="285750" indent="-285750">
              <a:buFont typeface="Arial"/>
              <a:buChar char="•"/>
            </a:pPr>
            <a:r>
              <a:rPr lang="en-US" sz="4000" dirty="0">
                <a:latin typeface="Arial"/>
                <a:cs typeface="Arial"/>
              </a:rPr>
              <a:t>Annisa </a:t>
            </a:r>
            <a:r>
              <a:rPr lang="en-US" sz="4000" err="1">
                <a:latin typeface="Arial"/>
                <a:cs typeface="Arial"/>
              </a:rPr>
              <a:t>Rahmapuri</a:t>
            </a:r>
            <a:endParaRPr lang="en-US" sz="4000">
              <a:latin typeface="Arial"/>
              <a:cs typeface="Arial"/>
            </a:endParaRPr>
          </a:p>
          <a:p>
            <a:pPr marL="285750" indent="-285750">
              <a:buFont typeface="Arial"/>
              <a:buChar char="•"/>
            </a:pPr>
            <a:r>
              <a:rPr lang="en-US" sz="4000" dirty="0">
                <a:latin typeface="Arial"/>
                <a:cs typeface="Arial"/>
              </a:rPr>
              <a:t>Abdul Zaki S. R.</a:t>
            </a:r>
          </a:p>
          <a:p>
            <a:pPr marL="285750" indent="-285750">
              <a:buFont typeface="Arial"/>
              <a:buChar char="•"/>
            </a:pPr>
            <a:r>
              <a:rPr lang="en-US" sz="4000" dirty="0">
                <a:latin typeface="Arial"/>
                <a:cs typeface="Arial"/>
              </a:rPr>
              <a:t>Yohannes H. T. A.</a:t>
            </a:r>
          </a:p>
          <a:p>
            <a:pPr marL="285750" indent="-285750">
              <a:buFont typeface="Arial"/>
              <a:buChar char="•"/>
            </a:pPr>
            <a:r>
              <a:rPr lang="en-US" sz="4000" dirty="0">
                <a:latin typeface="Arial"/>
                <a:cs typeface="Arial"/>
              </a:rPr>
              <a:t>Yoga Hartono</a:t>
            </a:r>
          </a:p>
          <a:p>
            <a:pPr marL="285750" indent="-285750">
              <a:buFont typeface="Arial"/>
              <a:buChar char="•"/>
            </a:pPr>
            <a:r>
              <a:rPr lang="en-US" sz="4000" err="1">
                <a:latin typeface="Arial"/>
                <a:cs typeface="Arial"/>
              </a:rPr>
              <a:t>Midyanisa</a:t>
            </a:r>
            <a:r>
              <a:rPr lang="en-US" sz="4000" dirty="0">
                <a:latin typeface="Arial"/>
                <a:cs typeface="Arial"/>
              </a:rPr>
              <a:t> </a:t>
            </a:r>
            <a:r>
              <a:rPr lang="en-US" sz="4000" err="1">
                <a:latin typeface="Arial"/>
                <a:cs typeface="Arial"/>
              </a:rPr>
              <a:t>Yuniar</a:t>
            </a:r>
            <a:endParaRPr lang="en-US" sz="4000">
              <a:latin typeface="Arial"/>
              <a:cs typeface="Arial"/>
            </a:endParaRPr>
          </a:p>
          <a:p>
            <a:pPr marL="285750" indent="-285750">
              <a:buFont typeface="Arial"/>
              <a:buChar char="•"/>
            </a:pPr>
            <a:endParaRPr lang="en-US" sz="4000" dirty="0">
              <a:latin typeface="Arial"/>
              <a:cs typeface="Arial"/>
            </a:endParaRPr>
          </a:p>
          <a:p>
            <a:pPr marL="285750" indent="-285750">
              <a:buFont typeface="Arial"/>
              <a:buChar char="•"/>
            </a:pPr>
            <a:endParaRPr lang="id-ID" sz="4000" dirty="0">
              <a:cs typeface="Calibri"/>
            </a:endParaRPr>
          </a:p>
        </p:txBody>
      </p:sp>
    </p:spTree>
    <p:extLst>
      <p:ext uri="{BB962C8B-B14F-4D97-AF65-F5344CB8AC3E}">
        <p14:creationId xmlns:p14="http://schemas.microsoft.com/office/powerpoint/2010/main" val="51096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622022" y="7804380"/>
            <a:ext cx="15043957" cy="952500"/>
          </a:xfrm>
          <a:prstGeom prst="rect">
            <a:avLst/>
          </a:prstGeom>
        </p:spPr>
        <p:txBody>
          <a:bodyPr lIns="0" tIns="0" rIns="0" bIns="0" rtlCol="0" anchor="t">
            <a:spAutoFit/>
          </a:bodyPr>
          <a:lstStyle/>
          <a:p>
            <a:pPr algn="ctr">
              <a:lnSpc>
                <a:spcPts val="6600"/>
              </a:lnSpc>
            </a:pPr>
            <a:r>
              <a:rPr lang="en-US" sz="5500">
                <a:solidFill>
                  <a:srgbClr val="FFFFFF"/>
                </a:solidFill>
                <a:latin typeface="Arial Bold Italics"/>
              </a:rPr>
              <a:t> Remote Administration System </a:t>
            </a:r>
          </a:p>
        </p:txBody>
      </p:sp>
      <p:grpSp>
        <p:nvGrpSpPr>
          <p:cNvPr id="4" name="Group 4"/>
          <p:cNvGrpSpPr/>
          <p:nvPr/>
        </p:nvGrpSpPr>
        <p:grpSpPr>
          <a:xfrm>
            <a:off x="14199675" y="1042139"/>
            <a:ext cx="3059625" cy="934738"/>
            <a:chOff x="0" y="0"/>
            <a:chExt cx="4079499" cy="1246318"/>
          </a:xfrm>
        </p:grpSpPr>
        <p:sp>
          <p:nvSpPr>
            <p:cNvPr id="5" name="Freeform 5"/>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6" name="Freeform 6"/>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7" name="Freeform 7"/>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9675" y="1042139"/>
            <a:ext cx="3059625" cy="934738"/>
            <a:chOff x="0" y="0"/>
            <a:chExt cx="4079499" cy="1246318"/>
          </a:xfrm>
        </p:grpSpPr>
        <p:sp>
          <p:nvSpPr>
            <p:cNvPr id="3" name="Freeform 3"/>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4" name="Freeform 4"/>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5" name="Freeform 5"/>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6" name="Freeform 6"/>
          <p:cNvSpPr/>
          <p:nvPr/>
        </p:nvSpPr>
        <p:spPr>
          <a:xfrm>
            <a:off x="2349752" y="3389069"/>
            <a:ext cx="4702721" cy="5869231"/>
          </a:xfrm>
          <a:custGeom>
            <a:avLst/>
            <a:gdLst/>
            <a:ahLst/>
            <a:cxnLst/>
            <a:rect l="l" t="t" r="r" b="b"/>
            <a:pathLst>
              <a:path w="4702721" h="5869231">
                <a:moveTo>
                  <a:pt x="0" y="0"/>
                </a:moveTo>
                <a:lnTo>
                  <a:pt x="4702722" y="0"/>
                </a:lnTo>
                <a:lnTo>
                  <a:pt x="4702722" y="5869231"/>
                </a:lnTo>
                <a:lnTo>
                  <a:pt x="0" y="58692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9144000" y="3854024"/>
            <a:ext cx="6585488" cy="2438147"/>
          </a:xfrm>
          <a:prstGeom prst="rect">
            <a:avLst/>
          </a:prstGeom>
        </p:spPr>
        <p:txBody>
          <a:bodyPr lIns="0" tIns="0" rIns="0" bIns="0" rtlCol="0" anchor="t">
            <a:spAutoFit/>
          </a:bodyPr>
          <a:lstStyle/>
          <a:p>
            <a:pPr algn="just">
              <a:lnSpc>
                <a:spcPts val="3886"/>
              </a:lnSpc>
            </a:pPr>
            <a:r>
              <a:rPr lang="en-US" sz="2299">
                <a:solidFill>
                  <a:srgbClr val="404040"/>
                </a:solidFill>
                <a:latin typeface="Arial"/>
              </a:rPr>
              <a:t>Remote Administration System (RAS) adalah sebuah sistem yang memungkinkan administrator atau pengguna yang berwenang untuk mengakses, mengelola, dan mengendalikan komputer atau jaringan dari jarak jauh</a:t>
            </a:r>
          </a:p>
        </p:txBody>
      </p:sp>
      <p:sp>
        <p:nvSpPr>
          <p:cNvPr id="8" name="TextBox 8"/>
          <p:cNvSpPr txBox="1"/>
          <p:nvPr/>
        </p:nvSpPr>
        <p:spPr>
          <a:xfrm>
            <a:off x="583772" y="416418"/>
            <a:ext cx="13417095" cy="2129030"/>
          </a:xfrm>
          <a:prstGeom prst="rect">
            <a:avLst/>
          </a:prstGeom>
        </p:spPr>
        <p:txBody>
          <a:bodyPr lIns="0" tIns="0" rIns="0" bIns="0" rtlCol="0" anchor="t">
            <a:spAutoFit/>
          </a:bodyPr>
          <a:lstStyle/>
          <a:p>
            <a:pPr algn="ctr">
              <a:lnSpc>
                <a:spcPts val="7776"/>
              </a:lnSpc>
            </a:pPr>
            <a:r>
              <a:rPr lang="en-US" sz="7200">
                <a:solidFill>
                  <a:srgbClr val="404040"/>
                </a:solidFill>
                <a:latin typeface="Arial Bold Italics"/>
              </a:rPr>
              <a:t>Pengertian  Remote Administration System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28488" y="1733418"/>
            <a:ext cx="4831024" cy="4824056"/>
          </a:xfrm>
          <a:custGeom>
            <a:avLst/>
            <a:gdLst/>
            <a:ahLst/>
            <a:cxnLst/>
            <a:rect l="l" t="t" r="r" b="b"/>
            <a:pathLst>
              <a:path w="4831024" h="4824056">
                <a:moveTo>
                  <a:pt x="0" y="0"/>
                </a:moveTo>
                <a:lnTo>
                  <a:pt x="4831024" y="0"/>
                </a:lnTo>
                <a:lnTo>
                  <a:pt x="4831024" y="4824056"/>
                </a:lnTo>
                <a:lnTo>
                  <a:pt x="0" y="48240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382449" y="3385651"/>
            <a:ext cx="1520357" cy="1519589"/>
          </a:xfrm>
          <a:custGeom>
            <a:avLst/>
            <a:gdLst/>
            <a:ahLst/>
            <a:cxnLst/>
            <a:rect l="l" t="t" r="r" b="b"/>
            <a:pathLst>
              <a:path w="1520357" h="1519589">
                <a:moveTo>
                  <a:pt x="0" y="0"/>
                </a:moveTo>
                <a:lnTo>
                  <a:pt x="1520357" y="0"/>
                </a:lnTo>
                <a:lnTo>
                  <a:pt x="1520357" y="1519590"/>
                </a:lnTo>
                <a:lnTo>
                  <a:pt x="0" y="15195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28700" y="3270487"/>
            <a:ext cx="4502488" cy="619125"/>
          </a:xfrm>
          <a:prstGeom prst="rect">
            <a:avLst/>
          </a:prstGeom>
        </p:spPr>
        <p:txBody>
          <a:bodyPr lIns="0" tIns="0" rIns="0" bIns="0" rtlCol="0" anchor="t">
            <a:spAutoFit/>
          </a:bodyPr>
          <a:lstStyle/>
          <a:p>
            <a:pPr algn="just">
              <a:lnSpc>
                <a:spcPts val="2307"/>
              </a:lnSpc>
            </a:pPr>
            <a:r>
              <a:rPr lang="en-US" sz="1922">
                <a:solidFill>
                  <a:srgbClr val="404040"/>
                </a:solidFill>
                <a:latin typeface="Arial"/>
              </a:rPr>
              <a:t>Mengakses perangkat atau sistem dari lokasi yang berbeda secara jarak jauh</a:t>
            </a:r>
          </a:p>
        </p:txBody>
      </p:sp>
      <p:grpSp>
        <p:nvGrpSpPr>
          <p:cNvPr id="5" name="Group 5"/>
          <p:cNvGrpSpPr/>
          <p:nvPr/>
        </p:nvGrpSpPr>
        <p:grpSpPr>
          <a:xfrm>
            <a:off x="908486" y="2444680"/>
            <a:ext cx="4742915" cy="753963"/>
            <a:chOff x="0" y="0"/>
            <a:chExt cx="6323887" cy="1005284"/>
          </a:xfrm>
        </p:grpSpPr>
        <p:sp>
          <p:nvSpPr>
            <p:cNvPr id="6" name="Freeform 6"/>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F0D23F"/>
            </a:solidFill>
          </p:spPr>
        </p:sp>
        <p:sp>
          <p:nvSpPr>
            <p:cNvPr id="7" name="TextBox 7"/>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a:rPr>
                <a:t>Akses Jarah Jauh</a:t>
              </a:r>
            </a:p>
          </p:txBody>
        </p:sp>
      </p:grpSp>
      <p:sp>
        <p:nvSpPr>
          <p:cNvPr id="8" name="Freeform 8"/>
          <p:cNvSpPr/>
          <p:nvPr/>
        </p:nvSpPr>
        <p:spPr>
          <a:xfrm>
            <a:off x="6955038" y="5263742"/>
            <a:ext cx="345124" cy="344116"/>
          </a:xfrm>
          <a:custGeom>
            <a:avLst/>
            <a:gdLst/>
            <a:ahLst/>
            <a:cxnLst/>
            <a:rect l="l" t="t" r="r" b="b"/>
            <a:pathLst>
              <a:path w="345124" h="344116">
                <a:moveTo>
                  <a:pt x="0" y="0"/>
                </a:moveTo>
                <a:lnTo>
                  <a:pt x="345124" y="0"/>
                </a:lnTo>
                <a:lnTo>
                  <a:pt x="345124" y="344115"/>
                </a:lnTo>
                <a:lnTo>
                  <a:pt x="0" y="3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0991529" y="5318362"/>
            <a:ext cx="376880" cy="289495"/>
          </a:xfrm>
          <a:custGeom>
            <a:avLst/>
            <a:gdLst/>
            <a:ahLst/>
            <a:cxnLst/>
            <a:rect l="l" t="t" r="r" b="b"/>
            <a:pathLst>
              <a:path w="376880" h="289495">
                <a:moveTo>
                  <a:pt x="0" y="0"/>
                </a:moveTo>
                <a:lnTo>
                  <a:pt x="376880" y="0"/>
                </a:lnTo>
                <a:lnTo>
                  <a:pt x="376880" y="289495"/>
                </a:lnTo>
                <a:lnTo>
                  <a:pt x="0" y="2894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8940190" y="7261371"/>
            <a:ext cx="415513" cy="418983"/>
          </a:xfrm>
          <a:custGeom>
            <a:avLst/>
            <a:gdLst/>
            <a:ahLst/>
            <a:cxnLst/>
            <a:rect l="l" t="t" r="r" b="b"/>
            <a:pathLst>
              <a:path w="415513" h="418983">
                <a:moveTo>
                  <a:pt x="0" y="0"/>
                </a:moveTo>
                <a:lnTo>
                  <a:pt x="415513" y="0"/>
                </a:lnTo>
                <a:lnTo>
                  <a:pt x="415513" y="418983"/>
                </a:lnTo>
                <a:lnTo>
                  <a:pt x="0" y="4189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1" name="Group 11"/>
          <p:cNvGrpSpPr/>
          <p:nvPr/>
        </p:nvGrpSpPr>
        <p:grpSpPr>
          <a:xfrm>
            <a:off x="14199675" y="561331"/>
            <a:ext cx="3059625" cy="934738"/>
            <a:chOff x="0" y="0"/>
            <a:chExt cx="4079499" cy="1246318"/>
          </a:xfrm>
        </p:grpSpPr>
        <p:sp>
          <p:nvSpPr>
            <p:cNvPr id="12" name="Freeform 12"/>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12"/>
              <a:stretch>
                <a:fillRect/>
              </a:stretch>
            </a:blipFill>
          </p:spPr>
        </p:sp>
        <p:sp>
          <p:nvSpPr>
            <p:cNvPr id="13" name="Freeform 13"/>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13"/>
              <a:stretch>
                <a:fillRect/>
              </a:stretch>
            </a:blipFill>
          </p:spPr>
        </p:sp>
        <p:sp>
          <p:nvSpPr>
            <p:cNvPr id="14" name="Freeform 14"/>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14"/>
              <a:stretch>
                <a:fillRect/>
              </a:stretch>
            </a:blipFill>
          </p:spPr>
        </p:sp>
      </p:grpSp>
      <p:sp>
        <p:nvSpPr>
          <p:cNvPr id="15" name="TextBox 15"/>
          <p:cNvSpPr txBox="1"/>
          <p:nvPr/>
        </p:nvSpPr>
        <p:spPr>
          <a:xfrm>
            <a:off x="1325550" y="516905"/>
            <a:ext cx="14161527" cy="1596767"/>
          </a:xfrm>
          <a:prstGeom prst="rect">
            <a:avLst/>
          </a:prstGeom>
        </p:spPr>
        <p:txBody>
          <a:bodyPr lIns="0" tIns="0" rIns="0" bIns="0" rtlCol="0" anchor="t">
            <a:spAutoFit/>
          </a:bodyPr>
          <a:lstStyle/>
          <a:p>
            <a:pPr>
              <a:lnSpc>
                <a:spcPts val="5831"/>
              </a:lnSpc>
            </a:pPr>
            <a:r>
              <a:rPr lang="en-US" sz="5399">
                <a:solidFill>
                  <a:srgbClr val="404040"/>
                </a:solidFill>
                <a:latin typeface="Arial Bold Italics"/>
              </a:rPr>
              <a:t>Prinsip Remote Administration System (RAS </a:t>
            </a:r>
          </a:p>
        </p:txBody>
      </p:sp>
      <p:sp>
        <p:nvSpPr>
          <p:cNvPr id="16" name="TextBox 16"/>
          <p:cNvSpPr txBox="1"/>
          <p:nvPr/>
        </p:nvSpPr>
        <p:spPr>
          <a:xfrm>
            <a:off x="12636598" y="3257901"/>
            <a:ext cx="4502488" cy="1190625"/>
          </a:xfrm>
          <a:prstGeom prst="rect">
            <a:avLst/>
          </a:prstGeom>
        </p:spPr>
        <p:txBody>
          <a:bodyPr lIns="0" tIns="0" rIns="0" bIns="0" rtlCol="0" anchor="t">
            <a:spAutoFit/>
          </a:bodyPr>
          <a:lstStyle/>
          <a:p>
            <a:pPr algn="just">
              <a:lnSpc>
                <a:spcPts val="2307"/>
              </a:lnSpc>
            </a:pPr>
            <a:r>
              <a:rPr lang="en-US" sz="1922">
                <a:solidFill>
                  <a:srgbClr val="404040"/>
                </a:solidFill>
                <a:latin typeface="Arial"/>
              </a:rPr>
              <a:t>Redundansi dan cadangan perlu diperhatikan untuk memastikan bahwa sistem RAS selalu tersedia ketika diperlukan.</a:t>
            </a:r>
          </a:p>
        </p:txBody>
      </p:sp>
      <p:grpSp>
        <p:nvGrpSpPr>
          <p:cNvPr id="17" name="Group 17"/>
          <p:cNvGrpSpPr/>
          <p:nvPr/>
        </p:nvGrpSpPr>
        <p:grpSpPr>
          <a:xfrm>
            <a:off x="12516385" y="2444680"/>
            <a:ext cx="4742915" cy="815594"/>
            <a:chOff x="0" y="0"/>
            <a:chExt cx="6323887" cy="1087458"/>
          </a:xfrm>
        </p:grpSpPr>
        <p:sp>
          <p:nvSpPr>
            <p:cNvPr id="18" name="Freeform 18"/>
            <p:cNvSpPr/>
            <p:nvPr/>
          </p:nvSpPr>
          <p:spPr>
            <a:xfrm>
              <a:off x="0" y="0"/>
              <a:ext cx="6323847" cy="1087447"/>
            </a:xfrm>
            <a:custGeom>
              <a:avLst/>
              <a:gdLst/>
              <a:ahLst/>
              <a:cxnLst/>
              <a:rect l="l" t="t" r="r" b="b"/>
              <a:pathLst>
                <a:path w="6323847" h="1087447">
                  <a:moveTo>
                    <a:pt x="0" y="543724"/>
                  </a:moveTo>
                  <a:cubicBezTo>
                    <a:pt x="0" y="243408"/>
                    <a:pt x="225015" y="0"/>
                    <a:pt x="502637" y="0"/>
                  </a:cubicBezTo>
                  <a:lnTo>
                    <a:pt x="5821211" y="0"/>
                  </a:lnTo>
                  <a:cubicBezTo>
                    <a:pt x="6098832" y="0"/>
                    <a:pt x="6323847" y="243408"/>
                    <a:pt x="6323847" y="543724"/>
                  </a:cubicBezTo>
                  <a:cubicBezTo>
                    <a:pt x="6323847" y="844039"/>
                    <a:pt x="6098832" y="1087447"/>
                    <a:pt x="5821211" y="1087447"/>
                  </a:cubicBezTo>
                  <a:lnTo>
                    <a:pt x="502637" y="1087447"/>
                  </a:lnTo>
                  <a:cubicBezTo>
                    <a:pt x="225015" y="1087447"/>
                    <a:pt x="0" y="844039"/>
                    <a:pt x="0" y="543724"/>
                  </a:cubicBezTo>
                  <a:close/>
                </a:path>
              </a:pathLst>
            </a:custGeom>
            <a:solidFill>
              <a:srgbClr val="F79465"/>
            </a:solidFill>
          </p:spPr>
        </p:sp>
        <p:sp>
          <p:nvSpPr>
            <p:cNvPr id="19" name="TextBox 19"/>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a:rPr>
                <a:t>Kemampuan Ketersediaan dan Pemulihan</a:t>
              </a:r>
            </a:p>
          </p:txBody>
        </p:sp>
      </p:grpSp>
      <p:sp>
        <p:nvSpPr>
          <p:cNvPr id="20" name="TextBox 20"/>
          <p:cNvSpPr txBox="1"/>
          <p:nvPr/>
        </p:nvSpPr>
        <p:spPr>
          <a:xfrm>
            <a:off x="1026484" y="6876277"/>
            <a:ext cx="4502488" cy="619125"/>
          </a:xfrm>
          <a:prstGeom prst="rect">
            <a:avLst/>
          </a:prstGeom>
        </p:spPr>
        <p:txBody>
          <a:bodyPr lIns="0" tIns="0" rIns="0" bIns="0" rtlCol="0" anchor="t">
            <a:spAutoFit/>
          </a:bodyPr>
          <a:lstStyle/>
          <a:p>
            <a:pPr algn="just">
              <a:lnSpc>
                <a:spcPts val="2307"/>
              </a:lnSpc>
            </a:pPr>
            <a:r>
              <a:rPr lang="en-US" sz="1922">
                <a:solidFill>
                  <a:srgbClr val="404040"/>
                </a:solidFill>
                <a:latin typeface="Arial"/>
              </a:rPr>
              <a:t>Harus dilindungi dengan enkripsi yang kuat untuk melindungi data</a:t>
            </a:r>
          </a:p>
        </p:txBody>
      </p:sp>
      <p:grpSp>
        <p:nvGrpSpPr>
          <p:cNvPr id="21" name="Group 21"/>
          <p:cNvGrpSpPr/>
          <p:nvPr/>
        </p:nvGrpSpPr>
        <p:grpSpPr>
          <a:xfrm>
            <a:off x="908486" y="6013687"/>
            <a:ext cx="4742915" cy="753963"/>
            <a:chOff x="0" y="0"/>
            <a:chExt cx="6323887" cy="1005284"/>
          </a:xfrm>
        </p:grpSpPr>
        <p:sp>
          <p:nvSpPr>
            <p:cNvPr id="22" name="Freeform 22"/>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54CBA0"/>
            </a:solidFill>
          </p:spPr>
        </p:sp>
        <p:sp>
          <p:nvSpPr>
            <p:cNvPr id="23" name="TextBox 23"/>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a:rPr>
                <a:t>Keamanan</a:t>
              </a:r>
            </a:p>
          </p:txBody>
        </p:sp>
      </p:grpSp>
      <p:sp>
        <p:nvSpPr>
          <p:cNvPr id="24" name="TextBox 24"/>
          <p:cNvSpPr txBox="1"/>
          <p:nvPr/>
        </p:nvSpPr>
        <p:spPr>
          <a:xfrm>
            <a:off x="12636598" y="6875000"/>
            <a:ext cx="4502488" cy="904875"/>
          </a:xfrm>
          <a:prstGeom prst="rect">
            <a:avLst/>
          </a:prstGeom>
        </p:spPr>
        <p:txBody>
          <a:bodyPr lIns="0" tIns="0" rIns="0" bIns="0" rtlCol="0" anchor="t">
            <a:spAutoFit/>
          </a:bodyPr>
          <a:lstStyle/>
          <a:p>
            <a:pPr algn="just">
              <a:lnSpc>
                <a:spcPts val="2307"/>
              </a:lnSpc>
            </a:pPr>
            <a:r>
              <a:rPr lang="en-US" sz="1922">
                <a:solidFill>
                  <a:srgbClr val="404040"/>
                </a:solidFill>
                <a:latin typeface="Arial"/>
              </a:rPr>
              <a:t>Fitur pemantauan yang memungkinkan administrator untuk melacak aktivitas dan kinerja sistem jarak jauh</a:t>
            </a:r>
          </a:p>
        </p:txBody>
      </p:sp>
      <p:grpSp>
        <p:nvGrpSpPr>
          <p:cNvPr id="25" name="Group 25"/>
          <p:cNvGrpSpPr/>
          <p:nvPr/>
        </p:nvGrpSpPr>
        <p:grpSpPr>
          <a:xfrm>
            <a:off x="12516385" y="6013687"/>
            <a:ext cx="4742915" cy="815594"/>
            <a:chOff x="0" y="0"/>
            <a:chExt cx="6323887" cy="1087458"/>
          </a:xfrm>
        </p:grpSpPr>
        <p:sp>
          <p:nvSpPr>
            <p:cNvPr id="26" name="Freeform 26"/>
            <p:cNvSpPr/>
            <p:nvPr/>
          </p:nvSpPr>
          <p:spPr>
            <a:xfrm>
              <a:off x="0" y="0"/>
              <a:ext cx="6323847" cy="1087447"/>
            </a:xfrm>
            <a:custGeom>
              <a:avLst/>
              <a:gdLst/>
              <a:ahLst/>
              <a:cxnLst/>
              <a:rect l="l" t="t" r="r" b="b"/>
              <a:pathLst>
                <a:path w="6323847" h="1087447">
                  <a:moveTo>
                    <a:pt x="0" y="543724"/>
                  </a:moveTo>
                  <a:cubicBezTo>
                    <a:pt x="0" y="243408"/>
                    <a:pt x="225015" y="0"/>
                    <a:pt x="502637" y="0"/>
                  </a:cubicBezTo>
                  <a:lnTo>
                    <a:pt x="5821211" y="0"/>
                  </a:lnTo>
                  <a:cubicBezTo>
                    <a:pt x="6098832" y="0"/>
                    <a:pt x="6323847" y="243408"/>
                    <a:pt x="6323847" y="543724"/>
                  </a:cubicBezTo>
                  <a:cubicBezTo>
                    <a:pt x="6323847" y="844039"/>
                    <a:pt x="6098832" y="1087447"/>
                    <a:pt x="5821211" y="1087447"/>
                  </a:cubicBezTo>
                  <a:lnTo>
                    <a:pt x="502637" y="1087447"/>
                  </a:lnTo>
                  <a:cubicBezTo>
                    <a:pt x="225015" y="1087447"/>
                    <a:pt x="0" y="844039"/>
                    <a:pt x="0" y="543724"/>
                  </a:cubicBezTo>
                  <a:close/>
                </a:path>
              </a:pathLst>
            </a:custGeom>
            <a:solidFill>
              <a:srgbClr val="ED3B55"/>
            </a:solidFill>
          </p:spPr>
        </p:sp>
        <p:sp>
          <p:nvSpPr>
            <p:cNvPr id="27" name="TextBox 27"/>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a:rPr>
                <a:t>Kemampuan Pemantauan Dan Pelaporan</a:t>
              </a:r>
            </a:p>
          </p:txBody>
        </p:sp>
      </p:grpSp>
      <p:sp>
        <p:nvSpPr>
          <p:cNvPr id="28" name="TextBox 28"/>
          <p:cNvSpPr txBox="1"/>
          <p:nvPr/>
        </p:nvSpPr>
        <p:spPr>
          <a:xfrm>
            <a:off x="6891383" y="7828362"/>
            <a:ext cx="4502488" cy="904875"/>
          </a:xfrm>
          <a:prstGeom prst="rect">
            <a:avLst/>
          </a:prstGeom>
        </p:spPr>
        <p:txBody>
          <a:bodyPr lIns="0" tIns="0" rIns="0" bIns="0" rtlCol="0" anchor="t">
            <a:spAutoFit/>
          </a:bodyPr>
          <a:lstStyle/>
          <a:p>
            <a:pPr algn="just">
              <a:lnSpc>
                <a:spcPts val="2307"/>
              </a:lnSpc>
            </a:pPr>
            <a:r>
              <a:rPr lang="en-US" sz="1922">
                <a:solidFill>
                  <a:srgbClr val="404040"/>
                </a:solidFill>
                <a:latin typeface="Arial"/>
              </a:rPr>
              <a:t>Mengelola, mengkonfigurasi, dan memantau perangkat atau sistem jarak jauh.</a:t>
            </a:r>
          </a:p>
        </p:txBody>
      </p:sp>
      <p:grpSp>
        <p:nvGrpSpPr>
          <p:cNvPr id="29" name="Group 29"/>
          <p:cNvGrpSpPr/>
          <p:nvPr/>
        </p:nvGrpSpPr>
        <p:grpSpPr>
          <a:xfrm>
            <a:off x="6771170" y="6967049"/>
            <a:ext cx="4742915" cy="753963"/>
            <a:chOff x="0" y="0"/>
            <a:chExt cx="6323887" cy="1005284"/>
          </a:xfrm>
        </p:grpSpPr>
        <p:sp>
          <p:nvSpPr>
            <p:cNvPr id="30" name="Freeform 30"/>
            <p:cNvSpPr/>
            <p:nvPr/>
          </p:nvSpPr>
          <p:spPr>
            <a:xfrm>
              <a:off x="0" y="0"/>
              <a:ext cx="6323847" cy="1005273"/>
            </a:xfrm>
            <a:custGeom>
              <a:avLst/>
              <a:gdLst/>
              <a:ahLst/>
              <a:cxnLst/>
              <a:rect l="l" t="t" r="r" b="b"/>
              <a:pathLst>
                <a:path w="6323847" h="1005273">
                  <a:moveTo>
                    <a:pt x="0" y="502637"/>
                  </a:moveTo>
                  <a:cubicBezTo>
                    <a:pt x="0" y="225015"/>
                    <a:pt x="225015" y="0"/>
                    <a:pt x="502637" y="0"/>
                  </a:cubicBezTo>
                  <a:lnTo>
                    <a:pt x="5821211" y="0"/>
                  </a:lnTo>
                  <a:cubicBezTo>
                    <a:pt x="6098832" y="0"/>
                    <a:pt x="6323847" y="225015"/>
                    <a:pt x="6323847" y="502637"/>
                  </a:cubicBezTo>
                  <a:cubicBezTo>
                    <a:pt x="6323847" y="780259"/>
                    <a:pt x="6098832" y="1005273"/>
                    <a:pt x="5821211" y="1005273"/>
                  </a:cubicBezTo>
                  <a:lnTo>
                    <a:pt x="502637" y="1005273"/>
                  </a:lnTo>
                  <a:cubicBezTo>
                    <a:pt x="225015" y="1005273"/>
                    <a:pt x="0" y="780259"/>
                    <a:pt x="0" y="502637"/>
                  </a:cubicBezTo>
                  <a:close/>
                </a:path>
              </a:pathLst>
            </a:custGeom>
            <a:solidFill>
              <a:srgbClr val="81BEDE"/>
            </a:solidFill>
          </p:spPr>
        </p:sp>
        <p:sp>
          <p:nvSpPr>
            <p:cNvPr id="31" name="TextBox 31"/>
            <p:cNvSpPr txBox="1"/>
            <p:nvPr/>
          </p:nvSpPr>
          <p:spPr>
            <a:xfrm>
              <a:off x="0" y="-47625"/>
              <a:ext cx="4900580" cy="826651"/>
            </a:xfrm>
            <a:prstGeom prst="rect">
              <a:avLst/>
            </a:prstGeom>
          </p:spPr>
          <p:txBody>
            <a:bodyPr lIns="50800" tIns="50800" rIns="50800" bIns="50800" rtlCol="0" anchor="ctr"/>
            <a:lstStyle/>
            <a:p>
              <a:pPr algn="ctr">
                <a:lnSpc>
                  <a:spcPts val="2639"/>
                </a:lnSpc>
              </a:pPr>
              <a:r>
                <a:rPr lang="en-US" sz="2199">
                  <a:solidFill>
                    <a:srgbClr val="FFFFFF"/>
                  </a:solidFill>
                  <a:latin typeface="Arial Bold"/>
                </a:rPr>
                <a:t>Kemampuan Manajemen</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9675" y="1042139"/>
            <a:ext cx="3059625" cy="934738"/>
            <a:chOff x="0" y="0"/>
            <a:chExt cx="4079499" cy="1246318"/>
          </a:xfrm>
        </p:grpSpPr>
        <p:sp>
          <p:nvSpPr>
            <p:cNvPr id="3" name="Freeform 3"/>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4" name="Freeform 4"/>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5" name="Freeform 5"/>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
        <p:nvSpPr>
          <p:cNvPr id="6" name="Freeform 6"/>
          <p:cNvSpPr/>
          <p:nvPr/>
        </p:nvSpPr>
        <p:spPr>
          <a:xfrm>
            <a:off x="2054299" y="2410552"/>
            <a:ext cx="14179401" cy="7459139"/>
          </a:xfrm>
          <a:custGeom>
            <a:avLst/>
            <a:gdLst/>
            <a:ahLst/>
            <a:cxnLst/>
            <a:rect l="l" t="t" r="r" b="b"/>
            <a:pathLst>
              <a:path w="14179401" h="7459139">
                <a:moveTo>
                  <a:pt x="0" y="0"/>
                </a:moveTo>
                <a:lnTo>
                  <a:pt x="14179402" y="0"/>
                </a:lnTo>
                <a:lnTo>
                  <a:pt x="14179402" y="7459139"/>
                </a:lnTo>
                <a:lnTo>
                  <a:pt x="0" y="7459139"/>
                </a:lnTo>
                <a:lnTo>
                  <a:pt x="0" y="0"/>
                </a:lnTo>
                <a:close/>
              </a:path>
            </a:pathLst>
          </a:custGeom>
          <a:blipFill>
            <a:blip r:embed="rId6"/>
            <a:stretch>
              <a:fillRect/>
            </a:stretch>
          </a:blipFill>
        </p:spPr>
      </p:sp>
      <p:sp>
        <p:nvSpPr>
          <p:cNvPr id="7" name="TextBox 7"/>
          <p:cNvSpPr txBox="1"/>
          <p:nvPr/>
        </p:nvSpPr>
        <p:spPr>
          <a:xfrm>
            <a:off x="583772" y="994514"/>
            <a:ext cx="13417095" cy="809628"/>
          </a:xfrm>
          <a:prstGeom prst="rect">
            <a:avLst/>
          </a:prstGeom>
        </p:spPr>
        <p:txBody>
          <a:bodyPr lIns="0" tIns="0" rIns="0" bIns="0" rtlCol="0" anchor="t">
            <a:spAutoFit/>
          </a:bodyPr>
          <a:lstStyle/>
          <a:p>
            <a:pPr algn="ctr">
              <a:lnSpc>
                <a:spcPts val="5400"/>
              </a:lnSpc>
            </a:pPr>
            <a:r>
              <a:rPr lang="en-US" sz="5000">
                <a:solidFill>
                  <a:srgbClr val="404040"/>
                </a:solidFill>
                <a:latin typeface="Arial Bold Italics"/>
              </a:rPr>
              <a:t>Manajemen Abstrak RAS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99675" y="1042139"/>
            <a:ext cx="3059625" cy="934738"/>
            <a:chOff x="0" y="0"/>
            <a:chExt cx="4079499" cy="1246318"/>
          </a:xfrm>
        </p:grpSpPr>
        <p:sp>
          <p:nvSpPr>
            <p:cNvPr id="3" name="Freeform 3"/>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3"/>
              <a:stretch>
                <a:fillRect/>
              </a:stretch>
            </a:blipFill>
          </p:spPr>
        </p:sp>
        <p:sp>
          <p:nvSpPr>
            <p:cNvPr id="4" name="Freeform 4"/>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sp>
          <p:nvSpPr>
            <p:cNvPr id="5" name="Freeform 5"/>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5"/>
              <a:stretch>
                <a:fillRect/>
              </a:stretch>
            </a:blipFill>
          </p:spPr>
        </p:sp>
      </p:grpSp>
      <p:sp>
        <p:nvSpPr>
          <p:cNvPr id="6" name="Freeform 6"/>
          <p:cNvSpPr/>
          <p:nvPr/>
        </p:nvSpPr>
        <p:spPr>
          <a:xfrm>
            <a:off x="1805394" y="1976877"/>
            <a:ext cx="14677211" cy="7911716"/>
          </a:xfrm>
          <a:custGeom>
            <a:avLst/>
            <a:gdLst/>
            <a:ahLst/>
            <a:cxnLst/>
            <a:rect l="l" t="t" r="r" b="b"/>
            <a:pathLst>
              <a:path w="14677211" h="7911716">
                <a:moveTo>
                  <a:pt x="0" y="0"/>
                </a:moveTo>
                <a:lnTo>
                  <a:pt x="14677212" y="0"/>
                </a:lnTo>
                <a:lnTo>
                  <a:pt x="14677212" y="7911716"/>
                </a:lnTo>
                <a:lnTo>
                  <a:pt x="0" y="7911716"/>
                </a:lnTo>
                <a:lnTo>
                  <a:pt x="0" y="0"/>
                </a:lnTo>
                <a:close/>
              </a:path>
            </a:pathLst>
          </a:custGeom>
          <a:blipFill>
            <a:blip r:embed="rId6"/>
            <a:stretch>
              <a:fillRect/>
            </a:stretch>
          </a:blipFill>
        </p:spPr>
      </p:sp>
      <p:sp>
        <p:nvSpPr>
          <p:cNvPr id="7" name="TextBox 7"/>
          <p:cNvSpPr txBox="1"/>
          <p:nvPr/>
        </p:nvSpPr>
        <p:spPr>
          <a:xfrm>
            <a:off x="583772" y="994514"/>
            <a:ext cx="13417095" cy="809628"/>
          </a:xfrm>
          <a:prstGeom prst="rect">
            <a:avLst/>
          </a:prstGeom>
        </p:spPr>
        <p:txBody>
          <a:bodyPr lIns="0" tIns="0" rIns="0" bIns="0" rtlCol="0" anchor="t">
            <a:spAutoFit/>
          </a:bodyPr>
          <a:lstStyle/>
          <a:p>
            <a:pPr algn="ctr">
              <a:lnSpc>
                <a:spcPts val="5400"/>
              </a:lnSpc>
            </a:pPr>
            <a:r>
              <a:rPr lang="en-US" sz="5000">
                <a:solidFill>
                  <a:srgbClr val="404040"/>
                </a:solidFill>
                <a:latin typeface="Arial Bold Italics"/>
              </a:rPr>
              <a:t>Skenario Jenis RAS</a:t>
            </a:r>
          </a:p>
        </p:txBody>
      </p:sp>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642353" y="5587789"/>
            <a:ext cx="4488490" cy="2530465"/>
            <a:chOff x="0" y="0"/>
            <a:chExt cx="5984654" cy="3373954"/>
          </a:xfrm>
        </p:grpSpPr>
        <p:sp>
          <p:nvSpPr>
            <p:cNvPr id="3" name="Freeform 3"/>
            <p:cNvSpPr/>
            <p:nvPr/>
          </p:nvSpPr>
          <p:spPr>
            <a:xfrm>
              <a:off x="0" y="0"/>
              <a:ext cx="5984748" cy="3374009"/>
            </a:xfrm>
            <a:custGeom>
              <a:avLst/>
              <a:gdLst/>
              <a:ahLst/>
              <a:cxnLst/>
              <a:rect l="l" t="t" r="r" b="b"/>
              <a:pathLst>
                <a:path w="5984748" h="3374009">
                  <a:moveTo>
                    <a:pt x="5984621" y="3235579"/>
                  </a:moveTo>
                  <a:lnTo>
                    <a:pt x="5984621" y="1053084"/>
                  </a:lnTo>
                  <a:cubicBezTo>
                    <a:pt x="5984621" y="471424"/>
                    <a:pt x="5513197" y="0"/>
                    <a:pt x="4931537" y="0"/>
                  </a:cubicBezTo>
                  <a:lnTo>
                    <a:pt x="28194" y="0"/>
                  </a:lnTo>
                  <a:lnTo>
                    <a:pt x="28194" y="28194"/>
                  </a:lnTo>
                  <a:lnTo>
                    <a:pt x="0" y="28194"/>
                  </a:lnTo>
                  <a:lnTo>
                    <a:pt x="0" y="577088"/>
                  </a:lnTo>
                  <a:lnTo>
                    <a:pt x="4805807" y="577088"/>
                  </a:lnTo>
                  <a:cubicBezTo>
                    <a:pt x="5138293" y="577088"/>
                    <a:pt x="5407914" y="846582"/>
                    <a:pt x="5407914" y="1179195"/>
                  </a:cubicBezTo>
                  <a:lnTo>
                    <a:pt x="5407914" y="3374009"/>
                  </a:lnTo>
                  <a:lnTo>
                    <a:pt x="5948934" y="3374009"/>
                  </a:lnTo>
                  <a:lnTo>
                    <a:pt x="5950839" y="3345815"/>
                  </a:lnTo>
                  <a:lnTo>
                    <a:pt x="5977128" y="3345815"/>
                  </a:lnTo>
                  <a:cubicBezTo>
                    <a:pt x="5982843" y="3309747"/>
                    <a:pt x="5984748" y="3272917"/>
                    <a:pt x="5984748" y="3235706"/>
                  </a:cubicBezTo>
                  <a:close/>
                </a:path>
              </a:pathLst>
            </a:custGeom>
            <a:solidFill>
              <a:srgbClr val="F79465"/>
            </a:solidFill>
          </p:spPr>
        </p:sp>
      </p:grpSp>
      <p:grpSp>
        <p:nvGrpSpPr>
          <p:cNvPr id="4" name="Group 4"/>
          <p:cNvGrpSpPr/>
          <p:nvPr/>
        </p:nvGrpSpPr>
        <p:grpSpPr>
          <a:xfrm rot="5400000">
            <a:off x="6382299" y="6723657"/>
            <a:ext cx="2841110" cy="1642461"/>
            <a:chOff x="0" y="0"/>
            <a:chExt cx="3788146" cy="2189948"/>
          </a:xfrm>
        </p:grpSpPr>
        <p:sp>
          <p:nvSpPr>
            <p:cNvPr id="5" name="Freeform 5"/>
            <p:cNvSpPr/>
            <p:nvPr/>
          </p:nvSpPr>
          <p:spPr>
            <a:xfrm>
              <a:off x="0" y="0"/>
              <a:ext cx="3788156" cy="2189988"/>
            </a:xfrm>
            <a:custGeom>
              <a:avLst/>
              <a:gdLst/>
              <a:ahLst/>
              <a:cxnLst/>
              <a:rect l="l" t="t" r="r" b="b"/>
              <a:pathLst>
                <a:path w="3788156" h="2189988">
                  <a:moveTo>
                    <a:pt x="0" y="2189988"/>
                  </a:moveTo>
                  <a:lnTo>
                    <a:pt x="0" y="1053084"/>
                  </a:lnTo>
                  <a:cubicBezTo>
                    <a:pt x="0" y="471424"/>
                    <a:pt x="471424" y="0"/>
                    <a:pt x="1053084" y="0"/>
                  </a:cubicBezTo>
                  <a:lnTo>
                    <a:pt x="3788156" y="0"/>
                  </a:lnTo>
                  <a:lnTo>
                    <a:pt x="3788156" y="577088"/>
                  </a:lnTo>
                  <a:lnTo>
                    <a:pt x="1178814" y="577088"/>
                  </a:lnTo>
                  <a:cubicBezTo>
                    <a:pt x="846328" y="577088"/>
                    <a:pt x="576707" y="846582"/>
                    <a:pt x="576707" y="1179195"/>
                  </a:cubicBezTo>
                  <a:lnTo>
                    <a:pt x="576707" y="2189988"/>
                  </a:lnTo>
                  <a:close/>
                </a:path>
              </a:pathLst>
            </a:custGeom>
            <a:solidFill>
              <a:srgbClr val="F0D23F"/>
            </a:solidFill>
          </p:spPr>
        </p:sp>
      </p:grpSp>
      <p:grpSp>
        <p:nvGrpSpPr>
          <p:cNvPr id="6" name="Group 6"/>
          <p:cNvGrpSpPr/>
          <p:nvPr/>
        </p:nvGrpSpPr>
        <p:grpSpPr>
          <a:xfrm rot="5400000">
            <a:off x="10885670" y="4473279"/>
            <a:ext cx="1008298" cy="869221"/>
            <a:chOff x="0" y="0"/>
            <a:chExt cx="1344398" cy="1158962"/>
          </a:xfrm>
        </p:grpSpPr>
        <p:sp>
          <p:nvSpPr>
            <p:cNvPr id="7" name="Freeform 7"/>
            <p:cNvSpPr/>
            <p:nvPr/>
          </p:nvSpPr>
          <p:spPr>
            <a:xfrm>
              <a:off x="0" y="0"/>
              <a:ext cx="1344422" cy="1159002"/>
            </a:xfrm>
            <a:custGeom>
              <a:avLst/>
              <a:gdLst/>
              <a:ahLst/>
              <a:cxnLst/>
              <a:rect l="l" t="t" r="r" b="b"/>
              <a:pathLst>
                <a:path w="1344422" h="1159002">
                  <a:moveTo>
                    <a:pt x="0" y="1159002"/>
                  </a:moveTo>
                  <a:lnTo>
                    <a:pt x="672211" y="0"/>
                  </a:lnTo>
                  <a:lnTo>
                    <a:pt x="1344422" y="1159002"/>
                  </a:lnTo>
                  <a:close/>
                </a:path>
              </a:pathLst>
            </a:custGeom>
            <a:solidFill>
              <a:srgbClr val="F79465"/>
            </a:solidFill>
          </p:spPr>
        </p:sp>
      </p:grpSp>
      <p:grpSp>
        <p:nvGrpSpPr>
          <p:cNvPr id="8" name="Group 8"/>
          <p:cNvGrpSpPr/>
          <p:nvPr/>
        </p:nvGrpSpPr>
        <p:grpSpPr>
          <a:xfrm rot="-5400000">
            <a:off x="6128544" y="5914261"/>
            <a:ext cx="1008298" cy="869222"/>
            <a:chOff x="0" y="0"/>
            <a:chExt cx="1344398" cy="1158962"/>
          </a:xfrm>
        </p:grpSpPr>
        <p:sp>
          <p:nvSpPr>
            <p:cNvPr id="9" name="Freeform 9"/>
            <p:cNvSpPr/>
            <p:nvPr/>
          </p:nvSpPr>
          <p:spPr>
            <a:xfrm>
              <a:off x="0" y="0"/>
              <a:ext cx="1344422" cy="1159002"/>
            </a:xfrm>
            <a:custGeom>
              <a:avLst/>
              <a:gdLst/>
              <a:ahLst/>
              <a:cxnLst/>
              <a:rect l="l" t="t" r="r" b="b"/>
              <a:pathLst>
                <a:path w="1344422" h="1159002">
                  <a:moveTo>
                    <a:pt x="0" y="1159002"/>
                  </a:moveTo>
                  <a:lnTo>
                    <a:pt x="672211" y="0"/>
                  </a:lnTo>
                  <a:lnTo>
                    <a:pt x="1344422" y="1159002"/>
                  </a:lnTo>
                  <a:close/>
                </a:path>
              </a:pathLst>
            </a:custGeom>
            <a:solidFill>
              <a:srgbClr val="F0D23F"/>
            </a:solidFill>
          </p:spPr>
        </p:sp>
      </p:grpSp>
      <p:grpSp>
        <p:nvGrpSpPr>
          <p:cNvPr id="10" name="Group 10"/>
          <p:cNvGrpSpPr/>
          <p:nvPr/>
        </p:nvGrpSpPr>
        <p:grpSpPr>
          <a:xfrm>
            <a:off x="8190412" y="8965443"/>
            <a:ext cx="430953" cy="1321557"/>
            <a:chOff x="0" y="0"/>
            <a:chExt cx="574604" cy="1762076"/>
          </a:xfrm>
        </p:grpSpPr>
        <p:sp>
          <p:nvSpPr>
            <p:cNvPr id="11" name="Freeform 11"/>
            <p:cNvSpPr/>
            <p:nvPr/>
          </p:nvSpPr>
          <p:spPr>
            <a:xfrm>
              <a:off x="0" y="0"/>
              <a:ext cx="574548" cy="1762125"/>
            </a:xfrm>
            <a:custGeom>
              <a:avLst/>
              <a:gdLst/>
              <a:ahLst/>
              <a:cxnLst/>
              <a:rect l="l" t="t" r="r" b="b"/>
              <a:pathLst>
                <a:path w="574548" h="1762125">
                  <a:moveTo>
                    <a:pt x="0" y="0"/>
                  </a:moveTo>
                  <a:lnTo>
                    <a:pt x="574548" y="0"/>
                  </a:lnTo>
                  <a:lnTo>
                    <a:pt x="574548" y="1762125"/>
                  </a:lnTo>
                  <a:lnTo>
                    <a:pt x="0" y="1762125"/>
                  </a:lnTo>
                  <a:close/>
                </a:path>
              </a:pathLst>
            </a:custGeom>
            <a:solidFill>
              <a:srgbClr val="F0D23F"/>
            </a:solidFill>
          </p:spPr>
        </p:sp>
      </p:grpSp>
      <p:grpSp>
        <p:nvGrpSpPr>
          <p:cNvPr id="12" name="Group 12"/>
          <p:cNvGrpSpPr/>
          <p:nvPr/>
        </p:nvGrpSpPr>
        <p:grpSpPr>
          <a:xfrm>
            <a:off x="8621366" y="8965443"/>
            <a:ext cx="430953" cy="1321557"/>
            <a:chOff x="0" y="0"/>
            <a:chExt cx="574604" cy="1762076"/>
          </a:xfrm>
        </p:grpSpPr>
        <p:sp>
          <p:nvSpPr>
            <p:cNvPr id="13" name="Freeform 13"/>
            <p:cNvSpPr/>
            <p:nvPr/>
          </p:nvSpPr>
          <p:spPr>
            <a:xfrm>
              <a:off x="0" y="0"/>
              <a:ext cx="574548" cy="1762125"/>
            </a:xfrm>
            <a:custGeom>
              <a:avLst/>
              <a:gdLst/>
              <a:ahLst/>
              <a:cxnLst/>
              <a:rect l="l" t="t" r="r" b="b"/>
              <a:pathLst>
                <a:path w="574548" h="1762125">
                  <a:moveTo>
                    <a:pt x="0" y="0"/>
                  </a:moveTo>
                  <a:lnTo>
                    <a:pt x="574548" y="0"/>
                  </a:lnTo>
                  <a:lnTo>
                    <a:pt x="574548" y="1762125"/>
                  </a:lnTo>
                  <a:lnTo>
                    <a:pt x="0" y="1762125"/>
                  </a:lnTo>
                  <a:close/>
                </a:path>
              </a:pathLst>
            </a:custGeom>
            <a:solidFill>
              <a:srgbClr val="F79465"/>
            </a:solidFill>
          </p:spPr>
        </p:sp>
      </p:grpSp>
      <p:sp>
        <p:nvSpPr>
          <p:cNvPr id="14" name="TextBox 14"/>
          <p:cNvSpPr txBox="1"/>
          <p:nvPr/>
        </p:nvSpPr>
        <p:spPr>
          <a:xfrm>
            <a:off x="12223742" y="4333948"/>
            <a:ext cx="4914727" cy="1809750"/>
          </a:xfrm>
          <a:prstGeom prst="rect">
            <a:avLst/>
          </a:prstGeom>
        </p:spPr>
        <p:txBody>
          <a:bodyPr lIns="0" tIns="0" rIns="0" bIns="0" rtlCol="0" anchor="t">
            <a:spAutoFit/>
          </a:bodyPr>
          <a:lstStyle/>
          <a:p>
            <a:pPr algn="just">
              <a:lnSpc>
                <a:spcPts val="2399"/>
              </a:lnSpc>
            </a:pPr>
            <a:r>
              <a:rPr lang="en-US" sz="1999">
                <a:solidFill>
                  <a:srgbClr val="262626"/>
                </a:solidFill>
                <a:latin typeface="Arial"/>
              </a:rPr>
              <a:t>Portal ini digunakan oleh administrator atau tim IT untuk mengelola dan mengawasi sistem RAS secara keseluruhan. Ini memberikan kontrol penuh terhadap penggunaan, konfigurasi, dan pemantauan RAS.</a:t>
            </a:r>
          </a:p>
        </p:txBody>
      </p:sp>
      <p:sp>
        <p:nvSpPr>
          <p:cNvPr id="15" name="TextBox 15"/>
          <p:cNvSpPr txBox="1"/>
          <p:nvPr/>
        </p:nvSpPr>
        <p:spPr>
          <a:xfrm>
            <a:off x="12223740" y="3850894"/>
            <a:ext cx="4914729" cy="390525"/>
          </a:xfrm>
          <a:prstGeom prst="rect">
            <a:avLst/>
          </a:prstGeom>
        </p:spPr>
        <p:txBody>
          <a:bodyPr lIns="0" tIns="0" rIns="0" bIns="0" rtlCol="0" anchor="t">
            <a:spAutoFit/>
          </a:bodyPr>
          <a:lstStyle/>
          <a:p>
            <a:pPr algn="l">
              <a:lnSpc>
                <a:spcPts val="2759"/>
              </a:lnSpc>
            </a:pPr>
            <a:r>
              <a:rPr lang="en-US" sz="2299">
                <a:solidFill>
                  <a:srgbClr val="262626"/>
                </a:solidFill>
                <a:latin typeface="Arial Bold Italics"/>
              </a:rPr>
              <a:t>Usage and Administration Portal</a:t>
            </a:r>
          </a:p>
        </p:txBody>
      </p:sp>
      <p:sp>
        <p:nvSpPr>
          <p:cNvPr id="16" name="TextBox 16"/>
          <p:cNvSpPr txBox="1"/>
          <p:nvPr/>
        </p:nvSpPr>
        <p:spPr>
          <a:xfrm>
            <a:off x="902364" y="6544873"/>
            <a:ext cx="4973452" cy="2105025"/>
          </a:xfrm>
          <a:prstGeom prst="rect">
            <a:avLst/>
          </a:prstGeom>
        </p:spPr>
        <p:txBody>
          <a:bodyPr lIns="0" tIns="0" rIns="0" bIns="0" rtlCol="0" anchor="t">
            <a:spAutoFit/>
          </a:bodyPr>
          <a:lstStyle/>
          <a:p>
            <a:pPr algn="just">
              <a:lnSpc>
                <a:spcPts val="2399"/>
              </a:lnSpc>
            </a:pPr>
            <a:r>
              <a:rPr lang="en-US" sz="1999">
                <a:solidFill>
                  <a:srgbClr val="262626"/>
                </a:solidFill>
                <a:latin typeface="Arial"/>
              </a:rPr>
              <a:t>Portal ini dirancang untuk digunakan oleh pengguna akhir atau pelanggan yang ingin mengakses layanan atau sumber daya melalui RAS. Ini memungkinkan pengguna untuk mengelola sendiri akses mereka dan memanfaatkan layanan tanpa intervensi administrator.</a:t>
            </a:r>
          </a:p>
        </p:txBody>
      </p:sp>
      <p:sp>
        <p:nvSpPr>
          <p:cNvPr id="17" name="TextBox 17"/>
          <p:cNvSpPr txBox="1"/>
          <p:nvPr/>
        </p:nvSpPr>
        <p:spPr>
          <a:xfrm>
            <a:off x="902362" y="6076708"/>
            <a:ext cx="4973454" cy="390525"/>
          </a:xfrm>
          <a:prstGeom prst="rect">
            <a:avLst/>
          </a:prstGeom>
        </p:spPr>
        <p:txBody>
          <a:bodyPr lIns="0" tIns="0" rIns="0" bIns="0" rtlCol="0" anchor="t">
            <a:spAutoFit/>
          </a:bodyPr>
          <a:lstStyle/>
          <a:p>
            <a:pPr algn="r">
              <a:lnSpc>
                <a:spcPts val="2759"/>
              </a:lnSpc>
            </a:pPr>
            <a:r>
              <a:rPr lang="en-US" sz="2299">
                <a:solidFill>
                  <a:srgbClr val="262626"/>
                </a:solidFill>
                <a:latin typeface="Arial Bold Italics"/>
              </a:rPr>
              <a:t>Self-Service Portal </a:t>
            </a:r>
          </a:p>
        </p:txBody>
      </p:sp>
      <p:grpSp>
        <p:nvGrpSpPr>
          <p:cNvPr id="18" name="Group 18"/>
          <p:cNvGrpSpPr/>
          <p:nvPr/>
        </p:nvGrpSpPr>
        <p:grpSpPr>
          <a:xfrm>
            <a:off x="14199675" y="1042139"/>
            <a:ext cx="3059625" cy="934738"/>
            <a:chOff x="0" y="0"/>
            <a:chExt cx="4079499" cy="1246318"/>
          </a:xfrm>
        </p:grpSpPr>
        <p:sp>
          <p:nvSpPr>
            <p:cNvPr id="19" name="Freeform 19"/>
            <p:cNvSpPr/>
            <p:nvPr/>
          </p:nvSpPr>
          <p:spPr>
            <a:xfrm>
              <a:off x="2833182" y="0"/>
              <a:ext cx="1246318" cy="1246318"/>
            </a:xfrm>
            <a:custGeom>
              <a:avLst/>
              <a:gdLst/>
              <a:ahLst/>
              <a:cxnLst/>
              <a:rect l="l" t="t" r="r" b="b"/>
              <a:pathLst>
                <a:path w="1246318" h="1246318">
                  <a:moveTo>
                    <a:pt x="0" y="0"/>
                  </a:moveTo>
                  <a:lnTo>
                    <a:pt x="1246317" y="0"/>
                  </a:lnTo>
                  <a:lnTo>
                    <a:pt x="1246317" y="1246318"/>
                  </a:lnTo>
                  <a:lnTo>
                    <a:pt x="0" y="1246318"/>
                  </a:lnTo>
                  <a:lnTo>
                    <a:pt x="0" y="0"/>
                  </a:lnTo>
                  <a:close/>
                </a:path>
              </a:pathLst>
            </a:custGeom>
            <a:blipFill>
              <a:blip r:embed="rId2"/>
              <a:stretch>
                <a:fillRect/>
              </a:stretch>
            </a:blipFill>
          </p:spPr>
        </p:sp>
        <p:sp>
          <p:nvSpPr>
            <p:cNvPr id="20" name="Freeform 20"/>
            <p:cNvSpPr/>
            <p:nvPr/>
          </p:nvSpPr>
          <p:spPr>
            <a:xfrm>
              <a:off x="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3"/>
              <a:stretch>
                <a:fillRect/>
              </a:stretch>
            </a:blipFill>
          </p:spPr>
        </p:sp>
        <p:sp>
          <p:nvSpPr>
            <p:cNvPr id="21" name="Freeform 21"/>
            <p:cNvSpPr/>
            <p:nvPr/>
          </p:nvSpPr>
          <p:spPr>
            <a:xfrm>
              <a:off x="1414820" y="0"/>
              <a:ext cx="1246318" cy="1246318"/>
            </a:xfrm>
            <a:custGeom>
              <a:avLst/>
              <a:gdLst/>
              <a:ahLst/>
              <a:cxnLst/>
              <a:rect l="l" t="t" r="r" b="b"/>
              <a:pathLst>
                <a:path w="1246318" h="1246318">
                  <a:moveTo>
                    <a:pt x="0" y="0"/>
                  </a:moveTo>
                  <a:lnTo>
                    <a:pt x="1246318" y="0"/>
                  </a:lnTo>
                  <a:lnTo>
                    <a:pt x="1246318" y="1246318"/>
                  </a:lnTo>
                  <a:lnTo>
                    <a:pt x="0" y="1246318"/>
                  </a:lnTo>
                  <a:lnTo>
                    <a:pt x="0" y="0"/>
                  </a:lnTo>
                  <a:close/>
                </a:path>
              </a:pathLst>
            </a:custGeom>
            <a:blipFill>
              <a:blip r:embed="rId4"/>
              <a:stretch>
                <a:fillRect/>
              </a:stretch>
            </a:blipFill>
          </p:spPr>
        </p:sp>
      </p:grpSp>
      <p:sp>
        <p:nvSpPr>
          <p:cNvPr id="22" name="TextBox 22"/>
          <p:cNvSpPr txBox="1"/>
          <p:nvPr/>
        </p:nvSpPr>
        <p:spPr>
          <a:xfrm>
            <a:off x="583772" y="651614"/>
            <a:ext cx="13417095" cy="1495428"/>
          </a:xfrm>
          <a:prstGeom prst="rect">
            <a:avLst/>
          </a:prstGeom>
        </p:spPr>
        <p:txBody>
          <a:bodyPr lIns="0" tIns="0" rIns="0" bIns="0" rtlCol="0" anchor="t">
            <a:spAutoFit/>
          </a:bodyPr>
          <a:lstStyle/>
          <a:p>
            <a:pPr algn="ctr">
              <a:lnSpc>
                <a:spcPts val="5400"/>
              </a:lnSpc>
            </a:pPr>
            <a:r>
              <a:rPr lang="en-US" sz="5000">
                <a:solidFill>
                  <a:srgbClr val="404040"/>
                </a:solidFill>
                <a:latin typeface="Arial Bold Italics"/>
              </a:rPr>
              <a:t>Jenis Portal Utama  Remote Administration System </a:t>
            </a:r>
          </a:p>
        </p:txBody>
      </p:sp>
    </p:spTree>
  </p:cSld>
  <p:clrMapOvr>
    <a:masterClrMapping/>
  </p:clrMapOvr>
  <p:transition>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Kustom</PresentationFormat>
  <Paragraphs>0</Paragraphs>
  <Slides>36</Slides>
  <Notes>11</Notes>
  <HiddenSlides>0</HiddenSlides>
  <MMClips>0</MMClips>
  <ScaleCrop>false</ScaleCrop>
  <HeadingPairs>
    <vt:vector size="4" baseType="variant">
      <vt:variant>
        <vt:lpstr>Tema</vt:lpstr>
      </vt:variant>
      <vt:variant>
        <vt:i4>1</vt:i4>
      </vt:variant>
      <vt:variant>
        <vt:lpstr>Judul Slide</vt:lpstr>
      </vt:variant>
      <vt:variant>
        <vt:i4>36</vt:i4>
      </vt:variant>
    </vt:vector>
  </HeadingPairs>
  <TitlesOfParts>
    <vt:vector size="37" baseType="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7 (Cloud Kel 2)</dc:title>
  <cp:revision>11</cp:revision>
  <dcterms:created xsi:type="dcterms:W3CDTF">2006-08-16T00:00:00Z</dcterms:created>
  <dcterms:modified xsi:type="dcterms:W3CDTF">2023-11-02T02:08:42Z</dcterms:modified>
  <dc:identifier>DAFva3MHsF8</dc:identifier>
</cp:coreProperties>
</file>