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3"/>
  </p:notesMasterIdLst>
  <p:sldIdLst>
    <p:sldId id="316" r:id="rId2"/>
    <p:sldId id="317" r:id="rId3"/>
    <p:sldId id="320" r:id="rId4"/>
    <p:sldId id="262" r:id="rId5"/>
    <p:sldId id="318" r:id="rId6"/>
    <p:sldId id="319" r:id="rId7"/>
    <p:sldId id="32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32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57" autoAdjust="0"/>
    <p:restoredTop sz="94660"/>
  </p:normalViewPr>
  <p:slideViewPr>
    <p:cSldViewPr snapToGrid="0">
      <p:cViewPr varScale="1">
        <p:scale>
          <a:sx n="56" d="100"/>
          <a:sy n="56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53F7C-5818-4782-BB13-DA0159AF61AD}" type="datetimeFigureOut">
              <a:rPr lang="id-ID" smtClean="0"/>
              <a:t>26/07/2024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BD765-AB55-44E6-8F1A-35651F9A99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534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D1B9DC-A7FC-42E1-B3E6-96C55B121DB8}" type="slidenum">
              <a:rPr lang="en-US" altLang="id-ID">
                <a:ea typeface="ＭＳ Ｐゴシック" panose="020B0600070205080204" pitchFamily="34" charset="-128"/>
              </a:rPr>
              <a:pPr eaLnBrk="1" hangingPunct="1"/>
              <a:t>4</a:t>
            </a:fld>
            <a:endParaRPr lang="en-US" altLang="id-ID">
              <a:ea typeface="ＭＳ Ｐゴシック" panose="020B0600070205080204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77833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F9630E-11CD-4A02-BF27-6E7E610597F8}" type="slidenum">
              <a:rPr lang="en-US" altLang="id-ID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id-ID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85F022-DB5A-4D52-9BF7-8C75D9446425}" type="slidenum">
              <a:rPr lang="en-US" altLang="id-ID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id-ID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0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081328-2D87-42A0-9EA2-A7C733D7DB39}" type="slidenum">
              <a:rPr lang="en-US" altLang="id-ID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id-ID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7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50009F-CB2D-4572-99BF-C74CDE7D3406}" type="slidenum">
              <a:rPr lang="en-US" altLang="id-ID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id-ID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6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7/26/2024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408114-518E-4F2F-9382-E29736A27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560" y="829310"/>
            <a:ext cx="9864090" cy="4862830"/>
          </a:xfrm>
        </p:spPr>
      </p:pic>
    </p:spTree>
    <p:extLst>
      <p:ext uri="{BB962C8B-B14F-4D97-AF65-F5344CB8AC3E}">
        <p14:creationId xmlns:p14="http://schemas.microsoft.com/office/powerpoint/2010/main" val="280001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d-ID" b="1"/>
              <a:t>Faktor Penyakit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0"/>
            <a:ext cx="8229600" cy="4267200"/>
          </a:xfrm>
        </p:spPr>
        <p:txBody>
          <a:bodyPr>
            <a:normAutofit/>
          </a:bodyPr>
          <a:lstStyle/>
          <a:p>
            <a:pPr algn="just"/>
            <a:r>
              <a:rPr lang="en-US" altLang="id-ID" sz="2800" dirty="0" err="1"/>
              <a:t>Keparahan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atau</a:t>
            </a:r>
            <a:r>
              <a:rPr lang="en-US" altLang="id-ID" sz="2800" dirty="0"/>
              <a:t> stadium </a:t>
            </a:r>
            <a:r>
              <a:rPr lang="en-US" altLang="id-ID" sz="2800" dirty="0" err="1"/>
              <a:t>penyakit</a:t>
            </a:r>
            <a:r>
              <a:rPr lang="en-US" altLang="id-ID" sz="2800" dirty="0"/>
              <a:t> </a:t>
            </a:r>
          </a:p>
          <a:p>
            <a:pPr marL="274320" lvl="1" indent="0" algn="just">
              <a:buNone/>
            </a:pPr>
            <a:r>
              <a:rPr lang="en-US" altLang="id-ID" sz="2600" dirty="0"/>
              <a:t>Orang yang </a:t>
            </a:r>
            <a:r>
              <a:rPr lang="en-US" altLang="id-ID" sz="2600" dirty="0" err="1"/>
              <a:t>merasa</a:t>
            </a:r>
            <a:r>
              <a:rPr lang="en-US" altLang="id-ID" sz="2600" dirty="0"/>
              <a:t> </a:t>
            </a:r>
            <a:r>
              <a:rPr lang="en-US" altLang="id-ID" sz="2600" dirty="0" err="1"/>
              <a:t>sudah</a:t>
            </a:r>
            <a:r>
              <a:rPr lang="en-US" altLang="id-ID" sz="2600" dirty="0"/>
              <a:t> </a:t>
            </a:r>
            <a:r>
              <a:rPr lang="en-US" altLang="id-ID" sz="2600" dirty="0" err="1"/>
              <a:t>lebih</a:t>
            </a:r>
            <a:r>
              <a:rPr lang="en-US" altLang="id-ID" sz="2600" dirty="0"/>
              <a:t> </a:t>
            </a:r>
            <a:r>
              <a:rPr lang="en-US" altLang="id-ID" sz="2600" dirty="0" err="1"/>
              <a:t>baik</a:t>
            </a:r>
            <a:r>
              <a:rPr lang="en-US" altLang="id-ID" sz="2600" dirty="0"/>
              <a:t> </a:t>
            </a:r>
            <a:r>
              <a:rPr lang="en-US" altLang="id-ID" sz="2600" dirty="0" err="1"/>
              <a:t>kondisinya</a:t>
            </a:r>
            <a:r>
              <a:rPr lang="en-US" altLang="id-ID" sz="2600" dirty="0"/>
              <a:t> </a:t>
            </a:r>
            <a:r>
              <a:rPr lang="en-US" altLang="id-ID" sz="2600" dirty="0" err="1"/>
              <a:t>tidak</a:t>
            </a:r>
            <a:r>
              <a:rPr lang="en-US" altLang="id-ID" sz="2600" dirty="0"/>
              <a:t> </a:t>
            </a:r>
            <a:r>
              <a:rPr lang="en-US" altLang="id-ID" sz="2600" dirty="0" err="1"/>
              <a:t>mau</a:t>
            </a:r>
            <a:r>
              <a:rPr lang="en-US" altLang="id-ID" sz="2600" dirty="0"/>
              <a:t> </a:t>
            </a:r>
            <a:r>
              <a:rPr lang="en-US" altLang="id-ID" sz="2600" dirty="0" err="1"/>
              <a:t>meneruskan</a:t>
            </a:r>
            <a:r>
              <a:rPr lang="en-US" altLang="id-ID" sz="2600" dirty="0"/>
              <a:t> </a:t>
            </a:r>
            <a:r>
              <a:rPr lang="en-US" altLang="id-ID" sz="2600" dirty="0" err="1"/>
              <a:t>pengobatan</a:t>
            </a:r>
            <a:endParaRPr lang="en-US" altLang="id-ID" sz="2600" dirty="0"/>
          </a:p>
          <a:p>
            <a:pPr algn="just">
              <a:buFont typeface="Wingdings 2" panose="05020102010507070707" pitchFamily="18" charset="2"/>
              <a:buNone/>
            </a:pPr>
            <a:endParaRPr lang="en-US" altLang="id-ID" sz="2800" dirty="0"/>
          </a:p>
          <a:p>
            <a:pPr algn="just"/>
            <a:r>
              <a:rPr lang="en-US" altLang="id-ID" sz="2800" dirty="0" err="1"/>
              <a:t>Lamanya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terapi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berlangsung</a:t>
            </a:r>
            <a:endParaRPr lang="en-US" altLang="id-ID" sz="2800" dirty="0"/>
          </a:p>
          <a:p>
            <a:pPr marL="274320" lvl="1" indent="0" algn="just">
              <a:buNone/>
            </a:pPr>
            <a:r>
              <a:rPr lang="en-US" altLang="id-ID" sz="2600" dirty="0" err="1"/>
              <a:t>Semakin</a:t>
            </a:r>
            <a:r>
              <a:rPr lang="en-US" altLang="id-ID" sz="2600" dirty="0"/>
              <a:t> lama </a:t>
            </a:r>
            <a:r>
              <a:rPr lang="en-US" altLang="id-ID" sz="2600" dirty="0" err="1"/>
              <a:t>pengobatan</a:t>
            </a:r>
            <a:r>
              <a:rPr lang="en-US" altLang="id-ID" sz="2600" dirty="0"/>
              <a:t> yang </a:t>
            </a:r>
            <a:r>
              <a:rPr lang="en-US" altLang="id-ID" sz="2600" dirty="0" err="1"/>
              <a:t>sudah</a:t>
            </a:r>
            <a:r>
              <a:rPr lang="en-US" altLang="id-ID" sz="2600" dirty="0"/>
              <a:t> </a:t>
            </a:r>
            <a:r>
              <a:rPr lang="en-US" altLang="id-ID" sz="2600" dirty="0" err="1"/>
              <a:t>dijalani</a:t>
            </a:r>
            <a:r>
              <a:rPr lang="en-US" altLang="id-ID" sz="2600" dirty="0"/>
              <a:t>, </a:t>
            </a:r>
            <a:r>
              <a:rPr lang="en-US" altLang="id-ID" sz="2600" dirty="0" err="1"/>
              <a:t>tingkat</a:t>
            </a:r>
            <a:r>
              <a:rPr lang="en-US" altLang="id-ID" sz="2600" dirty="0"/>
              <a:t> </a:t>
            </a:r>
            <a:r>
              <a:rPr lang="en-US" altLang="id-ID" sz="2600" dirty="0" err="1"/>
              <a:t>kepatuhan</a:t>
            </a:r>
            <a:r>
              <a:rPr lang="en-US" altLang="id-ID" sz="2600" dirty="0"/>
              <a:t> </a:t>
            </a:r>
            <a:r>
              <a:rPr lang="en-US" altLang="id-ID" sz="2600" dirty="0" err="1"/>
              <a:t>semakin</a:t>
            </a:r>
            <a:r>
              <a:rPr lang="en-US" altLang="id-ID" sz="2600" dirty="0"/>
              <a:t> </a:t>
            </a:r>
            <a:r>
              <a:rPr lang="en-US" altLang="id-ID" sz="2600" dirty="0" err="1"/>
              <a:t>rendah</a:t>
            </a:r>
            <a:r>
              <a:rPr lang="en-US" altLang="id-ID" sz="26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7D4AB4-4458-483A-A33E-76925286F0C5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9CA46D-28E4-4B17-A0A2-DBDE200825AD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10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d-ID" b="1"/>
              <a:t>Faktor Terapi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altLang="id-ID" sz="2800" dirty="0"/>
              <a:t>Regimen </a:t>
            </a:r>
            <a:r>
              <a:rPr lang="en-US" altLang="id-ID" sz="2800" dirty="0" err="1"/>
              <a:t>pengobatan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kompleks</a:t>
            </a:r>
            <a:r>
              <a:rPr lang="en-US" altLang="id-ID" sz="2800" dirty="0"/>
              <a:t> (</a:t>
            </a:r>
            <a:r>
              <a:rPr lang="en-US" altLang="id-ID" sz="2800" dirty="0" err="1"/>
              <a:t>jumlah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obat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maupun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jadwal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penggunaan</a:t>
            </a:r>
            <a:r>
              <a:rPr lang="en-US" altLang="id-ID" sz="2800" dirty="0"/>
              <a:t>)</a:t>
            </a:r>
          </a:p>
          <a:p>
            <a:pPr algn="just"/>
            <a:r>
              <a:rPr lang="en-US" altLang="id-ID" sz="2800" dirty="0" err="1"/>
              <a:t>Kesulitan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dalam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penggunaan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obat</a:t>
            </a:r>
            <a:endParaRPr lang="en-US" altLang="id-ID" sz="2800" dirty="0"/>
          </a:p>
          <a:p>
            <a:pPr algn="just">
              <a:buFont typeface="Wingdings 2" panose="05020102010507070707" pitchFamily="18" charset="2"/>
              <a:buNone/>
            </a:pPr>
            <a:r>
              <a:rPr lang="en-US" altLang="id-ID" sz="2800" dirty="0"/>
              <a:t>	</a:t>
            </a:r>
            <a:r>
              <a:rPr lang="en-US" altLang="id-ID" sz="2800" dirty="0" err="1"/>
              <a:t>Contoh</a:t>
            </a:r>
            <a:r>
              <a:rPr lang="en-US" altLang="id-ID" sz="2800" dirty="0"/>
              <a:t>: </a:t>
            </a:r>
            <a:r>
              <a:rPr lang="en-US" altLang="id-ID" sz="2800" dirty="0" err="1"/>
              <a:t>kesulitan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menelan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obat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karena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ukuran</a:t>
            </a:r>
            <a:r>
              <a:rPr lang="en-US" altLang="id-ID" sz="2800" dirty="0"/>
              <a:t> tablet yang </a:t>
            </a:r>
            <a:r>
              <a:rPr lang="en-US" altLang="id-ID" sz="2800" dirty="0" err="1"/>
              <a:t>besar</a:t>
            </a:r>
            <a:endParaRPr lang="en-US" altLang="id-ID" sz="2800" dirty="0"/>
          </a:p>
          <a:p>
            <a:pPr algn="just"/>
            <a:r>
              <a:rPr lang="en-US" altLang="id-ID" sz="2800" dirty="0" err="1"/>
              <a:t>Efek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samping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ditimbulkan</a:t>
            </a:r>
            <a:endParaRPr lang="en-US" altLang="id-ID" sz="2800" dirty="0"/>
          </a:p>
          <a:p>
            <a:pPr algn="just">
              <a:buFont typeface="Wingdings 2" panose="05020102010507070707" pitchFamily="18" charset="2"/>
              <a:buNone/>
            </a:pPr>
            <a:r>
              <a:rPr lang="en-US" altLang="id-ID" sz="2800" dirty="0"/>
              <a:t>	</a:t>
            </a:r>
            <a:r>
              <a:rPr lang="en-US" altLang="id-ID" sz="2800" dirty="0" err="1"/>
              <a:t>Contoh</a:t>
            </a:r>
            <a:r>
              <a:rPr lang="en-US" altLang="id-ID" sz="2800" dirty="0"/>
              <a:t>: </a:t>
            </a:r>
            <a:r>
              <a:rPr lang="en-US" altLang="id-ID" sz="2800" dirty="0" err="1"/>
              <a:t>mengantuk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mual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muntah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konstipasi</a:t>
            </a:r>
            <a:endParaRPr lang="en-US" altLang="id-ID" sz="2800" dirty="0"/>
          </a:p>
          <a:p>
            <a:pPr algn="just"/>
            <a:r>
              <a:rPr lang="en-US" altLang="id-ID" sz="2800" dirty="0" err="1"/>
              <a:t>Rutinitas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sehari</a:t>
            </a:r>
            <a:r>
              <a:rPr lang="en-US" altLang="id-ID" sz="2800" dirty="0"/>
              <a:t> – </a:t>
            </a:r>
            <a:r>
              <a:rPr lang="en-US" altLang="id-ID" sz="2800" dirty="0" err="1"/>
              <a:t>hari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tidak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sesuai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dengan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jadwal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penggunaan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obat</a:t>
            </a:r>
            <a:r>
              <a:rPr lang="en-US" altLang="id-ID" sz="28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DE4793-95EC-4159-B477-8968DE37A944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4EA80C-10D4-4805-AB58-0D91EC6125A6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11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d-ID" b="1" dirty="0" err="1"/>
              <a:t>Faktor</a:t>
            </a:r>
            <a:r>
              <a:rPr lang="en-US" altLang="id-ID" b="1" dirty="0"/>
              <a:t> </a:t>
            </a:r>
            <a:r>
              <a:rPr lang="en-US" altLang="id-ID" b="1" dirty="0" err="1"/>
              <a:t>Pasien</a:t>
            </a:r>
            <a:endParaRPr lang="en-US" alt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id-ID" sz="2800" dirty="0" err="1"/>
              <a:t>Merasa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kurang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pemahaman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mengenai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keseriusan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dari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penyakit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hasil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didapat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jika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tidak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diobati</a:t>
            </a:r>
            <a:endParaRPr lang="en-US" altLang="id-ID" sz="2800" dirty="0"/>
          </a:p>
          <a:p>
            <a:pPr algn="just"/>
            <a:r>
              <a:rPr lang="en-US" altLang="id-ID" sz="2800" dirty="0" err="1"/>
              <a:t>Menganggap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pengobatan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dilakukan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tidak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begitu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efektif</a:t>
            </a:r>
            <a:endParaRPr lang="en-US" altLang="id-ID" sz="2800" dirty="0"/>
          </a:p>
          <a:p>
            <a:pPr algn="just"/>
            <a:r>
              <a:rPr lang="en-US" altLang="id-ID" sz="2800" dirty="0" err="1"/>
              <a:t>Motivasi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ingin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sembuh</a:t>
            </a:r>
            <a:endParaRPr lang="en-US" altLang="id-ID" sz="2800" dirty="0"/>
          </a:p>
          <a:p>
            <a:pPr algn="just"/>
            <a:r>
              <a:rPr lang="en-US" altLang="id-ID" sz="2800" dirty="0" err="1"/>
              <a:t>Kepribadian</a:t>
            </a:r>
            <a:r>
              <a:rPr lang="en-US" altLang="id-ID" sz="2800" dirty="0"/>
              <a:t>/</a:t>
            </a:r>
            <a:r>
              <a:rPr lang="en-US" altLang="id-ID" sz="2800" dirty="0" err="1"/>
              <a:t>perilaku</a:t>
            </a:r>
            <a:endParaRPr lang="en-US" altLang="id-ID" sz="2800" dirty="0"/>
          </a:p>
          <a:p>
            <a:pPr algn="just"/>
            <a:r>
              <a:rPr lang="en-US" altLang="id-ID" sz="2800" dirty="0" err="1"/>
              <a:t>Dukungan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lingkungan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sekitar</a:t>
            </a:r>
            <a:r>
              <a:rPr lang="en-US" altLang="id-ID" sz="2800" dirty="0"/>
              <a:t>/</a:t>
            </a:r>
            <a:r>
              <a:rPr lang="en-US" altLang="id-ID" sz="2800" dirty="0" err="1"/>
              <a:t>keluarga</a:t>
            </a:r>
            <a:endParaRPr lang="en-US" altLang="id-ID" sz="2800" dirty="0"/>
          </a:p>
          <a:p>
            <a:pPr algn="just"/>
            <a:r>
              <a:rPr lang="en-US" altLang="id-ID" sz="2800" dirty="0" err="1"/>
              <a:t>Sosio-demografi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pasien</a:t>
            </a:r>
            <a:r>
              <a:rPr lang="en-US" altLang="id-ID" sz="2800" dirty="0"/>
              <a:t>: </a:t>
            </a:r>
            <a:r>
              <a:rPr lang="en-US" altLang="id-ID" sz="2800" dirty="0" err="1"/>
              <a:t>umur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tingkat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pendidikan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pekerjaan</a:t>
            </a:r>
            <a:r>
              <a:rPr lang="en-US" altLang="id-ID" sz="28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0D2EEE-DCEE-4CBD-AAC5-E53AEBA70715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85DC4C-403F-465A-BA55-B0B579975A5A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12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d-ID" b="1"/>
              <a:t>Faktor Komunikasi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33600"/>
            <a:ext cx="10241280" cy="4191000"/>
          </a:xfrm>
        </p:spPr>
        <p:txBody>
          <a:bodyPr>
            <a:normAutofit/>
          </a:bodyPr>
          <a:lstStyle/>
          <a:p>
            <a:pPr algn="just"/>
            <a:r>
              <a:rPr lang="en-US" altLang="id-ID" sz="2800" dirty="0" err="1"/>
              <a:t>Kurang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mendapat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instruksi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jelas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tentang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pengobatannya</a:t>
            </a:r>
            <a:endParaRPr lang="en-US" altLang="id-ID" sz="2800" dirty="0"/>
          </a:p>
          <a:p>
            <a:pPr algn="just"/>
            <a:r>
              <a:rPr lang="en-US" altLang="id-ID" sz="2800" dirty="0" err="1"/>
              <a:t>Kurang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mendapatkan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cara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atau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solusi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untuk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mengubah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gaya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hidupnya</a:t>
            </a:r>
            <a:endParaRPr lang="en-US" altLang="id-ID" sz="2800" dirty="0"/>
          </a:p>
          <a:p>
            <a:pPr algn="just"/>
            <a:r>
              <a:rPr lang="en-US" altLang="id-ID" sz="2800" dirty="0" err="1"/>
              <a:t>Ketidakpuasan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dalam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berinteraksi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dengan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tenaga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kesehatan</a:t>
            </a:r>
            <a:endParaRPr lang="en-US" altLang="id-ID" sz="2800" dirty="0"/>
          </a:p>
          <a:p>
            <a:pPr algn="just"/>
            <a:r>
              <a:rPr lang="en-US" altLang="id-ID" sz="2800" dirty="0" err="1"/>
              <a:t>Apoteker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tidak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melibatkan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pasien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dalam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pengambilan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keputusan</a:t>
            </a:r>
            <a:r>
              <a:rPr lang="en-US" altLang="id-ID" sz="28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3401CB-A30D-4A00-9ED3-8562A64E2437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F77718-DBA3-4449-B983-4AAC2E85E534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13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8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312606" y="2514600"/>
            <a:ext cx="8898194" cy="3810000"/>
          </a:xfrm>
        </p:spPr>
        <p:txBody>
          <a:bodyPr/>
          <a:lstStyle/>
          <a:p>
            <a:pPr marL="609600" indent="-609600">
              <a:buNone/>
              <a:tabLst>
                <a:tab pos="633413" algn="l"/>
              </a:tabLst>
            </a:pP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1.	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Kegagalan</a:t>
            </a: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terapi</a:t>
            </a:r>
            <a:endParaRPr lang="en-US" altLang="id-ID" sz="3200" b="1" dirty="0">
              <a:solidFill>
                <a:srgbClr val="0070C0"/>
              </a:solidFill>
              <a:latin typeface="Calisto MT" panose="02040603050505030304" pitchFamily="18" charset="0"/>
            </a:endParaRPr>
          </a:p>
          <a:p>
            <a:pPr marL="609600" indent="-609600">
              <a:buNone/>
              <a:tabLst>
                <a:tab pos="633413" algn="l"/>
              </a:tabLst>
            </a:pP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2.	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Meningkatkan</a:t>
            </a: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biaya</a:t>
            </a: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perawatan</a:t>
            </a:r>
            <a:endParaRPr lang="en-US" altLang="id-ID" sz="3200" b="1" dirty="0">
              <a:solidFill>
                <a:srgbClr val="0070C0"/>
              </a:solidFill>
              <a:latin typeface="Calisto MT" panose="02040603050505030304" pitchFamily="18" charset="0"/>
            </a:endParaRPr>
          </a:p>
          <a:p>
            <a:pPr marL="609600" indent="-609600">
              <a:buNone/>
              <a:tabLst>
                <a:tab pos="633413" algn="l"/>
              </a:tabLst>
            </a:pP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3.	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Memerlukan</a:t>
            </a: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perawatan</a:t>
            </a: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tambahan</a:t>
            </a:r>
            <a:endParaRPr lang="en-US" altLang="id-ID" sz="3200" b="1" dirty="0">
              <a:solidFill>
                <a:srgbClr val="0070C0"/>
              </a:solidFill>
              <a:latin typeface="Calisto MT" panose="02040603050505030304" pitchFamily="18" charset="0"/>
            </a:endParaRPr>
          </a:p>
          <a:p>
            <a:pPr marL="609600" indent="-609600">
              <a:buNone/>
              <a:tabLst>
                <a:tab pos="633413" algn="l"/>
              </a:tabLst>
            </a:pP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4.	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Resiko</a:t>
            </a: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terhadap</a:t>
            </a: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toksisitas</a:t>
            </a: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obat</a:t>
            </a:r>
            <a:endParaRPr lang="en-US" altLang="id-ID" sz="3200" b="1" dirty="0">
              <a:solidFill>
                <a:srgbClr val="0070C0"/>
              </a:solidFill>
              <a:latin typeface="Calisto MT" panose="02040603050505030304" pitchFamily="18" charset="0"/>
            </a:endParaRPr>
          </a:p>
          <a:p>
            <a:pPr marL="609600" indent="-609600">
              <a:buNone/>
              <a:tabLst>
                <a:tab pos="633413" algn="l"/>
              </a:tabLst>
            </a:pP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5.	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Kekambuhan</a:t>
            </a:r>
            <a:r>
              <a:rPr lang="en-US" altLang="id-ID" sz="3200" b="1" dirty="0">
                <a:solidFill>
                  <a:srgbClr val="0070C0"/>
                </a:solidFill>
                <a:latin typeface="Calisto MT" panose="02040603050505030304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Calisto MT" panose="02040603050505030304" pitchFamily="18" charset="0"/>
              </a:rPr>
              <a:t>penyakit</a:t>
            </a:r>
            <a:endParaRPr lang="en-US" altLang="id-ID" sz="32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FA9B2E-0ECB-49C3-AD59-EEE704B1C240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CA906F-EAFD-40E2-859F-060157519A8E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14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17414" name="Rectangle 12"/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id-ID" sz="3200" b="1" dirty="0">
                <a:solidFill>
                  <a:srgbClr val="002060"/>
                </a:solidFill>
                <a:latin typeface="Calisto MT" panose="02040603050505030304" pitchFamily="18" charset="0"/>
              </a:rPr>
              <a:t>RESIKO KETIDAKPATUHAN PASIEN </a:t>
            </a:r>
            <a:br>
              <a:rPr lang="en-US" altLang="id-ID" sz="3200" b="1" dirty="0">
                <a:solidFill>
                  <a:srgbClr val="002060"/>
                </a:solidFill>
                <a:latin typeface="Calisto MT" panose="02040603050505030304" pitchFamily="18" charset="0"/>
              </a:rPr>
            </a:br>
            <a:r>
              <a:rPr lang="en-US" altLang="id-ID" sz="3200" b="1" dirty="0">
                <a:solidFill>
                  <a:srgbClr val="002060"/>
                </a:solidFill>
                <a:latin typeface="Calisto MT" panose="02040603050505030304" pitchFamily="18" charset="0"/>
              </a:rPr>
              <a:t>DALAM  PENGGUNAAN OBAT</a:t>
            </a:r>
          </a:p>
        </p:txBody>
      </p:sp>
    </p:spTree>
    <p:extLst>
      <p:ext uri="{BB962C8B-B14F-4D97-AF65-F5344CB8AC3E}">
        <p14:creationId xmlns:p14="http://schemas.microsoft.com/office/powerpoint/2010/main" val="343101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EE0A79-9290-4BB5-BAC9-20F082525B53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018F0F-9937-49DB-90B6-E6801FF26FFC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15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737419" y="2121408"/>
            <a:ext cx="10573709" cy="4050792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P</a:t>
            </a:r>
            <a:r>
              <a:rPr lang="id-ID" sz="2800" b="1" dirty="0">
                <a:solidFill>
                  <a:srgbClr val="0070C0"/>
                </a:solidFill>
                <a:latin typeface="Arial Unicode MS" pitchFamily="34" charset="-128"/>
              </a:rPr>
              <a:t>emberian informasi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obat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oleh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apoteker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dalam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rangka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penggunaan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obat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yang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tepat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:</a:t>
            </a:r>
          </a:p>
          <a:p>
            <a:pPr algn="just" eaLnBrk="1" hangingPunct="1">
              <a:defRPr/>
            </a:pP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proses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penggalian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latar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belakang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pertanyaan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, </a:t>
            </a:r>
          </a:p>
          <a:p>
            <a:pPr algn="just" eaLnBrk="1" hangingPunct="1">
              <a:defRPr/>
            </a:pP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mengembangkan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strategi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penelusuran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sumber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informasi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yang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tepat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, </a:t>
            </a:r>
          </a:p>
          <a:p>
            <a:pPr algn="just" eaLnBrk="1" hangingPunct="1">
              <a:defRPr/>
            </a:pP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mengevaluasi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sumber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informasi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yang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didapatkan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,</a:t>
            </a:r>
          </a:p>
          <a:p>
            <a:pPr algn="just" eaLnBrk="1" hangingPunct="1">
              <a:defRPr/>
            </a:pP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merumuskan</a:t>
            </a:r>
            <a:r>
              <a:rPr lang="en-US" sz="2800" b="1" dirty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itchFamily="34" charset="-128"/>
              </a:rPr>
              <a:t>jawaban</a:t>
            </a:r>
            <a:endParaRPr lang="en-US" sz="2800" b="1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8229600" cy="933450"/>
          </a:xfrm>
        </p:spPr>
        <p:txBody>
          <a:bodyPr/>
          <a:lstStyle/>
          <a:p>
            <a:pPr algn="ctr" eaLnBrk="1" hangingPunct="1">
              <a:defRPr/>
            </a:pPr>
            <a:r>
              <a:rPr lang="id-ID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</a:rPr>
              <a:t>Pelayanan Informasi Obat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91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 noChangeShapeType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771776" y="609601"/>
            <a:ext cx="6981825" cy="720725"/>
          </a:xfrm>
          <a:noFill/>
        </p:spPr>
        <p:txBody>
          <a:bodyPr/>
          <a:lstStyle/>
          <a:p>
            <a:pPr algn="ctr" eaLnBrk="1" hangingPunct="1"/>
            <a:r>
              <a:rPr lang="id-ID" altLang="id-ID" sz="4000" b="1">
                <a:solidFill>
                  <a:srgbClr val="002060"/>
                </a:solidFill>
                <a:latin typeface="Arial" panose="020B0604020202020204" pitchFamily="34" charset="0"/>
              </a:rPr>
              <a:t>Menggali Informasi</a:t>
            </a:r>
            <a:endParaRPr lang="en-GB" altLang="id-ID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1"/>
            <a:ext cx="8197850" cy="2905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d-ID" altLang="id-ID" b="1">
                <a:solidFill>
                  <a:srgbClr val="0070C0"/>
                </a:solidFill>
              </a:rPr>
              <a:t>Identifikasi Penanya</a:t>
            </a:r>
          </a:p>
          <a:p>
            <a:pPr eaLnBrk="1" hangingPunct="1">
              <a:lnSpc>
                <a:spcPct val="120000"/>
              </a:lnSpc>
            </a:pPr>
            <a:r>
              <a:rPr lang="id-ID" altLang="id-ID" b="1">
                <a:solidFill>
                  <a:srgbClr val="0070C0"/>
                </a:solidFill>
              </a:rPr>
              <a:t>Identifikasi permasalahan</a:t>
            </a:r>
          </a:p>
          <a:p>
            <a:pPr eaLnBrk="1" hangingPunct="1">
              <a:lnSpc>
                <a:spcPct val="120000"/>
              </a:lnSpc>
            </a:pPr>
            <a:r>
              <a:rPr lang="id-ID" altLang="id-ID" b="1">
                <a:solidFill>
                  <a:srgbClr val="0070C0"/>
                </a:solidFill>
              </a:rPr>
              <a:t>Identifikasi derajat urgensi</a:t>
            </a:r>
          </a:p>
          <a:p>
            <a:pPr eaLnBrk="1" hangingPunct="1">
              <a:lnSpc>
                <a:spcPct val="120000"/>
              </a:lnSpc>
            </a:pPr>
            <a:r>
              <a:rPr lang="id-ID" altLang="id-ID" b="1">
                <a:solidFill>
                  <a:srgbClr val="0070C0"/>
                </a:solidFill>
              </a:rPr>
              <a:t>Perlukah merujuk ?</a:t>
            </a:r>
          </a:p>
          <a:p>
            <a:pPr eaLnBrk="1" hangingPunct="1">
              <a:lnSpc>
                <a:spcPct val="120000"/>
              </a:lnSpc>
            </a:pPr>
            <a:r>
              <a:rPr lang="id-ID" altLang="id-ID" b="1">
                <a:solidFill>
                  <a:srgbClr val="0070C0"/>
                </a:solidFill>
              </a:rPr>
              <a:t>Follow up</a:t>
            </a:r>
            <a:endParaRPr lang="en-GB" altLang="id-ID" b="1">
              <a:solidFill>
                <a:srgbClr val="0070C0"/>
              </a:solidFill>
            </a:endParaRPr>
          </a:p>
        </p:txBody>
      </p:sp>
      <p:sp>
        <p:nvSpPr>
          <p:cNvPr id="20485" name="Text Box 5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8305800" y="609600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id-ID">
              <a:latin typeface="Verdana" panose="020B0604030504040204" pitchFamily="34" charset="0"/>
            </a:endParaRPr>
          </a:p>
        </p:txBody>
      </p:sp>
      <p:sp>
        <p:nvSpPr>
          <p:cNvPr id="20486" name="Rectangle 20"/>
          <p:cNvSpPr>
            <a:spLocks noChangeArrowheads="1"/>
          </p:cNvSpPr>
          <p:nvPr/>
        </p:nvSpPr>
        <p:spPr bwMode="auto">
          <a:xfrm>
            <a:off x="1524000" y="5133976"/>
            <a:ext cx="8763001" cy="126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id-ID" altLang="id-ID" sz="3200" b="1">
                <a:solidFill>
                  <a:srgbClr val="0070C0"/>
                </a:solidFill>
              </a:rPr>
              <a:t>Diperlukan wawancara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id-ID" altLang="id-ID" sz="3200" b="1">
                <a:solidFill>
                  <a:srgbClr val="0070C0"/>
                </a:solidFill>
              </a:rPr>
              <a:t>Diperlukan ketrampilan berkomunikasi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GB" altLang="id-ID" sz="3200" b="1">
              <a:solidFill>
                <a:srgbClr val="0070C0"/>
              </a:solidFill>
            </a:endParaRPr>
          </a:p>
        </p:txBody>
      </p:sp>
      <p:sp>
        <p:nvSpPr>
          <p:cNvPr id="20487" name="Line 21"/>
          <p:cNvSpPr>
            <a:spLocks noChangeShapeType="1"/>
          </p:cNvSpPr>
          <p:nvPr/>
        </p:nvSpPr>
        <p:spPr bwMode="auto">
          <a:xfrm>
            <a:off x="6240463" y="4419600"/>
            <a:ext cx="0" cy="6477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B5415C-C2A7-45C5-BD87-F872FC19C09F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B6D2B7-D531-4A25-9E75-7D0875B3B2A9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16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30080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algn="ctr"/>
            <a:r>
              <a:rPr lang="en-US" altLang="id-ID" b="1"/>
              <a:t>Contoh Form PIO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218C31-33A3-4DBE-A631-B4201DD4A0CD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44C607-347A-4D69-AD15-514C1B2F5C4A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17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15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465263"/>
            <a:ext cx="8077200" cy="5073650"/>
          </a:xfrm>
          <a:noFill/>
        </p:spPr>
      </p:pic>
    </p:spTree>
    <p:extLst>
      <p:ext uri="{BB962C8B-B14F-4D97-AF65-F5344CB8AC3E}">
        <p14:creationId xmlns:p14="http://schemas.microsoft.com/office/powerpoint/2010/main" val="1610276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8" name="AutoShape 12"/>
          <p:cNvSpPr>
            <a:spLocks noChangeArrowheads="1"/>
          </p:cNvSpPr>
          <p:nvPr/>
        </p:nvSpPr>
        <p:spPr bwMode="auto">
          <a:xfrm>
            <a:off x="3429000" y="381000"/>
            <a:ext cx="4114800" cy="838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76200" cmpd="tri">
            <a:solidFill>
              <a:srgbClr val="33CC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000" b="1" dirty="0">
                <a:latin typeface="Calisto MT" pitchFamily="18" charset="0"/>
                <a:cs typeface="Arial" charset="0"/>
              </a:rPr>
              <a:t>KONSELING OBAT</a:t>
            </a:r>
          </a:p>
        </p:txBody>
      </p:sp>
      <p:sp>
        <p:nvSpPr>
          <p:cNvPr id="23555" name="AutoShape 13"/>
          <p:cNvSpPr>
            <a:spLocks noChangeArrowheads="1"/>
          </p:cNvSpPr>
          <p:nvPr/>
        </p:nvSpPr>
        <p:spPr bwMode="auto">
          <a:xfrm>
            <a:off x="5181600" y="1143000"/>
            <a:ext cx="5486400" cy="2057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id-ID" sz="2400" b="1">
                <a:latin typeface="Calisto MT" panose="02040603050505030304" pitchFamily="18" charset="0"/>
              </a:rPr>
              <a:t>Proses yang sistematik untuk mengidentifikasi dan  menyelesaikan masalah pasien yang berkaitan dengan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id-ID" sz="2400" b="1">
                <a:latin typeface="Calisto MT" panose="02040603050505030304" pitchFamily="18" charset="0"/>
              </a:rPr>
              <a:t>penggunaan obat</a:t>
            </a:r>
            <a:r>
              <a:rPr lang="en-US" altLang="id-ID" sz="2400">
                <a:latin typeface="Centaur" panose="02030504050205020304" pitchFamily="18" charset="0"/>
              </a:rPr>
              <a:t> 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1981200" y="3200400"/>
            <a:ext cx="8382000" cy="3352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76200" cmpd="tri">
            <a:solidFill>
              <a:srgbClr val="33CC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457200" indent="-457200" algn="just">
              <a:lnSpc>
                <a:spcPct val="120000"/>
              </a:lnSpc>
              <a:spcAft>
                <a:spcPct val="15000"/>
              </a:spcAft>
              <a:buFont typeface="Wingdings 2" pitchFamily="18" charset="2"/>
              <a:buChar char="e"/>
              <a:tabLst>
                <a:tab pos="457200" algn="l"/>
              </a:tabLst>
              <a:defRPr/>
            </a:pPr>
            <a:endParaRPr lang="en-US" dirty="0">
              <a:latin typeface="Calisto MT" pitchFamily="18" charset="0"/>
              <a:cs typeface="Arial" charset="0"/>
            </a:endParaRPr>
          </a:p>
          <a:p>
            <a:pPr marL="457200" indent="-457200" algn="just">
              <a:lnSpc>
                <a:spcPct val="120000"/>
              </a:lnSpc>
              <a:spcAft>
                <a:spcPct val="15000"/>
              </a:spcAft>
              <a:buFont typeface="Wingdings 2" pitchFamily="18" charset="2"/>
              <a:buChar char="e"/>
              <a:tabLst>
                <a:tab pos="457200" algn="l"/>
              </a:tabLst>
              <a:defRPr/>
            </a:pPr>
            <a:r>
              <a:rPr lang="en-US" sz="2100" b="1" dirty="0" err="1">
                <a:latin typeface="Calisto MT" pitchFamily="18" charset="0"/>
                <a:cs typeface="Arial" charset="0"/>
              </a:rPr>
              <a:t>Bukan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hanya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memberikan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penerangan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tentang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obat</a:t>
            </a:r>
            <a:endParaRPr lang="en-US" sz="2100" b="1" dirty="0">
              <a:latin typeface="Calisto MT" pitchFamily="18" charset="0"/>
              <a:cs typeface="Arial" charset="0"/>
            </a:endParaRPr>
          </a:p>
          <a:p>
            <a:pPr marL="457200" indent="-457200" algn="just">
              <a:lnSpc>
                <a:spcPct val="120000"/>
              </a:lnSpc>
              <a:spcAft>
                <a:spcPct val="15000"/>
              </a:spcAft>
              <a:buFont typeface="Wingdings 2" pitchFamily="18" charset="2"/>
              <a:buChar char="e"/>
              <a:tabLst>
                <a:tab pos="457200" algn="l"/>
              </a:tabLst>
              <a:defRPr/>
            </a:pPr>
            <a:r>
              <a:rPr lang="en-US" sz="2100" b="1" dirty="0" err="1">
                <a:latin typeface="Calisto MT" pitchFamily="18" charset="0"/>
                <a:cs typeface="Arial" charset="0"/>
              </a:rPr>
              <a:t>Untuk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mendapatkan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informasi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latar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belakang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pasien</a:t>
            </a:r>
            <a:endParaRPr lang="en-US" sz="2100" b="1" dirty="0">
              <a:latin typeface="Calisto MT" pitchFamily="18" charset="0"/>
              <a:cs typeface="Arial" charset="0"/>
            </a:endParaRPr>
          </a:p>
          <a:p>
            <a:pPr marL="457200" indent="-457200" algn="just">
              <a:lnSpc>
                <a:spcPct val="120000"/>
              </a:lnSpc>
              <a:spcAft>
                <a:spcPct val="15000"/>
              </a:spcAft>
              <a:buFont typeface="Wingdings 2" pitchFamily="18" charset="2"/>
              <a:buChar char="e"/>
              <a:tabLst>
                <a:tab pos="457200" algn="l"/>
              </a:tabLst>
              <a:defRPr/>
            </a:pPr>
            <a:r>
              <a:rPr lang="en-US" sz="2100" b="1" dirty="0" err="1">
                <a:latin typeface="Calisto MT" pitchFamily="18" charset="0"/>
                <a:cs typeface="Arial" charset="0"/>
              </a:rPr>
              <a:t>Memberi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penekanan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pada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pendidikan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pasien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untuk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ikut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aktif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dalam</a:t>
            </a:r>
            <a:r>
              <a:rPr lang="en-US" sz="2100" b="1" dirty="0">
                <a:latin typeface="Calisto MT" pitchFamily="18" charset="0"/>
                <a:cs typeface="Arial" charset="0"/>
              </a:rPr>
              <a:t> regimen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terapetik</a:t>
            </a:r>
            <a:endParaRPr lang="en-US" sz="2100" b="1" dirty="0">
              <a:latin typeface="Calisto MT" pitchFamily="18" charset="0"/>
              <a:cs typeface="Arial" charset="0"/>
            </a:endParaRPr>
          </a:p>
          <a:p>
            <a:pPr marL="457200" indent="-457200" algn="just">
              <a:lnSpc>
                <a:spcPct val="120000"/>
              </a:lnSpc>
              <a:spcAft>
                <a:spcPct val="15000"/>
              </a:spcAft>
              <a:buFont typeface="Wingdings 2" pitchFamily="18" charset="2"/>
              <a:buChar char="e"/>
              <a:tabLst>
                <a:tab pos="457200" algn="l"/>
              </a:tabLst>
              <a:defRPr/>
            </a:pPr>
            <a:r>
              <a:rPr lang="en-US" sz="2100" b="1" dirty="0" err="1">
                <a:latin typeface="Calisto MT" pitchFamily="18" charset="0"/>
                <a:cs typeface="Arial" charset="0"/>
              </a:rPr>
              <a:t>Melibatkan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perubahan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tingkah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laku</a:t>
            </a:r>
            <a:r>
              <a:rPr lang="en-US" sz="2100" b="1" dirty="0">
                <a:latin typeface="Calisto MT" pitchFamily="18" charset="0"/>
                <a:cs typeface="Arial" charset="0"/>
              </a:rPr>
              <a:t> /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sikap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pasien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terhadap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penggunaan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obat</a:t>
            </a:r>
            <a:endParaRPr lang="en-US" sz="2100" b="1" dirty="0">
              <a:latin typeface="Calisto MT" pitchFamily="18" charset="0"/>
              <a:cs typeface="Arial" charset="0"/>
            </a:endParaRPr>
          </a:p>
          <a:p>
            <a:pPr marL="457200" indent="-457200" algn="just">
              <a:lnSpc>
                <a:spcPct val="120000"/>
              </a:lnSpc>
              <a:spcAft>
                <a:spcPct val="15000"/>
              </a:spcAft>
              <a:buFont typeface="Wingdings 2" pitchFamily="18" charset="2"/>
              <a:buChar char="e"/>
              <a:tabLst>
                <a:tab pos="457200" algn="l"/>
              </a:tabLst>
              <a:defRPr/>
            </a:pPr>
            <a:r>
              <a:rPr lang="en-US" sz="2100" b="1" dirty="0" err="1">
                <a:latin typeface="Calisto MT" pitchFamily="18" charset="0"/>
                <a:cs typeface="Arial" charset="0"/>
              </a:rPr>
              <a:t>Memberikan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perhatian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dan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dukungan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pada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pasien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mengenai</a:t>
            </a:r>
            <a:r>
              <a:rPr lang="en-US" sz="2100" b="1" dirty="0">
                <a:latin typeface="Calisto MT" pitchFamily="18" charset="0"/>
                <a:cs typeface="Arial" charset="0"/>
              </a:rPr>
              <a:t> </a:t>
            </a:r>
            <a:r>
              <a:rPr lang="en-US" sz="2100" b="1" dirty="0" err="1">
                <a:latin typeface="Calisto MT" pitchFamily="18" charset="0"/>
                <a:cs typeface="Arial" charset="0"/>
              </a:rPr>
              <a:t>terapinya</a:t>
            </a:r>
            <a:endParaRPr lang="en-US" sz="2100" b="1" dirty="0">
              <a:latin typeface="Calisto MT" pitchFamily="18" charset="0"/>
              <a:cs typeface="Arial" charset="0"/>
            </a:endParaRPr>
          </a:p>
          <a:p>
            <a:pPr marL="457200" indent="-457200" algn="just">
              <a:buFont typeface="Wingdings 2" pitchFamily="18" charset="2"/>
              <a:buChar char="e"/>
              <a:tabLst>
                <a:tab pos="457200" algn="l"/>
              </a:tabLst>
              <a:defRPr/>
            </a:pPr>
            <a:endParaRPr lang="en-US" sz="2100" b="1" dirty="0">
              <a:latin typeface="Calisto MT" pitchFamily="18" charset="0"/>
              <a:cs typeface="Arial" charset="0"/>
            </a:endParaRPr>
          </a:p>
        </p:txBody>
      </p:sp>
      <p:sp>
        <p:nvSpPr>
          <p:cNvPr id="132111" name="Line 15"/>
          <p:cNvSpPr>
            <a:spLocks noChangeShapeType="1"/>
          </p:cNvSpPr>
          <p:nvPr/>
        </p:nvSpPr>
        <p:spPr bwMode="auto">
          <a:xfrm>
            <a:off x="5105400" y="1371600"/>
            <a:ext cx="0" cy="1524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68A7D6-74F2-4094-93B6-33F78FA4A09C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20416-C96E-4010-864A-576F754A4E13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18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3356"/>
      </p:ext>
    </p:extLst>
  </p:cSld>
  <p:clrMapOvr>
    <a:masterClrMapping/>
  </p:clrMapOvr>
  <p:transition spd="med"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534400" cy="838200"/>
          </a:xfrm>
          <a:solidFill>
            <a:srgbClr val="CCFFCC"/>
          </a:solidFill>
          <a:ln w="28575">
            <a:solidFill>
              <a:srgbClr val="33CC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id-ID" sz="2800" b="1">
                <a:solidFill>
                  <a:schemeClr val="tx1"/>
                </a:solidFill>
                <a:latin typeface="Calisto MT" panose="02040603050505030304" pitchFamily="18" charset="0"/>
              </a:rPr>
              <a:t>PASIEN – PASIEN  YANG  HARUS  DIBERIKAN KONSELING</a:t>
            </a:r>
          </a:p>
        </p:txBody>
      </p:sp>
      <p:sp>
        <p:nvSpPr>
          <p:cNvPr id="2457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828800" y="1219200"/>
            <a:ext cx="8229600" cy="5486400"/>
          </a:xfrm>
        </p:spPr>
        <p:txBody>
          <a:bodyPr>
            <a:normAutofit lnSpcReduction="10000"/>
          </a:bodyPr>
          <a:lstStyle/>
          <a:p>
            <a:pPr marL="381000" indent="-381000">
              <a:lnSpc>
                <a:spcPct val="80000"/>
              </a:lnSpc>
              <a:spcAft>
                <a:spcPct val="10000"/>
              </a:spcAft>
              <a:buFontTx/>
              <a:buAutoNum type="arabicPeriod"/>
            </a:pPr>
            <a:r>
              <a:rPr lang="en-US" altLang="id-ID" sz="1800" b="1">
                <a:latin typeface="Calisto MT" panose="02040603050505030304" pitchFamily="18" charset="0"/>
              </a:rPr>
              <a:t>PASIEN YANG DIRUJUK OLEH DOKTER</a:t>
            </a:r>
          </a:p>
          <a:p>
            <a:pPr marL="381000" indent="-381000">
              <a:lnSpc>
                <a:spcPct val="80000"/>
              </a:lnSpc>
              <a:spcAft>
                <a:spcPct val="10000"/>
              </a:spcAft>
              <a:buFontTx/>
              <a:buAutoNum type="arabicPeriod"/>
            </a:pPr>
            <a:r>
              <a:rPr lang="en-US" altLang="id-ID" sz="1800" b="1">
                <a:latin typeface="Calisto MT" panose="02040603050505030304" pitchFamily="18" charset="0"/>
              </a:rPr>
              <a:t>PASIEN DENGAN PENYAKIT TERTENTU (KRONIS)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  <a:buNone/>
            </a:pPr>
            <a:r>
              <a:rPr lang="en-US" altLang="id-ID" sz="1600" b="1"/>
              <a:t>Misalnya : 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</a:pPr>
            <a:r>
              <a:rPr lang="en-US" altLang="id-ID" sz="1600" b="1"/>
              <a:t>penyakit jantung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</a:pPr>
            <a:r>
              <a:rPr lang="en-US" altLang="id-ID" sz="1600" b="1"/>
              <a:t>penyakit darah tinggi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</a:pPr>
            <a:r>
              <a:rPr lang="en-US" altLang="id-ID" sz="1600" b="1"/>
              <a:t>penyakit kencing manis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</a:pPr>
            <a:r>
              <a:rPr lang="en-US" altLang="id-ID" sz="1600" b="1"/>
              <a:t>penyakit epilepsi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</a:pPr>
            <a:r>
              <a:rPr lang="en-US" altLang="id-ID" sz="1600" b="1"/>
              <a:t>penyakit – penyakit kronik lainnya</a:t>
            </a:r>
          </a:p>
          <a:p>
            <a:pPr marL="381000" indent="-381000">
              <a:lnSpc>
                <a:spcPct val="80000"/>
              </a:lnSpc>
              <a:spcAft>
                <a:spcPct val="10000"/>
              </a:spcAft>
              <a:buFontTx/>
              <a:buAutoNum type="arabicPeriod"/>
            </a:pPr>
            <a:r>
              <a:rPr lang="en-US" altLang="id-ID" sz="1800" b="1">
                <a:latin typeface="Calisto MT" panose="02040603050505030304" pitchFamily="18" charset="0"/>
              </a:rPr>
              <a:t>PASIEN YANG MENERIMA OBAT – OBAT TERTENTU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  <a:buNone/>
            </a:pPr>
            <a:r>
              <a:rPr lang="en-US" altLang="id-ID" sz="1600" b="1"/>
              <a:t>Misalnya :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</a:pPr>
            <a:r>
              <a:rPr lang="en-US" altLang="id-ID" sz="1600" b="1"/>
              <a:t>Obat dengan pengawasan tertentu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  <a:buNone/>
            </a:pPr>
            <a:r>
              <a:rPr lang="en-US" altLang="id-ID" sz="1600" b="1"/>
              <a:t>	Contoh : warfarin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</a:pPr>
            <a:r>
              <a:rPr lang="en-US" altLang="id-ID" sz="1600" b="1"/>
              <a:t>Obat berindeks terapetik sempit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  <a:buNone/>
            </a:pPr>
            <a:r>
              <a:rPr lang="en-US" altLang="id-ID" sz="1600" b="1"/>
              <a:t>	Contoh : digoksin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</a:pPr>
            <a:r>
              <a:rPr lang="en-US" altLang="id-ID" sz="1600" b="1"/>
              <a:t>Obat yang memerlukan teknik administrasi tertentu</a:t>
            </a:r>
          </a:p>
          <a:p>
            <a:pPr marL="800100" lvl="1" indent="-304800">
              <a:lnSpc>
                <a:spcPct val="80000"/>
              </a:lnSpc>
              <a:spcAft>
                <a:spcPct val="10000"/>
              </a:spcAft>
              <a:buNone/>
            </a:pPr>
            <a:r>
              <a:rPr lang="en-US" altLang="id-ID" sz="1600" b="1"/>
              <a:t>	Contoh : inhaler, insulin</a:t>
            </a:r>
          </a:p>
          <a:p>
            <a:pPr marL="381000" indent="-381000">
              <a:lnSpc>
                <a:spcPct val="95000"/>
              </a:lnSpc>
              <a:spcAft>
                <a:spcPct val="10000"/>
              </a:spcAft>
              <a:buFontTx/>
              <a:buAutoNum type="arabicPeriod"/>
            </a:pPr>
            <a:r>
              <a:rPr lang="en-US" altLang="id-ID" sz="1800" b="1">
                <a:latin typeface="Calisto MT" panose="02040603050505030304" pitchFamily="18" charset="0"/>
              </a:rPr>
              <a:t>PASIEN GERIATRIK, PEDIATRIK, SELESAI DIRAWAT, MENDAPAT OBAT YANG BANYAK DAN REGIMEN TERAPETIK YANG  MENGELIRUKAN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AD0F3B-A2CE-45C9-AF76-E73AC5BC0A6E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AF9E51-F555-4392-9666-BF2FFFC1DA29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19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66125"/>
      </p:ext>
    </p:extLst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54B221-3A12-4E33-BA4A-A5C2F69BD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890" y="697230"/>
            <a:ext cx="9658349" cy="5394960"/>
          </a:xfrm>
        </p:spPr>
      </p:pic>
    </p:spTree>
    <p:extLst>
      <p:ext uri="{BB962C8B-B14F-4D97-AF65-F5344CB8AC3E}">
        <p14:creationId xmlns:p14="http://schemas.microsoft.com/office/powerpoint/2010/main" val="245515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81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id-ID" b="1"/>
              <a:t>HAMBATAN KONSELING</a:t>
            </a:r>
            <a:br>
              <a:rPr lang="en-US" altLang="id-ID" b="1"/>
            </a:br>
            <a:r>
              <a:rPr lang="en-US" altLang="id-ID" sz="3600" b="1"/>
              <a:t>(dari Apoteker)</a:t>
            </a:r>
            <a:endParaRPr lang="en-US" altLang="id-ID" b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0C4857-8063-4E4B-B71F-A41F9FB1E031}" type="datetime1">
              <a:rPr lang="en-US" smtClean="0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42944D-3D65-4F9E-AA76-2E773FD8BFFF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20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4384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2800"/>
              <a:t>Tidak punya waktu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800"/>
              <a:t>Pemahaman yang kurang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800"/>
              <a:t>Rendahnya pengetahuan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800"/>
              <a:t>Rendahnya kepercayaan diri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800"/>
              <a:t>Rendahnya hubungan pasien dengan apoteker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800"/>
              <a:t>Rendahnya ketrampilan berkomunikasi</a:t>
            </a:r>
          </a:p>
        </p:txBody>
      </p:sp>
    </p:spTree>
    <p:extLst>
      <p:ext uri="{BB962C8B-B14F-4D97-AF65-F5344CB8AC3E}">
        <p14:creationId xmlns:p14="http://schemas.microsoft.com/office/powerpoint/2010/main" val="317147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39964"/>
            <a:ext cx="8229600" cy="43894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id-ID" sz="2800"/>
              <a:t>Tidak punya waktu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id-ID" sz="2800"/>
              <a:t>Pasien menganggap apoteker tidak mau berbicara dengan pasien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id-ID" sz="2800"/>
              <a:t>Rendahnya persepsi pasien terhadap apoteker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id-ID" sz="2800"/>
              <a:t>Kondisi kesehatan/kondisi fisik pasien juga menghambat komunikasi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id-ID" sz="2800"/>
              <a:t>Kesulitan untuk mengerti (pilih bahasa yang tepat)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id-ID" sz="2800"/>
              <a:t>Buta aksara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id-ID" sz="280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id-ID" sz="280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id-ID" b="1"/>
              <a:t>HAMBATAN KONSELING</a:t>
            </a:r>
            <a:br>
              <a:rPr lang="en-US" altLang="id-ID" b="1"/>
            </a:br>
            <a:r>
              <a:rPr lang="en-US" altLang="id-ID" sz="3600" b="1"/>
              <a:t>(dari Pasien)</a:t>
            </a:r>
            <a:endParaRPr lang="en-US" altLang="id-ID" b="1"/>
          </a:p>
        </p:txBody>
      </p:sp>
    </p:spTree>
    <p:extLst>
      <p:ext uri="{BB962C8B-B14F-4D97-AF65-F5344CB8AC3E}">
        <p14:creationId xmlns:p14="http://schemas.microsoft.com/office/powerpoint/2010/main" val="4187942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id-ID" sz="3200" dirty="0"/>
          </a:p>
          <a:p>
            <a:pPr eaLnBrk="1" hangingPunct="1">
              <a:lnSpc>
                <a:spcPct val="90000"/>
              </a:lnSpc>
            </a:pPr>
            <a:r>
              <a:rPr lang="en-US" altLang="id-ID" sz="3200" dirty="0"/>
              <a:t>Tingkat </a:t>
            </a:r>
            <a:r>
              <a:rPr lang="en-US" altLang="id-ID" sz="3200" dirty="0" err="1"/>
              <a:t>kebisingan</a:t>
            </a:r>
            <a:endParaRPr lang="en-US" altLang="id-ID" sz="3200" dirty="0"/>
          </a:p>
          <a:p>
            <a:pPr lvl="1" eaLnBrk="1" hangingPunct="1">
              <a:lnSpc>
                <a:spcPct val="90000"/>
              </a:lnSpc>
            </a:pPr>
            <a:r>
              <a:rPr lang="en-US" altLang="id-ID" sz="2400" dirty="0"/>
              <a:t>Orang </a:t>
            </a:r>
            <a:r>
              <a:rPr lang="en-US" altLang="id-ID" sz="2400" dirty="0" err="1"/>
              <a:t>berbicara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telpon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suara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musik</a:t>
            </a:r>
            <a:endParaRPr lang="en-US" altLang="id-ID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id-ID" sz="2400" dirty="0" err="1"/>
              <a:t>Menjawab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telpon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didengar</a:t>
            </a:r>
            <a:r>
              <a:rPr lang="en-US" altLang="id-ID" sz="2400" dirty="0"/>
              <a:t> orang lain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3200" dirty="0" err="1"/>
              <a:t>Ketersediaan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ruangan</a:t>
            </a:r>
            <a:endParaRPr lang="en-US" altLang="id-ID" sz="3200" dirty="0"/>
          </a:p>
          <a:p>
            <a:pPr eaLnBrk="1" hangingPunct="1">
              <a:lnSpc>
                <a:spcPct val="90000"/>
              </a:lnSpc>
            </a:pPr>
            <a:r>
              <a:rPr lang="en-US" altLang="id-ID" sz="3200" dirty="0" err="1"/>
              <a:t>Ketersediaan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sarana</a:t>
            </a:r>
            <a:r>
              <a:rPr lang="en-US" altLang="id-ID" sz="3200" dirty="0"/>
              <a:t> di </a:t>
            </a:r>
            <a:r>
              <a:rPr lang="en-US" altLang="id-ID" sz="3200" dirty="0" err="1"/>
              <a:t>dalam</a:t>
            </a:r>
            <a:r>
              <a:rPr lang="en-US" altLang="id-ID" sz="3200" dirty="0"/>
              <a:t> </a:t>
            </a:r>
            <a:r>
              <a:rPr lang="en-US" altLang="id-ID" sz="3200" dirty="0" err="1"/>
              <a:t>ruangan</a:t>
            </a:r>
            <a:endParaRPr lang="en-US" altLang="id-ID" sz="2800" dirty="0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d-ID" b="1"/>
              <a:t>HAMBATAN KONSELING</a:t>
            </a:r>
            <a:br>
              <a:rPr lang="en-US" altLang="id-ID" b="1"/>
            </a:br>
            <a:r>
              <a:rPr lang="en-US" altLang="id-ID" sz="3600" b="1"/>
              <a:t>(dari Sarana)</a:t>
            </a:r>
            <a:endParaRPr lang="en-US" altLang="id-ID" b="1"/>
          </a:p>
        </p:txBody>
      </p:sp>
    </p:spTree>
    <p:extLst>
      <p:ext uri="{BB962C8B-B14F-4D97-AF65-F5344CB8AC3E}">
        <p14:creationId xmlns:p14="http://schemas.microsoft.com/office/powerpoint/2010/main" val="170912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/>
          <a:lstStyle/>
          <a:p>
            <a:pPr algn="ctr"/>
            <a:r>
              <a:rPr lang="en-US" altLang="id-ID" b="1"/>
              <a:t>TAHAPAN KONSELING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0C4857-8063-4E4B-B71F-A41F9FB1E031}" type="datetime1">
              <a:rPr lang="en-US" smtClean="0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DA4761-4DFC-4047-9939-CC1F6CE184B9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23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8678" name="Content Placeholder 7"/>
          <p:cNvSpPr>
            <a:spLocks noGrp="1"/>
          </p:cNvSpPr>
          <p:nvPr>
            <p:ph idx="1"/>
          </p:nvPr>
        </p:nvSpPr>
        <p:spPr>
          <a:xfrm>
            <a:off x="1981200" y="2239964"/>
            <a:ext cx="8229600" cy="3322637"/>
          </a:xfrm>
        </p:spPr>
        <p:txBody>
          <a:bodyPr>
            <a:normAutofit/>
          </a:bodyPr>
          <a:lstStyle/>
          <a:p>
            <a:r>
              <a:rPr lang="en-US" altLang="id-ID" sz="3600" dirty="0" err="1"/>
              <a:t>Pengenalan</a:t>
            </a:r>
            <a:endParaRPr lang="en-US" altLang="id-ID" sz="3600" dirty="0"/>
          </a:p>
          <a:p>
            <a:r>
              <a:rPr lang="en-US" altLang="id-ID" sz="3600" dirty="0" err="1"/>
              <a:t>Penilaian</a:t>
            </a:r>
            <a:endParaRPr lang="en-US" altLang="id-ID" sz="3600" dirty="0"/>
          </a:p>
          <a:p>
            <a:r>
              <a:rPr lang="en-US" altLang="id-ID" sz="3600" dirty="0" err="1"/>
              <a:t>Pelaksanaan</a:t>
            </a:r>
            <a:r>
              <a:rPr lang="en-US" altLang="id-ID" sz="3600" dirty="0"/>
              <a:t> </a:t>
            </a:r>
            <a:r>
              <a:rPr lang="en-US" altLang="id-ID" sz="3600" dirty="0" err="1"/>
              <a:t>Konseling</a:t>
            </a:r>
            <a:endParaRPr lang="en-US" altLang="id-ID" sz="3600" dirty="0"/>
          </a:p>
          <a:p>
            <a:r>
              <a:rPr lang="en-US" altLang="id-ID" sz="3600" dirty="0" err="1"/>
              <a:t>Pengujian</a:t>
            </a:r>
            <a:r>
              <a:rPr lang="en-US" altLang="id-ID" sz="3600" dirty="0"/>
              <a:t> (</a:t>
            </a:r>
            <a:r>
              <a:rPr lang="en-US" altLang="id-ID" sz="3600" dirty="0" err="1"/>
              <a:t>Verifikasi</a:t>
            </a:r>
            <a:r>
              <a:rPr lang="en-US" altLang="id-ID" sz="3600" dirty="0"/>
              <a:t>)</a:t>
            </a:r>
          </a:p>
          <a:p>
            <a:endParaRPr lang="en-US" altLang="id-ID" sz="3600" dirty="0"/>
          </a:p>
        </p:txBody>
      </p:sp>
    </p:spTree>
    <p:extLst>
      <p:ext uri="{BB962C8B-B14F-4D97-AF65-F5344CB8AC3E}">
        <p14:creationId xmlns:p14="http://schemas.microsoft.com/office/powerpoint/2010/main" val="350512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00182"/>
            <a:ext cx="10058400" cy="40507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err="1"/>
              <a:t>Pengenalan</a:t>
            </a:r>
            <a:endParaRPr lang="en-US" sz="3600" dirty="0"/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3600" dirty="0"/>
              <a:t>	</a:t>
            </a:r>
            <a:r>
              <a:rPr lang="en-US" sz="2800" dirty="0" err="1"/>
              <a:t>Memperkenalkan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konseling</a:t>
            </a:r>
            <a:endParaRPr lang="en-US" sz="2800" dirty="0"/>
          </a:p>
          <a:p>
            <a:pPr>
              <a:defRPr/>
            </a:pPr>
            <a:r>
              <a:rPr lang="en-US" sz="3600" dirty="0" err="1"/>
              <a:t>Penilaian</a:t>
            </a:r>
            <a:endParaRPr lang="en-US" sz="3600" dirty="0"/>
          </a:p>
          <a:p>
            <a:pPr marL="1476375" indent="-1476375" algn="just">
              <a:lnSpc>
                <a:spcPct val="80000"/>
              </a:lnSpc>
              <a:buClr>
                <a:srgbClr val="000000"/>
              </a:buClr>
              <a:buNone/>
              <a:tabLst>
                <a:tab pos="280988" algn="l"/>
                <a:tab pos="1312863" algn="l"/>
                <a:tab pos="1476375" algn="l"/>
              </a:tabLst>
              <a:defRPr/>
            </a:pPr>
            <a:r>
              <a:rPr lang="en-US" sz="3600" dirty="0"/>
              <a:t>	</a:t>
            </a:r>
            <a:r>
              <a:rPr lang="en-US" sz="2800" dirty="0" err="1"/>
              <a:t>Tujuan</a:t>
            </a:r>
            <a:r>
              <a:rPr lang="en-US" sz="2800" dirty="0"/>
              <a:t>	:	</a:t>
            </a:r>
            <a:r>
              <a:rPr lang="en-US" sz="2800" dirty="0" err="1"/>
              <a:t>Menilai</a:t>
            </a:r>
            <a:r>
              <a:rPr lang="en-US" sz="2800" dirty="0"/>
              <a:t> </a:t>
            </a:r>
            <a:r>
              <a:rPr lang="en-US" sz="2800" dirty="0" err="1"/>
              <a:t>pemahaman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obat</a:t>
            </a:r>
            <a:r>
              <a:rPr lang="en-US" sz="2800" dirty="0"/>
              <a:t> yang </a:t>
            </a:r>
            <a:r>
              <a:rPr lang="en-US" sz="2800" dirty="0" err="1"/>
              <a:t>diberikan</a:t>
            </a:r>
            <a:r>
              <a:rPr lang="id-ID" sz="28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hubungannya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 </a:t>
            </a:r>
            <a:r>
              <a:rPr lang="en-US" sz="2800" dirty="0" err="1"/>
              <a:t>penyakit</a:t>
            </a:r>
            <a:r>
              <a:rPr lang="en-US" sz="2800" dirty="0"/>
              <a:t> yang </a:t>
            </a:r>
            <a:r>
              <a:rPr lang="en-US" sz="2800" dirty="0" err="1"/>
              <a:t>diderita</a:t>
            </a:r>
            <a:r>
              <a:rPr lang="en-US" sz="2800" dirty="0"/>
              <a:t>)</a:t>
            </a:r>
          </a:p>
          <a:p>
            <a:pPr marL="1711325" indent="-1711325">
              <a:lnSpc>
                <a:spcPct val="80000"/>
              </a:lnSpc>
              <a:buClr>
                <a:srgbClr val="000000"/>
              </a:buClr>
              <a:buNone/>
              <a:tabLst>
                <a:tab pos="280988" algn="l"/>
                <a:tab pos="1312863" algn="l"/>
                <a:tab pos="1476375" algn="l"/>
                <a:tab pos="1711325" algn="l"/>
              </a:tabLst>
              <a:defRPr/>
            </a:pPr>
            <a:r>
              <a:rPr lang="en-US" sz="2800" dirty="0"/>
              <a:t>	</a:t>
            </a:r>
            <a:r>
              <a:rPr lang="en-US" sz="2800" dirty="0" err="1"/>
              <a:t>Teknik</a:t>
            </a:r>
            <a:r>
              <a:rPr lang="en-US" sz="2800" dirty="0"/>
              <a:t>	:	-	</a:t>
            </a:r>
            <a:r>
              <a:rPr lang="en-US" sz="2800" i="1" dirty="0"/>
              <a:t>Prime Question</a:t>
            </a:r>
            <a:r>
              <a:rPr lang="en-US" sz="2800" dirty="0"/>
              <a:t> (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) </a:t>
            </a:r>
            <a:r>
              <a:rPr lang="en-US" sz="2800" dirty="0" err="1"/>
              <a:t>dengan</a:t>
            </a:r>
            <a:r>
              <a:rPr lang="en-US" sz="2800" i="1" dirty="0"/>
              <a:t> open ended question</a:t>
            </a:r>
          </a:p>
          <a:p>
            <a:pPr marL="609600" indent="-609600">
              <a:lnSpc>
                <a:spcPct val="80000"/>
              </a:lnSpc>
              <a:buClr>
                <a:srgbClr val="000000"/>
              </a:buClr>
              <a:buNone/>
              <a:tabLst>
                <a:tab pos="1430338" algn="l"/>
                <a:tab pos="1711325" algn="l"/>
              </a:tabLst>
              <a:defRPr/>
            </a:pPr>
            <a:r>
              <a:rPr lang="en-US" sz="2800" dirty="0"/>
              <a:t>                   -	</a:t>
            </a:r>
            <a:r>
              <a:rPr lang="en-US" sz="2800" i="1" dirty="0"/>
              <a:t>Show and tell </a:t>
            </a:r>
            <a:r>
              <a:rPr lang="en-US" sz="2800" dirty="0"/>
              <a:t>(</a:t>
            </a:r>
            <a:r>
              <a:rPr lang="en-US" sz="2800" dirty="0" err="1"/>
              <a:t>perlihatkan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terangkan</a:t>
            </a:r>
            <a:r>
              <a:rPr lang="en-US" sz="2800" dirty="0"/>
              <a:t>)</a:t>
            </a:r>
            <a:endParaRPr lang="id-ID" sz="28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0C4857-8063-4E4B-B71F-A41F9FB1E031}" type="datetime1">
              <a:rPr lang="en-US" smtClean="0"/>
              <a:pPr>
                <a:defRPr/>
              </a:pPr>
              <a:t>7/26/2024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519C0F-DA75-4FB0-8D78-93334F2511EF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24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9702" name="Title 1"/>
          <p:cNvSpPr>
            <a:spLocks noGrp="1"/>
          </p:cNvSpPr>
          <p:nvPr>
            <p:ph type="title"/>
          </p:nvPr>
        </p:nvSpPr>
        <p:spPr>
          <a:xfrm>
            <a:off x="1069848" y="455135"/>
            <a:ext cx="10058400" cy="1609344"/>
          </a:xfrm>
        </p:spPr>
        <p:txBody>
          <a:bodyPr/>
          <a:lstStyle/>
          <a:p>
            <a:pPr algn="ctr"/>
            <a:r>
              <a:rPr lang="en-US" altLang="id-ID" b="1"/>
              <a:t>TAHAPAN KONSELING</a:t>
            </a:r>
          </a:p>
        </p:txBody>
      </p:sp>
    </p:spTree>
    <p:extLst>
      <p:ext uri="{BB962C8B-B14F-4D97-AF65-F5344CB8AC3E}">
        <p14:creationId xmlns:p14="http://schemas.microsoft.com/office/powerpoint/2010/main" val="2687547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d-ID" b="1" i="1"/>
              <a:t>THREE PRIME QUESTIONS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id-ID" sz="2800" dirty="0" err="1"/>
              <a:t>Bagaimana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penjelasan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dokter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tentang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obat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digunakan</a:t>
            </a:r>
            <a:r>
              <a:rPr lang="en-US" altLang="id-ID" sz="2800" dirty="0"/>
              <a:t>, ma</a:t>
            </a:r>
            <a:r>
              <a:rPr lang="nl-NL" altLang="id-ID" sz="2800" dirty="0"/>
              <a:t>salah dan gejala yang ingin </a:t>
            </a:r>
            <a:r>
              <a:rPr lang="en-US" altLang="id-ID" sz="2800" dirty="0" err="1"/>
              <a:t>dihilangkan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apa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harus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dilakukan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tujuan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terapi</a:t>
            </a:r>
            <a:r>
              <a:rPr lang="en-US" altLang="id-ID" sz="2800" dirty="0"/>
              <a:t>, </a:t>
            </a:r>
            <a:r>
              <a:rPr lang="en-US" altLang="id-ID" sz="2800" i="1" dirty="0"/>
              <a:t>life style</a:t>
            </a:r>
          </a:p>
          <a:p>
            <a:pPr algn="just"/>
            <a:r>
              <a:rPr lang="en-US" altLang="id-ID" sz="2800" dirty="0" err="1"/>
              <a:t>Bagaimana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penjelasan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dokter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tentang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cara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pakai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obat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anda</a:t>
            </a:r>
            <a:r>
              <a:rPr lang="en-US" altLang="id-ID" sz="2800" dirty="0"/>
              <a:t>?</a:t>
            </a:r>
          </a:p>
          <a:p>
            <a:pPr algn="just"/>
            <a:r>
              <a:rPr lang="en-US" altLang="id-ID" sz="2800" dirty="0" err="1"/>
              <a:t>Bagaimana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penjelasan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dokter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tentang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harapan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setelah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minum</a:t>
            </a:r>
            <a:r>
              <a:rPr lang="en-US" altLang="id-ID" sz="2800" dirty="0"/>
              <a:t> </a:t>
            </a:r>
            <a:r>
              <a:rPr lang="en-US" altLang="id-ID" sz="2800" dirty="0" err="1"/>
              <a:t>obat</a:t>
            </a:r>
            <a:r>
              <a:rPr lang="en-US" altLang="id-ID" sz="2800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0C4857-8063-4E4B-B71F-A41F9FB1E031}" type="datetime1">
              <a:rPr lang="en-US" smtClean="0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1B94D4-0973-4E20-B92B-31CB415341D0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25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135" y="1524000"/>
            <a:ext cx="10533593" cy="5029200"/>
          </a:xfrm>
        </p:spPr>
        <p:txBody>
          <a:bodyPr/>
          <a:lstStyle/>
          <a:p>
            <a:pPr>
              <a:defRPr/>
            </a:pP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konseling</a:t>
            </a:r>
            <a:endParaRPr lang="en-US" sz="2800" dirty="0"/>
          </a:p>
          <a:p>
            <a:pPr marL="1593850" indent="-1593850" algn="just">
              <a:lnSpc>
                <a:spcPct val="80000"/>
              </a:lnSpc>
              <a:spcAft>
                <a:spcPct val="20000"/>
              </a:spcAft>
              <a:buClr>
                <a:srgbClr val="000000"/>
              </a:buClr>
              <a:buNone/>
              <a:tabLst>
                <a:tab pos="280988" algn="l"/>
                <a:tab pos="1382713" algn="l"/>
                <a:tab pos="1593850" algn="l"/>
              </a:tabLst>
              <a:defRPr/>
            </a:pPr>
            <a:r>
              <a:rPr lang="en-US" sz="2800" dirty="0"/>
              <a:t>	</a:t>
            </a:r>
            <a:r>
              <a:rPr lang="en-US" dirty="0" err="1">
                <a:latin typeface="Calisto MT" pitchFamily="18" charset="0"/>
              </a:rPr>
              <a:t>Tujuan</a:t>
            </a:r>
            <a:r>
              <a:rPr lang="en-US" dirty="0">
                <a:latin typeface="Calisto MT" pitchFamily="18" charset="0"/>
              </a:rPr>
              <a:t>	:	</a:t>
            </a:r>
            <a:r>
              <a:rPr lang="en-US" dirty="0" err="1">
                <a:latin typeface="Calisto MT" pitchFamily="18" charset="0"/>
              </a:rPr>
              <a:t>Untuk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mendidik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pasien</a:t>
            </a:r>
            <a:r>
              <a:rPr lang="en-US" dirty="0">
                <a:latin typeface="Calisto MT" pitchFamily="18" charset="0"/>
              </a:rPr>
              <a:t>, agar </a:t>
            </a:r>
            <a:r>
              <a:rPr lang="en-US" dirty="0" err="1">
                <a:latin typeface="Calisto MT" pitchFamily="18" charset="0"/>
              </a:rPr>
              <a:t>mengerti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tentang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obatnya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dan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mengubah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sikapnya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sehingga</a:t>
            </a:r>
            <a:r>
              <a:rPr lang="en-US" dirty="0">
                <a:latin typeface="Calisto MT" pitchFamily="18" charset="0"/>
              </a:rPr>
              <a:t>  </a:t>
            </a:r>
            <a:r>
              <a:rPr lang="en-US" dirty="0" err="1">
                <a:latin typeface="Calisto MT" pitchFamily="18" charset="0"/>
              </a:rPr>
              <a:t>mengikuti</a:t>
            </a:r>
            <a:r>
              <a:rPr lang="en-US" dirty="0">
                <a:latin typeface="Calisto MT" pitchFamily="18" charset="0"/>
              </a:rPr>
              <a:t> regimen </a:t>
            </a:r>
            <a:r>
              <a:rPr lang="en-US" dirty="0" err="1">
                <a:latin typeface="Calisto MT" pitchFamily="18" charset="0"/>
              </a:rPr>
              <a:t>terapetik</a:t>
            </a:r>
            <a:endParaRPr lang="en-US" dirty="0">
              <a:latin typeface="Calisto MT" pitchFamily="18" charset="0"/>
            </a:endParaRPr>
          </a:p>
          <a:p>
            <a:pPr marL="280988" indent="-280988" algn="just">
              <a:lnSpc>
                <a:spcPct val="80000"/>
              </a:lnSpc>
              <a:spcAft>
                <a:spcPct val="20000"/>
              </a:spcAft>
              <a:buClr>
                <a:srgbClr val="000000"/>
              </a:buClr>
              <a:buNone/>
              <a:tabLst>
                <a:tab pos="280988" algn="l"/>
              </a:tabLst>
              <a:defRPr/>
            </a:pPr>
            <a:r>
              <a:rPr lang="en-US" dirty="0">
                <a:latin typeface="Calisto MT" pitchFamily="18" charset="0"/>
              </a:rPr>
              <a:t>	</a:t>
            </a:r>
            <a:r>
              <a:rPr lang="en-US" dirty="0" err="1">
                <a:latin typeface="Calisto MT" pitchFamily="18" charset="0"/>
              </a:rPr>
              <a:t>Gunakan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kemahiran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komunikasi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lisan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dan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bukan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lisan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serta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teknik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i="1" dirty="0">
                <a:latin typeface="Calisto MT" pitchFamily="18" charset="0"/>
              </a:rPr>
              <a:t>Show and Tell</a:t>
            </a:r>
          </a:p>
          <a:p>
            <a:pPr>
              <a:defRPr/>
            </a:pPr>
            <a:r>
              <a:rPr lang="en-US" sz="2800" dirty="0" err="1"/>
              <a:t>Pengujian</a:t>
            </a:r>
            <a:r>
              <a:rPr lang="en-US" sz="2800" dirty="0"/>
              <a:t> (</a:t>
            </a:r>
            <a:r>
              <a:rPr lang="en-US" sz="2800" dirty="0" err="1"/>
              <a:t>Verifikasi</a:t>
            </a:r>
            <a:r>
              <a:rPr lang="en-US" sz="2800" dirty="0"/>
              <a:t>)</a:t>
            </a:r>
          </a:p>
          <a:p>
            <a:pPr marL="1593850" indent="-1593850" algn="just">
              <a:lnSpc>
                <a:spcPct val="80000"/>
              </a:lnSpc>
              <a:spcAft>
                <a:spcPct val="20000"/>
              </a:spcAft>
              <a:buClr>
                <a:srgbClr val="000000"/>
              </a:buClr>
              <a:buNone/>
              <a:tabLst>
                <a:tab pos="280988" algn="l"/>
                <a:tab pos="1382713" algn="l"/>
                <a:tab pos="1593850" algn="l"/>
              </a:tabLst>
              <a:defRPr/>
            </a:pPr>
            <a:r>
              <a:rPr lang="en-US" sz="2800" dirty="0"/>
              <a:t>	</a:t>
            </a:r>
            <a:r>
              <a:rPr lang="en-US" dirty="0" err="1">
                <a:latin typeface="Calisto MT" pitchFamily="18" charset="0"/>
              </a:rPr>
              <a:t>Tujuan</a:t>
            </a:r>
            <a:r>
              <a:rPr lang="en-US" dirty="0">
                <a:latin typeface="Calisto MT" pitchFamily="18" charset="0"/>
              </a:rPr>
              <a:t>	:	</a:t>
            </a:r>
            <a:r>
              <a:rPr lang="en-US" dirty="0" err="1">
                <a:latin typeface="Calisto MT" pitchFamily="18" charset="0"/>
              </a:rPr>
              <a:t>Untuk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memastikan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bahwa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pasien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memahami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dan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mengerti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apa</a:t>
            </a:r>
            <a:r>
              <a:rPr lang="en-US" dirty="0">
                <a:latin typeface="Calisto MT" pitchFamily="18" charset="0"/>
              </a:rPr>
              <a:t> yang </a:t>
            </a:r>
            <a:r>
              <a:rPr lang="en-US" dirty="0" err="1">
                <a:latin typeface="Calisto MT" pitchFamily="18" charset="0"/>
              </a:rPr>
              <a:t>sudah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kita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terangkan</a:t>
            </a:r>
            <a:endParaRPr lang="en-US" dirty="0">
              <a:latin typeface="Calisto MT" pitchFamily="18" charset="0"/>
            </a:endParaRPr>
          </a:p>
          <a:p>
            <a:pPr marL="280988" indent="-280988" algn="just">
              <a:lnSpc>
                <a:spcPct val="80000"/>
              </a:lnSpc>
              <a:spcAft>
                <a:spcPct val="20000"/>
              </a:spcAft>
              <a:buClr>
                <a:srgbClr val="000000"/>
              </a:buClr>
              <a:buNone/>
              <a:tabLst>
                <a:tab pos="280988" algn="l"/>
                <a:tab pos="1382713" algn="l"/>
              </a:tabLst>
              <a:defRPr/>
            </a:pPr>
            <a:r>
              <a:rPr lang="en-US" b="1" dirty="0">
                <a:latin typeface="Calisto MT" pitchFamily="18" charset="0"/>
              </a:rPr>
              <a:t>	</a:t>
            </a:r>
            <a:r>
              <a:rPr lang="en-US" i="1" dirty="0">
                <a:latin typeface="Calisto MT" pitchFamily="18" charset="0"/>
              </a:rPr>
              <a:t>Fill in the gaps</a:t>
            </a:r>
            <a:r>
              <a:rPr lang="en-US" b="1" dirty="0">
                <a:latin typeface="Calisto MT" pitchFamily="18" charset="0"/>
              </a:rPr>
              <a:t>, </a:t>
            </a:r>
            <a:r>
              <a:rPr lang="en-US" dirty="0" err="1">
                <a:latin typeface="Calisto MT" pitchFamily="18" charset="0"/>
              </a:rPr>
              <a:t>betulkan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atau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tambahkan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jika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ada</a:t>
            </a:r>
            <a:r>
              <a:rPr lang="en-US" dirty="0">
                <a:latin typeface="Calisto MT" pitchFamily="18" charset="0"/>
              </a:rPr>
              <a:t> yang </a:t>
            </a:r>
            <a:r>
              <a:rPr lang="en-US" dirty="0" err="1">
                <a:latin typeface="Calisto MT" pitchFamily="18" charset="0"/>
              </a:rPr>
              <a:t>terlupa</a:t>
            </a:r>
            <a:r>
              <a:rPr lang="en-US" dirty="0">
                <a:latin typeface="Calisto MT" pitchFamily="18" charset="0"/>
              </a:rPr>
              <a:t>. </a:t>
            </a:r>
            <a:r>
              <a:rPr lang="en-US" dirty="0" err="1">
                <a:latin typeface="Calisto MT" pitchFamily="18" charset="0"/>
              </a:rPr>
              <a:t>Jawablah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jika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ada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pertanyaan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dari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pasien</a:t>
            </a:r>
            <a:r>
              <a:rPr lang="en-US" dirty="0">
                <a:latin typeface="Calisto MT" pitchFamily="18" charset="0"/>
              </a:rPr>
              <a:t>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0C4857-8063-4E4B-B71F-A41F9FB1E031}" type="datetime1">
              <a:rPr lang="en-US" smtClean="0"/>
              <a:pPr>
                <a:defRPr/>
              </a:pPr>
              <a:t>7/26/2024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67A658-5967-42A3-B5FA-D7F78D5117AF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26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30726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algn="ctr"/>
            <a:r>
              <a:rPr lang="en-US" altLang="id-ID" b="1"/>
              <a:t>TAHAPAN KONSELING</a:t>
            </a:r>
          </a:p>
        </p:txBody>
      </p:sp>
    </p:spTree>
    <p:extLst>
      <p:ext uri="{BB962C8B-B14F-4D97-AF65-F5344CB8AC3E}">
        <p14:creationId xmlns:p14="http://schemas.microsoft.com/office/powerpoint/2010/main" val="4018510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id-ID" b="1"/>
              <a:t>PENJELASAN CARA PAKAI OBAT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sz="3200" dirty="0" err="1"/>
              <a:t>Berapa</a:t>
            </a:r>
            <a:r>
              <a:rPr lang="en-US" altLang="id-ID" sz="3200" dirty="0"/>
              <a:t> kali </a:t>
            </a:r>
            <a:r>
              <a:rPr lang="en-US" altLang="id-ID" sz="3200" dirty="0" err="1"/>
              <a:t>minum</a:t>
            </a:r>
            <a:r>
              <a:rPr lang="en-US" altLang="id-ID" sz="3200" dirty="0"/>
              <a:t> </a:t>
            </a:r>
            <a:r>
              <a:rPr lang="en-US" altLang="id-ID" sz="3200" dirty="0" err="1"/>
              <a:t>obat</a:t>
            </a:r>
            <a:r>
              <a:rPr lang="en-US" altLang="id-ID" sz="3200" dirty="0"/>
              <a:t> </a:t>
            </a:r>
          </a:p>
          <a:p>
            <a:r>
              <a:rPr lang="en-US" altLang="id-ID" sz="3200" dirty="0" err="1"/>
              <a:t>Berapa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banyak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minum</a:t>
            </a:r>
            <a:r>
              <a:rPr lang="en-US" altLang="id-ID" sz="3200" dirty="0"/>
              <a:t> </a:t>
            </a:r>
            <a:r>
              <a:rPr lang="en-US" altLang="id-ID" sz="3200" dirty="0" err="1"/>
              <a:t>obat</a:t>
            </a:r>
            <a:endParaRPr lang="en-US" altLang="id-ID" sz="3200" dirty="0"/>
          </a:p>
          <a:p>
            <a:r>
              <a:rPr lang="en-US" altLang="id-ID" sz="3200" dirty="0" err="1"/>
              <a:t>Berapa</a:t>
            </a:r>
            <a:r>
              <a:rPr lang="en-US" altLang="id-ID" sz="3200" dirty="0"/>
              <a:t> lama </a:t>
            </a:r>
            <a:r>
              <a:rPr lang="en-US" altLang="id-ID" sz="3200" dirty="0" err="1"/>
              <a:t>harus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diminum</a:t>
            </a:r>
            <a:endParaRPr lang="en-US" altLang="id-ID" sz="3200" dirty="0"/>
          </a:p>
          <a:p>
            <a:r>
              <a:rPr lang="sv-SE" altLang="id-ID" sz="3200" dirty="0"/>
              <a:t>Bagaimana bila lupa satu dosis</a:t>
            </a:r>
          </a:p>
          <a:p>
            <a:r>
              <a:rPr lang="en-US" altLang="id-ID" sz="3200" dirty="0" err="1"/>
              <a:t>Bagaimana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cara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menyimpan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obat</a:t>
            </a:r>
            <a:r>
              <a:rPr lang="en-US" altLang="id-ID" sz="3200" dirty="0"/>
              <a:t> </a:t>
            </a:r>
          </a:p>
          <a:p>
            <a:r>
              <a:rPr lang="en-US" altLang="id-ID" sz="3200" dirty="0" err="1"/>
              <a:t>Dosis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cara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pakai</a:t>
            </a:r>
            <a:endParaRPr lang="en-US" altLang="id-ID" sz="3200" dirty="0"/>
          </a:p>
          <a:p>
            <a:endParaRPr lang="en-US" altLang="id-ID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0C4857-8063-4E4B-B71F-A41F9FB1E031}" type="datetime1">
              <a:rPr lang="en-US" smtClean="0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13BC38-9E71-44C3-B2AA-58F940EE7CCB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27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id-ID" b="1"/>
              <a:t>HARAPAN SETELAH MINUM OBAT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sz="2800" dirty="0" err="1"/>
              <a:t>Apa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anda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harapkan</a:t>
            </a:r>
            <a:r>
              <a:rPr lang="en-US" altLang="id-ID" sz="2800" dirty="0"/>
              <a:t> </a:t>
            </a:r>
          </a:p>
          <a:p>
            <a:r>
              <a:rPr lang="en-US" altLang="id-ID" sz="2800" dirty="0" err="1"/>
              <a:t>Bagaimana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anda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tahu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obat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bekerja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atau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tidak</a:t>
            </a:r>
            <a:endParaRPr lang="en-US" altLang="id-ID" sz="2800" dirty="0"/>
          </a:p>
          <a:p>
            <a:r>
              <a:rPr lang="en-US" altLang="id-ID" sz="2800" dirty="0" err="1"/>
              <a:t>Efek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samping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apa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harus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diperhatikan</a:t>
            </a:r>
            <a:r>
              <a:rPr lang="en-US" altLang="id-ID" sz="2800" dirty="0"/>
              <a:t>?</a:t>
            </a:r>
          </a:p>
          <a:p>
            <a:r>
              <a:rPr lang="sv-SE" altLang="id-ID" sz="2800" dirty="0"/>
              <a:t>Apa yang harus dilakukan kalau hal tersebut terjadi?</a:t>
            </a:r>
          </a:p>
          <a:p>
            <a:r>
              <a:rPr lang="en-US" altLang="id-ID" sz="2800" dirty="0" err="1"/>
              <a:t>Apa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harus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diperhatikan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sewaktu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minum</a:t>
            </a:r>
            <a:r>
              <a:rPr lang="en-US" altLang="id-ID" sz="2800" dirty="0"/>
              <a:t> </a:t>
            </a:r>
            <a:r>
              <a:rPr lang="en-US" altLang="id-ID" sz="2800" dirty="0" err="1"/>
              <a:t>obat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ini</a:t>
            </a:r>
            <a:r>
              <a:rPr lang="en-US" altLang="id-ID" sz="2800" dirty="0"/>
              <a:t>?</a:t>
            </a:r>
          </a:p>
          <a:p>
            <a:endParaRPr lang="en-US" altLang="id-ID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0C4857-8063-4E4B-B71F-A41F9FB1E031}" type="datetime1">
              <a:rPr lang="en-US" smtClean="0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5ACF46-A06F-4BC1-BAD8-FF5E37953F48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28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0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/>
            <a:r>
              <a:rPr lang="en-US" altLang="id-ID" b="1" i="1"/>
              <a:t>FINAL VERIFICATION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id-ID" sz="3200" dirty="0"/>
              <a:t>Minta </a:t>
            </a:r>
            <a:r>
              <a:rPr lang="en-US" altLang="id-ID" sz="3200" dirty="0" err="1"/>
              <a:t>pasien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untuk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mengulang</a:t>
            </a:r>
            <a:r>
              <a:rPr lang="en-US" altLang="id-ID" sz="3200" dirty="0"/>
              <a:t> </a:t>
            </a:r>
            <a:r>
              <a:rPr lang="en-US" altLang="id-ID" sz="3200" dirty="0" err="1"/>
              <a:t>instruksi</a:t>
            </a:r>
            <a:endParaRPr lang="en-US" altLang="id-ID" sz="3200" dirty="0"/>
          </a:p>
          <a:p>
            <a:pPr algn="just"/>
            <a:r>
              <a:rPr lang="en-US" altLang="id-ID" sz="3200" dirty="0" err="1"/>
              <a:t>Untuk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meyakinkan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bahwa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pesan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tidak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ada</a:t>
            </a:r>
            <a:r>
              <a:rPr lang="en-US" altLang="id-ID" sz="3200" dirty="0"/>
              <a:t> yang </a:t>
            </a:r>
            <a:r>
              <a:rPr lang="en-US" altLang="id-ID" sz="3200" dirty="0" err="1"/>
              <a:t>terlewatkan</a:t>
            </a:r>
            <a:endParaRPr lang="en-US" altLang="id-ID" sz="3200" dirty="0"/>
          </a:p>
          <a:p>
            <a:pPr algn="just"/>
            <a:r>
              <a:rPr lang="en-US" altLang="id-ID" sz="3200" dirty="0" err="1"/>
              <a:t>Koreksi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bila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ada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kesalahan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informasi</a:t>
            </a:r>
            <a:endParaRPr lang="en-US" altLang="id-ID" sz="3200" dirty="0"/>
          </a:p>
          <a:p>
            <a:pPr algn="just"/>
            <a:r>
              <a:rPr lang="fi-FI" altLang="id-ID" sz="3200" dirty="0"/>
              <a:t>Beri kesempatan pasien jika ingin bertanya lagi.</a:t>
            </a:r>
          </a:p>
          <a:p>
            <a:pPr algn="just"/>
            <a:endParaRPr lang="en-US" altLang="id-ID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0C4857-8063-4E4B-B71F-A41F9FB1E031}" type="datetime1">
              <a:rPr lang="en-US" smtClean="0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A9D55D-1818-45F4-A5E5-5F4926AF8683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29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DE8769-9C9B-4D2D-B41F-40CCF5A12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890" y="662940"/>
            <a:ext cx="9075420" cy="5520690"/>
          </a:xfrm>
        </p:spPr>
      </p:pic>
    </p:spTree>
    <p:extLst>
      <p:ext uri="{BB962C8B-B14F-4D97-AF65-F5344CB8AC3E}">
        <p14:creationId xmlns:p14="http://schemas.microsoft.com/office/powerpoint/2010/main" val="2575424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d-ID" b="1" i="1"/>
              <a:t>SHOW and TELL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altLang="id-ID" sz="2800" dirty="0" err="1"/>
              <a:t>Guna</a:t>
            </a:r>
            <a:r>
              <a:rPr lang="en-US" altLang="id-ID" sz="2800" dirty="0"/>
              <a:t> : </a:t>
            </a:r>
            <a:r>
              <a:rPr lang="en-US" altLang="id-ID" sz="2800" dirty="0" err="1"/>
              <a:t>Untuk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memastikan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pemahaman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pasien</a:t>
            </a:r>
            <a:r>
              <a:rPr lang="en-US" altLang="id-ID" sz="2800" dirty="0"/>
              <a:t> &amp; </a:t>
            </a:r>
            <a:r>
              <a:rPr lang="en-US" altLang="id-ID" sz="2800" dirty="0" err="1"/>
              <a:t>pemakaian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obat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telah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dipakai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sebelumnya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dengan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benar</a:t>
            </a:r>
            <a:endParaRPr lang="en-US" altLang="id-ID" sz="2800" dirty="0"/>
          </a:p>
          <a:p>
            <a:pPr algn="just"/>
            <a:r>
              <a:rPr lang="es-ES" altLang="id-ID" sz="2800" dirty="0" err="1"/>
              <a:t>Apoteker</a:t>
            </a:r>
            <a:r>
              <a:rPr lang="es-ES" altLang="id-ID" sz="2800" dirty="0"/>
              <a:t> </a:t>
            </a:r>
            <a:r>
              <a:rPr lang="es-ES" altLang="id-ID" sz="2800" dirty="0" err="1"/>
              <a:t>mulai</a:t>
            </a:r>
            <a:r>
              <a:rPr lang="es-ES" altLang="id-ID" sz="2800" dirty="0"/>
              <a:t> </a:t>
            </a:r>
            <a:r>
              <a:rPr lang="es-ES" altLang="id-ID" sz="2800" dirty="0" err="1"/>
              <a:t>dengan</a:t>
            </a:r>
            <a:r>
              <a:rPr lang="es-ES" altLang="id-ID" sz="2800" dirty="0"/>
              <a:t> </a:t>
            </a:r>
            <a:r>
              <a:rPr lang="es-ES" altLang="id-ID" sz="2800" dirty="0" err="1"/>
              <a:t>menunjukkan</a:t>
            </a:r>
            <a:r>
              <a:rPr lang="es-ES" altLang="id-ID" sz="2800" dirty="0"/>
              <a:t> </a:t>
            </a:r>
            <a:r>
              <a:rPr lang="es-ES" altLang="id-ID" sz="2800" dirty="0" err="1"/>
              <a:t>obat</a:t>
            </a:r>
            <a:r>
              <a:rPr lang="es-ES" altLang="id-ID" sz="2800" dirty="0"/>
              <a:t> </a:t>
            </a:r>
            <a:r>
              <a:rPr lang="es-ES" altLang="id-ID" sz="2800" dirty="0" err="1"/>
              <a:t>kepada</a:t>
            </a:r>
            <a:r>
              <a:rPr lang="es-ES" altLang="id-ID" sz="2800" dirty="0"/>
              <a:t> </a:t>
            </a:r>
            <a:r>
              <a:rPr lang="es-ES" altLang="id-ID" sz="2800" dirty="0" err="1"/>
              <a:t>pasien</a:t>
            </a:r>
            <a:r>
              <a:rPr lang="es-ES" altLang="id-ID" sz="2800" dirty="0"/>
              <a:t>, </a:t>
            </a:r>
            <a:r>
              <a:rPr lang="es-ES" altLang="id-ID" sz="2800" dirty="0" err="1"/>
              <a:t>misalnya</a:t>
            </a:r>
            <a:r>
              <a:rPr lang="es-ES" altLang="id-ID" sz="2800" dirty="0"/>
              <a:t> </a:t>
            </a:r>
            <a:r>
              <a:rPr lang="es-ES" altLang="id-ID" sz="2800" dirty="0" err="1"/>
              <a:t>membuka</a:t>
            </a:r>
            <a:r>
              <a:rPr lang="es-ES" altLang="id-ID" sz="2800" dirty="0"/>
              <a:t> </a:t>
            </a:r>
            <a:r>
              <a:rPr lang="es-ES" altLang="id-ID" sz="2800" dirty="0" err="1"/>
              <a:t>botol</a:t>
            </a:r>
            <a:r>
              <a:rPr lang="es-ES" altLang="id-ID" sz="2800" dirty="0"/>
              <a:t> </a:t>
            </a:r>
            <a:r>
              <a:rPr lang="es-ES" altLang="id-ID" sz="2800" dirty="0" err="1"/>
              <a:t>kemudian</a:t>
            </a:r>
            <a:r>
              <a:rPr lang="es-ES" altLang="id-ID" sz="2800" dirty="0"/>
              <a:t> </a:t>
            </a:r>
            <a:r>
              <a:rPr lang="es-ES" altLang="id-ID" sz="2800" dirty="0" err="1"/>
              <a:t>pasien</a:t>
            </a:r>
            <a:r>
              <a:rPr lang="es-ES" altLang="id-ID" sz="2800" dirty="0"/>
              <a:t> </a:t>
            </a:r>
            <a:r>
              <a:rPr lang="es-ES" altLang="id-ID" sz="2800" dirty="0" err="1"/>
              <a:t>menceritakan</a:t>
            </a:r>
            <a:r>
              <a:rPr lang="es-ES" altLang="id-ID" sz="2800" dirty="0"/>
              <a:t> </a:t>
            </a:r>
            <a:r>
              <a:rPr lang="es-ES" altLang="id-ID" sz="2800" dirty="0" err="1"/>
              <a:t>bagaimana</a:t>
            </a:r>
            <a:r>
              <a:rPr lang="es-ES" altLang="id-ID" sz="2800" dirty="0"/>
              <a:t> </a:t>
            </a:r>
            <a:r>
              <a:rPr lang="es-ES" altLang="id-ID" sz="2800" dirty="0" err="1"/>
              <a:t>memakai</a:t>
            </a:r>
            <a:r>
              <a:rPr lang="es-ES" altLang="id-ID" sz="2800" dirty="0"/>
              <a:t> </a:t>
            </a:r>
            <a:r>
              <a:rPr lang="es-ES" altLang="id-ID" sz="2800" dirty="0" err="1"/>
              <a:t>obat</a:t>
            </a:r>
            <a:r>
              <a:rPr lang="es-ES" altLang="id-ID" sz="2800" dirty="0"/>
              <a:t> </a:t>
            </a:r>
            <a:r>
              <a:rPr lang="es-ES" altLang="id-ID" sz="2800" dirty="0" err="1"/>
              <a:t>tersebut</a:t>
            </a:r>
            <a:r>
              <a:rPr lang="es-ES" altLang="id-ID" sz="2800" dirty="0"/>
              <a:t>. </a:t>
            </a:r>
            <a:r>
              <a:rPr lang="es-ES" altLang="id-ID" sz="2800" dirty="0" err="1"/>
              <a:t>Apoteker</a:t>
            </a:r>
            <a:r>
              <a:rPr lang="es-ES" altLang="id-ID" sz="2800" dirty="0"/>
              <a:t> </a:t>
            </a:r>
            <a:r>
              <a:rPr lang="es-ES" altLang="id-ID" sz="2800" dirty="0" err="1"/>
              <a:t>menuntun</a:t>
            </a:r>
            <a:r>
              <a:rPr lang="es-ES" altLang="id-ID" sz="2800" dirty="0"/>
              <a:t> </a:t>
            </a:r>
            <a:r>
              <a:rPr lang="es-ES" altLang="id-ID" sz="2800" dirty="0" err="1"/>
              <a:t>dialog</a:t>
            </a:r>
            <a:r>
              <a:rPr lang="es-ES" altLang="id-ID" sz="2800" dirty="0"/>
              <a:t> </a:t>
            </a:r>
            <a:r>
              <a:rPr lang="es-ES" altLang="id-ID" sz="2800" dirty="0" err="1"/>
              <a:t>dgn</a:t>
            </a:r>
            <a:r>
              <a:rPr lang="es-ES" altLang="id-ID" sz="2800" dirty="0"/>
              <a:t> </a:t>
            </a:r>
            <a:r>
              <a:rPr lang="es-ES" altLang="id-ID" sz="2800" dirty="0" err="1"/>
              <a:t>modifikasi</a:t>
            </a:r>
            <a:r>
              <a:rPr lang="es-ES" altLang="id-ID" sz="2800" dirty="0"/>
              <a:t> </a:t>
            </a:r>
            <a:r>
              <a:rPr lang="es-ES" altLang="id-ID" sz="2800" i="1" dirty="0" err="1"/>
              <a:t>Three</a:t>
            </a:r>
            <a:r>
              <a:rPr lang="es-ES" altLang="id-ID" sz="2800" i="1" dirty="0"/>
              <a:t> prime </a:t>
            </a:r>
            <a:r>
              <a:rPr lang="es-ES" altLang="id-ID" sz="2800" i="1" dirty="0" err="1"/>
              <a:t>question</a:t>
            </a:r>
            <a:r>
              <a:rPr lang="es-ES" altLang="id-ID" sz="2800" i="1" dirty="0"/>
              <a:t> </a:t>
            </a:r>
            <a:r>
              <a:rPr lang="es-ES" altLang="id-ID" sz="2800" dirty="0" err="1"/>
              <a:t>misalnya</a:t>
            </a:r>
            <a:r>
              <a:rPr lang="es-ES" altLang="id-ID" sz="2800" dirty="0"/>
              <a:t>: </a:t>
            </a:r>
            <a:r>
              <a:rPr lang="en-US" altLang="id-ID" sz="2800" dirty="0" err="1"/>
              <a:t>untuk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apa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minum</a:t>
            </a:r>
            <a:r>
              <a:rPr lang="en-US" altLang="id-ID" sz="2800" dirty="0"/>
              <a:t> </a:t>
            </a:r>
            <a:r>
              <a:rPr lang="en-US" altLang="id-ID" sz="2800" dirty="0" err="1"/>
              <a:t>obat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ini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bagaimana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cara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meminumnya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masalah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dialami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pasien</a:t>
            </a:r>
            <a:r>
              <a:rPr lang="en-US" altLang="id-ID" sz="28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0C4857-8063-4E4B-B71F-A41F9FB1E031}" type="datetime1">
              <a:rPr lang="en-US" smtClean="0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B0E282-38ED-41A3-AEAB-51423F5B3DF4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30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64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0C79-A544-41B8-BFC5-910B0F27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03604"/>
            <a:ext cx="10058400" cy="405079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7200" dirty="0">
                <a:latin typeface="Algerian" panose="04020705040A02060702" pitchFamily="82" charset="0"/>
              </a:rPr>
              <a:t>T E R I M A   K A S I H</a:t>
            </a:r>
          </a:p>
        </p:txBody>
      </p:sp>
    </p:spTree>
    <p:extLst>
      <p:ext uri="{BB962C8B-B14F-4D97-AF65-F5344CB8AC3E}">
        <p14:creationId xmlns:p14="http://schemas.microsoft.com/office/powerpoint/2010/main" val="194022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414" y="1"/>
            <a:ext cx="8510587" cy="981075"/>
          </a:xfrm>
        </p:spPr>
        <p:txBody>
          <a:bodyPr/>
          <a:lstStyle/>
          <a:p>
            <a:pPr algn="ctr" eaLnBrk="1" hangingPunct="1"/>
            <a:r>
              <a:rPr lang="en-US" altLang="id-ID" b="1"/>
              <a:t>DASAR HUKUM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8288" y="1055689"/>
            <a:ext cx="8748712" cy="561657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id-ID" sz="2400"/>
              <a:t>    KepMenKes RI No.1027/Menkes/SK/IX/2004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id-ID" sz="2400"/>
              <a:t>     Tentang standar pelayanan kefarmasian di apotek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id-ID" sz="240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id-ID" sz="240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id-ID" sz="2400"/>
              <a:t>Farmasis tidak sekedar meracik obat untuk pasien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id-ID" sz="24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id-ID" sz="240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id-ID" sz="2400"/>
              <a:t>Interaksi dengan pasien dan profesi kesehatan lain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id-ID" sz="24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id-ID" sz="240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id-ID" sz="2400"/>
              <a:t>Farmasis dituntut meningkatkan pengetahuan,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id-ID" sz="2400"/>
              <a:t>keterampilan dan perilaku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id-ID" sz="24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id-ID" sz="240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id-ID" sz="2400"/>
              <a:t>Untuk memberikan pelayanan informasi obat dan konseling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d-ID" sz="24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id-ID" sz="2400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867400" y="1989139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867400" y="3068639"/>
            <a:ext cx="215900" cy="287337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867400" y="4149726"/>
            <a:ext cx="217488" cy="360363"/>
          </a:xfrm>
          <a:prstGeom prst="downArrow">
            <a:avLst>
              <a:gd name="adj1" fmla="val 50000"/>
              <a:gd name="adj2" fmla="val 41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880100" y="5654676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85A950-3CB6-4DFD-AA0C-B462C7B2E30C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45D9FD-BE6D-4A2C-95E6-B8CB633C9AFC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4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2271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9" grpId="0" animBg="1"/>
      <p:bldP spid="13320" grpId="0" animBg="1"/>
      <p:bldP spid="133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C570F0-09C3-461F-905F-422FC81E4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310" y="731520"/>
            <a:ext cx="9738360" cy="5406390"/>
          </a:xfrm>
        </p:spPr>
      </p:pic>
    </p:spTree>
    <p:extLst>
      <p:ext uri="{BB962C8B-B14F-4D97-AF65-F5344CB8AC3E}">
        <p14:creationId xmlns:p14="http://schemas.microsoft.com/office/powerpoint/2010/main" val="112242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5AAEAB-28AF-4777-9514-C1F0154DF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710" y="720090"/>
            <a:ext cx="9784079" cy="5292090"/>
          </a:xfrm>
        </p:spPr>
      </p:pic>
    </p:spTree>
    <p:extLst>
      <p:ext uri="{BB962C8B-B14F-4D97-AF65-F5344CB8AC3E}">
        <p14:creationId xmlns:p14="http://schemas.microsoft.com/office/powerpoint/2010/main" val="19839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FFD06F-8BF5-47EA-834C-681952357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780" y="605790"/>
            <a:ext cx="9235440" cy="5314950"/>
          </a:xfrm>
        </p:spPr>
      </p:pic>
    </p:spTree>
    <p:extLst>
      <p:ext uri="{BB962C8B-B14F-4D97-AF65-F5344CB8AC3E}">
        <p14:creationId xmlns:p14="http://schemas.microsoft.com/office/powerpoint/2010/main" val="240169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62400" y="304800"/>
            <a:ext cx="4419600" cy="2438400"/>
          </a:xfrm>
          <a:prstGeom prst="rect">
            <a:avLst/>
          </a:prstGeom>
          <a:solidFill>
            <a:srgbClr val="FEE0FF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34950" indent="-234950" algn="ctr">
              <a:lnSpc>
                <a:spcPct val="115000"/>
              </a:lnSpc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Arial" charset="0"/>
              </a:rPr>
              <a:t>PENGGUNAAN OBAT </a:t>
            </a:r>
          </a:p>
          <a:p>
            <a:pPr marL="234950" indent="-234950" algn="ctr">
              <a:lnSpc>
                <a:spcPct val="115000"/>
              </a:lnSpc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Arial" charset="0"/>
              </a:rPr>
              <a:t>YANG RASIONAL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752600" y="1219200"/>
            <a:ext cx="1981200" cy="1169988"/>
          </a:xfrm>
          <a:prstGeom prst="rightArrow">
            <a:avLst>
              <a:gd name="adj1" fmla="val 50000"/>
              <a:gd name="adj2" fmla="val 42334"/>
            </a:avLst>
          </a:prstGeom>
          <a:gradFill rotWithShape="1">
            <a:gsLst>
              <a:gs pos="0">
                <a:srgbClr val="FF85FF"/>
              </a:gs>
              <a:gs pos="100000">
                <a:srgbClr val="FFE3FF"/>
              </a:gs>
            </a:gsLst>
            <a:lin ang="5400000" scaled="1"/>
          </a:gradFill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Arial" charset="0"/>
              </a:rPr>
              <a:t>DOKTER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8458200" y="1295400"/>
            <a:ext cx="2057400" cy="1169988"/>
          </a:xfrm>
          <a:prstGeom prst="leftArrow">
            <a:avLst>
              <a:gd name="adj1" fmla="val 50000"/>
              <a:gd name="adj2" fmla="val 43962"/>
            </a:avLst>
          </a:prstGeom>
          <a:gradFill rotWithShape="1">
            <a:gsLst>
              <a:gs pos="0">
                <a:srgbClr val="FF85FF"/>
              </a:gs>
              <a:gs pos="50000">
                <a:srgbClr val="F9C9EA"/>
              </a:gs>
              <a:gs pos="100000">
                <a:srgbClr val="FF85FF"/>
              </a:gs>
            </a:gsLst>
            <a:lin ang="5400000" scaled="1"/>
          </a:gradFill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Arial" charset="0"/>
              </a:rPr>
              <a:t>APOTEKER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191000" y="3429001"/>
            <a:ext cx="3886200" cy="682625"/>
          </a:xfrm>
          <a:prstGeom prst="rect">
            <a:avLst/>
          </a:prstGeom>
          <a:gradFill rotWithShape="1">
            <a:gsLst>
              <a:gs pos="0">
                <a:srgbClr val="FBABDD"/>
              </a:gs>
              <a:gs pos="100000">
                <a:srgbClr val="FF85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800" b="1">
                <a:latin typeface="Arial Unicode MS" panose="020B0604020202020204" pitchFamily="34" charset="-128"/>
              </a:rPr>
              <a:t>KEPATUHAN PASIEN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962400" y="4648201"/>
            <a:ext cx="4419600" cy="682625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888D3"/>
              </a:gs>
            </a:gsLst>
            <a:lin ang="5400000" scaled="1"/>
          </a:gradFill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Arial" charset="0"/>
              </a:rPr>
              <a:t>TERCAPAI TUJUAN TERAPI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505200" y="6022976"/>
            <a:ext cx="533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3200" b="1">
                <a:solidFill>
                  <a:srgbClr val="0070C0"/>
                </a:solidFill>
                <a:latin typeface="Arial Unicode MS" panose="020B0604020202020204" pitchFamily="34" charset="-128"/>
              </a:rPr>
              <a:t>Kualitas hidup meningkat</a:t>
            </a:r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6096000" y="2743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6096000" y="4191000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6096000" y="5410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6424E0-5760-4931-9C9C-B3CC36ECA4EB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7C32D8-C998-4D3B-9065-EB9E2A5823FB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8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88202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d-ID" b="1"/>
              <a:t>PENYEBAB KETIDAKPATUHAN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248" y="2590800"/>
            <a:ext cx="8229600" cy="4267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id-ID" sz="2800" dirty="0" err="1"/>
              <a:t>Faktor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Penyakit</a:t>
            </a:r>
            <a:endParaRPr lang="en-US" altLang="id-ID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id-ID" sz="2800" dirty="0" err="1"/>
              <a:t>Faktor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Terapi</a:t>
            </a:r>
            <a:endParaRPr lang="en-US" altLang="id-ID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id-ID" sz="2800" dirty="0" err="1"/>
              <a:t>Faktor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Pasien</a:t>
            </a:r>
            <a:endParaRPr lang="en-US" altLang="id-ID" sz="2800" dirty="0"/>
          </a:p>
          <a:p>
            <a:pPr marL="457200" indent="-457200">
              <a:buFont typeface="+mj-lt"/>
              <a:buAutoNum type="arabicPeriod"/>
            </a:pPr>
            <a:r>
              <a:rPr lang="en-US" altLang="id-ID" sz="2800" dirty="0" err="1"/>
              <a:t>Faktor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Komunikasi</a:t>
            </a:r>
            <a:r>
              <a:rPr lang="en-US" altLang="id-ID" sz="2800" dirty="0"/>
              <a:t>.</a:t>
            </a:r>
            <a:endParaRPr lang="en-US" alt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073F53-4E1C-417E-8818-E52D261B43CE}" type="datetime1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5F0714-15A0-45E8-9242-39DDE2CC9BDE}" type="slidenum">
              <a:rPr lang="en-US" altLang="id-ID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9</a:t>
            </a:fld>
            <a:endParaRPr lang="en-US" altLang="id-ID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14477</TotalTime>
  <Words>996</Words>
  <Application>Microsoft Office PowerPoint</Application>
  <PresentationFormat>Widescreen</PresentationFormat>
  <Paragraphs>219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Algerian</vt:lpstr>
      <vt:lpstr>Arial</vt:lpstr>
      <vt:lpstr>Arial Black</vt:lpstr>
      <vt:lpstr>Arial Unicode MS</vt:lpstr>
      <vt:lpstr>Calibri</vt:lpstr>
      <vt:lpstr>Calisto MT</vt:lpstr>
      <vt:lpstr>Centaur</vt:lpstr>
      <vt:lpstr>Constantia</vt:lpstr>
      <vt:lpstr>Times New Roman</vt:lpstr>
      <vt:lpstr>Verdana</vt:lpstr>
      <vt:lpstr>Wingdings</vt:lpstr>
      <vt:lpstr>Wingdings 2</vt:lpstr>
      <vt:lpstr>Wood Type</vt:lpstr>
      <vt:lpstr>PowerPoint Presentation</vt:lpstr>
      <vt:lpstr>PowerPoint Presentation</vt:lpstr>
      <vt:lpstr>PowerPoint Presentation</vt:lpstr>
      <vt:lpstr>DASAR HUKUM</vt:lpstr>
      <vt:lpstr>PowerPoint Presentation</vt:lpstr>
      <vt:lpstr>PowerPoint Presentation</vt:lpstr>
      <vt:lpstr>PowerPoint Presentation</vt:lpstr>
      <vt:lpstr>PowerPoint Presentation</vt:lpstr>
      <vt:lpstr>PENYEBAB KETIDAKPATUHAN</vt:lpstr>
      <vt:lpstr>Faktor Penyakit</vt:lpstr>
      <vt:lpstr>Faktor Terapi</vt:lpstr>
      <vt:lpstr>Faktor Pasien</vt:lpstr>
      <vt:lpstr>Faktor Komunikasi</vt:lpstr>
      <vt:lpstr>RESIKO KETIDAKPATUHAN PASIEN  DALAM  PENGGUNAAN OBAT</vt:lpstr>
      <vt:lpstr>Pelayanan Informasi Obat</vt:lpstr>
      <vt:lpstr>Menggali Informasi</vt:lpstr>
      <vt:lpstr>Contoh Form PIO</vt:lpstr>
      <vt:lpstr>PowerPoint Presentation</vt:lpstr>
      <vt:lpstr>PASIEN – PASIEN  YANG  HARUS  DIBERIKAN KONSELING</vt:lpstr>
      <vt:lpstr>HAMBATAN KONSELING (dari Apoteker)</vt:lpstr>
      <vt:lpstr>HAMBATAN KONSELING (dari Pasien)</vt:lpstr>
      <vt:lpstr>HAMBATAN KONSELING (dari Sarana)</vt:lpstr>
      <vt:lpstr>TAHAPAN KONSELING</vt:lpstr>
      <vt:lpstr>TAHAPAN KONSELING</vt:lpstr>
      <vt:lpstr>THREE PRIME QUESTIONS</vt:lpstr>
      <vt:lpstr>TAHAPAN KONSELING</vt:lpstr>
      <vt:lpstr>PENJELASAN CARA PAKAI OBAT</vt:lpstr>
      <vt:lpstr>HARAPAN SETELAH MINUM OBAT</vt:lpstr>
      <vt:lpstr>FINAL VERIFICATION</vt:lpstr>
      <vt:lpstr>SHOW and TELL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Konseling, Edukasi dan Informasi Obat</dc:title>
  <dc:creator>Niko Prasetya</dc:creator>
  <cp:lastModifiedBy>ariesmeryta@gmail.com</cp:lastModifiedBy>
  <cp:revision>27</cp:revision>
  <dcterms:created xsi:type="dcterms:W3CDTF">2016-12-13T09:40:21Z</dcterms:created>
  <dcterms:modified xsi:type="dcterms:W3CDTF">2024-07-26T02:51:37Z</dcterms:modified>
</cp:coreProperties>
</file>