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89DF22-FB10-499E-92D8-1CDB2695AADC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FD0F037-2584-4DEC-AF0B-D7F48C6BE373}">
      <dgm:prSet phldrT="[Text]"/>
      <dgm:spPr/>
      <dgm:t>
        <a:bodyPr/>
        <a:lstStyle/>
        <a:p>
          <a:r>
            <a:rPr lang="en-US" dirty="0" err="1" smtClean="0"/>
            <a:t>Fitoplankton</a:t>
          </a:r>
          <a:r>
            <a:rPr lang="en-US" dirty="0" smtClean="0"/>
            <a:t>  (microalgae)</a:t>
          </a:r>
          <a:endParaRPr lang="en-US" dirty="0"/>
        </a:p>
      </dgm:t>
    </dgm:pt>
    <dgm:pt modelId="{26EF49C9-E8C2-4476-9FC7-F7A49481693E}" type="parTrans" cxnId="{B9281A54-EDB1-4765-980E-754B955D1AB9}">
      <dgm:prSet/>
      <dgm:spPr/>
      <dgm:t>
        <a:bodyPr/>
        <a:lstStyle/>
        <a:p>
          <a:endParaRPr lang="en-US"/>
        </a:p>
      </dgm:t>
    </dgm:pt>
    <dgm:pt modelId="{40062E2A-8980-4A51-9F79-EB95EB61305D}" type="sibTrans" cxnId="{B9281A54-EDB1-4765-980E-754B955D1AB9}">
      <dgm:prSet/>
      <dgm:spPr/>
      <dgm:t>
        <a:bodyPr/>
        <a:lstStyle/>
        <a:p>
          <a:endParaRPr lang="en-US"/>
        </a:p>
      </dgm:t>
    </dgm:pt>
    <dgm:pt modelId="{6F8ACC40-9AC1-42F5-A517-7233353AE16B}">
      <dgm:prSet phldrT="[Text]"/>
      <dgm:spPr/>
      <dgm:t>
        <a:bodyPr/>
        <a:lstStyle/>
        <a:p>
          <a:r>
            <a:rPr lang="en-US" dirty="0" err="1" smtClean="0"/>
            <a:t>Bhn</a:t>
          </a:r>
          <a:r>
            <a:rPr lang="en-US" dirty="0" smtClean="0"/>
            <a:t> </a:t>
          </a:r>
          <a:r>
            <a:rPr lang="en-US" dirty="0" err="1" smtClean="0"/>
            <a:t>Organik</a:t>
          </a:r>
          <a:endParaRPr lang="en-US" dirty="0" smtClean="0"/>
        </a:p>
        <a:p>
          <a:r>
            <a:rPr lang="en-US" dirty="0" err="1" smtClean="0"/>
            <a:t>Oksigen</a:t>
          </a:r>
          <a:endParaRPr lang="en-US" dirty="0"/>
        </a:p>
      </dgm:t>
    </dgm:pt>
    <dgm:pt modelId="{688CAD27-2AE6-4D42-A713-EE15B2A8734A}" type="parTrans" cxnId="{A6E0D453-681E-4042-B3A3-C753D6FE0726}">
      <dgm:prSet/>
      <dgm:spPr/>
      <dgm:t>
        <a:bodyPr/>
        <a:lstStyle/>
        <a:p>
          <a:endParaRPr lang="en-US"/>
        </a:p>
      </dgm:t>
    </dgm:pt>
    <dgm:pt modelId="{A4467692-F3F2-443B-9E51-2B216166AA7D}" type="sibTrans" cxnId="{A6E0D453-681E-4042-B3A3-C753D6FE0726}">
      <dgm:prSet/>
      <dgm:spPr/>
      <dgm:t>
        <a:bodyPr/>
        <a:lstStyle/>
        <a:p>
          <a:endParaRPr lang="en-US"/>
        </a:p>
      </dgm:t>
    </dgm:pt>
    <dgm:pt modelId="{ECF4593E-CD52-4E7A-81E2-F1CD6F9893CB}">
      <dgm:prSet phldrT="[Text]"/>
      <dgm:spPr/>
      <dgm:t>
        <a:bodyPr/>
        <a:lstStyle/>
        <a:p>
          <a:r>
            <a:rPr lang="en-US" dirty="0" err="1" smtClean="0"/>
            <a:t>Bakteri</a:t>
          </a:r>
          <a:r>
            <a:rPr lang="en-US" dirty="0" smtClean="0"/>
            <a:t>  </a:t>
          </a:r>
          <a:r>
            <a:rPr lang="en-US" dirty="0" err="1" smtClean="0"/>
            <a:t>pengurai</a:t>
          </a:r>
          <a:r>
            <a:rPr lang="en-US" dirty="0" smtClean="0"/>
            <a:t> (</a:t>
          </a:r>
          <a:r>
            <a:rPr lang="en-US" dirty="0" err="1" smtClean="0"/>
            <a:t>aerob</a:t>
          </a:r>
          <a:r>
            <a:rPr lang="en-US" dirty="0" smtClean="0"/>
            <a:t>)</a:t>
          </a:r>
          <a:endParaRPr lang="en-US" baseline="-25000" dirty="0"/>
        </a:p>
      </dgm:t>
    </dgm:pt>
    <dgm:pt modelId="{B8411349-74D0-4ADD-B39D-53B51E8846AC}" type="parTrans" cxnId="{ADF84DFB-D625-47C2-B151-FF000BF66C62}">
      <dgm:prSet/>
      <dgm:spPr/>
      <dgm:t>
        <a:bodyPr/>
        <a:lstStyle/>
        <a:p>
          <a:endParaRPr lang="en-US"/>
        </a:p>
      </dgm:t>
    </dgm:pt>
    <dgm:pt modelId="{C4B101AC-9EBA-4B98-81F7-4A23FDE9F141}" type="sibTrans" cxnId="{ADF84DFB-D625-47C2-B151-FF000BF66C62}">
      <dgm:prSet/>
      <dgm:spPr/>
      <dgm:t>
        <a:bodyPr/>
        <a:lstStyle/>
        <a:p>
          <a:endParaRPr lang="en-US"/>
        </a:p>
      </dgm:t>
    </dgm:pt>
    <dgm:pt modelId="{35E29868-1159-4E27-AB95-5EF482D1A8C8}">
      <dgm:prSet phldrT="[Text]"/>
      <dgm:spPr/>
      <dgm:t>
        <a:bodyPr/>
        <a:lstStyle/>
        <a:p>
          <a:r>
            <a:rPr lang="en-US" dirty="0" err="1" smtClean="0"/>
            <a:t>Seny</a:t>
          </a:r>
          <a:r>
            <a:rPr lang="en-US" dirty="0" smtClean="0"/>
            <a:t>. </a:t>
          </a:r>
          <a:r>
            <a:rPr lang="en-US" dirty="0" err="1" smtClean="0"/>
            <a:t>Anorganik</a:t>
          </a:r>
          <a:endParaRPr lang="en-US" dirty="0" smtClean="0"/>
        </a:p>
        <a:p>
          <a:r>
            <a:rPr lang="en-US" dirty="0" smtClean="0"/>
            <a:t>CO</a:t>
          </a:r>
          <a:r>
            <a:rPr lang="en-US" baseline="-25000" dirty="0" smtClean="0"/>
            <a:t>2</a:t>
          </a:r>
          <a:endParaRPr lang="en-US" dirty="0"/>
        </a:p>
      </dgm:t>
    </dgm:pt>
    <dgm:pt modelId="{ACB46DD0-0AB6-4E07-B493-14EA606C8F95}" type="parTrans" cxnId="{D89C244B-E674-4B59-B65C-CB64B10DCD84}">
      <dgm:prSet/>
      <dgm:spPr/>
      <dgm:t>
        <a:bodyPr/>
        <a:lstStyle/>
        <a:p>
          <a:endParaRPr lang="en-US"/>
        </a:p>
      </dgm:t>
    </dgm:pt>
    <dgm:pt modelId="{8C3A445D-16F3-4AA9-B101-1C68D64BE703}" type="sibTrans" cxnId="{D89C244B-E674-4B59-B65C-CB64B10DCD84}">
      <dgm:prSet/>
      <dgm:spPr/>
      <dgm:t>
        <a:bodyPr/>
        <a:lstStyle/>
        <a:p>
          <a:endParaRPr lang="en-US"/>
        </a:p>
      </dgm:t>
    </dgm:pt>
    <dgm:pt modelId="{9208577E-22B9-4CB7-9A48-1DA33773FC35}" type="pres">
      <dgm:prSet presAssocID="{0C89DF22-FB10-499E-92D8-1CDB2695AAD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DF4C40-1522-4976-8902-DA14E6855385}" type="pres">
      <dgm:prSet presAssocID="{2FD0F037-2584-4DEC-AF0B-D7F48C6BE373}" presName="node" presStyleLbl="node1" presStyleIdx="0" presStyleCnt="4" custScaleX="1341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DB847-B650-4AA9-BE35-52CC2C43332B}" type="pres">
      <dgm:prSet presAssocID="{40062E2A-8980-4A51-9F79-EB95EB61305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3C39285-8D9C-4A6A-9CD1-FE146E1DEE64}" type="pres">
      <dgm:prSet presAssocID="{40062E2A-8980-4A51-9F79-EB95EB61305D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0619B3E7-5BDE-4E12-A983-0A9A5EDAFD3C}" type="pres">
      <dgm:prSet presAssocID="{6F8ACC40-9AC1-42F5-A517-7233353AE16B}" presName="node" presStyleLbl="node1" presStyleIdx="1" presStyleCnt="4" custScaleX="129558" custRadScaleRad="1683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1D895-F5CA-4B5A-9076-B30DB592707F}" type="pres">
      <dgm:prSet presAssocID="{A4467692-F3F2-443B-9E51-2B216166AA7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5D3E9E6-8154-4E7B-9591-CA7E3A807400}" type="pres">
      <dgm:prSet presAssocID="{A4467692-F3F2-443B-9E51-2B216166AA7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4CA9C34-9530-4381-8BFC-445C00AE2B4E}" type="pres">
      <dgm:prSet presAssocID="{ECF4593E-CD52-4E7A-81E2-F1CD6F9893CB}" presName="node" presStyleLbl="node1" presStyleIdx="2" presStyleCnt="4" custScaleX="1451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D43B8-C646-466C-BC23-FD24E1F344F5}" type="pres">
      <dgm:prSet presAssocID="{C4B101AC-9EBA-4B98-81F7-4A23FDE9F14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67F5542-9BF7-4D57-9251-0C3360FBCE0B}" type="pres">
      <dgm:prSet presAssocID="{C4B101AC-9EBA-4B98-81F7-4A23FDE9F14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144FF2A-0D79-4DE5-BCC7-C6CDB76C8C07}" type="pres">
      <dgm:prSet presAssocID="{35E29868-1159-4E27-AB95-5EF482D1A8C8}" presName="node" presStyleLbl="node1" presStyleIdx="3" presStyleCnt="4" custScaleX="126055" custRadScaleRad="178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87531-04EB-4194-AF37-702D3464AB57}" type="pres">
      <dgm:prSet presAssocID="{8C3A445D-16F3-4AA9-B101-1C68D64BE703}" presName="sibTrans" presStyleLbl="sibTrans2D1" presStyleIdx="3" presStyleCnt="4"/>
      <dgm:spPr/>
      <dgm:t>
        <a:bodyPr/>
        <a:lstStyle/>
        <a:p>
          <a:endParaRPr lang="en-US"/>
        </a:p>
      </dgm:t>
    </dgm:pt>
    <dgm:pt modelId="{FA7AE057-C866-476E-9128-E24122938650}" type="pres">
      <dgm:prSet presAssocID="{8C3A445D-16F3-4AA9-B101-1C68D64BE703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88EB03E-085F-4A0B-ACCE-3FD35FE4BE77}" type="presOf" srcId="{A4467692-F3F2-443B-9E51-2B216166AA7D}" destId="{C381D895-F5CA-4B5A-9076-B30DB592707F}" srcOrd="0" destOrd="0" presId="urn:microsoft.com/office/officeart/2005/8/layout/cycle2"/>
    <dgm:cxn modelId="{A6E0D453-681E-4042-B3A3-C753D6FE0726}" srcId="{0C89DF22-FB10-499E-92D8-1CDB2695AADC}" destId="{6F8ACC40-9AC1-42F5-A517-7233353AE16B}" srcOrd="1" destOrd="0" parTransId="{688CAD27-2AE6-4D42-A713-EE15B2A8734A}" sibTransId="{A4467692-F3F2-443B-9E51-2B216166AA7D}"/>
    <dgm:cxn modelId="{B9281A54-EDB1-4765-980E-754B955D1AB9}" srcId="{0C89DF22-FB10-499E-92D8-1CDB2695AADC}" destId="{2FD0F037-2584-4DEC-AF0B-D7F48C6BE373}" srcOrd="0" destOrd="0" parTransId="{26EF49C9-E8C2-4476-9FC7-F7A49481693E}" sibTransId="{40062E2A-8980-4A51-9F79-EB95EB61305D}"/>
    <dgm:cxn modelId="{ADF84DFB-D625-47C2-B151-FF000BF66C62}" srcId="{0C89DF22-FB10-499E-92D8-1CDB2695AADC}" destId="{ECF4593E-CD52-4E7A-81E2-F1CD6F9893CB}" srcOrd="2" destOrd="0" parTransId="{B8411349-74D0-4ADD-B39D-53B51E8846AC}" sibTransId="{C4B101AC-9EBA-4B98-81F7-4A23FDE9F141}"/>
    <dgm:cxn modelId="{E94E624D-6D43-4193-A855-8326D7CFA991}" type="presOf" srcId="{ECF4593E-CD52-4E7A-81E2-F1CD6F9893CB}" destId="{14CA9C34-9530-4381-8BFC-445C00AE2B4E}" srcOrd="0" destOrd="0" presId="urn:microsoft.com/office/officeart/2005/8/layout/cycle2"/>
    <dgm:cxn modelId="{6C784EFC-68C5-4ED9-9C6D-E4A64FBE705D}" type="presOf" srcId="{35E29868-1159-4E27-AB95-5EF482D1A8C8}" destId="{8144FF2A-0D79-4DE5-BCC7-C6CDB76C8C07}" srcOrd="0" destOrd="0" presId="urn:microsoft.com/office/officeart/2005/8/layout/cycle2"/>
    <dgm:cxn modelId="{0FCED9D9-2354-41D9-9621-9F163011BD31}" type="presOf" srcId="{A4467692-F3F2-443B-9E51-2B216166AA7D}" destId="{A5D3E9E6-8154-4E7B-9591-CA7E3A807400}" srcOrd="1" destOrd="0" presId="urn:microsoft.com/office/officeart/2005/8/layout/cycle2"/>
    <dgm:cxn modelId="{A4E1261F-4532-41B3-A32A-A6FCB3274249}" type="presOf" srcId="{2FD0F037-2584-4DEC-AF0B-D7F48C6BE373}" destId="{8EDF4C40-1522-4976-8902-DA14E6855385}" srcOrd="0" destOrd="0" presId="urn:microsoft.com/office/officeart/2005/8/layout/cycle2"/>
    <dgm:cxn modelId="{D89C244B-E674-4B59-B65C-CB64B10DCD84}" srcId="{0C89DF22-FB10-499E-92D8-1CDB2695AADC}" destId="{35E29868-1159-4E27-AB95-5EF482D1A8C8}" srcOrd="3" destOrd="0" parTransId="{ACB46DD0-0AB6-4E07-B493-14EA606C8F95}" sibTransId="{8C3A445D-16F3-4AA9-B101-1C68D64BE703}"/>
    <dgm:cxn modelId="{A00D5B34-B319-403E-A61F-42458F448293}" type="presOf" srcId="{8C3A445D-16F3-4AA9-B101-1C68D64BE703}" destId="{68787531-04EB-4194-AF37-702D3464AB57}" srcOrd="0" destOrd="0" presId="urn:microsoft.com/office/officeart/2005/8/layout/cycle2"/>
    <dgm:cxn modelId="{2C4C8980-FB92-474E-8110-6C22FEFD190C}" type="presOf" srcId="{8C3A445D-16F3-4AA9-B101-1C68D64BE703}" destId="{FA7AE057-C866-476E-9128-E24122938650}" srcOrd="1" destOrd="0" presId="urn:microsoft.com/office/officeart/2005/8/layout/cycle2"/>
    <dgm:cxn modelId="{3D98E189-1302-4125-A5DD-D1F7CC6ECFF1}" type="presOf" srcId="{40062E2A-8980-4A51-9F79-EB95EB61305D}" destId="{B62DB847-B650-4AA9-BE35-52CC2C43332B}" srcOrd="0" destOrd="0" presId="urn:microsoft.com/office/officeart/2005/8/layout/cycle2"/>
    <dgm:cxn modelId="{5EFE4240-B2E5-4947-AB92-ED4A53A6A025}" type="presOf" srcId="{C4B101AC-9EBA-4B98-81F7-4A23FDE9F141}" destId="{C5CD43B8-C646-466C-BC23-FD24E1F344F5}" srcOrd="0" destOrd="0" presId="urn:microsoft.com/office/officeart/2005/8/layout/cycle2"/>
    <dgm:cxn modelId="{447BD87F-AEF9-4094-9452-BA6D7FA9D511}" type="presOf" srcId="{40062E2A-8980-4A51-9F79-EB95EB61305D}" destId="{73C39285-8D9C-4A6A-9CD1-FE146E1DEE64}" srcOrd="1" destOrd="0" presId="urn:microsoft.com/office/officeart/2005/8/layout/cycle2"/>
    <dgm:cxn modelId="{35D3D6D3-CCDE-4BE8-8E0F-C78A633DE1FD}" type="presOf" srcId="{C4B101AC-9EBA-4B98-81F7-4A23FDE9F141}" destId="{D67F5542-9BF7-4D57-9251-0C3360FBCE0B}" srcOrd="1" destOrd="0" presId="urn:microsoft.com/office/officeart/2005/8/layout/cycle2"/>
    <dgm:cxn modelId="{C65CDBBF-DEA1-4312-B069-7BEF88DE74D8}" type="presOf" srcId="{6F8ACC40-9AC1-42F5-A517-7233353AE16B}" destId="{0619B3E7-5BDE-4E12-A983-0A9A5EDAFD3C}" srcOrd="0" destOrd="0" presId="urn:microsoft.com/office/officeart/2005/8/layout/cycle2"/>
    <dgm:cxn modelId="{597A112A-7C29-4D8F-BB9F-5B830B77403F}" type="presOf" srcId="{0C89DF22-FB10-499E-92D8-1CDB2695AADC}" destId="{9208577E-22B9-4CB7-9A48-1DA33773FC35}" srcOrd="0" destOrd="0" presId="urn:microsoft.com/office/officeart/2005/8/layout/cycle2"/>
    <dgm:cxn modelId="{0D103056-9225-42D7-A673-4A9953FF9ACE}" type="presParOf" srcId="{9208577E-22B9-4CB7-9A48-1DA33773FC35}" destId="{8EDF4C40-1522-4976-8902-DA14E6855385}" srcOrd="0" destOrd="0" presId="urn:microsoft.com/office/officeart/2005/8/layout/cycle2"/>
    <dgm:cxn modelId="{22EA588F-EFF1-4A34-90EB-CBE4723A10D4}" type="presParOf" srcId="{9208577E-22B9-4CB7-9A48-1DA33773FC35}" destId="{B62DB847-B650-4AA9-BE35-52CC2C43332B}" srcOrd="1" destOrd="0" presId="urn:microsoft.com/office/officeart/2005/8/layout/cycle2"/>
    <dgm:cxn modelId="{80617CEE-99FA-4217-82C5-116124990CE3}" type="presParOf" srcId="{B62DB847-B650-4AA9-BE35-52CC2C43332B}" destId="{73C39285-8D9C-4A6A-9CD1-FE146E1DEE64}" srcOrd="0" destOrd="0" presId="urn:microsoft.com/office/officeart/2005/8/layout/cycle2"/>
    <dgm:cxn modelId="{EE8D0518-93CA-4E27-BDC0-0A3A6CCEA38C}" type="presParOf" srcId="{9208577E-22B9-4CB7-9A48-1DA33773FC35}" destId="{0619B3E7-5BDE-4E12-A983-0A9A5EDAFD3C}" srcOrd="2" destOrd="0" presId="urn:microsoft.com/office/officeart/2005/8/layout/cycle2"/>
    <dgm:cxn modelId="{8F6A7243-7AD0-45F7-B912-A484B98DD76E}" type="presParOf" srcId="{9208577E-22B9-4CB7-9A48-1DA33773FC35}" destId="{C381D895-F5CA-4B5A-9076-B30DB592707F}" srcOrd="3" destOrd="0" presId="urn:microsoft.com/office/officeart/2005/8/layout/cycle2"/>
    <dgm:cxn modelId="{D3CC5F87-97B2-4DAE-85F6-945B97982F3D}" type="presParOf" srcId="{C381D895-F5CA-4B5A-9076-B30DB592707F}" destId="{A5D3E9E6-8154-4E7B-9591-CA7E3A807400}" srcOrd="0" destOrd="0" presId="urn:microsoft.com/office/officeart/2005/8/layout/cycle2"/>
    <dgm:cxn modelId="{041A8830-FFB3-484D-A8EA-5A8B84EA2E18}" type="presParOf" srcId="{9208577E-22B9-4CB7-9A48-1DA33773FC35}" destId="{14CA9C34-9530-4381-8BFC-445C00AE2B4E}" srcOrd="4" destOrd="0" presId="urn:microsoft.com/office/officeart/2005/8/layout/cycle2"/>
    <dgm:cxn modelId="{63A4D7E7-2C2A-4FCB-B27F-E42674E2A91A}" type="presParOf" srcId="{9208577E-22B9-4CB7-9A48-1DA33773FC35}" destId="{C5CD43B8-C646-466C-BC23-FD24E1F344F5}" srcOrd="5" destOrd="0" presId="urn:microsoft.com/office/officeart/2005/8/layout/cycle2"/>
    <dgm:cxn modelId="{B2298757-9723-457C-9373-9BD5A532893D}" type="presParOf" srcId="{C5CD43B8-C646-466C-BC23-FD24E1F344F5}" destId="{D67F5542-9BF7-4D57-9251-0C3360FBCE0B}" srcOrd="0" destOrd="0" presId="urn:microsoft.com/office/officeart/2005/8/layout/cycle2"/>
    <dgm:cxn modelId="{D9A04E02-1D2D-4BE2-8FC7-9AC0D22490F0}" type="presParOf" srcId="{9208577E-22B9-4CB7-9A48-1DA33773FC35}" destId="{8144FF2A-0D79-4DE5-BCC7-C6CDB76C8C07}" srcOrd="6" destOrd="0" presId="urn:microsoft.com/office/officeart/2005/8/layout/cycle2"/>
    <dgm:cxn modelId="{2D1E0F41-BA0C-438C-9213-8A7BA3BEB970}" type="presParOf" srcId="{9208577E-22B9-4CB7-9A48-1DA33773FC35}" destId="{68787531-04EB-4194-AF37-702D3464AB57}" srcOrd="7" destOrd="0" presId="urn:microsoft.com/office/officeart/2005/8/layout/cycle2"/>
    <dgm:cxn modelId="{EFCF5EAF-6749-46E0-99DA-FE912AB444AB}" type="presParOf" srcId="{68787531-04EB-4194-AF37-702D3464AB57}" destId="{FA7AE057-C866-476E-9128-E2412293865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44E3AF-780F-4D16-8A56-80AF370118B4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6FBF943-AAA2-4E8E-86D0-CDD4050859CA}">
      <dgm:prSet phldrT="[Text]" custT="1"/>
      <dgm:spPr/>
      <dgm:t>
        <a:bodyPr/>
        <a:lstStyle/>
        <a:p>
          <a:r>
            <a:rPr lang="en-US" sz="2400" b="1" dirty="0" smtClean="0"/>
            <a:t>AEROBIC</a:t>
          </a:r>
          <a:endParaRPr lang="en-US" sz="2400" b="1" dirty="0"/>
        </a:p>
      </dgm:t>
    </dgm:pt>
    <dgm:pt modelId="{FF47F87D-BAA6-4644-ACBE-384186D6CD2E}" type="parTrans" cxnId="{F64AA04F-A6C8-4966-8844-D52D5B0BEEE0}">
      <dgm:prSet/>
      <dgm:spPr/>
      <dgm:t>
        <a:bodyPr/>
        <a:lstStyle/>
        <a:p>
          <a:endParaRPr lang="en-US" sz="1600"/>
        </a:p>
      </dgm:t>
    </dgm:pt>
    <dgm:pt modelId="{0C45D86B-8B3B-43C2-88F6-6DD0231CC015}" type="sibTrans" cxnId="{F64AA04F-A6C8-4966-8844-D52D5B0BEEE0}">
      <dgm:prSet/>
      <dgm:spPr/>
      <dgm:t>
        <a:bodyPr/>
        <a:lstStyle/>
        <a:p>
          <a:endParaRPr lang="en-US" sz="1600"/>
        </a:p>
      </dgm:t>
    </dgm:pt>
    <dgm:pt modelId="{A21126A3-F7A5-4765-B0B3-DA13F82F4A2F}">
      <dgm:prSet phldrT="[Text]" custT="1"/>
      <dgm:spPr/>
      <dgm:t>
        <a:bodyPr/>
        <a:lstStyle/>
        <a:p>
          <a:r>
            <a:rPr lang="en-US" sz="1800" dirty="0" smtClean="0"/>
            <a:t>MEMERLUKAN OKSIGEN	                                       CH</a:t>
          </a:r>
          <a:r>
            <a:rPr lang="en-US" sz="1800" baseline="-25000" dirty="0" smtClean="0"/>
            <a:t>3</a:t>
          </a:r>
          <a:r>
            <a:rPr lang="en-US" sz="1800" dirty="0" smtClean="0"/>
            <a:t>COOH + O</a:t>
          </a:r>
          <a:r>
            <a:rPr lang="en-US" sz="1800" baseline="-25000" dirty="0" smtClean="0"/>
            <a:t>2</a:t>
          </a:r>
          <a:r>
            <a:rPr lang="en-US" sz="1800" dirty="0" smtClean="0"/>
            <a:t> </a:t>
          </a:r>
          <a:r>
            <a:rPr lang="en-US" sz="1800" dirty="0" smtClean="0">
              <a:sym typeface="Wingdings 3"/>
            </a:rPr>
            <a:t> 2 CO</a:t>
          </a:r>
          <a:r>
            <a:rPr lang="en-US" sz="1800" baseline="-25000" dirty="0" smtClean="0">
              <a:sym typeface="Wingdings 3"/>
            </a:rPr>
            <a:t>2</a:t>
          </a:r>
          <a:r>
            <a:rPr lang="en-US" sz="1800" dirty="0" smtClean="0">
              <a:sym typeface="Wingdings 3"/>
            </a:rPr>
            <a:t> + 2 H</a:t>
          </a:r>
          <a:r>
            <a:rPr lang="en-US" sz="1800" baseline="-25000" dirty="0" smtClean="0">
              <a:sym typeface="Wingdings 3"/>
            </a:rPr>
            <a:t>2</a:t>
          </a:r>
          <a:r>
            <a:rPr lang="en-US" sz="1800" dirty="0" smtClean="0">
              <a:sym typeface="Wingdings 3"/>
            </a:rPr>
            <a:t>O + 206.4 kcal </a:t>
          </a:r>
          <a:endParaRPr lang="en-US" sz="1800" dirty="0"/>
        </a:p>
      </dgm:t>
    </dgm:pt>
    <dgm:pt modelId="{90C29BFF-DB85-4450-A0C0-1650EAB04D58}" type="parTrans" cxnId="{B416561B-171A-4294-9E49-E3EAD7CA21F3}">
      <dgm:prSet/>
      <dgm:spPr/>
      <dgm:t>
        <a:bodyPr/>
        <a:lstStyle/>
        <a:p>
          <a:endParaRPr lang="en-US" sz="1600"/>
        </a:p>
      </dgm:t>
    </dgm:pt>
    <dgm:pt modelId="{5C4D5500-0664-4655-8C8B-860D019EA43F}" type="sibTrans" cxnId="{B416561B-171A-4294-9E49-E3EAD7CA21F3}">
      <dgm:prSet/>
      <dgm:spPr/>
      <dgm:t>
        <a:bodyPr/>
        <a:lstStyle/>
        <a:p>
          <a:endParaRPr lang="en-US" sz="1600"/>
        </a:p>
      </dgm:t>
    </dgm:pt>
    <dgm:pt modelId="{98128E4A-9379-4C2B-B465-E52BCD0AEEE7}">
      <dgm:prSet phldrT="[Text]" custT="1"/>
      <dgm:spPr/>
      <dgm:t>
        <a:bodyPr/>
        <a:lstStyle/>
        <a:p>
          <a:r>
            <a:rPr lang="en-US" sz="2000" b="1" dirty="0" smtClean="0"/>
            <a:t>ANAEROBIC</a:t>
          </a:r>
          <a:endParaRPr lang="en-US" sz="2000" b="1" dirty="0"/>
        </a:p>
      </dgm:t>
    </dgm:pt>
    <dgm:pt modelId="{31A4FC09-218C-4693-8C2F-151D5388984A}" type="parTrans" cxnId="{7C19F616-CF70-4E60-B2C8-241209CEFD21}">
      <dgm:prSet/>
      <dgm:spPr/>
      <dgm:t>
        <a:bodyPr/>
        <a:lstStyle/>
        <a:p>
          <a:endParaRPr lang="en-US" sz="1600"/>
        </a:p>
      </dgm:t>
    </dgm:pt>
    <dgm:pt modelId="{3B3C9146-B084-450D-B095-FBB0034E1142}" type="sibTrans" cxnId="{7C19F616-CF70-4E60-B2C8-241209CEFD21}">
      <dgm:prSet/>
      <dgm:spPr/>
      <dgm:t>
        <a:bodyPr/>
        <a:lstStyle/>
        <a:p>
          <a:endParaRPr lang="en-US" sz="1600"/>
        </a:p>
      </dgm:t>
    </dgm:pt>
    <dgm:pt modelId="{F81F935D-3283-41F9-942D-0DF7489DB6A3}">
      <dgm:prSet phldrT="[Text]" custT="1"/>
      <dgm:spPr/>
      <dgm:t>
        <a:bodyPr/>
        <a:lstStyle/>
        <a:p>
          <a:r>
            <a:rPr lang="en-US" sz="1800" dirty="0" smtClean="0"/>
            <a:t>TIDAK MEMERLUKAN OKSIGEN		                            CH</a:t>
          </a:r>
          <a:r>
            <a:rPr lang="en-US" sz="1800" baseline="-25000" dirty="0" smtClean="0"/>
            <a:t>3</a:t>
          </a:r>
          <a:r>
            <a:rPr lang="en-US" sz="1800" dirty="0" smtClean="0"/>
            <a:t>COOH </a:t>
          </a:r>
          <a:r>
            <a:rPr lang="en-US" sz="1800" dirty="0" smtClean="0">
              <a:sym typeface="Wingdings 3"/>
            </a:rPr>
            <a:t> 2 CO</a:t>
          </a:r>
          <a:r>
            <a:rPr lang="en-US" sz="1800" baseline="-25000" dirty="0" smtClean="0">
              <a:sym typeface="Wingdings 3"/>
            </a:rPr>
            <a:t>2</a:t>
          </a:r>
          <a:r>
            <a:rPr lang="en-US" sz="1800" dirty="0" smtClean="0">
              <a:sym typeface="Wingdings 3"/>
            </a:rPr>
            <a:t> + CH</a:t>
          </a:r>
          <a:r>
            <a:rPr lang="en-US" sz="1800" baseline="-25000" dirty="0" smtClean="0">
              <a:sym typeface="Wingdings 3"/>
            </a:rPr>
            <a:t>4</a:t>
          </a:r>
          <a:r>
            <a:rPr lang="en-US" sz="1800" dirty="0" smtClean="0">
              <a:sym typeface="Wingdings 3"/>
            </a:rPr>
            <a:t> + 9.0 kcal</a:t>
          </a:r>
          <a:endParaRPr lang="en-US" sz="1800" dirty="0"/>
        </a:p>
      </dgm:t>
    </dgm:pt>
    <dgm:pt modelId="{0CE85904-67E5-407B-83C3-5F98EA8B6182}" type="parTrans" cxnId="{D6B317C4-E9FE-4462-B2C7-91C5E0BFB494}">
      <dgm:prSet/>
      <dgm:spPr/>
      <dgm:t>
        <a:bodyPr/>
        <a:lstStyle/>
        <a:p>
          <a:endParaRPr lang="en-US" sz="1600"/>
        </a:p>
      </dgm:t>
    </dgm:pt>
    <dgm:pt modelId="{C386C780-87EE-4804-8077-7930C893C377}" type="sibTrans" cxnId="{D6B317C4-E9FE-4462-B2C7-91C5E0BFB494}">
      <dgm:prSet/>
      <dgm:spPr/>
      <dgm:t>
        <a:bodyPr/>
        <a:lstStyle/>
        <a:p>
          <a:endParaRPr lang="en-US" sz="1600"/>
        </a:p>
      </dgm:t>
    </dgm:pt>
    <dgm:pt modelId="{D995614B-02ED-45E9-AD46-A0BD414B9DC8}">
      <dgm:prSet phldrT="[Text]" custT="1"/>
      <dgm:spPr/>
      <dgm:t>
        <a:bodyPr/>
        <a:lstStyle/>
        <a:p>
          <a:r>
            <a:rPr lang="en-US" sz="2000" b="1" dirty="0" smtClean="0"/>
            <a:t>ANAEROBIC FAKULTATIF</a:t>
          </a:r>
          <a:endParaRPr lang="en-US" sz="2000" b="1" dirty="0"/>
        </a:p>
      </dgm:t>
    </dgm:pt>
    <dgm:pt modelId="{EEBD9D7E-51DA-4C38-91D1-42E812527567}" type="parTrans" cxnId="{223D9AD8-A9D6-4D23-9766-D428FFC3D318}">
      <dgm:prSet/>
      <dgm:spPr/>
      <dgm:t>
        <a:bodyPr/>
        <a:lstStyle/>
        <a:p>
          <a:endParaRPr lang="en-US" sz="1600"/>
        </a:p>
      </dgm:t>
    </dgm:pt>
    <dgm:pt modelId="{C7ACBB4E-77B6-47EF-8661-0B17877CF86E}" type="sibTrans" cxnId="{223D9AD8-A9D6-4D23-9766-D428FFC3D318}">
      <dgm:prSet/>
      <dgm:spPr/>
      <dgm:t>
        <a:bodyPr/>
        <a:lstStyle/>
        <a:p>
          <a:endParaRPr lang="en-US" sz="1600"/>
        </a:p>
      </dgm:t>
    </dgm:pt>
    <dgm:pt modelId="{331A7591-49BA-4499-AAF4-C9418C5C533C}">
      <dgm:prSet phldrT="[Text]" custT="1"/>
      <dgm:spPr/>
      <dgm:t>
        <a:bodyPr/>
        <a:lstStyle/>
        <a:p>
          <a:r>
            <a:rPr lang="en-US" sz="1800" dirty="0" smtClean="0"/>
            <a:t>TIDAK MENGGUNAKAN OKSIGEN BEBAS               CH</a:t>
          </a:r>
          <a:r>
            <a:rPr lang="en-US" sz="1800" baseline="-25000" dirty="0" smtClean="0"/>
            <a:t>3</a:t>
          </a:r>
          <a:r>
            <a:rPr lang="en-US" sz="1800" dirty="0" smtClean="0"/>
            <a:t>COOH + SO</a:t>
          </a:r>
          <a:r>
            <a:rPr lang="en-US" sz="1800" baseline="-25000" dirty="0" smtClean="0"/>
            <a:t>2</a:t>
          </a:r>
          <a:r>
            <a:rPr lang="en-US" sz="1800" baseline="30000" dirty="0" smtClean="0"/>
            <a:t>=</a:t>
          </a:r>
          <a:r>
            <a:rPr lang="en-US" sz="1800" dirty="0" smtClean="0"/>
            <a:t> + H</a:t>
          </a:r>
          <a:r>
            <a:rPr lang="en-US" sz="1800" baseline="30000" dirty="0" smtClean="0"/>
            <a:t>+</a:t>
          </a:r>
          <a:r>
            <a:rPr lang="en-US" sz="1800" dirty="0" smtClean="0">
              <a:sym typeface="Wingdings 3"/>
            </a:rPr>
            <a:t> 2 CO</a:t>
          </a:r>
          <a:r>
            <a:rPr lang="en-US" sz="1800" baseline="-25000" dirty="0" smtClean="0">
              <a:sym typeface="Wingdings 3"/>
            </a:rPr>
            <a:t>2</a:t>
          </a:r>
          <a:r>
            <a:rPr lang="en-US" sz="1800" dirty="0" smtClean="0">
              <a:sym typeface="Wingdings 3"/>
            </a:rPr>
            <a:t> + 2 H</a:t>
          </a:r>
          <a:r>
            <a:rPr lang="en-US" sz="1800" baseline="-25000" dirty="0" smtClean="0">
              <a:sym typeface="Wingdings 3"/>
            </a:rPr>
            <a:t>2</a:t>
          </a:r>
          <a:r>
            <a:rPr lang="en-US" sz="1800" dirty="0" smtClean="0">
              <a:sym typeface="Wingdings 3"/>
            </a:rPr>
            <a:t>O + H</a:t>
          </a:r>
          <a:r>
            <a:rPr lang="en-US" sz="1800" baseline="-25000" dirty="0" smtClean="0">
              <a:sym typeface="Wingdings 3"/>
            </a:rPr>
            <a:t>2</a:t>
          </a:r>
          <a:r>
            <a:rPr lang="en-US" sz="1800" dirty="0" smtClean="0">
              <a:sym typeface="Wingdings 3"/>
            </a:rPr>
            <a:t>S + 10.9 kcal</a:t>
          </a:r>
          <a:endParaRPr lang="en-US" sz="1800" dirty="0"/>
        </a:p>
      </dgm:t>
    </dgm:pt>
    <dgm:pt modelId="{3F940508-4D01-4098-AAB9-0F877750CBF9}" type="parTrans" cxnId="{9A348A75-7076-42EE-BA14-0C7C5E748AAE}">
      <dgm:prSet/>
      <dgm:spPr/>
      <dgm:t>
        <a:bodyPr/>
        <a:lstStyle/>
        <a:p>
          <a:endParaRPr lang="en-US" sz="1600"/>
        </a:p>
      </dgm:t>
    </dgm:pt>
    <dgm:pt modelId="{2FB2A5FE-1340-45B8-927D-10CE641EFBF5}" type="sibTrans" cxnId="{9A348A75-7076-42EE-BA14-0C7C5E748AAE}">
      <dgm:prSet/>
      <dgm:spPr/>
      <dgm:t>
        <a:bodyPr/>
        <a:lstStyle/>
        <a:p>
          <a:endParaRPr lang="en-US" sz="1600"/>
        </a:p>
      </dgm:t>
    </dgm:pt>
    <dgm:pt modelId="{D9A2F82C-7B1D-488C-B407-150C93A3DA1F}" type="pres">
      <dgm:prSet presAssocID="{C944E3AF-780F-4D16-8A56-80AF370118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F4DF25-B29D-4C20-8924-2983AAC1B88A}" type="pres">
      <dgm:prSet presAssocID="{F6FBF943-AAA2-4E8E-86D0-CDD4050859CA}" presName="linNode" presStyleCnt="0"/>
      <dgm:spPr/>
    </dgm:pt>
    <dgm:pt modelId="{B58772E4-ED3F-475F-A184-FC8884892B4D}" type="pres">
      <dgm:prSet presAssocID="{F6FBF943-AAA2-4E8E-86D0-CDD4050859CA}" presName="parentText" presStyleLbl="node1" presStyleIdx="0" presStyleCnt="3" custScaleX="64609" custScaleY="621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756DD0-EEE6-4B4C-87A4-48043E0CD01C}" type="pres">
      <dgm:prSet presAssocID="{F6FBF943-AAA2-4E8E-86D0-CDD4050859CA}" presName="descendantText" presStyleLbl="alignAccFollowNode1" presStyleIdx="0" presStyleCnt="3" custScaleX="111611" custLinFactNeighborX="-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744C5-5E6B-45C0-BB02-B8E1BC1509CE}" type="pres">
      <dgm:prSet presAssocID="{0C45D86B-8B3B-43C2-88F6-6DD0231CC015}" presName="sp" presStyleCnt="0"/>
      <dgm:spPr/>
    </dgm:pt>
    <dgm:pt modelId="{5E3D35AB-6A94-4BB9-8BDD-B4CD0FD921DF}" type="pres">
      <dgm:prSet presAssocID="{98128E4A-9379-4C2B-B465-E52BCD0AEEE7}" presName="linNode" presStyleCnt="0"/>
      <dgm:spPr/>
    </dgm:pt>
    <dgm:pt modelId="{07CF141B-45EA-49DD-B15F-9F2DECA7B663}" type="pres">
      <dgm:prSet presAssocID="{98128E4A-9379-4C2B-B465-E52BCD0AEEE7}" presName="parentText" presStyleLbl="node1" presStyleIdx="1" presStyleCnt="3" custScaleX="64609" custScaleY="5577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DD1602-94EB-4806-BA54-DFE9CFC13DAB}" type="pres">
      <dgm:prSet presAssocID="{98128E4A-9379-4C2B-B465-E52BCD0AEEE7}" presName="descendantText" presStyleLbl="alignAccFollowNode1" presStyleIdx="1" presStyleCnt="3" custScaleX="1115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B5D927-71A2-4B43-8CA8-D9038AAABF39}" type="pres">
      <dgm:prSet presAssocID="{3B3C9146-B084-450D-B095-FBB0034E1142}" presName="sp" presStyleCnt="0"/>
      <dgm:spPr/>
    </dgm:pt>
    <dgm:pt modelId="{5B6C0700-95D4-43E9-959D-52FCF5ED7DFB}" type="pres">
      <dgm:prSet presAssocID="{D995614B-02ED-45E9-AD46-A0BD414B9DC8}" presName="linNode" presStyleCnt="0"/>
      <dgm:spPr/>
    </dgm:pt>
    <dgm:pt modelId="{0F1B2246-40C7-47E3-AF3F-668DC39CA106}" type="pres">
      <dgm:prSet presAssocID="{D995614B-02ED-45E9-AD46-A0BD414B9DC8}" presName="parentText" presStyleLbl="node1" presStyleIdx="2" presStyleCnt="3" custScaleX="69753" custScaleY="552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2AA997-8F21-4C11-BF44-5ACDC4A19E4C}" type="pres">
      <dgm:prSet presAssocID="{D995614B-02ED-45E9-AD46-A0BD414B9DC8}" presName="descendantText" presStyleLbl="alignAccFollowNode1" presStyleIdx="2" presStyleCnt="3" custScaleX="111483" custLinFactNeighborX="-5862" custLinFactNeighborY="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348A75-7076-42EE-BA14-0C7C5E748AAE}" srcId="{D995614B-02ED-45E9-AD46-A0BD414B9DC8}" destId="{331A7591-49BA-4499-AAF4-C9418C5C533C}" srcOrd="0" destOrd="0" parTransId="{3F940508-4D01-4098-AAB9-0F877750CBF9}" sibTransId="{2FB2A5FE-1340-45B8-927D-10CE641EFBF5}"/>
    <dgm:cxn modelId="{CE745310-1BD6-4D6B-B837-92F5E3EF360E}" type="presOf" srcId="{D995614B-02ED-45E9-AD46-A0BD414B9DC8}" destId="{0F1B2246-40C7-47E3-AF3F-668DC39CA106}" srcOrd="0" destOrd="0" presId="urn:microsoft.com/office/officeart/2005/8/layout/vList5"/>
    <dgm:cxn modelId="{CD30B53F-75F2-4024-8C1A-D49C4A4BAFB1}" type="presOf" srcId="{98128E4A-9379-4C2B-B465-E52BCD0AEEE7}" destId="{07CF141B-45EA-49DD-B15F-9F2DECA7B663}" srcOrd="0" destOrd="0" presId="urn:microsoft.com/office/officeart/2005/8/layout/vList5"/>
    <dgm:cxn modelId="{7C19F616-CF70-4E60-B2C8-241209CEFD21}" srcId="{C944E3AF-780F-4D16-8A56-80AF370118B4}" destId="{98128E4A-9379-4C2B-B465-E52BCD0AEEE7}" srcOrd="1" destOrd="0" parTransId="{31A4FC09-218C-4693-8C2F-151D5388984A}" sibTransId="{3B3C9146-B084-450D-B095-FBB0034E1142}"/>
    <dgm:cxn modelId="{9098F40A-3319-42D4-BB6A-B9D61309BE86}" type="presOf" srcId="{331A7591-49BA-4499-AAF4-C9418C5C533C}" destId="{012AA997-8F21-4C11-BF44-5ACDC4A19E4C}" srcOrd="0" destOrd="0" presId="urn:microsoft.com/office/officeart/2005/8/layout/vList5"/>
    <dgm:cxn modelId="{6D3AB5C7-6A12-46B5-A970-06AB87DEE24E}" type="presOf" srcId="{C944E3AF-780F-4D16-8A56-80AF370118B4}" destId="{D9A2F82C-7B1D-488C-B407-150C93A3DA1F}" srcOrd="0" destOrd="0" presId="urn:microsoft.com/office/officeart/2005/8/layout/vList5"/>
    <dgm:cxn modelId="{223D9AD8-A9D6-4D23-9766-D428FFC3D318}" srcId="{C944E3AF-780F-4D16-8A56-80AF370118B4}" destId="{D995614B-02ED-45E9-AD46-A0BD414B9DC8}" srcOrd="2" destOrd="0" parTransId="{EEBD9D7E-51DA-4C38-91D1-42E812527567}" sibTransId="{C7ACBB4E-77B6-47EF-8661-0B17877CF86E}"/>
    <dgm:cxn modelId="{380635F9-F8C5-4EE1-8569-FCC398A098D6}" type="presOf" srcId="{F81F935D-3283-41F9-942D-0DF7489DB6A3}" destId="{70DD1602-94EB-4806-BA54-DFE9CFC13DAB}" srcOrd="0" destOrd="0" presId="urn:microsoft.com/office/officeart/2005/8/layout/vList5"/>
    <dgm:cxn modelId="{B416561B-171A-4294-9E49-E3EAD7CA21F3}" srcId="{F6FBF943-AAA2-4E8E-86D0-CDD4050859CA}" destId="{A21126A3-F7A5-4765-B0B3-DA13F82F4A2F}" srcOrd="0" destOrd="0" parTransId="{90C29BFF-DB85-4450-A0C0-1650EAB04D58}" sibTransId="{5C4D5500-0664-4655-8C8B-860D019EA43F}"/>
    <dgm:cxn modelId="{C2EDC725-2FA3-4B16-8D59-58F95EEE5F33}" type="presOf" srcId="{F6FBF943-AAA2-4E8E-86D0-CDD4050859CA}" destId="{B58772E4-ED3F-475F-A184-FC8884892B4D}" srcOrd="0" destOrd="0" presId="urn:microsoft.com/office/officeart/2005/8/layout/vList5"/>
    <dgm:cxn modelId="{F64AA04F-A6C8-4966-8844-D52D5B0BEEE0}" srcId="{C944E3AF-780F-4D16-8A56-80AF370118B4}" destId="{F6FBF943-AAA2-4E8E-86D0-CDD4050859CA}" srcOrd="0" destOrd="0" parTransId="{FF47F87D-BAA6-4644-ACBE-384186D6CD2E}" sibTransId="{0C45D86B-8B3B-43C2-88F6-6DD0231CC015}"/>
    <dgm:cxn modelId="{D6B317C4-E9FE-4462-B2C7-91C5E0BFB494}" srcId="{98128E4A-9379-4C2B-B465-E52BCD0AEEE7}" destId="{F81F935D-3283-41F9-942D-0DF7489DB6A3}" srcOrd="0" destOrd="0" parTransId="{0CE85904-67E5-407B-83C3-5F98EA8B6182}" sibTransId="{C386C780-87EE-4804-8077-7930C893C377}"/>
    <dgm:cxn modelId="{E9AE6144-A27C-401B-8FC3-72F2C9DB51EC}" type="presOf" srcId="{A21126A3-F7A5-4765-B0B3-DA13F82F4A2F}" destId="{FF756DD0-EEE6-4B4C-87A4-48043E0CD01C}" srcOrd="0" destOrd="0" presId="urn:microsoft.com/office/officeart/2005/8/layout/vList5"/>
    <dgm:cxn modelId="{342F245E-CAEF-4B12-BBD8-B4C6E9B334D5}" type="presParOf" srcId="{D9A2F82C-7B1D-488C-B407-150C93A3DA1F}" destId="{B8F4DF25-B29D-4C20-8924-2983AAC1B88A}" srcOrd="0" destOrd="0" presId="urn:microsoft.com/office/officeart/2005/8/layout/vList5"/>
    <dgm:cxn modelId="{29E2F1FF-AC07-4896-84CC-2C93D32B22D6}" type="presParOf" srcId="{B8F4DF25-B29D-4C20-8924-2983AAC1B88A}" destId="{B58772E4-ED3F-475F-A184-FC8884892B4D}" srcOrd="0" destOrd="0" presId="urn:microsoft.com/office/officeart/2005/8/layout/vList5"/>
    <dgm:cxn modelId="{CF5CE676-B68E-4128-9E53-42AFA4A8A578}" type="presParOf" srcId="{B8F4DF25-B29D-4C20-8924-2983AAC1B88A}" destId="{FF756DD0-EEE6-4B4C-87A4-48043E0CD01C}" srcOrd="1" destOrd="0" presId="urn:microsoft.com/office/officeart/2005/8/layout/vList5"/>
    <dgm:cxn modelId="{017B1EE6-949F-4590-822D-3E8A27B7AC97}" type="presParOf" srcId="{D9A2F82C-7B1D-488C-B407-150C93A3DA1F}" destId="{2C9744C5-5E6B-45C0-BB02-B8E1BC1509CE}" srcOrd="1" destOrd="0" presId="urn:microsoft.com/office/officeart/2005/8/layout/vList5"/>
    <dgm:cxn modelId="{FBB2633D-DEBF-4CD8-8D4E-406A29A2F45A}" type="presParOf" srcId="{D9A2F82C-7B1D-488C-B407-150C93A3DA1F}" destId="{5E3D35AB-6A94-4BB9-8BDD-B4CD0FD921DF}" srcOrd="2" destOrd="0" presId="urn:microsoft.com/office/officeart/2005/8/layout/vList5"/>
    <dgm:cxn modelId="{4C857776-1BE9-4341-9842-8A1B8DFE0061}" type="presParOf" srcId="{5E3D35AB-6A94-4BB9-8BDD-B4CD0FD921DF}" destId="{07CF141B-45EA-49DD-B15F-9F2DECA7B663}" srcOrd="0" destOrd="0" presId="urn:microsoft.com/office/officeart/2005/8/layout/vList5"/>
    <dgm:cxn modelId="{8029F60C-FA5A-4EBB-A7D0-74FFF2619CC8}" type="presParOf" srcId="{5E3D35AB-6A94-4BB9-8BDD-B4CD0FD921DF}" destId="{70DD1602-94EB-4806-BA54-DFE9CFC13DAB}" srcOrd="1" destOrd="0" presId="urn:microsoft.com/office/officeart/2005/8/layout/vList5"/>
    <dgm:cxn modelId="{E5ED6FCA-19BC-453F-991A-E43ACA17BAB6}" type="presParOf" srcId="{D9A2F82C-7B1D-488C-B407-150C93A3DA1F}" destId="{15B5D927-71A2-4B43-8CA8-D9038AAABF39}" srcOrd="3" destOrd="0" presId="urn:microsoft.com/office/officeart/2005/8/layout/vList5"/>
    <dgm:cxn modelId="{81869553-D87F-4182-B8AB-7220DF19DF8B}" type="presParOf" srcId="{D9A2F82C-7B1D-488C-B407-150C93A3DA1F}" destId="{5B6C0700-95D4-43E9-959D-52FCF5ED7DFB}" srcOrd="4" destOrd="0" presId="urn:microsoft.com/office/officeart/2005/8/layout/vList5"/>
    <dgm:cxn modelId="{3BD02D93-33C5-4399-B0E7-6F1B5CA13BC5}" type="presParOf" srcId="{5B6C0700-95D4-43E9-959D-52FCF5ED7DFB}" destId="{0F1B2246-40C7-47E3-AF3F-668DC39CA106}" srcOrd="0" destOrd="0" presId="urn:microsoft.com/office/officeart/2005/8/layout/vList5"/>
    <dgm:cxn modelId="{CF4E9932-6FA2-4C17-99D8-5A4A9C8DFCF0}" type="presParOf" srcId="{5B6C0700-95D4-43E9-959D-52FCF5ED7DFB}" destId="{012AA997-8F21-4C11-BF44-5ACDC4A19E4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F4C40-1522-4976-8902-DA14E6855385}">
      <dsp:nvSpPr>
        <dsp:cNvPr id="0" name=""/>
        <dsp:cNvSpPr/>
      </dsp:nvSpPr>
      <dsp:spPr>
        <a:xfrm>
          <a:off x="2725846" y="456"/>
          <a:ext cx="2290795" cy="170780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Fitoplankton</a:t>
          </a:r>
          <a:r>
            <a:rPr lang="en-US" sz="2300" kern="1200" dirty="0" smtClean="0"/>
            <a:t>  (microalgae)</a:t>
          </a:r>
          <a:endParaRPr lang="en-US" sz="2300" kern="1200" dirty="0"/>
        </a:p>
      </dsp:txBody>
      <dsp:txXfrm>
        <a:off x="3061325" y="250558"/>
        <a:ext cx="1619837" cy="1207598"/>
      </dsp:txXfrm>
    </dsp:sp>
    <dsp:sp modelId="{B62DB847-B650-4AA9-BE35-52CC2C43332B}">
      <dsp:nvSpPr>
        <dsp:cNvPr id="0" name=""/>
        <dsp:cNvSpPr/>
      </dsp:nvSpPr>
      <dsp:spPr>
        <a:xfrm rot="1977958">
          <a:off x="4918703" y="1467510"/>
          <a:ext cx="684594" cy="5763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932623" y="1535742"/>
        <a:ext cx="511679" cy="345829"/>
      </dsp:txXfrm>
    </dsp:sp>
    <dsp:sp modelId="{0619B3E7-5BDE-4E12-A983-0A9A5EDAFD3C}">
      <dsp:nvSpPr>
        <dsp:cNvPr id="0" name=""/>
        <dsp:cNvSpPr/>
      </dsp:nvSpPr>
      <dsp:spPr>
        <a:xfrm>
          <a:off x="5559804" y="1813098"/>
          <a:ext cx="2212595" cy="170780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Bhn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Organik</a:t>
          </a: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Oksigen</a:t>
          </a:r>
          <a:endParaRPr lang="en-US" sz="2300" kern="1200" dirty="0"/>
        </a:p>
      </dsp:txBody>
      <dsp:txXfrm>
        <a:off x="5883831" y="2063200"/>
        <a:ext cx="1564541" cy="1207598"/>
      </dsp:txXfrm>
    </dsp:sp>
    <dsp:sp modelId="{C381D895-F5CA-4B5A-9076-B30DB592707F}">
      <dsp:nvSpPr>
        <dsp:cNvPr id="0" name=""/>
        <dsp:cNvSpPr/>
      </dsp:nvSpPr>
      <dsp:spPr>
        <a:xfrm rot="8822042">
          <a:off x="4981945" y="3256949"/>
          <a:ext cx="660354" cy="5763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5140940" y="3325181"/>
        <a:ext cx="487439" cy="345829"/>
      </dsp:txXfrm>
    </dsp:sp>
    <dsp:sp modelId="{14CA9C34-9530-4381-8BFC-445C00AE2B4E}">
      <dsp:nvSpPr>
        <dsp:cNvPr id="0" name=""/>
        <dsp:cNvSpPr/>
      </dsp:nvSpPr>
      <dsp:spPr>
        <a:xfrm>
          <a:off x="2631643" y="3625741"/>
          <a:ext cx="2479200" cy="170780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Bakteri</a:t>
          </a:r>
          <a:r>
            <a:rPr lang="en-US" sz="2300" kern="1200" dirty="0" smtClean="0"/>
            <a:t>  </a:t>
          </a:r>
          <a:r>
            <a:rPr lang="en-US" sz="2300" kern="1200" dirty="0" err="1" smtClean="0"/>
            <a:t>pengurai</a:t>
          </a:r>
          <a:r>
            <a:rPr lang="en-US" sz="2300" kern="1200" dirty="0" smtClean="0"/>
            <a:t> (</a:t>
          </a:r>
          <a:r>
            <a:rPr lang="en-US" sz="2300" kern="1200" dirty="0" err="1" smtClean="0"/>
            <a:t>aerob</a:t>
          </a:r>
          <a:r>
            <a:rPr lang="en-US" sz="2300" kern="1200" dirty="0" smtClean="0"/>
            <a:t>)</a:t>
          </a:r>
          <a:endParaRPr lang="en-US" sz="2300" kern="1200" baseline="-25000" dirty="0"/>
        </a:p>
      </dsp:txBody>
      <dsp:txXfrm>
        <a:off x="2994713" y="3875843"/>
        <a:ext cx="1753060" cy="1207598"/>
      </dsp:txXfrm>
    </dsp:sp>
    <dsp:sp modelId="{C5CD43B8-C646-466C-BC23-FD24E1F344F5}">
      <dsp:nvSpPr>
        <dsp:cNvPr id="0" name=""/>
        <dsp:cNvSpPr/>
      </dsp:nvSpPr>
      <dsp:spPr>
        <a:xfrm rot="12777958">
          <a:off x="2120615" y="3272995"/>
          <a:ext cx="668978" cy="5763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279610" y="3435317"/>
        <a:ext cx="496063" cy="345829"/>
      </dsp:txXfrm>
    </dsp:sp>
    <dsp:sp modelId="{8144FF2A-0D79-4DE5-BCC7-C6CDB76C8C07}">
      <dsp:nvSpPr>
        <dsp:cNvPr id="0" name=""/>
        <dsp:cNvSpPr/>
      </dsp:nvSpPr>
      <dsp:spPr>
        <a:xfrm>
          <a:off x="0" y="1813098"/>
          <a:ext cx="2152770" cy="170780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Seny</a:t>
          </a:r>
          <a:r>
            <a:rPr lang="en-US" sz="2300" kern="1200" dirty="0" smtClean="0"/>
            <a:t>. </a:t>
          </a:r>
          <a:r>
            <a:rPr lang="en-US" sz="2300" kern="1200" dirty="0" err="1" smtClean="0"/>
            <a:t>Anorganik</a:t>
          </a: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</a:t>
          </a:r>
          <a:r>
            <a:rPr lang="en-US" sz="2300" kern="1200" baseline="-25000" dirty="0" smtClean="0"/>
            <a:t>2</a:t>
          </a:r>
          <a:endParaRPr lang="en-US" sz="2300" kern="1200" dirty="0"/>
        </a:p>
      </dsp:txBody>
      <dsp:txXfrm>
        <a:off x="315266" y="2063200"/>
        <a:ext cx="1522238" cy="1207598"/>
      </dsp:txXfrm>
    </dsp:sp>
    <dsp:sp modelId="{68787531-04EB-4194-AF37-702D3464AB57}">
      <dsp:nvSpPr>
        <dsp:cNvPr id="0" name=""/>
        <dsp:cNvSpPr/>
      </dsp:nvSpPr>
      <dsp:spPr>
        <a:xfrm rot="19622042">
          <a:off x="2095336" y="1493156"/>
          <a:ext cx="693218" cy="5763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109256" y="1655478"/>
        <a:ext cx="520303" cy="345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56DD0-EEE6-4B4C-87A4-48043E0CD01C}">
      <dsp:nvSpPr>
        <dsp:cNvPr id="0" name=""/>
        <dsp:cNvSpPr/>
      </dsp:nvSpPr>
      <dsp:spPr>
        <a:xfrm rot="5400000">
          <a:off x="4373779" y="-2315882"/>
          <a:ext cx="1300162" cy="593291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MEMERLUKAN OKSIGEN	                                       CH</a:t>
          </a:r>
          <a:r>
            <a:rPr lang="en-US" sz="1800" kern="1200" baseline="-25000" dirty="0" smtClean="0"/>
            <a:t>3</a:t>
          </a:r>
          <a:r>
            <a:rPr lang="en-US" sz="1800" kern="1200" dirty="0" smtClean="0"/>
            <a:t>COOH + O</a:t>
          </a:r>
          <a:r>
            <a:rPr lang="en-US" sz="1800" kern="1200" baseline="-25000" dirty="0" smtClean="0"/>
            <a:t>2</a:t>
          </a:r>
          <a:r>
            <a:rPr lang="en-US" sz="1800" kern="1200" dirty="0" smtClean="0"/>
            <a:t> </a:t>
          </a:r>
          <a:r>
            <a:rPr lang="en-US" sz="1800" kern="1200" dirty="0" smtClean="0">
              <a:sym typeface="Wingdings 3"/>
            </a:rPr>
            <a:t> 2 CO</a:t>
          </a:r>
          <a:r>
            <a:rPr lang="en-US" sz="1800" kern="1200" baseline="-25000" dirty="0" smtClean="0">
              <a:sym typeface="Wingdings 3"/>
            </a:rPr>
            <a:t>2</a:t>
          </a:r>
          <a:r>
            <a:rPr lang="en-US" sz="1800" kern="1200" dirty="0" smtClean="0">
              <a:sym typeface="Wingdings 3"/>
            </a:rPr>
            <a:t> + 2 H</a:t>
          </a:r>
          <a:r>
            <a:rPr lang="en-US" sz="1800" kern="1200" baseline="-25000" dirty="0" smtClean="0">
              <a:sym typeface="Wingdings 3"/>
            </a:rPr>
            <a:t>2</a:t>
          </a:r>
          <a:r>
            <a:rPr lang="en-US" sz="1800" kern="1200" dirty="0" smtClean="0">
              <a:sym typeface="Wingdings 3"/>
            </a:rPr>
            <a:t>O + 206.4 kcal </a:t>
          </a:r>
          <a:endParaRPr lang="en-US" sz="1800" kern="1200" dirty="0"/>
        </a:p>
      </dsp:txBody>
      <dsp:txXfrm rot="-5400000">
        <a:off x="2057401" y="63965"/>
        <a:ext cx="5869450" cy="1173224"/>
      </dsp:txXfrm>
    </dsp:sp>
    <dsp:sp modelId="{B58772E4-ED3F-475F-A184-FC8884892B4D}">
      <dsp:nvSpPr>
        <dsp:cNvPr id="0" name=""/>
        <dsp:cNvSpPr/>
      </dsp:nvSpPr>
      <dsp:spPr>
        <a:xfrm>
          <a:off x="147004" y="145521"/>
          <a:ext cx="1931865" cy="10101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AEROBIC</a:t>
          </a:r>
          <a:endParaRPr lang="en-US" sz="2400" b="1" kern="1200" dirty="0"/>
        </a:p>
      </dsp:txBody>
      <dsp:txXfrm>
        <a:off x="196314" y="194831"/>
        <a:ext cx="1833245" cy="911492"/>
      </dsp:txXfrm>
    </dsp:sp>
    <dsp:sp modelId="{70DD1602-94EB-4806-BA54-DFE9CFC13DAB}">
      <dsp:nvSpPr>
        <dsp:cNvPr id="0" name=""/>
        <dsp:cNvSpPr/>
      </dsp:nvSpPr>
      <dsp:spPr>
        <a:xfrm rot="5400000">
          <a:off x="4392537" y="-931748"/>
          <a:ext cx="1300162" cy="5927497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TIDAK MEMERLUKAN OKSIGEN		                            CH</a:t>
          </a:r>
          <a:r>
            <a:rPr lang="en-US" sz="1800" kern="1200" baseline="-25000" dirty="0" smtClean="0"/>
            <a:t>3</a:t>
          </a:r>
          <a:r>
            <a:rPr lang="en-US" sz="1800" kern="1200" dirty="0" smtClean="0"/>
            <a:t>COOH </a:t>
          </a:r>
          <a:r>
            <a:rPr lang="en-US" sz="1800" kern="1200" dirty="0" smtClean="0">
              <a:sym typeface="Wingdings 3"/>
            </a:rPr>
            <a:t> 2 CO</a:t>
          </a:r>
          <a:r>
            <a:rPr lang="en-US" sz="1800" kern="1200" baseline="-25000" dirty="0" smtClean="0">
              <a:sym typeface="Wingdings 3"/>
            </a:rPr>
            <a:t>2</a:t>
          </a:r>
          <a:r>
            <a:rPr lang="en-US" sz="1800" kern="1200" dirty="0" smtClean="0">
              <a:sym typeface="Wingdings 3"/>
            </a:rPr>
            <a:t> + CH</a:t>
          </a:r>
          <a:r>
            <a:rPr lang="en-US" sz="1800" kern="1200" baseline="-25000" dirty="0" smtClean="0">
              <a:sym typeface="Wingdings 3"/>
            </a:rPr>
            <a:t>4</a:t>
          </a:r>
          <a:r>
            <a:rPr lang="en-US" sz="1800" kern="1200" dirty="0" smtClean="0">
              <a:sym typeface="Wingdings 3"/>
            </a:rPr>
            <a:t> + 9.0 kcal</a:t>
          </a:r>
          <a:endParaRPr lang="en-US" sz="1800" kern="1200" dirty="0"/>
        </a:p>
      </dsp:txBody>
      <dsp:txXfrm rot="-5400000">
        <a:off x="2078870" y="1445388"/>
        <a:ext cx="5864028" cy="1173224"/>
      </dsp:txXfrm>
    </dsp:sp>
    <dsp:sp modelId="{07CF141B-45EA-49DD-B15F-9F2DECA7B663}">
      <dsp:nvSpPr>
        <dsp:cNvPr id="0" name=""/>
        <dsp:cNvSpPr/>
      </dsp:nvSpPr>
      <dsp:spPr>
        <a:xfrm>
          <a:off x="147004" y="1578738"/>
          <a:ext cx="1931865" cy="9065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ANAEROBIC</a:t>
          </a:r>
          <a:endParaRPr lang="en-US" sz="2000" b="1" kern="1200" dirty="0"/>
        </a:p>
      </dsp:txBody>
      <dsp:txXfrm>
        <a:off x="191257" y="1622991"/>
        <a:ext cx="1843359" cy="818016"/>
      </dsp:txXfrm>
    </dsp:sp>
    <dsp:sp modelId="{012AA997-8F21-4C11-BF44-5ACDC4A19E4C}">
      <dsp:nvSpPr>
        <dsp:cNvPr id="0" name=""/>
        <dsp:cNvSpPr/>
      </dsp:nvSpPr>
      <dsp:spPr>
        <a:xfrm rot="5400000">
          <a:off x="4370377" y="450859"/>
          <a:ext cx="1300162" cy="592611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TIDAK MENGGUNAKAN OKSIGEN BEBAS               CH</a:t>
          </a:r>
          <a:r>
            <a:rPr lang="en-US" sz="1800" kern="1200" baseline="-25000" dirty="0" smtClean="0"/>
            <a:t>3</a:t>
          </a:r>
          <a:r>
            <a:rPr lang="en-US" sz="1800" kern="1200" dirty="0" smtClean="0"/>
            <a:t>COOH + SO</a:t>
          </a:r>
          <a:r>
            <a:rPr lang="en-US" sz="1800" kern="1200" baseline="-25000" dirty="0" smtClean="0"/>
            <a:t>2</a:t>
          </a:r>
          <a:r>
            <a:rPr lang="en-US" sz="1800" kern="1200" baseline="30000" dirty="0" smtClean="0"/>
            <a:t>=</a:t>
          </a:r>
          <a:r>
            <a:rPr lang="en-US" sz="1800" kern="1200" dirty="0" smtClean="0"/>
            <a:t> + H</a:t>
          </a:r>
          <a:r>
            <a:rPr lang="en-US" sz="1800" kern="1200" baseline="30000" dirty="0" smtClean="0"/>
            <a:t>+</a:t>
          </a:r>
          <a:r>
            <a:rPr lang="en-US" sz="1800" kern="1200" dirty="0" smtClean="0">
              <a:sym typeface="Wingdings 3"/>
            </a:rPr>
            <a:t> 2 CO</a:t>
          </a:r>
          <a:r>
            <a:rPr lang="en-US" sz="1800" kern="1200" baseline="-25000" dirty="0" smtClean="0">
              <a:sym typeface="Wingdings 3"/>
            </a:rPr>
            <a:t>2</a:t>
          </a:r>
          <a:r>
            <a:rPr lang="en-US" sz="1800" kern="1200" dirty="0" smtClean="0">
              <a:sym typeface="Wingdings 3"/>
            </a:rPr>
            <a:t> + 2 H</a:t>
          </a:r>
          <a:r>
            <a:rPr lang="en-US" sz="1800" kern="1200" baseline="-25000" dirty="0" smtClean="0">
              <a:sym typeface="Wingdings 3"/>
            </a:rPr>
            <a:t>2</a:t>
          </a:r>
          <a:r>
            <a:rPr lang="en-US" sz="1800" kern="1200" dirty="0" smtClean="0">
              <a:sym typeface="Wingdings 3"/>
            </a:rPr>
            <a:t>O + H</a:t>
          </a:r>
          <a:r>
            <a:rPr lang="en-US" sz="1800" kern="1200" baseline="-25000" dirty="0" smtClean="0">
              <a:sym typeface="Wingdings 3"/>
            </a:rPr>
            <a:t>2</a:t>
          </a:r>
          <a:r>
            <a:rPr lang="en-US" sz="1800" kern="1200" dirty="0" smtClean="0">
              <a:sym typeface="Wingdings 3"/>
            </a:rPr>
            <a:t>S + 10.9 kcal</a:t>
          </a:r>
          <a:endParaRPr lang="en-US" sz="1800" kern="1200" dirty="0"/>
        </a:p>
      </dsp:txBody>
      <dsp:txXfrm rot="-5400000">
        <a:off x="2057401" y="2827305"/>
        <a:ext cx="5862646" cy="1173224"/>
      </dsp:txXfrm>
    </dsp:sp>
    <dsp:sp modelId="{0F1B2246-40C7-47E3-AF3F-668DC39CA106}">
      <dsp:nvSpPr>
        <dsp:cNvPr id="0" name=""/>
        <dsp:cNvSpPr/>
      </dsp:nvSpPr>
      <dsp:spPr>
        <a:xfrm>
          <a:off x="147004" y="2964752"/>
          <a:ext cx="2085676" cy="8973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ANAEROBIC FAKULTATIF</a:t>
          </a:r>
          <a:endParaRPr lang="en-US" sz="2000" b="1" kern="1200" dirty="0"/>
        </a:p>
      </dsp:txBody>
      <dsp:txXfrm>
        <a:off x="190808" y="3008556"/>
        <a:ext cx="1998068" cy="80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2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0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5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5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8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0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5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2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3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3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D0C3F-BFFB-4002-8E4D-2323CEDE609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627CF-BA4C-434D-BD98-A1F3120A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5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1676400"/>
            <a:ext cx="2133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Delay 3"/>
          <p:cNvSpPr/>
          <p:nvPr/>
        </p:nvSpPr>
        <p:spPr>
          <a:xfrm>
            <a:off x="3657600" y="1676400"/>
            <a:ext cx="914400" cy="609600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Berlin Sans FB Demi" pitchFamily="34" charset="0"/>
              </a:rPr>
              <a:t>PROBIOTIK </a:t>
            </a:r>
            <a:r>
              <a:rPr lang="en-US" sz="2800" dirty="0">
                <a:latin typeface="Berlin Sans FB Demi" pitchFamily="34" charset="0"/>
              </a:rPr>
              <a:t>DALAM AKUAKULTUR</a:t>
            </a:r>
            <a:endParaRPr lang="en-US" sz="28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22438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Berlin Sans FB" pitchFamily="34" charset="0"/>
              </a:rPr>
              <a:t>PENGERTIAN</a:t>
            </a:r>
          </a:p>
          <a:p>
            <a:pPr marL="0" indent="0">
              <a:buNone/>
            </a:pPr>
            <a:r>
              <a:rPr lang="en-US" sz="2400" dirty="0">
                <a:latin typeface="Berlin Sans FB" pitchFamily="34" charset="0"/>
              </a:rPr>
              <a:t>	</a:t>
            </a:r>
            <a:endParaRPr lang="en-US" sz="2400" dirty="0">
              <a:latin typeface="Berlin Sans FB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Probiotik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dalam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akuakultur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didefinisikan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sebagai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	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mikroba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jasad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renik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) yang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sengaja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diberikan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melalui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makanan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maupun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media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lingkungan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)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bersifat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	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menguntungkan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bagi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makhluk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hidup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atau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hewan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	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budidaya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dalam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hal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ini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ikan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)</a:t>
            </a:r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5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889"/>
          <a:stretch/>
        </p:blipFill>
        <p:spPr bwMode="auto">
          <a:xfrm>
            <a:off x="3467100" y="4546600"/>
            <a:ext cx="1714500" cy="2082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K:\BioPS, Biobacter\IMG_0572b.jpg"/>
          <p:cNvPicPr/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98" t="-4411" r="5098" b="2206"/>
          <a:stretch/>
        </p:blipFill>
        <p:spPr bwMode="auto">
          <a:xfrm>
            <a:off x="5753100" y="4497070"/>
            <a:ext cx="1562100" cy="22085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G:\DCIM\111_PANA\P1110423.JPG"/>
          <p:cNvPicPr/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19390" y="5070476"/>
            <a:ext cx="1705610" cy="1330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993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400" i="1" dirty="0" err="1">
                <a:latin typeface="Berlin Sans FB Demi" pitchFamily="34" charset="0"/>
              </a:rPr>
              <a:t>Lanjutan</a:t>
            </a:r>
            <a:r>
              <a:rPr lang="en-US" sz="2400" i="1" dirty="0">
                <a:latin typeface="Berlin Sans FB Demi" pitchFamily="34" charset="0"/>
              </a:rPr>
              <a:t>....</a:t>
            </a:r>
            <a:endParaRPr lang="en-US" sz="2400" i="1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14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erlin Sans FB" pitchFamily="34" charset="0"/>
              </a:rPr>
              <a:t>PENGELOLAAN PEROMBAKAN BAHAN ORGANIK PADA KOLAM LELE</a:t>
            </a:r>
          </a:p>
          <a:p>
            <a:pPr lvl="1"/>
            <a:endParaRPr lang="en-US" sz="2000" dirty="0">
              <a:latin typeface="Berlin Sans FB" pitchFamily="34" charset="0"/>
            </a:endParaRPr>
          </a:p>
          <a:p>
            <a:pPr lvl="1"/>
            <a:endParaRPr lang="en-US" sz="2000" dirty="0">
              <a:latin typeface="Berlin Sans FB" pitchFamily="34" charset="0"/>
            </a:endParaRPr>
          </a:p>
          <a:p>
            <a:endParaRPr lang="en-US" sz="2400" dirty="0">
              <a:latin typeface="Berlin Sans FB" pitchFamily="34" charset="0"/>
            </a:endParaRPr>
          </a:p>
          <a:p>
            <a:endParaRPr lang="en-US" sz="2400" dirty="0">
              <a:latin typeface="Berlin Sans FB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05000" y="1828800"/>
            <a:ext cx="8305800" cy="4876800"/>
          </a:xfrm>
          <a:prstGeom prst="roundRect">
            <a:avLst>
              <a:gd name="adj" fmla="val 67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indent="-342900">
              <a:buFont typeface="Arial" pitchFamily="34" charset="0"/>
              <a:buChar char="•"/>
            </a:pP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Bahan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organik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berasal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dari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sisa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pakan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,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kotoran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ikan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jasad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/ plankton yang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mati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,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pupuk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organik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fermentasi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.</a:t>
            </a:r>
          </a:p>
          <a:p>
            <a:pPr lvl="1" indent="-342900">
              <a:buFont typeface="Arial" pitchFamily="34" charset="0"/>
              <a:buChar char="•"/>
            </a:pP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Bahan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organik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yang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tinggi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merangsang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perkembangan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bakteri</a:t>
            </a:r>
            <a:endParaRPr lang="en-US" sz="2400" dirty="0">
              <a:effectLst>
                <a:glow rad="127000">
                  <a:schemeClr val="tx2">
                    <a:lumMod val="50000"/>
                  </a:schemeClr>
                </a:glow>
              </a:effectLst>
              <a:latin typeface="Berlin Sans FB" pitchFamily="34" charset="0"/>
            </a:endParaRPr>
          </a:p>
          <a:p>
            <a:pPr lvl="1" indent="-342900">
              <a:buFont typeface="Arial" pitchFamily="34" charset="0"/>
              <a:buChar char="•"/>
            </a:pP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Perombakan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harus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terjadi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secara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aerobik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(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cukup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oksigen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),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bila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kondisi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kurang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oksigen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(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anaerob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)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akan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menimbulkan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senyawa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beracun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,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bau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,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dll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.</a:t>
            </a:r>
          </a:p>
          <a:p>
            <a:pPr lvl="1" indent="-342900">
              <a:buFont typeface="Arial" pitchFamily="34" charset="0"/>
              <a:buChar char="•"/>
            </a:pP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Aerasi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sangat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diperlukan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karena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: (1)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mencegah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stratifikasi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air,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sehingga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homogen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, (2)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menambah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oksigen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terlarut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, (3)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mengeluarkan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CO2, (4)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menjaga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agar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bahan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organik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floc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selalu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dalam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keadaan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tersuspensi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dalam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kolom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air.</a:t>
            </a:r>
          </a:p>
        </p:txBody>
      </p:sp>
    </p:spTree>
    <p:extLst>
      <p:ext uri="{BB962C8B-B14F-4D97-AF65-F5344CB8AC3E}">
        <p14:creationId xmlns:p14="http://schemas.microsoft.com/office/powerpoint/2010/main" val="318251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Berlin Sans FB Demi" pitchFamily="34" charset="0"/>
              </a:rPr>
              <a:t/>
            </a:r>
            <a:br>
              <a:rPr lang="en-US" sz="2800" dirty="0">
                <a:latin typeface="Berlin Sans FB Demi" pitchFamily="34" charset="0"/>
              </a:rPr>
            </a:br>
            <a:r>
              <a:rPr lang="en-US" sz="2800" dirty="0">
                <a:latin typeface="Berlin Sans FB Demi" pitchFamily="34" charset="0"/>
              </a:rPr>
              <a:t>PENGENDALIAN AMONIA</a:t>
            </a:r>
            <a:endParaRPr lang="en-US" sz="28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erlin Sans FB" pitchFamily="34" charset="0"/>
              </a:rPr>
              <a:t>SIKLUS NITROGEN DI ALAM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11226" y="2343150"/>
            <a:ext cx="5675574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841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6"/>
          <a:stretch/>
        </p:blipFill>
        <p:spPr bwMode="auto">
          <a:xfrm>
            <a:off x="5257800" y="1885951"/>
            <a:ext cx="5257800" cy="347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400" i="1" dirty="0" err="1">
                <a:latin typeface="Berlin Sans FB Demi" pitchFamily="34" charset="0"/>
              </a:rPr>
              <a:t>Lanjutan</a:t>
            </a:r>
            <a:r>
              <a:rPr lang="en-US" sz="2400" i="1" dirty="0">
                <a:latin typeface="Berlin Sans FB Demi" pitchFamily="34" charset="0"/>
              </a:rPr>
              <a:t> .....</a:t>
            </a:r>
            <a:endParaRPr lang="en-US" sz="2400" i="1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143000"/>
            <a:ext cx="3962400" cy="5334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erlin Sans FB" pitchFamily="34" charset="0"/>
              </a:rPr>
              <a:t>AMONIA DALAM KOLAM</a:t>
            </a:r>
            <a:endParaRPr lang="en-US" sz="2000" dirty="0">
              <a:latin typeface="Berlin Sans FB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1200" y="2514600"/>
            <a:ext cx="35052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1"/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SUMBER :</a:t>
            </a:r>
          </a:p>
          <a:p>
            <a:pPr lvl="1" indent="-342900">
              <a:buFont typeface="Arial" pitchFamily="34" charset="0"/>
              <a:buChar char="•"/>
            </a:pPr>
            <a:endParaRPr lang="en-US" sz="700" dirty="0">
              <a:effectLst>
                <a:glow rad="127000">
                  <a:schemeClr val="tx2">
                    <a:lumMod val="75000"/>
                  </a:schemeClr>
                </a:glow>
              </a:effectLst>
              <a:latin typeface="Berlin Sans FB" pitchFamily="34" charset="0"/>
            </a:endParaRPr>
          </a:p>
          <a:p>
            <a:pPr lvl="1" indent="-342900">
              <a:buFont typeface="Arial" pitchFamily="34" charset="0"/>
              <a:buChar char="•"/>
            </a:pP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Dari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pernafasan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ikan</a:t>
            </a:r>
            <a:endParaRPr lang="en-US" sz="2000" dirty="0">
              <a:effectLst>
                <a:glow rad="127000">
                  <a:schemeClr val="tx2">
                    <a:lumMod val="75000"/>
                  </a:schemeClr>
                </a:glow>
              </a:effectLst>
              <a:latin typeface="Berlin Sans FB" pitchFamily="34" charset="0"/>
            </a:endParaRPr>
          </a:p>
          <a:p>
            <a:pPr lvl="1" indent="-342900">
              <a:buFont typeface="Arial" pitchFamily="34" charset="0"/>
              <a:buChar char="•"/>
            </a:pP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Perombakan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protein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dan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senyawa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N-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organik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dalam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kolam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(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sisa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pakan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, feces, urine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dan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jasad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yang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mati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).</a:t>
            </a:r>
          </a:p>
          <a:p>
            <a:pPr lvl="1" indent="-342900">
              <a:buFont typeface="Arial" pitchFamily="34" charset="0"/>
              <a:buChar char="•"/>
            </a:pP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Dari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sumber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air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dan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000" dirty="0" err="1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pupuk</a:t>
            </a:r>
            <a:r>
              <a:rPr lang="en-US" sz="2000" dirty="0">
                <a:effectLst>
                  <a:glow rad="127000">
                    <a:schemeClr val="tx2">
                      <a:lumMod val="75000"/>
                    </a:schemeClr>
                  </a:glow>
                </a:effectLst>
                <a:latin typeface="Berlin Sans FB" pitchFamily="34" charset="0"/>
              </a:rPr>
              <a:t> Nitrogen (urea, ZA)</a:t>
            </a:r>
          </a:p>
        </p:txBody>
      </p:sp>
    </p:spTree>
    <p:extLst>
      <p:ext uri="{BB962C8B-B14F-4D97-AF65-F5344CB8AC3E}">
        <p14:creationId xmlns:p14="http://schemas.microsoft.com/office/powerpoint/2010/main" val="238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800" i="1" dirty="0" err="1">
                <a:latin typeface="Berlin Sans FB Demi" pitchFamily="34" charset="0"/>
              </a:rPr>
              <a:t>Lanjutan</a:t>
            </a:r>
            <a:r>
              <a:rPr lang="en-US" sz="2800" i="1" dirty="0">
                <a:latin typeface="Berlin Sans FB Demi" pitchFamily="34" charset="0"/>
              </a:rPr>
              <a:t> ....</a:t>
            </a:r>
            <a:endParaRPr lang="en-US" sz="2800" i="1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Berlin Sans FB" pitchFamily="34" charset="0"/>
              </a:rPr>
              <a:t>PENGELOLAAN AMONIA 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514600" y="1905000"/>
            <a:ext cx="7391400" cy="4648200"/>
          </a:xfrm>
          <a:prstGeom prst="roundRect">
            <a:avLst>
              <a:gd name="adj" fmla="val 724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PENGENCERAN</a:t>
            </a:r>
          </a:p>
          <a:p>
            <a:pPr>
              <a:tabLst>
                <a:tab pos="342900" algn="l"/>
              </a:tabLst>
            </a:pP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	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Dengan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pergantian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air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FOTOAUTOTROF</a:t>
            </a:r>
            <a:endParaRPr lang="en-US" sz="2400" dirty="0">
              <a:solidFill>
                <a:srgbClr val="FFFF00"/>
              </a:solidFill>
              <a:effectLst>
                <a:glow rad="127000">
                  <a:schemeClr val="tx2">
                    <a:lumMod val="50000"/>
                  </a:schemeClr>
                </a:glow>
              </a:effectLst>
              <a:latin typeface="Berlin Sans FB" pitchFamily="34" charset="0"/>
            </a:endParaRPr>
          </a:p>
          <a:p>
            <a:pPr>
              <a:tabLst>
                <a:tab pos="342900" algn="l"/>
              </a:tabLst>
            </a:pP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	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Memanfaatkan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microalgae (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tanaman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air)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KEMOAUTOTROF</a:t>
            </a:r>
          </a:p>
          <a:p>
            <a:pPr>
              <a:tabLst>
                <a:tab pos="342900" algn="l"/>
              </a:tabLst>
            </a:pP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	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Memanfaatkan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bakteri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Nitrifikasi</a:t>
            </a:r>
            <a:endParaRPr lang="en-US" sz="2400" dirty="0">
              <a:effectLst>
                <a:glow rad="127000">
                  <a:schemeClr val="tx2">
                    <a:lumMod val="50000"/>
                  </a:schemeClr>
                </a:glow>
              </a:effectLst>
              <a:latin typeface="Berlin Sans FB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HETEROTROF</a:t>
            </a:r>
          </a:p>
          <a:p>
            <a:pPr>
              <a:tabLst>
                <a:tab pos="342900" algn="l"/>
              </a:tabLst>
            </a:pP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	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Memanfaatkan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bakteri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heterotrof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aerobik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(C/N &gt; 12)</a:t>
            </a:r>
          </a:p>
          <a:p>
            <a:pPr>
              <a:tabLst>
                <a:tab pos="342900" algn="l"/>
              </a:tabLst>
            </a:pP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	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Memanfaatkan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PSB, Yeast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dan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jamur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PERLAKUAN DENGAN BAHAN TERTENTU</a:t>
            </a:r>
          </a:p>
          <a:p>
            <a:pPr>
              <a:tabLst>
                <a:tab pos="342900" algn="l"/>
              </a:tabLst>
            </a:pP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	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Zeolite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,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arang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, </a:t>
            </a:r>
            <a:r>
              <a:rPr lang="en-US" sz="2400" dirty="0" err="1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ekstrak</a:t>
            </a:r>
            <a:r>
              <a:rPr lang="en-US" sz="2400" dirty="0"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Berlin Sans FB" pitchFamily="34" charset="0"/>
              </a:rPr>
              <a:t> Yucca</a:t>
            </a:r>
          </a:p>
        </p:txBody>
      </p:sp>
    </p:spTree>
    <p:extLst>
      <p:ext uri="{BB962C8B-B14F-4D97-AF65-F5344CB8AC3E}">
        <p14:creationId xmlns:p14="http://schemas.microsoft.com/office/powerpoint/2010/main" val="17110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371600"/>
            <a:ext cx="7086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Flowchart: Delay 4"/>
          <p:cNvSpPr/>
          <p:nvPr/>
        </p:nvSpPr>
        <p:spPr>
          <a:xfrm>
            <a:off x="8610600" y="1371600"/>
            <a:ext cx="914400" cy="609600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2400" i="1" dirty="0" err="1">
                <a:latin typeface="Berlin Sans FB Demi" pitchFamily="34" charset="0"/>
              </a:rPr>
              <a:t>Lanjutan</a:t>
            </a:r>
            <a:r>
              <a:rPr lang="en-US" sz="2400" i="1" dirty="0">
                <a:latin typeface="Berlin Sans FB Demi" pitchFamily="34" charset="0"/>
              </a:rPr>
              <a:t>...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47801"/>
            <a:ext cx="8458200" cy="49069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Berlin Sans FB" pitchFamily="34" charset="0"/>
              </a:rPr>
              <a:t>MACAM-MACAM PROBIOTIK DAN CARA KERJANYA</a:t>
            </a:r>
          </a:p>
          <a:p>
            <a:pPr marL="515938" indent="0">
              <a:spcBef>
                <a:spcPts val="0"/>
              </a:spcBef>
              <a:buNone/>
            </a:pPr>
            <a:endParaRPr lang="en-US" sz="2000" i="1" dirty="0">
              <a:solidFill>
                <a:srgbClr val="993300"/>
              </a:solidFill>
              <a:latin typeface="Berlin Sans FB" pitchFamily="34" charset="0"/>
            </a:endParaRPr>
          </a:p>
          <a:p>
            <a:pPr marL="515938" indent="0">
              <a:spcBef>
                <a:spcPts val="0"/>
              </a:spcBef>
              <a:buNone/>
            </a:pPr>
            <a:endParaRPr lang="en-US" sz="1000" i="1" dirty="0">
              <a:solidFill>
                <a:srgbClr val="993300"/>
              </a:solidFill>
              <a:latin typeface="Berlin Sans FB" pitchFamily="34" charset="0"/>
            </a:endParaRPr>
          </a:p>
          <a:p>
            <a:pPr marL="285750" indent="0">
              <a:spcBef>
                <a:spcPts val="0"/>
              </a:spcBef>
              <a:buNone/>
            </a:pPr>
            <a:r>
              <a:rPr lang="en-US" sz="2400" i="1" dirty="0">
                <a:solidFill>
                  <a:srgbClr val="993300"/>
                </a:solidFill>
                <a:latin typeface="Berlin Sans FB" pitchFamily="34" charset="0"/>
              </a:rPr>
              <a:t>Bacillus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spp. 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  <a:sym typeface="Symbol"/>
              </a:rPr>
              <a:t>  </a:t>
            </a:r>
            <a:r>
              <a:rPr lang="en-US" sz="2400" dirty="0" err="1">
                <a:latin typeface="Berlin Sans FB" pitchFamily="34" charset="0"/>
              </a:rPr>
              <a:t>Umumnya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pengurai</a:t>
            </a:r>
            <a:r>
              <a:rPr lang="en-US" sz="2400" dirty="0">
                <a:latin typeface="Berlin Sans FB" pitchFamily="34" charset="0"/>
              </a:rPr>
              <a:t> protein.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</a:t>
            </a:r>
          </a:p>
          <a:p>
            <a:pPr marL="285750" indent="0">
              <a:spcBef>
                <a:spcPts val="0"/>
              </a:spcBef>
              <a:buNone/>
            </a:pPr>
            <a:r>
              <a:rPr lang="en-US" sz="2400" i="1" dirty="0">
                <a:solidFill>
                  <a:srgbClr val="993300"/>
                </a:solidFill>
                <a:latin typeface="Berlin Sans FB" pitchFamily="34" charset="0"/>
              </a:rPr>
              <a:t>B. </a:t>
            </a:r>
            <a:r>
              <a:rPr lang="en-US" sz="2400" i="1" dirty="0" err="1">
                <a:solidFill>
                  <a:srgbClr val="993300"/>
                </a:solidFill>
                <a:latin typeface="Berlin Sans FB" pitchFamily="34" charset="0"/>
              </a:rPr>
              <a:t>subtilis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pengurai</a:t>
            </a:r>
            <a:r>
              <a:rPr lang="en-US" sz="2400" dirty="0">
                <a:latin typeface="Berlin Sans FB" pitchFamily="34" charset="0"/>
              </a:rPr>
              <a:t> protein, </a:t>
            </a:r>
            <a:r>
              <a:rPr lang="en-US" sz="2400" dirty="0" err="1">
                <a:latin typeface="Berlin Sans FB" pitchFamily="34" charset="0"/>
              </a:rPr>
              <a:t>lemak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karbohidrat</a:t>
            </a:r>
            <a:r>
              <a:rPr lang="en-US" sz="2400" dirty="0">
                <a:latin typeface="Berlin Sans FB" pitchFamily="34" charset="0"/>
              </a:rPr>
              <a:t>), </a:t>
            </a:r>
          </a:p>
          <a:p>
            <a:pPr marL="285750" indent="0">
              <a:spcBef>
                <a:spcPts val="0"/>
              </a:spcBef>
              <a:buNone/>
            </a:pPr>
            <a:r>
              <a:rPr lang="en-US" sz="2400" i="1" dirty="0">
                <a:solidFill>
                  <a:srgbClr val="993300"/>
                </a:solidFill>
                <a:latin typeface="Berlin Sans FB" pitchFamily="34" charset="0"/>
              </a:rPr>
              <a:t>B. </a:t>
            </a:r>
            <a:r>
              <a:rPr lang="en-US" sz="2400" i="1" dirty="0" err="1">
                <a:solidFill>
                  <a:srgbClr val="993300"/>
                </a:solidFill>
                <a:latin typeface="Berlin Sans FB" pitchFamily="34" charset="0"/>
              </a:rPr>
              <a:t>polymyxa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fixasi</a:t>
            </a:r>
            <a:r>
              <a:rPr lang="en-US" sz="2400" dirty="0">
                <a:latin typeface="Berlin Sans FB" pitchFamily="34" charset="0"/>
              </a:rPr>
              <a:t> N</a:t>
            </a:r>
            <a:r>
              <a:rPr lang="en-US" sz="2400" baseline="-25000" dirty="0">
                <a:latin typeface="Berlin Sans FB" pitchFamily="34" charset="0"/>
              </a:rPr>
              <a:t>2</a:t>
            </a:r>
            <a:r>
              <a:rPr lang="en-US" sz="2400" dirty="0">
                <a:latin typeface="Berlin Sans FB" pitchFamily="34" charset="0"/>
              </a:rPr>
              <a:t>), </a:t>
            </a:r>
            <a:r>
              <a:rPr lang="en-US" sz="2400" i="1" dirty="0">
                <a:solidFill>
                  <a:srgbClr val="993300"/>
                </a:solidFill>
                <a:latin typeface="Berlin Sans FB" pitchFamily="34" charset="0"/>
              </a:rPr>
              <a:t>B. </a:t>
            </a:r>
            <a:r>
              <a:rPr lang="en-US" sz="2400" i="1" dirty="0" err="1">
                <a:solidFill>
                  <a:srgbClr val="993300"/>
                </a:solidFill>
                <a:latin typeface="Berlin Sans FB" pitchFamily="34" charset="0"/>
              </a:rPr>
              <a:t>megaterium</a:t>
            </a:r>
            <a:r>
              <a:rPr lang="en-US" sz="2400" i="1" dirty="0">
                <a:solidFill>
                  <a:srgbClr val="993300"/>
                </a:solidFill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amonia</a:t>
            </a:r>
            <a:r>
              <a:rPr lang="en-US" sz="2400" dirty="0">
                <a:latin typeface="Berlin Sans FB" pitchFamily="34" charset="0"/>
              </a:rPr>
              <a:t> – protein), </a:t>
            </a:r>
            <a:endParaRPr lang="en-US" sz="2400" dirty="0">
              <a:solidFill>
                <a:srgbClr val="993300"/>
              </a:solidFill>
              <a:latin typeface="Berlin Sans FB" pitchFamily="34" charset="0"/>
            </a:endParaRPr>
          </a:p>
          <a:p>
            <a:pPr marL="285750" indent="0">
              <a:spcBef>
                <a:spcPts val="0"/>
              </a:spcBef>
              <a:buNone/>
            </a:pPr>
            <a:r>
              <a:rPr lang="en-US" sz="2400" i="1" dirty="0">
                <a:solidFill>
                  <a:srgbClr val="993300"/>
                </a:solidFill>
                <a:latin typeface="Berlin Sans FB" pitchFamily="34" charset="0"/>
              </a:rPr>
              <a:t>B. </a:t>
            </a:r>
            <a:r>
              <a:rPr lang="en-US" sz="2400" i="1" dirty="0" err="1">
                <a:solidFill>
                  <a:srgbClr val="993300"/>
                </a:solidFill>
                <a:latin typeface="Berlin Sans FB" pitchFamily="34" charset="0"/>
              </a:rPr>
              <a:t>licheniformis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pengguna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nitrat</a:t>
            </a:r>
            <a:r>
              <a:rPr lang="en-US" sz="2400" dirty="0">
                <a:latin typeface="Berlin Sans FB" pitchFamily="34" charset="0"/>
              </a:rPr>
              <a:t>), </a:t>
            </a:r>
          </a:p>
          <a:p>
            <a:pPr marL="285750" indent="0">
              <a:spcBef>
                <a:spcPts val="0"/>
              </a:spcBef>
              <a:buNone/>
            </a:pPr>
            <a:r>
              <a:rPr lang="en-US" sz="2400" i="1" dirty="0">
                <a:solidFill>
                  <a:srgbClr val="993300"/>
                </a:solidFill>
                <a:latin typeface="Berlin Sans FB" pitchFamily="34" charset="0"/>
              </a:rPr>
              <a:t>Lactobacillus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</a:t>
            </a:r>
            <a:r>
              <a:rPr lang="en-US" sz="2400" dirty="0">
                <a:latin typeface="Berlin Sans FB" pitchFamily="34" charset="0"/>
              </a:rPr>
              <a:t>(protein- </a:t>
            </a:r>
            <a:r>
              <a:rPr lang="en-US" sz="2400" dirty="0" err="1">
                <a:latin typeface="Berlin Sans FB" pitchFamily="34" charset="0"/>
              </a:rPr>
              <a:t>asam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laktat</a:t>
            </a:r>
            <a:r>
              <a:rPr lang="en-US" sz="2400" dirty="0">
                <a:latin typeface="Berlin Sans FB" pitchFamily="34" charset="0"/>
              </a:rPr>
              <a:t>), </a:t>
            </a:r>
          </a:p>
          <a:p>
            <a:pPr marL="285750" indent="0">
              <a:spcBef>
                <a:spcPts val="0"/>
              </a:spcBef>
              <a:buNone/>
            </a:pPr>
            <a:r>
              <a:rPr lang="en-US" sz="2400" i="1" dirty="0">
                <a:solidFill>
                  <a:srgbClr val="993300"/>
                </a:solidFill>
                <a:latin typeface="Berlin Sans FB" pitchFamily="34" charset="0"/>
              </a:rPr>
              <a:t>Saccharomyces </a:t>
            </a: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sp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pengurai</a:t>
            </a:r>
            <a:r>
              <a:rPr lang="en-US" sz="2400" dirty="0">
                <a:latin typeface="Berlin Sans FB" pitchFamily="34" charset="0"/>
              </a:rPr>
              <a:t> KH), </a:t>
            </a:r>
          </a:p>
          <a:p>
            <a:pPr marL="285750" indent="0">
              <a:spcBef>
                <a:spcPts val="0"/>
              </a:spcBef>
              <a:buNone/>
            </a:pP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Rhyzophus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sp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peng</a:t>
            </a:r>
            <a:r>
              <a:rPr lang="en-US" sz="2400" dirty="0">
                <a:latin typeface="Berlin Sans FB" pitchFamily="34" charset="0"/>
              </a:rPr>
              <a:t>. protein), </a:t>
            </a:r>
          </a:p>
          <a:p>
            <a:pPr marL="28575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PSB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pengguna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amonia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nitrat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asam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organik</a:t>
            </a:r>
            <a:r>
              <a:rPr lang="en-US" sz="2400" dirty="0">
                <a:latin typeface="Berlin Sans FB" pitchFamily="34" charset="0"/>
              </a:rPr>
              <a:t>), 	                         </a:t>
            </a: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Nitrifikasi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mengubah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amonia</a:t>
            </a:r>
            <a:r>
              <a:rPr lang="en-US" sz="2400" dirty="0">
                <a:latin typeface="Berlin Sans FB" pitchFamily="34" charset="0"/>
              </a:rPr>
              <a:t> – </a:t>
            </a:r>
            <a:r>
              <a:rPr lang="en-US" sz="2400" dirty="0" err="1">
                <a:latin typeface="Berlin Sans FB" pitchFamily="34" charset="0"/>
              </a:rPr>
              <a:t>nitrit</a:t>
            </a:r>
            <a:r>
              <a:rPr lang="en-US" sz="2400" dirty="0">
                <a:latin typeface="Berlin Sans FB" pitchFamily="34" charset="0"/>
              </a:rPr>
              <a:t> – </a:t>
            </a:r>
            <a:r>
              <a:rPr lang="en-US" sz="2400" dirty="0" err="1">
                <a:latin typeface="Berlin Sans FB" pitchFamily="34" charset="0"/>
              </a:rPr>
              <a:t>nitrat</a:t>
            </a:r>
            <a:r>
              <a:rPr lang="en-US" sz="2400" dirty="0">
                <a:latin typeface="Berlin Sans FB" pitchFamily="34" charset="0"/>
              </a:rPr>
              <a:t>), </a:t>
            </a:r>
            <a:r>
              <a:rPr lang="en-US" sz="2400" dirty="0" err="1">
                <a:latin typeface="Berlin Sans FB" pitchFamily="34" charset="0"/>
              </a:rPr>
              <a:t>dll</a:t>
            </a:r>
            <a:r>
              <a:rPr lang="en-US" sz="2400" dirty="0">
                <a:latin typeface="Berlin Sans FB" pitchFamily="34" charset="0"/>
              </a:rPr>
              <a:t>.</a:t>
            </a:r>
          </a:p>
          <a:p>
            <a:pPr marL="285750" indent="0">
              <a:spcBef>
                <a:spcPts val="0"/>
              </a:spcBef>
              <a:buNone/>
            </a:pP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Denitrifikasi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erlin Sans FB" pitchFamily="34" charset="0"/>
                <a:sym typeface="Symbol"/>
              </a:rPr>
              <a:t> </a:t>
            </a:r>
            <a:r>
              <a:rPr lang="en-US" sz="2400" dirty="0">
                <a:latin typeface="Berlin Sans FB" pitchFamily="34" charset="0"/>
              </a:rPr>
              <a:t>(</a:t>
            </a:r>
            <a:r>
              <a:rPr lang="en-US" sz="2400" dirty="0" err="1">
                <a:latin typeface="Berlin Sans FB" pitchFamily="34" charset="0"/>
              </a:rPr>
              <a:t>mengubah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nitrat</a:t>
            </a:r>
            <a:r>
              <a:rPr lang="en-US" sz="2400" dirty="0">
                <a:latin typeface="Berlin Sans FB" pitchFamily="34" charset="0"/>
              </a:rPr>
              <a:t> – gas nitrogen)</a:t>
            </a:r>
            <a:endParaRPr lang="en-US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0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762000"/>
            <a:ext cx="47244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Flowchart: Delay 4"/>
          <p:cNvSpPr/>
          <p:nvPr/>
        </p:nvSpPr>
        <p:spPr>
          <a:xfrm>
            <a:off x="6172200" y="762000"/>
            <a:ext cx="914400" cy="609600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400" i="1" dirty="0" err="1">
                <a:latin typeface="Berlin Sans FB Demi" pitchFamily="34" charset="0"/>
              </a:rPr>
              <a:t>Lanjutan</a:t>
            </a:r>
            <a:r>
              <a:rPr lang="en-US" sz="2400" i="1" dirty="0">
                <a:latin typeface="Berlin Sans FB Demi" pitchFamily="34" charset="0"/>
              </a:rPr>
              <a:t>...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144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  <a:latin typeface="Berlin Sans FB" pitchFamily="34" charset="0"/>
              </a:rPr>
              <a:t>FUNGSI DAN MANFAAT PROBIOTIK</a:t>
            </a:r>
          </a:p>
          <a:p>
            <a:pPr marL="457200" lvl="1" indent="0">
              <a:buNone/>
            </a:pPr>
            <a:endParaRPr lang="en-US" sz="10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FUNGSI : </a:t>
            </a: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Mengurangi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bahan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organik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Menghilangkan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senyawa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beracun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(NH</a:t>
            </a:r>
            <a:r>
              <a:rPr lang="en-US" sz="2200" baseline="-250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3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, NO</a:t>
            </a:r>
            <a:r>
              <a:rPr lang="en-US" sz="2200" baseline="-250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2</a:t>
            </a:r>
            <a:r>
              <a:rPr lang="en-US" sz="2200" baseline="300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, H</a:t>
            </a:r>
            <a:r>
              <a:rPr lang="en-US" sz="2200" baseline="-250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2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S)</a:t>
            </a: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Menekan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bakteri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merugikan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dalam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air</a:t>
            </a: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Interaksi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dengan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plankton</a:t>
            </a: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Menghasilkan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enzyme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nutrisi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Menekan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bakteri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merugikan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dalam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pencernaan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457200" lvl="1" indent="0">
              <a:buFontTx/>
              <a:buChar char="-"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Meningkatkan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kekebalan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ikan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457200" lvl="1" indent="0">
              <a:buFontTx/>
              <a:buChar char="-"/>
            </a:pPr>
            <a:endParaRPr lang="en-US" sz="1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MANFAAT :  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Memperbaiki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Lingkungan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2171700" lvl="1" indent="-171450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Mencegah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terjadinya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penyakit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2171700" lvl="1" indent="-171450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Memperbaiki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sistem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pencernaan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2171700" lvl="1" indent="-171450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Membantu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meningkatkan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jumlah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makanan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alami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2171700" lvl="1" indent="-1714500">
              <a:buNone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-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Meningkatkan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produktivitas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07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524000"/>
            <a:ext cx="7086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Flowchart: Delay 4"/>
          <p:cNvSpPr/>
          <p:nvPr/>
        </p:nvSpPr>
        <p:spPr>
          <a:xfrm>
            <a:off x="8610600" y="1524000"/>
            <a:ext cx="914400" cy="609600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2400" i="1" dirty="0" err="1">
                <a:latin typeface="Berlin Sans FB Demi" pitchFamily="34" charset="0"/>
              </a:rPr>
              <a:t>Lanjutan</a:t>
            </a:r>
            <a:r>
              <a:rPr lang="en-US" sz="2400" i="1" dirty="0">
                <a:latin typeface="Berlin Sans FB Demi" pitchFamily="34" charset="0"/>
              </a:rPr>
              <a:t>...</a:t>
            </a:r>
            <a:endParaRPr lang="en-US" sz="2400" i="1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70038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Berlin Sans FB" pitchFamily="34" charset="0"/>
              </a:rPr>
              <a:t>PROBIOTIK, PREBIOTIK DAN SYNBIONT</a:t>
            </a:r>
          </a:p>
          <a:p>
            <a:pPr marL="565150" indent="0">
              <a:buNone/>
            </a:pPr>
            <a:endParaRPr lang="en-US" sz="2400" dirty="0">
              <a:solidFill>
                <a:srgbClr val="993300"/>
              </a:solidFill>
              <a:latin typeface="Berlin Sans FB" pitchFamily="34" charset="0"/>
            </a:endParaRPr>
          </a:p>
          <a:p>
            <a:pPr marL="565150" indent="0">
              <a:buNone/>
            </a:pP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Probiotik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adalah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mikroba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jasad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renik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) yang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sengaja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diberikan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melalui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makanan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maupun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media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lingkungan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)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bersifat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menguntungkan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bagi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makhluk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hidup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atau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hewan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budidaya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Berlin Sans FB" pitchFamily="34" charset="0"/>
            </a:endParaRPr>
          </a:p>
          <a:p>
            <a:pPr marL="565150" indent="0">
              <a:buNone/>
            </a:pP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Prebiotik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adalah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substrat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yang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tidak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bisa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tercerna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tetapi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merangsang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pertumbuhan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probiotik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dalam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pencernaan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.</a:t>
            </a:r>
          </a:p>
          <a:p>
            <a:pPr marL="565150" indent="0">
              <a:buNone/>
            </a:pP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Synbiont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adalah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perpaduan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antara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probiotik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prebiotik</a:t>
            </a:r>
            <a:endParaRPr lang="en-US" sz="24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30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066800"/>
            <a:ext cx="46482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Flowchart: Delay 4"/>
          <p:cNvSpPr/>
          <p:nvPr/>
        </p:nvSpPr>
        <p:spPr>
          <a:xfrm>
            <a:off x="6172200" y="1066800"/>
            <a:ext cx="914400" cy="609600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3505200"/>
            <a:ext cx="4419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Flowchart: Delay 6"/>
          <p:cNvSpPr/>
          <p:nvPr/>
        </p:nvSpPr>
        <p:spPr>
          <a:xfrm>
            <a:off x="5943600" y="3505200"/>
            <a:ext cx="914400" cy="609600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400" i="1" dirty="0" err="1">
                <a:latin typeface="Berlin Sans FB Demi" pitchFamily="34" charset="0"/>
              </a:rPr>
              <a:t>Lanjutan</a:t>
            </a:r>
            <a:r>
              <a:rPr lang="en-US" sz="2400" i="1" dirty="0">
                <a:latin typeface="Berlin Sans FB Demi" pitchFamily="34" charset="0"/>
              </a:rPr>
              <a:t>...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55626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Berlin Sans FB" pitchFamily="34" charset="0"/>
              </a:rPr>
              <a:t>APLIKASI DALAM AKUAKULTUR</a:t>
            </a:r>
          </a:p>
          <a:p>
            <a:pPr marL="457200" lvl="1" indent="0">
              <a:buNone/>
            </a:pPr>
            <a:endParaRPr lang="en-US" sz="10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  <a:p>
            <a:pPr marL="457200" lvl="1" indent="0">
              <a:buNone/>
            </a:pP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Aplikasi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melalui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air (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mulai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persiapan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rutin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selama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masa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budidaya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saat-saat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isidentiil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)</a:t>
            </a:r>
          </a:p>
          <a:p>
            <a:pPr marL="457200" lvl="1" indent="0">
              <a:buNone/>
            </a:pP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Aplikasi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melalui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pakan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(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terprogram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atau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dgn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fermentasi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)</a:t>
            </a:r>
          </a:p>
          <a:p>
            <a:pPr marL="457200" lvl="1" indent="0">
              <a:buNone/>
            </a:pP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Aplikasi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untuk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dasar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kolam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(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terprogram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)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bg1"/>
              </a:solidFill>
              <a:latin typeface="Berlin Sans FB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Berlin Sans FB" pitchFamily="34" charset="0"/>
              </a:rPr>
              <a:t>PROBIOTIK PEMBENTUK FLOC</a:t>
            </a:r>
          </a:p>
          <a:p>
            <a:pPr marL="349250" indent="0">
              <a:buNone/>
            </a:pPr>
            <a:endParaRPr lang="en-US" sz="1000" i="1" dirty="0">
              <a:solidFill>
                <a:schemeClr val="accent1">
                  <a:lumMod val="50000"/>
                </a:schemeClr>
              </a:solidFill>
              <a:latin typeface="Berlin Sans FB" pitchFamily="34" charset="0"/>
            </a:endParaRPr>
          </a:p>
          <a:p>
            <a:pPr marL="349250" indent="0">
              <a:buNone/>
            </a:pP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Bacillus 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sp.,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Alcaligenes cupidus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,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.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subtilis 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-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>
                <a:solidFill>
                  <a:srgbClr val="993300"/>
                </a:solidFill>
                <a:latin typeface="Berlin Sans FB" pitchFamily="34" charset="0"/>
              </a:rPr>
              <a:t>(</a:t>
            </a:r>
            <a:r>
              <a:rPr lang="id-ID" sz="2200" dirty="0">
                <a:solidFill>
                  <a:srgbClr val="993300"/>
                </a:solidFill>
                <a:latin typeface="Berlin Sans FB" pitchFamily="34" charset="0"/>
              </a:rPr>
              <a:t>polysaccharida</a:t>
            </a:r>
            <a:r>
              <a:rPr lang="en-US" sz="2200" dirty="0">
                <a:solidFill>
                  <a:srgbClr val="993300"/>
                </a:solidFill>
                <a:latin typeface="Berlin Sans FB" pitchFamily="34" charset="0"/>
              </a:rPr>
              <a:t>)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.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Nocardia amarae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,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B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.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licheniformis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,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Rh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.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erythropolis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– </a:t>
            </a:r>
            <a:r>
              <a:rPr lang="en-US" sz="2200" dirty="0">
                <a:solidFill>
                  <a:srgbClr val="993300"/>
                </a:solidFill>
                <a:latin typeface="Berlin Sans FB" pitchFamily="34" charset="0"/>
              </a:rPr>
              <a:t>(</a:t>
            </a:r>
            <a:r>
              <a:rPr lang="id-ID" sz="2200" dirty="0">
                <a:solidFill>
                  <a:srgbClr val="993300"/>
                </a:solidFill>
                <a:latin typeface="Berlin Sans FB" pitchFamily="34" charset="0"/>
              </a:rPr>
              <a:t>floc protein</a:t>
            </a:r>
            <a:r>
              <a:rPr lang="en-US" sz="2200" dirty="0">
                <a:solidFill>
                  <a:srgbClr val="993300"/>
                </a:solidFill>
                <a:latin typeface="Berlin Sans FB" pitchFamily="34" charset="0"/>
              </a:rPr>
              <a:t>).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Arcuadendron 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sp.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,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Arathrobacter 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sp.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–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dirty="0">
                <a:solidFill>
                  <a:srgbClr val="993300"/>
                </a:solidFill>
                <a:latin typeface="Berlin Sans FB" pitchFamily="34" charset="0"/>
              </a:rPr>
              <a:t>(</a:t>
            </a:r>
            <a:r>
              <a:rPr lang="id-ID" sz="2200" dirty="0">
                <a:solidFill>
                  <a:srgbClr val="993300"/>
                </a:solidFill>
                <a:latin typeface="Berlin Sans FB" pitchFamily="34" charset="0"/>
              </a:rPr>
              <a:t>biofloc glycoprotein</a:t>
            </a:r>
            <a:r>
              <a:rPr lang="en-US" sz="2200" dirty="0">
                <a:solidFill>
                  <a:srgbClr val="993300"/>
                </a:solidFill>
                <a:latin typeface="Berlin Sans FB" pitchFamily="34" charset="0"/>
              </a:rPr>
              <a:t>)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.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Alcaligenes eutrophus, Azotobacter vinelandii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,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Ps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.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oleovarians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,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d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ll., -</a:t>
            </a:r>
            <a:r>
              <a:rPr lang="id-ID" sz="2200" dirty="0">
                <a:solidFill>
                  <a:srgbClr val="993300"/>
                </a:solidFill>
                <a:latin typeface="Berlin Sans FB" pitchFamily="34" charset="0"/>
              </a:rPr>
              <a:t> PHA (poly hidroksi alkanoat)</a:t>
            </a:r>
            <a:r>
              <a:rPr lang="en-US" sz="2200" dirty="0">
                <a:solidFill>
                  <a:srgbClr val="993300"/>
                </a:solidFill>
                <a:latin typeface="Berlin Sans FB" pitchFamily="34" charset="0"/>
              </a:rPr>
              <a:t>,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id-ID" sz="2200" i="1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Vagococcus 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sp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 -</a:t>
            </a:r>
            <a:r>
              <a:rPr lang="id-ID" sz="2200" dirty="0">
                <a:solidFill>
                  <a:srgbClr val="993300"/>
                </a:solidFill>
                <a:latin typeface="Berlin Sans FB" pitchFamily="34" charset="0"/>
              </a:rPr>
              <a:t>bioflucculant MBFW31</a:t>
            </a:r>
            <a:r>
              <a:rPr lang="id-ID" sz="2200" dirty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</a:rPr>
              <a:t>.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0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Berlin Sans FB Demi" pitchFamily="34" charset="0"/>
              </a:rPr>
              <a:t/>
            </a:r>
            <a:br>
              <a:rPr lang="en-US" sz="2800" dirty="0">
                <a:latin typeface="Berlin Sans FB Demi" pitchFamily="34" charset="0"/>
              </a:rPr>
            </a:br>
            <a:r>
              <a:rPr lang="en-US" sz="2800" dirty="0">
                <a:latin typeface="Berlin Sans FB Demi" pitchFamily="34" charset="0"/>
              </a:rPr>
              <a:t>PENGELOLAAN BAHAN ORGANIK</a:t>
            </a:r>
            <a:endParaRPr lang="en-US" sz="2800" dirty="0">
              <a:latin typeface="Berlin Sans FB Demi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4" b="2258"/>
          <a:stretch/>
        </p:blipFill>
        <p:spPr bwMode="auto">
          <a:xfrm>
            <a:off x="2057400" y="2209800"/>
            <a:ext cx="8077200" cy="3962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7211596" y="6248401"/>
            <a:ext cx="28468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b="1" dirty="0"/>
              <a:t>(Pelczar, M.J. dan E.C.S. Chan, 1988)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632726" y="1595736"/>
            <a:ext cx="4673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CC00"/>
                </a:solidFill>
                <a:latin typeface="Berlin Sans FB" pitchFamily="34" charset="0"/>
              </a:rPr>
              <a:t>PEROMBAKAN BAHAN ORGANIK</a:t>
            </a:r>
            <a:endParaRPr lang="en-US" sz="2400" dirty="0">
              <a:solidFill>
                <a:srgbClr val="00CC0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90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400" i="1" dirty="0" err="1">
                <a:latin typeface="Berlin Sans FB Demi" pitchFamily="34" charset="0"/>
              </a:rPr>
              <a:t>Lanjutan</a:t>
            </a:r>
            <a:r>
              <a:rPr lang="en-US" sz="2400" i="1" dirty="0">
                <a:latin typeface="Berlin Sans FB Demi" pitchFamily="34" charset="0"/>
              </a:rPr>
              <a:t>....</a:t>
            </a:r>
            <a:endParaRPr lang="en-US" sz="2400" dirty="0">
              <a:latin typeface="Berlin Sans FB Demi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066800"/>
                <a:ext cx="8229600" cy="55626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400" dirty="0">
                    <a:latin typeface="Berlin Sans FB" pitchFamily="34" charset="0"/>
                  </a:rPr>
                  <a:t>EFISIENSI KARBON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2400" dirty="0">
                    <a:latin typeface="Berlin Sans FB" pitchFamily="34" charset="0"/>
                  </a:rPr>
                  <a:t>	</a:t>
                </a:r>
                <a:r>
                  <a:rPr lang="en-US" sz="2400" dirty="0" err="1">
                    <a:latin typeface="Berlin Sans FB" pitchFamily="34" charset="0"/>
                  </a:rPr>
                  <a:t>Efisiensi</a:t>
                </a:r>
                <a:r>
                  <a:rPr lang="en-US" sz="2400" dirty="0">
                    <a:latin typeface="Berlin Sans FB" pitchFamily="34" charset="0"/>
                  </a:rPr>
                  <a:t> </a:t>
                </a:r>
                <a:r>
                  <a:rPr lang="en-US" sz="2400" dirty="0" err="1">
                    <a:latin typeface="Berlin Sans FB" pitchFamily="34" charset="0"/>
                  </a:rPr>
                  <a:t>metabolisme</a:t>
                </a:r>
                <a:r>
                  <a:rPr lang="en-US" sz="2400" dirty="0">
                    <a:latin typeface="Berlin Sans FB" pitchFamily="34" charset="0"/>
                  </a:rPr>
                  <a:t> </a:t>
                </a:r>
                <a:r>
                  <a:rPr lang="en-US" sz="2400" dirty="0" err="1">
                    <a:latin typeface="Berlin Sans FB" pitchFamily="34" charset="0"/>
                  </a:rPr>
                  <a:t>karbon</a:t>
                </a:r>
                <a:r>
                  <a:rPr lang="en-US" sz="2400" dirty="0">
                    <a:latin typeface="Berlin Sans FB" pitchFamily="34" charset="0"/>
                  </a:rPr>
                  <a:t> (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)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adalah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besarnya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prosentase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	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karbon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yang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disintesis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menjadi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protein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sel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bakteri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dari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sejumlah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	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sumber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karbon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yang </a:t>
                </a:r>
                <a:r>
                  <a:rPr lang="en-US" sz="2400" dirty="0" err="1">
                    <a:latin typeface="Berlin Sans FB" pitchFamily="34" charset="0"/>
                    <a:sym typeface="Symbol"/>
                  </a:rPr>
                  <a:t>diuraikan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. 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endParaRPr lang="en-US" sz="2400" dirty="0">
                  <a:latin typeface="Berlin Sans FB" pitchFamily="34" charset="0"/>
                  <a:sym typeface="Symbol"/>
                </a:endParaRP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2400" dirty="0">
                    <a:latin typeface="Berlin Sans FB" pitchFamily="34" charset="0"/>
                    <a:sym typeface="Symbol"/>
                  </a:rPr>
                  <a:t>	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6 C</a:t>
                </a:r>
                <a:r>
                  <a:rPr lang="en-US" sz="2400" baseline="-25000" dirty="0">
                    <a:latin typeface="Berlin Sans FB" pitchFamily="34" charset="0"/>
                    <a:sym typeface="Symbol"/>
                  </a:rPr>
                  <a:t>6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H</a:t>
                </a:r>
                <a:r>
                  <a:rPr lang="en-US" sz="2400" baseline="-25000" dirty="0">
                    <a:latin typeface="Berlin Sans FB" pitchFamily="34" charset="0"/>
                    <a:sym typeface="Symbol"/>
                  </a:rPr>
                  <a:t>12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O</a:t>
                </a:r>
                <a:r>
                  <a:rPr lang="en-US" sz="2400" baseline="-25000" dirty="0">
                    <a:latin typeface="Berlin Sans FB" pitchFamily="34" charset="0"/>
                    <a:sym typeface="Symbol"/>
                  </a:rPr>
                  <a:t>6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+ 4 NH</a:t>
                </a:r>
                <a:r>
                  <a:rPr lang="en-US" sz="2400" baseline="-25000" dirty="0">
                    <a:latin typeface="Berlin Sans FB" pitchFamily="34" charset="0"/>
                    <a:sym typeface="Symbol"/>
                  </a:rPr>
                  <a:t>3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+ 16 O</a:t>
                </a:r>
                <a:r>
                  <a:rPr lang="en-US" sz="2400" baseline="-25000" dirty="0">
                    <a:latin typeface="Berlin Sans FB" pitchFamily="34" charset="0"/>
                    <a:sym typeface="Symbol"/>
                  </a:rPr>
                  <a:t>2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2400" dirty="0">
                    <a:latin typeface="Berlin Sans FB" pitchFamily="34" charset="0"/>
                    <a:sym typeface="Wingdings" pitchFamily="2" charset="2"/>
                  </a:rPr>
                  <a:t> 4 C</a:t>
                </a:r>
                <a:r>
                  <a:rPr lang="en-US" sz="2400" baseline="-25000" dirty="0">
                    <a:latin typeface="Berlin Sans FB" pitchFamily="34" charset="0"/>
                    <a:sym typeface="Wingdings" pitchFamily="2" charset="2"/>
                  </a:rPr>
                  <a:t>5</a:t>
                </a:r>
                <a:r>
                  <a:rPr lang="en-US" sz="2400" dirty="0">
                    <a:latin typeface="Berlin Sans FB" pitchFamily="34" charset="0"/>
                    <a:sym typeface="Wingdings" pitchFamily="2" charset="2"/>
                  </a:rPr>
                  <a:t>H</a:t>
                </a:r>
                <a:r>
                  <a:rPr lang="en-US" sz="2400" baseline="-25000" dirty="0">
                    <a:latin typeface="Berlin Sans FB" pitchFamily="34" charset="0"/>
                    <a:sym typeface="Wingdings" pitchFamily="2" charset="2"/>
                  </a:rPr>
                  <a:t>7</a:t>
                </a:r>
                <a:r>
                  <a:rPr lang="en-US" sz="2400" dirty="0">
                    <a:latin typeface="Berlin Sans FB" pitchFamily="34" charset="0"/>
                    <a:sym typeface="Wingdings" pitchFamily="2" charset="2"/>
                  </a:rPr>
                  <a:t>NO</a:t>
                </a:r>
                <a:r>
                  <a:rPr lang="en-US" sz="2400" baseline="-25000" dirty="0">
                    <a:latin typeface="Berlin Sans FB" pitchFamily="34" charset="0"/>
                    <a:sym typeface="Wingdings" pitchFamily="2" charset="2"/>
                  </a:rPr>
                  <a:t>2</a:t>
                </a:r>
                <a:r>
                  <a:rPr lang="en-US" sz="2400" dirty="0">
                    <a:latin typeface="Berlin Sans FB" pitchFamily="34" charset="0"/>
                    <a:sym typeface="Wingdings" pitchFamily="2" charset="2"/>
                  </a:rPr>
                  <a:t> + 16 CO</a:t>
                </a:r>
                <a:r>
                  <a:rPr lang="en-US" sz="2400" baseline="-25000" dirty="0">
                    <a:latin typeface="Berlin Sans FB" pitchFamily="34" charset="0"/>
                    <a:sym typeface="Wingdings" pitchFamily="2" charset="2"/>
                  </a:rPr>
                  <a:t>2</a:t>
                </a:r>
                <a:r>
                  <a:rPr lang="en-US" sz="2400" dirty="0">
                    <a:latin typeface="Berlin Sans FB" pitchFamily="34" charset="0"/>
                    <a:sym typeface="Wingdings" pitchFamily="2" charset="2"/>
                  </a:rPr>
                  <a:t> + 28 H</a:t>
                </a:r>
                <a:r>
                  <a:rPr lang="en-US" sz="2400" baseline="-25000" dirty="0">
                    <a:latin typeface="Berlin Sans FB" pitchFamily="34" charset="0"/>
                    <a:sym typeface="Wingdings" pitchFamily="2" charset="2"/>
                  </a:rPr>
                  <a:t>2</a:t>
                </a:r>
                <a:r>
                  <a:rPr lang="en-US" sz="2400" dirty="0">
                    <a:latin typeface="Berlin Sans FB" pitchFamily="34" charset="0"/>
                    <a:sym typeface="Wingdings" pitchFamily="2" charset="2"/>
                  </a:rPr>
                  <a:t>O</a:t>
                </a:r>
                <a:endParaRPr lang="en-US" sz="2400" dirty="0">
                  <a:latin typeface="Berlin Sans FB" pitchFamily="34" charset="0"/>
                  <a:sym typeface="Symbol"/>
                </a:endParaRP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2400" dirty="0">
                    <a:latin typeface="Berlin Sans FB" pitchFamily="34" charset="0"/>
                    <a:sym typeface="Symbol"/>
                  </a:rPr>
                  <a:t>	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2400" dirty="0">
                    <a:latin typeface="Berlin Sans FB" pitchFamily="34" charset="0"/>
                    <a:sym typeface="Symbol"/>
                  </a:rPr>
                  <a:t>	</a:t>
                </a:r>
                <a:r>
                  <a:rPr lang="en-US" sz="2400" dirty="0">
                    <a:latin typeface="Berlin Sans FB" pitchFamily="34" charset="0"/>
                    <a:sym typeface="Symbol"/>
                  </a:rPr>
                  <a:t>36 C </a:t>
                </a:r>
                <a:r>
                  <a:rPr lang="en-US" sz="2400" dirty="0">
                    <a:latin typeface="Berlin Sans FB" pitchFamily="34" charset="0"/>
                    <a:sym typeface="Wingdings" pitchFamily="2" charset="2"/>
                  </a:rPr>
                  <a:t> 20 C </a:t>
                </a:r>
                <a:r>
                  <a:rPr lang="en-US" sz="2400" dirty="0" err="1">
                    <a:latin typeface="Berlin Sans FB" pitchFamily="34" charset="0"/>
                    <a:sym typeface="Wingdings" pitchFamily="2" charset="2"/>
                  </a:rPr>
                  <a:t>mikroba</a:t>
                </a:r>
                <a:r>
                  <a:rPr lang="en-US" sz="2400" dirty="0">
                    <a:latin typeface="Berlin Sans FB" pitchFamily="34" charset="0"/>
                    <a:sym typeface="Wingdings" pitchFamily="2" charset="2"/>
                  </a:rPr>
                  <a:t> + 16 CO2 ---  </a:t>
                </a:r>
                <a:r>
                  <a:rPr lang="en-US" sz="2400" dirty="0">
                    <a:latin typeface="Berlin Sans FB" pitchFamily="34" charset="0"/>
                    <a:cs typeface="Times New Roman" pitchFamily="18" charset="0"/>
                    <a:sym typeface="Symbol"/>
                  </a:rPr>
                  <a:t> = 20/36 = 55%</a:t>
                </a:r>
                <a:endParaRPr lang="en-US" sz="2400" dirty="0">
                  <a:latin typeface="Berlin Sans FB" pitchFamily="34" charset="0"/>
                  <a:sym typeface="Symbol"/>
                </a:endParaRP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2400" dirty="0">
                    <a:latin typeface="Berlin Sans FB" pitchFamily="34" charset="0"/>
                    <a:sym typeface="Symbol"/>
                  </a:rPr>
                  <a:t>	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2400" dirty="0">
                    <a:solidFill>
                      <a:srgbClr val="993300"/>
                    </a:solidFill>
                    <a:latin typeface="Berlin Sans FB" pitchFamily="34" charset="0"/>
                    <a:cs typeface="Times New Roman" pitchFamily="18" charset="0"/>
                    <a:sym typeface="Symbol"/>
                  </a:rPr>
                  <a:t>	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CH + O</a:t>
                </a:r>
                <a:r>
                  <a:rPr lang="en-US" sz="2400" baseline="-250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2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 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Wingdings 3"/>
                  </a:rPr>
                  <a:t> C </a:t>
                </a:r>
                <a:r>
                  <a:rPr lang="en-US" sz="2400" baseline="-25000" dirty="0" err="1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Wingdings 3"/>
                  </a:rPr>
                  <a:t>mic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Wingdings 3"/>
                  </a:rPr>
                  <a:t> + CO</a:t>
                </a:r>
                <a:r>
                  <a:rPr lang="en-US" sz="2400" baseline="-250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Wingdings 3"/>
                  </a:rPr>
                  <a:t>2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Wingdings 3"/>
                  </a:rPr>
                  <a:t> + </a:t>
                </a:r>
                <a:r>
                  <a:rPr lang="en-US" sz="2400" dirty="0" err="1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Wingdings 3"/>
                  </a:rPr>
                  <a:t>energi</a:t>
                </a:r>
                <a:endParaRPr lang="en-US" sz="2400" dirty="0">
                  <a:solidFill>
                    <a:srgbClr val="993300"/>
                  </a:solidFill>
                  <a:latin typeface="Times New Roman" pitchFamily="18" charset="0"/>
                  <a:cs typeface="Times New Roman" pitchFamily="18" charset="0"/>
                  <a:sym typeface="Wingdings 3"/>
                </a:endParaRP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105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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9933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993300"/>
                            </a:solidFill>
                            <a:latin typeface="Cambria Math"/>
                            <a:sym typeface="Symbol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 sz="2400" baseline="-25000">
                            <a:solidFill>
                              <a:srgbClr val="993300"/>
                            </a:solidFill>
                            <a:latin typeface="Cambria Math"/>
                            <a:sym typeface="Symbol"/>
                          </a:rPr>
                          <m:t>mic</m:t>
                        </m:r>
                      </m:num>
                      <m:den>
                        <m:r>
                          <a:rPr lang="en-US" sz="2400">
                            <a:solidFill>
                              <a:srgbClr val="993300"/>
                            </a:solidFill>
                            <a:latin typeface="Cambria Math"/>
                            <a:sym typeface="Symbol"/>
                          </a:rPr>
                          <m:t>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993300"/>
                            </a:solidFill>
                            <a:latin typeface="Cambria Math"/>
                            <a:sym typeface="Symbol"/>
                          </a:rPr>
                          <m:t>C</m:t>
                        </m:r>
                      </m:den>
                    </m:f>
                    <m:r>
                      <a:rPr lang="en-US" sz="2400">
                        <a:solidFill>
                          <a:srgbClr val="993300"/>
                        </a:solidFill>
                        <a:latin typeface="Cambria Math"/>
                        <a:sym typeface="Symbol"/>
                      </a:rPr>
                      <m:t>      </m:t>
                    </m:r>
                    <m:r>
                      <a:rPr lang="en-US" sz="2400" i="1">
                        <a:solidFill>
                          <a:srgbClr val="993300"/>
                        </a:solidFill>
                        <a:latin typeface="Cambria Math"/>
                        <a:sym typeface="Symbol"/>
                      </a:rPr>
                      <m:t>  </m:t>
                    </m:r>
                    <m:r>
                      <a:rPr lang="en-US" sz="2400" i="1">
                        <a:solidFill>
                          <a:srgbClr val="993300"/>
                        </a:solidFill>
                        <a:latin typeface="Cambria Math"/>
                        <a:sym typeface="Symbol"/>
                      </a:rPr>
                      <m:t>𝑛𝑖𝑙𝑎𝑖</m:t>
                    </m:r>
                    <m:r>
                      <a:rPr lang="en-US" sz="2400" i="1">
                        <a:solidFill>
                          <a:srgbClr val="993300"/>
                        </a:solidFill>
                        <a:latin typeface="Cambria Math"/>
                        <a:sym typeface="Symbol"/>
                      </a:rPr>
                      <m:t> =40 −60%</m:t>
                    </m:r>
                  </m:oMath>
                </a14:m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10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10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</a:rPr>
                  <a:t>		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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C = 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</a:t>
                </a:r>
                <a:r>
                  <a:rPr lang="en-US" sz="2400" dirty="0">
                    <a:solidFill>
                      <a:srgbClr val="99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CH x % C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endParaRPr lang="en-US" sz="1800" dirty="0">
                  <a:solidFill>
                    <a:schemeClr val="accent1">
                      <a:lumMod val="50000"/>
                    </a:schemeClr>
                  </a:solidFill>
                  <a:latin typeface="Berlin Sans FB" pitchFamily="34" charset="0"/>
                  <a:sym typeface="Symbol"/>
                </a:endParaRP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	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Keterangan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: </a:t>
                </a:r>
                <a:endParaRPr lang="en-US" sz="1800" dirty="0">
                  <a:solidFill>
                    <a:schemeClr val="accent1">
                      <a:lumMod val="50000"/>
                    </a:schemeClr>
                  </a:solidFill>
                  <a:latin typeface="Berlin Sans FB" pitchFamily="34" charset="0"/>
                  <a:sym typeface="Symbol"/>
                </a:endParaRP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	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CH =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karbohidrat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, C =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karbon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organik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, %C =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prosentase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 C, 	</a:t>
                </a:r>
              </a:p>
              <a:p>
                <a:pPr marL="0" indent="0">
                  <a:buNone/>
                  <a:tabLst>
                    <a:tab pos="400050" algn="l"/>
                  </a:tabLst>
                </a:pP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	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C</a:t>
                </a:r>
                <a:r>
                  <a:rPr lang="en-US" sz="1800" baseline="-250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mic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 =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karbon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 	yang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diubah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menjadi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sel</a:t>
                </a:r>
                <a:r>
                  <a:rPr lang="en-US" sz="1800" dirty="0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 </a:t>
                </a:r>
                <a:r>
                  <a:rPr lang="en-US" sz="1800" dirty="0" err="1">
                    <a:solidFill>
                      <a:schemeClr val="accent1">
                        <a:lumMod val="50000"/>
                      </a:schemeClr>
                    </a:solidFill>
                    <a:latin typeface="Berlin Sans FB" pitchFamily="34" charset="0"/>
                    <a:sym typeface="Symbol"/>
                  </a:rPr>
                  <a:t>mikroba</a:t>
                </a:r>
                <a:endParaRPr lang="en-US" sz="1800" dirty="0">
                  <a:solidFill>
                    <a:schemeClr val="accent1">
                      <a:lumMod val="50000"/>
                    </a:schemeClr>
                  </a:solidFill>
                  <a:latin typeface="Berlin Sans FB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066800"/>
                <a:ext cx="8229600" cy="5562600"/>
              </a:xfrm>
              <a:blipFill>
                <a:blip r:embed="rId2"/>
                <a:stretch>
                  <a:fillRect l="-667" t="-2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70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5715000"/>
            <a:ext cx="6934200" cy="1143000"/>
          </a:xfrm>
        </p:spPr>
        <p:txBody>
          <a:bodyPr>
            <a:noAutofit/>
          </a:bodyPr>
          <a:lstStyle/>
          <a:p>
            <a:r>
              <a:rPr lang="en-US" sz="1800" dirty="0" err="1">
                <a:latin typeface="Berlin Sans FB" pitchFamily="34" charset="0"/>
              </a:rPr>
              <a:t>Saling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ketergantungan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antara</a:t>
            </a:r>
            <a:r>
              <a:rPr lang="en-US" sz="1800" dirty="0">
                <a:latin typeface="Berlin Sans FB" pitchFamily="34" charset="0"/>
              </a:rPr>
              <a:t> microalgae (phytoplankton) </a:t>
            </a:r>
            <a:r>
              <a:rPr lang="en-US" sz="1800" dirty="0" err="1">
                <a:latin typeface="Berlin Sans FB" pitchFamily="34" charset="0"/>
              </a:rPr>
              <a:t>dan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bakteri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pengurai</a:t>
            </a:r>
            <a:r>
              <a:rPr lang="en-US" sz="1800" dirty="0">
                <a:latin typeface="Berlin Sans FB" pitchFamily="34" charset="0"/>
              </a:rPr>
              <a:t> di </a:t>
            </a:r>
            <a:r>
              <a:rPr lang="en-US" sz="1800" dirty="0" err="1">
                <a:latin typeface="Berlin Sans FB" pitchFamily="34" charset="0"/>
              </a:rPr>
              <a:t>dalam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perairan</a:t>
            </a:r>
            <a:endParaRPr lang="en-US" sz="1800" dirty="0">
              <a:latin typeface="Berlin Sans FB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209800" y="381000"/>
          <a:ext cx="77724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16-Point Star 2"/>
          <p:cNvSpPr/>
          <p:nvPr/>
        </p:nvSpPr>
        <p:spPr>
          <a:xfrm>
            <a:off x="2667000" y="533400"/>
            <a:ext cx="1143000" cy="1066800"/>
          </a:xfrm>
          <a:prstGeom prst="star16">
            <a:avLst>
              <a:gd name="adj" fmla="val 26786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48000" y="8382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505200" y="1600200"/>
            <a:ext cx="609600" cy="5334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657600" y="1524000"/>
            <a:ext cx="609600" cy="5334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733800" y="1371600"/>
            <a:ext cx="609600" cy="5334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07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400" i="1" dirty="0" err="1">
                <a:latin typeface="Berlin Sans FB Demi" pitchFamily="34" charset="0"/>
              </a:rPr>
              <a:t>Lanjutan</a:t>
            </a:r>
            <a:r>
              <a:rPr lang="en-US" sz="2400" i="1" dirty="0">
                <a:latin typeface="Berlin Sans FB Demi" pitchFamily="34" charset="0"/>
              </a:rPr>
              <a:t>....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erlin Sans FB" pitchFamily="34" charset="0"/>
              </a:rPr>
              <a:t>PROSES PEROMBAKAN BAHAN ORGANIK</a:t>
            </a:r>
          </a:p>
          <a:p>
            <a:pPr marL="0" indent="0">
              <a:buNone/>
            </a:pP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>
                <a:latin typeface="Berlin Sans FB" pitchFamily="34" charset="0"/>
              </a:rPr>
              <a:t>    </a:t>
            </a: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Contoh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</a:t>
            </a:r>
            <a:r>
              <a:rPr lang="en-US" sz="2400" dirty="0" err="1">
                <a:solidFill>
                  <a:srgbClr val="993300"/>
                </a:solidFill>
                <a:latin typeface="Berlin Sans FB" pitchFamily="34" charset="0"/>
              </a:rPr>
              <a:t>perombakan</a:t>
            </a:r>
            <a:r>
              <a:rPr lang="en-US" sz="2400" dirty="0">
                <a:solidFill>
                  <a:srgbClr val="993300"/>
                </a:solidFill>
                <a:latin typeface="Berlin Sans FB" pitchFamily="34" charset="0"/>
              </a:rPr>
              <a:t> ASAM CUKA</a:t>
            </a:r>
          </a:p>
          <a:p>
            <a:endParaRPr lang="en-US" sz="2400" dirty="0">
              <a:latin typeface="Berlin Sans FB" pitchFamily="34" charset="0"/>
            </a:endParaRPr>
          </a:p>
          <a:p>
            <a:endParaRPr lang="en-US" sz="2400" dirty="0">
              <a:latin typeface="Berlin Sans FB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905000" y="2108200"/>
          <a:ext cx="830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2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568</Words>
  <Application>Microsoft Office PowerPoint</Application>
  <PresentationFormat>Widescreen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Berlin Sans FB</vt:lpstr>
      <vt:lpstr>Berlin Sans FB Demi</vt:lpstr>
      <vt:lpstr>Calibri</vt:lpstr>
      <vt:lpstr>Calibri Light</vt:lpstr>
      <vt:lpstr>Cambria Math</vt:lpstr>
      <vt:lpstr>Symbol</vt:lpstr>
      <vt:lpstr>Times New Roman</vt:lpstr>
      <vt:lpstr>Wingdings</vt:lpstr>
      <vt:lpstr>Wingdings 3</vt:lpstr>
      <vt:lpstr>Office Theme</vt:lpstr>
      <vt:lpstr>PROBIOTIK DALAM AKUAKULTUR</vt:lpstr>
      <vt:lpstr>Lanjutan...</vt:lpstr>
      <vt:lpstr>Lanjutan...</vt:lpstr>
      <vt:lpstr>Lanjutan...</vt:lpstr>
      <vt:lpstr>Lanjutan...</vt:lpstr>
      <vt:lpstr> PENGELOLAAN BAHAN ORGANIK</vt:lpstr>
      <vt:lpstr>Lanjutan....</vt:lpstr>
      <vt:lpstr>Saling ketergantungan antara microalgae (phytoplankton) dan bakteri pengurai di dalam perairan</vt:lpstr>
      <vt:lpstr>Lanjutan....</vt:lpstr>
      <vt:lpstr>Lanjutan....</vt:lpstr>
      <vt:lpstr> PENGENDALIAN AMONIA</vt:lpstr>
      <vt:lpstr>Lanjutan .....</vt:lpstr>
      <vt:lpstr>Lanjutan ....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PROBIOTIK DALAM AKUAKULTUR</dc:title>
  <dc:creator>User</dc:creator>
  <cp:lastModifiedBy>User</cp:lastModifiedBy>
  <cp:revision>1</cp:revision>
  <dcterms:created xsi:type="dcterms:W3CDTF">2023-09-10T16:23:57Z</dcterms:created>
  <dcterms:modified xsi:type="dcterms:W3CDTF">2023-09-10T16:25:52Z</dcterms:modified>
</cp:coreProperties>
</file>