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76" r:id="rId3"/>
    <p:sldId id="258" r:id="rId4"/>
    <p:sldId id="265" r:id="rId5"/>
    <p:sldId id="295" r:id="rId6"/>
    <p:sldId id="296" r:id="rId7"/>
    <p:sldId id="290" r:id="rId8"/>
    <p:sldId id="288" r:id="rId9"/>
    <p:sldId id="275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HK Grotesk" panose="020B0604020202020204"/>
      <p:regular r:id="rId16"/>
    </p:embeddedFont>
    <p:embeddedFont>
      <p:font typeface="HK Grotesk Semi-Bold"/>
      <p:regular r:id="rId17"/>
      <p:bold r:id="rId18"/>
    </p:embeddedFont>
    <p:embeddedFont>
      <p:font typeface="League Gothic"/>
      <p:regular r:id="rId19"/>
    </p:embeddedFont>
    <p:embeddedFont>
      <p:font typeface="Mont Bold"/>
      <p:regular r:id="rId20"/>
      <p:bold r:id="rId21"/>
    </p:embeddedFont>
    <p:embeddedFont>
      <p:font typeface="Poppins" panose="00000500000000000000" pitchFamily="2" charset="0"/>
      <p:regular r:id="rId22"/>
      <p:bold r:id="rId23"/>
      <p:italic r:id="rId24"/>
      <p:boldItalic r:id="rId25"/>
    </p:embeddedFont>
    <p:embeddedFont>
      <p:font typeface="Poppins Ultra-Bold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1"/>
    <a:srgbClr val="FFFDF7"/>
    <a:srgbClr val="FEF7DE"/>
    <a:srgbClr val="E3E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2886" autoAdjust="0"/>
  </p:normalViewPr>
  <p:slideViewPr>
    <p:cSldViewPr>
      <p:cViewPr varScale="1">
        <p:scale>
          <a:sx n="39" d="100"/>
          <a:sy n="39" d="100"/>
        </p:scale>
        <p:origin x="93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81003-8622-B64B-8266-838996C16FDB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A8D9B-63C4-6C47-AF66-42A0D7B33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16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.jpeg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8.sv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13.svg"/><Relationship Id="rId9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0000"/>
          </a:blip>
          <a:srcRect t="29292" b="2929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8833025" y="0"/>
            <a:ext cx="9454975" cy="10725461"/>
          </a:xfrm>
          <a:custGeom>
            <a:avLst/>
            <a:gdLst/>
            <a:ahLst/>
            <a:cxnLst/>
            <a:rect l="l" t="t" r="r" b="b"/>
            <a:pathLst>
              <a:path w="9454975" h="10725461">
                <a:moveTo>
                  <a:pt x="0" y="0"/>
                </a:moveTo>
                <a:lnTo>
                  <a:pt x="9454975" y="0"/>
                </a:lnTo>
                <a:lnTo>
                  <a:pt x="9454975" y="10725461"/>
                </a:lnTo>
                <a:lnTo>
                  <a:pt x="0" y="107254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3585" r="-106140"/>
            </a:stretch>
          </a:blipFill>
        </p:spPr>
      </p:sp>
      <p:grpSp>
        <p:nvGrpSpPr>
          <p:cNvPr id="4" name="Group 4"/>
          <p:cNvGrpSpPr/>
          <p:nvPr/>
        </p:nvGrpSpPr>
        <p:grpSpPr>
          <a:xfrm rot="4288751">
            <a:off x="5974197" y="2639091"/>
            <a:ext cx="9351839" cy="2039065"/>
            <a:chOff x="0" y="0"/>
            <a:chExt cx="2795831" cy="609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95831" cy="609600"/>
            </a:xfrm>
            <a:custGeom>
              <a:avLst/>
              <a:gdLst/>
              <a:ahLst/>
              <a:cxnLst/>
              <a:rect l="l" t="t" r="r" b="b"/>
              <a:pathLst>
                <a:path w="2795831" h="609600">
                  <a:moveTo>
                    <a:pt x="203200" y="0"/>
                  </a:moveTo>
                  <a:lnTo>
                    <a:pt x="2592631" y="0"/>
                  </a:lnTo>
                  <a:lnTo>
                    <a:pt x="2795831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>
                <a:alpha val="47843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2623767" y="1981837"/>
            <a:ext cx="15973378" cy="11980033"/>
            <a:chOff x="0" y="0"/>
            <a:chExt cx="812800" cy="6096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609600"/>
            </a:xfrm>
            <a:custGeom>
              <a:avLst/>
              <a:gdLst/>
              <a:ahLst/>
              <a:cxnLst/>
              <a:rect l="l" t="t" r="r" b="b"/>
              <a:pathLst>
                <a:path w="812800" h="609600">
                  <a:moveTo>
                    <a:pt x="60960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812800" y="6096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70312" y="1914487"/>
            <a:ext cx="10278562" cy="67350"/>
            <a:chOff x="0" y="0"/>
            <a:chExt cx="2707111" cy="1773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07111" cy="17738"/>
            </a:xfrm>
            <a:custGeom>
              <a:avLst/>
              <a:gdLst/>
              <a:ahLst/>
              <a:cxnLst/>
              <a:rect l="l" t="t" r="r" b="b"/>
              <a:pathLst>
                <a:path w="2707111" h="17738">
                  <a:moveTo>
                    <a:pt x="0" y="0"/>
                  </a:moveTo>
                  <a:lnTo>
                    <a:pt x="2707111" y="0"/>
                  </a:lnTo>
                  <a:lnTo>
                    <a:pt x="2707111" y="17738"/>
                  </a:lnTo>
                  <a:lnTo>
                    <a:pt x="0" y="17738"/>
                  </a:lnTo>
                  <a:close/>
                </a:path>
              </a:pathLst>
            </a:custGeom>
            <a:solidFill>
              <a:srgbClr val="EFC12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4288751">
            <a:off x="5848700" y="2569506"/>
            <a:ext cx="8519102" cy="1857496"/>
            <a:chOff x="0" y="0"/>
            <a:chExt cx="2795831" cy="6096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95831" cy="609600"/>
            </a:xfrm>
            <a:custGeom>
              <a:avLst/>
              <a:gdLst/>
              <a:ahLst/>
              <a:cxnLst/>
              <a:rect l="l" t="t" r="r" b="b"/>
              <a:pathLst>
                <a:path w="2795831" h="609600">
                  <a:moveTo>
                    <a:pt x="203200" y="0"/>
                  </a:moveTo>
                  <a:lnTo>
                    <a:pt x="2592631" y="0"/>
                  </a:lnTo>
                  <a:lnTo>
                    <a:pt x="2795831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AD55D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8569794">
            <a:off x="5001559" y="8934193"/>
            <a:ext cx="8519102" cy="1857496"/>
            <a:chOff x="0" y="0"/>
            <a:chExt cx="2795831" cy="6096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95831" cy="609600"/>
            </a:xfrm>
            <a:custGeom>
              <a:avLst/>
              <a:gdLst/>
              <a:ahLst/>
              <a:cxnLst/>
              <a:rect l="l" t="t" r="r" b="b"/>
              <a:pathLst>
                <a:path w="2795831" h="609600">
                  <a:moveTo>
                    <a:pt x="203200" y="0"/>
                  </a:moveTo>
                  <a:lnTo>
                    <a:pt x="2592631" y="0"/>
                  </a:lnTo>
                  <a:lnTo>
                    <a:pt x="2795831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FC12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457200" y="152735"/>
            <a:ext cx="3232576" cy="1504577"/>
          </a:xfrm>
          <a:custGeom>
            <a:avLst/>
            <a:gdLst/>
            <a:ahLst/>
            <a:cxnLst/>
            <a:rect l="l" t="t" r="r" b="b"/>
            <a:pathLst>
              <a:path w="3232576" h="1504577">
                <a:moveTo>
                  <a:pt x="0" y="0"/>
                </a:moveTo>
                <a:lnTo>
                  <a:pt x="3232576" y="0"/>
                </a:lnTo>
                <a:lnTo>
                  <a:pt x="3232576" y="1504577"/>
                </a:lnTo>
                <a:lnTo>
                  <a:pt x="0" y="15045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6765" b="-81795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3828785" y="267602"/>
            <a:ext cx="1389710" cy="1389710"/>
          </a:xfrm>
          <a:custGeom>
            <a:avLst/>
            <a:gdLst/>
            <a:ahLst/>
            <a:cxnLst/>
            <a:rect l="l" t="t" r="r" b="b"/>
            <a:pathLst>
              <a:path w="1389710" h="1389710">
                <a:moveTo>
                  <a:pt x="0" y="0"/>
                </a:moveTo>
                <a:lnTo>
                  <a:pt x="1389709" y="0"/>
                </a:lnTo>
                <a:lnTo>
                  <a:pt x="1389709" y="1389710"/>
                </a:lnTo>
                <a:lnTo>
                  <a:pt x="0" y="13897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5612447" y="433827"/>
            <a:ext cx="2232518" cy="1189746"/>
          </a:xfrm>
          <a:custGeom>
            <a:avLst/>
            <a:gdLst/>
            <a:ahLst/>
            <a:cxnLst/>
            <a:rect l="l" t="t" r="r" b="b"/>
            <a:pathLst>
              <a:path w="2232518" h="1189746">
                <a:moveTo>
                  <a:pt x="0" y="0"/>
                </a:moveTo>
                <a:lnTo>
                  <a:pt x="2232518" y="0"/>
                </a:lnTo>
                <a:lnTo>
                  <a:pt x="2232518" y="1189746"/>
                </a:lnTo>
                <a:lnTo>
                  <a:pt x="0" y="11897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0" y="7952804"/>
            <a:ext cx="3372514" cy="2620725"/>
          </a:xfrm>
          <a:custGeom>
            <a:avLst/>
            <a:gdLst/>
            <a:ahLst/>
            <a:cxnLst/>
            <a:rect l="l" t="t" r="r" b="b"/>
            <a:pathLst>
              <a:path w="3372514" h="2620725">
                <a:moveTo>
                  <a:pt x="0" y="0"/>
                </a:moveTo>
                <a:lnTo>
                  <a:pt x="3372514" y="0"/>
                </a:lnTo>
                <a:lnTo>
                  <a:pt x="3372514" y="2620724"/>
                </a:lnTo>
                <a:lnTo>
                  <a:pt x="0" y="26207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478258" y="4061957"/>
            <a:ext cx="8354767" cy="864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8"/>
              </a:lnSpc>
            </a:pPr>
            <a:r>
              <a:rPr lang="en-US" sz="6500" dirty="0">
                <a:solidFill>
                  <a:srgbClr val="017016"/>
                </a:solidFill>
                <a:latin typeface="Poppins Ultra-Bold"/>
              </a:rPr>
              <a:t>TUGAS PROJECT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00641" y="6607775"/>
            <a:ext cx="7423883" cy="628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77"/>
              </a:lnSpc>
            </a:pPr>
            <a:r>
              <a:rPr lang="en-US" sz="3555" dirty="0">
                <a:solidFill>
                  <a:srgbClr val="017016"/>
                </a:solidFill>
                <a:latin typeface="Poppins"/>
              </a:rPr>
              <a:t>PENGANTAR SISTEM INFORMASI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25A748-47A6-7449-8A93-E21E3E970B30}"/>
              </a:ext>
            </a:extLst>
          </p:cNvPr>
          <p:cNvSpPr txBox="1"/>
          <p:nvPr/>
        </p:nvSpPr>
        <p:spPr>
          <a:xfrm>
            <a:off x="500641" y="2817541"/>
            <a:ext cx="7423883" cy="628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77"/>
              </a:lnSpc>
            </a:pPr>
            <a:r>
              <a:rPr lang="en-US" sz="3555" dirty="0">
                <a:solidFill>
                  <a:srgbClr val="017016"/>
                </a:solidFill>
                <a:latin typeface="Poppins"/>
              </a:rPr>
              <a:t>PERTEMUAN 13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2">
            <a:extLst>
              <a:ext uri="{FF2B5EF4-FFF2-40B4-BE49-F238E27FC236}">
                <a16:creationId xmlns:a16="http://schemas.microsoft.com/office/drawing/2014/main" id="{3CF790CE-00BC-53A5-E694-1C539A6B3A6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29292" b="29292"/>
          <a:stretch>
            <a:fillRect/>
          </a:stretch>
        </p:blipFill>
        <p:spPr>
          <a:xfrm>
            <a:off x="0" y="-290070"/>
            <a:ext cx="18803678" cy="10577069"/>
          </a:xfrm>
          <a:prstGeom prst="rect">
            <a:avLst/>
          </a:prstGeom>
        </p:spPr>
      </p:pic>
      <p:pic>
        <p:nvPicPr>
          <p:cNvPr id="197" name="Picture 2">
            <a:extLst>
              <a:ext uri="{FF2B5EF4-FFF2-40B4-BE49-F238E27FC236}">
                <a16:creationId xmlns:a16="http://schemas.microsoft.com/office/drawing/2014/main" id="{D0272AFD-A226-EF50-786C-108166A5E82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9000"/>
          </a:blip>
          <a:srcRect t="29292" b="2929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98" name="Freeform 3">
            <a:extLst>
              <a:ext uri="{FF2B5EF4-FFF2-40B4-BE49-F238E27FC236}">
                <a16:creationId xmlns:a16="http://schemas.microsoft.com/office/drawing/2014/main" id="{B9D54AD6-BE48-764D-C81D-48C4A214E885}"/>
              </a:ext>
            </a:extLst>
          </p:cNvPr>
          <p:cNvSpPr/>
          <p:nvPr/>
        </p:nvSpPr>
        <p:spPr>
          <a:xfrm rot="179767">
            <a:off x="-3305954" y="5960008"/>
            <a:ext cx="17846889" cy="6380263"/>
          </a:xfrm>
          <a:custGeom>
            <a:avLst/>
            <a:gdLst/>
            <a:ahLst/>
            <a:cxnLst/>
            <a:rect l="l" t="t" r="r" b="b"/>
            <a:pathLst>
              <a:path w="17846889" h="6380263">
                <a:moveTo>
                  <a:pt x="0" y="0"/>
                </a:moveTo>
                <a:lnTo>
                  <a:pt x="17846889" y="0"/>
                </a:lnTo>
                <a:lnTo>
                  <a:pt x="17846889" y="6380263"/>
                </a:lnTo>
                <a:lnTo>
                  <a:pt x="0" y="63802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99" name="Group 4">
            <a:extLst>
              <a:ext uri="{FF2B5EF4-FFF2-40B4-BE49-F238E27FC236}">
                <a16:creationId xmlns:a16="http://schemas.microsoft.com/office/drawing/2014/main" id="{1B6B46AE-4392-29EF-4776-29235F9F61DB}"/>
              </a:ext>
            </a:extLst>
          </p:cNvPr>
          <p:cNvGrpSpPr/>
          <p:nvPr/>
        </p:nvGrpSpPr>
        <p:grpSpPr>
          <a:xfrm>
            <a:off x="1631609" y="4522622"/>
            <a:ext cx="15627691" cy="4983355"/>
            <a:chOff x="0" y="0"/>
            <a:chExt cx="3301775" cy="1052869"/>
          </a:xfrm>
        </p:grpSpPr>
        <p:sp>
          <p:nvSpPr>
            <p:cNvPr id="200" name="Freeform 5">
              <a:extLst>
                <a:ext uri="{FF2B5EF4-FFF2-40B4-BE49-F238E27FC236}">
                  <a16:creationId xmlns:a16="http://schemas.microsoft.com/office/drawing/2014/main" id="{CE06DECC-545B-DB63-F2B5-379934617328}"/>
                </a:ext>
              </a:extLst>
            </p:cNvPr>
            <p:cNvSpPr/>
            <p:nvPr/>
          </p:nvSpPr>
          <p:spPr>
            <a:xfrm>
              <a:off x="0" y="0"/>
              <a:ext cx="3301774" cy="1052869"/>
            </a:xfrm>
            <a:custGeom>
              <a:avLst/>
              <a:gdLst/>
              <a:ahLst/>
              <a:cxnLst/>
              <a:rect l="l" t="t" r="r" b="b"/>
              <a:pathLst>
                <a:path w="3301774" h="1052869">
                  <a:moveTo>
                    <a:pt x="0" y="0"/>
                  </a:moveTo>
                  <a:lnTo>
                    <a:pt x="3301774" y="0"/>
                  </a:lnTo>
                  <a:lnTo>
                    <a:pt x="3301774" y="1052869"/>
                  </a:lnTo>
                  <a:lnTo>
                    <a:pt x="0" y="1052869"/>
                  </a:lnTo>
                  <a:close/>
                </a:path>
              </a:pathLst>
            </a:custGeom>
            <a:solidFill>
              <a:srgbClr val="FFD37C"/>
            </a:solidFill>
          </p:spPr>
        </p:sp>
        <p:sp>
          <p:nvSpPr>
            <p:cNvPr id="201" name="TextBox 6">
              <a:extLst>
                <a:ext uri="{FF2B5EF4-FFF2-40B4-BE49-F238E27FC236}">
                  <a16:creationId xmlns:a16="http://schemas.microsoft.com/office/drawing/2014/main" id="{C1BA4A1E-4F24-D66B-D2DF-836FDA287BC5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>
                <a:latin typeface="HK Grotesk" panose="020B0604020202020204" charset="0"/>
              </a:endParaRPr>
            </a:p>
          </p:txBody>
        </p:sp>
      </p:grpSp>
      <p:sp>
        <p:nvSpPr>
          <p:cNvPr id="202" name="Freeform 7">
            <a:extLst>
              <a:ext uri="{FF2B5EF4-FFF2-40B4-BE49-F238E27FC236}">
                <a16:creationId xmlns:a16="http://schemas.microsoft.com/office/drawing/2014/main" id="{63214FCE-1059-7910-5F9D-B2B92638378A}"/>
              </a:ext>
            </a:extLst>
          </p:cNvPr>
          <p:cNvSpPr/>
          <p:nvPr/>
        </p:nvSpPr>
        <p:spPr>
          <a:xfrm>
            <a:off x="10322588" y="276411"/>
            <a:ext cx="3232576" cy="1504577"/>
          </a:xfrm>
          <a:custGeom>
            <a:avLst/>
            <a:gdLst/>
            <a:ahLst/>
            <a:cxnLst/>
            <a:rect l="l" t="t" r="r" b="b"/>
            <a:pathLst>
              <a:path w="3232576" h="1504577">
                <a:moveTo>
                  <a:pt x="0" y="0"/>
                </a:moveTo>
                <a:lnTo>
                  <a:pt x="3232576" y="0"/>
                </a:lnTo>
                <a:lnTo>
                  <a:pt x="3232576" y="1504578"/>
                </a:lnTo>
                <a:lnTo>
                  <a:pt x="0" y="15045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86765" b="-81795"/>
            </a:stretch>
          </a:blipFill>
        </p:spPr>
      </p:sp>
      <p:sp>
        <p:nvSpPr>
          <p:cNvPr id="203" name="Freeform 8">
            <a:extLst>
              <a:ext uri="{FF2B5EF4-FFF2-40B4-BE49-F238E27FC236}">
                <a16:creationId xmlns:a16="http://schemas.microsoft.com/office/drawing/2014/main" id="{625DB603-E362-DB81-701B-1D16A3918563}"/>
              </a:ext>
            </a:extLst>
          </p:cNvPr>
          <p:cNvSpPr/>
          <p:nvPr/>
        </p:nvSpPr>
        <p:spPr>
          <a:xfrm>
            <a:off x="13694173" y="391279"/>
            <a:ext cx="1389710" cy="1389710"/>
          </a:xfrm>
          <a:custGeom>
            <a:avLst/>
            <a:gdLst/>
            <a:ahLst/>
            <a:cxnLst/>
            <a:rect l="l" t="t" r="r" b="b"/>
            <a:pathLst>
              <a:path w="1389710" h="1389710">
                <a:moveTo>
                  <a:pt x="0" y="0"/>
                </a:moveTo>
                <a:lnTo>
                  <a:pt x="1389709" y="0"/>
                </a:lnTo>
                <a:lnTo>
                  <a:pt x="1389709" y="1389710"/>
                </a:lnTo>
                <a:lnTo>
                  <a:pt x="0" y="138971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04" name="Freeform 9">
            <a:extLst>
              <a:ext uri="{FF2B5EF4-FFF2-40B4-BE49-F238E27FC236}">
                <a16:creationId xmlns:a16="http://schemas.microsoft.com/office/drawing/2014/main" id="{C2E1D785-D533-6FF4-F796-AD1CADBC5D7D}"/>
              </a:ext>
            </a:extLst>
          </p:cNvPr>
          <p:cNvSpPr/>
          <p:nvPr/>
        </p:nvSpPr>
        <p:spPr>
          <a:xfrm>
            <a:off x="15477835" y="557504"/>
            <a:ext cx="2232518" cy="1189746"/>
          </a:xfrm>
          <a:custGeom>
            <a:avLst/>
            <a:gdLst/>
            <a:ahLst/>
            <a:cxnLst/>
            <a:rect l="l" t="t" r="r" b="b"/>
            <a:pathLst>
              <a:path w="2232518" h="1189746">
                <a:moveTo>
                  <a:pt x="0" y="0"/>
                </a:moveTo>
                <a:lnTo>
                  <a:pt x="2232518" y="0"/>
                </a:lnTo>
                <a:lnTo>
                  <a:pt x="2232518" y="1189746"/>
                </a:lnTo>
                <a:lnTo>
                  <a:pt x="0" y="118974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grpSp>
        <p:nvGrpSpPr>
          <p:cNvPr id="205" name="Group 10">
            <a:extLst>
              <a:ext uri="{FF2B5EF4-FFF2-40B4-BE49-F238E27FC236}">
                <a16:creationId xmlns:a16="http://schemas.microsoft.com/office/drawing/2014/main" id="{460133F9-71A6-668A-42B1-F9E83F24E299}"/>
              </a:ext>
            </a:extLst>
          </p:cNvPr>
          <p:cNvGrpSpPr/>
          <p:nvPr/>
        </p:nvGrpSpPr>
        <p:grpSpPr>
          <a:xfrm>
            <a:off x="9272026" y="4774938"/>
            <a:ext cx="6103721" cy="958746"/>
            <a:chOff x="0" y="0"/>
            <a:chExt cx="2521016" cy="395990"/>
          </a:xfrm>
        </p:grpSpPr>
        <p:sp>
          <p:nvSpPr>
            <p:cNvPr id="206" name="Freeform 11">
              <a:extLst>
                <a:ext uri="{FF2B5EF4-FFF2-40B4-BE49-F238E27FC236}">
                  <a16:creationId xmlns:a16="http://schemas.microsoft.com/office/drawing/2014/main" id="{5B3B95D0-CB2D-71FA-3330-394B20921EB1}"/>
                </a:ext>
              </a:extLst>
            </p:cNvPr>
            <p:cNvSpPr/>
            <p:nvPr/>
          </p:nvSpPr>
          <p:spPr>
            <a:xfrm>
              <a:off x="0" y="0"/>
              <a:ext cx="2521016" cy="395990"/>
            </a:xfrm>
            <a:custGeom>
              <a:avLst/>
              <a:gdLst/>
              <a:ahLst/>
              <a:cxnLst/>
              <a:rect l="l" t="t" r="r" b="b"/>
              <a:pathLst>
                <a:path w="2521016" h="395990">
                  <a:moveTo>
                    <a:pt x="126839" y="0"/>
                  </a:moveTo>
                  <a:lnTo>
                    <a:pt x="2394177" y="0"/>
                  </a:lnTo>
                  <a:cubicBezTo>
                    <a:pt x="2427817" y="0"/>
                    <a:pt x="2460079" y="13363"/>
                    <a:pt x="2483866" y="37150"/>
                  </a:cubicBezTo>
                  <a:cubicBezTo>
                    <a:pt x="2507653" y="60937"/>
                    <a:pt x="2521016" y="93199"/>
                    <a:pt x="2521016" y="126839"/>
                  </a:cubicBezTo>
                  <a:lnTo>
                    <a:pt x="2521016" y="269151"/>
                  </a:lnTo>
                  <a:cubicBezTo>
                    <a:pt x="2521016" y="339202"/>
                    <a:pt x="2464228" y="395990"/>
                    <a:pt x="2394177" y="395990"/>
                  </a:cubicBezTo>
                  <a:lnTo>
                    <a:pt x="126839" y="395990"/>
                  </a:lnTo>
                  <a:cubicBezTo>
                    <a:pt x="56788" y="395990"/>
                    <a:pt x="0" y="339202"/>
                    <a:pt x="0" y="269151"/>
                  </a:cubicBezTo>
                  <a:lnTo>
                    <a:pt x="0" y="126839"/>
                  </a:lnTo>
                  <a:cubicBezTo>
                    <a:pt x="0" y="56788"/>
                    <a:pt x="56788" y="0"/>
                    <a:pt x="12683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7" name="TextBox 12">
              <a:extLst>
                <a:ext uri="{FF2B5EF4-FFF2-40B4-BE49-F238E27FC236}">
                  <a16:creationId xmlns:a16="http://schemas.microsoft.com/office/drawing/2014/main" id="{CDF9800E-DF38-B98C-13ED-F1C15FEB494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HK Grotesk" panose="020B0604020202020204" charset="0"/>
              </a:endParaRPr>
            </a:p>
          </p:txBody>
        </p:sp>
      </p:grpSp>
      <p:grpSp>
        <p:nvGrpSpPr>
          <p:cNvPr id="208" name="Group 13">
            <a:extLst>
              <a:ext uri="{FF2B5EF4-FFF2-40B4-BE49-F238E27FC236}">
                <a16:creationId xmlns:a16="http://schemas.microsoft.com/office/drawing/2014/main" id="{074D1CCE-0B3F-C89F-E28F-05245BBA53E4}"/>
              </a:ext>
            </a:extLst>
          </p:cNvPr>
          <p:cNvGrpSpPr/>
          <p:nvPr/>
        </p:nvGrpSpPr>
        <p:grpSpPr>
          <a:xfrm>
            <a:off x="2868850" y="4774938"/>
            <a:ext cx="6103721" cy="958746"/>
            <a:chOff x="0" y="0"/>
            <a:chExt cx="2521016" cy="395990"/>
          </a:xfrm>
        </p:grpSpPr>
        <p:sp>
          <p:nvSpPr>
            <p:cNvPr id="209" name="Freeform 14">
              <a:extLst>
                <a:ext uri="{FF2B5EF4-FFF2-40B4-BE49-F238E27FC236}">
                  <a16:creationId xmlns:a16="http://schemas.microsoft.com/office/drawing/2014/main" id="{BA69ED65-6D74-DA38-EF6F-02B9080DF711}"/>
                </a:ext>
              </a:extLst>
            </p:cNvPr>
            <p:cNvSpPr/>
            <p:nvPr/>
          </p:nvSpPr>
          <p:spPr>
            <a:xfrm>
              <a:off x="0" y="0"/>
              <a:ext cx="2521016" cy="395990"/>
            </a:xfrm>
            <a:custGeom>
              <a:avLst/>
              <a:gdLst/>
              <a:ahLst/>
              <a:cxnLst/>
              <a:rect l="l" t="t" r="r" b="b"/>
              <a:pathLst>
                <a:path w="2521016" h="395990">
                  <a:moveTo>
                    <a:pt x="126839" y="0"/>
                  </a:moveTo>
                  <a:lnTo>
                    <a:pt x="2394177" y="0"/>
                  </a:lnTo>
                  <a:cubicBezTo>
                    <a:pt x="2427817" y="0"/>
                    <a:pt x="2460079" y="13363"/>
                    <a:pt x="2483866" y="37150"/>
                  </a:cubicBezTo>
                  <a:cubicBezTo>
                    <a:pt x="2507653" y="60937"/>
                    <a:pt x="2521016" y="93199"/>
                    <a:pt x="2521016" y="126839"/>
                  </a:cubicBezTo>
                  <a:lnTo>
                    <a:pt x="2521016" y="269151"/>
                  </a:lnTo>
                  <a:cubicBezTo>
                    <a:pt x="2521016" y="339202"/>
                    <a:pt x="2464228" y="395990"/>
                    <a:pt x="2394177" y="395990"/>
                  </a:cubicBezTo>
                  <a:lnTo>
                    <a:pt x="126839" y="395990"/>
                  </a:lnTo>
                  <a:cubicBezTo>
                    <a:pt x="56788" y="395990"/>
                    <a:pt x="0" y="339202"/>
                    <a:pt x="0" y="269151"/>
                  </a:cubicBezTo>
                  <a:lnTo>
                    <a:pt x="0" y="126839"/>
                  </a:lnTo>
                  <a:cubicBezTo>
                    <a:pt x="0" y="56788"/>
                    <a:pt x="56788" y="0"/>
                    <a:pt x="12683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0" name="TextBox 15">
              <a:extLst>
                <a:ext uri="{FF2B5EF4-FFF2-40B4-BE49-F238E27FC236}">
                  <a16:creationId xmlns:a16="http://schemas.microsoft.com/office/drawing/2014/main" id="{A83DF3E8-1758-06EC-FF18-25AE0EE467D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HK Grotesk" panose="020B0604020202020204" charset="0"/>
              </a:endParaRPr>
            </a:p>
          </p:txBody>
        </p:sp>
      </p:grpSp>
      <p:grpSp>
        <p:nvGrpSpPr>
          <p:cNvPr id="211" name="Group 16">
            <a:extLst>
              <a:ext uri="{FF2B5EF4-FFF2-40B4-BE49-F238E27FC236}">
                <a16:creationId xmlns:a16="http://schemas.microsoft.com/office/drawing/2014/main" id="{D3EC0F7A-DE21-52BD-C543-DDDB2E7214F8}"/>
              </a:ext>
            </a:extLst>
          </p:cNvPr>
          <p:cNvGrpSpPr/>
          <p:nvPr/>
        </p:nvGrpSpPr>
        <p:grpSpPr>
          <a:xfrm>
            <a:off x="9272026" y="5943906"/>
            <a:ext cx="6103721" cy="958746"/>
            <a:chOff x="0" y="0"/>
            <a:chExt cx="2521016" cy="395990"/>
          </a:xfrm>
        </p:grpSpPr>
        <p:sp>
          <p:nvSpPr>
            <p:cNvPr id="212" name="Freeform 17">
              <a:extLst>
                <a:ext uri="{FF2B5EF4-FFF2-40B4-BE49-F238E27FC236}">
                  <a16:creationId xmlns:a16="http://schemas.microsoft.com/office/drawing/2014/main" id="{C2A14B43-49A6-18A9-F2AE-54122549573A}"/>
                </a:ext>
              </a:extLst>
            </p:cNvPr>
            <p:cNvSpPr/>
            <p:nvPr/>
          </p:nvSpPr>
          <p:spPr>
            <a:xfrm>
              <a:off x="0" y="0"/>
              <a:ext cx="2521016" cy="395990"/>
            </a:xfrm>
            <a:custGeom>
              <a:avLst/>
              <a:gdLst/>
              <a:ahLst/>
              <a:cxnLst/>
              <a:rect l="l" t="t" r="r" b="b"/>
              <a:pathLst>
                <a:path w="2521016" h="395990">
                  <a:moveTo>
                    <a:pt x="126839" y="0"/>
                  </a:moveTo>
                  <a:lnTo>
                    <a:pt x="2394177" y="0"/>
                  </a:lnTo>
                  <a:cubicBezTo>
                    <a:pt x="2427817" y="0"/>
                    <a:pt x="2460079" y="13363"/>
                    <a:pt x="2483866" y="37150"/>
                  </a:cubicBezTo>
                  <a:cubicBezTo>
                    <a:pt x="2507653" y="60937"/>
                    <a:pt x="2521016" y="93199"/>
                    <a:pt x="2521016" y="126839"/>
                  </a:cubicBezTo>
                  <a:lnTo>
                    <a:pt x="2521016" y="269151"/>
                  </a:lnTo>
                  <a:cubicBezTo>
                    <a:pt x="2521016" y="339202"/>
                    <a:pt x="2464228" y="395990"/>
                    <a:pt x="2394177" y="395990"/>
                  </a:cubicBezTo>
                  <a:lnTo>
                    <a:pt x="126839" y="395990"/>
                  </a:lnTo>
                  <a:cubicBezTo>
                    <a:pt x="56788" y="395990"/>
                    <a:pt x="0" y="339202"/>
                    <a:pt x="0" y="269151"/>
                  </a:cubicBezTo>
                  <a:lnTo>
                    <a:pt x="0" y="126839"/>
                  </a:lnTo>
                  <a:cubicBezTo>
                    <a:pt x="0" y="56788"/>
                    <a:pt x="56788" y="0"/>
                    <a:pt x="12683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3" name="TextBox 18">
              <a:extLst>
                <a:ext uri="{FF2B5EF4-FFF2-40B4-BE49-F238E27FC236}">
                  <a16:creationId xmlns:a16="http://schemas.microsoft.com/office/drawing/2014/main" id="{313A7063-6702-8B91-A3B7-C04439CFC7E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HK Grotesk" panose="020B0604020202020204" charset="0"/>
              </a:endParaRPr>
            </a:p>
          </p:txBody>
        </p:sp>
      </p:grpSp>
      <p:grpSp>
        <p:nvGrpSpPr>
          <p:cNvPr id="214" name="Group 19">
            <a:extLst>
              <a:ext uri="{FF2B5EF4-FFF2-40B4-BE49-F238E27FC236}">
                <a16:creationId xmlns:a16="http://schemas.microsoft.com/office/drawing/2014/main" id="{900B5AF0-0F0C-E870-6881-901F997A4558}"/>
              </a:ext>
            </a:extLst>
          </p:cNvPr>
          <p:cNvGrpSpPr/>
          <p:nvPr/>
        </p:nvGrpSpPr>
        <p:grpSpPr>
          <a:xfrm>
            <a:off x="2868850" y="5943906"/>
            <a:ext cx="6103721" cy="958746"/>
            <a:chOff x="0" y="0"/>
            <a:chExt cx="2521016" cy="395990"/>
          </a:xfrm>
        </p:grpSpPr>
        <p:sp>
          <p:nvSpPr>
            <p:cNvPr id="215" name="Freeform 20">
              <a:extLst>
                <a:ext uri="{FF2B5EF4-FFF2-40B4-BE49-F238E27FC236}">
                  <a16:creationId xmlns:a16="http://schemas.microsoft.com/office/drawing/2014/main" id="{82591F67-EE48-CB04-11CD-F127A3BE2D7C}"/>
                </a:ext>
              </a:extLst>
            </p:cNvPr>
            <p:cNvSpPr/>
            <p:nvPr/>
          </p:nvSpPr>
          <p:spPr>
            <a:xfrm>
              <a:off x="0" y="0"/>
              <a:ext cx="2521016" cy="395990"/>
            </a:xfrm>
            <a:custGeom>
              <a:avLst/>
              <a:gdLst/>
              <a:ahLst/>
              <a:cxnLst/>
              <a:rect l="l" t="t" r="r" b="b"/>
              <a:pathLst>
                <a:path w="2521016" h="395990">
                  <a:moveTo>
                    <a:pt x="126839" y="0"/>
                  </a:moveTo>
                  <a:lnTo>
                    <a:pt x="2394177" y="0"/>
                  </a:lnTo>
                  <a:cubicBezTo>
                    <a:pt x="2427817" y="0"/>
                    <a:pt x="2460079" y="13363"/>
                    <a:pt x="2483866" y="37150"/>
                  </a:cubicBezTo>
                  <a:cubicBezTo>
                    <a:pt x="2507653" y="60937"/>
                    <a:pt x="2521016" y="93199"/>
                    <a:pt x="2521016" y="126839"/>
                  </a:cubicBezTo>
                  <a:lnTo>
                    <a:pt x="2521016" y="269151"/>
                  </a:lnTo>
                  <a:cubicBezTo>
                    <a:pt x="2521016" y="339202"/>
                    <a:pt x="2464228" y="395990"/>
                    <a:pt x="2394177" y="395990"/>
                  </a:cubicBezTo>
                  <a:lnTo>
                    <a:pt x="126839" y="395990"/>
                  </a:lnTo>
                  <a:cubicBezTo>
                    <a:pt x="56788" y="395990"/>
                    <a:pt x="0" y="339202"/>
                    <a:pt x="0" y="269151"/>
                  </a:cubicBezTo>
                  <a:lnTo>
                    <a:pt x="0" y="126839"/>
                  </a:lnTo>
                  <a:cubicBezTo>
                    <a:pt x="0" y="56788"/>
                    <a:pt x="56788" y="0"/>
                    <a:pt x="12683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6" name="TextBox 21">
              <a:extLst>
                <a:ext uri="{FF2B5EF4-FFF2-40B4-BE49-F238E27FC236}">
                  <a16:creationId xmlns:a16="http://schemas.microsoft.com/office/drawing/2014/main" id="{9959D844-6EDC-EF11-D36A-81A3471CDFF6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HK Grotesk" panose="020B0604020202020204" charset="0"/>
              </a:endParaRPr>
            </a:p>
          </p:txBody>
        </p:sp>
      </p:grpSp>
      <p:grpSp>
        <p:nvGrpSpPr>
          <p:cNvPr id="217" name="Group 22">
            <a:extLst>
              <a:ext uri="{FF2B5EF4-FFF2-40B4-BE49-F238E27FC236}">
                <a16:creationId xmlns:a16="http://schemas.microsoft.com/office/drawing/2014/main" id="{0744B301-8936-49EE-4974-5608C3A8B2B6}"/>
              </a:ext>
            </a:extLst>
          </p:cNvPr>
          <p:cNvGrpSpPr/>
          <p:nvPr/>
        </p:nvGrpSpPr>
        <p:grpSpPr>
          <a:xfrm>
            <a:off x="9272026" y="7112875"/>
            <a:ext cx="6103721" cy="958746"/>
            <a:chOff x="0" y="0"/>
            <a:chExt cx="2521016" cy="395990"/>
          </a:xfrm>
        </p:grpSpPr>
        <p:sp>
          <p:nvSpPr>
            <p:cNvPr id="218" name="Freeform 23">
              <a:extLst>
                <a:ext uri="{FF2B5EF4-FFF2-40B4-BE49-F238E27FC236}">
                  <a16:creationId xmlns:a16="http://schemas.microsoft.com/office/drawing/2014/main" id="{29BB7B4E-7F79-4B30-BC65-E1E3D8AB8815}"/>
                </a:ext>
              </a:extLst>
            </p:cNvPr>
            <p:cNvSpPr/>
            <p:nvPr/>
          </p:nvSpPr>
          <p:spPr>
            <a:xfrm>
              <a:off x="0" y="0"/>
              <a:ext cx="2521016" cy="395990"/>
            </a:xfrm>
            <a:custGeom>
              <a:avLst/>
              <a:gdLst/>
              <a:ahLst/>
              <a:cxnLst/>
              <a:rect l="l" t="t" r="r" b="b"/>
              <a:pathLst>
                <a:path w="2521016" h="395990">
                  <a:moveTo>
                    <a:pt x="126839" y="0"/>
                  </a:moveTo>
                  <a:lnTo>
                    <a:pt x="2394177" y="0"/>
                  </a:lnTo>
                  <a:cubicBezTo>
                    <a:pt x="2427817" y="0"/>
                    <a:pt x="2460079" y="13363"/>
                    <a:pt x="2483866" y="37150"/>
                  </a:cubicBezTo>
                  <a:cubicBezTo>
                    <a:pt x="2507653" y="60937"/>
                    <a:pt x="2521016" y="93199"/>
                    <a:pt x="2521016" y="126839"/>
                  </a:cubicBezTo>
                  <a:lnTo>
                    <a:pt x="2521016" y="269151"/>
                  </a:lnTo>
                  <a:cubicBezTo>
                    <a:pt x="2521016" y="339202"/>
                    <a:pt x="2464228" y="395990"/>
                    <a:pt x="2394177" y="395990"/>
                  </a:cubicBezTo>
                  <a:lnTo>
                    <a:pt x="126839" y="395990"/>
                  </a:lnTo>
                  <a:cubicBezTo>
                    <a:pt x="56788" y="395990"/>
                    <a:pt x="0" y="339202"/>
                    <a:pt x="0" y="269151"/>
                  </a:cubicBezTo>
                  <a:lnTo>
                    <a:pt x="0" y="126839"/>
                  </a:lnTo>
                  <a:cubicBezTo>
                    <a:pt x="0" y="56788"/>
                    <a:pt x="56788" y="0"/>
                    <a:pt x="12683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9" name="TextBox 24">
              <a:extLst>
                <a:ext uri="{FF2B5EF4-FFF2-40B4-BE49-F238E27FC236}">
                  <a16:creationId xmlns:a16="http://schemas.microsoft.com/office/drawing/2014/main" id="{AE2F2B5F-E7D0-5215-57C8-B716DBF30C1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HK Grotesk" panose="020B0604020202020204" charset="0"/>
              </a:endParaRPr>
            </a:p>
          </p:txBody>
        </p:sp>
      </p:grpSp>
      <p:grpSp>
        <p:nvGrpSpPr>
          <p:cNvPr id="220" name="Group 25">
            <a:extLst>
              <a:ext uri="{FF2B5EF4-FFF2-40B4-BE49-F238E27FC236}">
                <a16:creationId xmlns:a16="http://schemas.microsoft.com/office/drawing/2014/main" id="{48384990-A658-1C0F-37AB-62EBB4085431}"/>
              </a:ext>
            </a:extLst>
          </p:cNvPr>
          <p:cNvGrpSpPr/>
          <p:nvPr/>
        </p:nvGrpSpPr>
        <p:grpSpPr>
          <a:xfrm>
            <a:off x="2868850" y="7112875"/>
            <a:ext cx="6103721" cy="958746"/>
            <a:chOff x="0" y="0"/>
            <a:chExt cx="2521016" cy="395990"/>
          </a:xfrm>
        </p:grpSpPr>
        <p:sp>
          <p:nvSpPr>
            <p:cNvPr id="221" name="Freeform 26">
              <a:extLst>
                <a:ext uri="{FF2B5EF4-FFF2-40B4-BE49-F238E27FC236}">
                  <a16:creationId xmlns:a16="http://schemas.microsoft.com/office/drawing/2014/main" id="{801FB183-EE56-55E4-5698-420598A4809A}"/>
                </a:ext>
              </a:extLst>
            </p:cNvPr>
            <p:cNvSpPr/>
            <p:nvPr/>
          </p:nvSpPr>
          <p:spPr>
            <a:xfrm>
              <a:off x="0" y="0"/>
              <a:ext cx="2521016" cy="395990"/>
            </a:xfrm>
            <a:custGeom>
              <a:avLst/>
              <a:gdLst/>
              <a:ahLst/>
              <a:cxnLst/>
              <a:rect l="l" t="t" r="r" b="b"/>
              <a:pathLst>
                <a:path w="2521016" h="395990">
                  <a:moveTo>
                    <a:pt x="126839" y="0"/>
                  </a:moveTo>
                  <a:lnTo>
                    <a:pt x="2394177" y="0"/>
                  </a:lnTo>
                  <a:cubicBezTo>
                    <a:pt x="2427817" y="0"/>
                    <a:pt x="2460079" y="13363"/>
                    <a:pt x="2483866" y="37150"/>
                  </a:cubicBezTo>
                  <a:cubicBezTo>
                    <a:pt x="2507653" y="60937"/>
                    <a:pt x="2521016" y="93199"/>
                    <a:pt x="2521016" y="126839"/>
                  </a:cubicBezTo>
                  <a:lnTo>
                    <a:pt x="2521016" y="269151"/>
                  </a:lnTo>
                  <a:cubicBezTo>
                    <a:pt x="2521016" y="339202"/>
                    <a:pt x="2464228" y="395990"/>
                    <a:pt x="2394177" y="395990"/>
                  </a:cubicBezTo>
                  <a:lnTo>
                    <a:pt x="126839" y="395990"/>
                  </a:lnTo>
                  <a:cubicBezTo>
                    <a:pt x="56788" y="395990"/>
                    <a:pt x="0" y="339202"/>
                    <a:pt x="0" y="269151"/>
                  </a:cubicBezTo>
                  <a:lnTo>
                    <a:pt x="0" y="126839"/>
                  </a:lnTo>
                  <a:cubicBezTo>
                    <a:pt x="0" y="56788"/>
                    <a:pt x="56788" y="0"/>
                    <a:pt x="12683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2" name="TextBox 27">
              <a:extLst>
                <a:ext uri="{FF2B5EF4-FFF2-40B4-BE49-F238E27FC236}">
                  <a16:creationId xmlns:a16="http://schemas.microsoft.com/office/drawing/2014/main" id="{017416E3-DF82-C985-413E-09D53AAD4E95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HK Grotesk" panose="020B0604020202020204" charset="0"/>
              </a:endParaRPr>
            </a:p>
          </p:txBody>
        </p:sp>
      </p:grpSp>
      <p:grpSp>
        <p:nvGrpSpPr>
          <p:cNvPr id="223" name="Group 28">
            <a:extLst>
              <a:ext uri="{FF2B5EF4-FFF2-40B4-BE49-F238E27FC236}">
                <a16:creationId xmlns:a16="http://schemas.microsoft.com/office/drawing/2014/main" id="{E96C4F59-DCDE-090D-49FB-2A6DEE15C7B7}"/>
              </a:ext>
            </a:extLst>
          </p:cNvPr>
          <p:cNvGrpSpPr/>
          <p:nvPr/>
        </p:nvGrpSpPr>
        <p:grpSpPr>
          <a:xfrm>
            <a:off x="9272026" y="8281170"/>
            <a:ext cx="6103721" cy="958746"/>
            <a:chOff x="0" y="0"/>
            <a:chExt cx="2521016" cy="395990"/>
          </a:xfrm>
        </p:grpSpPr>
        <p:sp>
          <p:nvSpPr>
            <p:cNvPr id="224" name="Freeform 29">
              <a:extLst>
                <a:ext uri="{FF2B5EF4-FFF2-40B4-BE49-F238E27FC236}">
                  <a16:creationId xmlns:a16="http://schemas.microsoft.com/office/drawing/2014/main" id="{25349DFE-AD5E-C80F-C67A-0A4060CD9DEB}"/>
                </a:ext>
              </a:extLst>
            </p:cNvPr>
            <p:cNvSpPr/>
            <p:nvPr/>
          </p:nvSpPr>
          <p:spPr>
            <a:xfrm>
              <a:off x="0" y="0"/>
              <a:ext cx="2521016" cy="395990"/>
            </a:xfrm>
            <a:custGeom>
              <a:avLst/>
              <a:gdLst/>
              <a:ahLst/>
              <a:cxnLst/>
              <a:rect l="l" t="t" r="r" b="b"/>
              <a:pathLst>
                <a:path w="2521016" h="395990">
                  <a:moveTo>
                    <a:pt x="126839" y="0"/>
                  </a:moveTo>
                  <a:lnTo>
                    <a:pt x="2394177" y="0"/>
                  </a:lnTo>
                  <a:cubicBezTo>
                    <a:pt x="2427817" y="0"/>
                    <a:pt x="2460079" y="13363"/>
                    <a:pt x="2483866" y="37150"/>
                  </a:cubicBezTo>
                  <a:cubicBezTo>
                    <a:pt x="2507653" y="60937"/>
                    <a:pt x="2521016" y="93199"/>
                    <a:pt x="2521016" y="126839"/>
                  </a:cubicBezTo>
                  <a:lnTo>
                    <a:pt x="2521016" y="269151"/>
                  </a:lnTo>
                  <a:cubicBezTo>
                    <a:pt x="2521016" y="339202"/>
                    <a:pt x="2464228" y="395990"/>
                    <a:pt x="2394177" y="395990"/>
                  </a:cubicBezTo>
                  <a:lnTo>
                    <a:pt x="126839" y="395990"/>
                  </a:lnTo>
                  <a:cubicBezTo>
                    <a:pt x="56788" y="395990"/>
                    <a:pt x="0" y="339202"/>
                    <a:pt x="0" y="269151"/>
                  </a:cubicBezTo>
                  <a:lnTo>
                    <a:pt x="0" y="126839"/>
                  </a:lnTo>
                  <a:cubicBezTo>
                    <a:pt x="0" y="56788"/>
                    <a:pt x="56788" y="0"/>
                    <a:pt x="12683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5" name="TextBox 30">
              <a:extLst>
                <a:ext uri="{FF2B5EF4-FFF2-40B4-BE49-F238E27FC236}">
                  <a16:creationId xmlns:a16="http://schemas.microsoft.com/office/drawing/2014/main" id="{63809362-D57B-B5AD-2391-01CD8C4D8B4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HK Grotesk" panose="020B0604020202020204" charset="0"/>
              </a:endParaRPr>
            </a:p>
          </p:txBody>
        </p:sp>
      </p:grpSp>
      <p:grpSp>
        <p:nvGrpSpPr>
          <p:cNvPr id="226" name="Group 31">
            <a:extLst>
              <a:ext uri="{FF2B5EF4-FFF2-40B4-BE49-F238E27FC236}">
                <a16:creationId xmlns:a16="http://schemas.microsoft.com/office/drawing/2014/main" id="{C3FCF90D-A720-FAE0-1DC2-A55A02A764B2}"/>
              </a:ext>
            </a:extLst>
          </p:cNvPr>
          <p:cNvGrpSpPr/>
          <p:nvPr/>
        </p:nvGrpSpPr>
        <p:grpSpPr>
          <a:xfrm>
            <a:off x="8078115" y="4886938"/>
            <a:ext cx="742644" cy="742644"/>
            <a:chOff x="0" y="0"/>
            <a:chExt cx="812800" cy="812800"/>
          </a:xfrm>
        </p:grpSpPr>
        <p:sp>
          <p:nvSpPr>
            <p:cNvPr id="227" name="Freeform 32">
              <a:extLst>
                <a:ext uri="{FF2B5EF4-FFF2-40B4-BE49-F238E27FC236}">
                  <a16:creationId xmlns:a16="http://schemas.microsoft.com/office/drawing/2014/main" id="{8B874A16-16E9-B1DE-FEC9-627DDEA758F9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17016"/>
            </a:solidFill>
          </p:spPr>
        </p:sp>
        <p:sp>
          <p:nvSpPr>
            <p:cNvPr id="228" name="TextBox 33">
              <a:extLst>
                <a:ext uri="{FF2B5EF4-FFF2-40B4-BE49-F238E27FC236}">
                  <a16:creationId xmlns:a16="http://schemas.microsoft.com/office/drawing/2014/main" id="{A97D0AE8-5B24-70A7-E4CD-E2C99ED859E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HK Grotesk" panose="020B0604020202020204" charset="0"/>
              </a:endParaRPr>
            </a:p>
          </p:txBody>
        </p:sp>
      </p:grpSp>
      <p:sp>
        <p:nvSpPr>
          <p:cNvPr id="229" name="TextBox 34">
            <a:extLst>
              <a:ext uri="{FF2B5EF4-FFF2-40B4-BE49-F238E27FC236}">
                <a16:creationId xmlns:a16="http://schemas.microsoft.com/office/drawing/2014/main" id="{C9C277F4-EDC6-D627-FAD5-A6E915FD262D}"/>
              </a:ext>
            </a:extLst>
          </p:cNvPr>
          <p:cNvSpPr txBox="1"/>
          <p:nvPr/>
        </p:nvSpPr>
        <p:spPr>
          <a:xfrm>
            <a:off x="1530758" y="2398546"/>
            <a:ext cx="4416351" cy="1509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00"/>
              </a:lnSpc>
            </a:pPr>
            <a:r>
              <a:rPr lang="en-US" sz="8800" dirty="0">
                <a:solidFill>
                  <a:srgbClr val="017016"/>
                </a:solidFill>
                <a:latin typeface="League Gothic"/>
              </a:rPr>
              <a:t>TABLE OF</a:t>
            </a:r>
          </a:p>
        </p:txBody>
      </p:sp>
      <p:sp>
        <p:nvSpPr>
          <p:cNvPr id="230" name="TextBox 35">
            <a:extLst>
              <a:ext uri="{FF2B5EF4-FFF2-40B4-BE49-F238E27FC236}">
                <a16:creationId xmlns:a16="http://schemas.microsoft.com/office/drawing/2014/main" id="{C1E59259-A061-05C4-F1C6-665A872EC030}"/>
              </a:ext>
            </a:extLst>
          </p:cNvPr>
          <p:cNvSpPr txBox="1"/>
          <p:nvPr/>
        </p:nvSpPr>
        <p:spPr>
          <a:xfrm>
            <a:off x="5920710" y="2400300"/>
            <a:ext cx="5232949" cy="1543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600"/>
              </a:lnSpc>
              <a:spcBef>
                <a:spcPct val="0"/>
              </a:spcBef>
            </a:pPr>
            <a:r>
              <a:rPr lang="en-US" sz="8800" dirty="0">
                <a:solidFill>
                  <a:srgbClr val="FAB900"/>
                </a:solidFill>
                <a:latin typeface="League Gothic"/>
              </a:rPr>
              <a:t>CONTENT</a:t>
            </a:r>
          </a:p>
        </p:txBody>
      </p:sp>
      <p:sp>
        <p:nvSpPr>
          <p:cNvPr id="231" name="TextBox 36">
            <a:extLst>
              <a:ext uri="{FF2B5EF4-FFF2-40B4-BE49-F238E27FC236}">
                <a16:creationId xmlns:a16="http://schemas.microsoft.com/office/drawing/2014/main" id="{C65630F5-43B7-F06D-6EC5-21F29B5A165C}"/>
              </a:ext>
            </a:extLst>
          </p:cNvPr>
          <p:cNvSpPr txBox="1"/>
          <p:nvPr/>
        </p:nvSpPr>
        <p:spPr>
          <a:xfrm>
            <a:off x="9445455" y="4992550"/>
            <a:ext cx="4838385" cy="574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3"/>
              </a:lnSpc>
            </a:pPr>
            <a:r>
              <a:rPr lang="en-US" sz="2100" spc="-44">
                <a:solidFill>
                  <a:srgbClr val="017016"/>
                </a:solidFill>
                <a:latin typeface="HK Grotesk" panose="020B0604020202020204" charset="0"/>
              </a:rPr>
              <a:t>The process is under the supervision of the client and the design team</a:t>
            </a:r>
          </a:p>
        </p:txBody>
      </p:sp>
      <p:sp>
        <p:nvSpPr>
          <p:cNvPr id="232" name="TextBox 37">
            <a:extLst>
              <a:ext uri="{FF2B5EF4-FFF2-40B4-BE49-F238E27FC236}">
                <a16:creationId xmlns:a16="http://schemas.microsoft.com/office/drawing/2014/main" id="{0FF6D897-63F5-E579-9EE1-C048629C5A03}"/>
              </a:ext>
            </a:extLst>
          </p:cNvPr>
          <p:cNvSpPr txBox="1"/>
          <p:nvPr/>
        </p:nvSpPr>
        <p:spPr>
          <a:xfrm>
            <a:off x="5174611" y="5012361"/>
            <a:ext cx="2648902" cy="515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11"/>
              </a:lnSpc>
            </a:pPr>
            <a:r>
              <a:rPr lang="en-US" sz="2100" spc="-79" dirty="0">
                <a:solidFill>
                  <a:srgbClr val="017016"/>
                </a:solidFill>
                <a:latin typeface="HK Grotesk" panose="020B0604020202020204" charset="0"/>
              </a:rPr>
              <a:t>Clients tell what kind of design they want</a:t>
            </a:r>
          </a:p>
        </p:txBody>
      </p:sp>
      <p:sp>
        <p:nvSpPr>
          <p:cNvPr id="233" name="TextBox 38">
            <a:extLst>
              <a:ext uri="{FF2B5EF4-FFF2-40B4-BE49-F238E27FC236}">
                <a16:creationId xmlns:a16="http://schemas.microsoft.com/office/drawing/2014/main" id="{F49B363E-4F3C-A8BE-70AF-DE18BCB1B1EE}"/>
              </a:ext>
            </a:extLst>
          </p:cNvPr>
          <p:cNvSpPr txBox="1"/>
          <p:nvPr/>
        </p:nvSpPr>
        <p:spPr>
          <a:xfrm>
            <a:off x="11634938" y="6286119"/>
            <a:ext cx="2648902" cy="292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3"/>
              </a:lnSpc>
            </a:pPr>
            <a:r>
              <a:rPr lang="en-US" sz="2100" spc="-44">
                <a:solidFill>
                  <a:srgbClr val="017016"/>
                </a:solidFill>
                <a:latin typeface="HK Grotesk" panose="020B0604020202020204" charset="0"/>
              </a:rPr>
              <a:t>Final assessment</a:t>
            </a:r>
          </a:p>
        </p:txBody>
      </p:sp>
      <p:sp>
        <p:nvSpPr>
          <p:cNvPr id="234" name="TextBox 39">
            <a:extLst>
              <a:ext uri="{FF2B5EF4-FFF2-40B4-BE49-F238E27FC236}">
                <a16:creationId xmlns:a16="http://schemas.microsoft.com/office/drawing/2014/main" id="{033A4147-072A-4559-18B6-418547C1889E}"/>
              </a:ext>
            </a:extLst>
          </p:cNvPr>
          <p:cNvSpPr txBox="1"/>
          <p:nvPr/>
        </p:nvSpPr>
        <p:spPr>
          <a:xfrm>
            <a:off x="3771160" y="6180569"/>
            <a:ext cx="4109504" cy="515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11"/>
              </a:lnSpc>
            </a:pPr>
            <a:r>
              <a:rPr lang="en-US" sz="2100" spc="-79">
                <a:solidFill>
                  <a:srgbClr val="017016"/>
                </a:solidFill>
                <a:latin typeface="HK Grotesk" panose="020B0604020202020204" charset="0"/>
              </a:rPr>
              <a:t>Our team makes the design according to the client's wishes</a:t>
            </a:r>
          </a:p>
        </p:txBody>
      </p:sp>
      <p:sp>
        <p:nvSpPr>
          <p:cNvPr id="235" name="TextBox 40">
            <a:extLst>
              <a:ext uri="{FF2B5EF4-FFF2-40B4-BE49-F238E27FC236}">
                <a16:creationId xmlns:a16="http://schemas.microsoft.com/office/drawing/2014/main" id="{F8C3496D-21E2-1C41-691B-04A32E2EF697}"/>
              </a:ext>
            </a:extLst>
          </p:cNvPr>
          <p:cNvSpPr txBox="1"/>
          <p:nvPr/>
        </p:nvSpPr>
        <p:spPr>
          <a:xfrm>
            <a:off x="10461463" y="7455088"/>
            <a:ext cx="3822377" cy="292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3"/>
              </a:lnSpc>
            </a:pPr>
            <a:r>
              <a:rPr lang="en-US" sz="2100" spc="-44">
                <a:solidFill>
                  <a:srgbClr val="017016"/>
                </a:solidFill>
                <a:latin typeface="HK Grotesk" panose="020B0604020202020204" charset="0"/>
              </a:rPr>
              <a:t>Waiting for client approval</a:t>
            </a:r>
          </a:p>
        </p:txBody>
      </p:sp>
      <p:sp>
        <p:nvSpPr>
          <p:cNvPr id="236" name="TextBox 41">
            <a:extLst>
              <a:ext uri="{FF2B5EF4-FFF2-40B4-BE49-F238E27FC236}">
                <a16:creationId xmlns:a16="http://schemas.microsoft.com/office/drawing/2014/main" id="{50B7314A-9B62-7AD6-7688-E17DA62B7707}"/>
              </a:ext>
            </a:extLst>
          </p:cNvPr>
          <p:cNvSpPr txBox="1"/>
          <p:nvPr/>
        </p:nvSpPr>
        <p:spPr>
          <a:xfrm>
            <a:off x="3545549" y="7349537"/>
            <a:ext cx="4335114" cy="515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11"/>
              </a:lnSpc>
            </a:pPr>
            <a:r>
              <a:rPr lang="en-US" sz="2100" spc="-79">
                <a:solidFill>
                  <a:srgbClr val="017016"/>
                </a:solidFill>
                <a:latin typeface="HK Grotesk" panose="020B0604020202020204" charset="0"/>
              </a:rPr>
              <a:t>The approved design is sent to the production team</a:t>
            </a:r>
          </a:p>
        </p:txBody>
      </p:sp>
      <p:sp>
        <p:nvSpPr>
          <p:cNvPr id="237" name="TextBox 42">
            <a:extLst>
              <a:ext uri="{FF2B5EF4-FFF2-40B4-BE49-F238E27FC236}">
                <a16:creationId xmlns:a16="http://schemas.microsoft.com/office/drawing/2014/main" id="{AC25AC0F-3E82-20A6-FE1E-204DDBC54412}"/>
              </a:ext>
            </a:extLst>
          </p:cNvPr>
          <p:cNvSpPr txBox="1"/>
          <p:nvPr/>
        </p:nvSpPr>
        <p:spPr>
          <a:xfrm>
            <a:off x="11634938" y="8498783"/>
            <a:ext cx="2648902" cy="574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3"/>
              </a:lnSpc>
            </a:pPr>
            <a:r>
              <a:rPr lang="en-US" sz="2100" spc="-44">
                <a:solidFill>
                  <a:srgbClr val="017016"/>
                </a:solidFill>
                <a:latin typeface="HK Grotesk" panose="020B0604020202020204" charset="0"/>
              </a:rPr>
              <a:t>Furniture packaged for shipping</a:t>
            </a:r>
          </a:p>
        </p:txBody>
      </p:sp>
      <p:grpSp>
        <p:nvGrpSpPr>
          <p:cNvPr id="238" name="Group 43">
            <a:extLst>
              <a:ext uri="{FF2B5EF4-FFF2-40B4-BE49-F238E27FC236}">
                <a16:creationId xmlns:a16="http://schemas.microsoft.com/office/drawing/2014/main" id="{AF7B98EE-088A-5FB1-7D05-6C15D2BBF9EE}"/>
              </a:ext>
            </a:extLst>
          </p:cNvPr>
          <p:cNvGrpSpPr/>
          <p:nvPr/>
        </p:nvGrpSpPr>
        <p:grpSpPr>
          <a:xfrm>
            <a:off x="8106690" y="6051957"/>
            <a:ext cx="742644" cy="742644"/>
            <a:chOff x="0" y="0"/>
            <a:chExt cx="812800" cy="812800"/>
          </a:xfrm>
        </p:grpSpPr>
        <p:sp>
          <p:nvSpPr>
            <p:cNvPr id="239" name="Freeform 44">
              <a:extLst>
                <a:ext uri="{FF2B5EF4-FFF2-40B4-BE49-F238E27FC236}">
                  <a16:creationId xmlns:a16="http://schemas.microsoft.com/office/drawing/2014/main" id="{2C583F99-8886-3FE2-6791-A3BBAE7CD9A6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17016"/>
            </a:solidFill>
          </p:spPr>
        </p:sp>
        <p:sp>
          <p:nvSpPr>
            <p:cNvPr id="240" name="TextBox 45">
              <a:extLst>
                <a:ext uri="{FF2B5EF4-FFF2-40B4-BE49-F238E27FC236}">
                  <a16:creationId xmlns:a16="http://schemas.microsoft.com/office/drawing/2014/main" id="{FF66F6FE-2BF4-1E9D-7BB3-47EED6E354F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HK Grotesk" panose="020B0604020202020204" charset="0"/>
              </a:endParaRPr>
            </a:p>
          </p:txBody>
        </p:sp>
      </p:grpSp>
      <p:grpSp>
        <p:nvGrpSpPr>
          <p:cNvPr id="241" name="Group 46">
            <a:extLst>
              <a:ext uri="{FF2B5EF4-FFF2-40B4-BE49-F238E27FC236}">
                <a16:creationId xmlns:a16="http://schemas.microsoft.com/office/drawing/2014/main" id="{006CA71F-A265-0651-0B9D-2E79AB24192D}"/>
              </a:ext>
            </a:extLst>
          </p:cNvPr>
          <p:cNvGrpSpPr/>
          <p:nvPr/>
        </p:nvGrpSpPr>
        <p:grpSpPr>
          <a:xfrm>
            <a:off x="8106690" y="7216977"/>
            <a:ext cx="742644" cy="742644"/>
            <a:chOff x="0" y="0"/>
            <a:chExt cx="812800" cy="812800"/>
          </a:xfrm>
        </p:grpSpPr>
        <p:sp>
          <p:nvSpPr>
            <p:cNvPr id="242" name="Freeform 47">
              <a:extLst>
                <a:ext uri="{FF2B5EF4-FFF2-40B4-BE49-F238E27FC236}">
                  <a16:creationId xmlns:a16="http://schemas.microsoft.com/office/drawing/2014/main" id="{F1987CCF-B53B-B227-C0E9-0B62F234154B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17016"/>
            </a:solidFill>
          </p:spPr>
        </p:sp>
        <p:sp>
          <p:nvSpPr>
            <p:cNvPr id="243" name="TextBox 48">
              <a:extLst>
                <a:ext uri="{FF2B5EF4-FFF2-40B4-BE49-F238E27FC236}">
                  <a16:creationId xmlns:a16="http://schemas.microsoft.com/office/drawing/2014/main" id="{F5EE7676-1F29-C4DE-21C1-F649528EA04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HK Grotesk" panose="020B0604020202020204" charset="0"/>
              </a:endParaRPr>
            </a:p>
          </p:txBody>
        </p:sp>
      </p:grpSp>
      <p:grpSp>
        <p:nvGrpSpPr>
          <p:cNvPr id="244" name="Group 49">
            <a:extLst>
              <a:ext uri="{FF2B5EF4-FFF2-40B4-BE49-F238E27FC236}">
                <a16:creationId xmlns:a16="http://schemas.microsoft.com/office/drawing/2014/main" id="{DC73DD1A-153B-63E0-F0EF-EE31F94CDB71}"/>
              </a:ext>
            </a:extLst>
          </p:cNvPr>
          <p:cNvGrpSpPr/>
          <p:nvPr/>
        </p:nvGrpSpPr>
        <p:grpSpPr>
          <a:xfrm>
            <a:off x="2868850" y="8281170"/>
            <a:ext cx="6103721" cy="958746"/>
            <a:chOff x="0" y="0"/>
            <a:chExt cx="2521016" cy="395990"/>
          </a:xfrm>
        </p:grpSpPr>
        <p:sp>
          <p:nvSpPr>
            <p:cNvPr id="245" name="Freeform 50">
              <a:extLst>
                <a:ext uri="{FF2B5EF4-FFF2-40B4-BE49-F238E27FC236}">
                  <a16:creationId xmlns:a16="http://schemas.microsoft.com/office/drawing/2014/main" id="{01D47E73-1DFC-6BC2-DD16-64AB0E7D2284}"/>
                </a:ext>
              </a:extLst>
            </p:cNvPr>
            <p:cNvSpPr/>
            <p:nvPr/>
          </p:nvSpPr>
          <p:spPr>
            <a:xfrm>
              <a:off x="0" y="0"/>
              <a:ext cx="2521016" cy="395990"/>
            </a:xfrm>
            <a:custGeom>
              <a:avLst/>
              <a:gdLst/>
              <a:ahLst/>
              <a:cxnLst/>
              <a:rect l="l" t="t" r="r" b="b"/>
              <a:pathLst>
                <a:path w="2521016" h="395990">
                  <a:moveTo>
                    <a:pt x="126839" y="0"/>
                  </a:moveTo>
                  <a:lnTo>
                    <a:pt x="2394177" y="0"/>
                  </a:lnTo>
                  <a:cubicBezTo>
                    <a:pt x="2427817" y="0"/>
                    <a:pt x="2460079" y="13363"/>
                    <a:pt x="2483866" y="37150"/>
                  </a:cubicBezTo>
                  <a:cubicBezTo>
                    <a:pt x="2507653" y="60937"/>
                    <a:pt x="2521016" y="93199"/>
                    <a:pt x="2521016" y="126839"/>
                  </a:cubicBezTo>
                  <a:lnTo>
                    <a:pt x="2521016" y="269151"/>
                  </a:lnTo>
                  <a:cubicBezTo>
                    <a:pt x="2521016" y="339202"/>
                    <a:pt x="2464228" y="395990"/>
                    <a:pt x="2394177" y="395990"/>
                  </a:cubicBezTo>
                  <a:lnTo>
                    <a:pt x="126839" y="395990"/>
                  </a:lnTo>
                  <a:cubicBezTo>
                    <a:pt x="56788" y="395990"/>
                    <a:pt x="0" y="339202"/>
                    <a:pt x="0" y="269151"/>
                  </a:cubicBezTo>
                  <a:lnTo>
                    <a:pt x="0" y="126839"/>
                  </a:lnTo>
                  <a:cubicBezTo>
                    <a:pt x="0" y="56788"/>
                    <a:pt x="56788" y="0"/>
                    <a:pt x="12683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6" name="TextBox 51">
              <a:extLst>
                <a:ext uri="{FF2B5EF4-FFF2-40B4-BE49-F238E27FC236}">
                  <a16:creationId xmlns:a16="http://schemas.microsoft.com/office/drawing/2014/main" id="{D4FB2586-A05E-642F-9E90-1BC79E5499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HK Grotesk" panose="020B0604020202020204" charset="0"/>
              </a:endParaRPr>
            </a:p>
          </p:txBody>
        </p:sp>
      </p:grpSp>
      <p:grpSp>
        <p:nvGrpSpPr>
          <p:cNvPr id="247" name="Group 52">
            <a:extLst>
              <a:ext uri="{FF2B5EF4-FFF2-40B4-BE49-F238E27FC236}">
                <a16:creationId xmlns:a16="http://schemas.microsoft.com/office/drawing/2014/main" id="{163CC8AB-B2BB-43D8-A012-4ACAC0003AEC}"/>
              </a:ext>
            </a:extLst>
          </p:cNvPr>
          <p:cNvGrpSpPr/>
          <p:nvPr/>
        </p:nvGrpSpPr>
        <p:grpSpPr>
          <a:xfrm>
            <a:off x="8078115" y="8407496"/>
            <a:ext cx="742644" cy="742644"/>
            <a:chOff x="0" y="0"/>
            <a:chExt cx="812800" cy="812800"/>
          </a:xfrm>
        </p:grpSpPr>
        <p:sp>
          <p:nvSpPr>
            <p:cNvPr id="248" name="Freeform 53">
              <a:extLst>
                <a:ext uri="{FF2B5EF4-FFF2-40B4-BE49-F238E27FC236}">
                  <a16:creationId xmlns:a16="http://schemas.microsoft.com/office/drawing/2014/main" id="{48137BE1-6A6B-0A60-44BF-B187382C57E0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17016"/>
            </a:solidFill>
          </p:spPr>
        </p:sp>
        <p:sp>
          <p:nvSpPr>
            <p:cNvPr id="249" name="TextBox 54">
              <a:extLst>
                <a:ext uri="{FF2B5EF4-FFF2-40B4-BE49-F238E27FC236}">
                  <a16:creationId xmlns:a16="http://schemas.microsoft.com/office/drawing/2014/main" id="{03565F44-A142-AF59-CDB6-C8217957B6E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HK Grotesk" panose="020B0604020202020204" charset="0"/>
              </a:endParaRPr>
            </a:p>
          </p:txBody>
        </p:sp>
      </p:grpSp>
      <p:grpSp>
        <p:nvGrpSpPr>
          <p:cNvPr id="250" name="Group 55">
            <a:extLst>
              <a:ext uri="{FF2B5EF4-FFF2-40B4-BE49-F238E27FC236}">
                <a16:creationId xmlns:a16="http://schemas.microsoft.com/office/drawing/2014/main" id="{17F06340-0D7F-03CE-41A3-F1F78942BF72}"/>
              </a:ext>
            </a:extLst>
          </p:cNvPr>
          <p:cNvGrpSpPr/>
          <p:nvPr/>
        </p:nvGrpSpPr>
        <p:grpSpPr>
          <a:xfrm>
            <a:off x="14521965" y="4877413"/>
            <a:ext cx="742644" cy="742644"/>
            <a:chOff x="0" y="0"/>
            <a:chExt cx="812800" cy="812800"/>
          </a:xfrm>
        </p:grpSpPr>
        <p:sp>
          <p:nvSpPr>
            <p:cNvPr id="251" name="Freeform 56">
              <a:extLst>
                <a:ext uri="{FF2B5EF4-FFF2-40B4-BE49-F238E27FC236}">
                  <a16:creationId xmlns:a16="http://schemas.microsoft.com/office/drawing/2014/main" id="{F0841D99-B3CE-BEB5-8D36-9FC7E4608F73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17016"/>
            </a:solidFill>
          </p:spPr>
        </p:sp>
        <p:sp>
          <p:nvSpPr>
            <p:cNvPr id="252" name="TextBox 57">
              <a:extLst>
                <a:ext uri="{FF2B5EF4-FFF2-40B4-BE49-F238E27FC236}">
                  <a16:creationId xmlns:a16="http://schemas.microsoft.com/office/drawing/2014/main" id="{EF0A2146-23D7-021B-4A7F-BEFA73AAD24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HK Grotesk" panose="020B0604020202020204" charset="0"/>
              </a:endParaRPr>
            </a:p>
          </p:txBody>
        </p:sp>
      </p:grpSp>
      <p:grpSp>
        <p:nvGrpSpPr>
          <p:cNvPr id="253" name="Group 58">
            <a:extLst>
              <a:ext uri="{FF2B5EF4-FFF2-40B4-BE49-F238E27FC236}">
                <a16:creationId xmlns:a16="http://schemas.microsoft.com/office/drawing/2014/main" id="{CCBA578B-C4F0-37A8-D835-214AD223B564}"/>
              </a:ext>
            </a:extLst>
          </p:cNvPr>
          <p:cNvGrpSpPr/>
          <p:nvPr/>
        </p:nvGrpSpPr>
        <p:grpSpPr>
          <a:xfrm>
            <a:off x="14521965" y="6051957"/>
            <a:ext cx="742644" cy="742644"/>
            <a:chOff x="0" y="0"/>
            <a:chExt cx="812800" cy="812800"/>
          </a:xfrm>
        </p:grpSpPr>
        <p:sp>
          <p:nvSpPr>
            <p:cNvPr id="254" name="Freeform 59">
              <a:extLst>
                <a:ext uri="{FF2B5EF4-FFF2-40B4-BE49-F238E27FC236}">
                  <a16:creationId xmlns:a16="http://schemas.microsoft.com/office/drawing/2014/main" id="{277BD2FE-E4EB-BD48-FDB0-3AAEEE02343F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17016"/>
            </a:solidFill>
          </p:spPr>
        </p:sp>
        <p:sp>
          <p:nvSpPr>
            <p:cNvPr id="255" name="TextBox 60">
              <a:extLst>
                <a:ext uri="{FF2B5EF4-FFF2-40B4-BE49-F238E27FC236}">
                  <a16:creationId xmlns:a16="http://schemas.microsoft.com/office/drawing/2014/main" id="{28AA633E-3595-FFB9-E572-38C8BCE28C5D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HK Grotesk" panose="020B0604020202020204" charset="0"/>
              </a:endParaRPr>
            </a:p>
          </p:txBody>
        </p:sp>
      </p:grpSp>
      <p:grpSp>
        <p:nvGrpSpPr>
          <p:cNvPr id="256" name="Group 61">
            <a:extLst>
              <a:ext uri="{FF2B5EF4-FFF2-40B4-BE49-F238E27FC236}">
                <a16:creationId xmlns:a16="http://schemas.microsoft.com/office/drawing/2014/main" id="{2714A7C6-36E3-D94A-2CAE-15327C6843EC}"/>
              </a:ext>
            </a:extLst>
          </p:cNvPr>
          <p:cNvGrpSpPr/>
          <p:nvPr/>
        </p:nvGrpSpPr>
        <p:grpSpPr>
          <a:xfrm>
            <a:off x="14521965" y="7216977"/>
            <a:ext cx="742644" cy="742644"/>
            <a:chOff x="0" y="0"/>
            <a:chExt cx="812800" cy="812800"/>
          </a:xfrm>
        </p:grpSpPr>
        <p:sp>
          <p:nvSpPr>
            <p:cNvPr id="257" name="Freeform 62">
              <a:extLst>
                <a:ext uri="{FF2B5EF4-FFF2-40B4-BE49-F238E27FC236}">
                  <a16:creationId xmlns:a16="http://schemas.microsoft.com/office/drawing/2014/main" id="{B986B349-0167-6CCE-1CB8-D20066532EB4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17016"/>
            </a:solidFill>
          </p:spPr>
        </p:sp>
        <p:sp>
          <p:nvSpPr>
            <p:cNvPr id="258" name="TextBox 63">
              <a:extLst>
                <a:ext uri="{FF2B5EF4-FFF2-40B4-BE49-F238E27FC236}">
                  <a16:creationId xmlns:a16="http://schemas.microsoft.com/office/drawing/2014/main" id="{6B79C6DE-C6B8-CFA1-CBD0-63BD43F2E17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HK Grotesk" panose="020B0604020202020204" charset="0"/>
              </a:endParaRPr>
            </a:p>
          </p:txBody>
        </p:sp>
      </p:grpSp>
      <p:grpSp>
        <p:nvGrpSpPr>
          <p:cNvPr id="259" name="Group 64">
            <a:extLst>
              <a:ext uri="{FF2B5EF4-FFF2-40B4-BE49-F238E27FC236}">
                <a16:creationId xmlns:a16="http://schemas.microsoft.com/office/drawing/2014/main" id="{852E1D1C-BAA7-179C-04A2-7AC46979E9B5}"/>
              </a:ext>
            </a:extLst>
          </p:cNvPr>
          <p:cNvGrpSpPr/>
          <p:nvPr/>
        </p:nvGrpSpPr>
        <p:grpSpPr>
          <a:xfrm>
            <a:off x="14521965" y="8395470"/>
            <a:ext cx="742644" cy="742644"/>
            <a:chOff x="0" y="0"/>
            <a:chExt cx="812800" cy="812800"/>
          </a:xfrm>
        </p:grpSpPr>
        <p:sp>
          <p:nvSpPr>
            <p:cNvPr id="260" name="Freeform 65">
              <a:extLst>
                <a:ext uri="{FF2B5EF4-FFF2-40B4-BE49-F238E27FC236}">
                  <a16:creationId xmlns:a16="http://schemas.microsoft.com/office/drawing/2014/main" id="{D2AEA330-95DF-A24D-FBEC-9D6468C33712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17016"/>
            </a:solidFill>
          </p:spPr>
        </p:sp>
        <p:sp>
          <p:nvSpPr>
            <p:cNvPr id="261" name="TextBox 66">
              <a:extLst>
                <a:ext uri="{FF2B5EF4-FFF2-40B4-BE49-F238E27FC236}">
                  <a16:creationId xmlns:a16="http://schemas.microsoft.com/office/drawing/2014/main" id="{4D1CC31C-A009-193C-FA2E-20D7A71E4EE6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HK Grotesk" panose="020B0604020202020204" charset="0"/>
              </a:endParaRPr>
            </a:p>
          </p:txBody>
        </p:sp>
      </p:grpSp>
      <p:grpSp>
        <p:nvGrpSpPr>
          <p:cNvPr id="262" name="Group 4">
            <a:extLst>
              <a:ext uri="{FF2B5EF4-FFF2-40B4-BE49-F238E27FC236}">
                <a16:creationId xmlns:a16="http://schemas.microsoft.com/office/drawing/2014/main" id="{14486801-22AF-849E-B2E5-5C3A0C10E512}"/>
              </a:ext>
            </a:extLst>
          </p:cNvPr>
          <p:cNvGrpSpPr/>
          <p:nvPr/>
        </p:nvGrpSpPr>
        <p:grpSpPr>
          <a:xfrm>
            <a:off x="1631609" y="4394285"/>
            <a:ext cx="15627691" cy="4983355"/>
            <a:chOff x="0" y="0"/>
            <a:chExt cx="3301775" cy="1052869"/>
          </a:xfrm>
        </p:grpSpPr>
        <p:sp>
          <p:nvSpPr>
            <p:cNvPr id="263" name="Freeform 5">
              <a:extLst>
                <a:ext uri="{FF2B5EF4-FFF2-40B4-BE49-F238E27FC236}">
                  <a16:creationId xmlns:a16="http://schemas.microsoft.com/office/drawing/2014/main" id="{5DDC2DC4-F946-6DB7-0B36-B0B03725BC12}"/>
                </a:ext>
              </a:extLst>
            </p:cNvPr>
            <p:cNvSpPr/>
            <p:nvPr/>
          </p:nvSpPr>
          <p:spPr>
            <a:xfrm>
              <a:off x="0" y="0"/>
              <a:ext cx="3301774" cy="1052869"/>
            </a:xfrm>
            <a:custGeom>
              <a:avLst/>
              <a:gdLst/>
              <a:ahLst/>
              <a:cxnLst/>
              <a:rect l="l" t="t" r="r" b="b"/>
              <a:pathLst>
                <a:path w="3301774" h="1052869">
                  <a:moveTo>
                    <a:pt x="0" y="0"/>
                  </a:moveTo>
                  <a:lnTo>
                    <a:pt x="3301774" y="0"/>
                  </a:lnTo>
                  <a:lnTo>
                    <a:pt x="3301774" y="1052869"/>
                  </a:lnTo>
                  <a:lnTo>
                    <a:pt x="0" y="1052869"/>
                  </a:lnTo>
                  <a:close/>
                </a:path>
              </a:pathLst>
            </a:custGeom>
            <a:solidFill>
              <a:srgbClr val="FFD37C"/>
            </a:solidFill>
          </p:spPr>
        </p:sp>
        <p:sp>
          <p:nvSpPr>
            <p:cNvPr id="264" name="TextBox 6">
              <a:extLst>
                <a:ext uri="{FF2B5EF4-FFF2-40B4-BE49-F238E27FC236}">
                  <a16:creationId xmlns:a16="http://schemas.microsoft.com/office/drawing/2014/main" id="{BD9765FD-4A12-1C34-98B9-331C666BF3B2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>
                <a:latin typeface="HK Grotesk" panose="020B060402020202020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4E2E852-F5E2-39D3-9A89-96B5BE228FB4}"/>
              </a:ext>
            </a:extLst>
          </p:cNvPr>
          <p:cNvGrpSpPr/>
          <p:nvPr/>
        </p:nvGrpSpPr>
        <p:grpSpPr>
          <a:xfrm>
            <a:off x="9437139" y="5448981"/>
            <a:ext cx="6103721" cy="1016635"/>
            <a:chOff x="9423877" y="5279719"/>
            <a:chExt cx="6103721" cy="1016635"/>
          </a:xfrm>
        </p:grpSpPr>
        <p:grpSp>
          <p:nvGrpSpPr>
            <p:cNvPr id="265" name="Group 10">
              <a:extLst>
                <a:ext uri="{FF2B5EF4-FFF2-40B4-BE49-F238E27FC236}">
                  <a16:creationId xmlns:a16="http://schemas.microsoft.com/office/drawing/2014/main" id="{D44FC3A5-528A-2EDA-1D65-4D6509BB59B0}"/>
                </a:ext>
              </a:extLst>
            </p:cNvPr>
            <p:cNvGrpSpPr/>
            <p:nvPr/>
          </p:nvGrpSpPr>
          <p:grpSpPr>
            <a:xfrm>
              <a:off x="9423877" y="5279719"/>
              <a:ext cx="6103721" cy="958746"/>
              <a:chOff x="0" y="0"/>
              <a:chExt cx="2521016" cy="395990"/>
            </a:xfrm>
          </p:grpSpPr>
          <p:sp>
            <p:nvSpPr>
              <p:cNvPr id="266" name="Freeform 11">
                <a:extLst>
                  <a:ext uri="{FF2B5EF4-FFF2-40B4-BE49-F238E27FC236}">
                    <a16:creationId xmlns:a16="http://schemas.microsoft.com/office/drawing/2014/main" id="{37C54DCF-173C-D818-FE39-A1B81B3EB3C7}"/>
                  </a:ext>
                </a:extLst>
              </p:cNvPr>
              <p:cNvSpPr/>
              <p:nvPr/>
            </p:nvSpPr>
            <p:spPr>
              <a:xfrm>
                <a:off x="0" y="0"/>
                <a:ext cx="2521016" cy="395990"/>
              </a:xfrm>
              <a:custGeom>
                <a:avLst/>
                <a:gdLst/>
                <a:ahLst/>
                <a:cxnLst/>
                <a:rect l="l" t="t" r="r" b="b"/>
                <a:pathLst>
                  <a:path w="2521016" h="395990">
                    <a:moveTo>
                      <a:pt x="126839" y="0"/>
                    </a:moveTo>
                    <a:lnTo>
                      <a:pt x="2394177" y="0"/>
                    </a:lnTo>
                    <a:cubicBezTo>
                      <a:pt x="2427817" y="0"/>
                      <a:pt x="2460079" y="13363"/>
                      <a:pt x="2483866" y="37150"/>
                    </a:cubicBezTo>
                    <a:cubicBezTo>
                      <a:pt x="2507653" y="60937"/>
                      <a:pt x="2521016" y="93199"/>
                      <a:pt x="2521016" y="126839"/>
                    </a:cubicBezTo>
                    <a:lnTo>
                      <a:pt x="2521016" y="269151"/>
                    </a:lnTo>
                    <a:cubicBezTo>
                      <a:pt x="2521016" y="339202"/>
                      <a:pt x="2464228" y="395990"/>
                      <a:pt x="2394177" y="395990"/>
                    </a:cubicBezTo>
                    <a:lnTo>
                      <a:pt x="126839" y="395990"/>
                    </a:lnTo>
                    <a:cubicBezTo>
                      <a:pt x="56788" y="395990"/>
                      <a:pt x="0" y="339202"/>
                      <a:pt x="0" y="269151"/>
                    </a:cubicBezTo>
                    <a:lnTo>
                      <a:pt x="0" y="126839"/>
                    </a:lnTo>
                    <a:cubicBezTo>
                      <a:pt x="0" y="56788"/>
                      <a:pt x="56788" y="0"/>
                      <a:pt x="12683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67" name="TextBox 12">
                <a:extLst>
                  <a:ext uri="{FF2B5EF4-FFF2-40B4-BE49-F238E27FC236}">
                    <a16:creationId xmlns:a16="http://schemas.microsoft.com/office/drawing/2014/main" id="{295217DF-CEDE-C241-CA3E-14F4C7C500F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latin typeface="HK Grotesk" panose="020B0604020202020204" charset="0"/>
                </a:endParaRPr>
              </a:p>
            </p:txBody>
          </p:sp>
        </p:grpSp>
        <p:sp>
          <p:nvSpPr>
            <p:cNvPr id="291" name="TextBox 36">
              <a:extLst>
                <a:ext uri="{FF2B5EF4-FFF2-40B4-BE49-F238E27FC236}">
                  <a16:creationId xmlns:a16="http://schemas.microsoft.com/office/drawing/2014/main" id="{F02C16E8-580E-E50E-BEB3-170B2755753F}"/>
                </a:ext>
              </a:extLst>
            </p:cNvPr>
            <p:cNvSpPr txBox="1"/>
            <p:nvPr/>
          </p:nvSpPr>
          <p:spPr>
            <a:xfrm>
              <a:off x="9729190" y="5418934"/>
              <a:ext cx="4838385" cy="877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163"/>
                </a:lnSpc>
              </a:pPr>
              <a:r>
                <a:rPr lang="en-US" sz="3000" spc="-44" dirty="0">
                  <a:solidFill>
                    <a:srgbClr val="017016"/>
                  </a:solidFill>
                  <a:latin typeface="HK Grotesk" panose="020B0604020202020204" charset="0"/>
                </a:rPr>
                <a:t>Peran UMKM </a:t>
              </a:r>
              <a:r>
                <a:rPr lang="en-US" sz="3000" spc="-44" dirty="0" err="1">
                  <a:solidFill>
                    <a:srgbClr val="017016"/>
                  </a:solidFill>
                  <a:latin typeface="HK Grotesk" panose="020B0604020202020204" charset="0"/>
                </a:rPr>
                <a:t>dalam</a:t>
              </a:r>
              <a:r>
                <a:rPr lang="en-US" sz="3000" spc="-44" dirty="0">
                  <a:solidFill>
                    <a:srgbClr val="017016"/>
                  </a:solidFill>
                  <a:latin typeface="HK Grotesk" panose="020B0604020202020204" charset="0"/>
                </a:rPr>
                <a:t> </a:t>
              </a:r>
            </a:p>
            <a:p>
              <a:pPr algn="r">
                <a:lnSpc>
                  <a:spcPts val="2163"/>
                </a:lnSpc>
              </a:pPr>
              <a:endParaRPr lang="en-US" sz="3000" spc="-44" dirty="0">
                <a:solidFill>
                  <a:srgbClr val="017016"/>
                </a:solidFill>
                <a:latin typeface="HK Grotesk" panose="020B0604020202020204" charset="0"/>
              </a:endParaRPr>
            </a:p>
            <a:p>
              <a:pPr algn="r">
                <a:lnSpc>
                  <a:spcPts val="2163"/>
                </a:lnSpc>
              </a:pPr>
              <a:r>
                <a:rPr lang="en-US" sz="3000" spc="-44" dirty="0" err="1">
                  <a:solidFill>
                    <a:srgbClr val="017016"/>
                  </a:solidFill>
                  <a:latin typeface="HK Grotesk" panose="020B0604020202020204" charset="0"/>
                </a:rPr>
                <a:t>Perekonomian</a:t>
              </a:r>
              <a:endParaRPr lang="en-US" sz="3000" spc="-44" dirty="0">
                <a:solidFill>
                  <a:srgbClr val="017016"/>
                </a:solidFill>
                <a:latin typeface="HK Grotesk" panose="020B0604020202020204" charset="0"/>
              </a:endParaRPr>
            </a:p>
          </p:txBody>
        </p:sp>
      </p:grpSp>
      <p:grpSp>
        <p:nvGrpSpPr>
          <p:cNvPr id="310" name="Group 55">
            <a:extLst>
              <a:ext uri="{FF2B5EF4-FFF2-40B4-BE49-F238E27FC236}">
                <a16:creationId xmlns:a16="http://schemas.microsoft.com/office/drawing/2014/main" id="{BC1DF62B-AE67-C1BF-B63E-0097088FCE5C}"/>
              </a:ext>
            </a:extLst>
          </p:cNvPr>
          <p:cNvGrpSpPr/>
          <p:nvPr/>
        </p:nvGrpSpPr>
        <p:grpSpPr>
          <a:xfrm>
            <a:off x="14706290" y="5535968"/>
            <a:ext cx="742644" cy="742644"/>
            <a:chOff x="0" y="0"/>
            <a:chExt cx="812800" cy="812800"/>
          </a:xfrm>
        </p:grpSpPr>
        <p:sp>
          <p:nvSpPr>
            <p:cNvPr id="311" name="Freeform 56">
              <a:extLst>
                <a:ext uri="{FF2B5EF4-FFF2-40B4-BE49-F238E27FC236}">
                  <a16:creationId xmlns:a16="http://schemas.microsoft.com/office/drawing/2014/main" id="{28C18CF4-725A-5FD5-4174-D5B9FA66D552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17016"/>
            </a:solidFill>
          </p:spPr>
        </p:sp>
        <p:sp>
          <p:nvSpPr>
            <p:cNvPr id="312" name="TextBox 57">
              <a:extLst>
                <a:ext uri="{FF2B5EF4-FFF2-40B4-BE49-F238E27FC236}">
                  <a16:creationId xmlns:a16="http://schemas.microsoft.com/office/drawing/2014/main" id="{B42F6E46-2D3E-8941-210C-7ADD2CA527A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HK Grotesk" panose="020B0604020202020204" charset="0"/>
              </a:endParaRPr>
            </a:p>
          </p:txBody>
        </p:sp>
      </p:grpSp>
      <p:sp>
        <p:nvSpPr>
          <p:cNvPr id="322" name="Freeform 67">
            <a:extLst>
              <a:ext uri="{FF2B5EF4-FFF2-40B4-BE49-F238E27FC236}">
                <a16:creationId xmlns:a16="http://schemas.microsoft.com/office/drawing/2014/main" id="{6B9DB4F4-73CE-A265-7AB9-D9ACF2CE3A9F}"/>
              </a:ext>
            </a:extLst>
          </p:cNvPr>
          <p:cNvSpPr/>
          <p:nvPr/>
        </p:nvSpPr>
        <p:spPr>
          <a:xfrm rot="179767">
            <a:off x="15841779" y="171984"/>
            <a:ext cx="17846889" cy="6380263"/>
          </a:xfrm>
          <a:custGeom>
            <a:avLst/>
            <a:gdLst/>
            <a:ahLst/>
            <a:cxnLst/>
            <a:rect l="l" t="t" r="r" b="b"/>
            <a:pathLst>
              <a:path w="17846889" h="6380263">
                <a:moveTo>
                  <a:pt x="0" y="0"/>
                </a:moveTo>
                <a:lnTo>
                  <a:pt x="17846889" y="0"/>
                </a:lnTo>
                <a:lnTo>
                  <a:pt x="17846889" y="6380263"/>
                </a:lnTo>
                <a:lnTo>
                  <a:pt x="0" y="63802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DDD539F-2342-7922-A184-A13D4634B35B}"/>
              </a:ext>
            </a:extLst>
          </p:cNvPr>
          <p:cNvGrpSpPr/>
          <p:nvPr/>
        </p:nvGrpSpPr>
        <p:grpSpPr>
          <a:xfrm>
            <a:off x="9474428" y="7209934"/>
            <a:ext cx="6103721" cy="958746"/>
            <a:chOff x="9272026" y="4646601"/>
            <a:chExt cx="6103721" cy="958746"/>
          </a:xfrm>
        </p:grpSpPr>
        <p:grpSp>
          <p:nvGrpSpPr>
            <p:cNvPr id="5" name="Group 10">
              <a:extLst>
                <a:ext uri="{FF2B5EF4-FFF2-40B4-BE49-F238E27FC236}">
                  <a16:creationId xmlns:a16="http://schemas.microsoft.com/office/drawing/2014/main" id="{B418D830-80A5-E555-8FC1-39FCE1C4465F}"/>
                </a:ext>
              </a:extLst>
            </p:cNvPr>
            <p:cNvGrpSpPr/>
            <p:nvPr/>
          </p:nvGrpSpPr>
          <p:grpSpPr>
            <a:xfrm>
              <a:off x="9272026" y="4646601"/>
              <a:ext cx="6103721" cy="958746"/>
              <a:chOff x="0" y="0"/>
              <a:chExt cx="2521016" cy="395990"/>
            </a:xfrm>
          </p:grpSpPr>
          <p:sp>
            <p:nvSpPr>
              <p:cNvPr id="10" name="Freeform 11">
                <a:extLst>
                  <a:ext uri="{FF2B5EF4-FFF2-40B4-BE49-F238E27FC236}">
                    <a16:creationId xmlns:a16="http://schemas.microsoft.com/office/drawing/2014/main" id="{C73EA96B-6C9D-7DEA-93AB-678ECC759F35}"/>
                  </a:ext>
                </a:extLst>
              </p:cNvPr>
              <p:cNvSpPr/>
              <p:nvPr/>
            </p:nvSpPr>
            <p:spPr>
              <a:xfrm>
                <a:off x="0" y="0"/>
                <a:ext cx="2521016" cy="395990"/>
              </a:xfrm>
              <a:custGeom>
                <a:avLst/>
                <a:gdLst/>
                <a:ahLst/>
                <a:cxnLst/>
                <a:rect l="l" t="t" r="r" b="b"/>
                <a:pathLst>
                  <a:path w="2521016" h="395990">
                    <a:moveTo>
                      <a:pt x="126839" y="0"/>
                    </a:moveTo>
                    <a:lnTo>
                      <a:pt x="2394177" y="0"/>
                    </a:lnTo>
                    <a:cubicBezTo>
                      <a:pt x="2427817" y="0"/>
                      <a:pt x="2460079" y="13363"/>
                      <a:pt x="2483866" y="37150"/>
                    </a:cubicBezTo>
                    <a:cubicBezTo>
                      <a:pt x="2507653" y="60937"/>
                      <a:pt x="2521016" y="93199"/>
                      <a:pt x="2521016" y="126839"/>
                    </a:cubicBezTo>
                    <a:lnTo>
                      <a:pt x="2521016" y="269151"/>
                    </a:lnTo>
                    <a:cubicBezTo>
                      <a:pt x="2521016" y="339202"/>
                      <a:pt x="2464228" y="395990"/>
                      <a:pt x="2394177" y="395990"/>
                    </a:cubicBezTo>
                    <a:lnTo>
                      <a:pt x="126839" y="395990"/>
                    </a:lnTo>
                    <a:cubicBezTo>
                      <a:pt x="56788" y="395990"/>
                      <a:pt x="0" y="339202"/>
                      <a:pt x="0" y="269151"/>
                    </a:cubicBezTo>
                    <a:lnTo>
                      <a:pt x="0" y="126839"/>
                    </a:lnTo>
                    <a:cubicBezTo>
                      <a:pt x="0" y="56788"/>
                      <a:pt x="56788" y="0"/>
                      <a:pt x="12683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TextBox 12">
                <a:extLst>
                  <a:ext uri="{FF2B5EF4-FFF2-40B4-BE49-F238E27FC236}">
                    <a16:creationId xmlns:a16="http://schemas.microsoft.com/office/drawing/2014/main" id="{C18F2EC8-220E-3EDA-6079-B6095F868CA2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latin typeface="HK Grotesk" panose="020B0604020202020204" charset="0"/>
                </a:endParaRPr>
              </a:p>
            </p:txBody>
          </p:sp>
        </p:grpSp>
        <p:sp>
          <p:nvSpPr>
            <p:cNvPr id="6" name="TextBox 36">
              <a:extLst>
                <a:ext uri="{FF2B5EF4-FFF2-40B4-BE49-F238E27FC236}">
                  <a16:creationId xmlns:a16="http://schemas.microsoft.com/office/drawing/2014/main" id="{756B67AC-12DD-636E-9F6C-AB37D1CAD21A}"/>
                </a:ext>
              </a:extLst>
            </p:cNvPr>
            <p:cNvSpPr txBox="1"/>
            <p:nvPr/>
          </p:nvSpPr>
          <p:spPr>
            <a:xfrm>
              <a:off x="9482835" y="4970437"/>
              <a:ext cx="4838385" cy="3131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163"/>
                </a:lnSpc>
              </a:pPr>
              <a:r>
                <a:rPr lang="nl-NL" sz="3000" spc="-44" dirty="0">
                  <a:solidFill>
                    <a:srgbClr val="017016"/>
                  </a:solidFill>
                  <a:latin typeface="HK Grotesk" panose="020B0604020202020204" charset="0"/>
                </a:rPr>
                <a:t>Tugas Project</a:t>
              </a:r>
              <a:endParaRPr lang="en-US" sz="3000" spc="-44" dirty="0">
                <a:solidFill>
                  <a:srgbClr val="017016"/>
                </a:solidFill>
                <a:latin typeface="HK Grotesk" panose="020B0604020202020204" charset="0"/>
              </a:endParaRPr>
            </a:p>
          </p:txBody>
        </p:sp>
        <p:grpSp>
          <p:nvGrpSpPr>
            <p:cNvPr id="7" name="Group 55">
              <a:extLst>
                <a:ext uri="{FF2B5EF4-FFF2-40B4-BE49-F238E27FC236}">
                  <a16:creationId xmlns:a16="http://schemas.microsoft.com/office/drawing/2014/main" id="{2BA66737-1FB4-DB7E-6A4C-4B1A0E35BBDF}"/>
                </a:ext>
              </a:extLst>
            </p:cNvPr>
            <p:cNvGrpSpPr/>
            <p:nvPr/>
          </p:nvGrpSpPr>
          <p:grpSpPr>
            <a:xfrm>
              <a:off x="14521965" y="4749076"/>
              <a:ext cx="742644" cy="742644"/>
              <a:chOff x="0" y="0"/>
              <a:chExt cx="812800" cy="812800"/>
            </a:xfrm>
          </p:grpSpPr>
          <p:sp>
            <p:nvSpPr>
              <p:cNvPr id="8" name="Freeform 56">
                <a:extLst>
                  <a:ext uri="{FF2B5EF4-FFF2-40B4-BE49-F238E27FC236}">
                    <a16:creationId xmlns:a16="http://schemas.microsoft.com/office/drawing/2014/main" id="{8236A03A-A041-C833-0D68-816F0B133C7C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17016"/>
              </a:solidFill>
            </p:spPr>
          </p:sp>
          <p:sp>
            <p:nvSpPr>
              <p:cNvPr id="9" name="TextBox 57">
                <a:extLst>
                  <a:ext uri="{FF2B5EF4-FFF2-40B4-BE49-F238E27FC236}">
                    <a16:creationId xmlns:a16="http://schemas.microsoft.com/office/drawing/2014/main" id="{A808DB68-FF8D-61CC-3F8D-D186C82243E0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latin typeface="HK Grotesk" panose="020B0604020202020204" charset="0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171E22E-FF44-93A5-E970-6890CC9D96EF}"/>
              </a:ext>
            </a:extLst>
          </p:cNvPr>
          <p:cNvGrpSpPr/>
          <p:nvPr/>
        </p:nvGrpSpPr>
        <p:grpSpPr>
          <a:xfrm>
            <a:off x="2667000" y="7144502"/>
            <a:ext cx="6103721" cy="1010018"/>
            <a:chOff x="9272026" y="4646601"/>
            <a:chExt cx="6103721" cy="1010018"/>
          </a:xfrm>
        </p:grpSpPr>
        <p:grpSp>
          <p:nvGrpSpPr>
            <p:cNvPr id="29" name="Group 10">
              <a:extLst>
                <a:ext uri="{FF2B5EF4-FFF2-40B4-BE49-F238E27FC236}">
                  <a16:creationId xmlns:a16="http://schemas.microsoft.com/office/drawing/2014/main" id="{70C6190D-B73A-508D-A025-40A4B23C6233}"/>
                </a:ext>
              </a:extLst>
            </p:cNvPr>
            <p:cNvGrpSpPr/>
            <p:nvPr/>
          </p:nvGrpSpPr>
          <p:grpSpPr>
            <a:xfrm>
              <a:off x="9272026" y="4646601"/>
              <a:ext cx="6103721" cy="958746"/>
              <a:chOff x="0" y="0"/>
              <a:chExt cx="2521016" cy="395990"/>
            </a:xfrm>
          </p:grpSpPr>
          <p:sp>
            <p:nvSpPr>
              <p:cNvPr id="34" name="Freeform 11">
                <a:extLst>
                  <a:ext uri="{FF2B5EF4-FFF2-40B4-BE49-F238E27FC236}">
                    <a16:creationId xmlns:a16="http://schemas.microsoft.com/office/drawing/2014/main" id="{F245847C-FAB3-C243-CF9A-77C43243F512}"/>
                  </a:ext>
                </a:extLst>
              </p:cNvPr>
              <p:cNvSpPr/>
              <p:nvPr/>
            </p:nvSpPr>
            <p:spPr>
              <a:xfrm>
                <a:off x="0" y="0"/>
                <a:ext cx="2521016" cy="395990"/>
              </a:xfrm>
              <a:custGeom>
                <a:avLst/>
                <a:gdLst/>
                <a:ahLst/>
                <a:cxnLst/>
                <a:rect l="l" t="t" r="r" b="b"/>
                <a:pathLst>
                  <a:path w="2521016" h="395990">
                    <a:moveTo>
                      <a:pt x="126839" y="0"/>
                    </a:moveTo>
                    <a:lnTo>
                      <a:pt x="2394177" y="0"/>
                    </a:lnTo>
                    <a:cubicBezTo>
                      <a:pt x="2427817" y="0"/>
                      <a:pt x="2460079" y="13363"/>
                      <a:pt x="2483866" y="37150"/>
                    </a:cubicBezTo>
                    <a:cubicBezTo>
                      <a:pt x="2507653" y="60937"/>
                      <a:pt x="2521016" y="93199"/>
                      <a:pt x="2521016" y="126839"/>
                    </a:cubicBezTo>
                    <a:lnTo>
                      <a:pt x="2521016" y="269151"/>
                    </a:lnTo>
                    <a:cubicBezTo>
                      <a:pt x="2521016" y="339202"/>
                      <a:pt x="2464228" y="395990"/>
                      <a:pt x="2394177" y="395990"/>
                    </a:cubicBezTo>
                    <a:lnTo>
                      <a:pt x="126839" y="395990"/>
                    </a:lnTo>
                    <a:cubicBezTo>
                      <a:pt x="56788" y="395990"/>
                      <a:pt x="0" y="339202"/>
                      <a:pt x="0" y="269151"/>
                    </a:cubicBezTo>
                    <a:lnTo>
                      <a:pt x="0" y="126839"/>
                    </a:lnTo>
                    <a:cubicBezTo>
                      <a:pt x="0" y="56788"/>
                      <a:pt x="56788" y="0"/>
                      <a:pt x="12683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5" name="TextBox 12">
                <a:extLst>
                  <a:ext uri="{FF2B5EF4-FFF2-40B4-BE49-F238E27FC236}">
                    <a16:creationId xmlns:a16="http://schemas.microsoft.com/office/drawing/2014/main" id="{AC26C9B6-89F5-8537-917B-2ED88BE2F25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latin typeface="HK Grotesk" panose="020B0604020202020204" charset="0"/>
                </a:endParaRPr>
              </a:p>
            </p:txBody>
          </p:sp>
        </p:grpSp>
        <p:sp>
          <p:nvSpPr>
            <p:cNvPr id="30" name="TextBox 36">
              <a:extLst>
                <a:ext uri="{FF2B5EF4-FFF2-40B4-BE49-F238E27FC236}">
                  <a16:creationId xmlns:a16="http://schemas.microsoft.com/office/drawing/2014/main" id="{0887B353-0AEA-1FFF-88B5-C67E2F67740D}"/>
                </a:ext>
              </a:extLst>
            </p:cNvPr>
            <p:cNvSpPr txBox="1"/>
            <p:nvPr/>
          </p:nvSpPr>
          <p:spPr>
            <a:xfrm>
              <a:off x="9540615" y="4779199"/>
              <a:ext cx="4838385" cy="877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163"/>
                </a:lnSpc>
              </a:pPr>
              <a:r>
                <a:rPr lang="it-IT" sz="3000" spc="-44" dirty="0">
                  <a:solidFill>
                    <a:srgbClr val="017016"/>
                  </a:solidFill>
                  <a:latin typeface="HK Grotesk" panose="020B0604020202020204" charset="0"/>
                </a:rPr>
                <a:t>E-Commerce dan M-Commerce </a:t>
              </a:r>
            </a:p>
            <a:p>
              <a:pPr algn="r">
                <a:lnSpc>
                  <a:spcPts val="2163"/>
                </a:lnSpc>
              </a:pPr>
              <a:endParaRPr lang="it-IT" sz="3000" spc="-44" dirty="0">
                <a:solidFill>
                  <a:srgbClr val="017016"/>
                </a:solidFill>
                <a:latin typeface="HK Grotesk" panose="020B0604020202020204" charset="0"/>
              </a:endParaRPr>
            </a:p>
            <a:p>
              <a:pPr algn="r">
                <a:lnSpc>
                  <a:spcPts val="2163"/>
                </a:lnSpc>
              </a:pPr>
              <a:r>
                <a:rPr lang="it-IT" sz="3000" spc="-44" dirty="0">
                  <a:solidFill>
                    <a:srgbClr val="017016"/>
                  </a:solidFill>
                  <a:latin typeface="HK Grotesk" panose="020B0604020202020204" charset="0"/>
                </a:rPr>
                <a:t>pada UMKM</a:t>
              </a:r>
              <a:endParaRPr lang="en-US" sz="3000" spc="-44" dirty="0">
                <a:solidFill>
                  <a:srgbClr val="017016"/>
                </a:solidFill>
                <a:latin typeface="HK Grotesk" panose="020B0604020202020204" charset="0"/>
              </a:endParaRPr>
            </a:p>
          </p:txBody>
        </p:sp>
        <p:grpSp>
          <p:nvGrpSpPr>
            <p:cNvPr id="31" name="Group 55">
              <a:extLst>
                <a:ext uri="{FF2B5EF4-FFF2-40B4-BE49-F238E27FC236}">
                  <a16:creationId xmlns:a16="http://schemas.microsoft.com/office/drawing/2014/main" id="{25D6D6C3-1065-2E3B-D952-90402605EEDB}"/>
                </a:ext>
              </a:extLst>
            </p:cNvPr>
            <p:cNvGrpSpPr/>
            <p:nvPr/>
          </p:nvGrpSpPr>
          <p:grpSpPr>
            <a:xfrm>
              <a:off x="14521965" y="4749076"/>
              <a:ext cx="742644" cy="742644"/>
              <a:chOff x="0" y="0"/>
              <a:chExt cx="812800" cy="812800"/>
            </a:xfrm>
          </p:grpSpPr>
          <p:sp>
            <p:nvSpPr>
              <p:cNvPr id="32" name="Freeform 56">
                <a:extLst>
                  <a:ext uri="{FF2B5EF4-FFF2-40B4-BE49-F238E27FC236}">
                    <a16:creationId xmlns:a16="http://schemas.microsoft.com/office/drawing/2014/main" id="{3609EF9F-0619-378B-6DA5-0ADF3117BCC7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17016"/>
              </a:solidFill>
            </p:spPr>
          </p:sp>
          <p:sp>
            <p:nvSpPr>
              <p:cNvPr id="33" name="TextBox 57">
                <a:extLst>
                  <a:ext uri="{FF2B5EF4-FFF2-40B4-BE49-F238E27FC236}">
                    <a16:creationId xmlns:a16="http://schemas.microsoft.com/office/drawing/2014/main" id="{B8481B27-1AE4-3140-3397-ED7CA2BFB61D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latin typeface="HK Grotesk" panose="020B0604020202020204" charset="0"/>
                </a:endParaRP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405EB6-AD65-BAE0-551F-48F469727CBA}"/>
              </a:ext>
            </a:extLst>
          </p:cNvPr>
          <p:cNvGrpSpPr/>
          <p:nvPr/>
        </p:nvGrpSpPr>
        <p:grpSpPr>
          <a:xfrm>
            <a:off x="474710" y="5430704"/>
            <a:ext cx="8332824" cy="958746"/>
            <a:chOff x="-270563" y="5651600"/>
            <a:chExt cx="8332824" cy="958746"/>
          </a:xfrm>
        </p:grpSpPr>
        <p:grpSp>
          <p:nvGrpSpPr>
            <p:cNvPr id="268" name="Group 13">
              <a:extLst>
                <a:ext uri="{FF2B5EF4-FFF2-40B4-BE49-F238E27FC236}">
                  <a16:creationId xmlns:a16="http://schemas.microsoft.com/office/drawing/2014/main" id="{A3AA8916-4FF7-226C-37A9-2891CB68E452}"/>
                </a:ext>
              </a:extLst>
            </p:cNvPr>
            <p:cNvGrpSpPr/>
            <p:nvPr/>
          </p:nvGrpSpPr>
          <p:grpSpPr>
            <a:xfrm>
              <a:off x="1958540" y="5651600"/>
              <a:ext cx="6103721" cy="958746"/>
              <a:chOff x="0" y="0"/>
              <a:chExt cx="2521016" cy="395990"/>
            </a:xfrm>
          </p:grpSpPr>
          <p:sp>
            <p:nvSpPr>
              <p:cNvPr id="269" name="Freeform 14">
                <a:extLst>
                  <a:ext uri="{FF2B5EF4-FFF2-40B4-BE49-F238E27FC236}">
                    <a16:creationId xmlns:a16="http://schemas.microsoft.com/office/drawing/2014/main" id="{08CB3B51-4893-3AD6-0D79-0BEDC4223AC3}"/>
                  </a:ext>
                </a:extLst>
              </p:cNvPr>
              <p:cNvSpPr/>
              <p:nvPr/>
            </p:nvSpPr>
            <p:spPr>
              <a:xfrm>
                <a:off x="0" y="0"/>
                <a:ext cx="2521016" cy="395990"/>
              </a:xfrm>
              <a:custGeom>
                <a:avLst/>
                <a:gdLst/>
                <a:ahLst/>
                <a:cxnLst/>
                <a:rect l="l" t="t" r="r" b="b"/>
                <a:pathLst>
                  <a:path w="2521016" h="395990">
                    <a:moveTo>
                      <a:pt x="126839" y="0"/>
                    </a:moveTo>
                    <a:lnTo>
                      <a:pt x="2394177" y="0"/>
                    </a:lnTo>
                    <a:cubicBezTo>
                      <a:pt x="2427817" y="0"/>
                      <a:pt x="2460079" y="13363"/>
                      <a:pt x="2483866" y="37150"/>
                    </a:cubicBezTo>
                    <a:cubicBezTo>
                      <a:pt x="2507653" y="60937"/>
                      <a:pt x="2521016" y="93199"/>
                      <a:pt x="2521016" y="126839"/>
                    </a:cubicBezTo>
                    <a:lnTo>
                      <a:pt x="2521016" y="269151"/>
                    </a:lnTo>
                    <a:cubicBezTo>
                      <a:pt x="2521016" y="339202"/>
                      <a:pt x="2464228" y="395990"/>
                      <a:pt x="2394177" y="395990"/>
                    </a:cubicBezTo>
                    <a:lnTo>
                      <a:pt x="126839" y="395990"/>
                    </a:lnTo>
                    <a:cubicBezTo>
                      <a:pt x="56788" y="395990"/>
                      <a:pt x="0" y="339202"/>
                      <a:pt x="0" y="269151"/>
                    </a:cubicBezTo>
                    <a:lnTo>
                      <a:pt x="0" y="126839"/>
                    </a:lnTo>
                    <a:cubicBezTo>
                      <a:pt x="0" y="56788"/>
                      <a:pt x="56788" y="0"/>
                      <a:pt x="12683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70" name="TextBox 15">
                <a:extLst>
                  <a:ext uri="{FF2B5EF4-FFF2-40B4-BE49-F238E27FC236}">
                    <a16:creationId xmlns:a16="http://schemas.microsoft.com/office/drawing/2014/main" id="{FA1D8BF1-8DAA-5254-D40D-74C229D0428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latin typeface="HK Grotesk" panose="020B0604020202020204" charset="0"/>
                </a:endParaRPr>
              </a:p>
            </p:txBody>
          </p:sp>
        </p:grpSp>
        <p:sp>
          <p:nvSpPr>
            <p:cNvPr id="292" name="TextBox 37">
              <a:extLst>
                <a:ext uri="{FF2B5EF4-FFF2-40B4-BE49-F238E27FC236}">
                  <a16:creationId xmlns:a16="http://schemas.microsoft.com/office/drawing/2014/main" id="{8E94F056-9355-30DB-5AB3-822F305D75DC}"/>
                </a:ext>
              </a:extLst>
            </p:cNvPr>
            <p:cNvSpPr txBox="1"/>
            <p:nvPr/>
          </p:nvSpPr>
          <p:spPr>
            <a:xfrm>
              <a:off x="-270563" y="5861326"/>
              <a:ext cx="7239047" cy="5279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1911"/>
                </a:lnSpc>
              </a:pPr>
              <a:endParaRPr lang="it-IT" sz="3000" spc="-79" dirty="0">
                <a:solidFill>
                  <a:srgbClr val="017016"/>
                </a:solidFill>
                <a:latin typeface="HK Grotesk" panose="020B0604020202020204" charset="0"/>
              </a:endParaRPr>
            </a:p>
            <a:p>
              <a:pPr algn="r">
                <a:lnSpc>
                  <a:spcPts val="1911"/>
                </a:lnSpc>
              </a:pPr>
              <a:r>
                <a:rPr lang="it-IT" sz="3000" spc="-79" dirty="0">
                  <a:solidFill>
                    <a:srgbClr val="017016"/>
                  </a:solidFill>
                  <a:latin typeface="HK Grotesk" panose="020B0604020202020204" charset="0"/>
                </a:rPr>
                <a:t>UMKM</a:t>
              </a:r>
              <a:endParaRPr lang="en-US" sz="3000" spc="-79" dirty="0">
                <a:solidFill>
                  <a:srgbClr val="017016"/>
                </a:solidFill>
                <a:latin typeface="HK Grotesk" panose="020B0604020202020204" charset="0"/>
              </a:endParaRPr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C17FE09C-7F25-6899-048E-277876092534}"/>
                </a:ext>
              </a:extLst>
            </p:cNvPr>
            <p:cNvSpPr/>
            <p:nvPr/>
          </p:nvSpPr>
          <p:spPr>
            <a:xfrm>
              <a:off x="7162800" y="5782652"/>
              <a:ext cx="739330" cy="742644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17016"/>
            </a:solidFill>
          </p:spPr>
        </p:sp>
      </p:grpSp>
    </p:spTree>
    <p:extLst>
      <p:ext uri="{BB962C8B-B14F-4D97-AF65-F5344CB8AC3E}">
        <p14:creationId xmlns:p14="http://schemas.microsoft.com/office/powerpoint/2010/main" val="3942134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</a:blip>
          <a:srcRect t="29292" b="2929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0" y="0"/>
            <a:ext cx="6957909" cy="10287000"/>
          </a:xfrm>
          <a:custGeom>
            <a:avLst/>
            <a:gdLst/>
            <a:ahLst/>
            <a:cxnLst/>
            <a:rect l="l" t="t" r="r" b="b"/>
            <a:pathLst>
              <a:path w="6957909" h="10287000">
                <a:moveTo>
                  <a:pt x="0" y="0"/>
                </a:moveTo>
                <a:lnTo>
                  <a:pt x="6957909" y="0"/>
                </a:lnTo>
                <a:lnTo>
                  <a:pt x="695790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62837"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83139" y="1428352"/>
            <a:ext cx="4991631" cy="7487446"/>
            <a:chOff x="0" y="0"/>
            <a:chExt cx="6350000" cy="9525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5"/>
              <a:stretch>
                <a:fillRect l="-62570" r="-62570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10322588" y="276411"/>
            <a:ext cx="3232576" cy="1504577"/>
          </a:xfrm>
          <a:custGeom>
            <a:avLst/>
            <a:gdLst/>
            <a:ahLst/>
            <a:cxnLst/>
            <a:rect l="l" t="t" r="r" b="b"/>
            <a:pathLst>
              <a:path w="3232576" h="1504577">
                <a:moveTo>
                  <a:pt x="0" y="0"/>
                </a:moveTo>
                <a:lnTo>
                  <a:pt x="3232576" y="0"/>
                </a:lnTo>
                <a:lnTo>
                  <a:pt x="3232576" y="1504578"/>
                </a:lnTo>
                <a:lnTo>
                  <a:pt x="0" y="15045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86765" b="-8179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694173" y="391279"/>
            <a:ext cx="1389710" cy="1389710"/>
          </a:xfrm>
          <a:custGeom>
            <a:avLst/>
            <a:gdLst/>
            <a:ahLst/>
            <a:cxnLst/>
            <a:rect l="l" t="t" r="r" b="b"/>
            <a:pathLst>
              <a:path w="1389710" h="1389710">
                <a:moveTo>
                  <a:pt x="0" y="0"/>
                </a:moveTo>
                <a:lnTo>
                  <a:pt x="1389709" y="0"/>
                </a:lnTo>
                <a:lnTo>
                  <a:pt x="1389709" y="1389710"/>
                </a:lnTo>
                <a:lnTo>
                  <a:pt x="0" y="138971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477835" y="557504"/>
            <a:ext cx="2232518" cy="1189746"/>
          </a:xfrm>
          <a:custGeom>
            <a:avLst/>
            <a:gdLst/>
            <a:ahLst/>
            <a:cxnLst/>
            <a:rect l="l" t="t" r="r" b="b"/>
            <a:pathLst>
              <a:path w="2232518" h="1189746">
                <a:moveTo>
                  <a:pt x="0" y="0"/>
                </a:moveTo>
                <a:lnTo>
                  <a:pt x="2232518" y="0"/>
                </a:lnTo>
                <a:lnTo>
                  <a:pt x="2232518" y="1189746"/>
                </a:lnTo>
                <a:lnTo>
                  <a:pt x="0" y="118974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9861281" y="4692018"/>
            <a:ext cx="7387765" cy="1509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2600"/>
              </a:lnSpc>
            </a:pPr>
            <a:r>
              <a:rPr lang="en-US" sz="8800" dirty="0">
                <a:solidFill>
                  <a:srgbClr val="017016"/>
                </a:solidFill>
                <a:latin typeface="League Gothic"/>
              </a:rPr>
              <a:t>DEFINISI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791200" y="6276788"/>
            <a:ext cx="11430000" cy="1509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12600"/>
              </a:lnSpc>
              <a:spcBef>
                <a:spcPct val="0"/>
              </a:spcBef>
            </a:pPr>
            <a:r>
              <a:rPr lang="en-US" sz="8800" dirty="0">
                <a:solidFill>
                  <a:srgbClr val="FAB900"/>
                </a:solidFill>
                <a:latin typeface="League Gothic"/>
              </a:rPr>
              <a:t>UMKM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212468" y="276411"/>
            <a:ext cx="3232576" cy="1504577"/>
          </a:xfrm>
          <a:custGeom>
            <a:avLst/>
            <a:gdLst/>
            <a:ahLst/>
            <a:cxnLst/>
            <a:rect l="l" t="t" r="r" b="b"/>
            <a:pathLst>
              <a:path w="3232576" h="1504577">
                <a:moveTo>
                  <a:pt x="0" y="0"/>
                </a:moveTo>
                <a:lnTo>
                  <a:pt x="3232577" y="0"/>
                </a:lnTo>
                <a:lnTo>
                  <a:pt x="3232577" y="1504578"/>
                </a:lnTo>
                <a:lnTo>
                  <a:pt x="0" y="15045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6765" b="-81795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584053" y="391279"/>
            <a:ext cx="1389710" cy="1389710"/>
          </a:xfrm>
          <a:custGeom>
            <a:avLst/>
            <a:gdLst/>
            <a:ahLst/>
            <a:cxnLst/>
            <a:rect l="l" t="t" r="r" b="b"/>
            <a:pathLst>
              <a:path w="1389710" h="1389710">
                <a:moveTo>
                  <a:pt x="0" y="0"/>
                </a:moveTo>
                <a:lnTo>
                  <a:pt x="1389710" y="0"/>
                </a:lnTo>
                <a:lnTo>
                  <a:pt x="1389710" y="1389710"/>
                </a:lnTo>
                <a:lnTo>
                  <a:pt x="0" y="13897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367715" y="557504"/>
            <a:ext cx="2232518" cy="1189746"/>
          </a:xfrm>
          <a:custGeom>
            <a:avLst/>
            <a:gdLst/>
            <a:ahLst/>
            <a:cxnLst/>
            <a:rect l="l" t="t" r="r" b="b"/>
            <a:pathLst>
              <a:path w="2232518" h="1189746">
                <a:moveTo>
                  <a:pt x="0" y="0"/>
                </a:moveTo>
                <a:lnTo>
                  <a:pt x="2232518" y="0"/>
                </a:lnTo>
                <a:lnTo>
                  <a:pt x="2232518" y="1189746"/>
                </a:lnTo>
                <a:lnTo>
                  <a:pt x="0" y="11897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179F3B80-AB0A-0062-1015-765590DB9A3B}"/>
              </a:ext>
            </a:extLst>
          </p:cNvPr>
          <p:cNvSpPr txBox="1"/>
          <p:nvPr/>
        </p:nvSpPr>
        <p:spPr>
          <a:xfrm>
            <a:off x="1801542" y="2287485"/>
            <a:ext cx="14124258" cy="1076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6999" i="1" dirty="0">
                <a:solidFill>
                  <a:srgbClr val="074B14"/>
                </a:solidFill>
                <a:latin typeface="HK Grotesk Semi-Bold"/>
              </a:rPr>
              <a:t>UMKM</a:t>
            </a: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B1FD9945-FA0C-84ED-F3AB-A8947E4EB368}"/>
              </a:ext>
            </a:extLst>
          </p:cNvPr>
          <p:cNvSpPr txBox="1"/>
          <p:nvPr/>
        </p:nvSpPr>
        <p:spPr>
          <a:xfrm>
            <a:off x="1948861" y="3772451"/>
            <a:ext cx="14390277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414042"/>
                </a:solidFill>
                <a:latin typeface="HK Grotesk"/>
              </a:rPr>
              <a:t>UMKM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adalah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bisnis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dengan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skala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yang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relatif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kecil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dalam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hal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jumlah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karyawan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,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omset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, dan asset.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414042"/>
                </a:solidFill>
                <a:latin typeface="HK Grotesk"/>
              </a:rPr>
              <a:t>UMKM (Usaha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Mikro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, Kecil, dan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Menengah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)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merupakan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bagian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penting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dari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perekonomian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di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banyak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negara.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414042"/>
                </a:solidFill>
                <a:latin typeface="HK Grotesk"/>
              </a:rPr>
              <a:t>UMKM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memiliki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peran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krusial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dalam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menciptakan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lapangan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kerja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,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mendorong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inovasi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, dan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menyumbang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pada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pertumbuhan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ekonomi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secara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keseluruhan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212468" y="276411"/>
            <a:ext cx="3232576" cy="1504577"/>
          </a:xfrm>
          <a:custGeom>
            <a:avLst/>
            <a:gdLst/>
            <a:ahLst/>
            <a:cxnLst/>
            <a:rect l="l" t="t" r="r" b="b"/>
            <a:pathLst>
              <a:path w="3232576" h="1504577">
                <a:moveTo>
                  <a:pt x="0" y="0"/>
                </a:moveTo>
                <a:lnTo>
                  <a:pt x="3232577" y="0"/>
                </a:lnTo>
                <a:lnTo>
                  <a:pt x="3232577" y="1504578"/>
                </a:lnTo>
                <a:lnTo>
                  <a:pt x="0" y="15045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6765" b="-81795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584053" y="391279"/>
            <a:ext cx="1389710" cy="1389710"/>
          </a:xfrm>
          <a:custGeom>
            <a:avLst/>
            <a:gdLst/>
            <a:ahLst/>
            <a:cxnLst/>
            <a:rect l="l" t="t" r="r" b="b"/>
            <a:pathLst>
              <a:path w="1389710" h="1389710">
                <a:moveTo>
                  <a:pt x="0" y="0"/>
                </a:moveTo>
                <a:lnTo>
                  <a:pt x="1389710" y="0"/>
                </a:lnTo>
                <a:lnTo>
                  <a:pt x="1389710" y="1389710"/>
                </a:lnTo>
                <a:lnTo>
                  <a:pt x="0" y="13897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367715" y="557504"/>
            <a:ext cx="2232518" cy="1189746"/>
          </a:xfrm>
          <a:custGeom>
            <a:avLst/>
            <a:gdLst/>
            <a:ahLst/>
            <a:cxnLst/>
            <a:rect l="l" t="t" r="r" b="b"/>
            <a:pathLst>
              <a:path w="2232518" h="1189746">
                <a:moveTo>
                  <a:pt x="0" y="0"/>
                </a:moveTo>
                <a:lnTo>
                  <a:pt x="2232518" y="0"/>
                </a:lnTo>
                <a:lnTo>
                  <a:pt x="2232518" y="1189746"/>
                </a:lnTo>
                <a:lnTo>
                  <a:pt x="0" y="11897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8915400" y="-800100"/>
            <a:ext cx="10785179" cy="15447120"/>
            <a:chOff x="1842456" y="433209"/>
            <a:chExt cx="4433570" cy="6350000"/>
          </a:xfrm>
        </p:grpSpPr>
        <p:sp>
          <p:nvSpPr>
            <p:cNvPr id="11" name="Freeform 11"/>
            <p:cNvSpPr/>
            <p:nvPr/>
          </p:nvSpPr>
          <p:spPr>
            <a:xfrm>
              <a:off x="1842456" y="433209"/>
              <a:ext cx="4433570" cy="6350000"/>
            </a:xfrm>
            <a:custGeom>
              <a:avLst/>
              <a:gdLst/>
              <a:ahLst/>
              <a:cxnLst/>
              <a:rect l="l" t="t" r="r" b="b"/>
              <a:pathLst>
                <a:path w="4433570" h="6350000">
                  <a:moveTo>
                    <a:pt x="4433570" y="0"/>
                  </a:moveTo>
                  <a:lnTo>
                    <a:pt x="4433570" y="0"/>
                  </a:lnTo>
                  <a:lnTo>
                    <a:pt x="4433570" y="0"/>
                  </a:lnTo>
                  <a:lnTo>
                    <a:pt x="4433570" y="6350000"/>
                  </a:lnTo>
                  <a:lnTo>
                    <a:pt x="4433570" y="6350000"/>
                  </a:lnTo>
                  <a:lnTo>
                    <a:pt x="0" y="6350000"/>
                  </a:lnTo>
                  <a:lnTo>
                    <a:pt x="0" y="6350000"/>
                  </a:lnTo>
                  <a:lnTo>
                    <a:pt x="0" y="4433570"/>
                  </a:lnTo>
                  <a:cubicBezTo>
                    <a:pt x="0" y="1985010"/>
                    <a:pt x="1985010" y="0"/>
                    <a:pt x="4433570" y="0"/>
                  </a:cubicBezTo>
                  <a:close/>
                </a:path>
              </a:pathLst>
            </a:custGeom>
            <a:solidFill>
              <a:srgbClr val="FAD55D">
                <a:alpha val="9804"/>
              </a:srgbClr>
            </a:solidFill>
            <a:ln w="12700">
              <a:noFill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3" name="TextBox 3">
            <a:extLst>
              <a:ext uri="{FF2B5EF4-FFF2-40B4-BE49-F238E27FC236}">
                <a16:creationId xmlns:a16="http://schemas.microsoft.com/office/drawing/2014/main" id="{179F3B80-AB0A-0062-1015-765590DB9A3B}"/>
              </a:ext>
            </a:extLst>
          </p:cNvPr>
          <p:cNvSpPr txBox="1"/>
          <p:nvPr/>
        </p:nvSpPr>
        <p:spPr>
          <a:xfrm>
            <a:off x="1306923" y="2095500"/>
            <a:ext cx="16523877" cy="10448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it-IT" sz="6999" i="1" dirty="0">
                <a:solidFill>
                  <a:srgbClr val="074B14"/>
                </a:solidFill>
                <a:latin typeface="HK Grotesk Semi-Bold"/>
              </a:rPr>
              <a:t>Peran UMKM dalam Perekonomian</a:t>
            </a:r>
            <a:endParaRPr lang="en-US" sz="6999" i="1" dirty="0">
              <a:solidFill>
                <a:srgbClr val="074B14"/>
              </a:solidFill>
              <a:latin typeface="HK Grotesk Semi-Bold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B1FD9945-FA0C-84ED-F3AB-A8947E4EB368}"/>
              </a:ext>
            </a:extLst>
          </p:cNvPr>
          <p:cNvSpPr txBox="1"/>
          <p:nvPr/>
        </p:nvSpPr>
        <p:spPr>
          <a:xfrm>
            <a:off x="1306923" y="3325416"/>
            <a:ext cx="15674154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Penciptaan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Lapangan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Kerja</a:t>
            </a:r>
            <a:endParaRPr lang="en-US" sz="4000" dirty="0">
              <a:solidFill>
                <a:srgbClr val="414042"/>
              </a:solidFill>
              <a:latin typeface="HK Grotesk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Pendorong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Inovasi</a:t>
            </a:r>
            <a:endParaRPr lang="en-US" sz="4000" dirty="0">
              <a:solidFill>
                <a:srgbClr val="414042"/>
              </a:solidFill>
              <a:latin typeface="HK Grotesk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Kontribusi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pada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Pertumbuhan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Ekonomi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Penguatan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Ekonomi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Lokal</a:t>
            </a:r>
            <a:endParaRPr lang="en-US" sz="4000" dirty="0">
              <a:solidFill>
                <a:srgbClr val="414042"/>
              </a:solidFill>
              <a:latin typeface="HK Grotesk"/>
            </a:endParaRPr>
          </a:p>
        </p:txBody>
      </p:sp>
    </p:spTree>
    <p:extLst>
      <p:ext uri="{BB962C8B-B14F-4D97-AF65-F5344CB8AC3E}">
        <p14:creationId xmlns:p14="http://schemas.microsoft.com/office/powerpoint/2010/main" val="52320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212468" y="276411"/>
            <a:ext cx="3232576" cy="1504577"/>
          </a:xfrm>
          <a:custGeom>
            <a:avLst/>
            <a:gdLst/>
            <a:ahLst/>
            <a:cxnLst/>
            <a:rect l="l" t="t" r="r" b="b"/>
            <a:pathLst>
              <a:path w="3232576" h="1504577">
                <a:moveTo>
                  <a:pt x="0" y="0"/>
                </a:moveTo>
                <a:lnTo>
                  <a:pt x="3232577" y="0"/>
                </a:lnTo>
                <a:lnTo>
                  <a:pt x="3232577" y="1504578"/>
                </a:lnTo>
                <a:lnTo>
                  <a:pt x="0" y="15045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6765" b="-81795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584053" y="391279"/>
            <a:ext cx="1389710" cy="1389710"/>
          </a:xfrm>
          <a:custGeom>
            <a:avLst/>
            <a:gdLst/>
            <a:ahLst/>
            <a:cxnLst/>
            <a:rect l="l" t="t" r="r" b="b"/>
            <a:pathLst>
              <a:path w="1389710" h="1389710">
                <a:moveTo>
                  <a:pt x="0" y="0"/>
                </a:moveTo>
                <a:lnTo>
                  <a:pt x="1389710" y="0"/>
                </a:lnTo>
                <a:lnTo>
                  <a:pt x="1389710" y="1389710"/>
                </a:lnTo>
                <a:lnTo>
                  <a:pt x="0" y="13897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367715" y="557504"/>
            <a:ext cx="2232518" cy="1189746"/>
          </a:xfrm>
          <a:custGeom>
            <a:avLst/>
            <a:gdLst/>
            <a:ahLst/>
            <a:cxnLst/>
            <a:rect l="l" t="t" r="r" b="b"/>
            <a:pathLst>
              <a:path w="2232518" h="1189746">
                <a:moveTo>
                  <a:pt x="0" y="0"/>
                </a:moveTo>
                <a:lnTo>
                  <a:pt x="2232518" y="0"/>
                </a:lnTo>
                <a:lnTo>
                  <a:pt x="2232518" y="1189746"/>
                </a:lnTo>
                <a:lnTo>
                  <a:pt x="0" y="11897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8915400" y="-800100"/>
            <a:ext cx="10785179" cy="15447120"/>
            <a:chOff x="1842456" y="433209"/>
            <a:chExt cx="4433570" cy="6350000"/>
          </a:xfrm>
        </p:grpSpPr>
        <p:sp>
          <p:nvSpPr>
            <p:cNvPr id="11" name="Freeform 11"/>
            <p:cNvSpPr/>
            <p:nvPr/>
          </p:nvSpPr>
          <p:spPr>
            <a:xfrm>
              <a:off x="1842456" y="433209"/>
              <a:ext cx="4433570" cy="6350000"/>
            </a:xfrm>
            <a:custGeom>
              <a:avLst/>
              <a:gdLst/>
              <a:ahLst/>
              <a:cxnLst/>
              <a:rect l="l" t="t" r="r" b="b"/>
              <a:pathLst>
                <a:path w="4433570" h="6350000">
                  <a:moveTo>
                    <a:pt x="4433570" y="0"/>
                  </a:moveTo>
                  <a:lnTo>
                    <a:pt x="4433570" y="0"/>
                  </a:lnTo>
                  <a:lnTo>
                    <a:pt x="4433570" y="0"/>
                  </a:lnTo>
                  <a:lnTo>
                    <a:pt x="4433570" y="6350000"/>
                  </a:lnTo>
                  <a:lnTo>
                    <a:pt x="4433570" y="6350000"/>
                  </a:lnTo>
                  <a:lnTo>
                    <a:pt x="0" y="6350000"/>
                  </a:lnTo>
                  <a:lnTo>
                    <a:pt x="0" y="6350000"/>
                  </a:lnTo>
                  <a:lnTo>
                    <a:pt x="0" y="4433570"/>
                  </a:lnTo>
                  <a:cubicBezTo>
                    <a:pt x="0" y="1985010"/>
                    <a:pt x="1985010" y="0"/>
                    <a:pt x="4433570" y="0"/>
                  </a:cubicBezTo>
                  <a:close/>
                </a:path>
              </a:pathLst>
            </a:custGeom>
            <a:solidFill>
              <a:srgbClr val="FAD55D">
                <a:alpha val="9804"/>
              </a:srgbClr>
            </a:solidFill>
            <a:ln w="12700">
              <a:noFill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3" name="TextBox 3">
            <a:extLst>
              <a:ext uri="{FF2B5EF4-FFF2-40B4-BE49-F238E27FC236}">
                <a16:creationId xmlns:a16="http://schemas.microsoft.com/office/drawing/2014/main" id="{179F3B80-AB0A-0062-1015-765590DB9A3B}"/>
              </a:ext>
            </a:extLst>
          </p:cNvPr>
          <p:cNvSpPr txBox="1"/>
          <p:nvPr/>
        </p:nvSpPr>
        <p:spPr>
          <a:xfrm>
            <a:off x="1306923" y="2095500"/>
            <a:ext cx="16523877" cy="10448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it-IT" sz="6999" i="1" dirty="0">
                <a:solidFill>
                  <a:srgbClr val="074B14"/>
                </a:solidFill>
                <a:latin typeface="HK Grotesk Semi-Bold"/>
              </a:rPr>
              <a:t>E-Commerce dan M-Commerce pada UMKM</a:t>
            </a:r>
            <a:endParaRPr lang="en-US" sz="6999" i="1" dirty="0">
              <a:solidFill>
                <a:srgbClr val="074B14"/>
              </a:solidFill>
              <a:latin typeface="HK Grotesk Semi-Bold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B1FD9945-FA0C-84ED-F3AB-A8947E4EB368}"/>
              </a:ext>
            </a:extLst>
          </p:cNvPr>
          <p:cNvSpPr txBox="1"/>
          <p:nvPr/>
        </p:nvSpPr>
        <p:spPr>
          <a:xfrm>
            <a:off x="1306923" y="3325416"/>
            <a:ext cx="15674154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414042"/>
                </a:solidFill>
                <a:latin typeface="HK Grotesk"/>
              </a:rPr>
              <a:t>Salah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satu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perubahan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utama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adalah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pertumbuhan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pesat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perdagangan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elektronik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(E-Commerce) dan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perdagangan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berbasis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seluler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(M-Commerce).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414042"/>
                </a:solidFill>
                <a:latin typeface="HK Grotesk"/>
              </a:rPr>
              <a:t>E-Commerce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adalah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proses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pembelian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dan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penjualan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produk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dan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jasa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melalui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internet,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sementara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M-Commerce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adalah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bentuk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perdagangan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elektronik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yang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dilakukan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melalui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perangkat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seluler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seperti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smartphone dan tablet.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414042"/>
                </a:solidFill>
                <a:latin typeface="HK Grotesk"/>
              </a:rPr>
              <a:t>UMKM (Usaha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Mikro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, Kecil, dan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Menengah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)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memiliki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peran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krusial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dalam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perekonomian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dan juga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harus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mengadopsi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teknologi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digital,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termasuk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E-Commerce dan M-Commerce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untuk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tetap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bersaing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dan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berkembang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di pasar yang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semakin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kompetitif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0462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</a:blip>
          <a:srcRect t="29292" b="2929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" y="0"/>
            <a:ext cx="5791200" cy="10287000"/>
          </a:xfrm>
          <a:custGeom>
            <a:avLst/>
            <a:gdLst/>
            <a:ahLst/>
            <a:cxnLst/>
            <a:rect l="l" t="t" r="r" b="b"/>
            <a:pathLst>
              <a:path w="6957909" h="10287000">
                <a:moveTo>
                  <a:pt x="0" y="0"/>
                </a:moveTo>
                <a:lnTo>
                  <a:pt x="6957909" y="0"/>
                </a:lnTo>
                <a:lnTo>
                  <a:pt x="695790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6283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322588" y="276411"/>
            <a:ext cx="3232576" cy="1504577"/>
          </a:xfrm>
          <a:custGeom>
            <a:avLst/>
            <a:gdLst/>
            <a:ahLst/>
            <a:cxnLst/>
            <a:rect l="l" t="t" r="r" b="b"/>
            <a:pathLst>
              <a:path w="3232576" h="1504577">
                <a:moveTo>
                  <a:pt x="0" y="0"/>
                </a:moveTo>
                <a:lnTo>
                  <a:pt x="3232576" y="0"/>
                </a:lnTo>
                <a:lnTo>
                  <a:pt x="3232576" y="1504578"/>
                </a:lnTo>
                <a:lnTo>
                  <a:pt x="0" y="15045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6765" b="-8179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694173" y="391279"/>
            <a:ext cx="1389710" cy="1389710"/>
          </a:xfrm>
          <a:custGeom>
            <a:avLst/>
            <a:gdLst/>
            <a:ahLst/>
            <a:cxnLst/>
            <a:rect l="l" t="t" r="r" b="b"/>
            <a:pathLst>
              <a:path w="1389710" h="1389710">
                <a:moveTo>
                  <a:pt x="0" y="0"/>
                </a:moveTo>
                <a:lnTo>
                  <a:pt x="1389709" y="0"/>
                </a:lnTo>
                <a:lnTo>
                  <a:pt x="1389709" y="1389710"/>
                </a:lnTo>
                <a:lnTo>
                  <a:pt x="0" y="13897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477835" y="557504"/>
            <a:ext cx="2232518" cy="1189746"/>
          </a:xfrm>
          <a:custGeom>
            <a:avLst/>
            <a:gdLst/>
            <a:ahLst/>
            <a:cxnLst/>
            <a:rect l="l" t="t" r="r" b="b"/>
            <a:pathLst>
              <a:path w="2232518" h="1189746">
                <a:moveTo>
                  <a:pt x="0" y="0"/>
                </a:moveTo>
                <a:lnTo>
                  <a:pt x="2232518" y="0"/>
                </a:lnTo>
                <a:lnTo>
                  <a:pt x="2232518" y="1189746"/>
                </a:lnTo>
                <a:lnTo>
                  <a:pt x="0" y="11897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048000" y="4945095"/>
            <a:ext cx="14793857" cy="1509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2600"/>
              </a:lnSpc>
            </a:pPr>
            <a:r>
              <a:rPr lang="en-US" sz="8800" dirty="0">
                <a:solidFill>
                  <a:srgbClr val="017016"/>
                </a:solidFill>
                <a:latin typeface="League Gothic"/>
              </a:rPr>
              <a:t>TUGAS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300259" y="6286500"/>
            <a:ext cx="9541598" cy="1509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12600"/>
              </a:lnSpc>
              <a:spcBef>
                <a:spcPct val="0"/>
              </a:spcBef>
            </a:pPr>
            <a:r>
              <a:rPr lang="en-US" sz="8800" dirty="0">
                <a:solidFill>
                  <a:srgbClr val="FAB900"/>
                </a:solidFill>
                <a:latin typeface="League Gothic"/>
              </a:rPr>
              <a:t>Project</a:t>
            </a: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191ADEA4-DFD5-29B8-F295-E4509D2F9B91}"/>
              </a:ext>
            </a:extLst>
          </p:cNvPr>
          <p:cNvSpPr/>
          <p:nvPr/>
        </p:nvSpPr>
        <p:spPr>
          <a:xfrm>
            <a:off x="1219200" y="2019300"/>
            <a:ext cx="3683778" cy="7010651"/>
          </a:xfrm>
          <a:custGeom>
            <a:avLst/>
            <a:gdLst/>
            <a:ahLst/>
            <a:cxnLst/>
            <a:rect l="l" t="t" r="r" b="b"/>
            <a:pathLst>
              <a:path w="3683778" h="7010651">
                <a:moveTo>
                  <a:pt x="0" y="0"/>
                </a:moveTo>
                <a:lnTo>
                  <a:pt x="3683778" y="0"/>
                </a:lnTo>
                <a:lnTo>
                  <a:pt x="3683778" y="7010651"/>
                </a:lnTo>
                <a:lnTo>
                  <a:pt x="0" y="70106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0DB65083-2E8E-13C6-F566-CEFD9780A14A}"/>
              </a:ext>
            </a:extLst>
          </p:cNvPr>
          <p:cNvSpPr/>
          <p:nvPr/>
        </p:nvSpPr>
        <p:spPr>
          <a:xfrm>
            <a:off x="330977" y="6454932"/>
            <a:ext cx="2278972" cy="2684014"/>
          </a:xfrm>
          <a:custGeom>
            <a:avLst/>
            <a:gdLst/>
            <a:ahLst/>
            <a:cxnLst/>
            <a:rect l="l" t="t" r="r" b="b"/>
            <a:pathLst>
              <a:path w="2278972" h="2684014">
                <a:moveTo>
                  <a:pt x="0" y="0"/>
                </a:moveTo>
                <a:lnTo>
                  <a:pt x="2278972" y="0"/>
                </a:lnTo>
                <a:lnTo>
                  <a:pt x="2278972" y="2684014"/>
                </a:lnTo>
                <a:lnTo>
                  <a:pt x="0" y="26840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63568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212468" y="276411"/>
            <a:ext cx="3232576" cy="1504577"/>
          </a:xfrm>
          <a:custGeom>
            <a:avLst/>
            <a:gdLst/>
            <a:ahLst/>
            <a:cxnLst/>
            <a:rect l="l" t="t" r="r" b="b"/>
            <a:pathLst>
              <a:path w="3232576" h="1504577">
                <a:moveTo>
                  <a:pt x="0" y="0"/>
                </a:moveTo>
                <a:lnTo>
                  <a:pt x="3232577" y="0"/>
                </a:lnTo>
                <a:lnTo>
                  <a:pt x="3232577" y="1504578"/>
                </a:lnTo>
                <a:lnTo>
                  <a:pt x="0" y="15045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6765" b="-81795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584053" y="391279"/>
            <a:ext cx="1389710" cy="1389710"/>
          </a:xfrm>
          <a:custGeom>
            <a:avLst/>
            <a:gdLst/>
            <a:ahLst/>
            <a:cxnLst/>
            <a:rect l="l" t="t" r="r" b="b"/>
            <a:pathLst>
              <a:path w="1389710" h="1389710">
                <a:moveTo>
                  <a:pt x="0" y="0"/>
                </a:moveTo>
                <a:lnTo>
                  <a:pt x="1389710" y="0"/>
                </a:lnTo>
                <a:lnTo>
                  <a:pt x="1389710" y="1389710"/>
                </a:lnTo>
                <a:lnTo>
                  <a:pt x="0" y="13897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367715" y="557504"/>
            <a:ext cx="2232518" cy="1189746"/>
          </a:xfrm>
          <a:custGeom>
            <a:avLst/>
            <a:gdLst/>
            <a:ahLst/>
            <a:cxnLst/>
            <a:rect l="l" t="t" r="r" b="b"/>
            <a:pathLst>
              <a:path w="2232518" h="1189746">
                <a:moveTo>
                  <a:pt x="0" y="0"/>
                </a:moveTo>
                <a:lnTo>
                  <a:pt x="2232518" y="0"/>
                </a:lnTo>
                <a:lnTo>
                  <a:pt x="2232518" y="1189746"/>
                </a:lnTo>
                <a:lnTo>
                  <a:pt x="0" y="11897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8915400" y="-800100"/>
            <a:ext cx="10785179" cy="15447120"/>
            <a:chOff x="1842456" y="433209"/>
            <a:chExt cx="4433570" cy="6350000"/>
          </a:xfrm>
        </p:grpSpPr>
        <p:sp>
          <p:nvSpPr>
            <p:cNvPr id="11" name="Freeform 11"/>
            <p:cNvSpPr/>
            <p:nvPr/>
          </p:nvSpPr>
          <p:spPr>
            <a:xfrm>
              <a:off x="1842456" y="433209"/>
              <a:ext cx="4433570" cy="6350000"/>
            </a:xfrm>
            <a:custGeom>
              <a:avLst/>
              <a:gdLst/>
              <a:ahLst/>
              <a:cxnLst/>
              <a:rect l="l" t="t" r="r" b="b"/>
              <a:pathLst>
                <a:path w="4433570" h="6350000">
                  <a:moveTo>
                    <a:pt x="4433570" y="0"/>
                  </a:moveTo>
                  <a:lnTo>
                    <a:pt x="4433570" y="0"/>
                  </a:lnTo>
                  <a:lnTo>
                    <a:pt x="4433570" y="0"/>
                  </a:lnTo>
                  <a:lnTo>
                    <a:pt x="4433570" y="6350000"/>
                  </a:lnTo>
                  <a:lnTo>
                    <a:pt x="4433570" y="6350000"/>
                  </a:lnTo>
                  <a:lnTo>
                    <a:pt x="0" y="6350000"/>
                  </a:lnTo>
                  <a:lnTo>
                    <a:pt x="0" y="6350000"/>
                  </a:lnTo>
                  <a:lnTo>
                    <a:pt x="0" y="4433570"/>
                  </a:lnTo>
                  <a:cubicBezTo>
                    <a:pt x="0" y="1985010"/>
                    <a:pt x="1985010" y="0"/>
                    <a:pt x="4433570" y="0"/>
                  </a:cubicBezTo>
                  <a:close/>
                </a:path>
              </a:pathLst>
            </a:custGeom>
            <a:solidFill>
              <a:srgbClr val="FAD55D">
                <a:alpha val="9804"/>
              </a:srgbClr>
            </a:solidFill>
            <a:ln w="12700">
              <a:noFill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3" name="TextBox 3">
            <a:extLst>
              <a:ext uri="{FF2B5EF4-FFF2-40B4-BE49-F238E27FC236}">
                <a16:creationId xmlns:a16="http://schemas.microsoft.com/office/drawing/2014/main" id="{179F3B80-AB0A-0062-1015-765590DB9A3B}"/>
              </a:ext>
            </a:extLst>
          </p:cNvPr>
          <p:cNvSpPr txBox="1"/>
          <p:nvPr/>
        </p:nvSpPr>
        <p:spPr>
          <a:xfrm>
            <a:off x="1306923" y="2095500"/>
            <a:ext cx="16523877" cy="1076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6999" i="1" dirty="0" err="1">
                <a:solidFill>
                  <a:srgbClr val="074B14"/>
                </a:solidFill>
                <a:latin typeface="HK Grotesk Semi-Bold"/>
              </a:rPr>
              <a:t>Tugas</a:t>
            </a:r>
            <a:r>
              <a:rPr lang="en-US" sz="6999" i="1" dirty="0">
                <a:solidFill>
                  <a:srgbClr val="074B14"/>
                </a:solidFill>
                <a:latin typeface="HK Grotesk Semi-Bold"/>
              </a:rPr>
              <a:t> Project</a:t>
            </a: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B1FD9945-FA0C-84ED-F3AB-A8947E4EB368}"/>
              </a:ext>
            </a:extLst>
          </p:cNvPr>
          <p:cNvSpPr txBox="1"/>
          <p:nvPr/>
        </p:nvSpPr>
        <p:spPr>
          <a:xfrm>
            <a:off x="1306923" y="3325416"/>
            <a:ext cx="15674154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n-US" sz="4000" dirty="0">
                <a:solidFill>
                  <a:srgbClr val="414042"/>
                </a:solidFill>
                <a:latin typeface="HK Grotesk"/>
              </a:rPr>
              <a:t>Cari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studi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kasus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tentang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UMKM yang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ada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disekitarmu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Lakukan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identifikasi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terhadap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UMKM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tersebut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Lakukan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analisis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bisnis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dari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UMKM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tersebut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Buatlah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prototipe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E-Commerce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dari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hasil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analisis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bussines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proses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studi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kasus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yang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dipilih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Presentasikan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hasil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analisis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kedalam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powerpoint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Tuliskan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hasil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analisis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kedalam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dokumen</a:t>
            </a:r>
            <a:r>
              <a:rPr lang="en-US" sz="4000" dirty="0">
                <a:solidFill>
                  <a:srgbClr val="414042"/>
                </a:solidFill>
                <a:latin typeface="HK Grotesk"/>
              </a:rPr>
              <a:t> </a:t>
            </a:r>
            <a:r>
              <a:rPr lang="en-US" sz="4000" dirty="0" err="1">
                <a:solidFill>
                  <a:srgbClr val="414042"/>
                </a:solidFill>
                <a:latin typeface="HK Grotesk"/>
              </a:rPr>
              <a:t>laporan</a:t>
            </a:r>
            <a:endParaRPr lang="en-US" sz="4000" dirty="0">
              <a:solidFill>
                <a:srgbClr val="414042"/>
              </a:solidFill>
              <a:latin typeface="HK Grotesk"/>
            </a:endParaRPr>
          </a:p>
        </p:txBody>
      </p:sp>
    </p:spTree>
    <p:extLst>
      <p:ext uri="{BB962C8B-B14F-4D97-AF65-F5344CB8AC3E}">
        <p14:creationId xmlns:p14="http://schemas.microsoft.com/office/powerpoint/2010/main" val="3788002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7259300" y="2834659"/>
            <a:ext cx="1474996" cy="4617682"/>
            <a:chOff x="0" y="0"/>
            <a:chExt cx="388476" cy="12161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8476" cy="1216180"/>
            </a:xfrm>
            <a:custGeom>
              <a:avLst/>
              <a:gdLst/>
              <a:ahLst/>
              <a:cxnLst/>
              <a:rect l="l" t="t" r="r" b="b"/>
              <a:pathLst>
                <a:path w="388476" h="1216180">
                  <a:moveTo>
                    <a:pt x="194238" y="0"/>
                  </a:moveTo>
                  <a:lnTo>
                    <a:pt x="194238" y="0"/>
                  </a:lnTo>
                  <a:cubicBezTo>
                    <a:pt x="245753" y="0"/>
                    <a:pt x="295159" y="20464"/>
                    <a:pt x="331585" y="56891"/>
                  </a:cubicBezTo>
                  <a:cubicBezTo>
                    <a:pt x="368012" y="93318"/>
                    <a:pt x="388476" y="142723"/>
                    <a:pt x="388476" y="194238"/>
                  </a:cubicBezTo>
                  <a:lnTo>
                    <a:pt x="388476" y="1021941"/>
                  </a:lnTo>
                  <a:cubicBezTo>
                    <a:pt x="388476" y="1129216"/>
                    <a:pt x="301513" y="1216180"/>
                    <a:pt x="194238" y="1216180"/>
                  </a:cubicBezTo>
                  <a:lnTo>
                    <a:pt x="194238" y="1216180"/>
                  </a:lnTo>
                  <a:cubicBezTo>
                    <a:pt x="142723" y="1216180"/>
                    <a:pt x="93318" y="1195715"/>
                    <a:pt x="56891" y="1159289"/>
                  </a:cubicBezTo>
                  <a:cubicBezTo>
                    <a:pt x="20464" y="1122862"/>
                    <a:pt x="0" y="1073457"/>
                    <a:pt x="0" y="1021941"/>
                  </a:cubicBezTo>
                  <a:lnTo>
                    <a:pt x="0" y="194238"/>
                  </a:lnTo>
                  <a:cubicBezTo>
                    <a:pt x="0" y="86963"/>
                    <a:pt x="86963" y="0"/>
                    <a:pt x="194238" y="0"/>
                  </a:cubicBez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443982" y="2834659"/>
            <a:ext cx="1474996" cy="4617682"/>
            <a:chOff x="0" y="0"/>
            <a:chExt cx="388476" cy="12161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8476" cy="1216180"/>
            </a:xfrm>
            <a:custGeom>
              <a:avLst/>
              <a:gdLst/>
              <a:ahLst/>
              <a:cxnLst/>
              <a:rect l="l" t="t" r="r" b="b"/>
              <a:pathLst>
                <a:path w="388476" h="1216180">
                  <a:moveTo>
                    <a:pt x="194238" y="0"/>
                  </a:moveTo>
                  <a:lnTo>
                    <a:pt x="194238" y="0"/>
                  </a:lnTo>
                  <a:cubicBezTo>
                    <a:pt x="245753" y="0"/>
                    <a:pt x="295159" y="20464"/>
                    <a:pt x="331585" y="56891"/>
                  </a:cubicBezTo>
                  <a:cubicBezTo>
                    <a:pt x="368012" y="93318"/>
                    <a:pt x="388476" y="142723"/>
                    <a:pt x="388476" y="194238"/>
                  </a:cubicBezTo>
                  <a:lnTo>
                    <a:pt x="388476" y="1021941"/>
                  </a:lnTo>
                  <a:cubicBezTo>
                    <a:pt x="388476" y="1129216"/>
                    <a:pt x="301513" y="1216180"/>
                    <a:pt x="194238" y="1216180"/>
                  </a:cubicBezTo>
                  <a:lnTo>
                    <a:pt x="194238" y="1216180"/>
                  </a:lnTo>
                  <a:cubicBezTo>
                    <a:pt x="142723" y="1216180"/>
                    <a:pt x="93318" y="1195715"/>
                    <a:pt x="56891" y="1159289"/>
                  </a:cubicBezTo>
                  <a:cubicBezTo>
                    <a:pt x="20464" y="1122862"/>
                    <a:pt x="0" y="1073457"/>
                    <a:pt x="0" y="1021941"/>
                  </a:cubicBezTo>
                  <a:lnTo>
                    <a:pt x="0" y="194238"/>
                  </a:lnTo>
                  <a:cubicBezTo>
                    <a:pt x="0" y="86963"/>
                    <a:pt x="86963" y="0"/>
                    <a:pt x="194238" y="0"/>
                  </a:cubicBez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51944" y="8780049"/>
            <a:ext cx="16984111" cy="598362"/>
            <a:chOff x="0" y="0"/>
            <a:chExt cx="4473182" cy="15759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473182" cy="157593"/>
            </a:xfrm>
            <a:custGeom>
              <a:avLst/>
              <a:gdLst/>
              <a:ahLst/>
              <a:cxnLst/>
              <a:rect l="l" t="t" r="r" b="b"/>
              <a:pathLst>
                <a:path w="4473182" h="157593">
                  <a:moveTo>
                    <a:pt x="23247" y="0"/>
                  </a:moveTo>
                  <a:lnTo>
                    <a:pt x="4449934" y="0"/>
                  </a:lnTo>
                  <a:cubicBezTo>
                    <a:pt x="4456100" y="0"/>
                    <a:pt x="4462013" y="2449"/>
                    <a:pt x="4466373" y="6809"/>
                  </a:cubicBezTo>
                  <a:cubicBezTo>
                    <a:pt x="4470732" y="11169"/>
                    <a:pt x="4473182" y="17082"/>
                    <a:pt x="4473182" y="23247"/>
                  </a:cubicBezTo>
                  <a:lnTo>
                    <a:pt x="4473182" y="134346"/>
                  </a:lnTo>
                  <a:cubicBezTo>
                    <a:pt x="4473182" y="140511"/>
                    <a:pt x="4470732" y="146424"/>
                    <a:pt x="4466373" y="150784"/>
                  </a:cubicBezTo>
                  <a:cubicBezTo>
                    <a:pt x="4462013" y="155144"/>
                    <a:pt x="4456100" y="157593"/>
                    <a:pt x="4449934" y="157593"/>
                  </a:cubicBezTo>
                  <a:lnTo>
                    <a:pt x="23247" y="157593"/>
                  </a:lnTo>
                  <a:cubicBezTo>
                    <a:pt x="10408" y="157593"/>
                    <a:pt x="0" y="147185"/>
                    <a:pt x="0" y="134346"/>
                  </a:cubicBezTo>
                  <a:lnTo>
                    <a:pt x="0" y="23247"/>
                  </a:lnTo>
                  <a:cubicBezTo>
                    <a:pt x="0" y="10408"/>
                    <a:pt x="10408" y="0"/>
                    <a:pt x="2324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FFFFFF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699" y="2922850"/>
            <a:ext cx="16230600" cy="4635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21"/>
              </a:lnSpc>
            </a:pPr>
            <a:r>
              <a:rPr lang="en-US" sz="13158" dirty="0">
                <a:solidFill>
                  <a:srgbClr val="FFFFFF"/>
                </a:solidFill>
                <a:latin typeface="Mont Bold"/>
              </a:rPr>
              <a:t>TERIMA </a:t>
            </a:r>
          </a:p>
          <a:p>
            <a:pPr algn="ctr">
              <a:lnSpc>
                <a:spcPts val="18421"/>
              </a:lnSpc>
            </a:pPr>
            <a:r>
              <a:rPr lang="en-US" sz="13158" dirty="0">
                <a:solidFill>
                  <a:srgbClr val="FFFFFF"/>
                </a:solidFill>
                <a:latin typeface="Mont Bold"/>
              </a:rPr>
              <a:t>KASIH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7E8CBAE-C9D7-6259-3C0C-4027F10787B6}"/>
              </a:ext>
            </a:extLst>
          </p:cNvPr>
          <p:cNvSpPr/>
          <p:nvPr/>
        </p:nvSpPr>
        <p:spPr>
          <a:xfrm>
            <a:off x="4572000" y="-234494"/>
            <a:ext cx="8153400" cy="1937563"/>
          </a:xfrm>
          <a:prstGeom prst="roundRect">
            <a:avLst/>
          </a:prstGeom>
          <a:solidFill>
            <a:srgbClr val="FFFD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6">
            <a:extLst>
              <a:ext uri="{FF2B5EF4-FFF2-40B4-BE49-F238E27FC236}">
                <a16:creationId xmlns:a16="http://schemas.microsoft.com/office/drawing/2014/main" id="{FF9714B9-6F83-0DCE-F296-29D30B07EC0A}"/>
              </a:ext>
            </a:extLst>
          </p:cNvPr>
          <p:cNvSpPr/>
          <p:nvPr/>
        </p:nvSpPr>
        <p:spPr>
          <a:xfrm>
            <a:off x="4856790" y="90565"/>
            <a:ext cx="3232576" cy="1504577"/>
          </a:xfrm>
          <a:custGeom>
            <a:avLst/>
            <a:gdLst/>
            <a:ahLst/>
            <a:cxnLst/>
            <a:rect l="l" t="t" r="r" b="b"/>
            <a:pathLst>
              <a:path w="3232576" h="1504577">
                <a:moveTo>
                  <a:pt x="0" y="0"/>
                </a:moveTo>
                <a:lnTo>
                  <a:pt x="3232577" y="0"/>
                </a:lnTo>
                <a:lnTo>
                  <a:pt x="3232577" y="1504577"/>
                </a:lnTo>
                <a:lnTo>
                  <a:pt x="0" y="15045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6765" b="-81795"/>
            </a:stretch>
          </a:blipFill>
        </p:spPr>
      </p:sp>
      <p:sp>
        <p:nvSpPr>
          <p:cNvPr id="21" name="Freeform 17">
            <a:extLst>
              <a:ext uri="{FF2B5EF4-FFF2-40B4-BE49-F238E27FC236}">
                <a16:creationId xmlns:a16="http://schemas.microsoft.com/office/drawing/2014/main" id="{208FAB85-25D0-42A7-24E7-429DCCAA0E79}"/>
              </a:ext>
            </a:extLst>
          </p:cNvPr>
          <p:cNvSpPr/>
          <p:nvPr/>
        </p:nvSpPr>
        <p:spPr>
          <a:xfrm>
            <a:off x="8228375" y="205433"/>
            <a:ext cx="1389710" cy="1389710"/>
          </a:xfrm>
          <a:custGeom>
            <a:avLst/>
            <a:gdLst/>
            <a:ahLst/>
            <a:cxnLst/>
            <a:rect l="l" t="t" r="r" b="b"/>
            <a:pathLst>
              <a:path w="1389710" h="1389710">
                <a:moveTo>
                  <a:pt x="0" y="0"/>
                </a:moveTo>
                <a:lnTo>
                  <a:pt x="1389710" y="0"/>
                </a:lnTo>
                <a:lnTo>
                  <a:pt x="1389710" y="1389709"/>
                </a:lnTo>
                <a:lnTo>
                  <a:pt x="0" y="13897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Freeform 18">
            <a:extLst>
              <a:ext uri="{FF2B5EF4-FFF2-40B4-BE49-F238E27FC236}">
                <a16:creationId xmlns:a16="http://schemas.microsoft.com/office/drawing/2014/main" id="{F45BC9E0-DB3B-3295-AC8C-7CD890C945BA}"/>
              </a:ext>
            </a:extLst>
          </p:cNvPr>
          <p:cNvSpPr/>
          <p:nvPr/>
        </p:nvSpPr>
        <p:spPr>
          <a:xfrm>
            <a:off x="10012038" y="371658"/>
            <a:ext cx="2232518" cy="1189746"/>
          </a:xfrm>
          <a:custGeom>
            <a:avLst/>
            <a:gdLst/>
            <a:ahLst/>
            <a:cxnLst/>
            <a:rect l="l" t="t" r="r" b="b"/>
            <a:pathLst>
              <a:path w="2232518" h="1189746">
                <a:moveTo>
                  <a:pt x="0" y="0"/>
                </a:moveTo>
                <a:lnTo>
                  <a:pt x="2232518" y="0"/>
                </a:lnTo>
                <a:lnTo>
                  <a:pt x="2232518" y="1189746"/>
                </a:lnTo>
                <a:lnTo>
                  <a:pt x="0" y="11897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290</Words>
  <Application>Microsoft Office PowerPoint</Application>
  <PresentationFormat>Custom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Calibri</vt:lpstr>
      <vt:lpstr>Arial</vt:lpstr>
      <vt:lpstr>League Gothic</vt:lpstr>
      <vt:lpstr>HK Grotesk</vt:lpstr>
      <vt:lpstr>Mont Bold</vt:lpstr>
      <vt:lpstr>HK Grotesk Semi-Bold</vt:lpstr>
      <vt:lpstr>Poppins Ultra-Bold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IDEA HEADLINE 2022</dc:title>
  <dc:creator>Heri Supriyanto</dc:creator>
  <cp:lastModifiedBy>Heri Supriyanto</cp:lastModifiedBy>
  <cp:revision>100</cp:revision>
  <cp:lastPrinted>2023-07-16T08:42:09Z</cp:lastPrinted>
  <dcterms:created xsi:type="dcterms:W3CDTF">2006-08-16T00:00:00Z</dcterms:created>
  <dcterms:modified xsi:type="dcterms:W3CDTF">2023-08-15T07:46:57Z</dcterms:modified>
  <dc:identifier>DAFoNZsbnoA</dc:identifier>
</cp:coreProperties>
</file>