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8"/>
  </p:normalViewPr>
  <p:slideViewPr>
    <p:cSldViewPr>
      <p:cViewPr varScale="1">
        <p:scale>
          <a:sx n="121" d="100"/>
          <a:sy n="121" d="100"/>
        </p:scale>
        <p:origin x="200" y="4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BC532-4EF8-46DD-834C-F4AD2F823C7D}" type="datetimeFigureOut">
              <a:rPr lang="en-GB" smtClean="0"/>
              <a:t>12/08/2021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4BC2D-1DDB-4110-81F1-9D6D6328E1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492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2376B-DC90-4049-83E0-B3697ED4F821}" type="datetime1">
              <a:rPr lang="en-US" smtClean="0"/>
              <a:t>8/12/21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59072" y="2684779"/>
            <a:ext cx="4273855" cy="756920"/>
          </a:xfrm>
          <a:prstGeom prst="rect">
            <a:avLst/>
          </a:prstGeom>
        </p:spPr>
        <p:txBody>
          <a:bodyPr lIns="0" tIns="0" rIns="0" bIns="0"/>
          <a:lstStyle>
            <a:lvl1pPr>
              <a:defRPr sz="48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87423" y="2422041"/>
            <a:ext cx="10017152" cy="346329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F0CD3-E254-47C1-B786-A49300ED7416}" type="datetime1">
              <a:rPr lang="en-US" smtClean="0"/>
              <a:t>8/12/21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59072" y="2684779"/>
            <a:ext cx="4273855" cy="756920"/>
          </a:xfrm>
          <a:prstGeom prst="rect">
            <a:avLst/>
          </a:prstGeom>
        </p:spPr>
        <p:txBody>
          <a:bodyPr lIns="0" tIns="0" rIns="0" bIns="0"/>
          <a:lstStyle>
            <a:lvl1pPr>
              <a:defRPr sz="48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9EDF2-AEA9-43F7-A099-3D1532FED846}" type="datetime1">
              <a:rPr lang="en-US" smtClean="0"/>
              <a:t>8/12/21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59072" y="2684779"/>
            <a:ext cx="4273855" cy="756920"/>
          </a:xfrm>
          <a:prstGeom prst="rect">
            <a:avLst/>
          </a:prstGeom>
        </p:spPr>
        <p:txBody>
          <a:bodyPr lIns="0" tIns="0" rIns="0" bIns="0"/>
          <a:lstStyle>
            <a:lvl1pPr>
              <a:defRPr sz="4800" b="1" i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DECBD-AB9D-40BB-9474-7C2FA9C90BA1}" type="datetime1">
              <a:rPr lang="en-US" smtClean="0"/>
              <a:t>8/12/21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007AA-0A11-4754-9986-1C38449D47F9}" type="datetime1">
              <a:rPr lang="en-US" smtClean="0"/>
              <a:t>8/12/21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E75217-B1A9-4C78-8A3C-D26E4EF2CCD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1026" name="Picture 2" descr="Universitas Suryakancana (UNSUR)">
            <a:extLst>
              <a:ext uri="{FF2B5EF4-FFF2-40B4-BE49-F238E27FC236}">
                <a16:creationId xmlns:a16="http://schemas.microsoft.com/office/drawing/2014/main" id="{389A9DA9-5C71-4F7D-8A8D-A1916236EE0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93" y="92394"/>
            <a:ext cx="874374" cy="87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E98BC39-A3E8-4E3B-BFD5-DB93247EDA6C}"/>
              </a:ext>
            </a:extLst>
          </p:cNvPr>
          <p:cNvCxnSpPr>
            <a:cxnSpLocks/>
          </p:cNvCxnSpPr>
          <p:nvPr userDrawn="1"/>
        </p:nvCxnSpPr>
        <p:spPr>
          <a:xfrm>
            <a:off x="0" y="1072270"/>
            <a:ext cx="4572000" cy="0"/>
          </a:xfrm>
          <a:prstGeom prst="line">
            <a:avLst/>
          </a:prstGeom>
          <a:ln>
            <a:solidFill>
              <a:srgbClr val="0C3973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" name="Picture 2" descr="Kementerian Pendidikan dan Kebudayaan » Republik Indonesia">
            <a:extLst>
              <a:ext uri="{FF2B5EF4-FFF2-40B4-BE49-F238E27FC236}">
                <a16:creationId xmlns:a16="http://schemas.microsoft.com/office/drawing/2014/main" id="{45BCE50C-E4D1-4E11-8546-55DCC8B9E9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95" y="137076"/>
            <a:ext cx="1126770" cy="79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USAID vector logo - USAID logo vector free download">
            <a:extLst>
              <a:ext uri="{FF2B5EF4-FFF2-40B4-BE49-F238E27FC236}">
                <a16:creationId xmlns:a16="http://schemas.microsoft.com/office/drawing/2014/main" id="{26A8371D-2AA2-44AE-A900-5FCCDF923E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524" y="-1580"/>
            <a:ext cx="1073850" cy="107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Logo Unpad - Universitas Padjadjaran">
            <a:extLst>
              <a:ext uri="{FF2B5EF4-FFF2-40B4-BE49-F238E27FC236}">
                <a16:creationId xmlns:a16="http://schemas.microsoft.com/office/drawing/2014/main" id="{C08C4CAE-32DB-41AC-A937-6BE446E5CC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229" y="76065"/>
            <a:ext cx="1061874" cy="91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528CDD-8F4C-4C99-8BBC-62E87CD20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4B783D-EFE7-45DE-9647-2C306661632B}"/>
              </a:ext>
            </a:extLst>
          </p:cNvPr>
          <p:cNvSpPr txBox="1"/>
          <p:nvPr/>
        </p:nvSpPr>
        <p:spPr>
          <a:xfrm>
            <a:off x="685800" y="1770852"/>
            <a:ext cx="7049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 4</a:t>
            </a:r>
          </a:p>
          <a:p>
            <a:r>
              <a:rPr lang="en-US" sz="4000" b="1" dirty="0">
                <a:solidFill>
                  <a:srgbClr val="BA0C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MANAJEMEN SDM DAN KELEMBAGAAN</a:t>
            </a:r>
            <a:endParaRPr lang="en-GB" sz="4000" b="1" dirty="0">
              <a:solidFill>
                <a:srgbClr val="BA0C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C8191E-CA1B-4A89-84EF-82990DB6960B}"/>
              </a:ext>
            </a:extLst>
          </p:cNvPr>
          <p:cNvSpPr/>
          <p:nvPr/>
        </p:nvSpPr>
        <p:spPr>
          <a:xfrm>
            <a:off x="7391400" y="5087148"/>
            <a:ext cx="3581400" cy="5847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spc="-10" dirty="0">
                <a:solidFill>
                  <a:schemeClr val="bg1"/>
                </a:solidFill>
                <a:latin typeface="Arial"/>
                <a:cs typeface="Arial"/>
              </a:rPr>
              <a:t>PAPARAN</a:t>
            </a:r>
            <a:endParaRPr lang="fr-FR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26" name="Picture 2" descr="Pelatihan, Guru, Kelas gambar png">
            <a:extLst>
              <a:ext uri="{FF2B5EF4-FFF2-40B4-BE49-F238E27FC236}">
                <a16:creationId xmlns:a16="http://schemas.microsoft.com/office/drawing/2014/main" id="{8FA10B3F-D7E9-4A95-82FB-94CFF4F86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646" y="1680607"/>
            <a:ext cx="4469674" cy="29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8454F4A-9539-429A-BF7B-0BE6D280DC1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2CC2A8-2460-104B-9DB1-25E7800141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747367" y="1934971"/>
            <a:ext cx="32308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2400" b="1" spc="35" dirty="0">
                <a:solidFill>
                  <a:srgbClr val="002060"/>
                </a:solidFill>
                <a:latin typeface="Arial"/>
                <a:cs typeface="Arial"/>
              </a:rPr>
              <a:t>a.	</a:t>
            </a:r>
            <a:r>
              <a:rPr sz="2400" b="1" spc="10" dirty="0">
                <a:solidFill>
                  <a:srgbClr val="002060"/>
                </a:solidFill>
                <a:latin typeface="Arial"/>
                <a:cs typeface="Arial"/>
              </a:rPr>
              <a:t>Perubahan</a:t>
            </a:r>
            <a:r>
              <a:rPr sz="2400" b="1" spc="-12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2060"/>
                </a:solidFill>
                <a:latin typeface="Arial"/>
                <a:cs typeface="Arial"/>
              </a:rPr>
              <a:t>Sistem,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04567" y="2302764"/>
            <a:ext cx="78282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2000" spc="-45" dirty="0">
                <a:solidFill>
                  <a:srgbClr val="002060"/>
                </a:solidFill>
                <a:latin typeface="Arial"/>
                <a:cs typeface="Arial"/>
              </a:rPr>
              <a:t>a.	</a:t>
            </a:r>
            <a:r>
              <a:rPr sz="2000" spc="10" dirty="0">
                <a:solidFill>
                  <a:srgbClr val="002060"/>
                </a:solidFill>
                <a:latin typeface="Arial"/>
                <a:cs typeface="Arial"/>
              </a:rPr>
              <a:t>Menyesuaikan</a:t>
            </a:r>
            <a:r>
              <a:rPr sz="2000" spc="-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2060"/>
                </a:solidFill>
                <a:latin typeface="Arial"/>
                <a:cs typeface="Arial"/>
              </a:rPr>
              <a:t>sistem</a:t>
            </a:r>
            <a:r>
              <a:rPr sz="2000"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002060"/>
                </a:solidFill>
                <a:latin typeface="Arial"/>
                <a:cs typeface="Arial"/>
              </a:rPr>
              <a:t>dan</a:t>
            </a:r>
            <a:r>
              <a:rPr sz="2000" spc="-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55" dirty="0">
                <a:solidFill>
                  <a:srgbClr val="002060"/>
                </a:solidFill>
                <a:latin typeface="Arial"/>
                <a:cs typeface="Arial"/>
              </a:rPr>
              <a:t>prosedur</a:t>
            </a:r>
            <a:r>
              <a:rPr sz="2000" spc="-5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2060"/>
                </a:solidFill>
                <a:latin typeface="Arial"/>
                <a:cs typeface="Arial"/>
              </a:rPr>
              <a:t>organisasi</a:t>
            </a:r>
            <a:r>
              <a:rPr sz="2000" spc="-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002060"/>
                </a:solidFill>
                <a:latin typeface="Arial"/>
                <a:cs typeface="Arial"/>
              </a:rPr>
              <a:t>sebagai</a:t>
            </a:r>
            <a:r>
              <a:rPr sz="2000" spc="-5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2060"/>
                </a:solidFill>
                <a:latin typeface="Arial"/>
                <a:cs typeface="Arial"/>
              </a:rPr>
              <a:t>jawaban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47367" y="2499529"/>
            <a:ext cx="8405495" cy="109982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926465">
              <a:lnSpc>
                <a:spcPct val="100000"/>
              </a:lnSpc>
              <a:spcBef>
                <a:spcPts val="445"/>
              </a:spcBef>
            </a:pPr>
            <a:r>
              <a:rPr sz="2000" spc="45" dirty="0">
                <a:solidFill>
                  <a:srgbClr val="002060"/>
                </a:solidFill>
                <a:latin typeface="Arial"/>
                <a:cs typeface="Arial"/>
              </a:rPr>
              <a:t>untuk</a:t>
            </a:r>
            <a:r>
              <a:rPr sz="2000"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2060"/>
                </a:solidFill>
                <a:latin typeface="Arial"/>
                <a:cs typeface="Arial"/>
              </a:rPr>
              <a:t>mengantisipasi</a:t>
            </a:r>
            <a:r>
              <a:rPr sz="2000" spc="-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060"/>
                </a:solidFill>
                <a:latin typeface="Arial"/>
                <a:cs typeface="Arial"/>
              </a:rPr>
              <a:t>ancaman</a:t>
            </a:r>
            <a:r>
              <a:rPr sz="2000"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002060"/>
                </a:solidFill>
                <a:latin typeface="Arial"/>
                <a:cs typeface="Arial"/>
              </a:rPr>
              <a:t>dan</a:t>
            </a:r>
            <a:r>
              <a:rPr sz="2000" spc="-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002060"/>
                </a:solidFill>
                <a:latin typeface="Arial"/>
                <a:cs typeface="Arial"/>
              </a:rPr>
              <a:t>peluang</a:t>
            </a:r>
            <a:r>
              <a:rPr sz="2000"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40" dirty="0">
                <a:solidFill>
                  <a:srgbClr val="002060"/>
                </a:solidFill>
                <a:latin typeface="Arial"/>
                <a:cs typeface="Arial"/>
              </a:rPr>
              <a:t>faktor</a:t>
            </a:r>
            <a:r>
              <a:rPr sz="2000"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2060"/>
                </a:solidFill>
                <a:latin typeface="Arial"/>
                <a:cs typeface="Arial"/>
              </a:rPr>
              <a:t>eksternal.</a:t>
            </a:r>
            <a:endParaRPr sz="20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415"/>
              </a:spcBef>
              <a:buAutoNum type="alphaLcPeriod" startAt="2"/>
              <a:tabLst>
                <a:tab pos="469265" algn="l"/>
                <a:tab pos="469900" algn="l"/>
              </a:tabLst>
            </a:pPr>
            <a:r>
              <a:rPr sz="2400" b="1" spc="20" dirty="0">
                <a:solidFill>
                  <a:srgbClr val="002060"/>
                </a:solidFill>
                <a:latin typeface="Arial"/>
                <a:cs typeface="Arial"/>
              </a:rPr>
              <a:t>Kesempatan,</a:t>
            </a:r>
            <a:endParaRPr sz="2400" dirty="0">
              <a:latin typeface="Arial"/>
              <a:cs typeface="Arial"/>
            </a:endParaRPr>
          </a:p>
          <a:p>
            <a:pPr marL="927100" lvl="1" indent="-457200">
              <a:lnSpc>
                <a:spcPct val="100000"/>
              </a:lnSpc>
              <a:spcBef>
                <a:spcPts val="15"/>
              </a:spcBef>
              <a:buAutoNum type="alphaLcPeriod"/>
              <a:tabLst>
                <a:tab pos="926465" algn="l"/>
                <a:tab pos="927100" algn="l"/>
              </a:tabLst>
            </a:pPr>
            <a:r>
              <a:rPr sz="2000" spc="55" dirty="0">
                <a:solidFill>
                  <a:srgbClr val="002060"/>
                </a:solidFill>
                <a:latin typeface="Arial"/>
                <a:cs typeface="Arial"/>
              </a:rPr>
              <a:t>Memberikan</a:t>
            </a:r>
            <a:r>
              <a:rPr sz="2000" spc="-4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2060"/>
                </a:solidFill>
                <a:latin typeface="Arial"/>
                <a:cs typeface="Arial"/>
              </a:rPr>
              <a:t>kesempatan</a:t>
            </a:r>
            <a:r>
              <a:rPr sz="2000" spc="-4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55" dirty="0">
                <a:solidFill>
                  <a:srgbClr val="002060"/>
                </a:solidFill>
                <a:latin typeface="Arial"/>
                <a:cs typeface="Arial"/>
              </a:rPr>
              <a:t>pada</a:t>
            </a:r>
            <a:r>
              <a:rPr sz="2000" spc="-5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Arial"/>
                <a:cs typeface="Arial"/>
              </a:rPr>
              <a:t>karyawan</a:t>
            </a:r>
            <a:r>
              <a:rPr sz="2000" spc="-4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45" dirty="0">
                <a:solidFill>
                  <a:srgbClr val="002060"/>
                </a:solidFill>
                <a:latin typeface="Arial"/>
                <a:cs typeface="Arial"/>
              </a:rPr>
              <a:t>untuk</a:t>
            </a:r>
            <a:r>
              <a:rPr sz="2000" spc="-4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2060"/>
                </a:solidFill>
                <a:latin typeface="Arial"/>
                <a:cs typeface="Arial"/>
              </a:rPr>
              <a:t>menyalurkan</a:t>
            </a:r>
            <a:r>
              <a:rPr sz="2000" spc="-4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80" dirty="0">
                <a:solidFill>
                  <a:srgbClr val="002060"/>
                </a:solidFill>
                <a:latin typeface="Arial"/>
                <a:cs typeface="Arial"/>
              </a:rPr>
              <a:t>ide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61513" y="3521964"/>
            <a:ext cx="7324090" cy="5715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5080">
              <a:lnSpc>
                <a:spcPct val="79000"/>
              </a:lnSpc>
              <a:spcBef>
                <a:spcPts val="600"/>
              </a:spcBef>
            </a:pPr>
            <a:r>
              <a:rPr sz="2000" spc="50" dirty="0">
                <a:solidFill>
                  <a:srgbClr val="002060"/>
                </a:solidFill>
                <a:latin typeface="Arial"/>
                <a:cs typeface="Arial"/>
              </a:rPr>
              <a:t>dan </a:t>
            </a:r>
            <a:r>
              <a:rPr sz="2000" spc="-5" dirty="0">
                <a:solidFill>
                  <a:srgbClr val="002060"/>
                </a:solidFill>
                <a:latin typeface="Arial"/>
                <a:cs typeface="Arial"/>
              </a:rPr>
              <a:t>gagasannya. </a:t>
            </a:r>
            <a:r>
              <a:rPr sz="2000" spc="45" dirty="0">
                <a:solidFill>
                  <a:srgbClr val="002060"/>
                </a:solidFill>
                <a:latin typeface="Arial"/>
                <a:cs typeface="Arial"/>
              </a:rPr>
              <a:t>Dengan </a:t>
            </a:r>
            <a:r>
              <a:rPr sz="2000" spc="70" dirty="0">
                <a:solidFill>
                  <a:srgbClr val="002060"/>
                </a:solidFill>
                <a:latin typeface="Arial"/>
                <a:cs typeface="Arial"/>
              </a:rPr>
              <a:t>begitu, </a:t>
            </a:r>
            <a:r>
              <a:rPr sz="2000" spc="-5" dirty="0">
                <a:solidFill>
                  <a:srgbClr val="002060"/>
                </a:solidFill>
                <a:latin typeface="Arial"/>
                <a:cs typeface="Arial"/>
              </a:rPr>
              <a:t>karyawan </a:t>
            </a:r>
            <a:r>
              <a:rPr sz="2000" spc="-10" dirty="0">
                <a:solidFill>
                  <a:srgbClr val="002060"/>
                </a:solidFill>
                <a:latin typeface="Arial"/>
                <a:cs typeface="Arial"/>
              </a:rPr>
              <a:t>akan </a:t>
            </a:r>
            <a:r>
              <a:rPr sz="2000" spc="70" dirty="0">
                <a:solidFill>
                  <a:srgbClr val="002060"/>
                </a:solidFill>
                <a:latin typeface="Arial"/>
                <a:cs typeface="Arial"/>
              </a:rPr>
              <a:t>lebih  </a:t>
            </a:r>
            <a:r>
              <a:rPr sz="2000" spc="55" dirty="0">
                <a:solidFill>
                  <a:srgbClr val="002060"/>
                </a:solidFill>
                <a:latin typeface="Arial"/>
                <a:cs typeface="Arial"/>
              </a:rPr>
              <a:t>berkontribusi</a:t>
            </a:r>
            <a:r>
              <a:rPr sz="2000" spc="-4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40" dirty="0">
                <a:solidFill>
                  <a:srgbClr val="002060"/>
                </a:solidFill>
                <a:latin typeface="Arial"/>
                <a:cs typeface="Arial"/>
              </a:rPr>
              <a:t>dalam</a:t>
            </a:r>
            <a:r>
              <a:rPr sz="2000" spc="-5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55" dirty="0">
                <a:solidFill>
                  <a:srgbClr val="002060"/>
                </a:solidFill>
                <a:latin typeface="Arial"/>
                <a:cs typeface="Arial"/>
              </a:rPr>
              <a:t>mengembangkan</a:t>
            </a:r>
            <a:r>
              <a:rPr sz="2000" spc="-4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2060"/>
                </a:solidFill>
                <a:latin typeface="Arial"/>
                <a:cs typeface="Arial"/>
              </a:rPr>
              <a:t>perusahaan.</a:t>
            </a:r>
            <a:r>
              <a:rPr sz="2000" spc="-1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Arial"/>
                <a:cs typeface="Arial"/>
              </a:rPr>
              <a:t>Hal</a:t>
            </a:r>
            <a:r>
              <a:rPr sz="2000" spc="-4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002060"/>
                </a:solidFill>
                <a:latin typeface="Arial"/>
                <a:cs typeface="Arial"/>
              </a:rPr>
              <a:t>ini</a:t>
            </a:r>
            <a:r>
              <a:rPr sz="2000" spc="-4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002060"/>
                </a:solidFill>
                <a:latin typeface="Arial"/>
                <a:cs typeface="Arial"/>
              </a:rPr>
              <a:t>juga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61513" y="4003547"/>
            <a:ext cx="78295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5" dirty="0">
                <a:solidFill>
                  <a:srgbClr val="002060"/>
                </a:solidFill>
                <a:latin typeface="Arial"/>
                <a:cs typeface="Arial"/>
              </a:rPr>
              <a:t>bisa</a:t>
            </a:r>
            <a:r>
              <a:rPr sz="2000" spc="-6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002060"/>
                </a:solidFill>
                <a:latin typeface="Arial"/>
                <a:cs typeface="Arial"/>
              </a:rPr>
              <a:t>membuat</a:t>
            </a:r>
            <a:r>
              <a:rPr sz="2000"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Arial"/>
                <a:cs typeface="Arial"/>
              </a:rPr>
              <a:t>karyawan</a:t>
            </a:r>
            <a:r>
              <a:rPr sz="2000"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Arial"/>
                <a:cs typeface="Arial"/>
              </a:rPr>
              <a:t>merasa</a:t>
            </a:r>
            <a:r>
              <a:rPr sz="2000" spc="-6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70" dirty="0">
                <a:solidFill>
                  <a:srgbClr val="002060"/>
                </a:solidFill>
                <a:latin typeface="Arial"/>
                <a:cs typeface="Arial"/>
              </a:rPr>
              <a:t>lebih</a:t>
            </a:r>
            <a:r>
              <a:rPr sz="2000"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45" dirty="0">
                <a:solidFill>
                  <a:srgbClr val="002060"/>
                </a:solidFill>
                <a:latin typeface="Arial"/>
                <a:cs typeface="Arial"/>
              </a:rPr>
              <a:t>dihargai</a:t>
            </a:r>
            <a:r>
              <a:rPr sz="2000"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002060"/>
                </a:solidFill>
                <a:latin typeface="Arial"/>
                <a:cs typeface="Arial"/>
              </a:rPr>
              <a:t>dan</a:t>
            </a:r>
            <a:r>
              <a:rPr sz="2000" spc="-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60" dirty="0">
                <a:solidFill>
                  <a:srgbClr val="002060"/>
                </a:solidFill>
                <a:latin typeface="Arial"/>
                <a:cs typeface="Arial"/>
              </a:rPr>
              <a:t>dapat</a:t>
            </a:r>
            <a:r>
              <a:rPr sz="2000" spc="-5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002060"/>
                </a:solidFill>
                <a:latin typeface="Arial"/>
                <a:cs typeface="Arial"/>
              </a:rPr>
              <a:t>membuat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47367" y="4205901"/>
            <a:ext cx="8651240" cy="134747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926465">
              <a:lnSpc>
                <a:spcPct val="100000"/>
              </a:lnSpc>
              <a:spcBef>
                <a:spcPts val="425"/>
              </a:spcBef>
            </a:pPr>
            <a:r>
              <a:rPr sz="2000" spc="25" dirty="0">
                <a:solidFill>
                  <a:srgbClr val="002060"/>
                </a:solidFill>
                <a:latin typeface="Arial"/>
                <a:cs typeface="Arial"/>
              </a:rPr>
              <a:t>mereka </a:t>
            </a:r>
            <a:r>
              <a:rPr sz="2000" spc="70" dirty="0">
                <a:solidFill>
                  <a:srgbClr val="002060"/>
                </a:solidFill>
                <a:latin typeface="Arial"/>
                <a:cs typeface="Arial"/>
              </a:rPr>
              <a:t>lebih</a:t>
            </a:r>
            <a:r>
              <a:rPr sz="2000" spc="-1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002060"/>
                </a:solidFill>
                <a:latin typeface="Arial"/>
                <a:cs typeface="Arial"/>
              </a:rPr>
              <a:t>berkembang</a:t>
            </a:r>
            <a:endParaRPr sz="20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390"/>
              </a:spcBef>
              <a:buAutoNum type="alphaLcPeriod" startAt="3"/>
              <a:tabLst>
                <a:tab pos="469265" algn="l"/>
                <a:tab pos="469900" algn="l"/>
              </a:tabLst>
            </a:pPr>
            <a:r>
              <a:rPr sz="2400" b="1" spc="15" dirty="0">
                <a:solidFill>
                  <a:srgbClr val="002060"/>
                </a:solidFill>
                <a:latin typeface="Arial"/>
                <a:cs typeface="Arial"/>
              </a:rPr>
              <a:t>Penghargaan,</a:t>
            </a:r>
            <a:endParaRPr sz="2400" dirty="0">
              <a:latin typeface="Arial"/>
              <a:cs typeface="Arial"/>
            </a:endParaRPr>
          </a:p>
          <a:p>
            <a:pPr marL="927100" marR="5080" lvl="1" indent="-457200">
              <a:lnSpc>
                <a:spcPts val="1989"/>
              </a:lnSpc>
              <a:spcBef>
                <a:spcPts val="425"/>
              </a:spcBef>
              <a:buAutoNum type="alphaLcPeriod"/>
              <a:tabLst>
                <a:tab pos="926465" algn="l"/>
                <a:tab pos="927100" algn="l"/>
              </a:tabLst>
            </a:pPr>
            <a:r>
              <a:rPr sz="2000" dirty="0">
                <a:solidFill>
                  <a:srgbClr val="002060"/>
                </a:solidFill>
                <a:latin typeface="Arial"/>
                <a:cs typeface="Arial"/>
              </a:rPr>
              <a:t>Penghargaan </a:t>
            </a:r>
            <a:r>
              <a:rPr sz="2000" spc="50" dirty="0">
                <a:solidFill>
                  <a:srgbClr val="002060"/>
                </a:solidFill>
                <a:latin typeface="Arial"/>
                <a:cs typeface="Arial"/>
              </a:rPr>
              <a:t>terhadap </a:t>
            </a:r>
            <a:r>
              <a:rPr sz="2000" spc="-5" dirty="0">
                <a:solidFill>
                  <a:srgbClr val="002060"/>
                </a:solidFill>
                <a:latin typeface="Arial"/>
                <a:cs typeface="Arial"/>
              </a:rPr>
              <a:t>karyawan </a:t>
            </a:r>
            <a:r>
              <a:rPr sz="2000" spc="30" dirty="0">
                <a:solidFill>
                  <a:srgbClr val="002060"/>
                </a:solidFill>
                <a:latin typeface="Arial"/>
                <a:cs typeface="Arial"/>
              </a:rPr>
              <a:t>yang </a:t>
            </a:r>
            <a:r>
              <a:rPr sz="2000" spc="25" dirty="0">
                <a:solidFill>
                  <a:srgbClr val="002060"/>
                </a:solidFill>
                <a:latin typeface="Arial"/>
                <a:cs typeface="Arial"/>
              </a:rPr>
              <a:t>berprestasi </a:t>
            </a:r>
            <a:r>
              <a:rPr sz="2000" spc="35" dirty="0">
                <a:solidFill>
                  <a:srgbClr val="002060"/>
                </a:solidFill>
                <a:latin typeface="Arial"/>
                <a:cs typeface="Arial"/>
              </a:rPr>
              <a:t>merupakan  </a:t>
            </a:r>
            <a:r>
              <a:rPr sz="2000" spc="-25" dirty="0">
                <a:solidFill>
                  <a:srgbClr val="002060"/>
                </a:solidFill>
                <a:latin typeface="Arial"/>
                <a:cs typeface="Arial"/>
              </a:rPr>
              <a:t>salah</a:t>
            </a:r>
            <a:r>
              <a:rPr sz="2000"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Arial"/>
                <a:cs typeface="Arial"/>
              </a:rPr>
              <a:t>satu</a:t>
            </a:r>
            <a:r>
              <a:rPr sz="2000" spc="-4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2060"/>
                </a:solidFill>
                <a:latin typeface="Arial"/>
                <a:cs typeface="Arial"/>
              </a:rPr>
              <a:t>strategi</a:t>
            </a:r>
            <a:r>
              <a:rPr sz="2000" spc="-4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002060"/>
                </a:solidFill>
                <a:latin typeface="Arial"/>
                <a:cs typeface="Arial"/>
              </a:rPr>
              <a:t>pengembangan</a:t>
            </a:r>
            <a:r>
              <a:rPr sz="2000" spc="-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2060"/>
                </a:solidFill>
                <a:latin typeface="Arial"/>
                <a:cs typeface="Arial"/>
              </a:rPr>
              <a:t>SDM.</a:t>
            </a:r>
            <a:r>
              <a:rPr sz="2000" spc="-10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45" dirty="0">
                <a:solidFill>
                  <a:srgbClr val="002060"/>
                </a:solidFill>
                <a:latin typeface="Arial"/>
                <a:cs typeface="Arial"/>
              </a:rPr>
              <a:t>Dengan</a:t>
            </a:r>
            <a:r>
              <a:rPr sz="2000"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70" dirty="0">
                <a:solidFill>
                  <a:srgbClr val="002060"/>
                </a:solidFill>
                <a:latin typeface="Arial"/>
                <a:cs typeface="Arial"/>
              </a:rPr>
              <a:t>begitu,</a:t>
            </a:r>
            <a:r>
              <a:rPr sz="2000" spc="-1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Arial"/>
                <a:cs typeface="Arial"/>
              </a:rPr>
              <a:t>karyawan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61767" y="5466588"/>
            <a:ext cx="7284084" cy="5715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5080">
              <a:lnSpc>
                <a:spcPct val="79000"/>
              </a:lnSpc>
              <a:spcBef>
                <a:spcPts val="600"/>
              </a:spcBef>
            </a:pPr>
            <a:r>
              <a:rPr sz="2000" spc="25" dirty="0">
                <a:solidFill>
                  <a:srgbClr val="002060"/>
                </a:solidFill>
                <a:latin typeface="Arial"/>
                <a:cs typeface="Arial"/>
              </a:rPr>
              <a:t>lain</a:t>
            </a:r>
            <a:r>
              <a:rPr sz="2000" spc="-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Arial"/>
                <a:cs typeface="Arial"/>
              </a:rPr>
              <a:t>akan</a:t>
            </a:r>
            <a:r>
              <a:rPr sz="2000" spc="-5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2060"/>
                </a:solidFill>
                <a:latin typeface="Arial"/>
                <a:cs typeface="Arial"/>
              </a:rPr>
              <a:t>termotivasi</a:t>
            </a:r>
            <a:r>
              <a:rPr sz="2000"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45" dirty="0">
                <a:solidFill>
                  <a:srgbClr val="002060"/>
                </a:solidFill>
                <a:latin typeface="Arial"/>
                <a:cs typeface="Arial"/>
              </a:rPr>
              <a:t>untuk</a:t>
            </a:r>
            <a:r>
              <a:rPr sz="2000"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55" dirty="0">
                <a:solidFill>
                  <a:srgbClr val="002060"/>
                </a:solidFill>
                <a:latin typeface="Arial"/>
                <a:cs typeface="Arial"/>
              </a:rPr>
              <a:t>menjadi</a:t>
            </a:r>
            <a:r>
              <a:rPr sz="2000"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70" dirty="0">
                <a:solidFill>
                  <a:srgbClr val="002060"/>
                </a:solidFill>
                <a:latin typeface="Arial"/>
                <a:cs typeface="Arial"/>
              </a:rPr>
              <a:t>lebih</a:t>
            </a:r>
            <a:r>
              <a:rPr sz="2000"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2060"/>
                </a:solidFill>
                <a:latin typeface="Arial"/>
                <a:cs typeface="Arial"/>
              </a:rPr>
              <a:t>baik,</a:t>
            </a:r>
            <a:r>
              <a:rPr sz="2000" spc="-10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002060"/>
                </a:solidFill>
                <a:latin typeface="Arial"/>
                <a:cs typeface="Arial"/>
              </a:rPr>
              <a:t>dan</a:t>
            </a:r>
            <a:r>
              <a:rPr sz="2000" spc="-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60" dirty="0">
                <a:solidFill>
                  <a:srgbClr val="002060"/>
                </a:solidFill>
                <a:latin typeface="Arial"/>
                <a:cs typeface="Arial"/>
              </a:rPr>
              <a:t>berdampak  </a:t>
            </a:r>
            <a:r>
              <a:rPr sz="2000" spc="15" dirty="0">
                <a:solidFill>
                  <a:srgbClr val="002060"/>
                </a:solidFill>
                <a:latin typeface="Arial"/>
                <a:cs typeface="Arial"/>
              </a:rPr>
              <a:t>besar </a:t>
            </a:r>
            <a:r>
              <a:rPr sz="2000" spc="40" dirty="0">
                <a:solidFill>
                  <a:srgbClr val="002060"/>
                </a:solidFill>
                <a:latin typeface="Arial"/>
                <a:cs typeface="Arial"/>
              </a:rPr>
              <a:t>dalam </a:t>
            </a:r>
            <a:r>
              <a:rPr sz="2000" spc="55" dirty="0">
                <a:solidFill>
                  <a:srgbClr val="002060"/>
                </a:solidFill>
                <a:latin typeface="Arial"/>
                <a:cs typeface="Arial"/>
              </a:rPr>
              <a:t>perkembangan</a:t>
            </a:r>
            <a:r>
              <a:rPr sz="2000" spc="-24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2060"/>
                </a:solidFill>
                <a:latin typeface="Arial"/>
                <a:cs typeface="Arial"/>
              </a:rPr>
              <a:t>perusahaan.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0E878D4-A1A7-45D6-955A-7476882ECA79}"/>
              </a:ext>
            </a:extLst>
          </p:cNvPr>
          <p:cNvSpPr/>
          <p:nvPr/>
        </p:nvSpPr>
        <p:spPr>
          <a:xfrm>
            <a:off x="1828800" y="1088194"/>
            <a:ext cx="8534400" cy="816806"/>
          </a:xfrm>
          <a:prstGeom prst="round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PEMBINAAN DAN PENGEMBANGAN SDM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2904F3A-629A-470C-A01A-76221E29B12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073140"/>
            <a:ext cx="2804160" cy="342900"/>
          </a:xfrm>
        </p:spPr>
        <p:txBody>
          <a:bodyPr/>
          <a:lstStyle/>
          <a:p>
            <a:fld id="{B6F15528-21DE-4FAA-801E-634DDDAF4B2B}" type="slidenum">
              <a:rPr lang="en-GB" smtClean="0"/>
              <a:t>10</a:t>
            </a:fld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5550C47-7F27-7945-90B3-132E6BA73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9054" rIns="0" bIns="0" rtlCol="0">
            <a:spAutoFit/>
          </a:bodyPr>
          <a:lstStyle/>
          <a:p>
            <a:pPr marL="474980" indent="-457200">
              <a:lnSpc>
                <a:spcPct val="100000"/>
              </a:lnSpc>
              <a:spcBef>
                <a:spcPts val="464"/>
              </a:spcBef>
              <a:buAutoNum type="alphaLcPeriod"/>
              <a:tabLst>
                <a:tab pos="474345" algn="l"/>
                <a:tab pos="474980" algn="l"/>
              </a:tabLst>
            </a:pPr>
            <a:r>
              <a:rPr spc="15" dirty="0"/>
              <a:t>Permintaan </a:t>
            </a:r>
            <a:r>
              <a:rPr spc="45" dirty="0"/>
              <a:t>dan</a:t>
            </a:r>
            <a:r>
              <a:rPr spc="-165" dirty="0"/>
              <a:t> </a:t>
            </a:r>
            <a:r>
              <a:rPr spc="20" dirty="0"/>
              <a:t>Penawaran</a:t>
            </a:r>
          </a:p>
          <a:p>
            <a:pPr marL="931544" marR="363220" lvl="1" indent="-457200">
              <a:lnSpc>
                <a:spcPts val="2110"/>
              </a:lnSpc>
              <a:spcBef>
                <a:spcPts val="615"/>
              </a:spcBef>
              <a:buAutoNum type="alphaLcPeriod"/>
              <a:tabLst>
                <a:tab pos="931544" algn="l"/>
                <a:tab pos="932180" algn="l"/>
              </a:tabLst>
            </a:pPr>
            <a:r>
              <a:rPr sz="2000" spc="30" dirty="0">
                <a:solidFill>
                  <a:srgbClr val="002060"/>
                </a:solidFill>
                <a:latin typeface="Arial"/>
                <a:cs typeface="Arial"/>
              </a:rPr>
              <a:t>pekerjaan</a:t>
            </a:r>
            <a:r>
              <a:rPr sz="2000" spc="-6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2060"/>
                </a:solidFill>
                <a:latin typeface="Arial"/>
                <a:cs typeface="Arial"/>
              </a:rPr>
              <a:t>yang</a:t>
            </a:r>
            <a:r>
              <a:rPr sz="2000" spc="-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40" dirty="0">
                <a:solidFill>
                  <a:srgbClr val="002060"/>
                </a:solidFill>
                <a:latin typeface="Arial"/>
                <a:cs typeface="Arial"/>
              </a:rPr>
              <a:t>memerlukan</a:t>
            </a:r>
            <a:r>
              <a:rPr sz="2000" spc="-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40" dirty="0">
                <a:solidFill>
                  <a:srgbClr val="002060"/>
                </a:solidFill>
                <a:latin typeface="Arial"/>
                <a:cs typeface="Arial"/>
              </a:rPr>
              <a:t>keterampilan</a:t>
            </a:r>
            <a:r>
              <a:rPr sz="2000" spc="-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002060"/>
                </a:solidFill>
                <a:latin typeface="Arial"/>
                <a:cs typeface="Arial"/>
              </a:rPr>
              <a:t>dan</a:t>
            </a:r>
            <a:r>
              <a:rPr sz="2000" spc="-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2060"/>
                </a:solidFill>
                <a:latin typeface="Arial"/>
                <a:cs typeface="Arial"/>
              </a:rPr>
              <a:t>keahlian</a:t>
            </a:r>
            <a:r>
              <a:rPr sz="2000" spc="-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70" dirty="0">
                <a:solidFill>
                  <a:srgbClr val="002060"/>
                </a:solidFill>
                <a:latin typeface="Arial"/>
                <a:cs typeface="Arial"/>
              </a:rPr>
              <a:t>tinggi,</a:t>
            </a:r>
            <a:r>
              <a:rPr sz="2000" spc="-114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Arial"/>
                <a:cs typeface="Arial"/>
              </a:rPr>
              <a:t>serta</a:t>
            </a:r>
            <a:r>
              <a:rPr sz="2000" spc="-6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35" dirty="0">
                <a:solidFill>
                  <a:srgbClr val="002060"/>
                </a:solidFill>
                <a:latin typeface="Arial"/>
                <a:cs typeface="Arial"/>
              </a:rPr>
              <a:t>tenaga  </a:t>
            </a:r>
            <a:r>
              <a:rPr sz="2000" spc="15" dirty="0">
                <a:solidFill>
                  <a:srgbClr val="002060"/>
                </a:solidFill>
                <a:latin typeface="Arial"/>
                <a:cs typeface="Arial"/>
              </a:rPr>
              <a:t>langka, </a:t>
            </a:r>
            <a:r>
              <a:rPr sz="2000" spc="20" dirty="0">
                <a:solidFill>
                  <a:srgbClr val="002060"/>
                </a:solidFill>
                <a:latin typeface="Arial"/>
                <a:cs typeface="Arial"/>
              </a:rPr>
              <a:t>kompensasi </a:t>
            </a:r>
            <a:r>
              <a:rPr sz="2000" spc="65" dirty="0">
                <a:solidFill>
                  <a:srgbClr val="002060"/>
                </a:solidFill>
                <a:latin typeface="Arial"/>
                <a:cs typeface="Arial"/>
              </a:rPr>
              <a:t>cenderung</a:t>
            </a:r>
            <a:r>
              <a:rPr sz="2000" spc="-26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80" dirty="0">
                <a:solidFill>
                  <a:srgbClr val="002060"/>
                </a:solidFill>
                <a:latin typeface="Arial"/>
                <a:cs typeface="Arial"/>
              </a:rPr>
              <a:t>tinggi;</a:t>
            </a:r>
            <a:endParaRPr sz="2000" dirty="0">
              <a:latin typeface="Arial"/>
              <a:cs typeface="Arial"/>
            </a:endParaRPr>
          </a:p>
          <a:p>
            <a:pPr marL="474980" lvl="1" indent="-457200">
              <a:lnSpc>
                <a:spcPct val="100000"/>
              </a:lnSpc>
              <a:spcBef>
                <a:spcPts val="685"/>
              </a:spcBef>
              <a:buAutoNum type="alphaLcPeriod"/>
              <a:tabLst>
                <a:tab pos="474345" algn="l"/>
                <a:tab pos="474980" algn="l"/>
              </a:tabLst>
            </a:pPr>
            <a:r>
              <a:rPr sz="2400" b="1" spc="20" dirty="0">
                <a:solidFill>
                  <a:srgbClr val="002060"/>
                </a:solidFill>
                <a:latin typeface="Arial"/>
                <a:cs typeface="Arial"/>
              </a:rPr>
              <a:t>Serikat</a:t>
            </a:r>
            <a:r>
              <a:rPr sz="2400" b="1" spc="-7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b="1" spc="15" dirty="0">
                <a:solidFill>
                  <a:srgbClr val="002060"/>
                </a:solidFill>
                <a:latin typeface="Arial"/>
                <a:cs typeface="Arial"/>
              </a:rPr>
              <a:t>Pekerja</a:t>
            </a:r>
            <a:endParaRPr sz="2400" dirty="0">
              <a:latin typeface="Arial"/>
              <a:cs typeface="Arial"/>
            </a:endParaRPr>
          </a:p>
          <a:p>
            <a:pPr marL="932180" marR="1345565" lvl="2" indent="-457834">
              <a:lnSpc>
                <a:spcPct val="90000"/>
              </a:lnSpc>
              <a:spcBef>
                <a:spcPts val="540"/>
              </a:spcBef>
              <a:buAutoNum type="alphaLcPeriod"/>
              <a:tabLst>
                <a:tab pos="931544" algn="l"/>
                <a:tab pos="932180" algn="l"/>
              </a:tabLst>
            </a:pPr>
            <a:r>
              <a:rPr sz="2000" spc="10" dirty="0">
                <a:solidFill>
                  <a:srgbClr val="002060"/>
                </a:solidFill>
                <a:latin typeface="Arial"/>
                <a:cs typeface="Arial"/>
              </a:rPr>
              <a:t>serikat</a:t>
            </a:r>
            <a:r>
              <a:rPr sz="2000" spc="-5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40" dirty="0">
                <a:solidFill>
                  <a:srgbClr val="002060"/>
                </a:solidFill>
                <a:latin typeface="Arial"/>
                <a:cs typeface="Arial"/>
              </a:rPr>
              <a:t>pekerja</a:t>
            </a:r>
            <a:r>
              <a:rPr sz="2000" spc="-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60" dirty="0">
                <a:solidFill>
                  <a:srgbClr val="002060"/>
                </a:solidFill>
                <a:latin typeface="Arial"/>
                <a:cs typeface="Arial"/>
              </a:rPr>
              <a:t>mempengaruhi</a:t>
            </a:r>
            <a:r>
              <a:rPr sz="2000" spc="-5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002060"/>
                </a:solidFill>
                <a:latin typeface="Arial"/>
                <a:cs typeface="Arial"/>
              </a:rPr>
              <a:t>tingkat</a:t>
            </a:r>
            <a:r>
              <a:rPr sz="2000" spc="-5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75" dirty="0">
                <a:solidFill>
                  <a:srgbClr val="002060"/>
                </a:solidFill>
                <a:latin typeface="Arial"/>
                <a:cs typeface="Arial"/>
              </a:rPr>
              <a:t>gaji/</a:t>
            </a:r>
            <a:r>
              <a:rPr sz="2000" spc="-5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2060"/>
                </a:solidFill>
                <a:latin typeface="Arial"/>
                <a:cs typeface="Arial"/>
              </a:rPr>
              <a:t>upah,</a:t>
            </a:r>
            <a:r>
              <a:rPr sz="2000" spc="-10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2060"/>
                </a:solidFill>
                <a:latin typeface="Arial"/>
                <a:cs typeface="Arial"/>
              </a:rPr>
              <a:t>karena</a:t>
            </a:r>
            <a:r>
              <a:rPr sz="2000" spc="-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2060"/>
                </a:solidFill>
                <a:latin typeface="Arial"/>
                <a:cs typeface="Arial"/>
              </a:rPr>
              <a:t>fungsinya  </a:t>
            </a:r>
            <a:r>
              <a:rPr sz="2000" spc="50" dirty="0">
                <a:solidFill>
                  <a:srgbClr val="002060"/>
                </a:solidFill>
                <a:latin typeface="Arial"/>
                <a:cs typeface="Arial"/>
              </a:rPr>
              <a:t>memperjuangkan tingkat upah </a:t>
            </a:r>
            <a:r>
              <a:rPr sz="2000" spc="70" dirty="0">
                <a:solidFill>
                  <a:srgbClr val="002060"/>
                </a:solidFill>
                <a:latin typeface="Arial"/>
                <a:cs typeface="Arial"/>
              </a:rPr>
              <a:t>minimum </a:t>
            </a:r>
            <a:r>
              <a:rPr sz="2000" spc="50" dirty="0">
                <a:solidFill>
                  <a:srgbClr val="002060"/>
                </a:solidFill>
                <a:latin typeface="Arial"/>
                <a:cs typeface="Arial"/>
              </a:rPr>
              <a:t>dan </a:t>
            </a:r>
            <a:r>
              <a:rPr sz="2000" spc="20" dirty="0">
                <a:solidFill>
                  <a:srgbClr val="002060"/>
                </a:solidFill>
                <a:latin typeface="Arial"/>
                <a:cs typeface="Arial"/>
              </a:rPr>
              <a:t>berdasarkan </a:t>
            </a:r>
            <a:r>
              <a:rPr sz="2000" spc="40" dirty="0">
                <a:solidFill>
                  <a:srgbClr val="002060"/>
                </a:solidFill>
                <a:latin typeface="Arial"/>
                <a:cs typeface="Arial"/>
              </a:rPr>
              <a:t>kondisi  </a:t>
            </a:r>
            <a:r>
              <a:rPr sz="2000" spc="25" dirty="0">
                <a:solidFill>
                  <a:srgbClr val="002060"/>
                </a:solidFill>
                <a:latin typeface="Arial"/>
                <a:cs typeface="Arial"/>
              </a:rPr>
              <a:t>profesionalitas para </a:t>
            </a:r>
            <a:r>
              <a:rPr sz="2000" spc="40" dirty="0">
                <a:solidFill>
                  <a:srgbClr val="002060"/>
                </a:solidFill>
                <a:latin typeface="Arial"/>
                <a:cs typeface="Arial"/>
              </a:rPr>
              <a:t>pekerja </a:t>
            </a:r>
            <a:r>
              <a:rPr sz="2000" spc="25" dirty="0">
                <a:solidFill>
                  <a:srgbClr val="002060"/>
                </a:solidFill>
                <a:latin typeface="Arial"/>
                <a:cs typeface="Arial"/>
              </a:rPr>
              <a:t>sebagai</a:t>
            </a:r>
            <a:r>
              <a:rPr sz="2000" spc="-33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35" dirty="0">
                <a:solidFill>
                  <a:srgbClr val="002060"/>
                </a:solidFill>
                <a:latin typeface="Arial"/>
                <a:cs typeface="Arial"/>
              </a:rPr>
              <a:t>anggotanya;</a:t>
            </a:r>
            <a:endParaRPr sz="2000" dirty="0">
              <a:latin typeface="Arial"/>
              <a:cs typeface="Arial"/>
            </a:endParaRPr>
          </a:p>
          <a:p>
            <a:pPr marL="474980" lvl="1" indent="-457200">
              <a:lnSpc>
                <a:spcPct val="100000"/>
              </a:lnSpc>
              <a:spcBef>
                <a:spcPts val="680"/>
              </a:spcBef>
              <a:buAutoNum type="alphaLcPeriod"/>
              <a:tabLst>
                <a:tab pos="474345" algn="l"/>
                <a:tab pos="474980" algn="l"/>
              </a:tabLst>
            </a:pPr>
            <a:r>
              <a:rPr sz="2400" b="1" spc="30" dirty="0">
                <a:solidFill>
                  <a:srgbClr val="002060"/>
                </a:solidFill>
                <a:latin typeface="Arial"/>
                <a:cs typeface="Arial"/>
              </a:rPr>
              <a:t>Kemampuan </a:t>
            </a:r>
            <a:r>
              <a:rPr sz="2400" b="1" spc="45" dirty="0">
                <a:solidFill>
                  <a:srgbClr val="002060"/>
                </a:solidFill>
                <a:latin typeface="Arial"/>
                <a:cs typeface="Arial"/>
              </a:rPr>
              <a:t>Untuk</a:t>
            </a:r>
            <a:r>
              <a:rPr sz="2400" b="1" spc="-18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b="1" spc="70" dirty="0">
                <a:solidFill>
                  <a:srgbClr val="002060"/>
                </a:solidFill>
                <a:latin typeface="Arial"/>
                <a:cs typeface="Arial"/>
              </a:rPr>
              <a:t>Membayar;</a:t>
            </a:r>
            <a:endParaRPr sz="2400" dirty="0">
              <a:latin typeface="Arial"/>
              <a:cs typeface="Arial"/>
            </a:endParaRPr>
          </a:p>
          <a:p>
            <a:pPr marL="931544" marR="5080" lvl="2" indent="-457200">
              <a:lnSpc>
                <a:spcPts val="2110"/>
              </a:lnSpc>
              <a:spcBef>
                <a:spcPts val="640"/>
              </a:spcBef>
              <a:buAutoNum type="alphaLcPeriod"/>
              <a:tabLst>
                <a:tab pos="931544" algn="l"/>
                <a:tab pos="932180" algn="l"/>
                <a:tab pos="4928235" algn="l"/>
              </a:tabLst>
            </a:pPr>
            <a:r>
              <a:rPr sz="2000" spc="35" dirty="0">
                <a:solidFill>
                  <a:srgbClr val="002060"/>
                </a:solidFill>
                <a:latin typeface="Arial"/>
                <a:cs typeface="Arial"/>
              </a:rPr>
              <a:t>pembayaran</a:t>
            </a:r>
            <a:r>
              <a:rPr sz="2000" spc="4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2060"/>
                </a:solidFill>
                <a:latin typeface="Arial"/>
                <a:cs typeface="Arial"/>
              </a:rPr>
              <a:t>kompensasi</a:t>
            </a:r>
            <a:r>
              <a:rPr sz="2000" spc="4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2060"/>
                </a:solidFill>
                <a:latin typeface="Arial"/>
                <a:cs typeface="Arial"/>
              </a:rPr>
              <a:t>sangat	</a:t>
            </a:r>
            <a:r>
              <a:rPr sz="2000" spc="60" dirty="0">
                <a:solidFill>
                  <a:srgbClr val="002060"/>
                </a:solidFill>
                <a:latin typeface="Arial"/>
                <a:cs typeface="Arial"/>
              </a:rPr>
              <a:t>tergantung </a:t>
            </a:r>
            <a:r>
              <a:rPr sz="2000" spc="55" dirty="0">
                <a:solidFill>
                  <a:srgbClr val="002060"/>
                </a:solidFill>
                <a:latin typeface="Arial"/>
                <a:cs typeface="Arial"/>
              </a:rPr>
              <a:t>pada </a:t>
            </a:r>
            <a:r>
              <a:rPr sz="2000" spc="40" dirty="0">
                <a:solidFill>
                  <a:srgbClr val="002060"/>
                </a:solidFill>
                <a:latin typeface="Arial"/>
                <a:cs typeface="Arial"/>
              </a:rPr>
              <a:t>kemampuan </a:t>
            </a:r>
            <a:r>
              <a:rPr sz="2000" spc="10" dirty="0">
                <a:solidFill>
                  <a:srgbClr val="002060"/>
                </a:solidFill>
                <a:latin typeface="Arial"/>
                <a:cs typeface="Arial"/>
              </a:rPr>
              <a:t>perusahaan  </a:t>
            </a:r>
            <a:r>
              <a:rPr sz="2000" spc="40" dirty="0">
                <a:solidFill>
                  <a:srgbClr val="002060"/>
                </a:solidFill>
                <a:latin typeface="Arial"/>
                <a:cs typeface="Arial"/>
              </a:rPr>
              <a:t>dalam</a:t>
            </a:r>
            <a:r>
              <a:rPr sz="2000" spc="-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35" dirty="0">
                <a:solidFill>
                  <a:srgbClr val="002060"/>
                </a:solidFill>
                <a:latin typeface="Arial"/>
                <a:cs typeface="Arial"/>
              </a:rPr>
              <a:t>membayar</a:t>
            </a:r>
            <a:r>
              <a:rPr sz="2000"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002060"/>
                </a:solidFill>
                <a:latin typeface="Arial"/>
                <a:cs typeface="Arial"/>
              </a:rPr>
              <a:t>upah</a:t>
            </a:r>
            <a:r>
              <a:rPr sz="2000" spc="-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2060"/>
                </a:solidFill>
                <a:latin typeface="Arial"/>
                <a:cs typeface="Arial"/>
              </a:rPr>
              <a:t>yang</a:t>
            </a:r>
            <a:r>
              <a:rPr sz="2000" spc="-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002060"/>
                </a:solidFill>
                <a:latin typeface="Arial"/>
                <a:cs typeface="Arial"/>
              </a:rPr>
              <a:t>ditentukan</a:t>
            </a:r>
            <a:r>
              <a:rPr sz="2000"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60" dirty="0">
                <a:solidFill>
                  <a:srgbClr val="002060"/>
                </a:solidFill>
                <a:latin typeface="Arial"/>
                <a:cs typeface="Arial"/>
              </a:rPr>
              <a:t>oleh</a:t>
            </a:r>
            <a:r>
              <a:rPr sz="2000"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40" dirty="0">
                <a:solidFill>
                  <a:srgbClr val="002060"/>
                </a:solidFill>
                <a:latin typeface="Arial"/>
                <a:cs typeface="Arial"/>
              </a:rPr>
              <a:t>keuntungan;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FDF0F29-FD61-4CD7-82D7-3CE7DAA2DFBE}"/>
              </a:ext>
            </a:extLst>
          </p:cNvPr>
          <p:cNvSpPr/>
          <p:nvPr/>
        </p:nvSpPr>
        <p:spPr>
          <a:xfrm>
            <a:off x="802284" y="1447800"/>
            <a:ext cx="6010415" cy="816806"/>
          </a:xfrm>
          <a:prstGeom prst="round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PENGGAJIAN SDM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0EBDFE4-033A-4000-8F2F-848B9ADD1CD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11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80CD77-134A-BF4A-B8D4-64EC083926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66800" y="2142686"/>
            <a:ext cx="10460355" cy="3967175"/>
          </a:xfrm>
          <a:prstGeom prst="rect">
            <a:avLst/>
          </a:prstGeom>
        </p:spPr>
        <p:txBody>
          <a:bodyPr vert="horz" wrap="square" lIns="0" tIns="59054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464"/>
              </a:spcBef>
              <a:buAutoNum type="alphaLcPeriod"/>
              <a:tabLst>
                <a:tab pos="469265" algn="l"/>
                <a:tab pos="469900" algn="l"/>
              </a:tabLst>
            </a:pPr>
            <a:r>
              <a:rPr sz="2000" b="1" spc="10" dirty="0">
                <a:solidFill>
                  <a:srgbClr val="002060"/>
                </a:solidFill>
                <a:latin typeface="Arial"/>
                <a:cs typeface="Arial"/>
              </a:rPr>
              <a:t>Produktivitas;</a:t>
            </a:r>
            <a:endParaRPr sz="2000" dirty="0">
              <a:latin typeface="Arial"/>
              <a:cs typeface="Arial"/>
            </a:endParaRPr>
          </a:p>
          <a:p>
            <a:pPr marL="927100" marR="5080" lvl="1" indent="-457834">
              <a:lnSpc>
                <a:spcPct val="89000"/>
              </a:lnSpc>
              <a:spcBef>
                <a:spcPts val="565"/>
              </a:spcBef>
              <a:buAutoNum type="alphaLcPeriod"/>
              <a:tabLst>
                <a:tab pos="926465" algn="l"/>
                <a:tab pos="927100" algn="l"/>
                <a:tab pos="1679575" algn="l"/>
                <a:tab pos="2436495" algn="l"/>
                <a:tab pos="3757929" algn="l"/>
                <a:tab pos="4542155" algn="l"/>
                <a:tab pos="7131684" algn="l"/>
                <a:tab pos="9117965" algn="l"/>
              </a:tabLst>
            </a:pPr>
            <a:r>
              <a:rPr spc="50" dirty="0">
                <a:solidFill>
                  <a:srgbClr val="002060"/>
                </a:solidFill>
                <a:latin typeface="Arial"/>
                <a:cs typeface="Arial"/>
              </a:rPr>
              <a:t>tingkat</a:t>
            </a:r>
            <a:r>
              <a:rPr spc="-4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45" dirty="0">
                <a:solidFill>
                  <a:srgbClr val="002060"/>
                </a:solidFill>
                <a:latin typeface="Arial"/>
                <a:cs typeface="Arial"/>
              </a:rPr>
              <a:t>produktivitas</a:t>
            </a:r>
            <a:r>
              <a:rPr spc="-4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2060"/>
                </a:solidFill>
                <a:latin typeface="Arial"/>
                <a:cs typeface="Arial"/>
              </a:rPr>
              <a:t>atau</a:t>
            </a:r>
            <a:r>
              <a:rPr spc="-4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5" dirty="0">
                <a:solidFill>
                  <a:srgbClr val="002060"/>
                </a:solidFill>
                <a:latin typeface="Arial"/>
                <a:cs typeface="Arial"/>
              </a:rPr>
              <a:t>prestasi</a:t>
            </a:r>
            <a:r>
              <a:rPr spc="-4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15" dirty="0">
                <a:solidFill>
                  <a:srgbClr val="002060"/>
                </a:solidFill>
                <a:latin typeface="Arial"/>
                <a:cs typeface="Arial"/>
              </a:rPr>
              <a:t>kerja</a:t>
            </a:r>
            <a:r>
              <a:rPr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-15" dirty="0">
                <a:solidFill>
                  <a:srgbClr val="002060"/>
                </a:solidFill>
                <a:latin typeface="Arial"/>
                <a:cs typeface="Arial"/>
              </a:rPr>
              <a:t>seharusnya</a:t>
            </a:r>
            <a:r>
              <a:rPr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50" dirty="0">
                <a:solidFill>
                  <a:srgbClr val="002060"/>
                </a:solidFill>
                <a:latin typeface="Arial"/>
                <a:cs typeface="Arial"/>
              </a:rPr>
              <a:t>dijadikan</a:t>
            </a:r>
            <a:r>
              <a:rPr spc="-4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30" dirty="0" err="1">
                <a:solidFill>
                  <a:srgbClr val="002060"/>
                </a:solidFill>
                <a:latin typeface="Arial"/>
                <a:cs typeface="Arial"/>
              </a:rPr>
              <a:t>bahan</a:t>
            </a:r>
            <a:r>
              <a:rPr spc="-5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60" dirty="0" err="1">
                <a:solidFill>
                  <a:srgbClr val="002060"/>
                </a:solidFill>
                <a:latin typeface="Arial"/>
                <a:cs typeface="Arial"/>
              </a:rPr>
              <a:t>pertimbangan</a:t>
            </a:r>
            <a:r>
              <a:rPr lang="en-US" spc="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40" dirty="0" err="1">
                <a:solidFill>
                  <a:srgbClr val="002060"/>
                </a:solidFill>
                <a:latin typeface="Arial"/>
                <a:cs typeface="Arial"/>
              </a:rPr>
              <a:t>dalam</a:t>
            </a:r>
            <a:r>
              <a:rPr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40" dirty="0">
                <a:solidFill>
                  <a:srgbClr val="002060"/>
                </a:solidFill>
                <a:latin typeface="Arial"/>
                <a:cs typeface="Arial"/>
              </a:rPr>
              <a:t>menentukan</a:t>
            </a:r>
            <a:r>
              <a:rPr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5" dirty="0">
                <a:solidFill>
                  <a:srgbClr val="002060"/>
                </a:solidFill>
                <a:latin typeface="Arial"/>
                <a:cs typeface="Arial"/>
              </a:rPr>
              <a:t>besarnya</a:t>
            </a:r>
            <a:r>
              <a:rPr spc="-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50" dirty="0">
                <a:solidFill>
                  <a:srgbClr val="002060"/>
                </a:solidFill>
                <a:latin typeface="Arial"/>
                <a:cs typeface="Arial"/>
              </a:rPr>
              <a:t>upah</a:t>
            </a:r>
            <a:r>
              <a:rPr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2060"/>
                </a:solidFill>
                <a:latin typeface="Arial"/>
                <a:cs typeface="Arial"/>
              </a:rPr>
              <a:t>atau</a:t>
            </a:r>
            <a:r>
              <a:rPr spc="-5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50" dirty="0">
                <a:solidFill>
                  <a:srgbClr val="002060"/>
                </a:solidFill>
                <a:latin typeface="Arial"/>
                <a:cs typeface="Arial"/>
              </a:rPr>
              <a:t>gaji</a:t>
            </a:r>
            <a:r>
              <a:rPr spc="-5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30" dirty="0">
                <a:solidFill>
                  <a:srgbClr val="002060"/>
                </a:solidFill>
                <a:latin typeface="Arial"/>
                <a:cs typeface="Arial"/>
              </a:rPr>
              <a:t>pekerja.</a:t>
            </a:r>
            <a:r>
              <a:rPr spc="-10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20" dirty="0">
                <a:solidFill>
                  <a:srgbClr val="002060"/>
                </a:solidFill>
                <a:latin typeface="Arial"/>
                <a:cs typeface="Arial"/>
              </a:rPr>
              <a:t>Pertimbangan</a:t>
            </a:r>
            <a:r>
              <a:rPr spc="-5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50" dirty="0">
                <a:solidFill>
                  <a:srgbClr val="002060"/>
                </a:solidFill>
                <a:latin typeface="Arial"/>
                <a:cs typeface="Arial"/>
              </a:rPr>
              <a:t>ini</a:t>
            </a:r>
            <a:r>
              <a:rPr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5" dirty="0">
                <a:solidFill>
                  <a:srgbClr val="002060"/>
                </a:solidFill>
                <a:latin typeface="Arial"/>
                <a:cs typeface="Arial"/>
              </a:rPr>
              <a:t>selain</a:t>
            </a:r>
            <a:r>
              <a:rPr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45" dirty="0">
                <a:solidFill>
                  <a:srgbClr val="002060"/>
                </a:solidFill>
                <a:latin typeface="Arial"/>
                <a:cs typeface="Arial"/>
              </a:rPr>
              <a:t>untuk  </a:t>
            </a:r>
            <a:r>
              <a:rPr spc="55" dirty="0">
                <a:solidFill>
                  <a:srgbClr val="002060"/>
                </a:solidFill>
                <a:latin typeface="Arial"/>
                <a:cs typeface="Arial"/>
              </a:rPr>
              <a:t>memenuhi </a:t>
            </a:r>
            <a:r>
              <a:rPr spc="5" dirty="0">
                <a:solidFill>
                  <a:srgbClr val="002060"/>
                </a:solidFill>
                <a:latin typeface="Arial"/>
                <a:cs typeface="Arial"/>
              </a:rPr>
              <a:t>aspek </a:t>
            </a:r>
            <a:r>
              <a:rPr spc="25" dirty="0">
                <a:solidFill>
                  <a:srgbClr val="002060"/>
                </a:solidFill>
                <a:latin typeface="Arial"/>
                <a:cs typeface="Arial"/>
              </a:rPr>
              <a:t>keadilan </a:t>
            </a:r>
            <a:r>
              <a:rPr spc="50" dirty="0">
                <a:solidFill>
                  <a:srgbClr val="002060"/>
                </a:solidFill>
                <a:latin typeface="Arial"/>
                <a:cs typeface="Arial"/>
              </a:rPr>
              <a:t>dan </a:t>
            </a:r>
            <a:r>
              <a:rPr dirty="0">
                <a:solidFill>
                  <a:srgbClr val="002060"/>
                </a:solidFill>
                <a:latin typeface="Arial"/>
                <a:cs typeface="Arial"/>
              </a:rPr>
              <a:t>kewajaran,</a:t>
            </a:r>
            <a:r>
              <a:rPr spc="-36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50" dirty="0">
                <a:solidFill>
                  <a:srgbClr val="002060"/>
                </a:solidFill>
                <a:latin typeface="Arial"/>
                <a:cs typeface="Arial"/>
              </a:rPr>
              <a:t>juga</a:t>
            </a:r>
            <a:r>
              <a:rPr spc="-4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-10" dirty="0" err="1">
                <a:solidFill>
                  <a:srgbClr val="002060"/>
                </a:solidFill>
                <a:latin typeface="Arial"/>
                <a:cs typeface="Arial"/>
              </a:rPr>
              <a:t>akan</a:t>
            </a:r>
            <a:r>
              <a:rPr lang="en-US" spc="-1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60" dirty="0" err="1">
                <a:solidFill>
                  <a:srgbClr val="002060"/>
                </a:solidFill>
                <a:latin typeface="Arial"/>
                <a:cs typeface="Arial"/>
              </a:rPr>
              <a:t>mempengaruhi</a:t>
            </a:r>
            <a:r>
              <a:rPr lang="en-US" spc="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20" dirty="0" err="1">
                <a:solidFill>
                  <a:srgbClr val="002060"/>
                </a:solidFill>
                <a:latin typeface="Arial"/>
                <a:cs typeface="Arial"/>
              </a:rPr>
              <a:t>motivasi</a:t>
            </a:r>
            <a:r>
              <a:rPr lang="en-US" spc="2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15" dirty="0" err="1">
                <a:solidFill>
                  <a:srgbClr val="002060"/>
                </a:solidFill>
                <a:latin typeface="Arial"/>
                <a:cs typeface="Arial"/>
              </a:rPr>
              <a:t>kerja</a:t>
            </a:r>
            <a:r>
              <a:rPr lang="en-US" spc="1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25" dirty="0">
                <a:solidFill>
                  <a:srgbClr val="002060"/>
                </a:solidFill>
                <a:latin typeface="Arial"/>
                <a:cs typeface="Arial"/>
              </a:rPr>
              <a:t>yang</a:t>
            </a:r>
            <a:r>
              <a:rPr lang="en-US" spc="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40" dirty="0" err="1">
                <a:solidFill>
                  <a:srgbClr val="002060"/>
                </a:solidFill>
                <a:latin typeface="Arial"/>
                <a:cs typeface="Arial"/>
              </a:rPr>
              <a:t>bermuara</a:t>
            </a:r>
            <a:r>
              <a:rPr lang="en-US" spc="4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55" dirty="0">
                <a:solidFill>
                  <a:srgbClr val="002060"/>
                </a:solidFill>
                <a:latin typeface="Arial"/>
                <a:cs typeface="Arial"/>
              </a:rPr>
              <a:t>pada</a:t>
            </a:r>
            <a:r>
              <a:rPr lang="en-US" spc="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40" dirty="0" err="1">
                <a:solidFill>
                  <a:srgbClr val="002060"/>
                </a:solidFill>
                <a:latin typeface="Arial"/>
                <a:cs typeface="Arial"/>
              </a:rPr>
              <a:t>kemampuan</a:t>
            </a:r>
            <a:r>
              <a:rPr spc="4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65" dirty="0">
                <a:solidFill>
                  <a:srgbClr val="002060"/>
                </a:solidFill>
                <a:latin typeface="Arial"/>
                <a:cs typeface="Arial"/>
              </a:rPr>
              <a:t>kompetitif </a:t>
            </a:r>
            <a:r>
              <a:rPr spc="75" dirty="0">
                <a:solidFill>
                  <a:srgbClr val="002060"/>
                </a:solidFill>
                <a:latin typeface="Arial"/>
                <a:cs typeface="Arial"/>
              </a:rPr>
              <a:t>bagi </a:t>
            </a:r>
            <a:r>
              <a:rPr spc="25" dirty="0">
                <a:solidFill>
                  <a:srgbClr val="002060"/>
                </a:solidFill>
                <a:latin typeface="Arial"/>
                <a:cs typeface="Arial"/>
              </a:rPr>
              <a:t>para</a:t>
            </a:r>
            <a:r>
              <a:rPr spc="-38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40" dirty="0">
                <a:solidFill>
                  <a:srgbClr val="002060"/>
                </a:solidFill>
                <a:latin typeface="Arial"/>
                <a:cs typeface="Arial"/>
              </a:rPr>
              <a:t>pekerja;</a:t>
            </a:r>
            <a:endParaRPr dirty="0">
              <a:latin typeface="Arial"/>
              <a:cs typeface="Arial"/>
            </a:endParaRPr>
          </a:p>
          <a:p>
            <a:pPr marL="469900" lvl="1" indent="-457200">
              <a:lnSpc>
                <a:spcPct val="100000"/>
              </a:lnSpc>
              <a:spcBef>
                <a:spcPts val="705"/>
              </a:spcBef>
              <a:buAutoNum type="alphaLcPeriod"/>
              <a:tabLst>
                <a:tab pos="469265" algn="l"/>
                <a:tab pos="469900" algn="l"/>
              </a:tabLst>
            </a:pPr>
            <a:r>
              <a:rPr sz="2000" b="1" spc="-5" dirty="0">
                <a:solidFill>
                  <a:srgbClr val="002060"/>
                </a:solidFill>
                <a:latin typeface="Arial"/>
                <a:cs typeface="Arial"/>
              </a:rPr>
              <a:t>Biaya</a:t>
            </a:r>
            <a:r>
              <a:rPr sz="2000" b="1" spc="-7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b="1" spc="60" dirty="0">
                <a:solidFill>
                  <a:srgbClr val="002060"/>
                </a:solidFill>
                <a:latin typeface="Arial"/>
                <a:cs typeface="Arial"/>
              </a:rPr>
              <a:t>Hidup;</a:t>
            </a:r>
            <a:endParaRPr sz="2000" dirty="0">
              <a:latin typeface="Arial"/>
              <a:cs typeface="Arial"/>
            </a:endParaRPr>
          </a:p>
          <a:p>
            <a:pPr marL="926465" marR="962025" lvl="2" indent="-457200">
              <a:lnSpc>
                <a:spcPts val="2180"/>
              </a:lnSpc>
              <a:spcBef>
                <a:spcPts val="585"/>
              </a:spcBef>
              <a:buAutoNum type="alphaLcPeriod"/>
              <a:tabLst>
                <a:tab pos="926465" algn="l"/>
                <a:tab pos="927100" algn="l"/>
              </a:tabLst>
            </a:pPr>
            <a:r>
              <a:rPr spc="40" dirty="0">
                <a:solidFill>
                  <a:srgbClr val="002060"/>
                </a:solidFill>
                <a:latin typeface="Arial"/>
                <a:cs typeface="Arial"/>
              </a:rPr>
              <a:t>faktor</a:t>
            </a:r>
            <a:r>
              <a:rPr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50" dirty="0">
                <a:solidFill>
                  <a:srgbClr val="002060"/>
                </a:solidFill>
                <a:latin typeface="Arial"/>
                <a:cs typeface="Arial"/>
              </a:rPr>
              <a:t>ini</a:t>
            </a:r>
            <a:r>
              <a:rPr spc="-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60" dirty="0">
                <a:solidFill>
                  <a:srgbClr val="002060"/>
                </a:solidFill>
                <a:latin typeface="Arial"/>
                <a:cs typeface="Arial"/>
              </a:rPr>
              <a:t>disebut</a:t>
            </a:r>
            <a:r>
              <a:rPr spc="-5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50" dirty="0">
                <a:solidFill>
                  <a:srgbClr val="002060"/>
                </a:solidFill>
                <a:latin typeface="Arial"/>
                <a:cs typeface="Arial"/>
              </a:rPr>
              <a:t>juga</a:t>
            </a:r>
            <a:r>
              <a:rPr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50" dirty="0">
                <a:solidFill>
                  <a:srgbClr val="002060"/>
                </a:solidFill>
                <a:latin typeface="Arial"/>
                <a:cs typeface="Arial"/>
              </a:rPr>
              <a:t>tingkat</a:t>
            </a:r>
            <a:r>
              <a:rPr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30" dirty="0">
                <a:solidFill>
                  <a:srgbClr val="002060"/>
                </a:solidFill>
                <a:latin typeface="Arial"/>
                <a:cs typeface="Arial"/>
              </a:rPr>
              <a:t>kecukupan</a:t>
            </a:r>
            <a:r>
              <a:rPr spc="-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75" dirty="0">
                <a:solidFill>
                  <a:srgbClr val="002060"/>
                </a:solidFill>
                <a:latin typeface="Arial"/>
                <a:cs typeface="Arial"/>
              </a:rPr>
              <a:t>gaji/</a:t>
            </a:r>
            <a:r>
              <a:rPr spc="-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50" dirty="0">
                <a:solidFill>
                  <a:srgbClr val="002060"/>
                </a:solidFill>
                <a:latin typeface="Arial"/>
                <a:cs typeface="Arial"/>
              </a:rPr>
              <a:t>upah</a:t>
            </a:r>
            <a:r>
              <a:rPr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20" dirty="0">
                <a:solidFill>
                  <a:srgbClr val="002060"/>
                </a:solidFill>
                <a:latin typeface="Arial"/>
                <a:cs typeface="Arial"/>
              </a:rPr>
              <a:t>yaitu</a:t>
            </a:r>
            <a:r>
              <a:rPr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002060"/>
                </a:solidFill>
                <a:latin typeface="Arial"/>
                <a:cs typeface="Arial"/>
              </a:rPr>
              <a:t>harus</a:t>
            </a:r>
            <a:r>
              <a:rPr spc="-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55" dirty="0">
                <a:solidFill>
                  <a:srgbClr val="002060"/>
                </a:solidFill>
                <a:latin typeface="Arial"/>
                <a:cs typeface="Arial"/>
              </a:rPr>
              <a:t>memenuhi  </a:t>
            </a:r>
            <a:r>
              <a:rPr spc="45" dirty="0">
                <a:solidFill>
                  <a:srgbClr val="002060"/>
                </a:solidFill>
                <a:latin typeface="Arial"/>
                <a:cs typeface="Arial"/>
              </a:rPr>
              <a:t>kebutuhan</a:t>
            </a:r>
            <a:r>
              <a:rPr spc="-6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2060"/>
                </a:solidFill>
                <a:latin typeface="Arial"/>
                <a:cs typeface="Arial"/>
              </a:rPr>
              <a:t>dasar</a:t>
            </a:r>
            <a:r>
              <a:rPr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40" dirty="0">
                <a:solidFill>
                  <a:srgbClr val="002060"/>
                </a:solidFill>
                <a:latin typeface="Arial"/>
                <a:cs typeface="Arial"/>
              </a:rPr>
              <a:t>(minimum)</a:t>
            </a:r>
            <a:r>
              <a:rPr spc="-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20" dirty="0">
                <a:solidFill>
                  <a:srgbClr val="002060"/>
                </a:solidFill>
                <a:latin typeface="Arial"/>
                <a:cs typeface="Arial"/>
              </a:rPr>
              <a:t>para</a:t>
            </a:r>
            <a:r>
              <a:rPr spc="-6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40" dirty="0">
                <a:solidFill>
                  <a:srgbClr val="002060"/>
                </a:solidFill>
                <a:latin typeface="Arial"/>
                <a:cs typeface="Arial"/>
              </a:rPr>
              <a:t>pekerja</a:t>
            </a:r>
            <a:r>
              <a:rPr spc="-6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25" dirty="0">
                <a:solidFill>
                  <a:srgbClr val="002060"/>
                </a:solidFill>
                <a:latin typeface="Arial"/>
                <a:cs typeface="Arial"/>
              </a:rPr>
              <a:t>sebagai</a:t>
            </a:r>
            <a:r>
              <a:rPr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002060"/>
                </a:solidFill>
                <a:latin typeface="Arial"/>
                <a:cs typeface="Arial"/>
              </a:rPr>
              <a:t>manusia.</a:t>
            </a:r>
            <a:endParaRPr dirty="0">
              <a:latin typeface="Arial"/>
              <a:cs typeface="Arial"/>
            </a:endParaRPr>
          </a:p>
          <a:p>
            <a:pPr marL="469900" lvl="1" indent="-457200">
              <a:lnSpc>
                <a:spcPct val="100000"/>
              </a:lnSpc>
              <a:spcBef>
                <a:spcPts val="575"/>
              </a:spcBef>
              <a:buAutoNum type="alphaLcPeriod"/>
              <a:tabLst>
                <a:tab pos="469265" algn="l"/>
                <a:tab pos="469900" algn="l"/>
              </a:tabLst>
            </a:pPr>
            <a:r>
              <a:rPr sz="2000" b="1" spc="20" dirty="0">
                <a:solidFill>
                  <a:srgbClr val="002060"/>
                </a:solidFill>
                <a:latin typeface="Arial"/>
                <a:cs typeface="Arial"/>
              </a:rPr>
              <a:t>Pemerintah;</a:t>
            </a:r>
            <a:endParaRPr sz="2000" dirty="0">
              <a:latin typeface="Arial"/>
              <a:cs typeface="Arial"/>
            </a:endParaRPr>
          </a:p>
          <a:p>
            <a:pPr marL="926465" marR="202565" lvl="2" indent="-457200">
              <a:lnSpc>
                <a:spcPct val="90500"/>
              </a:lnSpc>
              <a:spcBef>
                <a:spcPts val="555"/>
              </a:spcBef>
              <a:buAutoNum type="alphaLcPeriod"/>
              <a:tabLst>
                <a:tab pos="926465" algn="l"/>
                <a:tab pos="927100" algn="l"/>
                <a:tab pos="1722120" algn="l"/>
                <a:tab pos="3569970" algn="l"/>
              </a:tabLst>
            </a:pPr>
            <a:r>
              <a:rPr lang="en-GB" spc="40" dirty="0">
                <a:solidFill>
                  <a:srgbClr val="002060"/>
                </a:solidFill>
                <a:latin typeface="Arial"/>
                <a:cs typeface="Arial"/>
              </a:rPr>
              <a:t>F</a:t>
            </a:r>
            <a:r>
              <a:rPr spc="40" dirty="0" err="1">
                <a:solidFill>
                  <a:srgbClr val="002060"/>
                </a:solidFill>
                <a:latin typeface="Arial"/>
                <a:cs typeface="Arial"/>
              </a:rPr>
              <a:t>aktor</a:t>
            </a:r>
            <a:r>
              <a:rPr lang="en-US" spc="4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50" dirty="0" err="1">
                <a:solidFill>
                  <a:srgbClr val="002060"/>
                </a:solidFill>
                <a:latin typeface="Arial"/>
                <a:cs typeface="Arial"/>
              </a:rPr>
              <a:t>ini</a:t>
            </a:r>
            <a:r>
              <a:rPr lang="en-US" spc="46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35" dirty="0" err="1">
                <a:solidFill>
                  <a:srgbClr val="002060"/>
                </a:solidFill>
                <a:latin typeface="Arial"/>
                <a:cs typeface="Arial"/>
              </a:rPr>
              <a:t>merupakan</a:t>
            </a:r>
            <a:r>
              <a:rPr lang="en-US" spc="3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-25" dirty="0" err="1">
                <a:solidFill>
                  <a:srgbClr val="002060"/>
                </a:solidFill>
                <a:latin typeface="Arial"/>
                <a:cs typeface="Arial"/>
              </a:rPr>
              <a:t>usaha</a:t>
            </a:r>
            <a:r>
              <a:rPr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55" dirty="0">
                <a:solidFill>
                  <a:srgbClr val="002060"/>
                </a:solidFill>
                <a:latin typeface="Arial"/>
                <a:cs typeface="Arial"/>
              </a:rPr>
              <a:t>pemerintah </a:t>
            </a:r>
            <a:r>
              <a:rPr spc="25" dirty="0">
                <a:solidFill>
                  <a:srgbClr val="002060"/>
                </a:solidFill>
                <a:latin typeface="Arial"/>
                <a:cs typeface="Arial"/>
              </a:rPr>
              <a:t>yang </a:t>
            </a:r>
            <a:r>
              <a:rPr spc="65" dirty="0">
                <a:solidFill>
                  <a:srgbClr val="002060"/>
                </a:solidFill>
                <a:latin typeface="Arial"/>
                <a:cs typeface="Arial"/>
              </a:rPr>
              <a:t>berhubungan dengan </a:t>
            </a:r>
            <a:r>
              <a:rPr spc="40" dirty="0" err="1">
                <a:solidFill>
                  <a:srgbClr val="002060"/>
                </a:solidFill>
                <a:latin typeface="Arial"/>
                <a:cs typeface="Arial"/>
              </a:rPr>
              <a:t>faktor</a:t>
            </a:r>
            <a:r>
              <a:rPr spc="4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15" dirty="0" err="1">
                <a:solidFill>
                  <a:srgbClr val="002060"/>
                </a:solidFill>
                <a:latin typeface="Arial"/>
                <a:cs typeface="Arial"/>
              </a:rPr>
              <a:t>biaya</a:t>
            </a:r>
            <a:r>
              <a:rPr spc="1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45" dirty="0">
                <a:solidFill>
                  <a:srgbClr val="002060"/>
                </a:solidFill>
                <a:latin typeface="Arial"/>
                <a:cs typeface="Arial"/>
              </a:rPr>
              <a:t>kehidupan, </a:t>
            </a:r>
            <a:r>
              <a:rPr spc="20" dirty="0">
                <a:solidFill>
                  <a:srgbClr val="002060"/>
                </a:solidFill>
                <a:latin typeface="Arial"/>
                <a:cs typeface="Arial"/>
              </a:rPr>
              <a:t>agar </a:t>
            </a:r>
            <a:r>
              <a:rPr spc="40" dirty="0">
                <a:solidFill>
                  <a:srgbClr val="002060"/>
                </a:solidFill>
                <a:latin typeface="Arial"/>
                <a:cs typeface="Arial"/>
              </a:rPr>
              <a:t>pekerja </a:t>
            </a:r>
            <a:r>
              <a:rPr spc="65" dirty="0">
                <a:solidFill>
                  <a:srgbClr val="002060"/>
                </a:solidFill>
                <a:latin typeface="Arial"/>
                <a:cs typeface="Arial"/>
              </a:rPr>
              <a:t>memperoleh </a:t>
            </a:r>
            <a:r>
              <a:rPr spc="30" dirty="0">
                <a:solidFill>
                  <a:srgbClr val="002060"/>
                </a:solidFill>
                <a:latin typeface="Arial"/>
                <a:cs typeface="Arial"/>
              </a:rPr>
              <a:t>penghasilan yang </a:t>
            </a:r>
            <a:r>
              <a:rPr spc="50" dirty="0">
                <a:solidFill>
                  <a:srgbClr val="002060"/>
                </a:solidFill>
                <a:latin typeface="Arial"/>
                <a:cs typeface="Arial"/>
              </a:rPr>
              <a:t>memungkinkan  </a:t>
            </a:r>
            <a:r>
              <a:rPr spc="90" dirty="0">
                <a:solidFill>
                  <a:srgbClr val="002060"/>
                </a:solidFill>
                <a:latin typeface="Arial"/>
                <a:cs typeface="Arial"/>
              </a:rPr>
              <a:t>hidup</a:t>
            </a:r>
            <a:r>
              <a:rPr spc="-4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-15" dirty="0">
                <a:solidFill>
                  <a:srgbClr val="002060"/>
                </a:solidFill>
                <a:latin typeface="Arial"/>
                <a:cs typeface="Arial"/>
              </a:rPr>
              <a:t>layak</a:t>
            </a:r>
            <a:r>
              <a:rPr spc="-4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-25" dirty="0">
                <a:solidFill>
                  <a:srgbClr val="002060"/>
                </a:solidFill>
                <a:latin typeface="Arial"/>
                <a:cs typeface="Arial"/>
              </a:rPr>
              <a:t>sesuai</a:t>
            </a:r>
            <a:r>
              <a:rPr spc="-4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65" dirty="0">
                <a:solidFill>
                  <a:srgbClr val="002060"/>
                </a:solidFill>
                <a:latin typeface="Arial"/>
                <a:cs typeface="Arial"/>
              </a:rPr>
              <a:t>dengan</a:t>
            </a:r>
            <a:r>
              <a:rPr spc="-5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15" dirty="0">
                <a:solidFill>
                  <a:srgbClr val="002060"/>
                </a:solidFill>
                <a:latin typeface="Arial"/>
                <a:cs typeface="Arial"/>
              </a:rPr>
              <a:t>harkat</a:t>
            </a:r>
            <a:r>
              <a:rPr spc="-4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50" dirty="0">
                <a:solidFill>
                  <a:srgbClr val="002060"/>
                </a:solidFill>
                <a:latin typeface="Arial"/>
                <a:cs typeface="Arial"/>
              </a:rPr>
              <a:t>dan</a:t>
            </a:r>
            <a:r>
              <a:rPr spc="-5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20" dirty="0">
                <a:solidFill>
                  <a:srgbClr val="002060"/>
                </a:solidFill>
                <a:latin typeface="Arial"/>
                <a:cs typeface="Arial"/>
              </a:rPr>
              <a:t>martabatnya</a:t>
            </a:r>
            <a:r>
              <a:rPr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25" dirty="0">
                <a:solidFill>
                  <a:srgbClr val="002060"/>
                </a:solidFill>
                <a:latin typeface="Arial"/>
                <a:cs typeface="Arial"/>
              </a:rPr>
              <a:t>sebagai</a:t>
            </a:r>
            <a:r>
              <a:rPr spc="-4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002060"/>
                </a:solidFill>
                <a:latin typeface="Arial"/>
                <a:cs typeface="Arial"/>
              </a:rPr>
              <a:t>manusia.</a:t>
            </a:r>
            <a:r>
              <a:rPr spc="-1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pc="5" dirty="0">
                <a:solidFill>
                  <a:srgbClr val="002060"/>
                </a:solidFill>
                <a:latin typeface="Arial"/>
                <a:cs typeface="Arial"/>
              </a:rPr>
              <a:t>Pemerintah  </a:t>
            </a:r>
            <a:r>
              <a:rPr spc="50" dirty="0">
                <a:solidFill>
                  <a:srgbClr val="002060"/>
                </a:solidFill>
                <a:latin typeface="Arial"/>
                <a:cs typeface="Arial"/>
              </a:rPr>
              <a:t>juga </a:t>
            </a:r>
            <a:r>
              <a:rPr spc="40" dirty="0">
                <a:solidFill>
                  <a:srgbClr val="002060"/>
                </a:solidFill>
                <a:latin typeface="Arial"/>
                <a:cs typeface="Arial"/>
              </a:rPr>
              <a:t>menentukan </a:t>
            </a:r>
            <a:r>
              <a:rPr spc="35" dirty="0">
                <a:solidFill>
                  <a:srgbClr val="002060"/>
                </a:solidFill>
                <a:latin typeface="Arial"/>
                <a:cs typeface="Arial"/>
              </a:rPr>
              <a:t>Upah </a:t>
            </a:r>
            <a:r>
              <a:rPr spc="70" dirty="0">
                <a:solidFill>
                  <a:srgbClr val="002060"/>
                </a:solidFill>
                <a:latin typeface="Arial"/>
                <a:cs typeface="Arial"/>
              </a:rPr>
              <a:t>Minimum </a:t>
            </a:r>
            <a:r>
              <a:rPr spc="15" dirty="0">
                <a:solidFill>
                  <a:srgbClr val="002060"/>
                </a:solidFill>
                <a:latin typeface="Arial"/>
                <a:cs typeface="Arial"/>
              </a:rPr>
              <a:t>Regional </a:t>
            </a:r>
            <a:r>
              <a:rPr spc="25" dirty="0">
                <a:solidFill>
                  <a:srgbClr val="002060"/>
                </a:solidFill>
                <a:latin typeface="Arial"/>
                <a:cs typeface="Arial"/>
              </a:rPr>
              <a:t>sebagai </a:t>
            </a:r>
            <a:r>
              <a:rPr spc="15" dirty="0">
                <a:solidFill>
                  <a:srgbClr val="002060"/>
                </a:solidFill>
                <a:latin typeface="Arial"/>
                <a:cs typeface="Arial"/>
              </a:rPr>
              <a:t>standar </a:t>
            </a:r>
            <a:r>
              <a:rPr spc="75" dirty="0">
                <a:solidFill>
                  <a:srgbClr val="002060"/>
                </a:solidFill>
                <a:latin typeface="Arial"/>
                <a:cs typeface="Arial"/>
              </a:rPr>
              <a:t>gaji/ </a:t>
            </a:r>
            <a:r>
              <a:rPr spc="50" dirty="0">
                <a:solidFill>
                  <a:srgbClr val="002060"/>
                </a:solidFill>
                <a:latin typeface="Arial"/>
                <a:cs typeface="Arial"/>
              </a:rPr>
              <a:t>upah </a:t>
            </a:r>
            <a:r>
              <a:rPr spc="105" dirty="0">
                <a:solidFill>
                  <a:srgbClr val="002060"/>
                </a:solidFill>
                <a:latin typeface="Arial"/>
                <a:cs typeface="Arial"/>
              </a:rPr>
              <a:t>di </a:t>
            </a:r>
            <a:r>
              <a:rPr dirty="0">
                <a:solidFill>
                  <a:srgbClr val="002060"/>
                </a:solidFill>
                <a:latin typeface="Arial"/>
                <a:cs typeface="Arial"/>
              </a:rPr>
              <a:t>suatu  </a:t>
            </a:r>
            <a:r>
              <a:rPr sz="2000" spc="65" dirty="0">
                <a:solidFill>
                  <a:srgbClr val="002060"/>
                </a:solidFill>
                <a:latin typeface="Arial"/>
                <a:cs typeface="Arial"/>
              </a:rPr>
              <a:t>tempat</a:t>
            </a:r>
            <a:r>
              <a:rPr sz="2000"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45" dirty="0">
                <a:solidFill>
                  <a:srgbClr val="002060"/>
                </a:solidFill>
                <a:latin typeface="Arial"/>
                <a:cs typeface="Arial"/>
              </a:rPr>
              <a:t>tertentu.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8DBCD51-5ECB-4F6C-8479-392A1C34059D}"/>
              </a:ext>
            </a:extLst>
          </p:cNvPr>
          <p:cNvSpPr/>
          <p:nvPr/>
        </p:nvSpPr>
        <p:spPr>
          <a:xfrm>
            <a:off x="802284" y="1295400"/>
            <a:ext cx="6010415" cy="816806"/>
          </a:xfrm>
          <a:prstGeom prst="round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PENGGAJIAN SDM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C4133F-D5A7-4790-A9EF-1FC21FA1CC6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12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31175D-C243-AC41-A78A-62EA8F69C9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403680" y="1762251"/>
            <a:ext cx="870648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b="1" spc="35" dirty="0">
                <a:solidFill>
                  <a:srgbClr val="002060"/>
                </a:solidFill>
                <a:latin typeface="Arial"/>
                <a:cs typeface="Arial"/>
              </a:rPr>
              <a:t>Keterpaduan</a:t>
            </a:r>
            <a:r>
              <a:rPr sz="2200" b="1" spc="-7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200" b="1" spc="20" dirty="0">
                <a:solidFill>
                  <a:srgbClr val="002060"/>
                </a:solidFill>
                <a:latin typeface="Arial"/>
                <a:cs typeface="Arial"/>
              </a:rPr>
              <a:t>aspek</a:t>
            </a:r>
            <a:r>
              <a:rPr sz="2200" b="1" spc="-10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002060"/>
                </a:solidFill>
                <a:latin typeface="Arial"/>
                <a:cs typeface="Arial"/>
              </a:rPr>
              <a:t>Tridharma</a:t>
            </a:r>
            <a:r>
              <a:rPr sz="2200" b="1" spc="-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002060"/>
                </a:solidFill>
                <a:latin typeface="Arial"/>
                <a:cs typeface="Arial"/>
              </a:rPr>
              <a:t>Perguruan</a:t>
            </a:r>
            <a:r>
              <a:rPr sz="2200" b="1" spc="-12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200" b="1" spc="35" dirty="0">
                <a:solidFill>
                  <a:srgbClr val="002060"/>
                </a:solidFill>
                <a:latin typeface="Arial"/>
                <a:cs typeface="Arial"/>
              </a:rPr>
              <a:t>Tinggi</a:t>
            </a:r>
            <a:r>
              <a:rPr sz="2200" b="1" spc="-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200" b="1" spc="35" dirty="0">
                <a:solidFill>
                  <a:srgbClr val="002060"/>
                </a:solidFill>
                <a:latin typeface="Arial"/>
                <a:cs typeface="Arial"/>
              </a:rPr>
              <a:t>yang</a:t>
            </a:r>
            <a:r>
              <a:rPr sz="2200" b="1" spc="-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2060"/>
                </a:solidFill>
                <a:latin typeface="Arial"/>
                <a:cs typeface="Arial"/>
              </a:rPr>
              <a:t>berbasis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03400" y="1981860"/>
            <a:ext cx="3101340" cy="73850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240665">
              <a:lnSpc>
                <a:spcPct val="100000"/>
              </a:lnSpc>
              <a:spcBef>
                <a:spcPts val="265"/>
              </a:spcBef>
            </a:pPr>
            <a:r>
              <a:rPr sz="2200" b="1" spc="20" dirty="0">
                <a:solidFill>
                  <a:srgbClr val="002060"/>
                </a:solidFill>
                <a:latin typeface="Arial"/>
                <a:cs typeface="Arial"/>
              </a:rPr>
              <a:t>kewirausahaan</a:t>
            </a:r>
            <a:endParaRPr sz="2200" dirty="0">
              <a:latin typeface="Arial"/>
              <a:cs typeface="Arial"/>
            </a:endParaRPr>
          </a:p>
          <a:p>
            <a:pPr marL="240665" indent="-228600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b="1" spc="15" dirty="0">
                <a:solidFill>
                  <a:srgbClr val="002060"/>
                </a:solidFill>
                <a:latin typeface="Arial"/>
                <a:cs typeface="Arial"/>
              </a:rPr>
              <a:t>Empathy-Partisipatif,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60892" y="2675127"/>
            <a:ext cx="9039225" cy="51943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0665" marR="5080" indent="-228600">
              <a:lnSpc>
                <a:spcPct val="70500"/>
              </a:lnSpc>
              <a:spcBef>
                <a:spcPts val="770"/>
              </a:spcBef>
              <a:buChar char="•"/>
              <a:tabLst>
                <a:tab pos="240665" algn="l"/>
                <a:tab pos="241300" algn="l"/>
              </a:tabLst>
            </a:pPr>
            <a:r>
              <a:rPr sz="1900" spc="10" dirty="0">
                <a:solidFill>
                  <a:srgbClr val="002060"/>
                </a:solidFill>
                <a:latin typeface="Arial"/>
                <a:cs typeface="Arial"/>
              </a:rPr>
              <a:t>Program </a:t>
            </a:r>
            <a:r>
              <a:rPr sz="1900" spc="-30" dirty="0">
                <a:solidFill>
                  <a:srgbClr val="002060"/>
                </a:solidFill>
                <a:latin typeface="Arial"/>
                <a:cs typeface="Arial"/>
              </a:rPr>
              <a:t>KKN </a:t>
            </a:r>
            <a:r>
              <a:rPr sz="1900" spc="-10" dirty="0">
                <a:solidFill>
                  <a:srgbClr val="002060"/>
                </a:solidFill>
                <a:latin typeface="Arial"/>
                <a:cs typeface="Arial"/>
              </a:rPr>
              <a:t>Tematik </a:t>
            </a:r>
            <a:r>
              <a:rPr sz="1900" spc="-15" dirty="0">
                <a:solidFill>
                  <a:srgbClr val="002060"/>
                </a:solidFill>
                <a:latin typeface="Arial"/>
                <a:cs typeface="Arial"/>
              </a:rPr>
              <a:t>Kewirausahaan </a:t>
            </a:r>
            <a:r>
              <a:rPr sz="1900" spc="50" dirty="0">
                <a:solidFill>
                  <a:srgbClr val="002060"/>
                </a:solidFill>
                <a:latin typeface="Arial"/>
                <a:cs typeface="Arial"/>
              </a:rPr>
              <a:t>dikembangkan </a:t>
            </a:r>
            <a:r>
              <a:rPr sz="1900" spc="40" dirty="0">
                <a:solidFill>
                  <a:srgbClr val="002060"/>
                </a:solidFill>
                <a:latin typeface="Arial"/>
                <a:cs typeface="Arial"/>
              </a:rPr>
              <a:t>untuk </a:t>
            </a:r>
            <a:r>
              <a:rPr sz="1900" spc="35" dirty="0">
                <a:solidFill>
                  <a:srgbClr val="002060"/>
                </a:solidFill>
                <a:latin typeface="Arial"/>
                <a:cs typeface="Arial"/>
              </a:rPr>
              <a:t>meningkatkan  </a:t>
            </a:r>
            <a:r>
              <a:rPr sz="1900" spc="20" dirty="0">
                <a:solidFill>
                  <a:srgbClr val="002060"/>
                </a:solidFill>
                <a:latin typeface="Arial"/>
                <a:cs typeface="Arial"/>
              </a:rPr>
              <a:t>kepekaan</a:t>
            </a:r>
            <a:r>
              <a:rPr sz="1900"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002060"/>
                </a:solidFill>
                <a:latin typeface="Arial"/>
                <a:cs typeface="Arial"/>
              </a:rPr>
              <a:t>mahasiswa,</a:t>
            </a:r>
            <a:r>
              <a:rPr sz="1900" spc="-1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900" spc="40" dirty="0">
                <a:solidFill>
                  <a:srgbClr val="002060"/>
                </a:solidFill>
                <a:latin typeface="Arial"/>
                <a:cs typeface="Arial"/>
              </a:rPr>
              <a:t>dosen</a:t>
            </a:r>
            <a:r>
              <a:rPr sz="1900"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900" spc="50" dirty="0">
                <a:solidFill>
                  <a:srgbClr val="002060"/>
                </a:solidFill>
                <a:latin typeface="Arial"/>
                <a:cs typeface="Arial"/>
              </a:rPr>
              <a:t>dan</a:t>
            </a:r>
            <a:r>
              <a:rPr sz="1900"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srgbClr val="002060"/>
                </a:solidFill>
                <a:latin typeface="Arial"/>
                <a:cs typeface="Arial"/>
              </a:rPr>
              <a:t>masyarakat</a:t>
            </a:r>
            <a:r>
              <a:rPr sz="1900" spc="-5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900" spc="50" dirty="0">
                <a:solidFill>
                  <a:srgbClr val="002060"/>
                </a:solidFill>
                <a:latin typeface="Arial"/>
                <a:cs typeface="Arial"/>
              </a:rPr>
              <a:t>terhadap</a:t>
            </a:r>
            <a:r>
              <a:rPr sz="1900" spc="-4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900" spc="60" dirty="0">
                <a:solidFill>
                  <a:srgbClr val="002060"/>
                </a:solidFill>
                <a:latin typeface="Arial"/>
                <a:cs typeface="Arial"/>
              </a:rPr>
              <a:t>berbagai</a:t>
            </a:r>
            <a:r>
              <a:rPr sz="1900" spc="-5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900" spc="25" dirty="0">
                <a:solidFill>
                  <a:srgbClr val="002060"/>
                </a:solidFill>
                <a:latin typeface="Arial"/>
                <a:cs typeface="Arial"/>
              </a:rPr>
              <a:t>persoalan</a:t>
            </a:r>
            <a:r>
              <a:rPr sz="1900"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900" spc="25" dirty="0">
                <a:solidFill>
                  <a:srgbClr val="002060"/>
                </a:solidFill>
                <a:latin typeface="Arial"/>
                <a:cs typeface="Arial"/>
              </a:rPr>
              <a:t>yang</a:t>
            </a:r>
            <a:endParaRPr sz="1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89404" y="3083407"/>
            <a:ext cx="833628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60" dirty="0">
                <a:solidFill>
                  <a:srgbClr val="002060"/>
                </a:solidFill>
                <a:latin typeface="Arial"/>
                <a:cs typeface="Arial"/>
              </a:rPr>
              <a:t>berkembang</a:t>
            </a:r>
            <a:r>
              <a:rPr sz="1900" spc="-5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900" spc="100" dirty="0">
                <a:solidFill>
                  <a:srgbClr val="002060"/>
                </a:solidFill>
                <a:latin typeface="Arial"/>
                <a:cs typeface="Arial"/>
              </a:rPr>
              <a:t>di</a:t>
            </a:r>
            <a:r>
              <a:rPr sz="1900" spc="-4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srgbClr val="002060"/>
                </a:solidFill>
                <a:latin typeface="Arial"/>
                <a:cs typeface="Arial"/>
              </a:rPr>
              <a:t>masyarakat</a:t>
            </a:r>
            <a:r>
              <a:rPr sz="1900" spc="-4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900" spc="40" dirty="0">
                <a:solidFill>
                  <a:srgbClr val="002060"/>
                </a:solidFill>
                <a:latin typeface="Arial"/>
                <a:cs typeface="Arial"/>
              </a:rPr>
              <a:t>untuk</a:t>
            </a:r>
            <a:r>
              <a:rPr sz="1900" spc="-4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900" spc="35" dirty="0">
                <a:solidFill>
                  <a:srgbClr val="002060"/>
                </a:solidFill>
                <a:latin typeface="Arial"/>
                <a:cs typeface="Arial"/>
              </a:rPr>
              <a:t>ditelaah</a:t>
            </a:r>
            <a:r>
              <a:rPr sz="1900" spc="-4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900" spc="50" dirty="0">
                <a:solidFill>
                  <a:srgbClr val="002060"/>
                </a:solidFill>
                <a:latin typeface="Arial"/>
                <a:cs typeface="Arial"/>
              </a:rPr>
              <a:t>dan</a:t>
            </a:r>
            <a:r>
              <a:rPr sz="1900" spc="-5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900" spc="5" dirty="0">
                <a:solidFill>
                  <a:srgbClr val="002060"/>
                </a:solidFill>
                <a:latin typeface="Arial"/>
                <a:cs typeface="Arial"/>
              </a:rPr>
              <a:t>dianalisis</a:t>
            </a:r>
            <a:r>
              <a:rPr sz="1900" spc="-5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002060"/>
                </a:solidFill>
                <a:latin typeface="Arial"/>
                <a:cs typeface="Arial"/>
              </a:rPr>
              <a:t>secara</a:t>
            </a:r>
            <a:r>
              <a:rPr sz="1900" spc="-4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900" spc="40" dirty="0">
                <a:solidFill>
                  <a:srgbClr val="002060"/>
                </a:solidFill>
                <a:latin typeface="Arial"/>
                <a:cs typeface="Arial"/>
              </a:rPr>
              <a:t>menyeluruh</a:t>
            </a:r>
            <a:endParaRPr sz="1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03680" y="3259578"/>
            <a:ext cx="8760460" cy="70485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698500">
              <a:lnSpc>
                <a:spcPct val="100000"/>
              </a:lnSpc>
              <a:spcBef>
                <a:spcPts val="295"/>
              </a:spcBef>
            </a:pPr>
            <a:r>
              <a:rPr sz="1900" spc="35" dirty="0">
                <a:solidFill>
                  <a:srgbClr val="002060"/>
                </a:solidFill>
                <a:latin typeface="Arial"/>
                <a:cs typeface="Arial"/>
              </a:rPr>
              <a:t>sehingga</a:t>
            </a:r>
            <a:r>
              <a:rPr sz="1900" spc="-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900" spc="50" dirty="0">
                <a:solidFill>
                  <a:srgbClr val="002060"/>
                </a:solidFill>
                <a:latin typeface="Arial"/>
                <a:cs typeface="Arial"/>
              </a:rPr>
              <a:t>ditemukan</a:t>
            </a:r>
            <a:r>
              <a:rPr sz="1900"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900" spc="15" dirty="0">
                <a:solidFill>
                  <a:srgbClr val="002060"/>
                </a:solidFill>
                <a:latin typeface="Arial"/>
                <a:cs typeface="Arial"/>
              </a:rPr>
              <a:t>penyelesaian</a:t>
            </a:r>
            <a:r>
              <a:rPr sz="1900" spc="-5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900" spc="25" dirty="0">
                <a:solidFill>
                  <a:srgbClr val="002060"/>
                </a:solidFill>
                <a:latin typeface="Arial"/>
                <a:cs typeface="Arial"/>
              </a:rPr>
              <a:t>yang</a:t>
            </a:r>
            <a:r>
              <a:rPr sz="1900" spc="-5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900" spc="30" dirty="0">
                <a:solidFill>
                  <a:srgbClr val="002060"/>
                </a:solidFill>
                <a:latin typeface="Arial"/>
                <a:cs typeface="Arial"/>
              </a:rPr>
              <a:t>komprehensif,</a:t>
            </a:r>
            <a:r>
              <a:rPr sz="1900" spc="-1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2060"/>
                </a:solidFill>
                <a:latin typeface="Arial"/>
                <a:cs typeface="Arial"/>
              </a:rPr>
              <a:t>realistis</a:t>
            </a:r>
            <a:r>
              <a:rPr sz="1900"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900" spc="50" dirty="0">
                <a:solidFill>
                  <a:srgbClr val="002060"/>
                </a:solidFill>
                <a:latin typeface="Arial"/>
                <a:cs typeface="Arial"/>
              </a:rPr>
              <a:t>dan</a:t>
            </a:r>
            <a:r>
              <a:rPr sz="1900"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900" spc="40" dirty="0">
                <a:solidFill>
                  <a:srgbClr val="002060"/>
                </a:solidFill>
                <a:latin typeface="Arial"/>
                <a:cs typeface="Arial"/>
              </a:rPr>
              <a:t>tepat.</a:t>
            </a:r>
            <a:endParaRPr sz="1900" dirty="0">
              <a:latin typeface="Arial"/>
              <a:cs typeface="Arial"/>
            </a:endParaRPr>
          </a:p>
          <a:p>
            <a:pPr marL="240665" indent="-228600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b="1" spc="25" dirty="0">
                <a:solidFill>
                  <a:srgbClr val="002060"/>
                </a:solidFill>
                <a:latin typeface="Arial"/>
                <a:cs typeface="Arial"/>
              </a:rPr>
              <a:t>Interdisipliner,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60892" y="3909567"/>
            <a:ext cx="858964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sz="1900" spc="-30" dirty="0">
                <a:solidFill>
                  <a:srgbClr val="002060"/>
                </a:solidFill>
                <a:latin typeface="Arial"/>
                <a:cs typeface="Arial"/>
              </a:rPr>
              <a:t>KKN</a:t>
            </a:r>
            <a:r>
              <a:rPr sz="1900" spc="-1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002060"/>
                </a:solidFill>
                <a:latin typeface="Arial"/>
                <a:cs typeface="Arial"/>
              </a:rPr>
              <a:t>Tematik</a:t>
            </a:r>
            <a:r>
              <a:rPr sz="1900" spc="-4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srgbClr val="002060"/>
                </a:solidFill>
                <a:latin typeface="Arial"/>
                <a:cs typeface="Arial"/>
              </a:rPr>
              <a:t>Kewirausahaan</a:t>
            </a:r>
            <a:r>
              <a:rPr sz="1900" spc="-5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900" spc="5" dirty="0">
                <a:solidFill>
                  <a:srgbClr val="002060"/>
                </a:solidFill>
                <a:latin typeface="Arial"/>
                <a:cs typeface="Arial"/>
              </a:rPr>
              <a:t>dilaksanakan</a:t>
            </a:r>
            <a:r>
              <a:rPr sz="1900" spc="-5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900" spc="55" dirty="0">
                <a:solidFill>
                  <a:srgbClr val="002060"/>
                </a:solidFill>
                <a:latin typeface="Arial"/>
                <a:cs typeface="Arial"/>
              </a:rPr>
              <a:t>oleh</a:t>
            </a:r>
            <a:r>
              <a:rPr sz="1900" spc="-4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srgbClr val="002060"/>
                </a:solidFill>
                <a:latin typeface="Arial"/>
                <a:cs typeface="Arial"/>
              </a:rPr>
              <a:t>mahasiswa</a:t>
            </a:r>
            <a:r>
              <a:rPr sz="1900" spc="-4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900" spc="25" dirty="0">
                <a:solidFill>
                  <a:srgbClr val="002060"/>
                </a:solidFill>
                <a:latin typeface="Arial"/>
                <a:cs typeface="Arial"/>
              </a:rPr>
              <a:t>yang</a:t>
            </a:r>
            <a:r>
              <a:rPr sz="1900" spc="-5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900" spc="5" dirty="0">
                <a:solidFill>
                  <a:srgbClr val="002060"/>
                </a:solidFill>
                <a:latin typeface="Arial"/>
                <a:cs typeface="Arial"/>
              </a:rPr>
              <a:t>berasal</a:t>
            </a:r>
            <a:r>
              <a:rPr sz="1900" spc="-5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900" spc="50" dirty="0">
                <a:solidFill>
                  <a:srgbClr val="002060"/>
                </a:solidFill>
                <a:latin typeface="Arial"/>
                <a:cs typeface="Arial"/>
              </a:rPr>
              <a:t>dari</a:t>
            </a:r>
            <a:endParaRPr sz="1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89404" y="4110812"/>
            <a:ext cx="878649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60" dirty="0">
                <a:solidFill>
                  <a:srgbClr val="002060"/>
                </a:solidFill>
                <a:latin typeface="Arial"/>
                <a:cs typeface="Arial"/>
              </a:rPr>
              <a:t>berbagai</a:t>
            </a:r>
            <a:r>
              <a:rPr sz="1900"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900" spc="55" dirty="0">
                <a:solidFill>
                  <a:srgbClr val="002060"/>
                </a:solidFill>
                <a:latin typeface="Arial"/>
                <a:cs typeface="Arial"/>
              </a:rPr>
              <a:t>disiplin</a:t>
            </a:r>
            <a:r>
              <a:rPr sz="1900" spc="-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900" spc="60" dirty="0">
                <a:solidFill>
                  <a:srgbClr val="002060"/>
                </a:solidFill>
                <a:latin typeface="Arial"/>
                <a:cs typeface="Arial"/>
              </a:rPr>
              <a:t>ilmu</a:t>
            </a:r>
            <a:r>
              <a:rPr sz="1900" spc="-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900" spc="100" dirty="0">
                <a:solidFill>
                  <a:srgbClr val="002060"/>
                </a:solidFill>
                <a:latin typeface="Arial"/>
                <a:cs typeface="Arial"/>
              </a:rPr>
              <a:t>di</a:t>
            </a:r>
            <a:r>
              <a:rPr sz="1900"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900" spc="50" dirty="0">
                <a:solidFill>
                  <a:srgbClr val="002060"/>
                </a:solidFill>
                <a:latin typeface="Arial"/>
                <a:cs typeface="Arial"/>
              </a:rPr>
              <a:t>lingkungan</a:t>
            </a:r>
            <a:r>
              <a:rPr sz="1900" spc="-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2060"/>
                </a:solidFill>
                <a:latin typeface="Arial"/>
                <a:cs typeface="Arial"/>
              </a:rPr>
              <a:t>universitas</a:t>
            </a:r>
            <a:r>
              <a:rPr sz="1900" spc="-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900" spc="50" dirty="0">
                <a:solidFill>
                  <a:srgbClr val="002060"/>
                </a:solidFill>
                <a:latin typeface="Arial"/>
                <a:cs typeface="Arial"/>
              </a:rPr>
              <a:t>dan</a:t>
            </a:r>
            <a:r>
              <a:rPr sz="1900" spc="-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2060"/>
                </a:solidFill>
                <a:latin typeface="Arial"/>
                <a:cs typeface="Arial"/>
              </a:rPr>
              <a:t>pelaksanaannya</a:t>
            </a:r>
            <a:r>
              <a:rPr sz="1900"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900" spc="70" dirty="0">
                <a:solidFill>
                  <a:srgbClr val="002060"/>
                </a:solidFill>
                <a:latin typeface="Arial"/>
                <a:cs typeface="Arial"/>
              </a:rPr>
              <a:t>dikoordinir</a:t>
            </a:r>
            <a:endParaRPr sz="1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03680" y="4289944"/>
            <a:ext cx="7849870" cy="70421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698500">
              <a:lnSpc>
                <a:spcPct val="100000"/>
              </a:lnSpc>
              <a:spcBef>
                <a:spcPts val="295"/>
              </a:spcBef>
            </a:pPr>
            <a:r>
              <a:rPr sz="1900" spc="55" dirty="0">
                <a:solidFill>
                  <a:srgbClr val="002060"/>
                </a:solidFill>
                <a:latin typeface="Arial"/>
                <a:cs typeface="Arial"/>
              </a:rPr>
              <a:t>oleh </a:t>
            </a:r>
            <a:r>
              <a:rPr sz="1900" spc="30" dirty="0">
                <a:solidFill>
                  <a:srgbClr val="002060"/>
                </a:solidFill>
                <a:latin typeface="Arial"/>
                <a:cs typeface="Arial"/>
              </a:rPr>
              <a:t>Lembaga</a:t>
            </a:r>
            <a:r>
              <a:rPr sz="1900" spc="-16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900" spc="-85" dirty="0">
                <a:solidFill>
                  <a:srgbClr val="002060"/>
                </a:solidFill>
                <a:latin typeface="Arial"/>
                <a:cs typeface="Arial"/>
              </a:rPr>
              <a:t>LPPM</a:t>
            </a:r>
            <a:endParaRPr sz="1900">
              <a:latin typeface="Arial"/>
              <a:cs typeface="Arial"/>
            </a:endParaRPr>
          </a:p>
          <a:p>
            <a:pPr marL="240665" indent="-228600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b="1" spc="15" dirty="0">
                <a:solidFill>
                  <a:srgbClr val="002060"/>
                </a:solidFill>
                <a:latin typeface="Arial"/>
                <a:cs typeface="Arial"/>
              </a:rPr>
              <a:t>Komprehensif </a:t>
            </a:r>
            <a:r>
              <a:rPr sz="2200" b="1" spc="45" dirty="0">
                <a:solidFill>
                  <a:srgbClr val="002060"/>
                </a:solidFill>
                <a:latin typeface="Arial"/>
                <a:cs typeface="Arial"/>
              </a:rPr>
              <a:t>dan Komplementatif </a:t>
            </a:r>
            <a:r>
              <a:rPr sz="2200" b="1" dirty="0">
                <a:solidFill>
                  <a:srgbClr val="002060"/>
                </a:solidFill>
                <a:latin typeface="Arial"/>
                <a:cs typeface="Arial"/>
              </a:rPr>
              <a:t>serta </a:t>
            </a:r>
            <a:r>
              <a:rPr sz="2200" b="1" spc="25" dirty="0">
                <a:solidFill>
                  <a:srgbClr val="002060"/>
                </a:solidFill>
                <a:latin typeface="Arial"/>
                <a:cs typeface="Arial"/>
              </a:rPr>
              <a:t>berfungsi</a:t>
            </a:r>
            <a:r>
              <a:rPr sz="2200" b="1" spc="-3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002060"/>
                </a:solidFill>
                <a:latin typeface="Arial"/>
                <a:cs typeface="Arial"/>
              </a:rPr>
              <a:t>luas,</a:t>
            </a:r>
            <a:endParaRPr sz="2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60892" y="4948936"/>
            <a:ext cx="8912860" cy="51943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marR="5080" indent="-229235">
              <a:lnSpc>
                <a:spcPct val="70500"/>
              </a:lnSpc>
              <a:spcBef>
                <a:spcPts val="770"/>
              </a:spcBef>
              <a:buClr>
                <a:srgbClr val="002060"/>
              </a:buClr>
              <a:buFont typeface="Arial"/>
              <a:buChar char="•"/>
              <a:tabLst>
                <a:tab pos="300990" algn="l"/>
                <a:tab pos="301625" algn="l"/>
              </a:tabLst>
            </a:pPr>
            <a:r>
              <a:rPr dirty="0"/>
              <a:t>	</a:t>
            </a:r>
            <a:r>
              <a:rPr sz="1900" spc="45" dirty="0">
                <a:solidFill>
                  <a:srgbClr val="002060"/>
                </a:solidFill>
                <a:latin typeface="Arial"/>
                <a:cs typeface="Arial"/>
              </a:rPr>
              <a:t>bersinergi </a:t>
            </a:r>
            <a:r>
              <a:rPr sz="1900" spc="40" dirty="0">
                <a:solidFill>
                  <a:srgbClr val="002060"/>
                </a:solidFill>
                <a:latin typeface="Arial"/>
                <a:cs typeface="Arial"/>
              </a:rPr>
              <a:t>dalam </a:t>
            </a:r>
            <a:r>
              <a:rPr sz="1900" spc="-10" dirty="0">
                <a:solidFill>
                  <a:srgbClr val="002060"/>
                </a:solidFill>
                <a:latin typeface="Arial"/>
                <a:cs typeface="Arial"/>
              </a:rPr>
              <a:t>mensukseskan </a:t>
            </a:r>
            <a:r>
              <a:rPr sz="1900" spc="70" dirty="0">
                <a:solidFill>
                  <a:srgbClr val="002060"/>
                </a:solidFill>
                <a:latin typeface="Arial"/>
                <a:cs typeface="Arial"/>
              </a:rPr>
              <a:t>program </a:t>
            </a:r>
            <a:r>
              <a:rPr sz="1900" spc="50" dirty="0">
                <a:solidFill>
                  <a:srgbClr val="002060"/>
                </a:solidFill>
                <a:latin typeface="Arial"/>
                <a:cs typeface="Arial"/>
              </a:rPr>
              <a:t>pemerintah; </a:t>
            </a:r>
            <a:r>
              <a:rPr sz="1900" spc="70" dirty="0">
                <a:solidFill>
                  <a:srgbClr val="002060"/>
                </a:solidFill>
                <a:latin typeface="Arial"/>
                <a:cs typeface="Arial"/>
              </a:rPr>
              <a:t>bagi </a:t>
            </a:r>
            <a:r>
              <a:rPr sz="1900" spc="-15" dirty="0">
                <a:solidFill>
                  <a:srgbClr val="002060"/>
                </a:solidFill>
                <a:latin typeface="Arial"/>
                <a:cs typeface="Arial"/>
              </a:rPr>
              <a:t>mahasiswa </a:t>
            </a:r>
            <a:r>
              <a:rPr sz="1900" spc="40" dirty="0">
                <a:solidFill>
                  <a:srgbClr val="002060"/>
                </a:solidFill>
                <a:latin typeface="Arial"/>
                <a:cs typeface="Arial"/>
              </a:rPr>
              <a:t>dalam  </a:t>
            </a:r>
            <a:r>
              <a:rPr sz="1900" spc="15" dirty="0">
                <a:solidFill>
                  <a:srgbClr val="002060"/>
                </a:solidFill>
                <a:latin typeface="Arial"/>
                <a:cs typeface="Arial"/>
              </a:rPr>
              <a:t>upaya </a:t>
            </a:r>
            <a:r>
              <a:rPr sz="1900" dirty="0">
                <a:solidFill>
                  <a:srgbClr val="002060"/>
                </a:solidFill>
                <a:latin typeface="Arial"/>
                <a:cs typeface="Arial"/>
              </a:rPr>
              <a:t>menyelaraskan </a:t>
            </a:r>
            <a:r>
              <a:rPr sz="1900" spc="50" dirty="0">
                <a:solidFill>
                  <a:srgbClr val="002060"/>
                </a:solidFill>
                <a:latin typeface="Arial"/>
                <a:cs typeface="Arial"/>
              </a:rPr>
              <a:t>teori-teori </a:t>
            </a:r>
            <a:r>
              <a:rPr sz="1900" spc="-15" dirty="0">
                <a:solidFill>
                  <a:srgbClr val="002060"/>
                </a:solidFill>
                <a:latin typeface="Arial"/>
                <a:cs typeface="Arial"/>
              </a:rPr>
              <a:t>khususnya </a:t>
            </a:r>
            <a:r>
              <a:rPr sz="1900" spc="50" dirty="0">
                <a:solidFill>
                  <a:srgbClr val="002060"/>
                </a:solidFill>
                <a:latin typeface="Arial"/>
                <a:cs typeface="Arial"/>
              </a:rPr>
              <a:t>tentang</a:t>
            </a:r>
            <a:r>
              <a:rPr sz="1900" spc="-37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002060"/>
                </a:solidFill>
                <a:latin typeface="Arial"/>
                <a:cs typeface="Arial"/>
              </a:rPr>
              <a:t>kewirausahaan </a:t>
            </a:r>
            <a:r>
              <a:rPr sz="1900" spc="25" dirty="0">
                <a:solidFill>
                  <a:srgbClr val="002060"/>
                </a:solidFill>
                <a:latin typeface="Arial"/>
                <a:cs typeface="Arial"/>
              </a:rPr>
              <a:t>yang </a:t>
            </a:r>
            <a:r>
              <a:rPr sz="1900" spc="15" dirty="0">
                <a:solidFill>
                  <a:srgbClr val="002060"/>
                </a:solidFill>
                <a:latin typeface="Arial"/>
                <a:cs typeface="Arial"/>
              </a:rPr>
              <a:t>sudah</a:t>
            </a:r>
            <a:endParaRPr sz="1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89645" y="5357215"/>
            <a:ext cx="842899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50" dirty="0">
                <a:solidFill>
                  <a:srgbClr val="002060"/>
                </a:solidFill>
                <a:latin typeface="Arial"/>
                <a:cs typeface="Arial"/>
              </a:rPr>
              <a:t>didapatkan</a:t>
            </a:r>
            <a:r>
              <a:rPr sz="1900" spc="-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900" spc="100" dirty="0">
                <a:solidFill>
                  <a:srgbClr val="002060"/>
                </a:solidFill>
                <a:latin typeface="Arial"/>
                <a:cs typeface="Arial"/>
              </a:rPr>
              <a:t>di</a:t>
            </a:r>
            <a:r>
              <a:rPr sz="1900" spc="-5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900" spc="55" dirty="0">
                <a:solidFill>
                  <a:srgbClr val="002060"/>
                </a:solidFill>
                <a:latin typeface="Arial"/>
                <a:cs typeface="Arial"/>
              </a:rPr>
              <a:t>bangku</a:t>
            </a:r>
            <a:r>
              <a:rPr sz="1900" spc="-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900" spc="15" dirty="0">
                <a:solidFill>
                  <a:srgbClr val="002060"/>
                </a:solidFill>
                <a:latin typeface="Arial"/>
                <a:cs typeface="Arial"/>
              </a:rPr>
              <a:t>kuliah,</a:t>
            </a:r>
            <a:r>
              <a:rPr sz="1900" spc="-1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002060"/>
                </a:solidFill>
                <a:latin typeface="Arial"/>
                <a:cs typeface="Arial"/>
              </a:rPr>
              <a:t>serta</a:t>
            </a:r>
            <a:r>
              <a:rPr sz="1900" spc="-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900" spc="45" dirty="0">
                <a:solidFill>
                  <a:srgbClr val="002060"/>
                </a:solidFill>
                <a:latin typeface="Arial"/>
                <a:cs typeface="Arial"/>
              </a:rPr>
              <a:t>berfungsi</a:t>
            </a:r>
            <a:r>
              <a:rPr sz="1900" spc="-5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900" spc="20" dirty="0">
                <a:solidFill>
                  <a:srgbClr val="002060"/>
                </a:solidFill>
                <a:latin typeface="Arial"/>
                <a:cs typeface="Arial"/>
              </a:rPr>
              <a:t>sebagai</a:t>
            </a:r>
            <a:r>
              <a:rPr sz="1900"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900" spc="-30" dirty="0">
                <a:solidFill>
                  <a:srgbClr val="002060"/>
                </a:solidFill>
                <a:latin typeface="Arial"/>
                <a:cs typeface="Arial"/>
              </a:rPr>
              <a:t>sarana</a:t>
            </a:r>
            <a:r>
              <a:rPr sz="1900" spc="-5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900" spc="70" dirty="0">
                <a:solidFill>
                  <a:srgbClr val="002060"/>
                </a:solidFill>
                <a:latin typeface="Arial"/>
                <a:cs typeface="Arial"/>
              </a:rPr>
              <a:t>bagi</a:t>
            </a:r>
            <a:r>
              <a:rPr sz="1900"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srgbClr val="002060"/>
                </a:solidFill>
                <a:latin typeface="Arial"/>
                <a:cs typeface="Arial"/>
              </a:rPr>
              <a:t>mahasiswa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89886" y="5558459"/>
            <a:ext cx="860107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40" dirty="0">
                <a:solidFill>
                  <a:srgbClr val="002060"/>
                </a:solidFill>
                <a:latin typeface="Arial"/>
                <a:cs typeface="Arial"/>
              </a:rPr>
              <a:t>dalam</a:t>
            </a:r>
            <a:r>
              <a:rPr sz="1900"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002060"/>
                </a:solidFill>
                <a:latin typeface="Arial"/>
                <a:cs typeface="Arial"/>
              </a:rPr>
              <a:t>mengaktualisasikan</a:t>
            </a:r>
            <a:r>
              <a:rPr sz="1900"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900" spc="75" dirty="0">
                <a:solidFill>
                  <a:srgbClr val="002060"/>
                </a:solidFill>
                <a:latin typeface="Arial"/>
                <a:cs typeface="Arial"/>
              </a:rPr>
              <a:t>diri</a:t>
            </a:r>
            <a:r>
              <a:rPr sz="1900" spc="-5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002060"/>
                </a:solidFill>
                <a:latin typeface="Arial"/>
                <a:cs typeface="Arial"/>
              </a:rPr>
              <a:t>secara</a:t>
            </a:r>
            <a:r>
              <a:rPr sz="1900" spc="-4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900" spc="25" dirty="0">
                <a:solidFill>
                  <a:srgbClr val="002060"/>
                </a:solidFill>
                <a:latin typeface="Arial"/>
                <a:cs typeface="Arial"/>
              </a:rPr>
              <a:t>professional</a:t>
            </a:r>
            <a:r>
              <a:rPr sz="1900"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900" spc="50" dirty="0">
                <a:solidFill>
                  <a:srgbClr val="002060"/>
                </a:solidFill>
                <a:latin typeface="Arial"/>
                <a:cs typeface="Arial"/>
              </a:rPr>
              <a:t>dan</a:t>
            </a:r>
            <a:r>
              <a:rPr sz="1900"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900" spc="55" dirty="0">
                <a:solidFill>
                  <a:srgbClr val="002060"/>
                </a:solidFill>
                <a:latin typeface="Arial"/>
                <a:cs typeface="Arial"/>
              </a:rPr>
              <a:t>proporsional</a:t>
            </a:r>
            <a:r>
              <a:rPr sz="1900"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900" spc="100" dirty="0">
                <a:solidFill>
                  <a:srgbClr val="002060"/>
                </a:solidFill>
                <a:latin typeface="Arial"/>
                <a:cs typeface="Arial"/>
              </a:rPr>
              <a:t>di</a:t>
            </a:r>
            <a:r>
              <a:rPr sz="1900" spc="-4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900" spc="80" dirty="0">
                <a:solidFill>
                  <a:srgbClr val="002060"/>
                </a:solidFill>
                <a:latin typeface="Arial"/>
                <a:cs typeface="Arial"/>
              </a:rPr>
              <a:t>bidang</a:t>
            </a:r>
            <a:endParaRPr sz="1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90127" y="5762599"/>
            <a:ext cx="172148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solidFill>
                  <a:srgbClr val="002060"/>
                </a:solidFill>
                <a:latin typeface="Arial"/>
                <a:cs typeface="Arial"/>
              </a:rPr>
              <a:t>kewirausahaan;</a:t>
            </a:r>
            <a:endParaRPr sz="1900">
              <a:latin typeface="Arial"/>
              <a:cs typeface="Arial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169061-D4E6-49B9-B60D-203DF7DF1797}"/>
              </a:ext>
            </a:extLst>
          </p:cNvPr>
          <p:cNvSpPr/>
          <p:nvPr/>
        </p:nvSpPr>
        <p:spPr>
          <a:xfrm>
            <a:off x="685800" y="1143000"/>
            <a:ext cx="5181600" cy="568394"/>
          </a:xfrm>
          <a:prstGeom prst="round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2.2 MANAJEMEN ORGANISASI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8076CF5D-E939-4DA2-8824-62F7A9697C6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5981700"/>
            <a:ext cx="2804160" cy="342900"/>
          </a:xfrm>
        </p:spPr>
        <p:txBody>
          <a:bodyPr/>
          <a:lstStyle/>
          <a:p>
            <a:fld id="{B6F15528-21DE-4FAA-801E-634DDDAF4B2B}" type="slidenum">
              <a:rPr lang="en-GB" smtClean="0"/>
              <a:t>13</a:t>
            </a:fld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53FC917-296F-E54C-BD0A-DF95BFF41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5349" y="1742439"/>
            <a:ext cx="11094720" cy="2648417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80"/>
              </a:spcBef>
              <a:buChar char="•"/>
              <a:tabLst>
                <a:tab pos="240665" algn="l"/>
                <a:tab pos="241300" algn="l"/>
              </a:tabLst>
            </a:pPr>
            <a:r>
              <a:rPr lang="en-GB" sz="2800" b="1" dirty="0" err="1">
                <a:solidFill>
                  <a:srgbClr val="002F6C"/>
                </a:solidFill>
                <a:latin typeface="Arial"/>
                <a:cs typeface="Arial"/>
              </a:rPr>
              <a:t>Realistis-pragmatis</a:t>
            </a:r>
            <a:r>
              <a:rPr lang="en-GB" sz="2800" b="1" dirty="0">
                <a:solidFill>
                  <a:srgbClr val="002F6C"/>
                </a:solidFill>
                <a:latin typeface="Arial"/>
                <a:cs typeface="Arial"/>
              </a:rPr>
              <a:t>;</a:t>
            </a:r>
          </a:p>
          <a:p>
            <a:pPr marL="698500" marR="5080" lvl="1" indent="-229235">
              <a:lnSpc>
                <a:spcPct val="91200"/>
              </a:lnSpc>
              <a:spcBef>
                <a:spcPts val="470"/>
              </a:spcBef>
              <a:buChar char="•"/>
              <a:tabLst>
                <a:tab pos="697865" algn="l"/>
                <a:tab pos="698500" algn="l"/>
              </a:tabLst>
            </a:pPr>
            <a:r>
              <a:rPr lang="en-GB" sz="2000" spc="55" dirty="0">
                <a:solidFill>
                  <a:srgbClr val="002F6C"/>
                </a:solidFill>
                <a:latin typeface="Arial"/>
                <a:cs typeface="Arial"/>
              </a:rPr>
              <a:t>Program</a:t>
            </a:r>
            <a:r>
              <a:rPr lang="en-GB" sz="2000" spc="-35" dirty="0">
                <a:solidFill>
                  <a:srgbClr val="002F6C"/>
                </a:solidFill>
                <a:latin typeface="Arial"/>
                <a:cs typeface="Arial"/>
              </a:rPr>
              <a:t> </a:t>
            </a:r>
            <a:r>
              <a:rPr lang="en-GB" sz="2000" spc="20" dirty="0" err="1">
                <a:solidFill>
                  <a:srgbClr val="002F6C"/>
                </a:solidFill>
                <a:latin typeface="Arial"/>
                <a:cs typeface="Arial"/>
              </a:rPr>
              <a:t>kegiatan</a:t>
            </a:r>
            <a:r>
              <a:rPr lang="en-GB" sz="2000" spc="-35" dirty="0">
                <a:solidFill>
                  <a:srgbClr val="002F6C"/>
                </a:solidFill>
                <a:latin typeface="Arial"/>
                <a:cs typeface="Arial"/>
              </a:rPr>
              <a:t> </a:t>
            </a:r>
            <a:r>
              <a:rPr lang="en-GB" sz="2000" spc="-25" dirty="0">
                <a:solidFill>
                  <a:srgbClr val="002F6C"/>
                </a:solidFill>
                <a:latin typeface="Arial"/>
                <a:cs typeface="Arial"/>
              </a:rPr>
              <a:t>KKN</a:t>
            </a:r>
            <a:r>
              <a:rPr lang="en-GB" sz="2000" spc="-65" dirty="0">
                <a:solidFill>
                  <a:srgbClr val="002F6C"/>
                </a:solidFill>
                <a:latin typeface="Arial"/>
                <a:cs typeface="Arial"/>
              </a:rPr>
              <a:t> </a:t>
            </a:r>
            <a:r>
              <a:rPr lang="en-GB" sz="2000" spc="-5" dirty="0" err="1">
                <a:solidFill>
                  <a:srgbClr val="002F6C"/>
                </a:solidFill>
                <a:latin typeface="Arial"/>
                <a:cs typeface="Arial"/>
              </a:rPr>
              <a:t>Tematik</a:t>
            </a:r>
            <a:r>
              <a:rPr lang="en-GB" sz="2000" spc="-35" dirty="0">
                <a:solidFill>
                  <a:srgbClr val="002F6C"/>
                </a:solidFill>
                <a:latin typeface="Arial"/>
                <a:cs typeface="Arial"/>
              </a:rPr>
              <a:t> </a:t>
            </a:r>
            <a:r>
              <a:rPr lang="en-GB" sz="2000" spc="-15" dirty="0" err="1">
                <a:solidFill>
                  <a:srgbClr val="002F6C"/>
                </a:solidFill>
                <a:latin typeface="Arial"/>
                <a:cs typeface="Arial"/>
              </a:rPr>
              <a:t>Kewirausahaan</a:t>
            </a:r>
            <a:r>
              <a:rPr lang="en-GB" sz="2000" spc="-35" dirty="0">
                <a:solidFill>
                  <a:srgbClr val="002F6C"/>
                </a:solidFill>
                <a:latin typeface="Arial"/>
                <a:cs typeface="Arial"/>
              </a:rPr>
              <a:t> </a:t>
            </a:r>
            <a:r>
              <a:rPr lang="en-GB" sz="2000" spc="20" dirty="0">
                <a:solidFill>
                  <a:srgbClr val="002F6C"/>
                </a:solidFill>
                <a:latin typeface="Arial"/>
                <a:cs typeface="Arial"/>
              </a:rPr>
              <a:t>yang</a:t>
            </a:r>
            <a:r>
              <a:rPr lang="en-GB" sz="2000" spc="-30" dirty="0">
                <a:solidFill>
                  <a:srgbClr val="002F6C"/>
                </a:solidFill>
                <a:latin typeface="Arial"/>
                <a:cs typeface="Arial"/>
              </a:rPr>
              <a:t> </a:t>
            </a:r>
            <a:r>
              <a:rPr lang="en-GB" sz="2000" spc="15" dirty="0" err="1">
                <a:solidFill>
                  <a:srgbClr val="002F6C"/>
                </a:solidFill>
                <a:latin typeface="Arial"/>
                <a:cs typeface="Arial"/>
              </a:rPr>
              <a:t>direncanakan</a:t>
            </a:r>
            <a:r>
              <a:rPr lang="en-GB" sz="2000" spc="-35" dirty="0">
                <a:solidFill>
                  <a:srgbClr val="002F6C"/>
                </a:solidFill>
                <a:latin typeface="Arial"/>
                <a:cs typeface="Arial"/>
              </a:rPr>
              <a:t> </a:t>
            </a:r>
            <a:r>
              <a:rPr lang="en-GB" sz="2000" spc="40" dirty="0">
                <a:solidFill>
                  <a:srgbClr val="002F6C"/>
                </a:solidFill>
                <a:latin typeface="Arial"/>
                <a:cs typeface="Arial"/>
              </a:rPr>
              <a:t>pada</a:t>
            </a:r>
            <a:r>
              <a:rPr lang="en-GB" sz="2000" spc="-40" dirty="0">
                <a:solidFill>
                  <a:srgbClr val="002F6C"/>
                </a:solidFill>
                <a:latin typeface="Arial"/>
                <a:cs typeface="Arial"/>
              </a:rPr>
              <a:t> </a:t>
            </a:r>
            <a:r>
              <a:rPr lang="en-GB" sz="2000" spc="-5" dirty="0" err="1">
                <a:solidFill>
                  <a:srgbClr val="002F6C"/>
                </a:solidFill>
                <a:latin typeface="Arial"/>
                <a:cs typeface="Arial"/>
              </a:rPr>
              <a:t>dasarnya</a:t>
            </a:r>
            <a:r>
              <a:rPr lang="en-GB" sz="2000" spc="-35" dirty="0">
                <a:solidFill>
                  <a:srgbClr val="002F6C"/>
                </a:solidFill>
                <a:latin typeface="Arial"/>
                <a:cs typeface="Arial"/>
              </a:rPr>
              <a:t> </a:t>
            </a:r>
            <a:r>
              <a:rPr lang="en-GB" sz="2000" spc="60" dirty="0" err="1">
                <a:solidFill>
                  <a:srgbClr val="002F6C"/>
                </a:solidFill>
                <a:latin typeface="Arial"/>
                <a:cs typeface="Arial"/>
              </a:rPr>
              <a:t>bertumpu</a:t>
            </a:r>
            <a:r>
              <a:rPr lang="en-GB" sz="2000" spc="-35" dirty="0">
                <a:solidFill>
                  <a:srgbClr val="002F6C"/>
                </a:solidFill>
                <a:latin typeface="Arial"/>
                <a:cs typeface="Arial"/>
              </a:rPr>
              <a:t> </a:t>
            </a:r>
            <a:r>
              <a:rPr lang="en-GB" sz="2000" spc="40" dirty="0">
                <a:solidFill>
                  <a:srgbClr val="002F6C"/>
                </a:solidFill>
                <a:latin typeface="Arial"/>
                <a:cs typeface="Arial"/>
              </a:rPr>
              <a:t>pada</a:t>
            </a:r>
            <a:r>
              <a:rPr lang="en-GB" sz="2000" spc="-35" dirty="0">
                <a:solidFill>
                  <a:srgbClr val="002F6C"/>
                </a:solidFill>
                <a:latin typeface="Arial"/>
                <a:cs typeface="Arial"/>
              </a:rPr>
              <a:t> </a:t>
            </a:r>
            <a:r>
              <a:rPr lang="en-GB" sz="2000" spc="5" dirty="0" err="1">
                <a:solidFill>
                  <a:srgbClr val="002F6C"/>
                </a:solidFill>
                <a:latin typeface="Arial"/>
                <a:cs typeface="Arial"/>
              </a:rPr>
              <a:t>permasalahan</a:t>
            </a:r>
            <a:r>
              <a:rPr lang="en-GB" sz="2000" spc="5" dirty="0">
                <a:solidFill>
                  <a:srgbClr val="002F6C"/>
                </a:solidFill>
                <a:latin typeface="Arial"/>
                <a:cs typeface="Arial"/>
              </a:rPr>
              <a:t>  </a:t>
            </a:r>
            <a:r>
              <a:rPr lang="en-GB" sz="2000" spc="40" dirty="0">
                <a:solidFill>
                  <a:srgbClr val="002F6C"/>
                </a:solidFill>
                <a:latin typeface="Arial"/>
                <a:cs typeface="Arial"/>
              </a:rPr>
              <a:t>dan </a:t>
            </a:r>
            <a:r>
              <a:rPr lang="en-GB" sz="2000" spc="30" dirty="0" err="1">
                <a:solidFill>
                  <a:srgbClr val="002F6C"/>
                </a:solidFill>
                <a:latin typeface="Arial"/>
                <a:cs typeface="Arial"/>
              </a:rPr>
              <a:t>kebutuhan</a:t>
            </a:r>
            <a:r>
              <a:rPr lang="en-GB" sz="2000" spc="30" dirty="0">
                <a:solidFill>
                  <a:srgbClr val="002F6C"/>
                </a:solidFill>
                <a:latin typeface="Arial"/>
                <a:cs typeface="Arial"/>
              </a:rPr>
              <a:t> </a:t>
            </a:r>
            <a:r>
              <a:rPr lang="en-GB" sz="2000" spc="-5" dirty="0" err="1">
                <a:solidFill>
                  <a:srgbClr val="002F6C"/>
                </a:solidFill>
                <a:latin typeface="Arial"/>
                <a:cs typeface="Arial"/>
              </a:rPr>
              <a:t>nyata</a:t>
            </a:r>
            <a:r>
              <a:rPr lang="en-GB" sz="2000" spc="-5" dirty="0">
                <a:solidFill>
                  <a:srgbClr val="002F6C"/>
                </a:solidFill>
                <a:latin typeface="Arial"/>
                <a:cs typeface="Arial"/>
              </a:rPr>
              <a:t> </a:t>
            </a:r>
            <a:r>
              <a:rPr lang="en-GB" sz="2000" spc="-15" dirty="0" err="1">
                <a:solidFill>
                  <a:srgbClr val="002F6C"/>
                </a:solidFill>
                <a:latin typeface="Arial"/>
                <a:cs typeface="Arial"/>
              </a:rPr>
              <a:t>masyarakat</a:t>
            </a:r>
            <a:r>
              <a:rPr lang="en-GB" sz="2000" spc="-15" dirty="0">
                <a:solidFill>
                  <a:srgbClr val="002F6C"/>
                </a:solidFill>
                <a:latin typeface="Arial"/>
                <a:cs typeface="Arial"/>
              </a:rPr>
              <a:t> </a:t>
            </a:r>
            <a:r>
              <a:rPr lang="en-GB" sz="2000" spc="20" dirty="0">
                <a:solidFill>
                  <a:srgbClr val="002F6C"/>
                </a:solidFill>
                <a:latin typeface="Arial"/>
                <a:cs typeface="Arial"/>
              </a:rPr>
              <a:t>yang </a:t>
            </a:r>
            <a:r>
              <a:rPr lang="en-GB" sz="2000" spc="15" dirty="0" err="1">
                <a:solidFill>
                  <a:srgbClr val="002F6C"/>
                </a:solidFill>
                <a:latin typeface="Arial"/>
                <a:cs typeface="Arial"/>
              </a:rPr>
              <a:t>ada</a:t>
            </a:r>
            <a:r>
              <a:rPr lang="en-GB" sz="2000" spc="15" dirty="0">
                <a:solidFill>
                  <a:srgbClr val="002F6C"/>
                </a:solidFill>
                <a:latin typeface="Arial"/>
                <a:cs typeface="Arial"/>
              </a:rPr>
              <a:t> </a:t>
            </a:r>
            <a:r>
              <a:rPr lang="en-GB" sz="2000" spc="85" dirty="0">
                <a:solidFill>
                  <a:srgbClr val="002F6C"/>
                </a:solidFill>
                <a:latin typeface="Arial"/>
                <a:cs typeface="Arial"/>
              </a:rPr>
              <a:t>di </a:t>
            </a:r>
            <a:r>
              <a:rPr lang="en-GB" sz="2000" spc="25" dirty="0" err="1">
                <a:solidFill>
                  <a:srgbClr val="002F6C"/>
                </a:solidFill>
                <a:latin typeface="Arial"/>
                <a:cs typeface="Arial"/>
              </a:rPr>
              <a:t>lapangan</a:t>
            </a:r>
            <a:r>
              <a:rPr lang="en-GB" sz="2000" spc="25" dirty="0">
                <a:solidFill>
                  <a:srgbClr val="002F6C"/>
                </a:solidFill>
                <a:latin typeface="Arial"/>
                <a:cs typeface="Arial"/>
              </a:rPr>
              <a:t> </a:t>
            </a:r>
            <a:r>
              <a:rPr lang="en-GB" sz="2000" spc="40" dirty="0">
                <a:solidFill>
                  <a:srgbClr val="002F6C"/>
                </a:solidFill>
                <a:latin typeface="Arial"/>
                <a:cs typeface="Arial"/>
              </a:rPr>
              <a:t>dan </a:t>
            </a:r>
            <a:r>
              <a:rPr lang="en-GB" sz="2000" spc="5" dirty="0" err="1">
                <a:solidFill>
                  <a:srgbClr val="002F6C"/>
                </a:solidFill>
                <a:latin typeface="Arial"/>
                <a:cs typeface="Arial"/>
              </a:rPr>
              <a:t>dilaksanakan</a:t>
            </a:r>
            <a:r>
              <a:rPr lang="en-GB" sz="2000" spc="5" dirty="0">
                <a:solidFill>
                  <a:srgbClr val="002F6C"/>
                </a:solidFill>
                <a:latin typeface="Arial"/>
                <a:cs typeface="Arial"/>
              </a:rPr>
              <a:t> </a:t>
            </a:r>
            <a:r>
              <a:rPr lang="en-GB" sz="2000" spc="-20" dirty="0" err="1">
                <a:solidFill>
                  <a:srgbClr val="002F6C"/>
                </a:solidFill>
                <a:latin typeface="Arial"/>
                <a:cs typeface="Arial"/>
              </a:rPr>
              <a:t>sesuai</a:t>
            </a:r>
            <a:r>
              <a:rPr lang="en-GB" sz="2000" spc="-20" dirty="0">
                <a:solidFill>
                  <a:srgbClr val="002F6C"/>
                </a:solidFill>
                <a:latin typeface="Arial"/>
                <a:cs typeface="Arial"/>
              </a:rPr>
              <a:t> </a:t>
            </a:r>
            <a:r>
              <a:rPr lang="en-GB" sz="2000" spc="50" dirty="0" err="1">
                <a:solidFill>
                  <a:srgbClr val="002F6C"/>
                </a:solidFill>
                <a:latin typeface="Arial"/>
                <a:cs typeface="Arial"/>
              </a:rPr>
              <a:t>dengan</a:t>
            </a:r>
            <a:r>
              <a:rPr lang="en-GB" sz="2000" spc="50" dirty="0">
                <a:solidFill>
                  <a:srgbClr val="002F6C"/>
                </a:solidFill>
                <a:latin typeface="Arial"/>
                <a:cs typeface="Arial"/>
              </a:rPr>
              <a:t> </a:t>
            </a:r>
            <a:r>
              <a:rPr lang="en-GB" sz="2000" spc="5" dirty="0" err="1">
                <a:solidFill>
                  <a:srgbClr val="002F6C"/>
                </a:solidFill>
                <a:latin typeface="Arial"/>
                <a:cs typeface="Arial"/>
              </a:rPr>
              <a:t>daya</a:t>
            </a:r>
            <a:r>
              <a:rPr lang="en-GB" sz="2000" spc="5" dirty="0">
                <a:solidFill>
                  <a:srgbClr val="002F6C"/>
                </a:solidFill>
                <a:latin typeface="Arial"/>
                <a:cs typeface="Arial"/>
              </a:rPr>
              <a:t> </a:t>
            </a:r>
            <a:r>
              <a:rPr lang="en-GB" sz="2000" spc="40" dirty="0" err="1">
                <a:solidFill>
                  <a:srgbClr val="002F6C"/>
                </a:solidFill>
                <a:latin typeface="Arial"/>
                <a:cs typeface="Arial"/>
              </a:rPr>
              <a:t>dukung</a:t>
            </a:r>
            <a:r>
              <a:rPr lang="en-GB" sz="2000" spc="40" dirty="0">
                <a:solidFill>
                  <a:srgbClr val="002F6C"/>
                </a:solidFill>
                <a:latin typeface="Arial"/>
                <a:cs typeface="Arial"/>
              </a:rPr>
              <a:t>, </a:t>
            </a:r>
            <a:r>
              <a:rPr lang="en-GB" sz="2000" spc="35" dirty="0" err="1">
                <a:solidFill>
                  <a:srgbClr val="002F6C"/>
                </a:solidFill>
                <a:latin typeface="Arial"/>
                <a:cs typeface="Arial"/>
              </a:rPr>
              <a:t>sumber</a:t>
            </a:r>
            <a:r>
              <a:rPr lang="en-GB" sz="2000" spc="35" dirty="0">
                <a:solidFill>
                  <a:srgbClr val="002F6C"/>
                </a:solidFill>
                <a:latin typeface="Arial"/>
                <a:cs typeface="Arial"/>
              </a:rPr>
              <a:t>  </a:t>
            </a:r>
            <a:r>
              <a:rPr lang="en-GB" sz="2000" spc="5" dirty="0" err="1">
                <a:solidFill>
                  <a:srgbClr val="002F6C"/>
                </a:solidFill>
                <a:latin typeface="Arial"/>
                <a:cs typeface="Arial"/>
              </a:rPr>
              <a:t>daya</a:t>
            </a:r>
            <a:r>
              <a:rPr lang="en-GB" sz="2000" spc="5" dirty="0">
                <a:solidFill>
                  <a:srgbClr val="002F6C"/>
                </a:solidFill>
                <a:latin typeface="Arial"/>
                <a:cs typeface="Arial"/>
              </a:rPr>
              <a:t> </a:t>
            </a:r>
            <a:r>
              <a:rPr lang="en-GB" sz="2000" spc="20" dirty="0">
                <a:solidFill>
                  <a:srgbClr val="002F6C"/>
                </a:solidFill>
                <a:latin typeface="Arial"/>
                <a:cs typeface="Arial"/>
              </a:rPr>
              <a:t>yang</a:t>
            </a:r>
            <a:r>
              <a:rPr lang="en-GB" sz="2000" spc="-105" dirty="0">
                <a:solidFill>
                  <a:srgbClr val="002F6C"/>
                </a:solidFill>
                <a:latin typeface="Arial"/>
                <a:cs typeface="Arial"/>
              </a:rPr>
              <a:t> </a:t>
            </a:r>
            <a:r>
              <a:rPr lang="en-GB" sz="2000" spc="25" dirty="0" err="1">
                <a:solidFill>
                  <a:srgbClr val="002F6C"/>
                </a:solidFill>
                <a:latin typeface="Arial"/>
                <a:cs typeface="Arial"/>
              </a:rPr>
              <a:t>tersedia</a:t>
            </a:r>
            <a:endParaRPr lang="en-GB" sz="2000" dirty="0">
              <a:solidFill>
                <a:srgbClr val="002F6C"/>
              </a:solidFill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80"/>
              </a:spcBef>
              <a:buChar char="•"/>
              <a:tabLst>
                <a:tab pos="240665" algn="l"/>
                <a:tab pos="241300" algn="l"/>
              </a:tabLst>
            </a:pPr>
            <a:r>
              <a:rPr lang="en-GB" sz="2800" b="1" spc="30" dirty="0" err="1">
                <a:solidFill>
                  <a:srgbClr val="002F6C"/>
                </a:solidFill>
                <a:latin typeface="Arial"/>
                <a:cs typeface="Arial"/>
              </a:rPr>
              <a:t>Keterpaduan</a:t>
            </a:r>
            <a:r>
              <a:rPr lang="en-GB" sz="2800" b="1" spc="30" dirty="0">
                <a:solidFill>
                  <a:srgbClr val="002F6C"/>
                </a:solidFill>
                <a:latin typeface="Arial"/>
                <a:cs typeface="Arial"/>
              </a:rPr>
              <a:t>;</a:t>
            </a:r>
            <a:endParaRPr lang="en-GB" sz="2800" b="1" dirty="0">
              <a:solidFill>
                <a:srgbClr val="002F6C"/>
              </a:solidFill>
              <a:latin typeface="Arial"/>
              <a:cs typeface="Arial"/>
            </a:endParaRPr>
          </a:p>
          <a:p>
            <a:pPr marL="698500" marR="24765" lvl="1" indent="-229235">
              <a:lnSpc>
                <a:spcPts val="1700"/>
              </a:lnSpc>
              <a:spcBef>
                <a:spcPts val="640"/>
              </a:spcBef>
              <a:buChar char="•"/>
              <a:tabLst>
                <a:tab pos="697865" algn="l"/>
                <a:tab pos="698500" algn="l"/>
              </a:tabLst>
            </a:pPr>
            <a:r>
              <a:rPr lang="en-GB" sz="2000" spc="-25" dirty="0">
                <a:solidFill>
                  <a:srgbClr val="002F6C"/>
                </a:solidFill>
                <a:latin typeface="Arial"/>
                <a:cs typeface="Arial"/>
              </a:rPr>
              <a:t>KKN </a:t>
            </a:r>
            <a:r>
              <a:rPr lang="en-GB" sz="2000" spc="-5" dirty="0" err="1">
                <a:solidFill>
                  <a:srgbClr val="002F6C"/>
                </a:solidFill>
                <a:latin typeface="Arial"/>
                <a:cs typeface="Arial"/>
              </a:rPr>
              <a:t>Tematik</a:t>
            </a:r>
            <a:r>
              <a:rPr lang="en-GB" sz="2000" spc="-5" dirty="0">
                <a:solidFill>
                  <a:srgbClr val="002F6C"/>
                </a:solidFill>
                <a:latin typeface="Arial"/>
                <a:cs typeface="Arial"/>
              </a:rPr>
              <a:t> </a:t>
            </a:r>
            <a:r>
              <a:rPr lang="en-GB" sz="2000" spc="-15" dirty="0" err="1">
                <a:solidFill>
                  <a:srgbClr val="002F6C"/>
                </a:solidFill>
                <a:latin typeface="Arial"/>
                <a:cs typeface="Arial"/>
              </a:rPr>
              <a:t>Kewirausahaan</a:t>
            </a:r>
            <a:r>
              <a:rPr lang="en-GB" sz="2000" spc="-15" dirty="0">
                <a:solidFill>
                  <a:srgbClr val="002F6C"/>
                </a:solidFill>
                <a:latin typeface="Arial"/>
                <a:cs typeface="Arial"/>
              </a:rPr>
              <a:t> </a:t>
            </a:r>
            <a:r>
              <a:rPr lang="en-GB" sz="2000" spc="5" dirty="0" err="1">
                <a:solidFill>
                  <a:srgbClr val="002F6C"/>
                </a:solidFill>
                <a:latin typeface="Arial"/>
                <a:cs typeface="Arial"/>
              </a:rPr>
              <a:t>dilaksanakan</a:t>
            </a:r>
            <a:r>
              <a:rPr lang="en-GB" sz="2000" spc="5" dirty="0">
                <a:solidFill>
                  <a:srgbClr val="002F6C"/>
                </a:solidFill>
                <a:latin typeface="Arial"/>
                <a:cs typeface="Arial"/>
              </a:rPr>
              <a:t> </a:t>
            </a:r>
            <a:r>
              <a:rPr lang="en-GB" sz="2000" spc="-25" dirty="0" err="1">
                <a:solidFill>
                  <a:srgbClr val="002F6C"/>
                </a:solidFill>
                <a:latin typeface="Arial"/>
                <a:cs typeface="Arial"/>
              </a:rPr>
              <a:t>secara</a:t>
            </a:r>
            <a:r>
              <a:rPr lang="en-GB" sz="2000" spc="-25" dirty="0">
                <a:solidFill>
                  <a:srgbClr val="002F6C"/>
                </a:solidFill>
                <a:latin typeface="Arial"/>
                <a:cs typeface="Arial"/>
              </a:rPr>
              <a:t> </a:t>
            </a:r>
            <a:r>
              <a:rPr lang="en-GB" sz="2000" spc="40" dirty="0" err="1">
                <a:solidFill>
                  <a:srgbClr val="002F6C"/>
                </a:solidFill>
                <a:latin typeface="Arial"/>
                <a:cs typeface="Arial"/>
              </a:rPr>
              <a:t>terpadu</a:t>
            </a:r>
            <a:r>
              <a:rPr lang="en-GB" sz="2000" spc="40" dirty="0">
                <a:solidFill>
                  <a:srgbClr val="002F6C"/>
                </a:solidFill>
                <a:latin typeface="Arial"/>
                <a:cs typeface="Arial"/>
              </a:rPr>
              <a:t>, </a:t>
            </a:r>
            <a:r>
              <a:rPr lang="en-GB" sz="2000" spc="30" dirty="0" err="1">
                <a:solidFill>
                  <a:srgbClr val="002F6C"/>
                </a:solidFill>
                <a:latin typeface="Arial"/>
                <a:cs typeface="Arial"/>
              </a:rPr>
              <a:t>mencakup</a:t>
            </a:r>
            <a:r>
              <a:rPr lang="en-GB" sz="2000" spc="30" dirty="0">
                <a:solidFill>
                  <a:srgbClr val="002F6C"/>
                </a:solidFill>
                <a:latin typeface="Arial"/>
                <a:cs typeface="Arial"/>
              </a:rPr>
              <a:t> </a:t>
            </a:r>
            <a:r>
              <a:rPr lang="en-GB" sz="2000" spc="5" dirty="0" err="1">
                <a:solidFill>
                  <a:srgbClr val="002F6C"/>
                </a:solidFill>
                <a:latin typeface="Arial"/>
                <a:cs typeface="Arial"/>
              </a:rPr>
              <a:t>aspek</a:t>
            </a:r>
            <a:r>
              <a:rPr lang="en-GB" sz="2000" spc="5" dirty="0">
                <a:solidFill>
                  <a:srgbClr val="002F6C"/>
                </a:solidFill>
                <a:latin typeface="Arial"/>
                <a:cs typeface="Arial"/>
              </a:rPr>
              <a:t> </a:t>
            </a:r>
            <a:r>
              <a:rPr lang="en-GB" sz="2000" spc="25" dirty="0" err="1">
                <a:solidFill>
                  <a:srgbClr val="002F6C"/>
                </a:solidFill>
                <a:latin typeface="Arial"/>
                <a:cs typeface="Arial"/>
              </a:rPr>
              <a:t>intelektual</a:t>
            </a:r>
            <a:r>
              <a:rPr lang="en-GB" sz="2000" spc="25" dirty="0">
                <a:solidFill>
                  <a:srgbClr val="002F6C"/>
                </a:solidFill>
                <a:latin typeface="Arial"/>
                <a:cs typeface="Arial"/>
              </a:rPr>
              <a:t>, </a:t>
            </a:r>
            <a:r>
              <a:rPr lang="en-GB" sz="2000" spc="15" dirty="0" err="1">
                <a:solidFill>
                  <a:srgbClr val="002F6C"/>
                </a:solidFill>
                <a:latin typeface="Arial"/>
                <a:cs typeface="Arial"/>
              </a:rPr>
              <a:t>sosial-ekonomi</a:t>
            </a:r>
            <a:r>
              <a:rPr lang="en-GB" sz="2000" spc="15" dirty="0">
                <a:solidFill>
                  <a:srgbClr val="002F6C"/>
                </a:solidFill>
                <a:latin typeface="Arial"/>
                <a:cs typeface="Arial"/>
              </a:rPr>
              <a:t>, </a:t>
            </a:r>
            <a:r>
              <a:rPr lang="en-GB" sz="2000" spc="5" dirty="0" err="1">
                <a:solidFill>
                  <a:srgbClr val="002F6C"/>
                </a:solidFill>
                <a:latin typeface="Arial"/>
                <a:cs typeface="Arial"/>
              </a:rPr>
              <a:t>fisik</a:t>
            </a:r>
            <a:r>
              <a:rPr lang="en-GB" sz="2000" spc="-295" dirty="0">
                <a:solidFill>
                  <a:srgbClr val="002F6C"/>
                </a:solidFill>
                <a:latin typeface="Arial"/>
                <a:cs typeface="Arial"/>
              </a:rPr>
              <a:t> </a:t>
            </a:r>
            <a:r>
              <a:rPr lang="en-GB" sz="2000" spc="40" dirty="0">
                <a:solidFill>
                  <a:srgbClr val="002F6C"/>
                </a:solidFill>
                <a:latin typeface="Arial"/>
                <a:cs typeface="Arial"/>
              </a:rPr>
              <a:t>dan  </a:t>
            </a:r>
            <a:r>
              <a:rPr lang="en-GB" sz="2000" spc="15" dirty="0" err="1">
                <a:solidFill>
                  <a:srgbClr val="002F6C"/>
                </a:solidFill>
                <a:latin typeface="Arial"/>
                <a:cs typeface="Arial"/>
              </a:rPr>
              <a:t>manajerial</a:t>
            </a:r>
            <a:r>
              <a:rPr lang="en-GB" sz="2000" spc="-50" dirty="0">
                <a:solidFill>
                  <a:srgbClr val="002F6C"/>
                </a:solidFill>
                <a:latin typeface="Arial"/>
                <a:cs typeface="Arial"/>
              </a:rPr>
              <a:t> </a:t>
            </a:r>
            <a:r>
              <a:rPr lang="en-GB" sz="2000" spc="20" dirty="0">
                <a:solidFill>
                  <a:srgbClr val="002F6C"/>
                </a:solidFill>
                <a:latin typeface="Arial"/>
                <a:cs typeface="Arial"/>
              </a:rPr>
              <a:t>agar</a:t>
            </a:r>
            <a:r>
              <a:rPr lang="en-GB" sz="2000" spc="-50" dirty="0">
                <a:solidFill>
                  <a:srgbClr val="002F6C"/>
                </a:solidFill>
                <a:latin typeface="Arial"/>
                <a:cs typeface="Arial"/>
              </a:rPr>
              <a:t> </a:t>
            </a:r>
            <a:r>
              <a:rPr lang="en-GB" sz="2000" spc="50" dirty="0" err="1">
                <a:solidFill>
                  <a:srgbClr val="002F6C"/>
                </a:solidFill>
                <a:latin typeface="Arial"/>
                <a:cs typeface="Arial"/>
              </a:rPr>
              <a:t>mampu</a:t>
            </a:r>
            <a:r>
              <a:rPr lang="en-GB" sz="2000" spc="-45" dirty="0">
                <a:solidFill>
                  <a:srgbClr val="002F6C"/>
                </a:solidFill>
                <a:latin typeface="Arial"/>
                <a:cs typeface="Arial"/>
              </a:rPr>
              <a:t> </a:t>
            </a:r>
            <a:r>
              <a:rPr lang="en-GB" sz="2000" spc="30" dirty="0" err="1">
                <a:solidFill>
                  <a:srgbClr val="002F6C"/>
                </a:solidFill>
                <a:latin typeface="Arial"/>
                <a:cs typeface="Arial"/>
              </a:rPr>
              <a:t>meningkatkan</a:t>
            </a:r>
            <a:r>
              <a:rPr lang="en-GB" sz="2000" spc="-50" dirty="0">
                <a:solidFill>
                  <a:srgbClr val="002F6C"/>
                </a:solidFill>
                <a:latin typeface="Arial"/>
                <a:cs typeface="Arial"/>
              </a:rPr>
              <a:t> </a:t>
            </a:r>
            <a:r>
              <a:rPr lang="en-GB" sz="2000" spc="5" dirty="0" err="1">
                <a:solidFill>
                  <a:srgbClr val="002F6C"/>
                </a:solidFill>
                <a:latin typeface="Arial"/>
                <a:cs typeface="Arial"/>
              </a:rPr>
              <a:t>aspek</a:t>
            </a:r>
            <a:r>
              <a:rPr lang="en-GB" sz="2000" spc="-45" dirty="0">
                <a:solidFill>
                  <a:srgbClr val="002F6C"/>
                </a:solidFill>
                <a:latin typeface="Arial"/>
                <a:cs typeface="Arial"/>
              </a:rPr>
              <a:t> </a:t>
            </a:r>
            <a:r>
              <a:rPr lang="en-GB" sz="2000" spc="30" dirty="0" err="1">
                <a:solidFill>
                  <a:srgbClr val="002F6C"/>
                </a:solidFill>
                <a:latin typeface="Arial"/>
                <a:cs typeface="Arial"/>
              </a:rPr>
              <a:t>pengetahuan</a:t>
            </a:r>
            <a:r>
              <a:rPr lang="en-GB" sz="2000" spc="30" dirty="0">
                <a:solidFill>
                  <a:srgbClr val="002F6C"/>
                </a:solidFill>
                <a:latin typeface="Arial"/>
                <a:cs typeface="Arial"/>
              </a:rPr>
              <a:t>,</a:t>
            </a:r>
            <a:r>
              <a:rPr lang="en-GB" sz="2000" spc="-100" dirty="0">
                <a:solidFill>
                  <a:srgbClr val="002F6C"/>
                </a:solidFill>
                <a:latin typeface="Arial"/>
                <a:cs typeface="Arial"/>
              </a:rPr>
              <a:t> </a:t>
            </a:r>
            <a:r>
              <a:rPr lang="en-GB" sz="2000" spc="25" dirty="0" err="1">
                <a:solidFill>
                  <a:srgbClr val="002F6C"/>
                </a:solidFill>
                <a:latin typeface="Arial"/>
                <a:cs typeface="Arial"/>
              </a:rPr>
              <a:t>kemampuan</a:t>
            </a:r>
            <a:r>
              <a:rPr lang="en-GB" sz="2000" spc="-55" dirty="0">
                <a:solidFill>
                  <a:srgbClr val="002F6C"/>
                </a:solidFill>
                <a:latin typeface="Arial"/>
                <a:cs typeface="Arial"/>
              </a:rPr>
              <a:t> </a:t>
            </a:r>
            <a:r>
              <a:rPr lang="en-GB" sz="2000" spc="40" dirty="0">
                <a:solidFill>
                  <a:srgbClr val="002F6C"/>
                </a:solidFill>
                <a:latin typeface="Arial"/>
                <a:cs typeface="Arial"/>
              </a:rPr>
              <a:t>dan</a:t>
            </a:r>
            <a:r>
              <a:rPr lang="en-GB" sz="2000" spc="-45" dirty="0">
                <a:solidFill>
                  <a:srgbClr val="002F6C"/>
                </a:solidFill>
                <a:latin typeface="Arial"/>
                <a:cs typeface="Arial"/>
              </a:rPr>
              <a:t> </a:t>
            </a:r>
            <a:r>
              <a:rPr lang="en-GB" sz="2000" spc="20" dirty="0" err="1">
                <a:solidFill>
                  <a:srgbClr val="002F6C"/>
                </a:solidFill>
                <a:latin typeface="Arial"/>
                <a:cs typeface="Arial"/>
              </a:rPr>
              <a:t>keterampilan</a:t>
            </a:r>
            <a:r>
              <a:rPr lang="en-GB" sz="2000" spc="20" dirty="0">
                <a:solidFill>
                  <a:srgbClr val="002F6C"/>
                </a:solidFill>
                <a:latin typeface="Arial"/>
                <a:cs typeface="Arial"/>
              </a:rPr>
              <a:t>.</a:t>
            </a:r>
            <a:endParaRPr lang="en-GB" sz="2000" dirty="0">
              <a:solidFill>
                <a:srgbClr val="002F6C"/>
              </a:solidFill>
              <a:latin typeface="Arial"/>
              <a:cs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0E837F-489A-4E6E-9685-B25E8276432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9C3FB6-A8D5-EF4A-AEFB-462F54642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1295400"/>
            <a:ext cx="9936480" cy="481393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241935" algn="l"/>
              </a:tabLst>
            </a:pPr>
            <a:r>
              <a:rPr sz="2400" b="1" spc="20" dirty="0">
                <a:solidFill>
                  <a:srgbClr val="002060"/>
                </a:solidFill>
                <a:latin typeface="Arial"/>
                <a:cs typeface="Arial"/>
              </a:rPr>
              <a:t>Kebutuhan;</a:t>
            </a:r>
            <a:endParaRPr sz="2400" dirty="0">
              <a:latin typeface="Arial"/>
              <a:cs typeface="Arial"/>
            </a:endParaRPr>
          </a:p>
          <a:p>
            <a:pPr marL="698500" marR="43180" lvl="1" indent="-228600">
              <a:lnSpc>
                <a:spcPts val="2620"/>
              </a:lnSpc>
              <a:spcBef>
                <a:spcPts val="520"/>
              </a:spcBef>
              <a:buChar char="•"/>
              <a:tabLst>
                <a:tab pos="699135" algn="l"/>
              </a:tabLst>
            </a:pPr>
            <a:r>
              <a:rPr sz="2400" spc="-30" dirty="0">
                <a:solidFill>
                  <a:srgbClr val="002060"/>
                </a:solidFill>
                <a:latin typeface="Arial"/>
                <a:cs typeface="Arial"/>
              </a:rPr>
              <a:t>KKN </a:t>
            </a:r>
            <a:r>
              <a:rPr sz="2400" spc="-10" dirty="0">
                <a:solidFill>
                  <a:srgbClr val="002060"/>
                </a:solidFill>
                <a:latin typeface="Arial"/>
                <a:cs typeface="Arial"/>
              </a:rPr>
              <a:t>Tematik Kewirausahaan </a:t>
            </a:r>
            <a:r>
              <a:rPr sz="2400" spc="10" dirty="0">
                <a:solidFill>
                  <a:srgbClr val="002060"/>
                </a:solidFill>
                <a:latin typeface="Arial"/>
                <a:cs typeface="Arial"/>
              </a:rPr>
              <a:t>dilaksanakan </a:t>
            </a:r>
            <a:r>
              <a:rPr sz="2400" spc="25" dirty="0">
                <a:solidFill>
                  <a:srgbClr val="002060"/>
                </a:solidFill>
                <a:latin typeface="Arial"/>
                <a:cs typeface="Arial"/>
              </a:rPr>
              <a:t>berdasarkan</a:t>
            </a:r>
            <a:r>
              <a:rPr sz="2400" spc="-32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spc="55" dirty="0">
                <a:solidFill>
                  <a:srgbClr val="002060"/>
                </a:solidFill>
                <a:latin typeface="Arial"/>
                <a:cs typeface="Arial"/>
              </a:rPr>
              <a:t>kebutuhan  baik</a:t>
            </a:r>
            <a:r>
              <a:rPr sz="2400" spc="-6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spc="50" dirty="0">
                <a:solidFill>
                  <a:srgbClr val="002060"/>
                </a:solidFill>
                <a:latin typeface="Arial"/>
                <a:cs typeface="Arial"/>
              </a:rPr>
              <a:t>perorangan,</a:t>
            </a:r>
            <a:r>
              <a:rPr sz="2400" spc="-14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spc="60" dirty="0">
                <a:solidFill>
                  <a:srgbClr val="002060"/>
                </a:solidFill>
                <a:latin typeface="Arial"/>
                <a:cs typeface="Arial"/>
              </a:rPr>
              <a:t>lembaga-lembaga</a:t>
            </a:r>
            <a:r>
              <a:rPr sz="2400"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Arial"/>
                <a:cs typeface="Arial"/>
              </a:rPr>
              <a:t>masyarakat</a:t>
            </a:r>
            <a:r>
              <a:rPr sz="2400"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spc="65" dirty="0">
                <a:solidFill>
                  <a:srgbClr val="002060"/>
                </a:solidFill>
                <a:latin typeface="Arial"/>
                <a:cs typeface="Arial"/>
              </a:rPr>
              <a:t>dan</a:t>
            </a:r>
            <a:r>
              <a:rPr sz="2400" spc="-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spc="55" dirty="0">
                <a:solidFill>
                  <a:srgbClr val="002060"/>
                </a:solidFill>
                <a:latin typeface="Arial"/>
                <a:cs typeface="Arial"/>
              </a:rPr>
              <a:t>pemerintah.</a:t>
            </a:r>
            <a:endParaRPr sz="24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935" algn="l"/>
              </a:tabLst>
            </a:pPr>
            <a:r>
              <a:rPr sz="2400" b="1" spc="30" dirty="0">
                <a:solidFill>
                  <a:srgbClr val="002060"/>
                </a:solidFill>
                <a:latin typeface="Arial"/>
                <a:cs typeface="Arial"/>
              </a:rPr>
              <a:t>Kemampuan</a:t>
            </a:r>
            <a:r>
              <a:rPr sz="2400" b="1" spc="-7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b="1" spc="10" dirty="0">
                <a:solidFill>
                  <a:srgbClr val="002060"/>
                </a:solidFill>
                <a:latin typeface="Arial"/>
                <a:cs typeface="Arial"/>
              </a:rPr>
              <a:t>sendiri;</a:t>
            </a:r>
            <a:endParaRPr sz="2400" dirty="0">
              <a:latin typeface="Arial"/>
              <a:cs typeface="Arial"/>
            </a:endParaRPr>
          </a:p>
          <a:p>
            <a:pPr marL="697865" marR="5080" lvl="1" indent="-228600">
              <a:lnSpc>
                <a:spcPct val="89200"/>
              </a:lnSpc>
              <a:spcBef>
                <a:spcPts val="530"/>
              </a:spcBef>
              <a:buChar char="•"/>
              <a:tabLst>
                <a:tab pos="699135" algn="l"/>
              </a:tabLst>
            </a:pPr>
            <a:r>
              <a:rPr sz="2400" spc="-30" dirty="0">
                <a:solidFill>
                  <a:srgbClr val="002060"/>
                </a:solidFill>
                <a:latin typeface="Arial"/>
                <a:cs typeface="Arial"/>
              </a:rPr>
              <a:t>KKN </a:t>
            </a:r>
            <a:r>
              <a:rPr sz="2400" spc="-10" dirty="0">
                <a:solidFill>
                  <a:srgbClr val="002060"/>
                </a:solidFill>
                <a:latin typeface="Arial"/>
                <a:cs typeface="Arial"/>
              </a:rPr>
              <a:t>Tematik Kewirausahaan </a:t>
            </a:r>
            <a:r>
              <a:rPr sz="2400" spc="10" dirty="0">
                <a:solidFill>
                  <a:srgbClr val="002060"/>
                </a:solidFill>
                <a:latin typeface="Arial"/>
                <a:cs typeface="Arial"/>
              </a:rPr>
              <a:t>dilaksanakan </a:t>
            </a:r>
            <a:r>
              <a:rPr sz="2400" spc="80" dirty="0">
                <a:solidFill>
                  <a:srgbClr val="002060"/>
                </a:solidFill>
                <a:latin typeface="Arial"/>
                <a:cs typeface="Arial"/>
              </a:rPr>
              <a:t>dengan</a:t>
            </a:r>
            <a:r>
              <a:rPr sz="2400" spc="-32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spc="50" dirty="0">
                <a:solidFill>
                  <a:srgbClr val="002060"/>
                </a:solidFill>
                <a:latin typeface="Arial"/>
                <a:cs typeface="Arial"/>
              </a:rPr>
              <a:t>mengutamakan  </a:t>
            </a:r>
            <a:r>
              <a:rPr sz="2400" spc="70" dirty="0">
                <a:solidFill>
                  <a:srgbClr val="002060"/>
                </a:solidFill>
                <a:latin typeface="Arial"/>
                <a:cs typeface="Arial"/>
              </a:rPr>
              <a:t>penggalian </a:t>
            </a:r>
            <a:r>
              <a:rPr sz="2400" spc="65" dirty="0">
                <a:solidFill>
                  <a:srgbClr val="002060"/>
                </a:solidFill>
                <a:latin typeface="Arial"/>
                <a:cs typeface="Arial"/>
              </a:rPr>
              <a:t>dan </a:t>
            </a:r>
            <a:r>
              <a:rPr sz="2400" spc="85" dirty="0">
                <a:solidFill>
                  <a:srgbClr val="002060"/>
                </a:solidFill>
                <a:latin typeface="Arial"/>
                <a:cs typeface="Arial"/>
              </a:rPr>
              <a:t>pengembangan </a:t>
            </a:r>
            <a:r>
              <a:rPr sz="2400" spc="60" dirty="0">
                <a:solidFill>
                  <a:srgbClr val="002060"/>
                </a:solidFill>
                <a:latin typeface="Arial"/>
                <a:cs typeface="Arial"/>
              </a:rPr>
              <a:t>potensi </a:t>
            </a:r>
            <a:r>
              <a:rPr sz="2400" spc="45" dirty="0">
                <a:solidFill>
                  <a:srgbClr val="002060"/>
                </a:solidFill>
                <a:latin typeface="Arial"/>
                <a:cs typeface="Arial"/>
              </a:rPr>
              <a:t>lokal </a:t>
            </a:r>
            <a:r>
              <a:rPr sz="2400" spc="-10" dirty="0">
                <a:solidFill>
                  <a:srgbClr val="002060"/>
                </a:solidFill>
                <a:latin typeface="Arial"/>
                <a:cs typeface="Arial"/>
              </a:rPr>
              <a:t>serta </a:t>
            </a:r>
            <a:r>
              <a:rPr sz="2400" spc="60" dirty="0">
                <a:solidFill>
                  <a:srgbClr val="002060"/>
                </a:solidFill>
                <a:latin typeface="Arial"/>
                <a:cs typeface="Arial"/>
              </a:rPr>
              <a:t>peningkatan  </a:t>
            </a:r>
            <a:r>
              <a:rPr sz="2400" spc="-15" dirty="0">
                <a:solidFill>
                  <a:srgbClr val="002060"/>
                </a:solidFill>
                <a:latin typeface="Arial"/>
                <a:cs typeface="Arial"/>
              </a:rPr>
              <a:t>swadaya </a:t>
            </a:r>
            <a:r>
              <a:rPr sz="2400" spc="-10" dirty="0">
                <a:solidFill>
                  <a:srgbClr val="002060"/>
                </a:solidFill>
                <a:latin typeface="Arial"/>
                <a:cs typeface="Arial"/>
              </a:rPr>
              <a:t>masyarakat </a:t>
            </a:r>
            <a:r>
              <a:rPr sz="2400" spc="40" dirty="0">
                <a:solidFill>
                  <a:srgbClr val="002060"/>
                </a:solidFill>
                <a:latin typeface="Arial"/>
                <a:cs typeface="Arial"/>
              </a:rPr>
              <a:t>yang </a:t>
            </a:r>
            <a:r>
              <a:rPr sz="2400" spc="95" dirty="0">
                <a:solidFill>
                  <a:srgbClr val="002060"/>
                </a:solidFill>
                <a:latin typeface="Arial"/>
                <a:cs typeface="Arial"/>
              </a:rPr>
              <a:t>bertumpu </a:t>
            </a:r>
            <a:r>
              <a:rPr sz="2400" spc="65" dirty="0">
                <a:solidFill>
                  <a:srgbClr val="002060"/>
                </a:solidFill>
                <a:latin typeface="Arial"/>
                <a:cs typeface="Arial"/>
              </a:rPr>
              <a:t>pada </a:t>
            </a:r>
            <a:r>
              <a:rPr sz="2400" spc="15" dirty="0">
                <a:solidFill>
                  <a:srgbClr val="002060"/>
                </a:solidFill>
                <a:latin typeface="Arial"/>
                <a:cs typeface="Arial"/>
              </a:rPr>
              <a:t>kekuatan </a:t>
            </a:r>
            <a:r>
              <a:rPr sz="2400" spc="-10" dirty="0">
                <a:solidFill>
                  <a:srgbClr val="002060"/>
                </a:solidFill>
                <a:latin typeface="Arial"/>
                <a:cs typeface="Arial"/>
              </a:rPr>
              <a:t>masyarakat  </a:t>
            </a:r>
            <a:r>
              <a:rPr sz="2400" spc="45" dirty="0">
                <a:solidFill>
                  <a:srgbClr val="002060"/>
                </a:solidFill>
                <a:latin typeface="Arial"/>
                <a:cs typeface="Arial"/>
              </a:rPr>
              <a:t>sendiri </a:t>
            </a:r>
            <a:r>
              <a:rPr sz="2400" i="1" spc="10" dirty="0">
                <a:solidFill>
                  <a:srgbClr val="002060"/>
                </a:solidFill>
                <a:latin typeface="Arial"/>
                <a:cs typeface="Arial"/>
              </a:rPr>
              <a:t>(self-reliant</a:t>
            </a:r>
            <a:r>
              <a:rPr sz="2400" i="1" spc="-19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i="1" spc="50" dirty="0">
                <a:solidFill>
                  <a:srgbClr val="002060"/>
                </a:solidFill>
                <a:latin typeface="Arial"/>
                <a:cs typeface="Arial"/>
              </a:rPr>
              <a:t>development);</a:t>
            </a:r>
            <a:endParaRPr sz="24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spc="30" dirty="0">
                <a:solidFill>
                  <a:srgbClr val="002060"/>
                </a:solidFill>
                <a:latin typeface="Arial"/>
                <a:cs typeface="Arial"/>
              </a:rPr>
              <a:t>Keberlanjutan;</a:t>
            </a:r>
            <a:endParaRPr sz="2400" dirty="0">
              <a:latin typeface="Arial"/>
              <a:cs typeface="Arial"/>
            </a:endParaRPr>
          </a:p>
          <a:p>
            <a:pPr marL="697865" marR="25400" lvl="1" indent="-228600">
              <a:lnSpc>
                <a:spcPct val="90300"/>
              </a:lnSpc>
              <a:spcBef>
                <a:spcPts val="495"/>
              </a:spcBef>
              <a:buChar char="•"/>
              <a:tabLst>
                <a:tab pos="698500" algn="l"/>
              </a:tabLst>
            </a:pPr>
            <a:r>
              <a:rPr sz="2400" spc="-30" dirty="0">
                <a:solidFill>
                  <a:srgbClr val="002060"/>
                </a:solidFill>
                <a:latin typeface="Arial"/>
                <a:cs typeface="Arial"/>
              </a:rPr>
              <a:t>KKN </a:t>
            </a:r>
            <a:r>
              <a:rPr sz="2400" spc="-10" dirty="0">
                <a:solidFill>
                  <a:srgbClr val="002060"/>
                </a:solidFill>
                <a:latin typeface="Arial"/>
                <a:cs typeface="Arial"/>
              </a:rPr>
              <a:t>Tematik Kewirausahaan </a:t>
            </a:r>
            <a:r>
              <a:rPr sz="2400" spc="10" dirty="0">
                <a:solidFill>
                  <a:srgbClr val="002060"/>
                </a:solidFill>
                <a:latin typeface="Arial"/>
                <a:cs typeface="Arial"/>
              </a:rPr>
              <a:t>dilaksanakan </a:t>
            </a:r>
            <a:r>
              <a:rPr sz="2400" spc="-30" dirty="0">
                <a:solidFill>
                  <a:srgbClr val="002060"/>
                </a:solidFill>
                <a:latin typeface="Arial"/>
                <a:cs typeface="Arial"/>
              </a:rPr>
              <a:t>secara </a:t>
            </a:r>
            <a:r>
              <a:rPr sz="2400" spc="60" dirty="0">
                <a:solidFill>
                  <a:srgbClr val="002060"/>
                </a:solidFill>
                <a:latin typeface="Arial"/>
                <a:cs typeface="Arial"/>
              </a:rPr>
              <a:t>bertahap </a:t>
            </a:r>
            <a:r>
              <a:rPr sz="2400" spc="65" dirty="0">
                <a:solidFill>
                  <a:srgbClr val="002060"/>
                </a:solidFill>
                <a:latin typeface="Arial"/>
                <a:cs typeface="Arial"/>
              </a:rPr>
              <a:t>dan  </a:t>
            </a:r>
            <a:r>
              <a:rPr sz="2400" spc="40" dirty="0">
                <a:solidFill>
                  <a:srgbClr val="002060"/>
                </a:solidFill>
                <a:latin typeface="Arial"/>
                <a:cs typeface="Arial"/>
              </a:rPr>
              <a:t>berkelanjutan,</a:t>
            </a:r>
            <a:r>
              <a:rPr sz="2400" spc="-13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spc="15" dirty="0">
                <a:solidFill>
                  <a:srgbClr val="002060"/>
                </a:solidFill>
                <a:latin typeface="Arial"/>
                <a:cs typeface="Arial"/>
              </a:rPr>
              <a:t>artinya</a:t>
            </a:r>
            <a:r>
              <a:rPr sz="2400" spc="-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spc="85" dirty="0">
                <a:solidFill>
                  <a:srgbClr val="002060"/>
                </a:solidFill>
                <a:latin typeface="Arial"/>
                <a:cs typeface="Arial"/>
              </a:rPr>
              <a:t>program</a:t>
            </a:r>
            <a:r>
              <a:rPr sz="2400"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spc="35" dirty="0">
                <a:solidFill>
                  <a:srgbClr val="002060"/>
                </a:solidFill>
                <a:latin typeface="Arial"/>
                <a:cs typeface="Arial"/>
              </a:rPr>
              <a:t>kegiatan</a:t>
            </a:r>
            <a:r>
              <a:rPr sz="2400" spc="-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spc="40" dirty="0">
                <a:solidFill>
                  <a:srgbClr val="002060"/>
                </a:solidFill>
                <a:latin typeface="Arial"/>
                <a:cs typeface="Arial"/>
              </a:rPr>
              <a:t>yang</a:t>
            </a:r>
            <a:r>
              <a:rPr sz="2400" spc="-6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spc="40" dirty="0">
                <a:solidFill>
                  <a:srgbClr val="002060"/>
                </a:solidFill>
                <a:latin typeface="Arial"/>
                <a:cs typeface="Arial"/>
              </a:rPr>
              <a:t>telah</a:t>
            </a:r>
            <a:r>
              <a:rPr sz="2400" spc="-6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spc="35" dirty="0">
                <a:solidFill>
                  <a:srgbClr val="002060"/>
                </a:solidFill>
                <a:latin typeface="Arial"/>
                <a:cs typeface="Arial"/>
              </a:rPr>
              <a:t>berhasil</a:t>
            </a:r>
            <a:r>
              <a:rPr sz="2400" spc="-6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spc="55" dirty="0">
                <a:solidFill>
                  <a:srgbClr val="002060"/>
                </a:solidFill>
                <a:latin typeface="Arial"/>
                <a:cs typeface="Arial"/>
              </a:rPr>
              <a:t>bukan  </a:t>
            </a:r>
            <a:r>
              <a:rPr sz="2400" spc="30" dirty="0">
                <a:solidFill>
                  <a:srgbClr val="002060"/>
                </a:solidFill>
                <a:latin typeface="Arial"/>
                <a:cs typeface="Arial"/>
              </a:rPr>
              <a:t>akhir </a:t>
            </a:r>
            <a:r>
              <a:rPr sz="2400" spc="65" dirty="0">
                <a:solidFill>
                  <a:srgbClr val="002060"/>
                </a:solidFill>
                <a:latin typeface="Arial"/>
                <a:cs typeface="Arial"/>
              </a:rPr>
              <a:t>dari </a:t>
            </a:r>
            <a:r>
              <a:rPr sz="2400" spc="25" dirty="0">
                <a:solidFill>
                  <a:srgbClr val="002060"/>
                </a:solidFill>
                <a:latin typeface="Arial"/>
                <a:cs typeface="Arial"/>
              </a:rPr>
              <a:t>sebuah </a:t>
            </a:r>
            <a:r>
              <a:rPr sz="2400" spc="35" dirty="0">
                <a:solidFill>
                  <a:srgbClr val="002060"/>
                </a:solidFill>
                <a:latin typeface="Arial"/>
                <a:cs typeface="Arial"/>
              </a:rPr>
              <a:t>kegiatan </a:t>
            </a:r>
            <a:r>
              <a:rPr sz="2400" spc="70" dirty="0">
                <a:solidFill>
                  <a:srgbClr val="002060"/>
                </a:solidFill>
                <a:latin typeface="Arial"/>
                <a:cs typeface="Arial"/>
              </a:rPr>
              <a:t>tetapi </a:t>
            </a:r>
            <a:r>
              <a:rPr sz="2400" spc="50" dirty="0">
                <a:solidFill>
                  <a:srgbClr val="002060"/>
                </a:solidFill>
                <a:latin typeface="Arial"/>
                <a:cs typeface="Arial"/>
              </a:rPr>
              <a:t>merupakan </a:t>
            </a:r>
            <a:r>
              <a:rPr sz="2400" spc="5" dirty="0">
                <a:solidFill>
                  <a:srgbClr val="002060"/>
                </a:solidFill>
                <a:latin typeface="Arial"/>
                <a:cs typeface="Arial"/>
              </a:rPr>
              <a:t>awal </a:t>
            </a:r>
            <a:r>
              <a:rPr sz="2400" spc="60" dirty="0">
                <a:solidFill>
                  <a:srgbClr val="002060"/>
                </a:solidFill>
                <a:latin typeface="Arial"/>
                <a:cs typeface="Arial"/>
              </a:rPr>
              <a:t>untuk </a:t>
            </a:r>
            <a:r>
              <a:rPr sz="2400" spc="85" dirty="0">
                <a:solidFill>
                  <a:srgbClr val="002060"/>
                </a:solidFill>
                <a:latin typeface="Arial"/>
                <a:cs typeface="Arial"/>
              </a:rPr>
              <a:t>lebih  </a:t>
            </a:r>
            <a:r>
              <a:rPr sz="2400" spc="75" dirty="0">
                <a:solidFill>
                  <a:srgbClr val="002060"/>
                </a:solidFill>
                <a:latin typeface="Arial"/>
                <a:cs typeface="Arial"/>
              </a:rPr>
              <a:t>mengembangkan</a:t>
            </a:r>
            <a:r>
              <a:rPr sz="2400" spc="-6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spc="65" dirty="0">
                <a:solidFill>
                  <a:srgbClr val="002060"/>
                </a:solidFill>
                <a:latin typeface="Arial"/>
                <a:cs typeface="Arial"/>
              </a:rPr>
              <a:t>lagi</a:t>
            </a:r>
            <a:r>
              <a:rPr sz="2400" spc="-7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002060"/>
                </a:solidFill>
                <a:latin typeface="Arial"/>
                <a:cs typeface="Arial"/>
              </a:rPr>
              <a:t>ke</a:t>
            </a:r>
            <a:r>
              <a:rPr sz="2400" spc="-7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2060"/>
                </a:solidFill>
                <a:latin typeface="Arial"/>
                <a:cs typeface="Arial"/>
              </a:rPr>
              <a:t>arah</a:t>
            </a:r>
            <a:r>
              <a:rPr sz="2400" spc="-7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spc="40" dirty="0">
                <a:solidFill>
                  <a:srgbClr val="002060"/>
                </a:solidFill>
                <a:latin typeface="Arial"/>
                <a:cs typeface="Arial"/>
              </a:rPr>
              <a:t>yang</a:t>
            </a:r>
            <a:r>
              <a:rPr sz="2400" spc="-8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spc="85" dirty="0">
                <a:solidFill>
                  <a:srgbClr val="002060"/>
                </a:solidFill>
                <a:latin typeface="Arial"/>
                <a:cs typeface="Arial"/>
              </a:rPr>
              <a:t>lebih</a:t>
            </a:r>
            <a:r>
              <a:rPr sz="2400" spc="-7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spc="35" dirty="0">
                <a:solidFill>
                  <a:srgbClr val="002060"/>
                </a:solidFill>
                <a:latin typeface="Arial"/>
                <a:cs typeface="Arial"/>
              </a:rPr>
              <a:t>baik.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DF8313-401E-45E5-9453-E4531BFE07A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9B639E-75DA-7B4C-86C2-F33BADBB4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16610" y="2487676"/>
            <a:ext cx="11329670" cy="34162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90" dirty="0">
                <a:latin typeface="Trebuchet MS"/>
                <a:cs typeface="Trebuchet MS"/>
              </a:rPr>
              <a:t>Didasarkan </a:t>
            </a:r>
            <a:r>
              <a:rPr sz="2000" i="1" spc="-150" dirty="0">
                <a:latin typeface="Trebuchet MS"/>
                <a:cs typeface="Trebuchet MS"/>
              </a:rPr>
              <a:t>self-reliant</a:t>
            </a:r>
            <a:r>
              <a:rPr sz="2000" i="1" spc="-245" dirty="0">
                <a:latin typeface="Trebuchet MS"/>
                <a:cs typeface="Trebuchet MS"/>
              </a:rPr>
              <a:t> </a:t>
            </a:r>
            <a:r>
              <a:rPr sz="2000" i="1" spc="-130" dirty="0">
                <a:latin typeface="Trebuchet MS"/>
                <a:cs typeface="Trebuchet MS"/>
              </a:rPr>
              <a:t>development</a:t>
            </a:r>
            <a:endParaRPr sz="2000" dirty="0">
              <a:latin typeface="Trebuchet MS"/>
              <a:cs typeface="Trebuchet MS"/>
            </a:endParaRPr>
          </a:p>
          <a:p>
            <a:pPr marL="12700" marR="5080">
              <a:lnSpc>
                <a:spcPct val="139500"/>
              </a:lnSpc>
              <a:spcBef>
                <a:spcPts val="1019"/>
              </a:spcBef>
            </a:pPr>
            <a:r>
              <a:rPr sz="2000" spc="-110" dirty="0">
                <a:latin typeface="Trebuchet MS"/>
                <a:cs typeface="Trebuchet MS"/>
              </a:rPr>
              <a:t>yaitu </a:t>
            </a:r>
            <a:r>
              <a:rPr sz="2000" spc="-105" dirty="0">
                <a:latin typeface="Trebuchet MS"/>
                <a:cs typeface="Trebuchet MS"/>
              </a:rPr>
              <a:t>dilaksanakan </a:t>
            </a:r>
            <a:r>
              <a:rPr sz="2000" spc="-85" dirty="0">
                <a:latin typeface="Trebuchet MS"/>
                <a:cs typeface="Trebuchet MS"/>
              </a:rPr>
              <a:t>dengan </a:t>
            </a:r>
            <a:r>
              <a:rPr sz="2000" spc="-95" dirty="0">
                <a:latin typeface="Trebuchet MS"/>
                <a:cs typeface="Trebuchet MS"/>
              </a:rPr>
              <a:t>mengutamakan penggalian </a:t>
            </a:r>
            <a:r>
              <a:rPr sz="2000" spc="-80" dirty="0">
                <a:latin typeface="Trebuchet MS"/>
                <a:cs typeface="Trebuchet MS"/>
              </a:rPr>
              <a:t>dan </a:t>
            </a:r>
            <a:r>
              <a:rPr sz="2000" spc="-85" dirty="0">
                <a:latin typeface="Trebuchet MS"/>
                <a:cs typeface="Trebuchet MS"/>
              </a:rPr>
              <a:t>pengembangan potensi </a:t>
            </a:r>
            <a:r>
              <a:rPr sz="2000" spc="-114" dirty="0">
                <a:latin typeface="Trebuchet MS"/>
                <a:cs typeface="Trebuchet MS"/>
              </a:rPr>
              <a:t>lokal </a:t>
            </a:r>
            <a:r>
              <a:rPr sz="2000" spc="-100" dirty="0">
                <a:latin typeface="Trebuchet MS"/>
                <a:cs typeface="Trebuchet MS"/>
              </a:rPr>
              <a:t>serta  peningkatan swadaya </a:t>
            </a:r>
            <a:r>
              <a:rPr sz="2000" spc="-114" dirty="0">
                <a:latin typeface="Trebuchet MS"/>
                <a:cs typeface="Trebuchet MS"/>
              </a:rPr>
              <a:t>masyarakat </a:t>
            </a:r>
            <a:r>
              <a:rPr sz="2000" spc="-90" dirty="0">
                <a:latin typeface="Trebuchet MS"/>
                <a:cs typeface="Trebuchet MS"/>
              </a:rPr>
              <a:t>yang </a:t>
            </a:r>
            <a:r>
              <a:rPr sz="2000" spc="-85" dirty="0">
                <a:latin typeface="Trebuchet MS"/>
                <a:cs typeface="Trebuchet MS"/>
              </a:rPr>
              <a:t>bertumpu </a:t>
            </a:r>
            <a:r>
              <a:rPr sz="2000" spc="-95" dirty="0">
                <a:latin typeface="Trebuchet MS"/>
                <a:cs typeface="Trebuchet MS"/>
              </a:rPr>
              <a:t>pada </a:t>
            </a:r>
            <a:r>
              <a:rPr sz="2000" spc="-114" dirty="0">
                <a:latin typeface="Trebuchet MS"/>
                <a:cs typeface="Trebuchet MS"/>
              </a:rPr>
              <a:t>masyarakat sendiri, </a:t>
            </a:r>
            <a:r>
              <a:rPr sz="2000" spc="-70" dirty="0">
                <a:latin typeface="Trebuchet MS"/>
                <a:cs typeface="Trebuchet MS"/>
              </a:rPr>
              <a:t>namun </a:t>
            </a:r>
            <a:r>
              <a:rPr sz="2000" spc="-95" dirty="0">
                <a:latin typeface="Trebuchet MS"/>
                <a:cs typeface="Trebuchet MS"/>
              </a:rPr>
              <a:t>mengingat  </a:t>
            </a:r>
            <a:r>
              <a:rPr sz="2000" spc="-114" dirty="0">
                <a:latin typeface="Trebuchet MS"/>
                <a:cs typeface="Trebuchet MS"/>
              </a:rPr>
              <a:t>keterbatasan </a:t>
            </a:r>
            <a:r>
              <a:rPr sz="2000" spc="-90" dirty="0">
                <a:latin typeface="Trebuchet MS"/>
                <a:cs typeface="Trebuchet MS"/>
              </a:rPr>
              <a:t>kemampuan permodalan </a:t>
            </a:r>
            <a:r>
              <a:rPr sz="2000" spc="-114" dirty="0">
                <a:latin typeface="Trebuchet MS"/>
                <a:cs typeface="Trebuchet MS"/>
              </a:rPr>
              <a:t>masyarakat </a:t>
            </a:r>
            <a:r>
              <a:rPr sz="2000" spc="-105" dirty="0">
                <a:latin typeface="Trebuchet MS"/>
                <a:cs typeface="Trebuchet MS"/>
              </a:rPr>
              <a:t>dalam berwirausaha, </a:t>
            </a:r>
            <a:r>
              <a:rPr sz="2000" spc="-85" dirty="0">
                <a:latin typeface="Trebuchet MS"/>
                <a:cs typeface="Trebuchet MS"/>
              </a:rPr>
              <a:t>mahasiswa </a:t>
            </a:r>
            <a:r>
              <a:rPr sz="2000" spc="-110" dirty="0">
                <a:latin typeface="Trebuchet MS"/>
                <a:cs typeface="Trebuchet MS"/>
              </a:rPr>
              <a:t>dapat</a:t>
            </a:r>
            <a:r>
              <a:rPr sz="2000" spc="-495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berperan  </a:t>
            </a:r>
            <a:r>
              <a:rPr sz="2000" spc="-114" dirty="0">
                <a:latin typeface="Trebuchet MS"/>
                <a:cs typeface="Trebuchet MS"/>
              </a:rPr>
              <a:t>menjadi </a:t>
            </a:r>
            <a:r>
              <a:rPr sz="2000" spc="-100" dirty="0">
                <a:latin typeface="Trebuchet MS"/>
                <a:cs typeface="Trebuchet MS"/>
              </a:rPr>
              <a:t>mediator </a:t>
            </a:r>
            <a:r>
              <a:rPr sz="2000" spc="-90" dirty="0" err="1">
                <a:latin typeface="Trebuchet MS"/>
                <a:cs typeface="Trebuchet MS"/>
              </a:rPr>
              <a:t>yan</a:t>
            </a:r>
            <a:r>
              <a:rPr lang="en-GB" sz="2000" spc="-90" dirty="0">
                <a:latin typeface="Trebuchet MS"/>
                <a:cs typeface="Trebuchet MS"/>
              </a:rPr>
              <a:t>g</a:t>
            </a:r>
            <a:r>
              <a:rPr lang="en-US" sz="2000" spc="-90" dirty="0">
                <a:latin typeface="Trebuchet MS"/>
                <a:cs typeface="Trebuchet MS"/>
              </a:rPr>
              <a:t> </a:t>
            </a:r>
            <a:r>
              <a:rPr sz="2000" spc="-110" dirty="0" err="1">
                <a:latin typeface="Trebuchet MS"/>
                <a:cs typeface="Trebuchet MS"/>
              </a:rPr>
              <a:t>menjembatani</a:t>
            </a:r>
            <a:r>
              <a:rPr sz="2000" spc="-110" dirty="0">
                <a:latin typeface="Trebuchet MS"/>
                <a:cs typeface="Trebuchet MS"/>
              </a:rPr>
              <a:t> </a:t>
            </a:r>
            <a:r>
              <a:rPr sz="2000" spc="-120" dirty="0">
                <a:latin typeface="Trebuchet MS"/>
                <a:cs typeface="Trebuchet MS"/>
              </a:rPr>
              <a:t>antara </a:t>
            </a:r>
            <a:r>
              <a:rPr sz="2000" spc="-114" dirty="0">
                <a:latin typeface="Trebuchet MS"/>
                <a:cs typeface="Trebuchet MS"/>
              </a:rPr>
              <a:t>masyarakat </a:t>
            </a:r>
            <a:r>
              <a:rPr sz="2000" spc="-85" dirty="0">
                <a:latin typeface="Trebuchet MS"/>
                <a:cs typeface="Trebuchet MS"/>
              </a:rPr>
              <a:t>dengan </a:t>
            </a:r>
            <a:r>
              <a:rPr sz="2000" spc="-100" dirty="0">
                <a:latin typeface="Trebuchet MS"/>
                <a:cs typeface="Trebuchet MS"/>
              </a:rPr>
              <a:t>pihak pemerintah </a:t>
            </a:r>
            <a:r>
              <a:rPr sz="2000" spc="-105" dirty="0">
                <a:latin typeface="Trebuchet MS"/>
                <a:cs typeface="Trebuchet MS"/>
              </a:rPr>
              <a:t>dalam  </a:t>
            </a:r>
            <a:r>
              <a:rPr sz="2000" spc="-95" dirty="0">
                <a:latin typeface="Trebuchet MS"/>
                <a:cs typeface="Trebuchet MS"/>
              </a:rPr>
              <a:t>pemberian </a:t>
            </a:r>
            <a:r>
              <a:rPr sz="2000" spc="-85" dirty="0">
                <a:latin typeface="Trebuchet MS"/>
                <a:cs typeface="Trebuchet MS"/>
              </a:rPr>
              <a:t>modal </a:t>
            </a:r>
            <a:r>
              <a:rPr sz="2000" spc="-95" dirty="0">
                <a:latin typeface="Trebuchet MS"/>
                <a:cs typeface="Trebuchet MS"/>
              </a:rPr>
              <a:t>bagi </a:t>
            </a:r>
            <a:r>
              <a:rPr sz="2000" spc="-110" dirty="0">
                <a:latin typeface="Trebuchet MS"/>
                <a:cs typeface="Trebuchet MS"/>
              </a:rPr>
              <a:t>para </a:t>
            </a:r>
            <a:r>
              <a:rPr sz="2000" i="1" spc="-145" dirty="0">
                <a:latin typeface="Trebuchet MS"/>
                <a:cs typeface="Trebuchet MS"/>
              </a:rPr>
              <a:t>entrepreneur</a:t>
            </a:r>
            <a:r>
              <a:rPr sz="2000" spc="-145" dirty="0">
                <a:latin typeface="Trebuchet MS"/>
                <a:cs typeface="Trebuchet MS"/>
              </a:rPr>
              <a:t>, </a:t>
            </a:r>
            <a:r>
              <a:rPr sz="2000" spc="-100" dirty="0">
                <a:latin typeface="Trebuchet MS"/>
                <a:cs typeface="Trebuchet MS"/>
              </a:rPr>
              <a:t>pihak </a:t>
            </a:r>
            <a:r>
              <a:rPr sz="2000" spc="-80" dirty="0">
                <a:latin typeface="Trebuchet MS"/>
                <a:cs typeface="Trebuchet MS"/>
              </a:rPr>
              <a:t>perusahaan </a:t>
            </a:r>
            <a:r>
              <a:rPr sz="2000" spc="-110" dirty="0">
                <a:latin typeface="Trebuchet MS"/>
                <a:cs typeface="Trebuchet MS"/>
              </a:rPr>
              <a:t>melalui </a:t>
            </a:r>
            <a:r>
              <a:rPr sz="2000" i="1" spc="-125" dirty="0">
                <a:latin typeface="Trebuchet MS"/>
                <a:cs typeface="Trebuchet MS"/>
              </a:rPr>
              <a:t>Corporate </a:t>
            </a:r>
            <a:r>
              <a:rPr sz="2000" i="1" spc="-105" dirty="0">
                <a:latin typeface="Trebuchet MS"/>
                <a:cs typeface="Trebuchet MS"/>
              </a:rPr>
              <a:t>Social </a:t>
            </a:r>
            <a:r>
              <a:rPr sz="2000" i="1" spc="-125" dirty="0">
                <a:latin typeface="Trebuchet MS"/>
                <a:cs typeface="Trebuchet MS"/>
              </a:rPr>
              <a:t>Responsibility  </a:t>
            </a:r>
            <a:r>
              <a:rPr sz="2000" spc="-114" dirty="0">
                <a:latin typeface="Trebuchet MS"/>
                <a:cs typeface="Trebuchet MS"/>
              </a:rPr>
              <a:t>(CSR)</a:t>
            </a:r>
            <a:r>
              <a:rPr sz="2000" spc="-165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serta</a:t>
            </a:r>
            <a:r>
              <a:rPr sz="2000" spc="-160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program-program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pembiayaan</a:t>
            </a:r>
            <a:r>
              <a:rPr sz="2000" spc="-160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permodalan</a:t>
            </a:r>
            <a:r>
              <a:rPr sz="2000" spc="-160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yang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114" dirty="0">
                <a:latin typeface="Trebuchet MS"/>
                <a:cs typeface="Trebuchet MS"/>
              </a:rPr>
              <a:t>dimiliki</a:t>
            </a:r>
            <a:r>
              <a:rPr sz="2000" spc="-165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oleh</a:t>
            </a:r>
            <a:r>
              <a:rPr sz="2000" spc="-160" dirty="0">
                <a:latin typeface="Trebuchet MS"/>
                <a:cs typeface="Trebuchet MS"/>
              </a:rPr>
              <a:t> </a:t>
            </a:r>
            <a:r>
              <a:rPr sz="2000" spc="-105" dirty="0">
                <a:latin typeface="Trebuchet MS"/>
                <a:cs typeface="Trebuchet MS"/>
              </a:rPr>
              <a:t>lembaga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keuangan</a:t>
            </a:r>
            <a:r>
              <a:rPr sz="2000" spc="-160" dirty="0">
                <a:latin typeface="Trebuchet MS"/>
                <a:cs typeface="Trebuchet MS"/>
              </a:rPr>
              <a:t> </a:t>
            </a:r>
            <a:r>
              <a:rPr sz="2000" spc="-95" dirty="0">
                <a:latin typeface="Trebuchet MS"/>
                <a:cs typeface="Trebuchet MS"/>
              </a:rPr>
              <a:t>seperti  </a:t>
            </a:r>
            <a:r>
              <a:rPr sz="2000" spc="-110" dirty="0">
                <a:latin typeface="Trebuchet MS"/>
                <a:cs typeface="Trebuchet MS"/>
              </a:rPr>
              <a:t>perbankan,</a:t>
            </a:r>
            <a:r>
              <a:rPr sz="2000" spc="-165" dirty="0">
                <a:latin typeface="Trebuchet MS"/>
                <a:cs typeface="Trebuchet MS"/>
              </a:rPr>
              <a:t> </a:t>
            </a:r>
            <a:r>
              <a:rPr sz="2000" spc="-105" dirty="0">
                <a:latin typeface="Trebuchet MS"/>
                <a:cs typeface="Trebuchet MS"/>
              </a:rPr>
              <a:t>lembaga</a:t>
            </a:r>
            <a:r>
              <a:rPr sz="2000" spc="-165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keuangan</a:t>
            </a:r>
            <a:r>
              <a:rPr sz="2000" spc="-170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bukan</a:t>
            </a:r>
            <a:r>
              <a:rPr sz="2000" spc="-170" dirty="0">
                <a:latin typeface="Trebuchet MS"/>
                <a:cs typeface="Trebuchet MS"/>
              </a:rPr>
              <a:t> </a:t>
            </a:r>
            <a:r>
              <a:rPr sz="2000" spc="-125" dirty="0">
                <a:latin typeface="Trebuchet MS"/>
                <a:cs typeface="Trebuchet MS"/>
              </a:rPr>
              <a:t>bank,</a:t>
            </a:r>
            <a:r>
              <a:rPr sz="2000" spc="-165" dirty="0">
                <a:latin typeface="Trebuchet MS"/>
                <a:cs typeface="Trebuchet MS"/>
              </a:rPr>
              <a:t> </a:t>
            </a:r>
            <a:r>
              <a:rPr sz="2000" spc="-120" dirty="0">
                <a:latin typeface="Trebuchet MS"/>
                <a:cs typeface="Trebuchet MS"/>
              </a:rPr>
              <a:t>koperasi,</a:t>
            </a:r>
            <a:r>
              <a:rPr sz="2000" spc="-165" dirty="0">
                <a:latin typeface="Trebuchet MS"/>
                <a:cs typeface="Trebuchet MS"/>
              </a:rPr>
              <a:t> </a:t>
            </a:r>
            <a:r>
              <a:rPr sz="2000" spc="-80" dirty="0">
                <a:latin typeface="Trebuchet MS"/>
                <a:cs typeface="Trebuchet MS"/>
              </a:rPr>
              <a:t>dan</a:t>
            </a:r>
            <a:r>
              <a:rPr sz="2000" spc="-170" dirty="0">
                <a:latin typeface="Trebuchet MS"/>
                <a:cs typeface="Trebuchet MS"/>
              </a:rPr>
              <a:t> </a:t>
            </a:r>
            <a:r>
              <a:rPr sz="2000" spc="-114" dirty="0">
                <a:latin typeface="Trebuchet MS"/>
                <a:cs typeface="Trebuchet MS"/>
              </a:rPr>
              <a:t>sebagainya.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FC6FF67-2F68-4A7D-BFC1-AD35C76BF5D1}"/>
              </a:ext>
            </a:extLst>
          </p:cNvPr>
          <p:cNvSpPr/>
          <p:nvPr/>
        </p:nvSpPr>
        <p:spPr>
          <a:xfrm>
            <a:off x="516610" y="1371600"/>
            <a:ext cx="6010415" cy="816806"/>
          </a:xfrm>
          <a:prstGeom prst="round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ASPEK PERMODALAN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0B7159-0FAE-4CB5-ADA3-8E57D18840E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16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E0374C-A065-5249-89C8-FA0FD22CE5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13335" y="2338323"/>
            <a:ext cx="10116820" cy="34260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10" dirty="0">
                <a:solidFill>
                  <a:srgbClr val="002060"/>
                </a:solidFill>
                <a:latin typeface="Arial"/>
                <a:cs typeface="Arial"/>
              </a:rPr>
              <a:t>Bagi </a:t>
            </a:r>
            <a:r>
              <a:rPr sz="2800" b="1" spc="15" dirty="0">
                <a:solidFill>
                  <a:srgbClr val="002060"/>
                </a:solidFill>
                <a:latin typeface="Arial"/>
                <a:cs typeface="Arial"/>
              </a:rPr>
              <a:t>masyarakat </a:t>
            </a:r>
            <a:r>
              <a:rPr sz="2800" b="1" spc="50" dirty="0">
                <a:solidFill>
                  <a:srgbClr val="002060"/>
                </a:solidFill>
                <a:latin typeface="Arial"/>
                <a:cs typeface="Arial"/>
              </a:rPr>
              <a:t>yang </a:t>
            </a:r>
            <a:r>
              <a:rPr sz="2800" b="1" spc="80" dirty="0">
                <a:solidFill>
                  <a:srgbClr val="002060"/>
                </a:solidFill>
                <a:latin typeface="Arial"/>
                <a:cs typeface="Arial"/>
              </a:rPr>
              <a:t>belum </a:t>
            </a:r>
            <a:r>
              <a:rPr sz="2800" b="1" spc="70" dirty="0" err="1">
                <a:solidFill>
                  <a:srgbClr val="002060"/>
                </a:solidFill>
                <a:latin typeface="Arial"/>
                <a:cs typeface="Arial"/>
              </a:rPr>
              <a:t>mengenal</a:t>
            </a:r>
            <a:r>
              <a:rPr sz="2800" b="1" spc="-56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ID" sz="2800" b="1" spc="-56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b="1" spc="10" dirty="0" err="1">
                <a:solidFill>
                  <a:srgbClr val="002060"/>
                </a:solidFill>
                <a:latin typeface="Arial"/>
                <a:cs typeface="Arial"/>
              </a:rPr>
              <a:t>wirausaha</a:t>
            </a:r>
            <a:r>
              <a:rPr sz="2800" b="1" spc="10" dirty="0">
                <a:solidFill>
                  <a:srgbClr val="002060"/>
                </a:solidFill>
                <a:latin typeface="Arial"/>
                <a:cs typeface="Arial"/>
              </a:rPr>
              <a:t>;</a:t>
            </a:r>
            <a:endParaRPr sz="2800" dirty="0">
              <a:latin typeface="Arial"/>
              <a:cs typeface="Arial"/>
            </a:endParaRPr>
          </a:p>
          <a:p>
            <a:pPr marL="697865" marR="709930" indent="-228600">
              <a:lnSpc>
                <a:spcPct val="149200"/>
              </a:lnSpc>
              <a:spcBef>
                <a:spcPts val="615"/>
              </a:spcBef>
              <a:buChar char="•"/>
              <a:tabLst>
                <a:tab pos="698500" algn="l"/>
              </a:tabLst>
            </a:pPr>
            <a:r>
              <a:rPr lang="en-US" sz="2000" spc="40" dirty="0" err="1">
                <a:solidFill>
                  <a:srgbClr val="002060"/>
                </a:solidFill>
                <a:latin typeface="Arial"/>
                <a:cs typeface="Arial"/>
              </a:rPr>
              <a:t>D</a:t>
            </a:r>
            <a:r>
              <a:rPr sz="2000" spc="40" dirty="0" err="1">
                <a:solidFill>
                  <a:srgbClr val="002060"/>
                </a:solidFill>
                <a:latin typeface="Arial"/>
                <a:cs typeface="Arial"/>
              </a:rPr>
              <a:t>ilakukan</a:t>
            </a:r>
            <a:r>
              <a:rPr sz="2000"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55" dirty="0" err="1">
                <a:solidFill>
                  <a:srgbClr val="002060"/>
                </a:solidFill>
                <a:latin typeface="Arial"/>
                <a:cs typeface="Arial"/>
              </a:rPr>
              <a:t>pemberdayaan</a:t>
            </a:r>
            <a:r>
              <a:rPr sz="2000"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70" dirty="0" err="1">
                <a:solidFill>
                  <a:srgbClr val="002060"/>
                </a:solidFill>
                <a:latin typeface="Arial"/>
                <a:cs typeface="Arial"/>
              </a:rPr>
              <a:t>ekonomi</a:t>
            </a:r>
            <a:r>
              <a:rPr sz="2000" spc="-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50" dirty="0" err="1">
                <a:solidFill>
                  <a:srgbClr val="002060"/>
                </a:solidFill>
                <a:latin typeface="Arial"/>
                <a:cs typeface="Arial"/>
              </a:rPr>
              <a:t>melalui</a:t>
            </a:r>
            <a:r>
              <a:rPr sz="2000" spc="-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70" dirty="0" err="1">
                <a:solidFill>
                  <a:srgbClr val="002060"/>
                </a:solidFill>
                <a:latin typeface="Arial"/>
                <a:cs typeface="Arial"/>
              </a:rPr>
              <a:t>penggalian</a:t>
            </a:r>
            <a:r>
              <a:rPr sz="2000"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60" dirty="0" err="1">
                <a:solidFill>
                  <a:srgbClr val="002060"/>
                </a:solidFill>
                <a:latin typeface="Arial"/>
                <a:cs typeface="Arial"/>
              </a:rPr>
              <a:t>potensi</a:t>
            </a:r>
            <a:r>
              <a:rPr sz="2000" spc="60" dirty="0">
                <a:solidFill>
                  <a:srgbClr val="002060"/>
                </a:solidFill>
                <a:latin typeface="Arial"/>
                <a:cs typeface="Arial"/>
              </a:rPr>
              <a:t>  </a:t>
            </a:r>
            <a:r>
              <a:rPr sz="2000" spc="55" dirty="0" err="1">
                <a:solidFill>
                  <a:srgbClr val="002060"/>
                </a:solidFill>
                <a:latin typeface="Arial"/>
                <a:cs typeface="Arial"/>
              </a:rPr>
              <a:t>sumber</a:t>
            </a:r>
            <a:r>
              <a:rPr sz="2000" spc="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10" dirty="0" err="1">
                <a:solidFill>
                  <a:srgbClr val="002060"/>
                </a:solidFill>
                <a:latin typeface="Arial"/>
                <a:cs typeface="Arial"/>
              </a:rPr>
              <a:t>daya</a:t>
            </a:r>
            <a:r>
              <a:rPr sz="2000" spc="1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45" dirty="0" err="1">
                <a:solidFill>
                  <a:srgbClr val="002060"/>
                </a:solidFill>
                <a:latin typeface="Arial"/>
                <a:cs typeface="Arial"/>
              </a:rPr>
              <a:t>lokal</a:t>
            </a:r>
            <a:r>
              <a:rPr sz="2000" spc="4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002060"/>
                </a:solidFill>
                <a:latin typeface="Arial"/>
                <a:cs typeface="Arial"/>
              </a:rPr>
              <a:t>dan</a:t>
            </a:r>
            <a:r>
              <a:rPr sz="2000" spc="-47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15" dirty="0" err="1">
                <a:solidFill>
                  <a:srgbClr val="002060"/>
                </a:solidFill>
                <a:latin typeface="Arial"/>
                <a:cs typeface="Arial"/>
              </a:rPr>
              <a:t>berwawasan</a:t>
            </a:r>
            <a:r>
              <a:rPr sz="2000" spc="1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65" dirty="0" err="1">
                <a:solidFill>
                  <a:srgbClr val="002060"/>
                </a:solidFill>
                <a:latin typeface="Arial"/>
                <a:cs typeface="Arial"/>
              </a:rPr>
              <a:t>lingkungan</a:t>
            </a:r>
            <a:r>
              <a:rPr sz="2000" spc="65" dirty="0">
                <a:solidFill>
                  <a:srgbClr val="002060"/>
                </a:solidFill>
                <a:latin typeface="Arial"/>
                <a:cs typeface="Arial"/>
              </a:rPr>
              <a:t>;</a:t>
            </a:r>
            <a:endParaRPr sz="2000" dirty="0">
              <a:latin typeface="Arial"/>
              <a:cs typeface="Arial"/>
            </a:endParaRPr>
          </a:p>
          <a:p>
            <a:pPr marL="698500" marR="5080" indent="-229235">
              <a:lnSpc>
                <a:spcPct val="149200"/>
              </a:lnSpc>
              <a:spcBef>
                <a:spcPts val="620"/>
              </a:spcBef>
              <a:buChar char="•"/>
              <a:tabLst>
                <a:tab pos="698500" algn="l"/>
              </a:tabLst>
            </a:pPr>
            <a:r>
              <a:rPr lang="en-US" sz="2000" spc="55" dirty="0" err="1">
                <a:solidFill>
                  <a:srgbClr val="002060"/>
                </a:solidFill>
                <a:latin typeface="Arial"/>
                <a:cs typeface="Arial"/>
              </a:rPr>
              <a:t>D</a:t>
            </a:r>
            <a:r>
              <a:rPr sz="2000" spc="55" dirty="0" err="1">
                <a:solidFill>
                  <a:srgbClr val="002060"/>
                </a:solidFill>
                <a:latin typeface="Arial"/>
                <a:cs typeface="Arial"/>
              </a:rPr>
              <a:t>alam</a:t>
            </a:r>
            <a:r>
              <a:rPr sz="2000" spc="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2060"/>
                </a:solidFill>
                <a:latin typeface="Arial"/>
                <a:cs typeface="Arial"/>
              </a:rPr>
              <a:t>rangka </a:t>
            </a:r>
            <a:r>
              <a:rPr sz="2000" spc="60" dirty="0">
                <a:solidFill>
                  <a:srgbClr val="002060"/>
                </a:solidFill>
                <a:latin typeface="Arial"/>
                <a:cs typeface="Arial"/>
              </a:rPr>
              <a:t>peningkatan </a:t>
            </a:r>
            <a:r>
              <a:rPr sz="2000" spc="5" dirty="0">
                <a:solidFill>
                  <a:srgbClr val="002060"/>
                </a:solidFill>
                <a:latin typeface="Arial"/>
                <a:cs typeface="Arial"/>
              </a:rPr>
              <a:t>kualitas </a:t>
            </a:r>
            <a:r>
              <a:rPr sz="2000" spc="110" dirty="0">
                <a:solidFill>
                  <a:srgbClr val="002060"/>
                </a:solidFill>
                <a:latin typeface="Arial"/>
                <a:cs typeface="Arial"/>
              </a:rPr>
              <a:t>hidup </a:t>
            </a:r>
            <a:r>
              <a:rPr sz="2000" spc="-10" dirty="0">
                <a:solidFill>
                  <a:srgbClr val="002060"/>
                </a:solidFill>
                <a:latin typeface="Arial"/>
                <a:cs typeface="Arial"/>
              </a:rPr>
              <a:t>masyarakat </a:t>
            </a:r>
            <a:r>
              <a:rPr sz="2000" spc="40" dirty="0">
                <a:solidFill>
                  <a:srgbClr val="002060"/>
                </a:solidFill>
                <a:latin typeface="Arial"/>
                <a:cs typeface="Arial"/>
              </a:rPr>
              <a:t>dilakukan  </a:t>
            </a:r>
            <a:r>
              <a:rPr sz="2000" spc="60" dirty="0">
                <a:solidFill>
                  <a:srgbClr val="002060"/>
                </a:solidFill>
                <a:latin typeface="Arial"/>
                <a:cs typeface="Arial"/>
              </a:rPr>
              <a:t>pengenalan</a:t>
            </a:r>
            <a:r>
              <a:rPr sz="2000" spc="-7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002060"/>
                </a:solidFill>
                <a:latin typeface="Arial"/>
                <a:cs typeface="Arial"/>
              </a:rPr>
              <a:t>dan</a:t>
            </a:r>
            <a:r>
              <a:rPr sz="2000" spc="-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55" dirty="0">
                <a:solidFill>
                  <a:srgbClr val="002060"/>
                </a:solidFill>
                <a:latin typeface="Arial"/>
                <a:cs typeface="Arial"/>
              </a:rPr>
              <a:t>penerapan</a:t>
            </a:r>
            <a:r>
              <a:rPr sz="2000" spc="-6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2060"/>
                </a:solidFill>
                <a:latin typeface="Arial"/>
                <a:cs typeface="Arial"/>
              </a:rPr>
              <a:t>jenis</a:t>
            </a:r>
            <a:r>
              <a:rPr sz="2000" spc="-6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2060"/>
                </a:solidFill>
                <a:latin typeface="Arial"/>
                <a:cs typeface="Arial"/>
              </a:rPr>
              <a:t>usaha</a:t>
            </a:r>
            <a:r>
              <a:rPr sz="2000" spc="-6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70" dirty="0">
                <a:solidFill>
                  <a:srgbClr val="002060"/>
                </a:solidFill>
                <a:latin typeface="Arial"/>
                <a:cs typeface="Arial"/>
              </a:rPr>
              <a:t>ekonomi</a:t>
            </a:r>
            <a:r>
              <a:rPr sz="2000" spc="-6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90" dirty="0">
                <a:solidFill>
                  <a:srgbClr val="002060"/>
                </a:solidFill>
                <a:latin typeface="Arial"/>
                <a:cs typeface="Arial"/>
              </a:rPr>
              <a:t>produktif</a:t>
            </a:r>
            <a:r>
              <a:rPr sz="2000" spc="-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002060"/>
                </a:solidFill>
                <a:latin typeface="Arial"/>
                <a:cs typeface="Arial"/>
              </a:rPr>
              <a:t>berbasis  </a:t>
            </a:r>
            <a:r>
              <a:rPr sz="2000" spc="60" dirty="0">
                <a:solidFill>
                  <a:srgbClr val="002060"/>
                </a:solidFill>
                <a:latin typeface="Arial"/>
                <a:cs typeface="Arial"/>
              </a:rPr>
              <a:t>potensi</a:t>
            </a:r>
            <a:r>
              <a:rPr sz="2000" spc="-7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55" dirty="0">
                <a:solidFill>
                  <a:srgbClr val="002060"/>
                </a:solidFill>
                <a:latin typeface="Arial"/>
                <a:cs typeface="Arial"/>
              </a:rPr>
              <a:t>sumber</a:t>
            </a:r>
            <a:r>
              <a:rPr sz="2000" spc="-7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2060"/>
                </a:solidFill>
                <a:latin typeface="Arial"/>
                <a:cs typeface="Arial"/>
              </a:rPr>
              <a:t>daya</a:t>
            </a:r>
            <a:r>
              <a:rPr sz="2000" spc="-6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45" dirty="0">
                <a:solidFill>
                  <a:srgbClr val="002060"/>
                </a:solidFill>
                <a:latin typeface="Arial"/>
                <a:cs typeface="Arial"/>
              </a:rPr>
              <a:t>lokal</a:t>
            </a:r>
            <a:r>
              <a:rPr sz="2000" spc="-7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002060"/>
                </a:solidFill>
                <a:latin typeface="Arial"/>
                <a:cs typeface="Arial"/>
              </a:rPr>
              <a:t>melalui</a:t>
            </a:r>
            <a:r>
              <a:rPr sz="2000" spc="-7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55" dirty="0">
                <a:solidFill>
                  <a:srgbClr val="002060"/>
                </a:solidFill>
                <a:latin typeface="Arial"/>
                <a:cs typeface="Arial"/>
              </a:rPr>
              <a:t>penerapan</a:t>
            </a:r>
            <a:r>
              <a:rPr sz="2000" spc="-12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-95" dirty="0">
                <a:solidFill>
                  <a:srgbClr val="002060"/>
                </a:solidFill>
                <a:latin typeface="Arial"/>
                <a:cs typeface="Arial"/>
              </a:rPr>
              <a:t>TTG</a:t>
            </a:r>
            <a:r>
              <a:rPr sz="2000" spc="-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80" dirty="0" err="1">
                <a:solidFill>
                  <a:srgbClr val="002060"/>
                </a:solidFill>
                <a:latin typeface="Arial"/>
                <a:cs typeface="Arial"/>
              </a:rPr>
              <a:t>terpadu</a:t>
            </a:r>
            <a:r>
              <a:rPr sz="2000" spc="-6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15" dirty="0" err="1">
                <a:solidFill>
                  <a:srgbClr val="002060"/>
                </a:solidFill>
                <a:latin typeface="Arial"/>
                <a:cs typeface="Arial"/>
              </a:rPr>
              <a:t>yakni</a:t>
            </a:r>
            <a:endParaRPr lang="en-US" sz="2000" dirty="0">
              <a:latin typeface="Arial"/>
              <a:cs typeface="Arial"/>
            </a:endParaRPr>
          </a:p>
          <a:p>
            <a:pPr marL="698500" marR="5080" indent="-229235">
              <a:lnSpc>
                <a:spcPct val="149200"/>
              </a:lnSpc>
              <a:spcBef>
                <a:spcPts val="620"/>
              </a:spcBef>
              <a:buChar char="•"/>
              <a:tabLst>
                <a:tab pos="698500" algn="l"/>
              </a:tabLst>
            </a:pPr>
            <a:r>
              <a:rPr lang="en-US" sz="2000" spc="70" dirty="0" err="1">
                <a:solidFill>
                  <a:srgbClr val="002060"/>
                </a:solidFill>
                <a:latin typeface="Arial"/>
                <a:cs typeface="Arial"/>
              </a:rPr>
              <a:t>T</a:t>
            </a:r>
            <a:r>
              <a:rPr sz="2000" spc="70" dirty="0" err="1">
                <a:solidFill>
                  <a:srgbClr val="002060"/>
                </a:solidFill>
                <a:latin typeface="Arial"/>
                <a:cs typeface="Arial"/>
              </a:rPr>
              <a:t>eknologi</a:t>
            </a:r>
            <a:r>
              <a:rPr sz="2000"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20" dirty="0" err="1">
                <a:solidFill>
                  <a:srgbClr val="002060"/>
                </a:solidFill>
                <a:latin typeface="Arial"/>
                <a:cs typeface="Arial"/>
              </a:rPr>
              <a:t>sederhana</a:t>
            </a:r>
            <a:r>
              <a:rPr sz="2000" spc="-6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002060"/>
                </a:solidFill>
                <a:latin typeface="Arial"/>
                <a:cs typeface="Arial"/>
              </a:rPr>
              <a:t>dan</a:t>
            </a:r>
            <a:r>
              <a:rPr sz="2000" spc="-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35" dirty="0" err="1">
                <a:solidFill>
                  <a:srgbClr val="002060"/>
                </a:solidFill>
                <a:latin typeface="Arial"/>
                <a:cs typeface="Arial"/>
              </a:rPr>
              <a:t>murah</a:t>
            </a:r>
            <a:r>
              <a:rPr sz="2000" spc="-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2060"/>
                </a:solidFill>
                <a:latin typeface="Arial"/>
                <a:cs typeface="Arial"/>
              </a:rPr>
              <a:t>yang</a:t>
            </a:r>
            <a:r>
              <a:rPr sz="2000"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50" dirty="0" err="1">
                <a:solidFill>
                  <a:srgbClr val="002060"/>
                </a:solidFill>
                <a:latin typeface="Arial"/>
                <a:cs typeface="Arial"/>
              </a:rPr>
              <a:t>terdapat</a:t>
            </a:r>
            <a:r>
              <a:rPr sz="2000"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105" dirty="0">
                <a:solidFill>
                  <a:srgbClr val="002060"/>
                </a:solidFill>
                <a:latin typeface="Arial"/>
                <a:cs typeface="Arial"/>
              </a:rPr>
              <a:t>di</a:t>
            </a:r>
            <a:r>
              <a:rPr sz="2000" spc="-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10" dirty="0" err="1">
                <a:solidFill>
                  <a:srgbClr val="002060"/>
                </a:solidFill>
                <a:latin typeface="Arial"/>
                <a:cs typeface="Arial"/>
              </a:rPr>
              <a:t>sekitar</a:t>
            </a:r>
            <a:r>
              <a:rPr sz="2000"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-10" dirty="0" err="1">
                <a:solidFill>
                  <a:srgbClr val="002060"/>
                </a:solidFill>
                <a:latin typeface="Arial"/>
                <a:cs typeface="Arial"/>
              </a:rPr>
              <a:t>masyarakat</a:t>
            </a:r>
            <a:r>
              <a:rPr sz="2000" spc="-10" dirty="0">
                <a:solidFill>
                  <a:srgbClr val="002060"/>
                </a:solidFill>
                <a:latin typeface="Arial"/>
                <a:cs typeface="Arial"/>
              </a:rPr>
              <a:t>;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40B9CC8-3801-4C06-BC4E-E532FA482960}"/>
              </a:ext>
            </a:extLst>
          </p:cNvPr>
          <p:cNvSpPr/>
          <p:nvPr/>
        </p:nvSpPr>
        <p:spPr>
          <a:xfrm>
            <a:off x="516610" y="1295400"/>
            <a:ext cx="8474990" cy="816806"/>
          </a:xfrm>
          <a:prstGeom prst="round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PENGGUNAAN TEKNOLOGI TEPATGUNA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C56F83-F43B-48C0-B4CE-205944E83ED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17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0A0EC1-5052-A14C-89B8-06C99FFCA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90600" y="2286000"/>
            <a:ext cx="9732010" cy="374713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93980" indent="-635">
              <a:lnSpc>
                <a:spcPct val="130300"/>
              </a:lnSpc>
              <a:spcBef>
                <a:spcPts val="40"/>
              </a:spcBef>
            </a:pPr>
            <a:r>
              <a:rPr sz="2600" spc="25" dirty="0">
                <a:solidFill>
                  <a:srgbClr val="002060"/>
                </a:solidFill>
                <a:latin typeface="Arial"/>
                <a:cs typeface="Arial"/>
              </a:rPr>
              <a:t>Bagi </a:t>
            </a:r>
            <a:r>
              <a:rPr sz="2600" spc="-15" dirty="0">
                <a:solidFill>
                  <a:srgbClr val="002060"/>
                </a:solidFill>
                <a:latin typeface="Arial"/>
                <a:cs typeface="Arial"/>
              </a:rPr>
              <a:t>masyarakat </a:t>
            </a:r>
            <a:r>
              <a:rPr sz="2600" spc="40" dirty="0">
                <a:solidFill>
                  <a:srgbClr val="002060"/>
                </a:solidFill>
                <a:latin typeface="Arial"/>
                <a:cs typeface="Arial"/>
              </a:rPr>
              <a:t>yang </a:t>
            </a:r>
            <a:r>
              <a:rPr sz="2600" spc="20" dirty="0">
                <a:solidFill>
                  <a:srgbClr val="002060"/>
                </a:solidFill>
                <a:latin typeface="Arial"/>
                <a:cs typeface="Arial"/>
              </a:rPr>
              <a:t>sudah </a:t>
            </a:r>
            <a:r>
              <a:rPr sz="2600" spc="65" dirty="0">
                <a:solidFill>
                  <a:srgbClr val="002060"/>
                </a:solidFill>
                <a:latin typeface="Arial"/>
                <a:cs typeface="Arial"/>
              </a:rPr>
              <a:t>terpapar </a:t>
            </a:r>
            <a:r>
              <a:rPr sz="2600" spc="80" dirty="0">
                <a:solidFill>
                  <a:srgbClr val="002060"/>
                </a:solidFill>
                <a:latin typeface="Arial"/>
                <a:cs typeface="Arial"/>
              </a:rPr>
              <a:t>dengan </a:t>
            </a:r>
            <a:r>
              <a:rPr sz="2600" dirty="0">
                <a:solidFill>
                  <a:srgbClr val="002060"/>
                </a:solidFill>
                <a:latin typeface="Arial"/>
                <a:cs typeface="Arial"/>
              </a:rPr>
              <a:t>wirausaha;  </a:t>
            </a:r>
            <a:r>
              <a:rPr sz="2600" spc="-5" dirty="0">
                <a:solidFill>
                  <a:srgbClr val="002060"/>
                </a:solidFill>
                <a:latin typeface="Arial"/>
                <a:cs typeface="Arial"/>
              </a:rPr>
              <a:t>Penguatan </a:t>
            </a:r>
            <a:r>
              <a:rPr sz="2600" spc="45" dirty="0">
                <a:solidFill>
                  <a:srgbClr val="002060"/>
                </a:solidFill>
                <a:latin typeface="Arial"/>
                <a:cs typeface="Arial"/>
              </a:rPr>
              <a:t>kelembagaan </a:t>
            </a:r>
            <a:r>
              <a:rPr sz="2600" spc="30" dirty="0">
                <a:solidFill>
                  <a:srgbClr val="002060"/>
                </a:solidFill>
                <a:latin typeface="Arial"/>
                <a:cs typeface="Arial"/>
              </a:rPr>
              <a:t>agar </a:t>
            </a:r>
            <a:r>
              <a:rPr sz="2600" spc="70" dirty="0">
                <a:solidFill>
                  <a:srgbClr val="002060"/>
                </a:solidFill>
                <a:latin typeface="Arial"/>
                <a:cs typeface="Arial"/>
              </a:rPr>
              <a:t>terjadi </a:t>
            </a:r>
            <a:r>
              <a:rPr sz="2600" spc="60" dirty="0">
                <a:solidFill>
                  <a:srgbClr val="002060"/>
                </a:solidFill>
                <a:latin typeface="Arial"/>
                <a:cs typeface="Arial"/>
              </a:rPr>
              <a:t>peningkatan </a:t>
            </a:r>
            <a:r>
              <a:rPr sz="2600" spc="70" dirty="0">
                <a:solidFill>
                  <a:srgbClr val="002060"/>
                </a:solidFill>
                <a:latin typeface="Arial"/>
                <a:cs typeface="Arial"/>
              </a:rPr>
              <a:t>produksi  </a:t>
            </a:r>
            <a:r>
              <a:rPr sz="2600" spc="75" dirty="0">
                <a:solidFill>
                  <a:srgbClr val="002060"/>
                </a:solidFill>
                <a:latin typeface="Arial"/>
                <a:cs typeface="Arial"/>
              </a:rPr>
              <a:t>maupun</a:t>
            </a:r>
            <a:r>
              <a:rPr sz="2600" spc="-6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600" spc="10" dirty="0">
                <a:solidFill>
                  <a:srgbClr val="002060"/>
                </a:solidFill>
                <a:latin typeface="Arial"/>
                <a:cs typeface="Arial"/>
              </a:rPr>
              <a:t>kepercayaan</a:t>
            </a:r>
            <a:r>
              <a:rPr sz="2600" spc="-6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600" spc="70" dirty="0">
                <a:solidFill>
                  <a:srgbClr val="002060"/>
                </a:solidFill>
                <a:latin typeface="Arial"/>
                <a:cs typeface="Arial"/>
              </a:rPr>
              <a:t>dari</a:t>
            </a:r>
            <a:r>
              <a:rPr sz="2600" spc="-6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600" spc="40" dirty="0">
                <a:solidFill>
                  <a:srgbClr val="002060"/>
                </a:solidFill>
                <a:latin typeface="Arial"/>
                <a:cs typeface="Arial"/>
              </a:rPr>
              <a:t>konsumen</a:t>
            </a:r>
            <a:r>
              <a:rPr sz="2600" spc="-7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600" spc="50" dirty="0">
                <a:solidFill>
                  <a:srgbClr val="002060"/>
                </a:solidFill>
                <a:latin typeface="Arial"/>
                <a:cs typeface="Arial"/>
              </a:rPr>
              <a:t>melalui</a:t>
            </a:r>
            <a:r>
              <a:rPr sz="2600" spc="-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600" spc="5" dirty="0">
                <a:solidFill>
                  <a:srgbClr val="002060"/>
                </a:solidFill>
                <a:latin typeface="Arial"/>
                <a:cs typeface="Arial"/>
              </a:rPr>
              <a:t>legalisasi</a:t>
            </a:r>
            <a:r>
              <a:rPr sz="2600" spc="-6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600" spc="70" dirty="0">
                <a:solidFill>
                  <a:srgbClr val="002060"/>
                </a:solidFill>
                <a:latin typeface="Arial"/>
                <a:cs typeface="Arial"/>
              </a:rPr>
              <a:t>lembaga  </a:t>
            </a:r>
            <a:r>
              <a:rPr sz="2600" spc="35" dirty="0">
                <a:solidFill>
                  <a:srgbClr val="002060"/>
                </a:solidFill>
                <a:latin typeface="Arial"/>
                <a:cs typeface="Arial"/>
              </a:rPr>
              <a:t>terkait,</a:t>
            </a:r>
            <a:r>
              <a:rPr sz="2600" spc="-1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600" spc="45" dirty="0">
                <a:solidFill>
                  <a:srgbClr val="002060"/>
                </a:solidFill>
                <a:latin typeface="Arial"/>
                <a:cs typeface="Arial"/>
              </a:rPr>
              <a:t>seperti:</a:t>
            </a:r>
            <a:endParaRPr sz="2600" dirty="0">
              <a:latin typeface="Arial"/>
              <a:cs typeface="Arial"/>
            </a:endParaRPr>
          </a:p>
          <a:p>
            <a:pPr marL="13335" marR="5080" indent="-635" algn="just">
              <a:lnSpc>
                <a:spcPct val="129600"/>
              </a:lnSpc>
              <a:spcBef>
                <a:spcPts val="975"/>
              </a:spcBef>
            </a:pPr>
            <a:r>
              <a:rPr sz="2600" spc="-50" dirty="0">
                <a:solidFill>
                  <a:srgbClr val="002060"/>
                </a:solidFill>
                <a:latin typeface="Arial"/>
                <a:cs typeface="Arial"/>
              </a:rPr>
              <a:t>Paten,</a:t>
            </a:r>
            <a:r>
              <a:rPr sz="2600" spc="-1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002060"/>
                </a:solidFill>
                <a:latin typeface="Arial"/>
                <a:cs typeface="Arial"/>
              </a:rPr>
              <a:t>HAKI,</a:t>
            </a:r>
            <a:r>
              <a:rPr sz="2600" spc="-15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600" spc="-200" dirty="0">
                <a:solidFill>
                  <a:srgbClr val="002060"/>
                </a:solidFill>
                <a:latin typeface="Arial"/>
                <a:cs typeface="Arial"/>
              </a:rPr>
              <a:t>PIRT,</a:t>
            </a:r>
            <a:r>
              <a:rPr sz="2600" spc="-15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2060"/>
                </a:solidFill>
                <a:latin typeface="Arial"/>
                <a:cs typeface="Arial"/>
              </a:rPr>
              <a:t>BPOM</a:t>
            </a:r>
            <a:r>
              <a:rPr sz="2600" spc="-7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600" spc="75" dirty="0">
                <a:solidFill>
                  <a:srgbClr val="002060"/>
                </a:solidFill>
                <a:latin typeface="Arial"/>
                <a:cs typeface="Arial"/>
              </a:rPr>
              <a:t>maupun</a:t>
            </a:r>
            <a:r>
              <a:rPr sz="2600" spc="-7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600" spc="5" dirty="0">
                <a:solidFill>
                  <a:srgbClr val="002060"/>
                </a:solidFill>
                <a:latin typeface="Arial"/>
                <a:cs typeface="Arial"/>
              </a:rPr>
              <a:t>sertifikasi</a:t>
            </a:r>
            <a:r>
              <a:rPr sz="2600" spc="-7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600" spc="15" dirty="0">
                <a:solidFill>
                  <a:srgbClr val="002060"/>
                </a:solidFill>
                <a:latin typeface="Arial"/>
                <a:cs typeface="Arial"/>
              </a:rPr>
              <a:t>halal</a:t>
            </a:r>
            <a:r>
              <a:rPr sz="2600" spc="-7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600" spc="70" dirty="0">
                <a:solidFill>
                  <a:srgbClr val="002060"/>
                </a:solidFill>
                <a:latin typeface="Arial"/>
                <a:cs typeface="Arial"/>
              </a:rPr>
              <a:t>dari</a:t>
            </a:r>
            <a:r>
              <a:rPr sz="2600" spc="-7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600" spc="15" dirty="0">
                <a:solidFill>
                  <a:srgbClr val="002060"/>
                </a:solidFill>
                <a:latin typeface="Arial"/>
                <a:cs typeface="Arial"/>
              </a:rPr>
              <a:t>MUI</a:t>
            </a:r>
            <a:r>
              <a:rPr sz="2600" spc="-7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600" spc="50" dirty="0">
                <a:solidFill>
                  <a:srgbClr val="002060"/>
                </a:solidFill>
                <a:latin typeface="Arial"/>
                <a:cs typeface="Arial"/>
              </a:rPr>
              <a:t>terkait  </a:t>
            </a:r>
            <a:r>
              <a:rPr sz="2600" spc="80" dirty="0">
                <a:solidFill>
                  <a:srgbClr val="002060"/>
                </a:solidFill>
                <a:latin typeface="Arial"/>
                <a:cs typeface="Arial"/>
              </a:rPr>
              <a:t>dengan</a:t>
            </a:r>
            <a:r>
              <a:rPr sz="2600" spc="-7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600" spc="105" dirty="0">
                <a:solidFill>
                  <a:srgbClr val="002060"/>
                </a:solidFill>
                <a:latin typeface="Arial"/>
                <a:cs typeface="Arial"/>
              </a:rPr>
              <a:t>produk</a:t>
            </a:r>
            <a:r>
              <a:rPr sz="2600" spc="-7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600" spc="40" dirty="0">
                <a:solidFill>
                  <a:srgbClr val="002060"/>
                </a:solidFill>
                <a:latin typeface="Arial"/>
                <a:cs typeface="Arial"/>
              </a:rPr>
              <a:t>yang</a:t>
            </a:r>
            <a:r>
              <a:rPr sz="2600" spc="-7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600" spc="40" dirty="0">
                <a:solidFill>
                  <a:srgbClr val="002060"/>
                </a:solidFill>
                <a:latin typeface="Arial"/>
                <a:cs typeface="Arial"/>
              </a:rPr>
              <a:t>dikonsumsi</a:t>
            </a:r>
            <a:r>
              <a:rPr sz="2600" spc="-7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600" spc="50" dirty="0">
                <a:solidFill>
                  <a:srgbClr val="002060"/>
                </a:solidFill>
                <a:latin typeface="Arial"/>
                <a:cs typeface="Arial"/>
              </a:rPr>
              <a:t>langsung</a:t>
            </a:r>
            <a:r>
              <a:rPr sz="2600" spc="-8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600" spc="75" dirty="0">
                <a:solidFill>
                  <a:srgbClr val="002060"/>
                </a:solidFill>
                <a:latin typeface="Arial"/>
                <a:cs typeface="Arial"/>
              </a:rPr>
              <a:t>maupun</a:t>
            </a:r>
            <a:r>
              <a:rPr sz="2600" spc="-6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600" spc="65" dirty="0">
                <a:solidFill>
                  <a:srgbClr val="002060"/>
                </a:solidFill>
                <a:latin typeface="Arial"/>
                <a:cs typeface="Arial"/>
              </a:rPr>
              <a:t>dipakai</a:t>
            </a:r>
            <a:r>
              <a:rPr sz="2600" spc="-7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600" spc="75" dirty="0">
                <a:solidFill>
                  <a:srgbClr val="002060"/>
                </a:solidFill>
                <a:latin typeface="Arial"/>
                <a:cs typeface="Arial"/>
              </a:rPr>
              <a:t>oleh  </a:t>
            </a:r>
            <a:r>
              <a:rPr sz="2600" spc="30" dirty="0">
                <a:solidFill>
                  <a:srgbClr val="002060"/>
                </a:solidFill>
                <a:latin typeface="Arial"/>
                <a:cs typeface="Arial"/>
              </a:rPr>
              <a:t>konsumen.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86780F9-800D-48E9-9C2A-12C35CBA3469}"/>
              </a:ext>
            </a:extLst>
          </p:cNvPr>
          <p:cNvSpPr/>
          <p:nvPr/>
        </p:nvSpPr>
        <p:spPr>
          <a:xfrm>
            <a:off x="516610" y="1295400"/>
            <a:ext cx="8474990" cy="816806"/>
          </a:xfrm>
          <a:prstGeom prst="round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PENGGUNAAN TEKNOLOGI TEPATGUNA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ADC876-433C-44BA-9760-81487DABC64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18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F878E2-D5B2-D244-AF51-FCEE362F8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7F3B62C0-68D4-4DF3-B37B-D6A560880F92}"/>
              </a:ext>
            </a:extLst>
          </p:cNvPr>
          <p:cNvSpPr txBox="1">
            <a:spLocks/>
          </p:cNvSpPr>
          <p:nvPr/>
        </p:nvSpPr>
        <p:spPr>
          <a:xfrm>
            <a:off x="2876232" y="2868590"/>
            <a:ext cx="6877367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800" b="1" i="0">
                <a:solidFill>
                  <a:srgbClr val="00206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GB" sz="7200" kern="0" spc="5" dirty="0">
                <a:solidFill>
                  <a:srgbClr val="002F6C"/>
                </a:solidFill>
              </a:rPr>
              <a:t>TERIMA KASIH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84B17-4809-40B5-8F63-27D3E8244AD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19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80EFBA-6E88-C240-BF47-BFCB2F6D7B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21"/>
            <a:ext cx="6985000" cy="1143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6F3567-2DD7-C749-8685-3B0462C739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3">
            <a:extLst>
              <a:ext uri="{FF2B5EF4-FFF2-40B4-BE49-F238E27FC236}">
                <a16:creationId xmlns:a16="http://schemas.microsoft.com/office/drawing/2014/main" id="{76341415-8C82-4081-9E9B-20CFB7BE905F}"/>
              </a:ext>
            </a:extLst>
          </p:cNvPr>
          <p:cNvSpPr/>
          <p:nvPr/>
        </p:nvSpPr>
        <p:spPr>
          <a:xfrm>
            <a:off x="2402477" y="1905000"/>
            <a:ext cx="7387046" cy="4239521"/>
          </a:xfrm>
          <a:prstGeom prst="rect">
            <a:avLst/>
          </a:prstGeom>
          <a:blipFill>
            <a:blip r:embed="rId2" cstate="print"/>
            <a:stretch>
              <a:fillRect l="-25215" t="-25759" r="-13915" b="-9445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5857CAC-4548-4CD0-8685-6B08E66F17B9}"/>
              </a:ext>
            </a:extLst>
          </p:cNvPr>
          <p:cNvSpPr/>
          <p:nvPr/>
        </p:nvSpPr>
        <p:spPr>
          <a:xfrm>
            <a:off x="2843698" y="1133667"/>
            <a:ext cx="6504603" cy="568394"/>
          </a:xfrm>
          <a:prstGeom prst="round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MODUL PANDUAN KKN</a:t>
            </a:r>
          </a:p>
        </p:txBody>
      </p:sp>
      <p:grpSp>
        <p:nvGrpSpPr>
          <p:cNvPr id="13" name="object 6">
            <a:extLst>
              <a:ext uri="{FF2B5EF4-FFF2-40B4-BE49-F238E27FC236}">
                <a16:creationId xmlns:a16="http://schemas.microsoft.com/office/drawing/2014/main" id="{ED500736-9A9D-40AB-9F19-8B01A11AAA4F}"/>
              </a:ext>
            </a:extLst>
          </p:cNvPr>
          <p:cNvGrpSpPr/>
          <p:nvPr/>
        </p:nvGrpSpPr>
        <p:grpSpPr>
          <a:xfrm rot="3027180">
            <a:off x="6909647" y="4753871"/>
            <a:ext cx="807085" cy="711835"/>
            <a:chOff x="5463099" y="1359104"/>
            <a:chExt cx="807085" cy="711835"/>
          </a:xfrm>
        </p:grpSpPr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55382EA5-9626-4EE0-97F8-17DEB0F8ECED}"/>
                </a:ext>
              </a:extLst>
            </p:cNvPr>
            <p:cNvSpPr/>
            <p:nvPr/>
          </p:nvSpPr>
          <p:spPr>
            <a:xfrm>
              <a:off x="5469674" y="1365262"/>
              <a:ext cx="794385" cy="699135"/>
            </a:xfrm>
            <a:custGeom>
              <a:avLst/>
              <a:gdLst/>
              <a:ahLst/>
              <a:cxnLst/>
              <a:rect l="l" t="t" r="r" b="b"/>
              <a:pathLst>
                <a:path w="794385" h="699135">
                  <a:moveTo>
                    <a:pt x="292303" y="0"/>
                  </a:moveTo>
                  <a:lnTo>
                    <a:pt x="198500" y="320370"/>
                  </a:lnTo>
                  <a:lnTo>
                    <a:pt x="0" y="262254"/>
                  </a:lnTo>
                  <a:lnTo>
                    <a:pt x="303187" y="698868"/>
                  </a:lnTo>
                  <a:lnTo>
                    <a:pt x="793978" y="494728"/>
                  </a:lnTo>
                  <a:lnTo>
                    <a:pt x="595490" y="436613"/>
                  </a:lnTo>
                  <a:lnTo>
                    <a:pt x="689292" y="116230"/>
                  </a:lnTo>
                  <a:lnTo>
                    <a:pt x="29230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8">
              <a:extLst>
                <a:ext uri="{FF2B5EF4-FFF2-40B4-BE49-F238E27FC236}">
                  <a16:creationId xmlns:a16="http://schemas.microsoft.com/office/drawing/2014/main" id="{3EECAB13-805A-4398-A97E-ED655F44611D}"/>
                </a:ext>
              </a:extLst>
            </p:cNvPr>
            <p:cNvSpPr/>
            <p:nvPr/>
          </p:nvSpPr>
          <p:spPr>
            <a:xfrm>
              <a:off x="5469451" y="1365456"/>
              <a:ext cx="794385" cy="699135"/>
            </a:xfrm>
            <a:custGeom>
              <a:avLst/>
              <a:gdLst/>
              <a:ahLst/>
              <a:cxnLst/>
              <a:rect l="l" t="t" r="r" b="b"/>
              <a:pathLst>
                <a:path w="794385" h="699135">
                  <a:moveTo>
                    <a:pt x="689436" y="116101"/>
                  </a:moveTo>
                  <a:lnTo>
                    <a:pt x="595741" y="436617"/>
                  </a:lnTo>
                  <a:lnTo>
                    <a:pt x="794320" y="494667"/>
                  </a:lnTo>
                  <a:lnTo>
                    <a:pt x="303465" y="699082"/>
                  </a:lnTo>
                  <a:lnTo>
                    <a:pt x="0" y="262465"/>
                  </a:lnTo>
                  <a:lnTo>
                    <a:pt x="198580" y="320515"/>
                  </a:lnTo>
                  <a:lnTo>
                    <a:pt x="292276" y="0"/>
                  </a:lnTo>
                  <a:lnTo>
                    <a:pt x="689436" y="116101"/>
                  </a:lnTo>
                  <a:close/>
                </a:path>
              </a:pathLst>
            </a:custGeom>
            <a:ln w="12703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16BD712-4E46-4A3E-9116-639DEB45486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</p:spPr>
        <p:txBody>
          <a:bodyPr/>
          <a:lstStyle/>
          <a:p>
            <a:fld id="{B6F15528-21DE-4FAA-801E-634DDDAF4B2B}" type="slidenum">
              <a:rPr lang="en-GB" smtClean="0"/>
              <a:t>2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215BCF-FF6B-9945-8CD1-50822BAEA0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17662" y="3267844"/>
            <a:ext cx="5487670" cy="22185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700" lvl="1" indent="-508634">
              <a:lnSpc>
                <a:spcPct val="100000"/>
              </a:lnSpc>
              <a:spcBef>
                <a:spcPts val="2065"/>
              </a:spcBef>
              <a:buAutoNum type="arabicPeriod"/>
              <a:tabLst>
                <a:tab pos="521334" algn="l"/>
              </a:tabLst>
            </a:pPr>
            <a:r>
              <a:rPr sz="2400" spc="10" dirty="0" err="1">
                <a:solidFill>
                  <a:srgbClr val="002060"/>
                </a:solidFill>
                <a:latin typeface="Arial"/>
                <a:cs typeface="Arial"/>
              </a:rPr>
              <a:t>Pengertian</a:t>
            </a:r>
            <a:r>
              <a:rPr sz="2400" spc="1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spc="45" dirty="0">
                <a:solidFill>
                  <a:srgbClr val="002060"/>
                </a:solidFill>
                <a:latin typeface="Arial"/>
                <a:cs typeface="Arial"/>
              </a:rPr>
              <a:t>Manajemen</a:t>
            </a:r>
            <a:r>
              <a:rPr sz="2400" spc="-15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2060"/>
                </a:solidFill>
                <a:latin typeface="Arial"/>
                <a:cs typeface="Arial"/>
              </a:rPr>
              <a:t>SDM;</a:t>
            </a:r>
            <a:endParaRPr sz="2400" dirty="0">
              <a:latin typeface="Arial"/>
              <a:cs typeface="Arial"/>
            </a:endParaRPr>
          </a:p>
          <a:p>
            <a:pPr marL="520700" lvl="1" indent="-508634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521334" algn="l"/>
              </a:tabLst>
            </a:pPr>
            <a:r>
              <a:rPr sz="2400" spc="-25" dirty="0">
                <a:solidFill>
                  <a:srgbClr val="002060"/>
                </a:solidFill>
                <a:latin typeface="Arial"/>
                <a:cs typeface="Arial"/>
              </a:rPr>
              <a:t>Perencanaan</a:t>
            </a:r>
            <a:r>
              <a:rPr sz="2400" spc="-7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02060"/>
                </a:solidFill>
                <a:latin typeface="Arial"/>
                <a:cs typeface="Arial"/>
              </a:rPr>
              <a:t>SDM</a:t>
            </a:r>
            <a:endParaRPr sz="2400" dirty="0">
              <a:latin typeface="Arial"/>
              <a:cs typeface="Arial"/>
            </a:endParaRPr>
          </a:p>
          <a:p>
            <a:pPr marL="520700" lvl="1" indent="-508634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521334" algn="l"/>
              </a:tabLst>
            </a:pPr>
            <a:r>
              <a:rPr sz="2400" spc="-5" dirty="0">
                <a:solidFill>
                  <a:srgbClr val="002060"/>
                </a:solidFill>
                <a:latin typeface="Arial"/>
                <a:cs typeface="Arial"/>
              </a:rPr>
              <a:t>Pengadaan</a:t>
            </a:r>
            <a:r>
              <a:rPr sz="2400" spc="-7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02060"/>
                </a:solidFill>
                <a:latin typeface="Arial"/>
                <a:cs typeface="Arial"/>
              </a:rPr>
              <a:t>SDM</a:t>
            </a:r>
            <a:endParaRPr sz="2400" dirty="0">
              <a:latin typeface="Arial"/>
              <a:cs typeface="Arial"/>
            </a:endParaRPr>
          </a:p>
          <a:p>
            <a:pPr marL="521334" lvl="1" indent="-509270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521970" algn="l"/>
                <a:tab pos="2515235" algn="l"/>
              </a:tabLst>
            </a:pPr>
            <a:r>
              <a:rPr sz="2400" spc="5" dirty="0">
                <a:solidFill>
                  <a:srgbClr val="002060"/>
                </a:solidFill>
                <a:latin typeface="Arial"/>
                <a:cs typeface="Arial"/>
              </a:rPr>
              <a:t>Pembinaan</a:t>
            </a:r>
            <a:r>
              <a:rPr sz="2400" spc="-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spc="85" dirty="0">
                <a:solidFill>
                  <a:srgbClr val="002060"/>
                </a:solidFill>
                <a:latin typeface="Arial"/>
                <a:cs typeface="Arial"/>
              </a:rPr>
              <a:t>&amp;	</a:t>
            </a:r>
            <a:r>
              <a:rPr sz="2400" spc="35" dirty="0">
                <a:solidFill>
                  <a:srgbClr val="002060"/>
                </a:solidFill>
                <a:latin typeface="Arial"/>
                <a:cs typeface="Arial"/>
              </a:rPr>
              <a:t>Pengembangan</a:t>
            </a:r>
            <a:r>
              <a:rPr sz="2400" spc="-1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02060"/>
                </a:solidFill>
                <a:latin typeface="Arial"/>
                <a:cs typeface="Arial"/>
              </a:rPr>
              <a:t>SDM</a:t>
            </a:r>
            <a:endParaRPr sz="2400" dirty="0">
              <a:latin typeface="Arial"/>
              <a:cs typeface="Arial"/>
            </a:endParaRPr>
          </a:p>
          <a:p>
            <a:pPr marL="521334" lvl="1" indent="-509270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521970" algn="l"/>
              </a:tabLst>
            </a:pPr>
            <a:r>
              <a:rPr sz="2400" spc="15" dirty="0">
                <a:solidFill>
                  <a:srgbClr val="002060"/>
                </a:solidFill>
                <a:latin typeface="Arial"/>
                <a:cs typeface="Arial"/>
              </a:rPr>
              <a:t>Penggajian</a:t>
            </a:r>
            <a:r>
              <a:rPr sz="2400" spc="-7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02060"/>
                </a:solidFill>
                <a:latin typeface="Arial"/>
                <a:cs typeface="Arial"/>
              </a:rPr>
              <a:t>SDM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87729" y="3267844"/>
            <a:ext cx="4270375" cy="21287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5465" lvl="1" indent="-457200">
              <a:lnSpc>
                <a:spcPct val="100000"/>
              </a:lnSpc>
              <a:spcBef>
                <a:spcPts val="2065"/>
              </a:spcBef>
              <a:buFont typeface="+mj-lt"/>
              <a:buAutoNum type="arabicPeriod"/>
              <a:tabLst>
                <a:tab pos="591820" algn="l"/>
              </a:tabLst>
            </a:pPr>
            <a:r>
              <a:rPr sz="2400" spc="35" dirty="0" err="1">
                <a:solidFill>
                  <a:srgbClr val="002060"/>
                </a:solidFill>
                <a:latin typeface="Arial"/>
                <a:cs typeface="Arial"/>
              </a:rPr>
              <a:t>Aspek</a:t>
            </a:r>
            <a:r>
              <a:rPr sz="2400" spc="-7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spc="40" dirty="0">
                <a:solidFill>
                  <a:srgbClr val="002060"/>
                </a:solidFill>
                <a:latin typeface="Arial"/>
                <a:cs typeface="Arial"/>
              </a:rPr>
              <a:t>Hukum</a:t>
            </a:r>
            <a:endParaRPr sz="2400" dirty="0">
              <a:latin typeface="Arial"/>
              <a:cs typeface="Arial"/>
            </a:endParaRPr>
          </a:p>
          <a:p>
            <a:pPr marL="545466" lvl="1" indent="-457200">
              <a:lnSpc>
                <a:spcPct val="100000"/>
              </a:lnSpc>
              <a:spcBef>
                <a:spcPts val="720"/>
              </a:spcBef>
              <a:buFont typeface="+mj-lt"/>
              <a:buAutoNum type="arabicPeriod"/>
              <a:tabLst>
                <a:tab pos="597535" algn="l"/>
              </a:tabLst>
            </a:pPr>
            <a:r>
              <a:rPr sz="2400" spc="45" dirty="0" err="1">
                <a:solidFill>
                  <a:srgbClr val="002060"/>
                </a:solidFill>
                <a:latin typeface="Arial"/>
                <a:cs typeface="Arial"/>
              </a:rPr>
              <a:t>Manajemen</a:t>
            </a:r>
            <a:r>
              <a:rPr sz="2400" spc="-7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spc="10" dirty="0" err="1">
                <a:solidFill>
                  <a:srgbClr val="002060"/>
                </a:solidFill>
                <a:latin typeface="Arial"/>
                <a:cs typeface="Arial"/>
              </a:rPr>
              <a:t>organisasi</a:t>
            </a:r>
            <a:endParaRPr lang="en-US" sz="2400" spc="1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545466" lvl="1" indent="-457200">
              <a:lnSpc>
                <a:spcPct val="100000"/>
              </a:lnSpc>
              <a:spcBef>
                <a:spcPts val="720"/>
              </a:spcBef>
              <a:buFont typeface="+mj-lt"/>
              <a:buAutoNum type="arabicPeriod"/>
              <a:tabLst>
                <a:tab pos="597535" algn="l"/>
              </a:tabLst>
            </a:pPr>
            <a:r>
              <a:rPr sz="2400" spc="35" dirty="0" err="1">
                <a:solidFill>
                  <a:srgbClr val="002060"/>
                </a:solidFill>
                <a:latin typeface="Arial"/>
                <a:cs typeface="Arial"/>
              </a:rPr>
              <a:t>Aspek</a:t>
            </a:r>
            <a:r>
              <a:rPr sz="2400" spc="-7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spc="15" dirty="0" err="1">
                <a:solidFill>
                  <a:srgbClr val="002060"/>
                </a:solidFill>
                <a:latin typeface="Arial"/>
                <a:cs typeface="Arial"/>
              </a:rPr>
              <a:t>Permodalan</a:t>
            </a:r>
            <a:endParaRPr lang="en-US" sz="2400" dirty="0">
              <a:latin typeface="Arial"/>
              <a:cs typeface="Arial"/>
            </a:endParaRPr>
          </a:p>
          <a:p>
            <a:pPr marL="545466" lvl="1" indent="-457200">
              <a:lnSpc>
                <a:spcPct val="100000"/>
              </a:lnSpc>
              <a:spcBef>
                <a:spcPts val="720"/>
              </a:spcBef>
              <a:buFont typeface="+mj-lt"/>
              <a:buAutoNum type="arabicPeriod"/>
              <a:tabLst>
                <a:tab pos="597535" algn="l"/>
              </a:tabLst>
            </a:pPr>
            <a:r>
              <a:rPr sz="2400" spc="10" dirty="0" err="1">
                <a:solidFill>
                  <a:srgbClr val="002060"/>
                </a:solidFill>
                <a:latin typeface="Arial"/>
                <a:cs typeface="Arial"/>
              </a:rPr>
              <a:t>Penggunaan</a:t>
            </a:r>
            <a:r>
              <a:rPr sz="2400" spc="-14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spc="35" dirty="0">
                <a:solidFill>
                  <a:srgbClr val="002060"/>
                </a:solidFill>
                <a:latin typeface="Arial"/>
                <a:cs typeface="Arial"/>
              </a:rPr>
              <a:t>Teknologi  </a:t>
            </a:r>
            <a:r>
              <a:rPr sz="2400" spc="-15" dirty="0">
                <a:solidFill>
                  <a:srgbClr val="002060"/>
                </a:solidFill>
                <a:latin typeface="Arial"/>
                <a:cs typeface="Arial"/>
              </a:rPr>
              <a:t>Tepat</a:t>
            </a:r>
            <a:r>
              <a:rPr sz="2400" spc="-7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spc="20" dirty="0">
                <a:solidFill>
                  <a:srgbClr val="002060"/>
                </a:solidFill>
                <a:latin typeface="Arial"/>
                <a:cs typeface="Arial"/>
              </a:rPr>
              <a:t>Guna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AC6B1B9-BF7F-4DC8-BA46-06E0D1610767}"/>
              </a:ext>
            </a:extLst>
          </p:cNvPr>
          <p:cNvSpPr/>
          <p:nvPr/>
        </p:nvSpPr>
        <p:spPr>
          <a:xfrm>
            <a:off x="2843699" y="1371600"/>
            <a:ext cx="6504603" cy="568394"/>
          </a:xfrm>
          <a:prstGeom prst="round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TUJUAN PEMBELAJARAN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C3351F0-26CD-4A04-8D11-BC63DA062FC0}"/>
              </a:ext>
            </a:extLst>
          </p:cNvPr>
          <p:cNvSpPr/>
          <p:nvPr/>
        </p:nvSpPr>
        <p:spPr>
          <a:xfrm>
            <a:off x="1143000" y="2488974"/>
            <a:ext cx="4182491" cy="568394"/>
          </a:xfrm>
          <a:prstGeom prst="round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PENGELOLAAN SDM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FE7B699-0B75-4B40-97FD-EC00B043DA31}"/>
              </a:ext>
            </a:extLst>
          </p:cNvPr>
          <p:cNvSpPr/>
          <p:nvPr/>
        </p:nvSpPr>
        <p:spPr>
          <a:xfrm>
            <a:off x="7075613" y="2488974"/>
            <a:ext cx="4182491" cy="568394"/>
          </a:xfrm>
          <a:prstGeom prst="round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PENGELOLAAN LEMBAGA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A6E107E-DA9A-4A91-A5F5-D27F4F9FE4F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3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B0C3F2-E38C-8D40-8AB6-D137DAD8DD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14014" y="1219201"/>
            <a:ext cx="7000708" cy="495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28F01A-6663-4E79-8546-86D5D691199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49EE6E-AE80-7948-9EC6-335BEC4B6D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422083" y="2590800"/>
            <a:ext cx="9347835" cy="3338829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3335" marR="127635">
              <a:lnSpc>
                <a:spcPct val="130500"/>
              </a:lnSpc>
              <a:spcBef>
                <a:spcPts val="160"/>
              </a:spcBef>
            </a:pPr>
            <a:r>
              <a:rPr sz="2200" b="1" spc="70" dirty="0">
                <a:solidFill>
                  <a:srgbClr val="002060"/>
                </a:solidFill>
                <a:latin typeface="Arial"/>
                <a:cs typeface="Arial"/>
              </a:rPr>
              <a:t>Manajemen </a:t>
            </a:r>
            <a:r>
              <a:rPr sz="2200" b="1" spc="15" dirty="0">
                <a:solidFill>
                  <a:srgbClr val="002060"/>
                </a:solidFill>
                <a:latin typeface="Arial"/>
                <a:cs typeface="Arial"/>
              </a:rPr>
              <a:t>sumber </a:t>
            </a:r>
            <a:r>
              <a:rPr sz="2200" b="1" spc="40" dirty="0">
                <a:solidFill>
                  <a:srgbClr val="002060"/>
                </a:solidFill>
                <a:latin typeface="Arial"/>
                <a:cs typeface="Arial"/>
              </a:rPr>
              <a:t>daya </a:t>
            </a:r>
            <a:r>
              <a:rPr sz="2200" b="1" spc="-5" dirty="0">
                <a:solidFill>
                  <a:srgbClr val="002060"/>
                </a:solidFill>
                <a:latin typeface="Arial"/>
                <a:cs typeface="Arial"/>
              </a:rPr>
              <a:t>manusia </a:t>
            </a:r>
            <a:r>
              <a:rPr sz="2200" spc="40" dirty="0">
                <a:solidFill>
                  <a:srgbClr val="002060"/>
                </a:solidFill>
                <a:latin typeface="Arial"/>
                <a:cs typeface="Arial"/>
              </a:rPr>
              <a:t>merupakan </a:t>
            </a:r>
            <a:r>
              <a:rPr sz="2200" spc="55" dirty="0">
                <a:solidFill>
                  <a:srgbClr val="002060"/>
                </a:solidFill>
                <a:latin typeface="Arial"/>
                <a:cs typeface="Arial"/>
              </a:rPr>
              <a:t>bagian dari </a:t>
            </a:r>
            <a:r>
              <a:rPr sz="2200" spc="65" dirty="0">
                <a:solidFill>
                  <a:srgbClr val="002060"/>
                </a:solidFill>
                <a:latin typeface="Arial"/>
                <a:cs typeface="Arial"/>
              </a:rPr>
              <a:t>ilmu  </a:t>
            </a:r>
            <a:r>
              <a:rPr sz="2200" spc="35" dirty="0">
                <a:solidFill>
                  <a:srgbClr val="002060"/>
                </a:solidFill>
                <a:latin typeface="Arial"/>
                <a:cs typeface="Arial"/>
              </a:rPr>
              <a:t>manajemen</a:t>
            </a:r>
            <a:r>
              <a:rPr sz="2200" spc="-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200" spc="30" dirty="0">
                <a:solidFill>
                  <a:srgbClr val="002060"/>
                </a:solidFill>
                <a:latin typeface="Arial"/>
                <a:cs typeface="Arial"/>
              </a:rPr>
              <a:t>yang</a:t>
            </a:r>
            <a:r>
              <a:rPr sz="2200"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200" spc="30" dirty="0">
                <a:solidFill>
                  <a:srgbClr val="002060"/>
                </a:solidFill>
                <a:latin typeface="Arial"/>
                <a:cs typeface="Arial"/>
              </a:rPr>
              <a:t>memfokuskan</a:t>
            </a:r>
            <a:r>
              <a:rPr sz="2200" spc="-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200" spc="30" dirty="0">
                <a:solidFill>
                  <a:srgbClr val="002060"/>
                </a:solidFill>
                <a:latin typeface="Arial"/>
                <a:cs typeface="Arial"/>
              </a:rPr>
              <a:t>perhatiannya</a:t>
            </a:r>
            <a:r>
              <a:rPr sz="2200" spc="-5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200" spc="60" dirty="0">
                <a:solidFill>
                  <a:srgbClr val="002060"/>
                </a:solidFill>
                <a:latin typeface="Arial"/>
                <a:cs typeface="Arial"/>
              </a:rPr>
              <a:t>pada</a:t>
            </a:r>
            <a:r>
              <a:rPr sz="2200"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200" spc="50" dirty="0">
                <a:solidFill>
                  <a:srgbClr val="002060"/>
                </a:solidFill>
                <a:latin typeface="Arial"/>
                <a:cs typeface="Arial"/>
              </a:rPr>
              <a:t>pengaturan</a:t>
            </a:r>
            <a:r>
              <a:rPr sz="2200"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200" spc="30" dirty="0">
                <a:solidFill>
                  <a:srgbClr val="002060"/>
                </a:solidFill>
                <a:latin typeface="Arial"/>
                <a:cs typeface="Arial"/>
              </a:rPr>
              <a:t>peranan  </a:t>
            </a:r>
            <a:r>
              <a:rPr sz="2200" spc="45" dirty="0">
                <a:solidFill>
                  <a:srgbClr val="002060"/>
                </a:solidFill>
                <a:latin typeface="Arial"/>
                <a:cs typeface="Arial"/>
              </a:rPr>
              <a:t>sumber</a:t>
            </a:r>
            <a:r>
              <a:rPr sz="2200" spc="-7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srgbClr val="002060"/>
                </a:solidFill>
                <a:latin typeface="Arial"/>
                <a:cs typeface="Arial"/>
              </a:rPr>
              <a:t>daya</a:t>
            </a:r>
            <a:r>
              <a:rPr sz="2200" spc="-6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002060"/>
                </a:solidFill>
                <a:latin typeface="Arial"/>
                <a:cs typeface="Arial"/>
              </a:rPr>
              <a:t>manusia</a:t>
            </a:r>
            <a:r>
              <a:rPr sz="2200" spc="-6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200" spc="45" dirty="0">
                <a:solidFill>
                  <a:srgbClr val="002060"/>
                </a:solidFill>
                <a:latin typeface="Arial"/>
                <a:cs typeface="Arial"/>
              </a:rPr>
              <a:t>dalam</a:t>
            </a:r>
            <a:r>
              <a:rPr sz="2200" spc="-7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200" spc="35" dirty="0">
                <a:solidFill>
                  <a:srgbClr val="002060"/>
                </a:solidFill>
                <a:latin typeface="Arial"/>
                <a:cs typeface="Arial"/>
              </a:rPr>
              <a:t>kegiatan</a:t>
            </a:r>
            <a:r>
              <a:rPr sz="2200" spc="-6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2060"/>
                </a:solidFill>
                <a:latin typeface="Arial"/>
                <a:cs typeface="Arial"/>
              </a:rPr>
              <a:t>suatu</a:t>
            </a:r>
            <a:r>
              <a:rPr sz="2200" spc="-6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srgbClr val="002060"/>
                </a:solidFill>
                <a:latin typeface="Arial"/>
                <a:cs typeface="Arial"/>
              </a:rPr>
              <a:t>organisasi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000" dirty="0">
              <a:latin typeface="Arial"/>
              <a:cs typeface="Arial"/>
            </a:endParaRPr>
          </a:p>
          <a:p>
            <a:pPr marL="12700" marR="5080" indent="635">
              <a:lnSpc>
                <a:spcPct val="128600"/>
              </a:lnSpc>
              <a:spcBef>
                <a:spcPts val="2055"/>
              </a:spcBef>
            </a:pPr>
            <a:r>
              <a:rPr sz="2200" b="1" spc="-70" dirty="0">
                <a:solidFill>
                  <a:srgbClr val="002060"/>
                </a:solidFill>
                <a:latin typeface="Arial"/>
                <a:cs typeface="Arial"/>
              </a:rPr>
              <a:t>Proses </a:t>
            </a:r>
            <a:r>
              <a:rPr sz="2200" b="1" spc="55" dirty="0">
                <a:solidFill>
                  <a:srgbClr val="002060"/>
                </a:solidFill>
                <a:latin typeface="Arial"/>
                <a:cs typeface="Arial"/>
              </a:rPr>
              <a:t>memperoleh, </a:t>
            </a:r>
            <a:r>
              <a:rPr sz="2200" b="1" spc="45" dirty="0">
                <a:solidFill>
                  <a:srgbClr val="002060"/>
                </a:solidFill>
                <a:latin typeface="Arial"/>
                <a:cs typeface="Arial"/>
              </a:rPr>
              <a:t>melatih, </a:t>
            </a:r>
            <a:r>
              <a:rPr sz="2200" b="1" spc="40" dirty="0">
                <a:solidFill>
                  <a:srgbClr val="002060"/>
                </a:solidFill>
                <a:latin typeface="Arial"/>
                <a:cs typeface="Arial"/>
              </a:rPr>
              <a:t>menilai, </a:t>
            </a:r>
            <a:r>
              <a:rPr sz="2200" b="1" spc="45" dirty="0">
                <a:solidFill>
                  <a:srgbClr val="002060"/>
                </a:solidFill>
                <a:latin typeface="Arial"/>
                <a:cs typeface="Arial"/>
              </a:rPr>
              <a:t>dan </a:t>
            </a:r>
            <a:r>
              <a:rPr sz="2200" b="1" spc="60" dirty="0">
                <a:solidFill>
                  <a:srgbClr val="002060"/>
                </a:solidFill>
                <a:latin typeface="Arial"/>
                <a:cs typeface="Arial"/>
              </a:rPr>
              <a:t>memberikan </a:t>
            </a:r>
            <a:r>
              <a:rPr sz="2200" b="1" dirty="0">
                <a:solidFill>
                  <a:srgbClr val="002060"/>
                </a:solidFill>
                <a:latin typeface="Arial"/>
                <a:cs typeface="Arial"/>
              </a:rPr>
              <a:t>kompensasi  </a:t>
            </a:r>
            <a:r>
              <a:rPr sz="2200" spc="45" dirty="0">
                <a:solidFill>
                  <a:srgbClr val="002060"/>
                </a:solidFill>
                <a:latin typeface="Arial"/>
                <a:cs typeface="Arial"/>
              </a:rPr>
              <a:t>kepada</a:t>
            </a:r>
            <a:r>
              <a:rPr sz="2200" spc="-6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Arial"/>
                <a:cs typeface="Arial"/>
              </a:rPr>
              <a:t>karyawan,</a:t>
            </a:r>
            <a:r>
              <a:rPr sz="2200" spc="-12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200" spc="50" dirty="0">
                <a:solidFill>
                  <a:srgbClr val="002060"/>
                </a:solidFill>
                <a:latin typeface="Arial"/>
                <a:cs typeface="Arial"/>
              </a:rPr>
              <a:t>memperhatikan</a:t>
            </a:r>
            <a:r>
              <a:rPr sz="2200" spc="-6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200" spc="65" dirty="0">
                <a:solidFill>
                  <a:srgbClr val="002060"/>
                </a:solidFill>
                <a:latin typeface="Arial"/>
                <a:cs typeface="Arial"/>
              </a:rPr>
              <a:t>hubungan</a:t>
            </a:r>
            <a:r>
              <a:rPr sz="2200"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002060"/>
                </a:solidFill>
                <a:latin typeface="Arial"/>
                <a:cs typeface="Arial"/>
              </a:rPr>
              <a:t>kerja,</a:t>
            </a:r>
            <a:r>
              <a:rPr sz="2200" spc="-1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Arial"/>
                <a:cs typeface="Arial"/>
              </a:rPr>
              <a:t>kesehatan,</a:t>
            </a:r>
            <a:r>
              <a:rPr sz="2200" spc="-12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srgbClr val="002060"/>
                </a:solidFill>
                <a:latin typeface="Arial"/>
                <a:cs typeface="Arial"/>
              </a:rPr>
              <a:t>keamanan  </a:t>
            </a:r>
            <a:r>
              <a:rPr sz="2200" spc="55" dirty="0">
                <a:solidFill>
                  <a:srgbClr val="002060"/>
                </a:solidFill>
                <a:latin typeface="Arial"/>
                <a:cs typeface="Arial"/>
              </a:rPr>
              <a:t>dan </a:t>
            </a:r>
            <a:r>
              <a:rPr sz="2200" spc="-15" dirty="0">
                <a:solidFill>
                  <a:srgbClr val="002060"/>
                </a:solidFill>
                <a:latin typeface="Arial"/>
                <a:cs typeface="Arial"/>
              </a:rPr>
              <a:t>masalah</a:t>
            </a:r>
            <a:r>
              <a:rPr sz="2200" spc="-18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200" spc="25" dirty="0">
                <a:solidFill>
                  <a:srgbClr val="002060"/>
                </a:solidFill>
                <a:latin typeface="Arial"/>
                <a:cs typeface="Arial"/>
              </a:rPr>
              <a:t>keadilan.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EC43DDD-5BDA-4C28-BE1E-EAB04E5BFAEC}"/>
              </a:ext>
            </a:extLst>
          </p:cNvPr>
          <p:cNvSpPr/>
          <p:nvPr/>
        </p:nvSpPr>
        <p:spPr>
          <a:xfrm>
            <a:off x="3708776" y="1600200"/>
            <a:ext cx="4182491" cy="568394"/>
          </a:xfrm>
          <a:prstGeom prst="round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MANAJEMEN SDM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4CF810-E19E-49A1-9959-00C423F402C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5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3893EC-00F5-1444-83E3-1DF3101B5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397635" y="2590800"/>
            <a:ext cx="9396730" cy="31775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240665" marR="5080" indent="-228600">
              <a:lnSpc>
                <a:spcPct val="149500"/>
              </a:lnSpc>
              <a:spcBef>
                <a:spcPts val="16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200" b="1" spc="15" dirty="0">
                <a:solidFill>
                  <a:srgbClr val="002060"/>
                </a:solidFill>
                <a:latin typeface="Arial"/>
                <a:cs typeface="Arial"/>
              </a:rPr>
              <a:t>Penyiapan</a:t>
            </a:r>
            <a:r>
              <a:rPr sz="2200" b="1" spc="-7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200" b="1" spc="45" dirty="0">
                <a:solidFill>
                  <a:srgbClr val="002060"/>
                </a:solidFill>
                <a:latin typeface="Arial"/>
                <a:cs typeface="Arial"/>
              </a:rPr>
              <a:t>dan</a:t>
            </a:r>
            <a:r>
              <a:rPr sz="2200" b="1" spc="-6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200" b="1" spc="15" dirty="0">
                <a:solidFill>
                  <a:srgbClr val="002060"/>
                </a:solidFill>
                <a:latin typeface="Arial"/>
                <a:cs typeface="Arial"/>
              </a:rPr>
              <a:t>pelaksanaan</a:t>
            </a:r>
            <a:r>
              <a:rPr sz="2200" b="1" spc="-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002060"/>
                </a:solidFill>
                <a:latin typeface="Arial"/>
                <a:cs typeface="Arial"/>
              </a:rPr>
              <a:t>suatu</a:t>
            </a:r>
            <a:r>
              <a:rPr sz="2200" b="1" spc="-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2060"/>
                </a:solidFill>
                <a:latin typeface="Arial"/>
                <a:cs typeface="Arial"/>
              </a:rPr>
              <a:t>rencana</a:t>
            </a:r>
            <a:r>
              <a:rPr sz="2200" b="1" spc="-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200" b="1" spc="35" dirty="0">
                <a:solidFill>
                  <a:srgbClr val="002060"/>
                </a:solidFill>
                <a:latin typeface="Arial"/>
                <a:cs typeface="Arial"/>
              </a:rPr>
              <a:t>yang</a:t>
            </a:r>
            <a:r>
              <a:rPr sz="2200" b="1"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200" b="1" spc="20" dirty="0">
                <a:solidFill>
                  <a:srgbClr val="002060"/>
                </a:solidFill>
                <a:latin typeface="Arial"/>
                <a:cs typeface="Arial"/>
              </a:rPr>
              <a:t>terkoordinasi</a:t>
            </a:r>
            <a:r>
              <a:rPr sz="2200" b="1"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200" spc="50" dirty="0">
                <a:solidFill>
                  <a:srgbClr val="002060"/>
                </a:solidFill>
                <a:latin typeface="Arial"/>
                <a:cs typeface="Arial"/>
              </a:rPr>
              <a:t>untuk  menjamin </a:t>
            </a:r>
            <a:r>
              <a:rPr sz="2200" spc="35" dirty="0">
                <a:solidFill>
                  <a:srgbClr val="002060"/>
                </a:solidFill>
                <a:latin typeface="Arial"/>
                <a:cs typeface="Arial"/>
              </a:rPr>
              <a:t>bahwa </a:t>
            </a:r>
            <a:r>
              <a:rPr sz="2200" spc="45" dirty="0">
                <a:solidFill>
                  <a:srgbClr val="002060"/>
                </a:solidFill>
                <a:latin typeface="Arial"/>
                <a:cs typeface="Arial"/>
              </a:rPr>
              <a:t>sumber </a:t>
            </a:r>
            <a:r>
              <a:rPr sz="2200" spc="10" dirty="0">
                <a:solidFill>
                  <a:srgbClr val="002060"/>
                </a:solidFill>
                <a:latin typeface="Arial"/>
                <a:cs typeface="Arial"/>
              </a:rPr>
              <a:t>daya </a:t>
            </a:r>
            <a:r>
              <a:rPr sz="2200" spc="5" dirty="0">
                <a:solidFill>
                  <a:srgbClr val="002060"/>
                </a:solidFill>
                <a:latin typeface="Arial"/>
                <a:cs typeface="Arial"/>
              </a:rPr>
              <a:t>manusia </a:t>
            </a:r>
            <a:r>
              <a:rPr sz="2200" spc="30" dirty="0">
                <a:solidFill>
                  <a:srgbClr val="002060"/>
                </a:solidFill>
                <a:latin typeface="Arial"/>
                <a:cs typeface="Arial"/>
              </a:rPr>
              <a:t>yang </a:t>
            </a:r>
            <a:r>
              <a:rPr sz="2200" spc="25" dirty="0">
                <a:solidFill>
                  <a:srgbClr val="002060"/>
                </a:solidFill>
                <a:latin typeface="Arial"/>
                <a:cs typeface="Arial"/>
              </a:rPr>
              <a:t>ada </a:t>
            </a:r>
            <a:r>
              <a:rPr sz="2200" spc="65" dirty="0">
                <a:solidFill>
                  <a:srgbClr val="002060"/>
                </a:solidFill>
                <a:latin typeface="Arial"/>
                <a:cs typeface="Arial"/>
              </a:rPr>
              <a:t>dapat </a:t>
            </a:r>
            <a:r>
              <a:rPr sz="2200" spc="30" dirty="0">
                <a:solidFill>
                  <a:srgbClr val="002060"/>
                </a:solidFill>
                <a:latin typeface="Arial"/>
                <a:cs typeface="Arial"/>
              </a:rPr>
              <a:t>dimanfaatkan  </a:t>
            </a:r>
            <a:r>
              <a:rPr sz="2200" spc="70" dirty="0">
                <a:solidFill>
                  <a:srgbClr val="002060"/>
                </a:solidFill>
                <a:latin typeface="Arial"/>
                <a:cs typeface="Arial"/>
              </a:rPr>
              <a:t>dengan</a:t>
            </a:r>
            <a:r>
              <a:rPr sz="2200" spc="-7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200" spc="15" dirty="0">
                <a:solidFill>
                  <a:srgbClr val="002060"/>
                </a:solidFill>
                <a:latin typeface="Arial"/>
                <a:cs typeface="Arial"/>
              </a:rPr>
              <a:t>sebaik-baiknya</a:t>
            </a:r>
            <a:r>
              <a:rPr sz="2200" spc="-6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200" spc="50" dirty="0">
                <a:solidFill>
                  <a:srgbClr val="002060"/>
                </a:solidFill>
                <a:latin typeface="Arial"/>
                <a:cs typeface="Arial"/>
              </a:rPr>
              <a:t>untuk</a:t>
            </a:r>
            <a:r>
              <a:rPr sz="2200" spc="-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200" spc="40" dirty="0">
                <a:solidFill>
                  <a:srgbClr val="002060"/>
                </a:solidFill>
                <a:latin typeface="Arial"/>
                <a:cs typeface="Arial"/>
              </a:rPr>
              <a:t>mencapai</a:t>
            </a:r>
            <a:r>
              <a:rPr sz="2200" spc="-7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200" spc="40" dirty="0">
                <a:solidFill>
                  <a:srgbClr val="002060"/>
                </a:solidFill>
                <a:latin typeface="Arial"/>
                <a:cs typeface="Arial"/>
              </a:rPr>
              <a:t>tujuan</a:t>
            </a:r>
            <a:r>
              <a:rPr sz="2200" spc="-6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200" spc="5" dirty="0">
                <a:solidFill>
                  <a:srgbClr val="002060"/>
                </a:solidFill>
                <a:latin typeface="Arial"/>
                <a:cs typeface="Arial"/>
              </a:rPr>
              <a:t>organisasi.</a:t>
            </a:r>
            <a:endParaRPr sz="2200" dirty="0">
              <a:latin typeface="Arial"/>
              <a:cs typeface="Arial"/>
            </a:endParaRPr>
          </a:p>
          <a:p>
            <a:pPr marL="240665" marR="75565" indent="-228600">
              <a:lnSpc>
                <a:spcPct val="149500"/>
              </a:lnSpc>
              <a:spcBef>
                <a:spcPts val="1070"/>
              </a:spcBef>
              <a:buChar char="•"/>
              <a:tabLst>
                <a:tab pos="240665" algn="l"/>
                <a:tab pos="241300" algn="l"/>
              </a:tabLst>
            </a:pPr>
            <a:r>
              <a:rPr sz="2200" spc="20" dirty="0">
                <a:solidFill>
                  <a:srgbClr val="002060"/>
                </a:solidFill>
                <a:latin typeface="Arial"/>
                <a:cs typeface="Arial"/>
              </a:rPr>
              <a:t>Strategi</a:t>
            </a:r>
            <a:r>
              <a:rPr sz="2200" spc="-6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200" spc="30" dirty="0">
                <a:solidFill>
                  <a:srgbClr val="002060"/>
                </a:solidFill>
                <a:latin typeface="Arial"/>
                <a:cs typeface="Arial"/>
              </a:rPr>
              <a:t>yang</a:t>
            </a:r>
            <a:r>
              <a:rPr sz="2200" spc="-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200" b="1" spc="45" dirty="0">
                <a:solidFill>
                  <a:srgbClr val="002060"/>
                </a:solidFill>
                <a:latin typeface="Arial"/>
                <a:cs typeface="Arial"/>
              </a:rPr>
              <a:t>menerapkan</a:t>
            </a:r>
            <a:r>
              <a:rPr sz="2200" b="1" spc="-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02060"/>
                </a:solidFill>
                <a:latin typeface="Arial"/>
                <a:cs typeface="Arial"/>
              </a:rPr>
              <a:t>fungsi-fungsi</a:t>
            </a:r>
            <a:r>
              <a:rPr sz="2200" b="1" spc="-6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200" b="1" spc="45" dirty="0">
                <a:solidFill>
                  <a:srgbClr val="002060"/>
                </a:solidFill>
                <a:latin typeface="Arial"/>
                <a:cs typeface="Arial"/>
              </a:rPr>
              <a:t>manajemen</a:t>
            </a:r>
            <a:r>
              <a:rPr sz="2200" b="1" spc="-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200" b="1" spc="30" dirty="0">
                <a:solidFill>
                  <a:srgbClr val="002060"/>
                </a:solidFill>
                <a:latin typeface="Arial"/>
                <a:cs typeface="Arial"/>
              </a:rPr>
              <a:t>yaitu</a:t>
            </a:r>
            <a:r>
              <a:rPr sz="2200" b="1" spc="-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200" b="1" i="1" spc="35" dirty="0">
                <a:solidFill>
                  <a:srgbClr val="002060"/>
                </a:solidFill>
                <a:latin typeface="Arial"/>
                <a:cs typeface="Arial"/>
              </a:rPr>
              <a:t>planning,  </a:t>
            </a:r>
            <a:r>
              <a:rPr sz="2200" b="1" i="1" spc="25" dirty="0">
                <a:solidFill>
                  <a:srgbClr val="002060"/>
                </a:solidFill>
                <a:latin typeface="Arial"/>
                <a:cs typeface="Arial"/>
              </a:rPr>
              <a:t>organizing, </a:t>
            </a:r>
            <a:r>
              <a:rPr sz="2200" b="1" i="1" spc="45" dirty="0">
                <a:solidFill>
                  <a:srgbClr val="002060"/>
                </a:solidFill>
                <a:latin typeface="Arial"/>
                <a:cs typeface="Arial"/>
              </a:rPr>
              <a:t>leading </a:t>
            </a:r>
            <a:r>
              <a:rPr sz="2200" b="1" spc="45" dirty="0">
                <a:solidFill>
                  <a:srgbClr val="002060"/>
                </a:solidFill>
                <a:latin typeface="Arial"/>
                <a:cs typeface="Arial"/>
              </a:rPr>
              <a:t>dan </a:t>
            </a:r>
            <a:r>
              <a:rPr sz="2200" b="1" i="1" spc="15" dirty="0">
                <a:solidFill>
                  <a:srgbClr val="002060"/>
                </a:solidFill>
                <a:latin typeface="Arial"/>
                <a:cs typeface="Arial"/>
              </a:rPr>
              <a:t>controlling</a:t>
            </a:r>
            <a:r>
              <a:rPr sz="2200" b="1" spc="15" dirty="0">
                <a:solidFill>
                  <a:srgbClr val="002060"/>
                </a:solidFill>
                <a:latin typeface="Arial"/>
                <a:cs typeface="Arial"/>
              </a:rPr>
              <a:t>, </a:t>
            </a:r>
            <a:r>
              <a:rPr sz="2200" spc="45" dirty="0">
                <a:solidFill>
                  <a:srgbClr val="002060"/>
                </a:solidFill>
                <a:latin typeface="Arial"/>
                <a:cs typeface="Arial"/>
              </a:rPr>
              <a:t>dalam </a:t>
            </a:r>
            <a:r>
              <a:rPr sz="2200" spc="25" dirty="0">
                <a:solidFill>
                  <a:srgbClr val="002060"/>
                </a:solidFill>
                <a:latin typeface="Arial"/>
                <a:cs typeface="Arial"/>
              </a:rPr>
              <a:t>setiap aktivitas/ </a:t>
            </a:r>
            <a:r>
              <a:rPr sz="2200" spc="35" dirty="0">
                <a:solidFill>
                  <a:srgbClr val="002060"/>
                </a:solidFill>
                <a:latin typeface="Arial"/>
                <a:cs typeface="Arial"/>
              </a:rPr>
              <a:t>fungsi  operasional </a:t>
            </a:r>
            <a:r>
              <a:rPr sz="2200" spc="45" dirty="0">
                <a:solidFill>
                  <a:srgbClr val="002060"/>
                </a:solidFill>
                <a:latin typeface="Arial"/>
                <a:cs typeface="Arial"/>
              </a:rPr>
              <a:t>sumber </a:t>
            </a:r>
            <a:r>
              <a:rPr sz="2200" spc="10" dirty="0">
                <a:solidFill>
                  <a:srgbClr val="002060"/>
                </a:solidFill>
                <a:latin typeface="Arial"/>
                <a:cs typeface="Arial"/>
              </a:rPr>
              <a:t>daya</a:t>
            </a:r>
            <a:r>
              <a:rPr sz="2200" spc="-28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2060"/>
                </a:solidFill>
                <a:latin typeface="Arial"/>
                <a:cs typeface="Arial"/>
              </a:rPr>
              <a:t>manusia.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4121F6F-DE71-45D1-8B11-D6637BF03252}"/>
              </a:ext>
            </a:extLst>
          </p:cNvPr>
          <p:cNvSpPr/>
          <p:nvPr/>
        </p:nvSpPr>
        <p:spPr>
          <a:xfrm>
            <a:off x="3708776" y="1600200"/>
            <a:ext cx="4182491" cy="568394"/>
          </a:xfrm>
          <a:prstGeom prst="round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MANAJEMEN SDM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A41587B-124D-4846-8AC5-76784E38E26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6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C9ED5C-C0AE-A449-A80A-A83F14E625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54990" y="2722371"/>
            <a:ext cx="10153015" cy="2842573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0665" marR="5080" indent="-228600">
              <a:lnSpc>
                <a:spcPct val="90200"/>
              </a:lnSpc>
              <a:spcBef>
                <a:spcPts val="430"/>
              </a:spcBef>
              <a:buFont typeface="Arial"/>
              <a:buChar char="•"/>
              <a:tabLst>
                <a:tab pos="241935" algn="l"/>
              </a:tabLst>
            </a:pPr>
            <a:r>
              <a:rPr lang="en-GB" sz="2400" spc="-130" dirty="0" err="1">
                <a:latin typeface="Arial" panose="020B0604020202020204" pitchFamily="34" charset="0"/>
                <a:cs typeface="Arial" panose="020B0604020202020204" pitchFamily="34" charset="0"/>
              </a:rPr>
              <a:t>Perencanaan</a:t>
            </a:r>
            <a:r>
              <a:rPr lang="en-GB" sz="2400" spc="-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spc="114" dirty="0">
                <a:latin typeface="Arial" panose="020B0604020202020204" pitchFamily="34" charset="0"/>
                <a:cs typeface="Arial" panose="020B0604020202020204" pitchFamily="34" charset="0"/>
              </a:rPr>
              <a:t>SDM</a:t>
            </a:r>
            <a:r>
              <a:rPr lang="en-GB" sz="2400" spc="-5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spc="-125" dirty="0" err="1">
                <a:latin typeface="Arial" panose="020B0604020202020204" pitchFamily="34" charset="0"/>
                <a:cs typeface="Arial" panose="020B0604020202020204" pitchFamily="34" charset="0"/>
              </a:rPr>
              <a:t>dilaksanakan</a:t>
            </a:r>
            <a:r>
              <a:rPr lang="en-GB" sz="2400" spc="-1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spc="-140" dirty="0" err="1">
                <a:latin typeface="Arial" panose="020B0604020202020204" pitchFamily="34" charset="0"/>
                <a:cs typeface="Arial" panose="020B0604020202020204" pitchFamily="34" charset="0"/>
              </a:rPr>
              <a:t>melalui</a:t>
            </a:r>
            <a:r>
              <a:rPr lang="en-GB" sz="2400" spc="-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spc="-114" dirty="0" err="1">
                <a:latin typeface="Arial" panose="020B0604020202020204" pitchFamily="34" charset="0"/>
                <a:cs typeface="Arial" panose="020B0604020202020204" pitchFamily="34" charset="0"/>
              </a:rPr>
              <a:t>analisis</a:t>
            </a:r>
            <a:r>
              <a:rPr lang="en-GB" sz="2400" spc="-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spc="-114" dirty="0" err="1">
                <a:latin typeface="Arial" panose="020B0604020202020204" pitchFamily="34" charset="0"/>
                <a:cs typeface="Arial" panose="020B0604020202020204" pitchFamily="34" charset="0"/>
              </a:rPr>
              <a:t>lingkungan</a:t>
            </a:r>
            <a:r>
              <a:rPr lang="en-GB" sz="2400" spc="-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spc="-140" dirty="0" err="1">
                <a:latin typeface="Arial" panose="020B0604020202020204" pitchFamily="34" charset="0"/>
                <a:cs typeface="Arial" panose="020B0604020202020204" pitchFamily="34" charset="0"/>
              </a:rPr>
              <a:t>eksternal</a:t>
            </a:r>
            <a:r>
              <a:rPr lang="en-GB" sz="2400" spc="-14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400" spc="-95" dirty="0"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en-GB" sz="2400" spc="-140" dirty="0">
                <a:latin typeface="Arial" panose="020B0604020202020204" pitchFamily="34" charset="0"/>
                <a:cs typeface="Arial" panose="020B0604020202020204" pitchFamily="34" charset="0"/>
              </a:rPr>
              <a:t>internal </a:t>
            </a:r>
            <a:r>
              <a:rPr lang="en-GB" sz="2400" spc="-110" dirty="0" err="1">
                <a:latin typeface="Arial" panose="020B0604020202020204" pitchFamily="34" charset="0"/>
                <a:cs typeface="Arial" panose="020B0604020202020204" pitchFamily="34" charset="0"/>
              </a:rPr>
              <a:t>kondisi</a:t>
            </a:r>
            <a:r>
              <a:rPr lang="en-GB" sz="240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spc="-160" dirty="0" err="1">
                <a:latin typeface="Arial" panose="020B0604020202020204" pitchFamily="34" charset="0"/>
                <a:cs typeface="Arial" panose="020B0604020202020204" pitchFamily="34" charset="0"/>
              </a:rPr>
              <a:t>ketenagakerjaan</a:t>
            </a:r>
            <a:r>
              <a:rPr lang="en-GB" sz="2400" spc="-1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spc="-110" dirty="0" err="1">
                <a:latin typeface="Arial" panose="020B0604020202020204" pitchFamily="34" charset="0"/>
                <a:cs typeface="Arial" panose="020B0604020202020204" pitchFamily="34" charset="0"/>
              </a:rPr>
              <a:t>organisasi</a:t>
            </a:r>
            <a:r>
              <a:rPr lang="en-GB" sz="240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spc="-130" dirty="0" err="1"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GB" sz="2400" spc="-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spc="-33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spc="-130" dirty="0" err="1">
                <a:latin typeface="Arial" panose="020B0604020202020204" pitchFamily="34" charset="0"/>
                <a:cs typeface="Arial" panose="020B0604020202020204" pitchFamily="34" charset="0"/>
              </a:rPr>
              <a:t>sehingga</a:t>
            </a:r>
            <a:r>
              <a:rPr lang="en-GB" sz="2400" spc="-130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GB" sz="2400" spc="-130" dirty="0" err="1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GB" sz="2400" spc="-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spc="-130" dirty="0" err="1">
                <a:latin typeface="Arial" panose="020B0604020202020204" pitchFamily="34" charset="0"/>
                <a:cs typeface="Arial" panose="020B0604020202020204" pitchFamily="34" charset="0"/>
              </a:rPr>
              <a:t>didapatkan</a:t>
            </a:r>
            <a:r>
              <a:rPr lang="en-GB" sz="2400" spc="-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spc="-140" dirty="0" err="1">
                <a:latin typeface="Arial" panose="020B0604020202020204" pitchFamily="34" charset="0"/>
                <a:cs typeface="Arial" panose="020B0604020202020204" pitchFamily="34" charset="0"/>
              </a:rPr>
              <a:t>identifikasi</a:t>
            </a:r>
            <a:r>
              <a:rPr lang="en-GB" sz="2400" spc="-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spc="-150" dirty="0" err="1">
                <a:latin typeface="Arial" panose="020B0604020202020204" pitchFamily="34" charset="0"/>
                <a:cs typeface="Arial" panose="020B0604020202020204" pitchFamily="34" charset="0"/>
              </a:rPr>
              <a:t>kekuatan</a:t>
            </a:r>
            <a:r>
              <a:rPr lang="en-GB" sz="2400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spc="-17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400" i="1" spc="-170" dirty="0">
                <a:latin typeface="Arial" panose="020B0604020202020204" pitchFamily="34" charset="0"/>
                <a:cs typeface="Arial" panose="020B0604020202020204" pitchFamily="34" charset="0"/>
              </a:rPr>
              <a:t>Strength</a:t>
            </a:r>
            <a:r>
              <a:rPr lang="en-GB" sz="2400" spc="-17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GB" sz="2400" spc="-135" dirty="0" err="1">
                <a:latin typeface="Arial" panose="020B0604020202020204" pitchFamily="34" charset="0"/>
                <a:cs typeface="Arial" panose="020B0604020202020204" pitchFamily="34" charset="0"/>
              </a:rPr>
              <a:t>kelemahan</a:t>
            </a:r>
            <a:r>
              <a:rPr lang="en-GB" sz="2400" spc="-135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400" spc="-13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400" i="1" spc="-130" dirty="0">
                <a:latin typeface="Arial" panose="020B0604020202020204" pitchFamily="34" charset="0"/>
                <a:cs typeface="Arial" panose="020B0604020202020204" pitchFamily="34" charset="0"/>
              </a:rPr>
              <a:t>Weakness</a:t>
            </a:r>
            <a:r>
              <a:rPr lang="en-GB" sz="2400" spc="-13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GB" sz="2400" spc="-130" dirty="0" err="1">
                <a:latin typeface="Arial" panose="020B0604020202020204" pitchFamily="34" charset="0"/>
                <a:cs typeface="Arial" panose="020B0604020202020204" pitchFamily="34" charset="0"/>
              </a:rPr>
              <a:t>kesempatan</a:t>
            </a:r>
            <a:r>
              <a:rPr lang="en-GB" sz="2400" spc="-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spc="-155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400" i="1" spc="-155" dirty="0">
                <a:latin typeface="Arial" panose="020B0604020202020204" pitchFamily="34" charset="0"/>
                <a:cs typeface="Arial" panose="020B0604020202020204" pitchFamily="34" charset="0"/>
              </a:rPr>
              <a:t>Opportunity</a:t>
            </a:r>
            <a:r>
              <a:rPr lang="en-GB" sz="2400" spc="-155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sz="2400" spc="-95" dirty="0"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en-GB" sz="2400" spc="-120" dirty="0" err="1">
                <a:latin typeface="Arial" panose="020B0604020202020204" pitchFamily="34" charset="0"/>
                <a:cs typeface="Arial" panose="020B0604020202020204" pitchFamily="34" charset="0"/>
              </a:rPr>
              <a:t>ancaman</a:t>
            </a:r>
            <a:r>
              <a:rPr lang="en-GB" sz="2400" spc="-5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spc="-195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400" i="1" spc="-195" dirty="0">
                <a:latin typeface="Arial" panose="020B0604020202020204" pitchFamily="34" charset="0"/>
                <a:cs typeface="Arial" panose="020B0604020202020204" pitchFamily="34" charset="0"/>
              </a:rPr>
              <a:t>Threat</a:t>
            </a:r>
            <a:r>
              <a:rPr lang="en-GB" sz="2400" spc="-195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0029" marR="15240" indent="-227965">
              <a:lnSpc>
                <a:spcPct val="90000"/>
              </a:lnSpc>
              <a:spcBef>
                <a:spcPts val="980"/>
              </a:spcBef>
              <a:buFont typeface="Arial"/>
              <a:buChar char="•"/>
              <a:tabLst>
                <a:tab pos="241935" algn="l"/>
              </a:tabLst>
            </a:pPr>
            <a:r>
              <a:rPr lang="en-GB" sz="2400" spc="-105" dirty="0" err="1">
                <a:latin typeface="Arial" panose="020B0604020202020204" pitchFamily="34" charset="0"/>
                <a:cs typeface="Arial" panose="020B0604020202020204" pitchFamily="34" charset="0"/>
              </a:rPr>
              <a:t>Analisis</a:t>
            </a:r>
            <a:r>
              <a:rPr lang="en-GB" sz="2400" spc="-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spc="-100" dirty="0">
                <a:latin typeface="Arial" panose="020B0604020202020204" pitchFamily="34" charset="0"/>
                <a:cs typeface="Arial" panose="020B0604020202020204" pitchFamily="34" charset="0"/>
              </a:rPr>
              <a:t>SWOT </a:t>
            </a:r>
            <a:r>
              <a:rPr lang="en-GB" sz="2400" spc="-105" dirty="0" err="1">
                <a:latin typeface="Arial" panose="020B0604020202020204" pitchFamily="34" charset="0"/>
                <a:cs typeface="Arial" panose="020B0604020202020204" pitchFamily="34" charset="0"/>
              </a:rPr>
              <a:t>Analisis</a:t>
            </a:r>
            <a:r>
              <a:rPr lang="en-GB" sz="2400" spc="-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spc="-100" dirty="0">
                <a:latin typeface="Arial" panose="020B0604020202020204" pitchFamily="34" charset="0"/>
                <a:cs typeface="Arial" panose="020B0604020202020204" pitchFamily="34" charset="0"/>
              </a:rPr>
              <a:t>SWOT </a:t>
            </a:r>
            <a:r>
              <a:rPr lang="en-GB" sz="2400" spc="-114" dirty="0" err="1"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GB" sz="2400" spc="-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spc="-90" dirty="0" err="1">
                <a:latin typeface="Arial" panose="020B0604020202020204" pitchFamily="34" charset="0"/>
                <a:cs typeface="Arial" panose="020B0604020202020204" pitchFamily="34" charset="0"/>
              </a:rPr>
              <a:t>sebuah</a:t>
            </a:r>
            <a:r>
              <a:rPr lang="en-GB" sz="2400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spc="-165" dirty="0" err="1">
                <a:latin typeface="Arial" panose="020B0604020202020204" pitchFamily="34" charset="0"/>
                <a:cs typeface="Arial" panose="020B0604020202020204" pitchFamily="34" charset="0"/>
              </a:rPr>
              <a:t>alat</a:t>
            </a:r>
            <a:r>
              <a:rPr lang="en-GB" sz="2400" spc="-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spc="-120" dirty="0" err="1">
                <a:latin typeface="Arial" panose="020B0604020202020204" pitchFamily="34" charset="0"/>
                <a:cs typeface="Arial" panose="020B0604020202020204" pitchFamily="34" charset="0"/>
              </a:rPr>
              <a:t>pencocokan</a:t>
            </a:r>
            <a:r>
              <a:rPr lang="en-GB" sz="2400" spc="-12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400" spc="-114" dirty="0">
                <a:latin typeface="Arial" panose="020B0604020202020204" pitchFamily="34" charset="0"/>
                <a:cs typeface="Arial" panose="020B0604020202020204" pitchFamily="34" charset="0"/>
              </a:rPr>
              <a:t>yang</a:t>
            </a:r>
            <a:r>
              <a:rPr lang="en-GB" sz="2400" spc="-2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spc="-114" dirty="0" err="1">
                <a:latin typeface="Arial" panose="020B0604020202020204" pitchFamily="34" charset="0"/>
                <a:cs typeface="Arial" panose="020B0604020202020204" pitchFamily="34" charset="0"/>
              </a:rPr>
              <a:t>penting</a:t>
            </a:r>
            <a:r>
              <a:rPr lang="en-GB" sz="2400" spc="-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spc="-114" dirty="0">
                <a:latin typeface="Arial" panose="020B0604020202020204" pitchFamily="34" charset="0"/>
                <a:cs typeface="Arial" panose="020B0604020202020204" pitchFamily="34" charset="0"/>
              </a:rPr>
              <a:t>yang</a:t>
            </a:r>
            <a:r>
              <a:rPr lang="en-GB" sz="2400" spc="-2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spc="-110" dirty="0" err="1">
                <a:latin typeface="Arial" panose="020B0604020202020204" pitchFamily="34" charset="0"/>
                <a:cs typeface="Arial" panose="020B0604020202020204" pitchFamily="34" charset="0"/>
              </a:rPr>
              <a:t>membantu</a:t>
            </a:r>
            <a:r>
              <a:rPr lang="en-GB" sz="2400" spc="-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spc="-135" dirty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en-GB" sz="2400" spc="-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spc="-150" dirty="0" err="1">
                <a:latin typeface="Arial" panose="020B0604020202020204" pitchFamily="34" charset="0"/>
                <a:cs typeface="Arial" panose="020B0604020202020204" pitchFamily="34" charset="0"/>
              </a:rPr>
              <a:t>manajer</a:t>
            </a:r>
            <a:r>
              <a:rPr lang="en-GB" sz="2400" spc="-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spc="-110" dirty="0" err="1">
                <a:latin typeface="Arial" panose="020B0604020202020204" pitchFamily="34" charset="0"/>
                <a:cs typeface="Arial" panose="020B0604020202020204" pitchFamily="34" charset="0"/>
              </a:rPr>
              <a:t>mengembangkan</a:t>
            </a:r>
            <a:r>
              <a:rPr lang="en-GB" sz="2400" spc="-1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spc="-135" dirty="0" err="1">
                <a:latin typeface="Arial" panose="020B0604020202020204" pitchFamily="34" charset="0"/>
                <a:cs typeface="Arial" panose="020B0604020202020204" pitchFamily="34" charset="0"/>
              </a:rPr>
              <a:t>empat</a:t>
            </a:r>
            <a:r>
              <a:rPr lang="en-GB" sz="2400" spc="-135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400" spc="-155" dirty="0" err="1">
                <a:latin typeface="Arial" panose="020B0604020202020204" pitchFamily="34" charset="0"/>
                <a:cs typeface="Arial" panose="020B0604020202020204" pitchFamily="34" charset="0"/>
              </a:rPr>
              <a:t>jenis</a:t>
            </a:r>
            <a:r>
              <a:rPr lang="en-GB" sz="2400" spc="-1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spc="-170" dirty="0">
                <a:latin typeface="Arial" panose="020B0604020202020204" pitchFamily="34" charset="0"/>
                <a:cs typeface="Arial" panose="020B0604020202020204" pitchFamily="34" charset="0"/>
              </a:rPr>
              <a:t>strategi, </a:t>
            </a:r>
            <a:r>
              <a:rPr lang="en-GB" sz="2400" spc="-140" dirty="0" err="1">
                <a:latin typeface="Arial" panose="020B0604020202020204" pitchFamily="34" charset="0"/>
                <a:cs typeface="Arial" panose="020B0604020202020204" pitchFamily="34" charset="0"/>
              </a:rPr>
              <a:t>yaitu</a:t>
            </a:r>
            <a:r>
              <a:rPr lang="en-GB" sz="2400" spc="-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spc="-150" dirty="0">
                <a:latin typeface="Arial" panose="020B0604020202020204" pitchFamily="34" charset="0"/>
                <a:cs typeface="Arial" panose="020B0604020202020204" pitchFamily="34" charset="0"/>
              </a:rPr>
              <a:t>strategi </a:t>
            </a:r>
            <a:r>
              <a:rPr lang="en-GB" sz="2400" spc="-50" dirty="0"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GB" sz="2400" spc="-15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400" spc="-150" dirty="0" err="1">
                <a:latin typeface="Arial" panose="020B0604020202020204" pitchFamily="34" charset="0"/>
                <a:cs typeface="Arial" panose="020B0604020202020204" pitchFamily="34" charset="0"/>
              </a:rPr>
              <a:t>kekuatan-peluang</a:t>
            </a:r>
            <a:r>
              <a:rPr lang="en-GB" sz="2400" spc="-150" dirty="0">
                <a:latin typeface="Arial" panose="020B0604020202020204" pitchFamily="34" charset="0"/>
                <a:cs typeface="Arial" panose="020B0604020202020204" pitchFamily="34" charset="0"/>
              </a:rPr>
              <a:t>), strategi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WO  </a:t>
            </a:r>
            <a:r>
              <a:rPr lang="en-GB" sz="2400" spc="-14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400" spc="-140" dirty="0" err="1">
                <a:latin typeface="Arial" panose="020B0604020202020204" pitchFamily="34" charset="0"/>
                <a:cs typeface="Arial" panose="020B0604020202020204" pitchFamily="34" charset="0"/>
              </a:rPr>
              <a:t>kelemahan-peluang</a:t>
            </a:r>
            <a:r>
              <a:rPr lang="en-GB" sz="2400" spc="-14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GB" sz="2400" spc="-150" dirty="0">
                <a:latin typeface="Arial" panose="020B0604020202020204" pitchFamily="34" charset="0"/>
                <a:cs typeface="Arial" panose="020B0604020202020204" pitchFamily="34" charset="0"/>
              </a:rPr>
              <a:t>strategi </a:t>
            </a:r>
            <a:r>
              <a:rPr lang="en-GB" sz="2400" spc="-175" dirty="0">
                <a:latin typeface="Arial" panose="020B0604020202020204" pitchFamily="34" charset="0"/>
                <a:cs typeface="Arial" panose="020B0604020202020204" pitchFamily="34" charset="0"/>
              </a:rPr>
              <a:t>ST </a:t>
            </a:r>
            <a:r>
              <a:rPr lang="en-GB" sz="2400" spc="-155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400" spc="-155" dirty="0" err="1">
                <a:latin typeface="Arial" panose="020B0604020202020204" pitchFamily="34" charset="0"/>
                <a:cs typeface="Arial" panose="020B0604020202020204" pitchFamily="34" charset="0"/>
              </a:rPr>
              <a:t>kekuatan-ancaman</a:t>
            </a:r>
            <a:r>
              <a:rPr lang="en-GB" sz="2400" spc="-155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GB" sz="2400" spc="-95" dirty="0"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en-GB" sz="2400" spc="-150" dirty="0">
                <a:latin typeface="Arial" panose="020B0604020202020204" pitchFamily="34" charset="0"/>
                <a:cs typeface="Arial" panose="020B0604020202020204" pitchFamily="34" charset="0"/>
              </a:rPr>
              <a:t>strategi  </a:t>
            </a:r>
            <a:r>
              <a:rPr lang="en-GB" sz="2400" spc="-85" dirty="0"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  <a:r>
              <a:rPr lang="en-GB" sz="2400" spc="-2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spc="-135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400" spc="-135" dirty="0" err="1">
                <a:latin typeface="Arial" panose="020B0604020202020204" pitchFamily="34" charset="0"/>
                <a:cs typeface="Arial" panose="020B0604020202020204" pitchFamily="34" charset="0"/>
              </a:rPr>
              <a:t>kelemahan-ancaman</a:t>
            </a:r>
            <a:r>
              <a:rPr lang="en-GB" sz="2400" spc="-135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1F57B7F-47E8-4176-B99C-943EDAF0C160}"/>
              </a:ext>
            </a:extLst>
          </p:cNvPr>
          <p:cNvSpPr/>
          <p:nvPr/>
        </p:nvSpPr>
        <p:spPr>
          <a:xfrm>
            <a:off x="762000" y="1828800"/>
            <a:ext cx="4182491" cy="568394"/>
          </a:xfrm>
          <a:prstGeom prst="round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1.2 PERENCANAAN SDM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29F634-B9A8-471A-B66B-56E1CFB7528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7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776C96-B144-BB4F-A233-9AFC02AF7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02284" y="2399436"/>
            <a:ext cx="9965690" cy="366077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2800" b="1" spc="-90" dirty="0">
                <a:solidFill>
                  <a:srgbClr val="002060"/>
                </a:solidFill>
                <a:latin typeface="Arial"/>
                <a:cs typeface="Arial"/>
              </a:rPr>
              <a:t>Proses </a:t>
            </a:r>
            <a:r>
              <a:rPr sz="2800" b="1" spc="85" dirty="0">
                <a:solidFill>
                  <a:srgbClr val="002060"/>
                </a:solidFill>
                <a:latin typeface="Arial"/>
                <a:cs typeface="Arial"/>
              </a:rPr>
              <a:t>rekruitmen/ </a:t>
            </a:r>
            <a:r>
              <a:rPr sz="2800" b="1" spc="65" dirty="0">
                <a:solidFill>
                  <a:srgbClr val="002060"/>
                </a:solidFill>
                <a:latin typeface="Arial"/>
                <a:cs typeface="Arial"/>
              </a:rPr>
              <a:t>pengadaan </a:t>
            </a:r>
            <a:r>
              <a:rPr sz="2800" b="1" spc="85" dirty="0">
                <a:solidFill>
                  <a:srgbClr val="002060"/>
                </a:solidFill>
                <a:latin typeface="Arial"/>
                <a:cs typeface="Arial"/>
              </a:rPr>
              <a:t>SDM</a:t>
            </a:r>
            <a:r>
              <a:rPr sz="2800" b="1" spc="-38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2060"/>
                </a:solidFill>
                <a:latin typeface="Arial"/>
                <a:cs typeface="Arial"/>
              </a:rPr>
              <a:t>;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  <a:tabLst>
                <a:tab pos="469900" algn="l"/>
              </a:tabLst>
            </a:pPr>
            <a:r>
              <a:rPr sz="2800" spc="-60" dirty="0">
                <a:solidFill>
                  <a:srgbClr val="002060"/>
                </a:solidFill>
                <a:latin typeface="Arial"/>
                <a:cs typeface="Arial"/>
              </a:rPr>
              <a:t>a.	</a:t>
            </a:r>
            <a:r>
              <a:rPr sz="2800" spc="40" dirty="0">
                <a:solidFill>
                  <a:srgbClr val="002060"/>
                </a:solidFill>
                <a:latin typeface="Arial"/>
                <a:cs typeface="Arial"/>
              </a:rPr>
              <a:t>Sumber </a:t>
            </a:r>
            <a:r>
              <a:rPr sz="2800" spc="75" dirty="0">
                <a:solidFill>
                  <a:srgbClr val="002060"/>
                </a:solidFill>
                <a:latin typeface="Arial"/>
                <a:cs typeface="Arial"/>
              </a:rPr>
              <a:t>dari </a:t>
            </a:r>
            <a:r>
              <a:rPr sz="2800" spc="60" dirty="0">
                <a:solidFill>
                  <a:srgbClr val="002060"/>
                </a:solidFill>
                <a:latin typeface="Arial"/>
                <a:cs typeface="Arial"/>
              </a:rPr>
              <a:t>dalam</a:t>
            </a:r>
            <a:r>
              <a:rPr sz="2800" spc="-35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rgbClr val="002060"/>
                </a:solidFill>
                <a:latin typeface="Arial"/>
                <a:cs typeface="Arial"/>
              </a:rPr>
              <a:t>perusahaan,</a:t>
            </a:r>
            <a:endParaRPr sz="2800" dirty="0">
              <a:latin typeface="Arial"/>
              <a:cs typeface="Arial"/>
            </a:endParaRPr>
          </a:p>
          <a:p>
            <a:pPr marL="927100" marR="90170" indent="-457200">
              <a:lnSpc>
                <a:spcPct val="90400"/>
              </a:lnSpc>
              <a:spcBef>
                <a:spcPts val="509"/>
              </a:spcBef>
              <a:buAutoNum type="alphaLcPeriod"/>
              <a:tabLst>
                <a:tab pos="927100" algn="l"/>
                <a:tab pos="927735" algn="l"/>
              </a:tabLst>
            </a:pPr>
            <a:r>
              <a:rPr sz="2400" spc="70" dirty="0">
                <a:solidFill>
                  <a:srgbClr val="002060"/>
                </a:solidFill>
                <a:latin typeface="Arial"/>
                <a:cs typeface="Arial"/>
              </a:rPr>
              <a:t>tiga</a:t>
            </a:r>
            <a:r>
              <a:rPr sz="2400" spc="-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002060"/>
                </a:solidFill>
                <a:latin typeface="Arial"/>
                <a:cs typeface="Arial"/>
              </a:rPr>
              <a:t>bentuk</a:t>
            </a:r>
            <a:r>
              <a:rPr sz="2400" spc="-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spc="25" dirty="0">
                <a:solidFill>
                  <a:srgbClr val="002060"/>
                </a:solidFill>
                <a:latin typeface="Arial"/>
                <a:cs typeface="Arial"/>
              </a:rPr>
              <a:t>mutasi</a:t>
            </a:r>
            <a:r>
              <a:rPr sz="2400"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2060"/>
                </a:solidFill>
                <a:latin typeface="Arial"/>
                <a:cs typeface="Arial"/>
              </a:rPr>
              <a:t>karyawan</a:t>
            </a:r>
            <a:r>
              <a:rPr sz="2400"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spc="25" dirty="0">
                <a:solidFill>
                  <a:srgbClr val="002060"/>
                </a:solidFill>
                <a:latin typeface="Arial"/>
                <a:cs typeface="Arial"/>
              </a:rPr>
              <a:t>yaitu</a:t>
            </a:r>
            <a:r>
              <a:rPr sz="2400"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spc="70" dirty="0">
                <a:solidFill>
                  <a:srgbClr val="002060"/>
                </a:solidFill>
                <a:latin typeface="Arial"/>
                <a:cs typeface="Arial"/>
              </a:rPr>
              <a:t>promosi</a:t>
            </a:r>
            <a:r>
              <a:rPr sz="2400" spc="-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spc="35" dirty="0">
                <a:solidFill>
                  <a:srgbClr val="002060"/>
                </a:solidFill>
                <a:latin typeface="Arial"/>
                <a:cs typeface="Arial"/>
              </a:rPr>
              <a:t>jabatan;</a:t>
            </a:r>
            <a:r>
              <a:rPr sz="2400"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spc="15" dirty="0">
                <a:solidFill>
                  <a:srgbClr val="002060"/>
                </a:solidFill>
                <a:latin typeface="Arial"/>
                <a:cs typeface="Arial"/>
              </a:rPr>
              <a:t>transfer</a:t>
            </a:r>
            <a:r>
              <a:rPr sz="2400" spc="-6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spc="15" dirty="0">
                <a:solidFill>
                  <a:srgbClr val="002060"/>
                </a:solidFill>
                <a:latin typeface="Arial"/>
                <a:cs typeface="Arial"/>
              </a:rPr>
              <a:t>atau  rotasi </a:t>
            </a:r>
            <a:r>
              <a:rPr sz="2400" spc="25" dirty="0">
                <a:solidFill>
                  <a:srgbClr val="002060"/>
                </a:solidFill>
                <a:latin typeface="Arial"/>
                <a:cs typeface="Arial"/>
              </a:rPr>
              <a:t>pekerjaan, </a:t>
            </a:r>
            <a:r>
              <a:rPr sz="2400" spc="65" dirty="0">
                <a:solidFill>
                  <a:srgbClr val="002060"/>
                </a:solidFill>
                <a:latin typeface="Arial"/>
                <a:cs typeface="Arial"/>
              </a:rPr>
              <a:t>dan demosi </a:t>
            </a:r>
            <a:r>
              <a:rPr sz="2400" spc="35" dirty="0">
                <a:solidFill>
                  <a:srgbClr val="002060"/>
                </a:solidFill>
                <a:latin typeface="Arial"/>
                <a:cs typeface="Arial"/>
              </a:rPr>
              <a:t>jabatan </a:t>
            </a:r>
            <a:r>
              <a:rPr sz="2400" spc="10" dirty="0">
                <a:solidFill>
                  <a:srgbClr val="002060"/>
                </a:solidFill>
                <a:latin typeface="Arial"/>
                <a:cs typeface="Arial"/>
              </a:rPr>
              <a:t>atau </a:t>
            </a:r>
            <a:r>
              <a:rPr sz="2400" spc="60" dirty="0">
                <a:solidFill>
                  <a:srgbClr val="002060"/>
                </a:solidFill>
                <a:latin typeface="Arial"/>
                <a:cs typeface="Arial"/>
              </a:rPr>
              <a:t>penurunan </a:t>
            </a:r>
            <a:r>
              <a:rPr sz="2400" spc="35" dirty="0">
                <a:solidFill>
                  <a:srgbClr val="002060"/>
                </a:solidFill>
                <a:latin typeface="Arial"/>
                <a:cs typeface="Arial"/>
              </a:rPr>
              <a:t>jabatan  </a:t>
            </a:r>
            <a:r>
              <a:rPr sz="2400" spc="-5" dirty="0">
                <a:solidFill>
                  <a:srgbClr val="002060"/>
                </a:solidFill>
                <a:latin typeface="Arial"/>
                <a:cs typeface="Arial"/>
              </a:rPr>
              <a:t>karyawan.</a:t>
            </a:r>
            <a:endParaRPr sz="2400" dirty="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610"/>
              </a:spcBef>
              <a:buAutoNum type="alphaLcPeriod"/>
              <a:tabLst>
                <a:tab pos="470534" algn="l"/>
              </a:tabLst>
            </a:pPr>
            <a:r>
              <a:rPr sz="2800" b="1" spc="25" dirty="0">
                <a:solidFill>
                  <a:srgbClr val="002060"/>
                </a:solidFill>
                <a:latin typeface="Arial"/>
                <a:cs typeface="Arial"/>
              </a:rPr>
              <a:t>Sumber </a:t>
            </a:r>
            <a:r>
              <a:rPr sz="2800" b="1" spc="55" dirty="0">
                <a:solidFill>
                  <a:srgbClr val="002060"/>
                </a:solidFill>
                <a:latin typeface="Arial"/>
                <a:cs typeface="Arial"/>
              </a:rPr>
              <a:t>dari </a:t>
            </a:r>
            <a:r>
              <a:rPr sz="2800" b="1" spc="25" dirty="0">
                <a:solidFill>
                  <a:srgbClr val="002060"/>
                </a:solidFill>
                <a:latin typeface="Arial"/>
                <a:cs typeface="Arial"/>
              </a:rPr>
              <a:t>luar</a:t>
            </a:r>
            <a:r>
              <a:rPr sz="2800" b="1" spc="-3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800" b="1" spc="15" dirty="0">
                <a:solidFill>
                  <a:srgbClr val="002060"/>
                </a:solidFill>
                <a:latin typeface="Arial"/>
                <a:cs typeface="Arial"/>
              </a:rPr>
              <a:t>perusahaan,</a:t>
            </a:r>
            <a:endParaRPr sz="2800" dirty="0">
              <a:latin typeface="Arial"/>
              <a:cs typeface="Arial"/>
            </a:endParaRPr>
          </a:p>
          <a:p>
            <a:pPr marL="926465" marR="5080" lvl="1" indent="-457200">
              <a:lnSpc>
                <a:spcPts val="2590"/>
              </a:lnSpc>
              <a:spcBef>
                <a:spcPts val="585"/>
              </a:spcBef>
              <a:buAutoNum type="alphaLcPeriod"/>
              <a:tabLst>
                <a:tab pos="927100" algn="l"/>
                <a:tab pos="927735" algn="l"/>
              </a:tabLst>
            </a:pPr>
            <a:r>
              <a:rPr sz="2400" spc="45" dirty="0">
                <a:solidFill>
                  <a:srgbClr val="002060"/>
                </a:solidFill>
                <a:latin typeface="Arial"/>
                <a:cs typeface="Arial"/>
              </a:rPr>
              <a:t>penarikan</a:t>
            </a:r>
            <a:r>
              <a:rPr sz="2400" spc="-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2060"/>
                </a:solidFill>
                <a:latin typeface="Arial"/>
                <a:cs typeface="Arial"/>
              </a:rPr>
              <a:t>karyawan</a:t>
            </a:r>
            <a:r>
              <a:rPr sz="2400"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spc="80" dirty="0">
                <a:solidFill>
                  <a:srgbClr val="002060"/>
                </a:solidFill>
                <a:latin typeface="Arial"/>
                <a:cs typeface="Arial"/>
              </a:rPr>
              <a:t>dengan</a:t>
            </a:r>
            <a:r>
              <a:rPr sz="2400" spc="-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spc="50" dirty="0">
                <a:solidFill>
                  <a:srgbClr val="002060"/>
                </a:solidFill>
                <a:latin typeface="Arial"/>
                <a:cs typeface="Arial"/>
              </a:rPr>
              <a:t>melalui</a:t>
            </a:r>
            <a:r>
              <a:rPr sz="2400" spc="-7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spc="30" dirty="0">
                <a:solidFill>
                  <a:srgbClr val="002060"/>
                </a:solidFill>
                <a:latin typeface="Arial"/>
                <a:cs typeface="Arial"/>
              </a:rPr>
              <a:t>iklan</a:t>
            </a:r>
            <a:r>
              <a:rPr sz="2400" spc="-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spc="70" dirty="0">
                <a:solidFill>
                  <a:srgbClr val="002060"/>
                </a:solidFill>
                <a:latin typeface="Arial"/>
                <a:cs typeface="Arial"/>
              </a:rPr>
              <a:t>media</a:t>
            </a:r>
            <a:r>
              <a:rPr sz="2400" spc="-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002060"/>
                </a:solidFill>
                <a:latin typeface="Arial"/>
                <a:cs typeface="Arial"/>
              </a:rPr>
              <a:t>massa,</a:t>
            </a:r>
            <a:r>
              <a:rPr sz="2400" spc="-14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spc="65" dirty="0">
                <a:solidFill>
                  <a:srgbClr val="002060"/>
                </a:solidFill>
                <a:latin typeface="Arial"/>
                <a:cs typeface="Arial"/>
              </a:rPr>
              <a:t>lembaga  </a:t>
            </a:r>
            <a:r>
              <a:rPr sz="2400" spc="70" dirty="0">
                <a:solidFill>
                  <a:srgbClr val="002060"/>
                </a:solidFill>
                <a:latin typeface="Arial"/>
                <a:cs typeface="Arial"/>
              </a:rPr>
              <a:t>pendidikan, </a:t>
            </a:r>
            <a:r>
              <a:rPr sz="2400" spc="35" dirty="0">
                <a:solidFill>
                  <a:srgbClr val="002060"/>
                </a:solidFill>
                <a:latin typeface="Arial"/>
                <a:cs typeface="Arial"/>
              </a:rPr>
              <a:t>depnaker, </a:t>
            </a:r>
            <a:r>
              <a:rPr sz="2400" spc="65" dirty="0">
                <a:solidFill>
                  <a:srgbClr val="002060"/>
                </a:solidFill>
                <a:latin typeface="Arial"/>
                <a:cs typeface="Arial"/>
              </a:rPr>
              <a:t>dan </a:t>
            </a:r>
            <a:r>
              <a:rPr sz="2400" spc="15" dirty="0">
                <a:solidFill>
                  <a:srgbClr val="002060"/>
                </a:solidFill>
                <a:latin typeface="Arial"/>
                <a:cs typeface="Arial"/>
              </a:rPr>
              <a:t>lamaran kerja </a:t>
            </a:r>
            <a:r>
              <a:rPr sz="2400" spc="40" dirty="0">
                <a:solidFill>
                  <a:srgbClr val="002060"/>
                </a:solidFill>
                <a:latin typeface="Arial"/>
                <a:cs typeface="Arial"/>
              </a:rPr>
              <a:t>yang </a:t>
            </a:r>
            <a:r>
              <a:rPr sz="2400" spc="5" dirty="0">
                <a:solidFill>
                  <a:srgbClr val="002060"/>
                </a:solidFill>
                <a:latin typeface="Arial"/>
                <a:cs typeface="Arial"/>
              </a:rPr>
              <a:t>masuk </a:t>
            </a:r>
            <a:r>
              <a:rPr sz="2400" spc="65" dirty="0">
                <a:solidFill>
                  <a:srgbClr val="002060"/>
                </a:solidFill>
                <a:latin typeface="Arial"/>
                <a:cs typeface="Arial"/>
              </a:rPr>
              <a:t>pada  </a:t>
            </a:r>
            <a:r>
              <a:rPr sz="2400" spc="15" dirty="0">
                <a:solidFill>
                  <a:srgbClr val="002060"/>
                </a:solidFill>
                <a:latin typeface="Arial"/>
                <a:cs typeface="Arial"/>
              </a:rPr>
              <a:t>perusahaan </a:t>
            </a:r>
            <a:r>
              <a:rPr sz="2400" spc="65" dirty="0">
                <a:solidFill>
                  <a:srgbClr val="002060"/>
                </a:solidFill>
                <a:latin typeface="Arial"/>
                <a:cs typeface="Arial"/>
              </a:rPr>
              <a:t>pada </a:t>
            </a:r>
            <a:r>
              <a:rPr sz="2400" spc="35" dirty="0">
                <a:solidFill>
                  <a:srgbClr val="002060"/>
                </a:solidFill>
                <a:latin typeface="Arial"/>
                <a:cs typeface="Arial"/>
              </a:rPr>
              <a:t>waktu</a:t>
            </a:r>
            <a:r>
              <a:rPr sz="2400" spc="-28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spc="35" dirty="0">
                <a:solidFill>
                  <a:srgbClr val="002060"/>
                </a:solidFill>
                <a:latin typeface="Arial"/>
                <a:cs typeface="Arial"/>
              </a:rPr>
              <a:t>sebelumnya;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B99F7A2-D97B-4541-93B6-05CE5FCA915B}"/>
              </a:ext>
            </a:extLst>
          </p:cNvPr>
          <p:cNvSpPr/>
          <p:nvPr/>
        </p:nvSpPr>
        <p:spPr>
          <a:xfrm>
            <a:off x="802284" y="1447800"/>
            <a:ext cx="6010415" cy="816806"/>
          </a:xfrm>
          <a:prstGeom prst="round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PENGADAAN SDM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455A3-8650-4BED-BA16-727EF06B7B1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8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D178B4-33C2-5140-8FDD-A409672AD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95775" y="2129155"/>
            <a:ext cx="10059035" cy="381444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315"/>
              </a:spcBef>
              <a:buAutoNum type="alphaLcPeriod"/>
              <a:tabLst>
                <a:tab pos="469265" algn="l"/>
                <a:tab pos="469900" algn="l"/>
              </a:tabLst>
            </a:pPr>
            <a:r>
              <a:rPr sz="2000" b="1" spc="15" dirty="0">
                <a:solidFill>
                  <a:srgbClr val="002060"/>
                </a:solidFill>
                <a:latin typeface="Arial"/>
                <a:cs typeface="Arial"/>
              </a:rPr>
              <a:t>Pelatihan,</a:t>
            </a:r>
            <a:endParaRPr sz="2000" dirty="0">
              <a:latin typeface="Arial"/>
              <a:cs typeface="Arial"/>
            </a:endParaRPr>
          </a:p>
          <a:p>
            <a:pPr marL="926465" marR="5080" lvl="1" indent="-457200">
              <a:lnSpc>
                <a:spcPct val="90500"/>
              </a:lnSpc>
              <a:spcBef>
                <a:spcPts val="445"/>
              </a:spcBef>
              <a:buAutoNum type="alphaLcPeriod"/>
              <a:tabLst>
                <a:tab pos="926465" algn="l"/>
                <a:tab pos="927100" algn="l"/>
              </a:tabLst>
            </a:pPr>
            <a:r>
              <a:rPr sz="2000" spc="60" dirty="0">
                <a:solidFill>
                  <a:srgbClr val="002060"/>
                </a:solidFill>
                <a:latin typeface="Arial"/>
                <a:cs typeface="Arial"/>
              </a:rPr>
              <a:t>Mengembangkan </a:t>
            </a:r>
            <a:r>
              <a:rPr sz="2000" spc="70" dirty="0">
                <a:solidFill>
                  <a:srgbClr val="002060"/>
                </a:solidFill>
                <a:latin typeface="Arial"/>
                <a:cs typeface="Arial"/>
              </a:rPr>
              <a:t>individu </a:t>
            </a:r>
            <a:r>
              <a:rPr sz="2000" spc="40" dirty="0">
                <a:solidFill>
                  <a:srgbClr val="002060"/>
                </a:solidFill>
                <a:latin typeface="Arial"/>
                <a:cs typeface="Arial"/>
              </a:rPr>
              <a:t>dalam </a:t>
            </a:r>
            <a:r>
              <a:rPr sz="2000" spc="65" dirty="0">
                <a:solidFill>
                  <a:srgbClr val="002060"/>
                </a:solidFill>
                <a:latin typeface="Arial"/>
                <a:cs typeface="Arial"/>
              </a:rPr>
              <a:t>bentuk </a:t>
            </a:r>
            <a:r>
              <a:rPr sz="2000" spc="45" dirty="0">
                <a:solidFill>
                  <a:srgbClr val="002060"/>
                </a:solidFill>
                <a:latin typeface="Arial"/>
                <a:cs typeface="Arial"/>
              </a:rPr>
              <a:t>peningkatan </a:t>
            </a:r>
            <a:r>
              <a:rPr sz="2000" spc="30" dirty="0">
                <a:solidFill>
                  <a:srgbClr val="002060"/>
                </a:solidFill>
                <a:latin typeface="Arial"/>
                <a:cs typeface="Arial"/>
              </a:rPr>
              <a:t>keterampilan,  </a:t>
            </a:r>
            <a:r>
              <a:rPr sz="2000" spc="50" dirty="0">
                <a:solidFill>
                  <a:srgbClr val="002060"/>
                </a:solidFill>
                <a:latin typeface="Arial"/>
                <a:cs typeface="Arial"/>
              </a:rPr>
              <a:t>pengetahuan dan </a:t>
            </a:r>
            <a:r>
              <a:rPr sz="2000" dirty="0">
                <a:solidFill>
                  <a:srgbClr val="002060"/>
                </a:solidFill>
                <a:latin typeface="Arial"/>
                <a:cs typeface="Arial"/>
              </a:rPr>
              <a:t>sikap. </a:t>
            </a:r>
            <a:r>
              <a:rPr sz="2000" spc="-15" dirty="0">
                <a:solidFill>
                  <a:srgbClr val="002060"/>
                </a:solidFill>
                <a:latin typeface="Arial"/>
                <a:cs typeface="Arial"/>
              </a:rPr>
              <a:t>Pelatihan </a:t>
            </a:r>
            <a:r>
              <a:rPr sz="2000" spc="50" dirty="0">
                <a:solidFill>
                  <a:srgbClr val="002060"/>
                </a:solidFill>
                <a:latin typeface="Arial"/>
                <a:cs typeface="Arial"/>
              </a:rPr>
              <a:t>tidak </a:t>
            </a:r>
            <a:r>
              <a:rPr sz="2000" spc="-10" dirty="0">
                <a:solidFill>
                  <a:srgbClr val="002060"/>
                </a:solidFill>
                <a:latin typeface="Arial"/>
                <a:cs typeface="Arial"/>
              </a:rPr>
              <a:t>hanya </a:t>
            </a:r>
            <a:r>
              <a:rPr sz="2000" spc="55" dirty="0">
                <a:solidFill>
                  <a:srgbClr val="002060"/>
                </a:solidFill>
                <a:latin typeface="Arial"/>
                <a:cs typeface="Arial"/>
              </a:rPr>
              <a:t>berguna </a:t>
            </a:r>
            <a:r>
              <a:rPr sz="2000" spc="45" dirty="0">
                <a:solidFill>
                  <a:srgbClr val="002060"/>
                </a:solidFill>
                <a:latin typeface="Arial"/>
                <a:cs typeface="Arial"/>
              </a:rPr>
              <a:t>untuk </a:t>
            </a:r>
            <a:r>
              <a:rPr sz="2000" spc="-5" dirty="0">
                <a:solidFill>
                  <a:srgbClr val="002060"/>
                </a:solidFill>
                <a:latin typeface="Arial"/>
                <a:cs typeface="Arial"/>
              </a:rPr>
              <a:t>karyawan, </a:t>
            </a:r>
            <a:r>
              <a:rPr sz="2000" spc="60" dirty="0">
                <a:solidFill>
                  <a:srgbClr val="002060"/>
                </a:solidFill>
                <a:latin typeface="Arial"/>
                <a:cs typeface="Arial"/>
              </a:rPr>
              <a:t>tapi  </a:t>
            </a:r>
            <a:r>
              <a:rPr sz="2000" spc="50" dirty="0">
                <a:solidFill>
                  <a:srgbClr val="002060"/>
                </a:solidFill>
                <a:latin typeface="Arial"/>
                <a:cs typeface="Arial"/>
              </a:rPr>
              <a:t>juga </a:t>
            </a:r>
            <a:r>
              <a:rPr sz="2000" spc="5" dirty="0">
                <a:solidFill>
                  <a:srgbClr val="002060"/>
                </a:solidFill>
                <a:latin typeface="Arial"/>
                <a:cs typeface="Arial"/>
              </a:rPr>
              <a:t>perusahaan. </a:t>
            </a:r>
            <a:r>
              <a:rPr sz="2000" spc="-35" dirty="0">
                <a:solidFill>
                  <a:srgbClr val="002060"/>
                </a:solidFill>
                <a:latin typeface="Arial"/>
                <a:cs typeface="Arial"/>
              </a:rPr>
              <a:t>Perusahaan </a:t>
            </a:r>
            <a:r>
              <a:rPr sz="2000" spc="50" dirty="0">
                <a:solidFill>
                  <a:srgbClr val="002060"/>
                </a:solidFill>
                <a:latin typeface="Arial"/>
                <a:cs typeface="Arial"/>
              </a:rPr>
              <a:t>tidak </a:t>
            </a:r>
            <a:r>
              <a:rPr sz="2000" spc="-10" dirty="0">
                <a:solidFill>
                  <a:srgbClr val="002060"/>
                </a:solidFill>
                <a:latin typeface="Arial"/>
                <a:cs typeface="Arial"/>
              </a:rPr>
              <a:t>akan </a:t>
            </a:r>
            <a:r>
              <a:rPr sz="2000" spc="65" dirty="0">
                <a:solidFill>
                  <a:srgbClr val="002060"/>
                </a:solidFill>
                <a:latin typeface="Arial"/>
                <a:cs typeface="Arial"/>
              </a:rPr>
              <a:t>berkembang </a:t>
            </a:r>
            <a:r>
              <a:rPr sz="2000" spc="20" dirty="0">
                <a:solidFill>
                  <a:srgbClr val="002060"/>
                </a:solidFill>
                <a:latin typeface="Arial"/>
                <a:cs typeface="Arial"/>
              </a:rPr>
              <a:t>jika </a:t>
            </a:r>
            <a:r>
              <a:rPr sz="2000" spc="-5" dirty="0">
                <a:solidFill>
                  <a:srgbClr val="002060"/>
                </a:solidFill>
                <a:latin typeface="Arial"/>
                <a:cs typeface="Arial"/>
              </a:rPr>
              <a:t>karyawannya </a:t>
            </a:r>
            <a:r>
              <a:rPr sz="2000" spc="50" dirty="0">
                <a:solidFill>
                  <a:srgbClr val="002060"/>
                </a:solidFill>
                <a:latin typeface="Arial"/>
                <a:cs typeface="Arial"/>
              </a:rPr>
              <a:t>tidak  </a:t>
            </a:r>
            <a:r>
              <a:rPr sz="2000" spc="55" dirty="0">
                <a:solidFill>
                  <a:srgbClr val="002060"/>
                </a:solidFill>
                <a:latin typeface="Arial"/>
                <a:cs typeface="Arial"/>
              </a:rPr>
              <a:t>memiliki</a:t>
            </a:r>
            <a:r>
              <a:rPr sz="2000"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40" dirty="0">
                <a:solidFill>
                  <a:srgbClr val="002060"/>
                </a:solidFill>
                <a:latin typeface="Arial"/>
                <a:cs typeface="Arial"/>
              </a:rPr>
              <a:t>keterampilan</a:t>
            </a:r>
            <a:r>
              <a:rPr sz="2000"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002060"/>
                </a:solidFill>
                <a:latin typeface="Arial"/>
                <a:cs typeface="Arial"/>
              </a:rPr>
              <a:t>dan</a:t>
            </a:r>
            <a:r>
              <a:rPr sz="2000"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40" dirty="0">
                <a:solidFill>
                  <a:srgbClr val="002060"/>
                </a:solidFill>
                <a:latin typeface="Arial"/>
                <a:cs typeface="Arial"/>
              </a:rPr>
              <a:t>minat</a:t>
            </a:r>
            <a:r>
              <a:rPr sz="2000" spc="-5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2060"/>
                </a:solidFill>
                <a:latin typeface="Arial"/>
                <a:cs typeface="Arial"/>
              </a:rPr>
              <a:t>kerja</a:t>
            </a:r>
            <a:r>
              <a:rPr sz="2000"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2060"/>
                </a:solidFill>
                <a:latin typeface="Arial"/>
                <a:cs typeface="Arial"/>
              </a:rPr>
              <a:t>yang</a:t>
            </a:r>
            <a:r>
              <a:rPr sz="2000"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85" dirty="0">
                <a:solidFill>
                  <a:srgbClr val="002060"/>
                </a:solidFill>
                <a:latin typeface="Arial"/>
                <a:cs typeface="Arial"/>
              </a:rPr>
              <a:t>tinggi</a:t>
            </a:r>
            <a:r>
              <a:rPr sz="2000"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002060"/>
                </a:solidFill>
                <a:latin typeface="Arial"/>
                <a:cs typeface="Arial"/>
              </a:rPr>
              <a:t>dan</a:t>
            </a:r>
            <a:r>
              <a:rPr sz="2000"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60" dirty="0">
                <a:solidFill>
                  <a:srgbClr val="002060"/>
                </a:solidFill>
                <a:latin typeface="Arial"/>
                <a:cs typeface="Arial"/>
              </a:rPr>
              <a:t>dapat</a:t>
            </a:r>
            <a:r>
              <a:rPr sz="2000" spc="-5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002060"/>
                </a:solidFill>
                <a:latin typeface="Arial"/>
                <a:cs typeface="Arial"/>
              </a:rPr>
              <a:t>menggali</a:t>
            </a:r>
            <a:r>
              <a:rPr sz="2000" spc="-5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002060"/>
                </a:solidFill>
                <a:latin typeface="Arial"/>
                <a:cs typeface="Arial"/>
              </a:rPr>
              <a:t>potensi  </a:t>
            </a:r>
            <a:r>
              <a:rPr sz="2000" spc="-5" dirty="0">
                <a:solidFill>
                  <a:srgbClr val="002060"/>
                </a:solidFill>
                <a:latin typeface="Arial"/>
                <a:cs typeface="Arial"/>
              </a:rPr>
              <a:t>karyawannya</a:t>
            </a:r>
            <a:r>
              <a:rPr sz="2000" spc="-6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002060"/>
                </a:solidFill>
                <a:latin typeface="Arial"/>
                <a:cs typeface="Arial"/>
              </a:rPr>
              <a:t>dengan</a:t>
            </a:r>
            <a:r>
              <a:rPr sz="2000"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55" dirty="0">
                <a:solidFill>
                  <a:srgbClr val="002060"/>
                </a:solidFill>
                <a:latin typeface="Arial"/>
                <a:cs typeface="Arial"/>
              </a:rPr>
              <a:t>mengembangkan</a:t>
            </a:r>
            <a:r>
              <a:rPr sz="2000" spc="-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40" dirty="0">
                <a:solidFill>
                  <a:srgbClr val="002060"/>
                </a:solidFill>
                <a:latin typeface="Arial"/>
                <a:cs typeface="Arial"/>
              </a:rPr>
              <a:t>keterampilan</a:t>
            </a:r>
            <a:r>
              <a:rPr sz="2000"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2060"/>
                </a:solidFill>
                <a:latin typeface="Arial"/>
                <a:cs typeface="Arial"/>
              </a:rPr>
              <a:t>yang</a:t>
            </a:r>
            <a:r>
              <a:rPr sz="2000" spc="-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002060"/>
                </a:solidFill>
                <a:latin typeface="Arial"/>
                <a:cs typeface="Arial"/>
              </a:rPr>
              <a:t>mereka</a:t>
            </a:r>
            <a:r>
              <a:rPr sz="2000" spc="-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40" dirty="0">
                <a:solidFill>
                  <a:srgbClr val="002060"/>
                </a:solidFill>
                <a:latin typeface="Arial"/>
                <a:cs typeface="Arial"/>
              </a:rPr>
              <a:t>miliki.</a:t>
            </a:r>
            <a:endParaRPr sz="2000" dirty="0">
              <a:latin typeface="Arial"/>
              <a:cs typeface="Arial"/>
            </a:endParaRPr>
          </a:p>
          <a:p>
            <a:pPr marL="469900" lvl="1" indent="-457200">
              <a:lnSpc>
                <a:spcPct val="100000"/>
              </a:lnSpc>
              <a:spcBef>
                <a:spcPts val="695"/>
              </a:spcBef>
              <a:buAutoNum type="alphaLcPeriod"/>
              <a:tabLst>
                <a:tab pos="469265" algn="l"/>
                <a:tab pos="469900" algn="l"/>
              </a:tabLst>
            </a:pPr>
            <a:r>
              <a:rPr sz="2000" b="1" spc="25" dirty="0">
                <a:solidFill>
                  <a:srgbClr val="002060"/>
                </a:solidFill>
                <a:latin typeface="Arial"/>
                <a:cs typeface="Arial"/>
              </a:rPr>
              <a:t>Pendidikan,</a:t>
            </a:r>
            <a:endParaRPr sz="2000" dirty="0">
              <a:latin typeface="Arial"/>
              <a:cs typeface="Arial"/>
            </a:endParaRPr>
          </a:p>
          <a:p>
            <a:pPr marL="926465" marR="568325" lvl="2" indent="-457200">
              <a:lnSpc>
                <a:spcPts val="2210"/>
              </a:lnSpc>
              <a:spcBef>
                <a:spcPts val="545"/>
              </a:spcBef>
              <a:buAutoNum type="alphaLcPeriod"/>
              <a:tabLst>
                <a:tab pos="926465" algn="l"/>
                <a:tab pos="927100" algn="l"/>
              </a:tabLst>
            </a:pPr>
            <a:r>
              <a:rPr sz="2000" spc="40" dirty="0">
                <a:solidFill>
                  <a:srgbClr val="002060"/>
                </a:solidFill>
                <a:latin typeface="Arial"/>
                <a:cs typeface="Arial"/>
              </a:rPr>
              <a:t>Meningkatkan</a:t>
            </a:r>
            <a:r>
              <a:rPr sz="2000" spc="-5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40" dirty="0">
                <a:solidFill>
                  <a:srgbClr val="002060"/>
                </a:solidFill>
                <a:latin typeface="Arial"/>
                <a:cs typeface="Arial"/>
              </a:rPr>
              <a:t>kemampuan</a:t>
            </a:r>
            <a:r>
              <a:rPr sz="2000" spc="-5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2060"/>
                </a:solidFill>
                <a:latin typeface="Arial"/>
                <a:cs typeface="Arial"/>
              </a:rPr>
              <a:t>kerja,</a:t>
            </a:r>
            <a:r>
              <a:rPr sz="2000" spc="-1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40" dirty="0">
                <a:solidFill>
                  <a:srgbClr val="002060"/>
                </a:solidFill>
                <a:latin typeface="Arial"/>
                <a:cs typeface="Arial"/>
              </a:rPr>
              <a:t>dalam</a:t>
            </a:r>
            <a:r>
              <a:rPr sz="2000" spc="-5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002060"/>
                </a:solidFill>
                <a:latin typeface="Arial"/>
                <a:cs typeface="Arial"/>
              </a:rPr>
              <a:t>arti</a:t>
            </a:r>
            <a:r>
              <a:rPr sz="2000" spc="-5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002060"/>
                </a:solidFill>
                <a:latin typeface="Arial"/>
                <a:cs typeface="Arial"/>
              </a:rPr>
              <a:t>pengembangan</a:t>
            </a:r>
            <a:r>
              <a:rPr sz="2000"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2060"/>
                </a:solidFill>
                <a:latin typeface="Arial"/>
                <a:cs typeface="Arial"/>
              </a:rPr>
              <a:t>yang</a:t>
            </a:r>
            <a:r>
              <a:rPr sz="2000" spc="-5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2060"/>
                </a:solidFill>
                <a:latin typeface="Arial"/>
                <a:cs typeface="Arial"/>
              </a:rPr>
              <a:t>bersifat  </a:t>
            </a:r>
            <a:r>
              <a:rPr sz="2000" spc="45" dirty="0">
                <a:solidFill>
                  <a:srgbClr val="002060"/>
                </a:solidFill>
                <a:latin typeface="Arial"/>
                <a:cs typeface="Arial"/>
              </a:rPr>
              <a:t>formal</a:t>
            </a:r>
            <a:r>
              <a:rPr sz="2000" spc="-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002060"/>
                </a:solidFill>
                <a:latin typeface="Arial"/>
                <a:cs typeface="Arial"/>
              </a:rPr>
              <a:t>dan</a:t>
            </a:r>
            <a:r>
              <a:rPr sz="2000" spc="-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35" dirty="0">
                <a:solidFill>
                  <a:srgbClr val="002060"/>
                </a:solidFill>
                <a:latin typeface="Arial"/>
                <a:cs typeface="Arial"/>
              </a:rPr>
              <a:t>berkaitan</a:t>
            </a:r>
            <a:r>
              <a:rPr sz="2000"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002060"/>
                </a:solidFill>
                <a:latin typeface="Arial"/>
                <a:cs typeface="Arial"/>
              </a:rPr>
              <a:t>dengan</a:t>
            </a:r>
            <a:r>
              <a:rPr sz="2000" spc="-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002060"/>
                </a:solidFill>
                <a:latin typeface="Arial"/>
                <a:cs typeface="Arial"/>
              </a:rPr>
              <a:t>karir</a:t>
            </a:r>
            <a:r>
              <a:rPr sz="2000"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2060"/>
                </a:solidFill>
                <a:latin typeface="Arial"/>
                <a:cs typeface="Arial"/>
              </a:rPr>
              <a:t>mereka.</a:t>
            </a:r>
            <a:endParaRPr sz="2000" dirty="0">
              <a:latin typeface="Arial"/>
              <a:cs typeface="Arial"/>
            </a:endParaRPr>
          </a:p>
          <a:p>
            <a:pPr marL="469900" lvl="1" indent="-457200">
              <a:lnSpc>
                <a:spcPct val="100000"/>
              </a:lnSpc>
              <a:spcBef>
                <a:spcPts val="650"/>
              </a:spcBef>
              <a:buAutoNum type="alphaLcPeriod"/>
              <a:tabLst>
                <a:tab pos="469265" algn="l"/>
                <a:tab pos="469900" algn="l"/>
              </a:tabLst>
            </a:pPr>
            <a:r>
              <a:rPr sz="2000" b="1" spc="30" dirty="0">
                <a:solidFill>
                  <a:srgbClr val="002060"/>
                </a:solidFill>
                <a:latin typeface="Arial"/>
                <a:cs typeface="Arial"/>
              </a:rPr>
              <a:t>Rekruitmen</a:t>
            </a:r>
            <a:r>
              <a:rPr sz="2000" b="1" spc="-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b="1" spc="45" dirty="0">
                <a:solidFill>
                  <a:srgbClr val="002060"/>
                </a:solidFill>
                <a:latin typeface="Arial"/>
                <a:cs typeface="Arial"/>
              </a:rPr>
              <a:t>karyawan,</a:t>
            </a:r>
            <a:endParaRPr sz="2000" dirty="0">
              <a:latin typeface="Arial"/>
              <a:cs typeface="Arial"/>
            </a:endParaRPr>
          </a:p>
          <a:p>
            <a:pPr marL="926465" marR="165735" lvl="2" indent="-457200">
              <a:lnSpc>
                <a:spcPts val="2110"/>
              </a:lnSpc>
              <a:spcBef>
                <a:spcPts val="600"/>
              </a:spcBef>
              <a:buAutoNum type="alphaLcPeriod"/>
              <a:tabLst>
                <a:tab pos="926465" algn="l"/>
                <a:tab pos="927100" algn="l"/>
              </a:tabLst>
            </a:pPr>
            <a:r>
              <a:rPr sz="2000" spc="70" dirty="0">
                <a:solidFill>
                  <a:srgbClr val="002060"/>
                </a:solidFill>
                <a:latin typeface="Arial"/>
                <a:cs typeface="Arial"/>
              </a:rPr>
              <a:t>Memperoleh</a:t>
            </a:r>
            <a:r>
              <a:rPr sz="2000" spc="-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2060"/>
                </a:solidFill>
                <a:latin typeface="Arial"/>
                <a:cs typeface="Arial"/>
              </a:rPr>
              <a:t>SDM</a:t>
            </a:r>
            <a:r>
              <a:rPr sz="2000"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2060"/>
                </a:solidFill>
                <a:latin typeface="Arial"/>
                <a:cs typeface="Arial"/>
              </a:rPr>
              <a:t>sesuai</a:t>
            </a:r>
            <a:r>
              <a:rPr sz="2000"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2060"/>
                </a:solidFill>
                <a:latin typeface="Arial"/>
                <a:cs typeface="Arial"/>
              </a:rPr>
              <a:t>klasifikasi</a:t>
            </a:r>
            <a:r>
              <a:rPr sz="2000" spc="-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45" dirty="0">
                <a:solidFill>
                  <a:srgbClr val="002060"/>
                </a:solidFill>
                <a:latin typeface="Arial"/>
                <a:cs typeface="Arial"/>
              </a:rPr>
              <a:t>kebutuhan</a:t>
            </a:r>
            <a:r>
              <a:rPr sz="2000" spc="-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2060"/>
                </a:solidFill>
                <a:latin typeface="Arial"/>
                <a:cs typeface="Arial"/>
              </a:rPr>
              <a:t>perusahaan</a:t>
            </a:r>
            <a:r>
              <a:rPr sz="2000" spc="-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002060"/>
                </a:solidFill>
                <a:latin typeface="Arial"/>
                <a:cs typeface="Arial"/>
              </a:rPr>
              <a:t>sebagai</a:t>
            </a:r>
            <a:r>
              <a:rPr sz="2000" spc="-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2060"/>
                </a:solidFill>
                <a:latin typeface="Arial"/>
                <a:cs typeface="Arial"/>
              </a:rPr>
              <a:t>salah</a:t>
            </a:r>
            <a:r>
              <a:rPr sz="2000" spc="-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Arial"/>
                <a:cs typeface="Arial"/>
              </a:rPr>
              <a:t>satu  </a:t>
            </a:r>
            <a:r>
              <a:rPr sz="2000" spc="5" dirty="0">
                <a:solidFill>
                  <a:srgbClr val="002060"/>
                </a:solidFill>
                <a:latin typeface="Arial"/>
                <a:cs typeface="Arial"/>
              </a:rPr>
              <a:t>alat </a:t>
            </a:r>
            <a:r>
              <a:rPr sz="2000" spc="10" dirty="0">
                <a:solidFill>
                  <a:srgbClr val="002060"/>
                </a:solidFill>
                <a:latin typeface="Arial"/>
                <a:cs typeface="Arial"/>
              </a:rPr>
              <a:t>organisasi </a:t>
            </a:r>
            <a:r>
              <a:rPr sz="2000" spc="40" dirty="0">
                <a:solidFill>
                  <a:srgbClr val="002060"/>
                </a:solidFill>
                <a:latin typeface="Arial"/>
                <a:cs typeface="Arial"/>
              </a:rPr>
              <a:t>dalam </a:t>
            </a:r>
            <a:r>
              <a:rPr sz="2000" spc="55" dirty="0">
                <a:solidFill>
                  <a:srgbClr val="002060"/>
                </a:solidFill>
                <a:latin typeface="Arial"/>
                <a:cs typeface="Arial"/>
              </a:rPr>
              <a:t>pembaruan </a:t>
            </a:r>
            <a:r>
              <a:rPr sz="2000" spc="50" dirty="0">
                <a:solidFill>
                  <a:srgbClr val="002060"/>
                </a:solidFill>
                <a:latin typeface="Arial"/>
                <a:cs typeface="Arial"/>
              </a:rPr>
              <a:t>dan</a:t>
            </a:r>
            <a:r>
              <a:rPr sz="2000" spc="-40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002060"/>
                </a:solidFill>
                <a:latin typeface="Arial"/>
                <a:cs typeface="Arial"/>
              </a:rPr>
              <a:t>pengembangan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4FCDD8A-4F1D-4498-857D-1A6E54704A91}"/>
              </a:ext>
            </a:extLst>
          </p:cNvPr>
          <p:cNvSpPr/>
          <p:nvPr/>
        </p:nvSpPr>
        <p:spPr>
          <a:xfrm>
            <a:off x="1828800" y="1150931"/>
            <a:ext cx="8534400" cy="816806"/>
          </a:xfrm>
          <a:prstGeom prst="roundRect">
            <a:avLst/>
          </a:prstGeom>
          <a:solidFill>
            <a:srgbClr val="002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PEMBINAAN DAN PENGEMBANGAN SDM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8C838E-6E69-4102-8CC1-14F3D35B216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9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41FDD1-FFD8-F44A-B3A1-AC4E9293FC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21"/>
            <a:ext cx="6985000" cy="1143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1132</Words>
  <Application>Microsoft Macintosh PowerPoint</Application>
  <PresentationFormat>Widescreen</PresentationFormat>
  <Paragraphs>122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 4 Manajemen SDM dan Lembaga</dc:title>
  <cp:lastModifiedBy>Microsoft Office User</cp:lastModifiedBy>
  <cp:revision>24</cp:revision>
  <dcterms:created xsi:type="dcterms:W3CDTF">2021-05-27T12:17:58Z</dcterms:created>
  <dcterms:modified xsi:type="dcterms:W3CDTF">2021-08-12T04:24:15Z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2019-05-24T00:00:00Z</vt:filetime>
  </property>
  <property fmtid="{D5CDD505-2E9C-101B-9397-08002B2CF9AE}" pid="3" name="Creator">
    <vt:lpwstr>PowerPoint</vt:lpwstr>
  </property>
  <property fmtid="{D5CDD505-2E9C-101B-9397-08002B2CF9AE}" pid="4" name="LastSaved">
    <vt:filetime>2021-05-27T00:00:00Z</vt:filetime>
  </property>
</Properties>
</file>