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7" r:id="rId6"/>
    <p:sldId id="260" r:id="rId7"/>
    <p:sldId id="261" r:id="rId8"/>
    <p:sldId id="262" r:id="rId9"/>
    <p:sldId id="268" r:id="rId10"/>
    <p:sldId id="269" r:id="rId11"/>
    <p:sldId id="271" r:id="rId12"/>
    <p:sldId id="274" r:id="rId13"/>
    <p:sldId id="275" r:id="rId14"/>
    <p:sldId id="264" r:id="rId15"/>
    <p:sldId id="272" r:id="rId16"/>
    <p:sldId id="273" r:id="rId17"/>
    <p:sldId id="265" r:id="rId18"/>
    <p:sldId id="276" r:id="rId19"/>
    <p:sldId id="266" r:id="rId20"/>
    <p:sldId id="277" r:id="rId21"/>
    <p:sldId id="278" r:id="rId22"/>
    <p:sldId id="279" r:id="rId23"/>
    <p:sldId id="280" r:id="rId24"/>
    <p:sldId id="281" r:id="rId25"/>
  </p:sldIdLst>
  <p:sldSz cx="18288000" cy="10287000"/>
  <p:notesSz cx="6858000" cy="9144000"/>
  <p:embeddedFontLst>
    <p:embeddedFont>
      <p:font typeface="Lilita One" charset="0"/>
      <p:regular r:id="rId26"/>
    </p:embeddedFont>
    <p:embeddedFont>
      <p:font typeface="Core Bandi Face" charset="-127"/>
      <p:regular r:id="rId27"/>
    </p:embeddedFont>
    <p:embeddedFont>
      <p:font typeface="Calibri"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E9CC9-84B0-4083-BE1E-BAADA3AD3C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id-ID"/>
        </a:p>
      </dgm:t>
    </dgm:pt>
    <dgm:pt modelId="{C3CC21B8-7137-4F54-BF5C-EED372F52E05}">
      <dgm:prSet phldrT="[Text]"/>
      <dgm:spPr/>
      <dgm:t>
        <a:bodyPr/>
        <a:lstStyle/>
        <a:p>
          <a:r>
            <a:rPr lang="id-ID" dirty="0" smtClean="0"/>
            <a:t>Random Sampling</a:t>
          </a:r>
          <a:endParaRPr lang="id-ID" dirty="0"/>
        </a:p>
      </dgm:t>
    </dgm:pt>
    <dgm:pt modelId="{74C8AB2E-E3CE-4461-809A-A4437E476939}" type="parTrans" cxnId="{3E593EFB-036E-4190-ADBF-81773457CD03}">
      <dgm:prSet/>
      <dgm:spPr/>
      <dgm:t>
        <a:bodyPr/>
        <a:lstStyle/>
        <a:p>
          <a:endParaRPr lang="id-ID"/>
        </a:p>
      </dgm:t>
    </dgm:pt>
    <dgm:pt modelId="{438E964E-DD6D-46E5-AB1D-EA0E842EF17F}" type="sibTrans" cxnId="{3E593EFB-036E-4190-ADBF-81773457CD03}">
      <dgm:prSet/>
      <dgm:spPr/>
      <dgm:t>
        <a:bodyPr/>
        <a:lstStyle/>
        <a:p>
          <a:endParaRPr lang="id-ID"/>
        </a:p>
      </dgm:t>
    </dgm:pt>
    <dgm:pt modelId="{4C1FFC6E-C582-42FD-A999-FD8536ABDEBC}">
      <dgm:prSet phldrT="[Text]"/>
      <dgm:spPr/>
      <dgm:t>
        <a:bodyPr/>
        <a:lstStyle/>
        <a:p>
          <a:r>
            <a:rPr lang="id-ID" dirty="0" smtClean="0"/>
            <a:t>Stratified Sampling</a:t>
          </a:r>
          <a:endParaRPr lang="id-ID" dirty="0"/>
        </a:p>
      </dgm:t>
    </dgm:pt>
    <dgm:pt modelId="{5A666D75-2477-460B-AB0E-4438EB5D4ED8}" type="parTrans" cxnId="{784EAE28-55A8-4F39-ABB9-2E57F50A8755}">
      <dgm:prSet/>
      <dgm:spPr/>
      <dgm:t>
        <a:bodyPr/>
        <a:lstStyle/>
        <a:p>
          <a:endParaRPr lang="id-ID"/>
        </a:p>
      </dgm:t>
    </dgm:pt>
    <dgm:pt modelId="{8A98E35C-7BA9-492F-90AE-6FEA3ABB53FA}" type="sibTrans" cxnId="{784EAE28-55A8-4F39-ABB9-2E57F50A8755}">
      <dgm:prSet/>
      <dgm:spPr/>
      <dgm:t>
        <a:bodyPr/>
        <a:lstStyle/>
        <a:p>
          <a:endParaRPr lang="id-ID"/>
        </a:p>
      </dgm:t>
    </dgm:pt>
    <dgm:pt modelId="{7C7E71AF-9021-4706-8C9D-6FBCB92D097A}">
      <dgm:prSet phldrT="[Text]"/>
      <dgm:spPr/>
      <dgm:t>
        <a:bodyPr/>
        <a:lstStyle/>
        <a:p>
          <a:r>
            <a:rPr lang="id-ID" dirty="0" smtClean="0"/>
            <a:t>Cluster Sampling</a:t>
          </a:r>
          <a:endParaRPr lang="id-ID" dirty="0"/>
        </a:p>
      </dgm:t>
    </dgm:pt>
    <dgm:pt modelId="{ADBF24A9-289E-436F-B069-BD5D8A9F9186}" type="parTrans" cxnId="{D66215DA-ECFA-4B22-B195-BFF7A0472C5C}">
      <dgm:prSet/>
      <dgm:spPr/>
      <dgm:t>
        <a:bodyPr/>
        <a:lstStyle/>
        <a:p>
          <a:endParaRPr lang="id-ID"/>
        </a:p>
      </dgm:t>
    </dgm:pt>
    <dgm:pt modelId="{AF4ED569-E2FF-49B2-85B5-EA14F5703EC6}" type="sibTrans" cxnId="{D66215DA-ECFA-4B22-B195-BFF7A0472C5C}">
      <dgm:prSet/>
      <dgm:spPr/>
      <dgm:t>
        <a:bodyPr/>
        <a:lstStyle/>
        <a:p>
          <a:endParaRPr lang="id-ID"/>
        </a:p>
      </dgm:t>
    </dgm:pt>
    <dgm:pt modelId="{028245FE-C970-4493-B91C-713E00A476B4}">
      <dgm:prSet phldrT="[Text]"/>
      <dgm:spPr/>
      <dgm:t>
        <a:bodyPr/>
        <a:lstStyle/>
        <a:p>
          <a:endParaRPr lang="id-ID" dirty="0"/>
        </a:p>
      </dgm:t>
    </dgm:pt>
    <dgm:pt modelId="{0B040991-0C49-4BB7-B7B1-BF283FAAFC6C}" type="parTrans" cxnId="{E98284E0-92E7-4046-8CB9-6E00391224D7}">
      <dgm:prSet/>
      <dgm:spPr/>
      <dgm:t>
        <a:bodyPr/>
        <a:lstStyle/>
        <a:p>
          <a:endParaRPr lang="id-ID"/>
        </a:p>
      </dgm:t>
    </dgm:pt>
    <dgm:pt modelId="{487163FD-9974-4E1C-8875-E2274C6D1883}" type="sibTrans" cxnId="{E98284E0-92E7-4046-8CB9-6E00391224D7}">
      <dgm:prSet/>
      <dgm:spPr/>
      <dgm:t>
        <a:bodyPr/>
        <a:lstStyle/>
        <a:p>
          <a:endParaRPr lang="id-ID"/>
        </a:p>
      </dgm:t>
    </dgm:pt>
    <dgm:pt modelId="{981F48DD-48F7-4DE9-BADF-4DE276F0D9AD}">
      <dgm:prSet/>
      <dgm:spPr/>
      <dgm:t>
        <a:bodyPr/>
        <a:lstStyle/>
        <a:p>
          <a:r>
            <a:rPr lang="id-ID" dirty="0" smtClean="0"/>
            <a:t>Systematic Sampling</a:t>
          </a:r>
          <a:endParaRPr lang="id-ID" dirty="0"/>
        </a:p>
      </dgm:t>
    </dgm:pt>
    <dgm:pt modelId="{4B49BCC2-29A6-438B-B119-73CAF14EF9D2}" type="parTrans" cxnId="{087AF677-B047-4F61-981B-0CCFC0EB8238}">
      <dgm:prSet/>
      <dgm:spPr/>
      <dgm:t>
        <a:bodyPr/>
        <a:lstStyle/>
        <a:p>
          <a:endParaRPr lang="id-ID"/>
        </a:p>
      </dgm:t>
    </dgm:pt>
    <dgm:pt modelId="{F33830AF-D96B-4A7E-B6DC-3DB8D2AF4AA2}" type="sibTrans" cxnId="{087AF677-B047-4F61-981B-0CCFC0EB8238}">
      <dgm:prSet/>
      <dgm:spPr/>
      <dgm:t>
        <a:bodyPr/>
        <a:lstStyle/>
        <a:p>
          <a:endParaRPr lang="id-ID"/>
        </a:p>
      </dgm:t>
    </dgm:pt>
    <dgm:pt modelId="{678604A5-EF0C-40FD-BA6F-329C795D5BE3}" type="pres">
      <dgm:prSet presAssocID="{3C9E9CC9-84B0-4083-BE1E-BAADA3AD3C86}" presName="Name0" presStyleCnt="0">
        <dgm:presLayoutVars>
          <dgm:dir/>
          <dgm:resizeHandles val="exact"/>
        </dgm:presLayoutVars>
      </dgm:prSet>
      <dgm:spPr/>
      <dgm:t>
        <a:bodyPr/>
        <a:lstStyle/>
        <a:p>
          <a:endParaRPr lang="id-ID"/>
        </a:p>
      </dgm:t>
    </dgm:pt>
    <dgm:pt modelId="{A88DF28B-8A92-488B-B26B-40F4093B36D4}" type="pres">
      <dgm:prSet presAssocID="{C3CC21B8-7137-4F54-BF5C-EED372F52E05}" presName="Name5" presStyleLbl="vennNode1" presStyleIdx="0" presStyleCnt="4">
        <dgm:presLayoutVars>
          <dgm:bulletEnabled val="1"/>
        </dgm:presLayoutVars>
      </dgm:prSet>
      <dgm:spPr/>
      <dgm:t>
        <a:bodyPr/>
        <a:lstStyle/>
        <a:p>
          <a:endParaRPr lang="id-ID"/>
        </a:p>
      </dgm:t>
    </dgm:pt>
    <dgm:pt modelId="{12751ABD-E2F3-4BD0-87A8-4ED1DF3BD3C6}" type="pres">
      <dgm:prSet presAssocID="{438E964E-DD6D-46E5-AB1D-EA0E842EF17F}" presName="space" presStyleCnt="0"/>
      <dgm:spPr/>
    </dgm:pt>
    <dgm:pt modelId="{2B7BD226-35F4-4531-9DAB-6DC750FE2CC3}" type="pres">
      <dgm:prSet presAssocID="{4C1FFC6E-C582-42FD-A999-FD8536ABDEBC}" presName="Name5" presStyleLbl="vennNode1" presStyleIdx="1" presStyleCnt="4">
        <dgm:presLayoutVars>
          <dgm:bulletEnabled val="1"/>
        </dgm:presLayoutVars>
      </dgm:prSet>
      <dgm:spPr/>
      <dgm:t>
        <a:bodyPr/>
        <a:lstStyle/>
        <a:p>
          <a:endParaRPr lang="id-ID"/>
        </a:p>
      </dgm:t>
    </dgm:pt>
    <dgm:pt modelId="{A1F09E38-DDC6-4E59-86F9-B96ED8A2DE39}" type="pres">
      <dgm:prSet presAssocID="{8A98E35C-7BA9-492F-90AE-6FEA3ABB53FA}" presName="space" presStyleCnt="0"/>
      <dgm:spPr/>
    </dgm:pt>
    <dgm:pt modelId="{7AEF61F9-B94C-4760-9344-454632C148C5}" type="pres">
      <dgm:prSet presAssocID="{981F48DD-48F7-4DE9-BADF-4DE276F0D9AD}" presName="Name5" presStyleLbl="vennNode1" presStyleIdx="2" presStyleCnt="4">
        <dgm:presLayoutVars>
          <dgm:bulletEnabled val="1"/>
        </dgm:presLayoutVars>
      </dgm:prSet>
      <dgm:spPr/>
      <dgm:t>
        <a:bodyPr/>
        <a:lstStyle/>
        <a:p>
          <a:endParaRPr lang="id-ID"/>
        </a:p>
      </dgm:t>
    </dgm:pt>
    <dgm:pt modelId="{ECAA0278-BD8D-4984-B388-F594560E3F31}" type="pres">
      <dgm:prSet presAssocID="{F33830AF-D96B-4A7E-B6DC-3DB8D2AF4AA2}" presName="space" presStyleCnt="0"/>
      <dgm:spPr/>
    </dgm:pt>
    <dgm:pt modelId="{D5FE1276-9BE2-4AFD-A8E2-70EFA2CE9575}" type="pres">
      <dgm:prSet presAssocID="{7C7E71AF-9021-4706-8C9D-6FBCB92D097A}" presName="Name5" presStyleLbl="vennNode1" presStyleIdx="3" presStyleCnt="4">
        <dgm:presLayoutVars>
          <dgm:bulletEnabled val="1"/>
        </dgm:presLayoutVars>
      </dgm:prSet>
      <dgm:spPr/>
      <dgm:t>
        <a:bodyPr/>
        <a:lstStyle/>
        <a:p>
          <a:endParaRPr lang="id-ID"/>
        </a:p>
      </dgm:t>
    </dgm:pt>
  </dgm:ptLst>
  <dgm:cxnLst>
    <dgm:cxn modelId="{006886D2-0A23-4A52-A743-8140B62B18B1}" type="presOf" srcId="{C3CC21B8-7137-4F54-BF5C-EED372F52E05}" destId="{A88DF28B-8A92-488B-B26B-40F4093B36D4}" srcOrd="0" destOrd="0" presId="urn:microsoft.com/office/officeart/2005/8/layout/venn3"/>
    <dgm:cxn modelId="{E98284E0-92E7-4046-8CB9-6E00391224D7}" srcId="{7C7E71AF-9021-4706-8C9D-6FBCB92D097A}" destId="{028245FE-C970-4493-B91C-713E00A476B4}" srcOrd="0" destOrd="0" parTransId="{0B040991-0C49-4BB7-B7B1-BF283FAAFC6C}" sibTransId="{487163FD-9974-4E1C-8875-E2274C6D1883}"/>
    <dgm:cxn modelId="{087AF677-B047-4F61-981B-0CCFC0EB8238}" srcId="{3C9E9CC9-84B0-4083-BE1E-BAADA3AD3C86}" destId="{981F48DD-48F7-4DE9-BADF-4DE276F0D9AD}" srcOrd="2" destOrd="0" parTransId="{4B49BCC2-29A6-438B-B119-73CAF14EF9D2}" sibTransId="{F33830AF-D96B-4A7E-B6DC-3DB8D2AF4AA2}"/>
    <dgm:cxn modelId="{C27E5399-4A0E-4847-9782-8415246BB62A}" type="presOf" srcId="{7C7E71AF-9021-4706-8C9D-6FBCB92D097A}" destId="{D5FE1276-9BE2-4AFD-A8E2-70EFA2CE9575}" srcOrd="0" destOrd="0" presId="urn:microsoft.com/office/officeart/2005/8/layout/venn3"/>
    <dgm:cxn modelId="{3E593EFB-036E-4190-ADBF-81773457CD03}" srcId="{3C9E9CC9-84B0-4083-BE1E-BAADA3AD3C86}" destId="{C3CC21B8-7137-4F54-BF5C-EED372F52E05}" srcOrd="0" destOrd="0" parTransId="{74C8AB2E-E3CE-4461-809A-A4437E476939}" sibTransId="{438E964E-DD6D-46E5-AB1D-EA0E842EF17F}"/>
    <dgm:cxn modelId="{58D1E60E-B0CB-4286-9407-6773425B9E6B}" type="presOf" srcId="{3C9E9CC9-84B0-4083-BE1E-BAADA3AD3C86}" destId="{678604A5-EF0C-40FD-BA6F-329C795D5BE3}" srcOrd="0" destOrd="0" presId="urn:microsoft.com/office/officeart/2005/8/layout/venn3"/>
    <dgm:cxn modelId="{90772592-9754-4682-ABCF-481F8339FCE3}" type="presOf" srcId="{981F48DD-48F7-4DE9-BADF-4DE276F0D9AD}" destId="{7AEF61F9-B94C-4760-9344-454632C148C5}" srcOrd="0" destOrd="0" presId="urn:microsoft.com/office/officeart/2005/8/layout/venn3"/>
    <dgm:cxn modelId="{C05A15C2-9192-480C-8AD3-6EC56B3F69A5}" type="presOf" srcId="{028245FE-C970-4493-B91C-713E00A476B4}" destId="{D5FE1276-9BE2-4AFD-A8E2-70EFA2CE9575}" srcOrd="0" destOrd="1" presId="urn:microsoft.com/office/officeart/2005/8/layout/venn3"/>
    <dgm:cxn modelId="{D66215DA-ECFA-4B22-B195-BFF7A0472C5C}" srcId="{3C9E9CC9-84B0-4083-BE1E-BAADA3AD3C86}" destId="{7C7E71AF-9021-4706-8C9D-6FBCB92D097A}" srcOrd="3" destOrd="0" parTransId="{ADBF24A9-289E-436F-B069-BD5D8A9F9186}" sibTransId="{AF4ED569-E2FF-49B2-85B5-EA14F5703EC6}"/>
    <dgm:cxn modelId="{784EAE28-55A8-4F39-ABB9-2E57F50A8755}" srcId="{3C9E9CC9-84B0-4083-BE1E-BAADA3AD3C86}" destId="{4C1FFC6E-C582-42FD-A999-FD8536ABDEBC}" srcOrd="1" destOrd="0" parTransId="{5A666D75-2477-460B-AB0E-4438EB5D4ED8}" sibTransId="{8A98E35C-7BA9-492F-90AE-6FEA3ABB53FA}"/>
    <dgm:cxn modelId="{114B12BF-B7C9-49AD-B5B2-BAA6E5F1674E}" type="presOf" srcId="{4C1FFC6E-C582-42FD-A999-FD8536ABDEBC}" destId="{2B7BD226-35F4-4531-9DAB-6DC750FE2CC3}" srcOrd="0" destOrd="0" presId="urn:microsoft.com/office/officeart/2005/8/layout/venn3"/>
    <dgm:cxn modelId="{B5DF6B9E-13BF-4328-B739-8E0C5476D123}" type="presParOf" srcId="{678604A5-EF0C-40FD-BA6F-329C795D5BE3}" destId="{A88DF28B-8A92-488B-B26B-40F4093B36D4}" srcOrd="0" destOrd="0" presId="urn:microsoft.com/office/officeart/2005/8/layout/venn3"/>
    <dgm:cxn modelId="{91890793-EC50-49DE-9613-AD177DF3ACD8}" type="presParOf" srcId="{678604A5-EF0C-40FD-BA6F-329C795D5BE3}" destId="{12751ABD-E2F3-4BD0-87A8-4ED1DF3BD3C6}" srcOrd="1" destOrd="0" presId="urn:microsoft.com/office/officeart/2005/8/layout/venn3"/>
    <dgm:cxn modelId="{76E6727C-3561-4F68-86FC-3B23167D00DE}" type="presParOf" srcId="{678604A5-EF0C-40FD-BA6F-329C795D5BE3}" destId="{2B7BD226-35F4-4531-9DAB-6DC750FE2CC3}" srcOrd="2" destOrd="0" presId="urn:microsoft.com/office/officeart/2005/8/layout/venn3"/>
    <dgm:cxn modelId="{BFF8D3F7-4838-43C9-9968-1B3994765C9D}" type="presParOf" srcId="{678604A5-EF0C-40FD-BA6F-329C795D5BE3}" destId="{A1F09E38-DDC6-4E59-86F9-B96ED8A2DE39}" srcOrd="3" destOrd="0" presId="urn:microsoft.com/office/officeart/2005/8/layout/venn3"/>
    <dgm:cxn modelId="{289BB784-5386-46D6-8AFF-4F74D5B40EAC}" type="presParOf" srcId="{678604A5-EF0C-40FD-BA6F-329C795D5BE3}" destId="{7AEF61F9-B94C-4760-9344-454632C148C5}" srcOrd="4" destOrd="0" presId="urn:microsoft.com/office/officeart/2005/8/layout/venn3"/>
    <dgm:cxn modelId="{BF2A3B0D-B3D6-406D-8010-CE48D0506D15}" type="presParOf" srcId="{678604A5-EF0C-40FD-BA6F-329C795D5BE3}" destId="{ECAA0278-BD8D-4984-B388-F594560E3F31}" srcOrd="5" destOrd="0" presId="urn:microsoft.com/office/officeart/2005/8/layout/venn3"/>
    <dgm:cxn modelId="{B472E971-21BF-4BB2-8FE4-88AEFD9666B6}" type="presParOf" srcId="{678604A5-EF0C-40FD-BA6F-329C795D5BE3}" destId="{D5FE1276-9BE2-4AFD-A8E2-70EFA2CE9575}" srcOrd="6" destOrd="0" presId="urn:microsoft.com/office/officeart/2005/8/layout/venn3"/>
  </dgm:cxnLst>
  <dgm:bg/>
  <dgm:whole/>
</dgm:dataModel>
</file>

<file path=ppt/diagrams/data2.xml><?xml version="1.0" encoding="utf-8"?>
<dgm:dataModel xmlns:dgm="http://schemas.openxmlformats.org/drawingml/2006/diagram" xmlns:a="http://schemas.openxmlformats.org/drawingml/2006/main">
  <dgm:ptLst>
    <dgm:pt modelId="{3C9E9CC9-84B0-4083-BE1E-BAADA3AD3C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id-ID"/>
        </a:p>
      </dgm:t>
    </dgm:pt>
    <dgm:pt modelId="{C3CC21B8-7137-4F54-BF5C-EED372F52E05}">
      <dgm:prSet phldrT="[Text]"/>
      <dgm:spPr/>
      <dgm:t>
        <a:bodyPr/>
        <a:lstStyle/>
        <a:p>
          <a:r>
            <a:rPr lang="id-ID" dirty="0" smtClean="0"/>
            <a:t>Sistematic Sampling</a:t>
          </a:r>
          <a:endParaRPr lang="id-ID" dirty="0"/>
        </a:p>
      </dgm:t>
    </dgm:pt>
    <dgm:pt modelId="{74C8AB2E-E3CE-4461-809A-A4437E476939}" type="parTrans" cxnId="{3E593EFB-036E-4190-ADBF-81773457CD03}">
      <dgm:prSet/>
      <dgm:spPr/>
      <dgm:t>
        <a:bodyPr/>
        <a:lstStyle/>
        <a:p>
          <a:endParaRPr lang="id-ID"/>
        </a:p>
      </dgm:t>
    </dgm:pt>
    <dgm:pt modelId="{438E964E-DD6D-46E5-AB1D-EA0E842EF17F}" type="sibTrans" cxnId="{3E593EFB-036E-4190-ADBF-81773457CD03}">
      <dgm:prSet/>
      <dgm:spPr/>
      <dgm:t>
        <a:bodyPr/>
        <a:lstStyle/>
        <a:p>
          <a:endParaRPr lang="id-ID"/>
        </a:p>
      </dgm:t>
    </dgm:pt>
    <dgm:pt modelId="{4C1FFC6E-C582-42FD-A999-FD8536ABDEBC}">
      <dgm:prSet phldrT="[Text]"/>
      <dgm:spPr/>
      <dgm:t>
        <a:bodyPr/>
        <a:lstStyle/>
        <a:p>
          <a:r>
            <a:rPr lang="id-ID" dirty="0" smtClean="0"/>
            <a:t>Kuota Sampling</a:t>
          </a:r>
          <a:endParaRPr lang="id-ID" dirty="0"/>
        </a:p>
      </dgm:t>
    </dgm:pt>
    <dgm:pt modelId="{5A666D75-2477-460B-AB0E-4438EB5D4ED8}" type="parTrans" cxnId="{784EAE28-55A8-4F39-ABB9-2E57F50A8755}">
      <dgm:prSet/>
      <dgm:spPr/>
      <dgm:t>
        <a:bodyPr/>
        <a:lstStyle/>
        <a:p>
          <a:endParaRPr lang="id-ID"/>
        </a:p>
      </dgm:t>
    </dgm:pt>
    <dgm:pt modelId="{8A98E35C-7BA9-492F-90AE-6FEA3ABB53FA}" type="sibTrans" cxnId="{784EAE28-55A8-4F39-ABB9-2E57F50A8755}">
      <dgm:prSet/>
      <dgm:spPr/>
      <dgm:t>
        <a:bodyPr/>
        <a:lstStyle/>
        <a:p>
          <a:endParaRPr lang="id-ID"/>
        </a:p>
      </dgm:t>
    </dgm:pt>
    <dgm:pt modelId="{7C7E71AF-9021-4706-8C9D-6FBCB92D097A}">
      <dgm:prSet phldrT="[Text]"/>
      <dgm:spPr/>
      <dgm:t>
        <a:bodyPr/>
        <a:lstStyle/>
        <a:p>
          <a:r>
            <a:rPr lang="id-ID" dirty="0" smtClean="0"/>
            <a:t>Purposive Sampling</a:t>
          </a:r>
          <a:endParaRPr lang="id-ID" dirty="0"/>
        </a:p>
      </dgm:t>
    </dgm:pt>
    <dgm:pt modelId="{ADBF24A9-289E-436F-B069-BD5D8A9F9186}" type="parTrans" cxnId="{D66215DA-ECFA-4B22-B195-BFF7A0472C5C}">
      <dgm:prSet/>
      <dgm:spPr/>
      <dgm:t>
        <a:bodyPr/>
        <a:lstStyle/>
        <a:p>
          <a:endParaRPr lang="id-ID"/>
        </a:p>
      </dgm:t>
    </dgm:pt>
    <dgm:pt modelId="{AF4ED569-E2FF-49B2-85B5-EA14F5703EC6}" type="sibTrans" cxnId="{D66215DA-ECFA-4B22-B195-BFF7A0472C5C}">
      <dgm:prSet/>
      <dgm:spPr/>
      <dgm:t>
        <a:bodyPr/>
        <a:lstStyle/>
        <a:p>
          <a:endParaRPr lang="id-ID"/>
        </a:p>
      </dgm:t>
    </dgm:pt>
    <dgm:pt modelId="{028245FE-C970-4493-B91C-713E00A476B4}">
      <dgm:prSet phldrT="[Text]"/>
      <dgm:spPr/>
      <dgm:t>
        <a:bodyPr/>
        <a:lstStyle/>
        <a:p>
          <a:endParaRPr lang="id-ID" dirty="0"/>
        </a:p>
      </dgm:t>
    </dgm:pt>
    <dgm:pt modelId="{0B040991-0C49-4BB7-B7B1-BF283FAAFC6C}" type="parTrans" cxnId="{E98284E0-92E7-4046-8CB9-6E00391224D7}">
      <dgm:prSet/>
      <dgm:spPr/>
      <dgm:t>
        <a:bodyPr/>
        <a:lstStyle/>
        <a:p>
          <a:endParaRPr lang="id-ID"/>
        </a:p>
      </dgm:t>
    </dgm:pt>
    <dgm:pt modelId="{487163FD-9974-4E1C-8875-E2274C6D1883}" type="sibTrans" cxnId="{E98284E0-92E7-4046-8CB9-6E00391224D7}">
      <dgm:prSet/>
      <dgm:spPr/>
      <dgm:t>
        <a:bodyPr/>
        <a:lstStyle/>
        <a:p>
          <a:endParaRPr lang="id-ID"/>
        </a:p>
      </dgm:t>
    </dgm:pt>
    <dgm:pt modelId="{981F48DD-48F7-4DE9-BADF-4DE276F0D9AD}">
      <dgm:prSet/>
      <dgm:spPr/>
      <dgm:t>
        <a:bodyPr/>
        <a:lstStyle/>
        <a:p>
          <a:r>
            <a:rPr lang="id-ID" dirty="0" smtClean="0"/>
            <a:t>Insidental Sampling</a:t>
          </a:r>
          <a:endParaRPr lang="id-ID" dirty="0"/>
        </a:p>
      </dgm:t>
    </dgm:pt>
    <dgm:pt modelId="{4B49BCC2-29A6-438B-B119-73CAF14EF9D2}" type="parTrans" cxnId="{087AF677-B047-4F61-981B-0CCFC0EB8238}">
      <dgm:prSet/>
      <dgm:spPr/>
      <dgm:t>
        <a:bodyPr/>
        <a:lstStyle/>
        <a:p>
          <a:endParaRPr lang="id-ID"/>
        </a:p>
      </dgm:t>
    </dgm:pt>
    <dgm:pt modelId="{F33830AF-D96B-4A7E-B6DC-3DB8D2AF4AA2}" type="sibTrans" cxnId="{087AF677-B047-4F61-981B-0CCFC0EB8238}">
      <dgm:prSet/>
      <dgm:spPr/>
      <dgm:t>
        <a:bodyPr/>
        <a:lstStyle/>
        <a:p>
          <a:endParaRPr lang="id-ID"/>
        </a:p>
      </dgm:t>
    </dgm:pt>
    <dgm:pt modelId="{9A13CA0A-0E93-48AD-8790-AEEC1524B54D}">
      <dgm:prSet phldrT="[Text]"/>
      <dgm:spPr/>
      <dgm:t>
        <a:bodyPr/>
        <a:lstStyle/>
        <a:p>
          <a:endParaRPr lang="id-ID" dirty="0" smtClean="0"/>
        </a:p>
      </dgm:t>
    </dgm:pt>
    <dgm:pt modelId="{F3426F14-D862-46EC-BF9B-090E4219378A}" type="parTrans" cxnId="{CFED437E-C60F-4836-B5BD-DC4B6FFA0EF0}">
      <dgm:prSet/>
      <dgm:spPr/>
      <dgm:t>
        <a:bodyPr/>
        <a:lstStyle/>
        <a:p>
          <a:endParaRPr lang="id-ID"/>
        </a:p>
      </dgm:t>
    </dgm:pt>
    <dgm:pt modelId="{0E9BEDB5-88F0-405E-866E-AB33D26F5E67}" type="sibTrans" cxnId="{CFED437E-C60F-4836-B5BD-DC4B6FFA0EF0}">
      <dgm:prSet/>
      <dgm:spPr/>
      <dgm:t>
        <a:bodyPr/>
        <a:lstStyle/>
        <a:p>
          <a:endParaRPr lang="id-ID"/>
        </a:p>
      </dgm:t>
    </dgm:pt>
    <dgm:pt modelId="{678604A5-EF0C-40FD-BA6F-329C795D5BE3}" type="pres">
      <dgm:prSet presAssocID="{3C9E9CC9-84B0-4083-BE1E-BAADA3AD3C86}" presName="Name0" presStyleCnt="0">
        <dgm:presLayoutVars>
          <dgm:dir/>
          <dgm:resizeHandles val="exact"/>
        </dgm:presLayoutVars>
      </dgm:prSet>
      <dgm:spPr/>
      <dgm:t>
        <a:bodyPr/>
        <a:lstStyle/>
        <a:p>
          <a:endParaRPr lang="id-ID"/>
        </a:p>
      </dgm:t>
    </dgm:pt>
    <dgm:pt modelId="{A88DF28B-8A92-488B-B26B-40F4093B36D4}" type="pres">
      <dgm:prSet presAssocID="{C3CC21B8-7137-4F54-BF5C-EED372F52E05}" presName="Name5" presStyleLbl="vennNode1" presStyleIdx="0" presStyleCnt="4">
        <dgm:presLayoutVars>
          <dgm:bulletEnabled val="1"/>
        </dgm:presLayoutVars>
      </dgm:prSet>
      <dgm:spPr/>
      <dgm:t>
        <a:bodyPr/>
        <a:lstStyle/>
        <a:p>
          <a:endParaRPr lang="id-ID"/>
        </a:p>
      </dgm:t>
    </dgm:pt>
    <dgm:pt modelId="{12751ABD-E2F3-4BD0-87A8-4ED1DF3BD3C6}" type="pres">
      <dgm:prSet presAssocID="{438E964E-DD6D-46E5-AB1D-EA0E842EF17F}" presName="space" presStyleCnt="0"/>
      <dgm:spPr/>
    </dgm:pt>
    <dgm:pt modelId="{2B7BD226-35F4-4531-9DAB-6DC750FE2CC3}" type="pres">
      <dgm:prSet presAssocID="{4C1FFC6E-C582-42FD-A999-FD8536ABDEBC}" presName="Name5" presStyleLbl="vennNode1" presStyleIdx="1" presStyleCnt="4">
        <dgm:presLayoutVars>
          <dgm:bulletEnabled val="1"/>
        </dgm:presLayoutVars>
      </dgm:prSet>
      <dgm:spPr/>
      <dgm:t>
        <a:bodyPr/>
        <a:lstStyle/>
        <a:p>
          <a:endParaRPr lang="id-ID"/>
        </a:p>
      </dgm:t>
    </dgm:pt>
    <dgm:pt modelId="{A1F09E38-DDC6-4E59-86F9-B96ED8A2DE39}" type="pres">
      <dgm:prSet presAssocID="{8A98E35C-7BA9-492F-90AE-6FEA3ABB53FA}" presName="space" presStyleCnt="0"/>
      <dgm:spPr/>
    </dgm:pt>
    <dgm:pt modelId="{7AEF61F9-B94C-4760-9344-454632C148C5}" type="pres">
      <dgm:prSet presAssocID="{981F48DD-48F7-4DE9-BADF-4DE276F0D9AD}" presName="Name5" presStyleLbl="vennNode1" presStyleIdx="2" presStyleCnt="4">
        <dgm:presLayoutVars>
          <dgm:bulletEnabled val="1"/>
        </dgm:presLayoutVars>
      </dgm:prSet>
      <dgm:spPr/>
      <dgm:t>
        <a:bodyPr/>
        <a:lstStyle/>
        <a:p>
          <a:endParaRPr lang="id-ID"/>
        </a:p>
      </dgm:t>
    </dgm:pt>
    <dgm:pt modelId="{ECAA0278-BD8D-4984-B388-F594560E3F31}" type="pres">
      <dgm:prSet presAssocID="{F33830AF-D96B-4A7E-B6DC-3DB8D2AF4AA2}" presName="space" presStyleCnt="0"/>
      <dgm:spPr/>
    </dgm:pt>
    <dgm:pt modelId="{D5FE1276-9BE2-4AFD-A8E2-70EFA2CE9575}" type="pres">
      <dgm:prSet presAssocID="{7C7E71AF-9021-4706-8C9D-6FBCB92D097A}" presName="Name5" presStyleLbl="vennNode1" presStyleIdx="3" presStyleCnt="4">
        <dgm:presLayoutVars>
          <dgm:bulletEnabled val="1"/>
        </dgm:presLayoutVars>
      </dgm:prSet>
      <dgm:spPr/>
      <dgm:t>
        <a:bodyPr/>
        <a:lstStyle/>
        <a:p>
          <a:endParaRPr lang="id-ID"/>
        </a:p>
      </dgm:t>
    </dgm:pt>
  </dgm:ptLst>
  <dgm:cxnLst>
    <dgm:cxn modelId="{BEC1B689-DA68-4201-A2AB-A484EF47ABC2}" type="presOf" srcId="{3C9E9CC9-84B0-4083-BE1E-BAADA3AD3C86}" destId="{678604A5-EF0C-40FD-BA6F-329C795D5BE3}" srcOrd="0" destOrd="0" presId="urn:microsoft.com/office/officeart/2005/8/layout/venn3"/>
    <dgm:cxn modelId="{E98284E0-92E7-4046-8CB9-6E00391224D7}" srcId="{7C7E71AF-9021-4706-8C9D-6FBCB92D097A}" destId="{028245FE-C970-4493-B91C-713E00A476B4}" srcOrd="1" destOrd="0" parTransId="{0B040991-0C49-4BB7-B7B1-BF283FAAFC6C}" sibTransId="{487163FD-9974-4E1C-8875-E2274C6D1883}"/>
    <dgm:cxn modelId="{4683C420-E4EB-4FB1-A97F-31D26150D015}" type="presOf" srcId="{C3CC21B8-7137-4F54-BF5C-EED372F52E05}" destId="{A88DF28B-8A92-488B-B26B-40F4093B36D4}" srcOrd="0" destOrd="0" presId="urn:microsoft.com/office/officeart/2005/8/layout/venn3"/>
    <dgm:cxn modelId="{087AF677-B047-4F61-981B-0CCFC0EB8238}" srcId="{3C9E9CC9-84B0-4083-BE1E-BAADA3AD3C86}" destId="{981F48DD-48F7-4DE9-BADF-4DE276F0D9AD}" srcOrd="2" destOrd="0" parTransId="{4B49BCC2-29A6-438B-B119-73CAF14EF9D2}" sibTransId="{F33830AF-D96B-4A7E-B6DC-3DB8D2AF4AA2}"/>
    <dgm:cxn modelId="{F395C9CB-F993-4FDA-9CB2-C9EAF1DA9C26}" type="presOf" srcId="{9A13CA0A-0E93-48AD-8790-AEEC1524B54D}" destId="{D5FE1276-9BE2-4AFD-A8E2-70EFA2CE9575}" srcOrd="0" destOrd="1" presId="urn:microsoft.com/office/officeart/2005/8/layout/venn3"/>
    <dgm:cxn modelId="{3E593EFB-036E-4190-ADBF-81773457CD03}" srcId="{3C9E9CC9-84B0-4083-BE1E-BAADA3AD3C86}" destId="{C3CC21B8-7137-4F54-BF5C-EED372F52E05}" srcOrd="0" destOrd="0" parTransId="{74C8AB2E-E3CE-4461-809A-A4437E476939}" sibTransId="{438E964E-DD6D-46E5-AB1D-EA0E842EF17F}"/>
    <dgm:cxn modelId="{175A651D-3036-40F3-81F3-CBBC6AB6E5E8}" type="presOf" srcId="{028245FE-C970-4493-B91C-713E00A476B4}" destId="{D5FE1276-9BE2-4AFD-A8E2-70EFA2CE9575}" srcOrd="0" destOrd="2" presId="urn:microsoft.com/office/officeart/2005/8/layout/venn3"/>
    <dgm:cxn modelId="{B6DEE507-0E40-4744-82EC-579DFEA8A870}" type="presOf" srcId="{981F48DD-48F7-4DE9-BADF-4DE276F0D9AD}" destId="{7AEF61F9-B94C-4760-9344-454632C148C5}" srcOrd="0" destOrd="0" presId="urn:microsoft.com/office/officeart/2005/8/layout/venn3"/>
    <dgm:cxn modelId="{D66215DA-ECFA-4B22-B195-BFF7A0472C5C}" srcId="{3C9E9CC9-84B0-4083-BE1E-BAADA3AD3C86}" destId="{7C7E71AF-9021-4706-8C9D-6FBCB92D097A}" srcOrd="3" destOrd="0" parTransId="{ADBF24A9-289E-436F-B069-BD5D8A9F9186}" sibTransId="{AF4ED569-E2FF-49B2-85B5-EA14F5703EC6}"/>
    <dgm:cxn modelId="{784EAE28-55A8-4F39-ABB9-2E57F50A8755}" srcId="{3C9E9CC9-84B0-4083-BE1E-BAADA3AD3C86}" destId="{4C1FFC6E-C582-42FD-A999-FD8536ABDEBC}" srcOrd="1" destOrd="0" parTransId="{5A666D75-2477-460B-AB0E-4438EB5D4ED8}" sibTransId="{8A98E35C-7BA9-492F-90AE-6FEA3ABB53FA}"/>
    <dgm:cxn modelId="{CFED437E-C60F-4836-B5BD-DC4B6FFA0EF0}" srcId="{7C7E71AF-9021-4706-8C9D-6FBCB92D097A}" destId="{9A13CA0A-0E93-48AD-8790-AEEC1524B54D}" srcOrd="0" destOrd="0" parTransId="{F3426F14-D862-46EC-BF9B-090E4219378A}" sibTransId="{0E9BEDB5-88F0-405E-866E-AB33D26F5E67}"/>
    <dgm:cxn modelId="{61674D28-9C97-4A3E-9156-5CC242C2AB30}" type="presOf" srcId="{4C1FFC6E-C582-42FD-A999-FD8536ABDEBC}" destId="{2B7BD226-35F4-4531-9DAB-6DC750FE2CC3}" srcOrd="0" destOrd="0" presId="urn:microsoft.com/office/officeart/2005/8/layout/venn3"/>
    <dgm:cxn modelId="{9E715840-AFEF-4183-A949-DF905510B0BC}" type="presOf" srcId="{7C7E71AF-9021-4706-8C9D-6FBCB92D097A}" destId="{D5FE1276-9BE2-4AFD-A8E2-70EFA2CE9575}" srcOrd="0" destOrd="0" presId="urn:microsoft.com/office/officeart/2005/8/layout/venn3"/>
    <dgm:cxn modelId="{AF3C4C3F-0121-440D-AC3C-533C6DDE7745}" type="presParOf" srcId="{678604A5-EF0C-40FD-BA6F-329C795D5BE3}" destId="{A88DF28B-8A92-488B-B26B-40F4093B36D4}" srcOrd="0" destOrd="0" presId="urn:microsoft.com/office/officeart/2005/8/layout/venn3"/>
    <dgm:cxn modelId="{2C5EB8B5-B6FF-4274-A311-3FC44C82496B}" type="presParOf" srcId="{678604A5-EF0C-40FD-BA6F-329C795D5BE3}" destId="{12751ABD-E2F3-4BD0-87A8-4ED1DF3BD3C6}" srcOrd="1" destOrd="0" presId="urn:microsoft.com/office/officeart/2005/8/layout/venn3"/>
    <dgm:cxn modelId="{70FEFCB1-89F8-4AD4-8A15-ACA396297F2C}" type="presParOf" srcId="{678604A5-EF0C-40FD-BA6F-329C795D5BE3}" destId="{2B7BD226-35F4-4531-9DAB-6DC750FE2CC3}" srcOrd="2" destOrd="0" presId="urn:microsoft.com/office/officeart/2005/8/layout/venn3"/>
    <dgm:cxn modelId="{E85B21C1-19BA-401D-A38D-BACD134D1C6B}" type="presParOf" srcId="{678604A5-EF0C-40FD-BA6F-329C795D5BE3}" destId="{A1F09E38-DDC6-4E59-86F9-B96ED8A2DE39}" srcOrd="3" destOrd="0" presId="urn:microsoft.com/office/officeart/2005/8/layout/venn3"/>
    <dgm:cxn modelId="{0CD111E1-71D1-4B84-A9D4-34684A89B140}" type="presParOf" srcId="{678604A5-EF0C-40FD-BA6F-329C795D5BE3}" destId="{7AEF61F9-B94C-4760-9344-454632C148C5}" srcOrd="4" destOrd="0" presId="urn:microsoft.com/office/officeart/2005/8/layout/venn3"/>
    <dgm:cxn modelId="{FEE11A07-DA28-4493-8E4A-C693328307F6}" type="presParOf" srcId="{678604A5-EF0C-40FD-BA6F-329C795D5BE3}" destId="{ECAA0278-BD8D-4984-B388-F594560E3F31}" srcOrd="5" destOrd="0" presId="urn:microsoft.com/office/officeart/2005/8/layout/venn3"/>
    <dgm:cxn modelId="{CA7FEEB1-5247-4271-8075-4E6F315204BD}" type="presParOf" srcId="{678604A5-EF0C-40FD-BA6F-329C795D5BE3}" destId="{D5FE1276-9BE2-4AFD-A8E2-70EFA2CE9575}" srcOrd="6" destOrd="0" presId="urn:microsoft.com/office/officeart/2005/8/layout/venn3"/>
  </dgm:cxnLst>
  <dgm:bg/>
  <dgm:whole/>
</dgm:dataModel>
</file>

<file path=ppt/diagrams/data3.xml><?xml version="1.0" encoding="utf-8"?>
<dgm:dataModel xmlns:dgm="http://schemas.openxmlformats.org/drawingml/2006/diagram" xmlns:a="http://schemas.openxmlformats.org/drawingml/2006/main">
  <dgm:ptLst>
    <dgm:pt modelId="{3C9E9CC9-84B0-4083-BE1E-BAADA3AD3C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id-ID"/>
        </a:p>
      </dgm:t>
    </dgm:pt>
    <dgm:pt modelId="{C3CC21B8-7137-4F54-BF5C-EED372F52E05}">
      <dgm:prSet phldrT="[Text]" custT="1"/>
      <dgm:spPr/>
      <dgm:t>
        <a:bodyPr/>
        <a:lstStyle/>
        <a:p>
          <a:r>
            <a:rPr lang="id-ID" sz="2000" dirty="0" smtClean="0"/>
            <a:t>Questionnaire</a:t>
          </a:r>
          <a:endParaRPr lang="id-ID" sz="2000" dirty="0"/>
        </a:p>
      </dgm:t>
    </dgm:pt>
    <dgm:pt modelId="{74C8AB2E-E3CE-4461-809A-A4437E476939}" type="parTrans" cxnId="{3E593EFB-036E-4190-ADBF-81773457CD03}">
      <dgm:prSet/>
      <dgm:spPr/>
      <dgm:t>
        <a:bodyPr/>
        <a:lstStyle/>
        <a:p>
          <a:endParaRPr lang="id-ID"/>
        </a:p>
      </dgm:t>
    </dgm:pt>
    <dgm:pt modelId="{438E964E-DD6D-46E5-AB1D-EA0E842EF17F}" type="sibTrans" cxnId="{3E593EFB-036E-4190-ADBF-81773457CD03}">
      <dgm:prSet/>
      <dgm:spPr/>
      <dgm:t>
        <a:bodyPr/>
        <a:lstStyle/>
        <a:p>
          <a:endParaRPr lang="id-ID"/>
        </a:p>
      </dgm:t>
    </dgm:pt>
    <dgm:pt modelId="{4C1FFC6E-C582-42FD-A999-FD8536ABDEBC}">
      <dgm:prSet phldrT="[Text]" custT="1"/>
      <dgm:spPr/>
      <dgm:t>
        <a:bodyPr/>
        <a:lstStyle/>
        <a:p>
          <a:r>
            <a:rPr lang="id-ID" sz="2800" dirty="0" smtClean="0"/>
            <a:t>Interview</a:t>
          </a:r>
          <a:endParaRPr lang="id-ID" sz="2800" dirty="0"/>
        </a:p>
      </dgm:t>
    </dgm:pt>
    <dgm:pt modelId="{5A666D75-2477-460B-AB0E-4438EB5D4ED8}" type="parTrans" cxnId="{784EAE28-55A8-4F39-ABB9-2E57F50A8755}">
      <dgm:prSet/>
      <dgm:spPr/>
      <dgm:t>
        <a:bodyPr/>
        <a:lstStyle/>
        <a:p>
          <a:endParaRPr lang="id-ID"/>
        </a:p>
      </dgm:t>
    </dgm:pt>
    <dgm:pt modelId="{8A98E35C-7BA9-492F-90AE-6FEA3ABB53FA}" type="sibTrans" cxnId="{784EAE28-55A8-4F39-ABB9-2E57F50A8755}">
      <dgm:prSet/>
      <dgm:spPr/>
      <dgm:t>
        <a:bodyPr/>
        <a:lstStyle/>
        <a:p>
          <a:endParaRPr lang="id-ID"/>
        </a:p>
      </dgm:t>
    </dgm:pt>
    <dgm:pt modelId="{7C7E71AF-9021-4706-8C9D-6FBCB92D097A}">
      <dgm:prSet phldrT="[Text]" custT="1"/>
      <dgm:spPr/>
      <dgm:t>
        <a:bodyPr/>
        <a:lstStyle/>
        <a:p>
          <a:endParaRPr lang="id-ID" sz="2800" dirty="0" smtClean="0"/>
        </a:p>
        <a:p>
          <a:r>
            <a:rPr lang="id-ID" sz="2000" dirty="0" smtClean="0"/>
            <a:t>Documentation</a:t>
          </a:r>
          <a:endParaRPr lang="id-ID" sz="2000" dirty="0"/>
        </a:p>
      </dgm:t>
    </dgm:pt>
    <dgm:pt modelId="{ADBF24A9-289E-436F-B069-BD5D8A9F9186}" type="parTrans" cxnId="{D66215DA-ECFA-4B22-B195-BFF7A0472C5C}">
      <dgm:prSet/>
      <dgm:spPr/>
      <dgm:t>
        <a:bodyPr/>
        <a:lstStyle/>
        <a:p>
          <a:endParaRPr lang="id-ID"/>
        </a:p>
      </dgm:t>
    </dgm:pt>
    <dgm:pt modelId="{AF4ED569-E2FF-49B2-85B5-EA14F5703EC6}" type="sibTrans" cxnId="{D66215DA-ECFA-4B22-B195-BFF7A0472C5C}">
      <dgm:prSet/>
      <dgm:spPr/>
      <dgm:t>
        <a:bodyPr/>
        <a:lstStyle/>
        <a:p>
          <a:endParaRPr lang="id-ID"/>
        </a:p>
      </dgm:t>
    </dgm:pt>
    <dgm:pt modelId="{028245FE-C970-4493-B91C-713E00A476B4}">
      <dgm:prSet phldrT="[Text]"/>
      <dgm:spPr/>
      <dgm:t>
        <a:bodyPr/>
        <a:lstStyle/>
        <a:p>
          <a:endParaRPr lang="id-ID" sz="1100" dirty="0"/>
        </a:p>
      </dgm:t>
    </dgm:pt>
    <dgm:pt modelId="{0B040991-0C49-4BB7-B7B1-BF283FAAFC6C}" type="parTrans" cxnId="{E98284E0-92E7-4046-8CB9-6E00391224D7}">
      <dgm:prSet/>
      <dgm:spPr/>
      <dgm:t>
        <a:bodyPr/>
        <a:lstStyle/>
        <a:p>
          <a:endParaRPr lang="id-ID"/>
        </a:p>
      </dgm:t>
    </dgm:pt>
    <dgm:pt modelId="{487163FD-9974-4E1C-8875-E2274C6D1883}" type="sibTrans" cxnId="{E98284E0-92E7-4046-8CB9-6E00391224D7}">
      <dgm:prSet/>
      <dgm:spPr/>
      <dgm:t>
        <a:bodyPr/>
        <a:lstStyle/>
        <a:p>
          <a:endParaRPr lang="id-ID"/>
        </a:p>
      </dgm:t>
    </dgm:pt>
    <dgm:pt modelId="{981F48DD-48F7-4DE9-BADF-4DE276F0D9AD}">
      <dgm:prSet custT="1"/>
      <dgm:spPr/>
      <dgm:t>
        <a:bodyPr/>
        <a:lstStyle/>
        <a:p>
          <a:r>
            <a:rPr lang="id-ID" sz="2000" dirty="0" smtClean="0"/>
            <a:t>Observation</a:t>
          </a:r>
          <a:endParaRPr lang="id-ID" sz="2000" dirty="0"/>
        </a:p>
      </dgm:t>
    </dgm:pt>
    <dgm:pt modelId="{4B49BCC2-29A6-438B-B119-73CAF14EF9D2}" type="parTrans" cxnId="{087AF677-B047-4F61-981B-0CCFC0EB8238}">
      <dgm:prSet/>
      <dgm:spPr/>
      <dgm:t>
        <a:bodyPr/>
        <a:lstStyle/>
        <a:p>
          <a:endParaRPr lang="id-ID"/>
        </a:p>
      </dgm:t>
    </dgm:pt>
    <dgm:pt modelId="{F33830AF-D96B-4A7E-B6DC-3DB8D2AF4AA2}" type="sibTrans" cxnId="{087AF677-B047-4F61-981B-0CCFC0EB8238}">
      <dgm:prSet/>
      <dgm:spPr/>
      <dgm:t>
        <a:bodyPr/>
        <a:lstStyle/>
        <a:p>
          <a:endParaRPr lang="id-ID"/>
        </a:p>
      </dgm:t>
    </dgm:pt>
    <dgm:pt modelId="{9A13CA0A-0E93-48AD-8790-AEEC1524B54D}">
      <dgm:prSet phldrT="[Text]"/>
      <dgm:spPr/>
      <dgm:t>
        <a:bodyPr/>
        <a:lstStyle/>
        <a:p>
          <a:endParaRPr lang="id-ID" sz="1100" dirty="0" smtClean="0"/>
        </a:p>
      </dgm:t>
    </dgm:pt>
    <dgm:pt modelId="{F3426F14-D862-46EC-BF9B-090E4219378A}" type="parTrans" cxnId="{CFED437E-C60F-4836-B5BD-DC4B6FFA0EF0}">
      <dgm:prSet/>
      <dgm:spPr/>
      <dgm:t>
        <a:bodyPr/>
        <a:lstStyle/>
        <a:p>
          <a:endParaRPr lang="id-ID"/>
        </a:p>
      </dgm:t>
    </dgm:pt>
    <dgm:pt modelId="{0E9BEDB5-88F0-405E-866E-AB33D26F5E67}" type="sibTrans" cxnId="{CFED437E-C60F-4836-B5BD-DC4B6FFA0EF0}">
      <dgm:prSet/>
      <dgm:spPr/>
      <dgm:t>
        <a:bodyPr/>
        <a:lstStyle/>
        <a:p>
          <a:endParaRPr lang="id-ID"/>
        </a:p>
      </dgm:t>
    </dgm:pt>
    <dgm:pt modelId="{678604A5-EF0C-40FD-BA6F-329C795D5BE3}" type="pres">
      <dgm:prSet presAssocID="{3C9E9CC9-84B0-4083-BE1E-BAADA3AD3C86}" presName="Name0" presStyleCnt="0">
        <dgm:presLayoutVars>
          <dgm:dir/>
          <dgm:resizeHandles val="exact"/>
        </dgm:presLayoutVars>
      </dgm:prSet>
      <dgm:spPr/>
      <dgm:t>
        <a:bodyPr/>
        <a:lstStyle/>
        <a:p>
          <a:endParaRPr lang="id-ID"/>
        </a:p>
      </dgm:t>
    </dgm:pt>
    <dgm:pt modelId="{A88DF28B-8A92-488B-B26B-40F4093B36D4}" type="pres">
      <dgm:prSet presAssocID="{C3CC21B8-7137-4F54-BF5C-EED372F52E05}" presName="Name5" presStyleLbl="vennNode1" presStyleIdx="0" presStyleCnt="4">
        <dgm:presLayoutVars>
          <dgm:bulletEnabled val="1"/>
        </dgm:presLayoutVars>
      </dgm:prSet>
      <dgm:spPr/>
      <dgm:t>
        <a:bodyPr/>
        <a:lstStyle/>
        <a:p>
          <a:endParaRPr lang="id-ID"/>
        </a:p>
      </dgm:t>
    </dgm:pt>
    <dgm:pt modelId="{12751ABD-E2F3-4BD0-87A8-4ED1DF3BD3C6}" type="pres">
      <dgm:prSet presAssocID="{438E964E-DD6D-46E5-AB1D-EA0E842EF17F}" presName="space" presStyleCnt="0"/>
      <dgm:spPr/>
    </dgm:pt>
    <dgm:pt modelId="{2B7BD226-35F4-4531-9DAB-6DC750FE2CC3}" type="pres">
      <dgm:prSet presAssocID="{4C1FFC6E-C582-42FD-A999-FD8536ABDEBC}" presName="Name5" presStyleLbl="vennNode1" presStyleIdx="1" presStyleCnt="4">
        <dgm:presLayoutVars>
          <dgm:bulletEnabled val="1"/>
        </dgm:presLayoutVars>
      </dgm:prSet>
      <dgm:spPr/>
      <dgm:t>
        <a:bodyPr/>
        <a:lstStyle/>
        <a:p>
          <a:endParaRPr lang="id-ID"/>
        </a:p>
      </dgm:t>
    </dgm:pt>
    <dgm:pt modelId="{A1F09E38-DDC6-4E59-86F9-B96ED8A2DE39}" type="pres">
      <dgm:prSet presAssocID="{8A98E35C-7BA9-492F-90AE-6FEA3ABB53FA}" presName="space" presStyleCnt="0"/>
      <dgm:spPr/>
    </dgm:pt>
    <dgm:pt modelId="{7AEF61F9-B94C-4760-9344-454632C148C5}" type="pres">
      <dgm:prSet presAssocID="{981F48DD-48F7-4DE9-BADF-4DE276F0D9AD}" presName="Name5" presStyleLbl="vennNode1" presStyleIdx="2" presStyleCnt="4">
        <dgm:presLayoutVars>
          <dgm:bulletEnabled val="1"/>
        </dgm:presLayoutVars>
      </dgm:prSet>
      <dgm:spPr/>
      <dgm:t>
        <a:bodyPr/>
        <a:lstStyle/>
        <a:p>
          <a:endParaRPr lang="id-ID"/>
        </a:p>
      </dgm:t>
    </dgm:pt>
    <dgm:pt modelId="{ECAA0278-BD8D-4984-B388-F594560E3F31}" type="pres">
      <dgm:prSet presAssocID="{F33830AF-D96B-4A7E-B6DC-3DB8D2AF4AA2}" presName="space" presStyleCnt="0"/>
      <dgm:spPr/>
    </dgm:pt>
    <dgm:pt modelId="{D5FE1276-9BE2-4AFD-A8E2-70EFA2CE9575}" type="pres">
      <dgm:prSet presAssocID="{7C7E71AF-9021-4706-8C9D-6FBCB92D097A}" presName="Name5" presStyleLbl="vennNode1" presStyleIdx="3" presStyleCnt="4">
        <dgm:presLayoutVars>
          <dgm:bulletEnabled val="1"/>
        </dgm:presLayoutVars>
      </dgm:prSet>
      <dgm:spPr/>
      <dgm:t>
        <a:bodyPr/>
        <a:lstStyle/>
        <a:p>
          <a:endParaRPr lang="id-ID"/>
        </a:p>
      </dgm:t>
    </dgm:pt>
  </dgm:ptLst>
  <dgm:cxnLst>
    <dgm:cxn modelId="{58E00E4A-75B1-47EA-8DD1-F2E6B6D3868F}" type="presOf" srcId="{3C9E9CC9-84B0-4083-BE1E-BAADA3AD3C86}" destId="{678604A5-EF0C-40FD-BA6F-329C795D5BE3}" srcOrd="0" destOrd="0" presId="urn:microsoft.com/office/officeart/2005/8/layout/venn3"/>
    <dgm:cxn modelId="{217A2344-8FD0-48C3-AC84-8598D1EA088D}" type="presOf" srcId="{028245FE-C970-4493-B91C-713E00A476B4}" destId="{D5FE1276-9BE2-4AFD-A8E2-70EFA2CE9575}" srcOrd="0" destOrd="2" presId="urn:microsoft.com/office/officeart/2005/8/layout/venn3"/>
    <dgm:cxn modelId="{8D0A3CE1-F210-4398-BCB7-38ABE483680D}" type="presOf" srcId="{C3CC21B8-7137-4F54-BF5C-EED372F52E05}" destId="{A88DF28B-8A92-488B-B26B-40F4093B36D4}" srcOrd="0" destOrd="0" presId="urn:microsoft.com/office/officeart/2005/8/layout/venn3"/>
    <dgm:cxn modelId="{E98284E0-92E7-4046-8CB9-6E00391224D7}" srcId="{7C7E71AF-9021-4706-8C9D-6FBCB92D097A}" destId="{028245FE-C970-4493-B91C-713E00A476B4}" srcOrd="1" destOrd="0" parTransId="{0B040991-0C49-4BB7-B7B1-BF283FAAFC6C}" sibTransId="{487163FD-9974-4E1C-8875-E2274C6D1883}"/>
    <dgm:cxn modelId="{A652D50F-3F11-429A-9000-E564D519E41C}" type="presOf" srcId="{7C7E71AF-9021-4706-8C9D-6FBCB92D097A}" destId="{D5FE1276-9BE2-4AFD-A8E2-70EFA2CE9575}" srcOrd="0" destOrd="0" presId="urn:microsoft.com/office/officeart/2005/8/layout/venn3"/>
    <dgm:cxn modelId="{087AF677-B047-4F61-981B-0CCFC0EB8238}" srcId="{3C9E9CC9-84B0-4083-BE1E-BAADA3AD3C86}" destId="{981F48DD-48F7-4DE9-BADF-4DE276F0D9AD}" srcOrd="2" destOrd="0" parTransId="{4B49BCC2-29A6-438B-B119-73CAF14EF9D2}" sibTransId="{F33830AF-D96B-4A7E-B6DC-3DB8D2AF4AA2}"/>
    <dgm:cxn modelId="{ED6480C4-7B3A-48CF-AFF3-C136CD84E4CD}" type="presOf" srcId="{4C1FFC6E-C582-42FD-A999-FD8536ABDEBC}" destId="{2B7BD226-35F4-4531-9DAB-6DC750FE2CC3}" srcOrd="0" destOrd="0" presId="urn:microsoft.com/office/officeart/2005/8/layout/venn3"/>
    <dgm:cxn modelId="{3E593EFB-036E-4190-ADBF-81773457CD03}" srcId="{3C9E9CC9-84B0-4083-BE1E-BAADA3AD3C86}" destId="{C3CC21B8-7137-4F54-BF5C-EED372F52E05}" srcOrd="0" destOrd="0" parTransId="{74C8AB2E-E3CE-4461-809A-A4437E476939}" sibTransId="{438E964E-DD6D-46E5-AB1D-EA0E842EF17F}"/>
    <dgm:cxn modelId="{E716E084-6436-4DCF-BA8C-9417FAADF635}" type="presOf" srcId="{9A13CA0A-0E93-48AD-8790-AEEC1524B54D}" destId="{D5FE1276-9BE2-4AFD-A8E2-70EFA2CE9575}" srcOrd="0" destOrd="1" presId="urn:microsoft.com/office/officeart/2005/8/layout/venn3"/>
    <dgm:cxn modelId="{D66215DA-ECFA-4B22-B195-BFF7A0472C5C}" srcId="{3C9E9CC9-84B0-4083-BE1E-BAADA3AD3C86}" destId="{7C7E71AF-9021-4706-8C9D-6FBCB92D097A}" srcOrd="3" destOrd="0" parTransId="{ADBF24A9-289E-436F-B069-BD5D8A9F9186}" sibTransId="{AF4ED569-E2FF-49B2-85B5-EA14F5703EC6}"/>
    <dgm:cxn modelId="{784EAE28-55A8-4F39-ABB9-2E57F50A8755}" srcId="{3C9E9CC9-84B0-4083-BE1E-BAADA3AD3C86}" destId="{4C1FFC6E-C582-42FD-A999-FD8536ABDEBC}" srcOrd="1" destOrd="0" parTransId="{5A666D75-2477-460B-AB0E-4438EB5D4ED8}" sibTransId="{8A98E35C-7BA9-492F-90AE-6FEA3ABB53FA}"/>
    <dgm:cxn modelId="{F558A0CF-33C7-4D05-AE60-9C28037053A5}" type="presOf" srcId="{981F48DD-48F7-4DE9-BADF-4DE276F0D9AD}" destId="{7AEF61F9-B94C-4760-9344-454632C148C5}" srcOrd="0" destOrd="0" presId="urn:microsoft.com/office/officeart/2005/8/layout/venn3"/>
    <dgm:cxn modelId="{CFED437E-C60F-4836-B5BD-DC4B6FFA0EF0}" srcId="{7C7E71AF-9021-4706-8C9D-6FBCB92D097A}" destId="{9A13CA0A-0E93-48AD-8790-AEEC1524B54D}" srcOrd="0" destOrd="0" parTransId="{F3426F14-D862-46EC-BF9B-090E4219378A}" sibTransId="{0E9BEDB5-88F0-405E-866E-AB33D26F5E67}"/>
    <dgm:cxn modelId="{EFCDC7F6-6986-47A7-BB40-07F273E63559}" type="presParOf" srcId="{678604A5-EF0C-40FD-BA6F-329C795D5BE3}" destId="{A88DF28B-8A92-488B-B26B-40F4093B36D4}" srcOrd="0" destOrd="0" presId="urn:microsoft.com/office/officeart/2005/8/layout/venn3"/>
    <dgm:cxn modelId="{A01F5F73-7E33-4DF5-9782-43670A455A39}" type="presParOf" srcId="{678604A5-EF0C-40FD-BA6F-329C795D5BE3}" destId="{12751ABD-E2F3-4BD0-87A8-4ED1DF3BD3C6}" srcOrd="1" destOrd="0" presId="urn:microsoft.com/office/officeart/2005/8/layout/venn3"/>
    <dgm:cxn modelId="{E15A3E14-7CBE-4272-93ED-9BD3271F6EA4}" type="presParOf" srcId="{678604A5-EF0C-40FD-BA6F-329C795D5BE3}" destId="{2B7BD226-35F4-4531-9DAB-6DC750FE2CC3}" srcOrd="2" destOrd="0" presId="urn:microsoft.com/office/officeart/2005/8/layout/venn3"/>
    <dgm:cxn modelId="{75666C94-E36B-4BB5-AE93-C58761AFC075}" type="presParOf" srcId="{678604A5-EF0C-40FD-BA6F-329C795D5BE3}" destId="{A1F09E38-DDC6-4E59-86F9-B96ED8A2DE39}" srcOrd="3" destOrd="0" presId="urn:microsoft.com/office/officeart/2005/8/layout/venn3"/>
    <dgm:cxn modelId="{4C3AD3D7-B24F-40FC-8B13-F1AC3F606928}" type="presParOf" srcId="{678604A5-EF0C-40FD-BA6F-329C795D5BE3}" destId="{7AEF61F9-B94C-4760-9344-454632C148C5}" srcOrd="4" destOrd="0" presId="urn:microsoft.com/office/officeart/2005/8/layout/venn3"/>
    <dgm:cxn modelId="{536958BA-D9C5-436B-B8EA-CC435EFA5C18}" type="presParOf" srcId="{678604A5-EF0C-40FD-BA6F-329C795D5BE3}" destId="{ECAA0278-BD8D-4984-B388-F594560E3F31}" srcOrd="5" destOrd="0" presId="urn:microsoft.com/office/officeart/2005/8/layout/venn3"/>
    <dgm:cxn modelId="{98653CB0-EF9F-4A18-BF19-B2DCD9B1DD04}" type="presParOf" srcId="{678604A5-EF0C-40FD-BA6F-329C795D5BE3}" destId="{D5FE1276-9BE2-4AFD-A8E2-70EFA2CE9575}" srcOrd="6" destOrd="0" presId="urn:microsoft.com/office/officeart/2005/8/layout/venn3"/>
  </dgm:cxnLst>
  <dgm:bg/>
  <dgm:whole/>
</dgm:dataModel>
</file>

<file path=ppt/diagrams/data4.xml><?xml version="1.0" encoding="utf-8"?>
<dgm:dataModel xmlns:dgm="http://schemas.openxmlformats.org/drawingml/2006/diagram" xmlns:a="http://schemas.openxmlformats.org/drawingml/2006/main">
  <dgm:ptLst>
    <dgm:pt modelId="{3C9E9CC9-84B0-4083-BE1E-BAADA3AD3C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id-ID"/>
        </a:p>
      </dgm:t>
    </dgm:pt>
    <dgm:pt modelId="{C3CC21B8-7137-4F54-BF5C-EED372F52E05}">
      <dgm:prSet phldrT="[Text]" custT="1"/>
      <dgm:spPr/>
      <dgm:t>
        <a:bodyPr/>
        <a:lstStyle/>
        <a:p>
          <a:r>
            <a:rPr lang="id-ID" sz="2000" dirty="0" smtClean="0"/>
            <a:t>Language Testing</a:t>
          </a:r>
          <a:endParaRPr lang="id-ID" sz="2000" dirty="0"/>
        </a:p>
      </dgm:t>
    </dgm:pt>
    <dgm:pt modelId="{74C8AB2E-E3CE-4461-809A-A4437E476939}" type="parTrans" cxnId="{3E593EFB-036E-4190-ADBF-81773457CD03}">
      <dgm:prSet/>
      <dgm:spPr/>
      <dgm:t>
        <a:bodyPr/>
        <a:lstStyle/>
        <a:p>
          <a:endParaRPr lang="id-ID"/>
        </a:p>
      </dgm:t>
    </dgm:pt>
    <dgm:pt modelId="{438E964E-DD6D-46E5-AB1D-EA0E842EF17F}" type="sibTrans" cxnId="{3E593EFB-036E-4190-ADBF-81773457CD03}">
      <dgm:prSet/>
      <dgm:spPr/>
      <dgm:t>
        <a:bodyPr/>
        <a:lstStyle/>
        <a:p>
          <a:endParaRPr lang="id-ID"/>
        </a:p>
      </dgm:t>
    </dgm:pt>
    <dgm:pt modelId="{4C1FFC6E-C582-42FD-A999-FD8536ABDEBC}">
      <dgm:prSet phldrT="[Text]" custT="1"/>
      <dgm:spPr/>
      <dgm:t>
        <a:bodyPr/>
        <a:lstStyle/>
        <a:p>
          <a:r>
            <a:rPr lang="id-ID" sz="2800" dirty="0" smtClean="0"/>
            <a:t>Elicitation Technique</a:t>
          </a:r>
          <a:endParaRPr lang="id-ID" sz="2800" dirty="0"/>
        </a:p>
      </dgm:t>
    </dgm:pt>
    <dgm:pt modelId="{5A666D75-2477-460B-AB0E-4438EB5D4ED8}" type="parTrans" cxnId="{784EAE28-55A8-4F39-ABB9-2E57F50A8755}">
      <dgm:prSet/>
      <dgm:spPr/>
      <dgm:t>
        <a:bodyPr/>
        <a:lstStyle/>
        <a:p>
          <a:endParaRPr lang="id-ID"/>
        </a:p>
      </dgm:t>
    </dgm:pt>
    <dgm:pt modelId="{8A98E35C-7BA9-492F-90AE-6FEA3ABB53FA}" type="sibTrans" cxnId="{784EAE28-55A8-4F39-ABB9-2E57F50A8755}">
      <dgm:prSet/>
      <dgm:spPr/>
      <dgm:t>
        <a:bodyPr/>
        <a:lstStyle/>
        <a:p>
          <a:endParaRPr lang="id-ID"/>
        </a:p>
      </dgm:t>
    </dgm:pt>
    <dgm:pt modelId="{7C7E71AF-9021-4706-8C9D-6FBCB92D097A}">
      <dgm:prSet phldrT="[Text]" custT="1"/>
      <dgm:spPr/>
      <dgm:t>
        <a:bodyPr/>
        <a:lstStyle/>
        <a:p>
          <a:endParaRPr lang="id-ID" sz="2800" dirty="0" smtClean="0"/>
        </a:p>
        <a:p>
          <a:r>
            <a:rPr lang="id-ID" sz="2000" dirty="0" smtClean="0"/>
            <a:t>Audio-Visual Recorded</a:t>
          </a:r>
          <a:endParaRPr lang="id-ID" sz="2000" dirty="0"/>
        </a:p>
      </dgm:t>
    </dgm:pt>
    <dgm:pt modelId="{ADBF24A9-289E-436F-B069-BD5D8A9F9186}" type="parTrans" cxnId="{D66215DA-ECFA-4B22-B195-BFF7A0472C5C}">
      <dgm:prSet/>
      <dgm:spPr/>
      <dgm:t>
        <a:bodyPr/>
        <a:lstStyle/>
        <a:p>
          <a:endParaRPr lang="id-ID"/>
        </a:p>
      </dgm:t>
    </dgm:pt>
    <dgm:pt modelId="{AF4ED569-E2FF-49B2-85B5-EA14F5703EC6}" type="sibTrans" cxnId="{D66215DA-ECFA-4B22-B195-BFF7A0472C5C}">
      <dgm:prSet/>
      <dgm:spPr/>
      <dgm:t>
        <a:bodyPr/>
        <a:lstStyle/>
        <a:p>
          <a:endParaRPr lang="id-ID"/>
        </a:p>
      </dgm:t>
    </dgm:pt>
    <dgm:pt modelId="{981F48DD-48F7-4DE9-BADF-4DE276F0D9AD}">
      <dgm:prSet custT="1"/>
      <dgm:spPr/>
      <dgm:t>
        <a:bodyPr/>
        <a:lstStyle/>
        <a:p>
          <a:r>
            <a:rPr lang="id-ID" sz="3200" dirty="0" smtClean="0"/>
            <a:t>Test</a:t>
          </a:r>
          <a:endParaRPr lang="id-ID" sz="3200" dirty="0"/>
        </a:p>
      </dgm:t>
    </dgm:pt>
    <dgm:pt modelId="{4B49BCC2-29A6-438B-B119-73CAF14EF9D2}" type="parTrans" cxnId="{087AF677-B047-4F61-981B-0CCFC0EB8238}">
      <dgm:prSet/>
      <dgm:spPr/>
      <dgm:t>
        <a:bodyPr/>
        <a:lstStyle/>
        <a:p>
          <a:endParaRPr lang="id-ID"/>
        </a:p>
      </dgm:t>
    </dgm:pt>
    <dgm:pt modelId="{F33830AF-D96B-4A7E-B6DC-3DB8D2AF4AA2}" type="sibTrans" cxnId="{087AF677-B047-4F61-981B-0CCFC0EB8238}">
      <dgm:prSet/>
      <dgm:spPr/>
      <dgm:t>
        <a:bodyPr/>
        <a:lstStyle/>
        <a:p>
          <a:endParaRPr lang="id-ID"/>
        </a:p>
      </dgm:t>
    </dgm:pt>
    <dgm:pt modelId="{678604A5-EF0C-40FD-BA6F-329C795D5BE3}" type="pres">
      <dgm:prSet presAssocID="{3C9E9CC9-84B0-4083-BE1E-BAADA3AD3C86}" presName="Name0" presStyleCnt="0">
        <dgm:presLayoutVars>
          <dgm:dir/>
          <dgm:resizeHandles val="exact"/>
        </dgm:presLayoutVars>
      </dgm:prSet>
      <dgm:spPr/>
      <dgm:t>
        <a:bodyPr/>
        <a:lstStyle/>
        <a:p>
          <a:endParaRPr lang="id-ID"/>
        </a:p>
      </dgm:t>
    </dgm:pt>
    <dgm:pt modelId="{A88DF28B-8A92-488B-B26B-40F4093B36D4}" type="pres">
      <dgm:prSet presAssocID="{C3CC21B8-7137-4F54-BF5C-EED372F52E05}" presName="Name5" presStyleLbl="vennNode1" presStyleIdx="0" presStyleCnt="4">
        <dgm:presLayoutVars>
          <dgm:bulletEnabled val="1"/>
        </dgm:presLayoutVars>
      </dgm:prSet>
      <dgm:spPr/>
      <dgm:t>
        <a:bodyPr/>
        <a:lstStyle/>
        <a:p>
          <a:endParaRPr lang="id-ID"/>
        </a:p>
      </dgm:t>
    </dgm:pt>
    <dgm:pt modelId="{12751ABD-E2F3-4BD0-87A8-4ED1DF3BD3C6}" type="pres">
      <dgm:prSet presAssocID="{438E964E-DD6D-46E5-AB1D-EA0E842EF17F}" presName="space" presStyleCnt="0"/>
      <dgm:spPr/>
    </dgm:pt>
    <dgm:pt modelId="{2B7BD226-35F4-4531-9DAB-6DC750FE2CC3}" type="pres">
      <dgm:prSet presAssocID="{4C1FFC6E-C582-42FD-A999-FD8536ABDEBC}" presName="Name5" presStyleLbl="vennNode1" presStyleIdx="1" presStyleCnt="4">
        <dgm:presLayoutVars>
          <dgm:bulletEnabled val="1"/>
        </dgm:presLayoutVars>
      </dgm:prSet>
      <dgm:spPr/>
      <dgm:t>
        <a:bodyPr/>
        <a:lstStyle/>
        <a:p>
          <a:endParaRPr lang="id-ID"/>
        </a:p>
      </dgm:t>
    </dgm:pt>
    <dgm:pt modelId="{A1F09E38-DDC6-4E59-86F9-B96ED8A2DE39}" type="pres">
      <dgm:prSet presAssocID="{8A98E35C-7BA9-492F-90AE-6FEA3ABB53FA}" presName="space" presStyleCnt="0"/>
      <dgm:spPr/>
    </dgm:pt>
    <dgm:pt modelId="{7AEF61F9-B94C-4760-9344-454632C148C5}" type="pres">
      <dgm:prSet presAssocID="{981F48DD-48F7-4DE9-BADF-4DE276F0D9AD}" presName="Name5" presStyleLbl="vennNode1" presStyleIdx="2" presStyleCnt="4">
        <dgm:presLayoutVars>
          <dgm:bulletEnabled val="1"/>
        </dgm:presLayoutVars>
      </dgm:prSet>
      <dgm:spPr/>
      <dgm:t>
        <a:bodyPr/>
        <a:lstStyle/>
        <a:p>
          <a:endParaRPr lang="id-ID"/>
        </a:p>
      </dgm:t>
    </dgm:pt>
    <dgm:pt modelId="{ECAA0278-BD8D-4984-B388-F594560E3F31}" type="pres">
      <dgm:prSet presAssocID="{F33830AF-D96B-4A7E-B6DC-3DB8D2AF4AA2}" presName="space" presStyleCnt="0"/>
      <dgm:spPr/>
    </dgm:pt>
    <dgm:pt modelId="{D5FE1276-9BE2-4AFD-A8E2-70EFA2CE9575}" type="pres">
      <dgm:prSet presAssocID="{7C7E71AF-9021-4706-8C9D-6FBCB92D097A}" presName="Name5" presStyleLbl="vennNode1" presStyleIdx="3" presStyleCnt="4">
        <dgm:presLayoutVars>
          <dgm:bulletEnabled val="1"/>
        </dgm:presLayoutVars>
      </dgm:prSet>
      <dgm:spPr/>
      <dgm:t>
        <a:bodyPr/>
        <a:lstStyle/>
        <a:p>
          <a:endParaRPr lang="id-ID"/>
        </a:p>
      </dgm:t>
    </dgm:pt>
  </dgm:ptLst>
  <dgm:cxnLst>
    <dgm:cxn modelId="{FE9EBE1E-D3AE-4A3A-B116-86971AC6A986}" type="presOf" srcId="{3C9E9CC9-84B0-4083-BE1E-BAADA3AD3C86}" destId="{678604A5-EF0C-40FD-BA6F-329C795D5BE3}" srcOrd="0" destOrd="0" presId="urn:microsoft.com/office/officeart/2005/8/layout/venn3"/>
    <dgm:cxn modelId="{E83DBCC1-EA7E-4FD1-9734-0637A4F4BA00}" type="presOf" srcId="{4C1FFC6E-C582-42FD-A999-FD8536ABDEBC}" destId="{2B7BD226-35F4-4531-9DAB-6DC750FE2CC3}" srcOrd="0" destOrd="0" presId="urn:microsoft.com/office/officeart/2005/8/layout/venn3"/>
    <dgm:cxn modelId="{087AF677-B047-4F61-981B-0CCFC0EB8238}" srcId="{3C9E9CC9-84B0-4083-BE1E-BAADA3AD3C86}" destId="{981F48DD-48F7-4DE9-BADF-4DE276F0D9AD}" srcOrd="2" destOrd="0" parTransId="{4B49BCC2-29A6-438B-B119-73CAF14EF9D2}" sibTransId="{F33830AF-D96B-4A7E-B6DC-3DB8D2AF4AA2}"/>
    <dgm:cxn modelId="{91CACF64-2ED8-42B6-9A44-CD0FF8616A33}" type="presOf" srcId="{C3CC21B8-7137-4F54-BF5C-EED372F52E05}" destId="{A88DF28B-8A92-488B-B26B-40F4093B36D4}" srcOrd="0" destOrd="0" presId="urn:microsoft.com/office/officeart/2005/8/layout/venn3"/>
    <dgm:cxn modelId="{3E593EFB-036E-4190-ADBF-81773457CD03}" srcId="{3C9E9CC9-84B0-4083-BE1E-BAADA3AD3C86}" destId="{C3CC21B8-7137-4F54-BF5C-EED372F52E05}" srcOrd="0" destOrd="0" parTransId="{74C8AB2E-E3CE-4461-809A-A4437E476939}" sibTransId="{438E964E-DD6D-46E5-AB1D-EA0E842EF17F}"/>
    <dgm:cxn modelId="{BB7A4D64-A087-4428-B1EA-84C7789296F2}" type="presOf" srcId="{7C7E71AF-9021-4706-8C9D-6FBCB92D097A}" destId="{D5FE1276-9BE2-4AFD-A8E2-70EFA2CE9575}" srcOrd="0" destOrd="0" presId="urn:microsoft.com/office/officeart/2005/8/layout/venn3"/>
    <dgm:cxn modelId="{D66215DA-ECFA-4B22-B195-BFF7A0472C5C}" srcId="{3C9E9CC9-84B0-4083-BE1E-BAADA3AD3C86}" destId="{7C7E71AF-9021-4706-8C9D-6FBCB92D097A}" srcOrd="3" destOrd="0" parTransId="{ADBF24A9-289E-436F-B069-BD5D8A9F9186}" sibTransId="{AF4ED569-E2FF-49B2-85B5-EA14F5703EC6}"/>
    <dgm:cxn modelId="{784EAE28-55A8-4F39-ABB9-2E57F50A8755}" srcId="{3C9E9CC9-84B0-4083-BE1E-BAADA3AD3C86}" destId="{4C1FFC6E-C582-42FD-A999-FD8536ABDEBC}" srcOrd="1" destOrd="0" parTransId="{5A666D75-2477-460B-AB0E-4438EB5D4ED8}" sibTransId="{8A98E35C-7BA9-492F-90AE-6FEA3ABB53FA}"/>
    <dgm:cxn modelId="{D0A8D1C9-8173-470D-9D88-305DF648FC5B}" type="presOf" srcId="{981F48DD-48F7-4DE9-BADF-4DE276F0D9AD}" destId="{7AEF61F9-B94C-4760-9344-454632C148C5}" srcOrd="0" destOrd="0" presId="urn:microsoft.com/office/officeart/2005/8/layout/venn3"/>
    <dgm:cxn modelId="{03E03670-170F-4084-B0F0-64BCDD53189A}" type="presParOf" srcId="{678604A5-EF0C-40FD-BA6F-329C795D5BE3}" destId="{A88DF28B-8A92-488B-B26B-40F4093B36D4}" srcOrd="0" destOrd="0" presId="urn:microsoft.com/office/officeart/2005/8/layout/venn3"/>
    <dgm:cxn modelId="{78546D20-12AA-46F2-8857-0DE7B3A074BD}" type="presParOf" srcId="{678604A5-EF0C-40FD-BA6F-329C795D5BE3}" destId="{12751ABD-E2F3-4BD0-87A8-4ED1DF3BD3C6}" srcOrd="1" destOrd="0" presId="urn:microsoft.com/office/officeart/2005/8/layout/venn3"/>
    <dgm:cxn modelId="{27E3F6CE-2756-44F0-8A83-0114A68C72CA}" type="presParOf" srcId="{678604A5-EF0C-40FD-BA6F-329C795D5BE3}" destId="{2B7BD226-35F4-4531-9DAB-6DC750FE2CC3}" srcOrd="2" destOrd="0" presId="urn:microsoft.com/office/officeart/2005/8/layout/venn3"/>
    <dgm:cxn modelId="{3615808C-E8FF-4649-97C5-663CE69EB318}" type="presParOf" srcId="{678604A5-EF0C-40FD-BA6F-329C795D5BE3}" destId="{A1F09E38-DDC6-4E59-86F9-B96ED8A2DE39}" srcOrd="3" destOrd="0" presId="urn:microsoft.com/office/officeart/2005/8/layout/venn3"/>
    <dgm:cxn modelId="{9437DC48-8196-44C2-8A53-AC8400C5D664}" type="presParOf" srcId="{678604A5-EF0C-40FD-BA6F-329C795D5BE3}" destId="{7AEF61F9-B94C-4760-9344-454632C148C5}" srcOrd="4" destOrd="0" presId="urn:microsoft.com/office/officeart/2005/8/layout/venn3"/>
    <dgm:cxn modelId="{75A486B4-5DBE-4107-9E82-BE03963F9E34}" type="presParOf" srcId="{678604A5-EF0C-40FD-BA6F-329C795D5BE3}" destId="{ECAA0278-BD8D-4984-B388-F594560E3F31}" srcOrd="5" destOrd="0" presId="urn:microsoft.com/office/officeart/2005/8/layout/venn3"/>
    <dgm:cxn modelId="{471A11D2-FB2A-460D-A5A9-AF98E763D250}" type="presParOf" srcId="{678604A5-EF0C-40FD-BA6F-329C795D5BE3}" destId="{D5FE1276-9BE2-4AFD-A8E2-70EFA2CE9575}" srcOrd="6" destOrd="0" presId="urn:microsoft.com/office/officeart/2005/8/layout/venn3"/>
  </dgm:cxnLst>
  <dgm:bg/>
  <dgm:whole/>
</dgm:dataModel>
</file>

<file path=ppt/diagrams/data5.xml><?xml version="1.0" encoding="utf-8"?>
<dgm:dataModel xmlns:dgm="http://schemas.openxmlformats.org/drawingml/2006/diagram" xmlns:a="http://schemas.openxmlformats.org/drawingml/2006/main">
  <dgm:ptLst>
    <dgm:pt modelId="{3C9E9CC9-84B0-4083-BE1E-BAADA3AD3C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id-ID"/>
        </a:p>
      </dgm:t>
    </dgm:pt>
    <dgm:pt modelId="{C3CC21B8-7137-4F54-BF5C-EED372F52E05}">
      <dgm:prSet phldrT="[Text]" custT="1"/>
      <dgm:spPr/>
      <dgm:t>
        <a:bodyPr/>
        <a:lstStyle/>
        <a:p>
          <a:r>
            <a:rPr lang="id-ID" sz="2400" dirty="0" smtClean="0">
              <a:latin typeface="Glacial Indifference"/>
            </a:rPr>
            <a:t>Systematic</a:t>
          </a:r>
          <a:endParaRPr lang="id-ID" sz="2400" dirty="0"/>
        </a:p>
      </dgm:t>
    </dgm:pt>
    <dgm:pt modelId="{74C8AB2E-E3CE-4461-809A-A4437E476939}" type="parTrans" cxnId="{3E593EFB-036E-4190-ADBF-81773457CD03}">
      <dgm:prSet/>
      <dgm:spPr/>
      <dgm:t>
        <a:bodyPr/>
        <a:lstStyle/>
        <a:p>
          <a:endParaRPr lang="id-ID"/>
        </a:p>
      </dgm:t>
    </dgm:pt>
    <dgm:pt modelId="{438E964E-DD6D-46E5-AB1D-EA0E842EF17F}" type="sibTrans" cxnId="{3E593EFB-036E-4190-ADBF-81773457CD03}">
      <dgm:prSet/>
      <dgm:spPr/>
      <dgm:t>
        <a:bodyPr/>
        <a:lstStyle/>
        <a:p>
          <a:endParaRPr lang="id-ID"/>
        </a:p>
      </dgm:t>
    </dgm:pt>
    <dgm:pt modelId="{4C1FFC6E-C582-42FD-A999-FD8536ABDEBC}">
      <dgm:prSet phldrT="[Text]" custT="1"/>
      <dgm:spPr/>
      <dgm:t>
        <a:bodyPr/>
        <a:lstStyle/>
        <a:p>
          <a:r>
            <a:rPr lang="id-ID" sz="2800" dirty="0" smtClean="0">
              <a:latin typeface="Glacial Indifference"/>
            </a:rPr>
            <a:t>Logical</a:t>
          </a:r>
          <a:endParaRPr lang="id-ID" sz="2800" dirty="0"/>
        </a:p>
      </dgm:t>
    </dgm:pt>
    <dgm:pt modelId="{5A666D75-2477-460B-AB0E-4438EB5D4ED8}" type="parTrans" cxnId="{784EAE28-55A8-4F39-ABB9-2E57F50A8755}">
      <dgm:prSet/>
      <dgm:spPr/>
      <dgm:t>
        <a:bodyPr/>
        <a:lstStyle/>
        <a:p>
          <a:endParaRPr lang="id-ID"/>
        </a:p>
      </dgm:t>
    </dgm:pt>
    <dgm:pt modelId="{8A98E35C-7BA9-492F-90AE-6FEA3ABB53FA}" type="sibTrans" cxnId="{784EAE28-55A8-4F39-ABB9-2E57F50A8755}">
      <dgm:prSet/>
      <dgm:spPr/>
      <dgm:t>
        <a:bodyPr/>
        <a:lstStyle/>
        <a:p>
          <a:endParaRPr lang="id-ID"/>
        </a:p>
      </dgm:t>
    </dgm:pt>
    <dgm:pt modelId="{7C7E71AF-9021-4706-8C9D-6FBCB92D097A}">
      <dgm:prSet phldrT="[Text]" custT="1"/>
      <dgm:spPr/>
      <dgm:t>
        <a:bodyPr/>
        <a:lstStyle/>
        <a:p>
          <a:r>
            <a:rPr lang="id-ID" sz="2400" dirty="0" smtClean="0">
              <a:latin typeface="Glacial Indifference"/>
            </a:rPr>
            <a:t>Replicable</a:t>
          </a:r>
          <a:endParaRPr lang="id-ID" sz="2400" dirty="0"/>
        </a:p>
      </dgm:t>
    </dgm:pt>
    <dgm:pt modelId="{ADBF24A9-289E-436F-B069-BD5D8A9F9186}" type="parTrans" cxnId="{D66215DA-ECFA-4B22-B195-BFF7A0472C5C}">
      <dgm:prSet/>
      <dgm:spPr/>
      <dgm:t>
        <a:bodyPr/>
        <a:lstStyle/>
        <a:p>
          <a:endParaRPr lang="id-ID"/>
        </a:p>
      </dgm:t>
    </dgm:pt>
    <dgm:pt modelId="{AF4ED569-E2FF-49B2-85B5-EA14F5703EC6}" type="sibTrans" cxnId="{D66215DA-ECFA-4B22-B195-BFF7A0472C5C}">
      <dgm:prSet/>
      <dgm:spPr/>
      <dgm:t>
        <a:bodyPr/>
        <a:lstStyle/>
        <a:p>
          <a:endParaRPr lang="id-ID"/>
        </a:p>
      </dgm:t>
    </dgm:pt>
    <dgm:pt modelId="{981F48DD-48F7-4DE9-BADF-4DE276F0D9AD}">
      <dgm:prSet custT="1"/>
      <dgm:spPr/>
      <dgm:t>
        <a:bodyPr/>
        <a:lstStyle/>
        <a:p>
          <a:r>
            <a:rPr lang="id-ID" sz="2400" dirty="0" smtClean="0">
              <a:latin typeface="Glacial Indifference"/>
            </a:rPr>
            <a:t>Empirical</a:t>
          </a:r>
          <a:endParaRPr lang="id-ID" sz="2400" dirty="0"/>
        </a:p>
      </dgm:t>
    </dgm:pt>
    <dgm:pt modelId="{4B49BCC2-29A6-438B-B119-73CAF14EF9D2}" type="parTrans" cxnId="{087AF677-B047-4F61-981B-0CCFC0EB8238}">
      <dgm:prSet/>
      <dgm:spPr/>
      <dgm:t>
        <a:bodyPr/>
        <a:lstStyle/>
        <a:p>
          <a:endParaRPr lang="id-ID"/>
        </a:p>
      </dgm:t>
    </dgm:pt>
    <dgm:pt modelId="{F33830AF-D96B-4A7E-B6DC-3DB8D2AF4AA2}" type="sibTrans" cxnId="{087AF677-B047-4F61-981B-0CCFC0EB8238}">
      <dgm:prSet/>
      <dgm:spPr/>
      <dgm:t>
        <a:bodyPr/>
        <a:lstStyle/>
        <a:p>
          <a:endParaRPr lang="id-ID"/>
        </a:p>
      </dgm:t>
    </dgm:pt>
    <dgm:pt modelId="{678604A5-EF0C-40FD-BA6F-329C795D5BE3}" type="pres">
      <dgm:prSet presAssocID="{3C9E9CC9-84B0-4083-BE1E-BAADA3AD3C86}" presName="Name0" presStyleCnt="0">
        <dgm:presLayoutVars>
          <dgm:dir/>
          <dgm:resizeHandles val="exact"/>
        </dgm:presLayoutVars>
      </dgm:prSet>
      <dgm:spPr/>
      <dgm:t>
        <a:bodyPr/>
        <a:lstStyle/>
        <a:p>
          <a:endParaRPr lang="id-ID"/>
        </a:p>
      </dgm:t>
    </dgm:pt>
    <dgm:pt modelId="{A88DF28B-8A92-488B-B26B-40F4093B36D4}" type="pres">
      <dgm:prSet presAssocID="{C3CC21B8-7137-4F54-BF5C-EED372F52E05}" presName="Name5" presStyleLbl="vennNode1" presStyleIdx="0" presStyleCnt="4">
        <dgm:presLayoutVars>
          <dgm:bulletEnabled val="1"/>
        </dgm:presLayoutVars>
      </dgm:prSet>
      <dgm:spPr/>
      <dgm:t>
        <a:bodyPr/>
        <a:lstStyle/>
        <a:p>
          <a:endParaRPr lang="id-ID"/>
        </a:p>
      </dgm:t>
    </dgm:pt>
    <dgm:pt modelId="{12751ABD-E2F3-4BD0-87A8-4ED1DF3BD3C6}" type="pres">
      <dgm:prSet presAssocID="{438E964E-DD6D-46E5-AB1D-EA0E842EF17F}" presName="space" presStyleCnt="0"/>
      <dgm:spPr/>
    </dgm:pt>
    <dgm:pt modelId="{2B7BD226-35F4-4531-9DAB-6DC750FE2CC3}" type="pres">
      <dgm:prSet presAssocID="{4C1FFC6E-C582-42FD-A999-FD8536ABDEBC}" presName="Name5" presStyleLbl="vennNode1" presStyleIdx="1" presStyleCnt="4">
        <dgm:presLayoutVars>
          <dgm:bulletEnabled val="1"/>
        </dgm:presLayoutVars>
      </dgm:prSet>
      <dgm:spPr/>
      <dgm:t>
        <a:bodyPr/>
        <a:lstStyle/>
        <a:p>
          <a:endParaRPr lang="id-ID"/>
        </a:p>
      </dgm:t>
    </dgm:pt>
    <dgm:pt modelId="{A1F09E38-DDC6-4E59-86F9-B96ED8A2DE39}" type="pres">
      <dgm:prSet presAssocID="{8A98E35C-7BA9-492F-90AE-6FEA3ABB53FA}" presName="space" presStyleCnt="0"/>
      <dgm:spPr/>
    </dgm:pt>
    <dgm:pt modelId="{7AEF61F9-B94C-4760-9344-454632C148C5}" type="pres">
      <dgm:prSet presAssocID="{981F48DD-48F7-4DE9-BADF-4DE276F0D9AD}" presName="Name5" presStyleLbl="vennNode1" presStyleIdx="2" presStyleCnt="4">
        <dgm:presLayoutVars>
          <dgm:bulletEnabled val="1"/>
        </dgm:presLayoutVars>
      </dgm:prSet>
      <dgm:spPr/>
      <dgm:t>
        <a:bodyPr/>
        <a:lstStyle/>
        <a:p>
          <a:endParaRPr lang="id-ID"/>
        </a:p>
      </dgm:t>
    </dgm:pt>
    <dgm:pt modelId="{ECAA0278-BD8D-4984-B388-F594560E3F31}" type="pres">
      <dgm:prSet presAssocID="{F33830AF-D96B-4A7E-B6DC-3DB8D2AF4AA2}" presName="space" presStyleCnt="0"/>
      <dgm:spPr/>
    </dgm:pt>
    <dgm:pt modelId="{D5FE1276-9BE2-4AFD-A8E2-70EFA2CE9575}" type="pres">
      <dgm:prSet presAssocID="{7C7E71AF-9021-4706-8C9D-6FBCB92D097A}" presName="Name5" presStyleLbl="vennNode1" presStyleIdx="3" presStyleCnt="4">
        <dgm:presLayoutVars>
          <dgm:bulletEnabled val="1"/>
        </dgm:presLayoutVars>
      </dgm:prSet>
      <dgm:spPr/>
      <dgm:t>
        <a:bodyPr/>
        <a:lstStyle/>
        <a:p>
          <a:endParaRPr lang="id-ID"/>
        </a:p>
      </dgm:t>
    </dgm:pt>
  </dgm:ptLst>
  <dgm:cxnLst>
    <dgm:cxn modelId="{F8E9828C-AD6C-48CD-AEBF-9D6CD3D327D3}" type="presOf" srcId="{981F48DD-48F7-4DE9-BADF-4DE276F0D9AD}" destId="{7AEF61F9-B94C-4760-9344-454632C148C5}" srcOrd="0" destOrd="0" presId="urn:microsoft.com/office/officeart/2005/8/layout/venn3"/>
    <dgm:cxn modelId="{087AF677-B047-4F61-981B-0CCFC0EB8238}" srcId="{3C9E9CC9-84B0-4083-BE1E-BAADA3AD3C86}" destId="{981F48DD-48F7-4DE9-BADF-4DE276F0D9AD}" srcOrd="2" destOrd="0" parTransId="{4B49BCC2-29A6-438B-B119-73CAF14EF9D2}" sibTransId="{F33830AF-D96B-4A7E-B6DC-3DB8D2AF4AA2}"/>
    <dgm:cxn modelId="{A13F78D4-FE70-44C4-A3EB-CA180A9B9A58}" type="presOf" srcId="{4C1FFC6E-C582-42FD-A999-FD8536ABDEBC}" destId="{2B7BD226-35F4-4531-9DAB-6DC750FE2CC3}" srcOrd="0" destOrd="0" presId="urn:microsoft.com/office/officeart/2005/8/layout/venn3"/>
    <dgm:cxn modelId="{7C41DBB7-4B24-4A5C-B172-2CE5248B1035}" type="presOf" srcId="{7C7E71AF-9021-4706-8C9D-6FBCB92D097A}" destId="{D5FE1276-9BE2-4AFD-A8E2-70EFA2CE9575}" srcOrd="0" destOrd="0" presId="urn:microsoft.com/office/officeart/2005/8/layout/venn3"/>
    <dgm:cxn modelId="{3E593EFB-036E-4190-ADBF-81773457CD03}" srcId="{3C9E9CC9-84B0-4083-BE1E-BAADA3AD3C86}" destId="{C3CC21B8-7137-4F54-BF5C-EED372F52E05}" srcOrd="0" destOrd="0" parTransId="{74C8AB2E-E3CE-4461-809A-A4437E476939}" sibTransId="{438E964E-DD6D-46E5-AB1D-EA0E842EF17F}"/>
    <dgm:cxn modelId="{D66215DA-ECFA-4B22-B195-BFF7A0472C5C}" srcId="{3C9E9CC9-84B0-4083-BE1E-BAADA3AD3C86}" destId="{7C7E71AF-9021-4706-8C9D-6FBCB92D097A}" srcOrd="3" destOrd="0" parTransId="{ADBF24A9-289E-436F-B069-BD5D8A9F9186}" sibTransId="{AF4ED569-E2FF-49B2-85B5-EA14F5703EC6}"/>
    <dgm:cxn modelId="{784EAE28-55A8-4F39-ABB9-2E57F50A8755}" srcId="{3C9E9CC9-84B0-4083-BE1E-BAADA3AD3C86}" destId="{4C1FFC6E-C582-42FD-A999-FD8536ABDEBC}" srcOrd="1" destOrd="0" parTransId="{5A666D75-2477-460B-AB0E-4438EB5D4ED8}" sibTransId="{8A98E35C-7BA9-492F-90AE-6FEA3ABB53FA}"/>
    <dgm:cxn modelId="{E8947B80-EE4C-4A9A-B991-0AB1AF857C3C}" type="presOf" srcId="{3C9E9CC9-84B0-4083-BE1E-BAADA3AD3C86}" destId="{678604A5-EF0C-40FD-BA6F-329C795D5BE3}" srcOrd="0" destOrd="0" presId="urn:microsoft.com/office/officeart/2005/8/layout/venn3"/>
    <dgm:cxn modelId="{88D1A081-CBD3-44D9-8FA7-D9DE16A67FCC}" type="presOf" srcId="{C3CC21B8-7137-4F54-BF5C-EED372F52E05}" destId="{A88DF28B-8A92-488B-B26B-40F4093B36D4}" srcOrd="0" destOrd="0" presId="urn:microsoft.com/office/officeart/2005/8/layout/venn3"/>
    <dgm:cxn modelId="{DE59C0A4-A361-42E1-8DE3-8BD0744799D4}" type="presParOf" srcId="{678604A5-EF0C-40FD-BA6F-329C795D5BE3}" destId="{A88DF28B-8A92-488B-B26B-40F4093B36D4}" srcOrd="0" destOrd="0" presId="urn:microsoft.com/office/officeart/2005/8/layout/venn3"/>
    <dgm:cxn modelId="{D3067908-D20C-4DD2-8B1C-20857546173B}" type="presParOf" srcId="{678604A5-EF0C-40FD-BA6F-329C795D5BE3}" destId="{12751ABD-E2F3-4BD0-87A8-4ED1DF3BD3C6}" srcOrd="1" destOrd="0" presId="urn:microsoft.com/office/officeart/2005/8/layout/venn3"/>
    <dgm:cxn modelId="{519BFB36-B2CD-498A-B602-7B70CAA6D884}" type="presParOf" srcId="{678604A5-EF0C-40FD-BA6F-329C795D5BE3}" destId="{2B7BD226-35F4-4531-9DAB-6DC750FE2CC3}" srcOrd="2" destOrd="0" presId="urn:microsoft.com/office/officeart/2005/8/layout/venn3"/>
    <dgm:cxn modelId="{825C6D1C-DCA9-4A14-A1F8-1B661308C5CE}" type="presParOf" srcId="{678604A5-EF0C-40FD-BA6F-329C795D5BE3}" destId="{A1F09E38-DDC6-4E59-86F9-B96ED8A2DE39}" srcOrd="3" destOrd="0" presId="urn:microsoft.com/office/officeart/2005/8/layout/venn3"/>
    <dgm:cxn modelId="{F33A27D8-3EBB-44A1-A963-56D235E45B62}" type="presParOf" srcId="{678604A5-EF0C-40FD-BA6F-329C795D5BE3}" destId="{7AEF61F9-B94C-4760-9344-454632C148C5}" srcOrd="4" destOrd="0" presId="urn:microsoft.com/office/officeart/2005/8/layout/venn3"/>
    <dgm:cxn modelId="{ED1B7167-B89D-449B-A291-2872070152DD}" type="presParOf" srcId="{678604A5-EF0C-40FD-BA6F-329C795D5BE3}" destId="{ECAA0278-BD8D-4984-B388-F594560E3F31}" srcOrd="5" destOrd="0" presId="urn:microsoft.com/office/officeart/2005/8/layout/venn3"/>
    <dgm:cxn modelId="{80DF05A9-4495-4D24-B715-AB48E25DC6E2}" type="presParOf" srcId="{678604A5-EF0C-40FD-BA6F-329C795D5BE3}" destId="{D5FE1276-9BE2-4AFD-A8E2-70EFA2CE9575}" srcOrd="6" destOrd="0" presId="urn:microsoft.com/office/officeart/2005/8/layout/venn3"/>
  </dgm:cxnLst>
  <dgm:bg/>
  <dgm:whole/>
</dgm:dataModel>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42.svg"/><Relationship Id="rId7" Type="http://schemas.openxmlformats.org/officeDocument/2006/relationships/diagramData" Target="../diagrams/data3.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5.svg"/><Relationship Id="rId10" Type="http://schemas.openxmlformats.org/officeDocument/2006/relationships/diagramColors" Target="../diagrams/colors3.xml"/><Relationship Id="rId4" Type="http://schemas.openxmlformats.org/officeDocument/2006/relationships/image" Target="../media/image30.png"/><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42.svg"/><Relationship Id="rId7" Type="http://schemas.openxmlformats.org/officeDocument/2006/relationships/diagramData" Target="../diagrams/data4.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5.svg"/><Relationship Id="rId10" Type="http://schemas.openxmlformats.org/officeDocument/2006/relationships/diagramColors" Target="../diagrams/colors4.xml"/><Relationship Id="rId4" Type="http://schemas.openxmlformats.org/officeDocument/2006/relationships/image" Target="../media/image30.png"/><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3.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3.sv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1.pn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20.svg"/><Relationship Id="rId5" Type="http://schemas.openxmlformats.org/officeDocument/2006/relationships/image" Target="../media/image60.svg"/><Relationship Id="rId10" Type="http://schemas.openxmlformats.org/officeDocument/2006/relationships/image" Target="../media/image14.png"/><Relationship Id="rId4" Type="http://schemas.openxmlformats.org/officeDocument/2006/relationships/image" Target="../media/image38.png"/><Relationship Id="rId9" Type="http://schemas.openxmlformats.org/officeDocument/2006/relationships/image" Target="../media/image8.svg"/><Relationship Id="rId14" Type="http://schemas.openxmlformats.org/officeDocument/2006/relationships/image" Target="../media/image64.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2.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0.sv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0.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1.pn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20.svg"/><Relationship Id="rId5" Type="http://schemas.openxmlformats.org/officeDocument/2006/relationships/image" Target="../media/image60.svg"/><Relationship Id="rId10" Type="http://schemas.openxmlformats.org/officeDocument/2006/relationships/image" Target="../media/image14.png"/><Relationship Id="rId4" Type="http://schemas.openxmlformats.org/officeDocument/2006/relationships/image" Target="../media/image38.png"/><Relationship Id="rId9" Type="http://schemas.openxmlformats.org/officeDocument/2006/relationships/image" Target="../media/image8.svg"/><Relationship Id="rId14" Type="http://schemas.openxmlformats.org/officeDocument/2006/relationships/image" Target="../media/image64.sv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42.svg"/><Relationship Id="rId7" Type="http://schemas.openxmlformats.org/officeDocument/2006/relationships/diagramData" Target="../diagrams/data5.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5.svg"/><Relationship Id="rId10" Type="http://schemas.openxmlformats.org/officeDocument/2006/relationships/diagramColors" Target="../diagrams/colors5.xml"/><Relationship Id="rId4" Type="http://schemas.openxmlformats.org/officeDocument/2006/relationships/image" Target="../media/image30.png"/><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20.svg"/><Relationship Id="rId10" Type="http://schemas.openxmlformats.org/officeDocument/2006/relationships/image" Target="../media/image24.svg"/><Relationship Id="rId4" Type="http://schemas.openxmlformats.org/officeDocument/2006/relationships/image" Target="../media/image14.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36.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2.svg"/><Relationship Id="rId7" Type="http://schemas.openxmlformats.org/officeDocument/2006/relationships/diagramData" Target="../diagrams/data1.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5.svg"/><Relationship Id="rId10" Type="http://schemas.openxmlformats.org/officeDocument/2006/relationships/diagramColors" Target="../diagrams/colors1.xml"/><Relationship Id="rId4" Type="http://schemas.openxmlformats.org/officeDocument/2006/relationships/image" Target="../media/image30.pn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2.svg"/><Relationship Id="rId7" Type="http://schemas.openxmlformats.org/officeDocument/2006/relationships/diagramData" Target="../diagrams/data2.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5.svg"/><Relationship Id="rId10" Type="http://schemas.openxmlformats.org/officeDocument/2006/relationships/diagramColors" Target="../diagrams/colors2.xml"/><Relationship Id="rId4" Type="http://schemas.openxmlformats.org/officeDocument/2006/relationships/image" Target="../media/image30.png"/><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Freeform 2"/>
          <p:cNvSpPr/>
          <p:nvPr/>
        </p:nvSpPr>
        <p:spPr>
          <a:xfrm>
            <a:off x="14466295" y="5748888"/>
            <a:ext cx="2236276" cy="2679634"/>
          </a:xfrm>
          <a:custGeom>
            <a:avLst/>
            <a:gdLst/>
            <a:ahLst/>
            <a:cxnLst/>
            <a:rect l="l" t="t" r="r" b="b"/>
            <a:pathLst>
              <a:path w="2236276" h="2679634">
                <a:moveTo>
                  <a:pt x="0" y="0"/>
                </a:moveTo>
                <a:lnTo>
                  <a:pt x="2236276" y="0"/>
                </a:lnTo>
                <a:lnTo>
                  <a:pt x="2236276" y="2679634"/>
                </a:lnTo>
                <a:lnTo>
                  <a:pt x="0" y="26796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82941" y="5767938"/>
            <a:ext cx="2236276" cy="2679634"/>
          </a:xfrm>
          <a:custGeom>
            <a:avLst/>
            <a:gdLst/>
            <a:ahLst/>
            <a:cxnLst/>
            <a:rect l="l" t="t" r="r" b="b"/>
            <a:pathLst>
              <a:path w="2236276" h="2679634">
                <a:moveTo>
                  <a:pt x="0" y="0"/>
                </a:moveTo>
                <a:lnTo>
                  <a:pt x="2236276" y="0"/>
                </a:lnTo>
                <a:lnTo>
                  <a:pt x="2236276" y="2679634"/>
                </a:lnTo>
                <a:lnTo>
                  <a:pt x="0" y="26796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348271">
            <a:off x="13515994" y="-2643935"/>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4404761" y="3691097"/>
            <a:ext cx="10649565" cy="1846659"/>
          </a:xfrm>
          <a:prstGeom prst="rect">
            <a:avLst/>
          </a:prstGeom>
        </p:spPr>
        <p:txBody>
          <a:bodyPr lIns="0" tIns="0" rIns="0" bIns="0" rtlCol="0" anchor="t">
            <a:spAutoFit/>
          </a:bodyPr>
          <a:lstStyle/>
          <a:p>
            <a:pPr algn="ctr"/>
            <a:r>
              <a:rPr lang="id-ID" sz="6000" dirty="0" smtClean="0">
                <a:latin typeface="Lilita One" charset="0"/>
              </a:rPr>
              <a:t>The Terms, Approaches &amp; Characterisctics of Research </a:t>
            </a:r>
            <a:endParaRPr lang="en-US" sz="6000" spc="565" dirty="0">
              <a:solidFill>
                <a:srgbClr val="7D97E4"/>
              </a:solidFill>
              <a:latin typeface="Lilita One" charset="0"/>
              <a:ea typeface="Lilita One"/>
              <a:cs typeface="Lilita One"/>
              <a:sym typeface="Lilita One"/>
            </a:endParaRPr>
          </a:p>
        </p:txBody>
      </p:sp>
      <p:sp>
        <p:nvSpPr>
          <p:cNvPr id="6" name="Freeform 6"/>
          <p:cNvSpPr/>
          <p:nvPr/>
        </p:nvSpPr>
        <p:spPr>
          <a:xfrm rot="-2257071" flipH="1">
            <a:off x="-3077020" y="-2001358"/>
            <a:ext cx="8211441" cy="5852518"/>
          </a:xfrm>
          <a:custGeom>
            <a:avLst/>
            <a:gdLst/>
            <a:ahLst/>
            <a:cxnLst/>
            <a:rect l="l" t="t" r="r" b="b"/>
            <a:pathLst>
              <a:path w="8211441" h="5852518">
                <a:moveTo>
                  <a:pt x="8211440" y="0"/>
                </a:moveTo>
                <a:lnTo>
                  <a:pt x="0" y="0"/>
                </a:lnTo>
                <a:lnTo>
                  <a:pt x="0" y="5852518"/>
                </a:lnTo>
                <a:lnTo>
                  <a:pt x="8211440" y="5852518"/>
                </a:lnTo>
                <a:lnTo>
                  <a:pt x="821144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7746228">
            <a:off x="724079" y="2485939"/>
            <a:ext cx="6039970" cy="757742"/>
          </a:xfrm>
          <a:custGeom>
            <a:avLst/>
            <a:gdLst/>
            <a:ahLst/>
            <a:cxnLst/>
            <a:rect l="l" t="t" r="r" b="b"/>
            <a:pathLst>
              <a:path w="6039970" h="757742">
                <a:moveTo>
                  <a:pt x="0" y="0"/>
                </a:moveTo>
                <a:lnTo>
                  <a:pt x="6039970" y="0"/>
                </a:lnTo>
                <a:lnTo>
                  <a:pt x="6039970" y="757742"/>
                </a:lnTo>
                <a:lnTo>
                  <a:pt x="0" y="7577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7886382" flipH="1">
            <a:off x="12460786" y="2753623"/>
            <a:ext cx="6252270" cy="784376"/>
          </a:xfrm>
          <a:custGeom>
            <a:avLst/>
            <a:gdLst/>
            <a:ahLst/>
            <a:cxnLst/>
            <a:rect l="l" t="t" r="r" b="b"/>
            <a:pathLst>
              <a:path w="6252270" h="784376">
                <a:moveTo>
                  <a:pt x="6252270" y="0"/>
                </a:moveTo>
                <a:lnTo>
                  <a:pt x="0" y="0"/>
                </a:lnTo>
                <a:lnTo>
                  <a:pt x="0" y="784376"/>
                </a:lnTo>
                <a:lnTo>
                  <a:pt x="6252270" y="784376"/>
                </a:lnTo>
                <a:lnTo>
                  <a:pt x="62522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0" y="8485580"/>
            <a:ext cx="5055006" cy="1801420"/>
          </a:xfrm>
          <a:custGeom>
            <a:avLst/>
            <a:gdLst/>
            <a:ahLst/>
            <a:cxnLst/>
            <a:rect l="l" t="t" r="r" b="b"/>
            <a:pathLst>
              <a:path w="5055006" h="1801420">
                <a:moveTo>
                  <a:pt x="0" y="0"/>
                </a:moveTo>
                <a:lnTo>
                  <a:pt x="5055006" y="0"/>
                </a:lnTo>
                <a:lnTo>
                  <a:pt x="5055006" y="1801420"/>
                </a:lnTo>
                <a:lnTo>
                  <a:pt x="0" y="18014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6336993" y="6089138"/>
            <a:ext cx="5614702" cy="688975"/>
          </a:xfrm>
          <a:prstGeom prst="rect">
            <a:avLst/>
          </a:prstGeom>
        </p:spPr>
        <p:txBody>
          <a:bodyPr lIns="0" tIns="0" rIns="0" bIns="0" rtlCol="0" anchor="t">
            <a:spAutoFit/>
          </a:bodyPr>
          <a:lstStyle/>
          <a:p>
            <a:pPr algn="ctr">
              <a:lnSpc>
                <a:spcPts val="5599"/>
              </a:lnSpc>
            </a:pPr>
            <a:r>
              <a:rPr lang="en-US" sz="3999" dirty="0" err="1" smtClean="0">
                <a:solidFill>
                  <a:srgbClr val="000000"/>
                </a:solidFill>
                <a:latin typeface="Core Bandi Face"/>
                <a:ea typeface="Core Bandi Face"/>
                <a:cs typeface="Core Bandi Face"/>
                <a:sym typeface="Core Bandi Face"/>
              </a:rPr>
              <a:t>oleh</a:t>
            </a:r>
            <a:endParaRPr lang="en-US" sz="3999" dirty="0">
              <a:solidFill>
                <a:srgbClr val="000000"/>
              </a:solidFill>
              <a:latin typeface="Core Bandi Face"/>
              <a:ea typeface="Core Bandi Face"/>
              <a:cs typeface="Core Bandi Face"/>
              <a:sym typeface="Core Bandi Face"/>
            </a:endParaRPr>
          </a:p>
        </p:txBody>
      </p:sp>
      <p:sp>
        <p:nvSpPr>
          <p:cNvPr id="11" name="TextBox 11"/>
          <p:cNvSpPr txBox="1"/>
          <p:nvPr/>
        </p:nvSpPr>
        <p:spPr>
          <a:xfrm>
            <a:off x="6336993" y="6711371"/>
            <a:ext cx="5614702" cy="718145"/>
          </a:xfrm>
          <a:prstGeom prst="rect">
            <a:avLst/>
          </a:prstGeom>
        </p:spPr>
        <p:txBody>
          <a:bodyPr lIns="0" tIns="0" rIns="0" bIns="0" rtlCol="0" anchor="t">
            <a:spAutoFit/>
          </a:bodyPr>
          <a:lstStyle/>
          <a:p>
            <a:pPr algn="ctr">
              <a:lnSpc>
                <a:spcPts val="5599"/>
              </a:lnSpc>
            </a:pPr>
            <a:r>
              <a:rPr lang="id-ID" sz="3999" dirty="0" smtClean="0">
                <a:solidFill>
                  <a:srgbClr val="496CBE"/>
                </a:solidFill>
                <a:latin typeface="Core Bandi Face"/>
                <a:ea typeface="Core Bandi Face"/>
                <a:cs typeface="Core Bandi Face"/>
                <a:sym typeface="Core Bandi Face"/>
              </a:rPr>
              <a:t>Annisah &amp; Wiwik Mardiana</a:t>
            </a:r>
            <a:endParaRPr lang="en-US" sz="3999" dirty="0">
              <a:solidFill>
                <a:srgbClr val="496CBE"/>
              </a:solidFill>
              <a:latin typeface="Core Bandi Face"/>
              <a:ea typeface="Core Bandi Face"/>
              <a:cs typeface="Core Bandi Face"/>
              <a:sym typeface="Core Bandi Face"/>
            </a:endParaRPr>
          </a:p>
        </p:txBody>
      </p:sp>
      <p:sp>
        <p:nvSpPr>
          <p:cNvPr id="12" name="Freeform 12"/>
          <p:cNvSpPr/>
          <p:nvPr/>
        </p:nvSpPr>
        <p:spPr>
          <a:xfrm flipH="1">
            <a:off x="4868485" y="8485580"/>
            <a:ext cx="5055006" cy="1801420"/>
          </a:xfrm>
          <a:custGeom>
            <a:avLst/>
            <a:gdLst/>
            <a:ahLst/>
            <a:cxnLst/>
            <a:rect l="l" t="t" r="r" b="b"/>
            <a:pathLst>
              <a:path w="5055006" h="1801420">
                <a:moveTo>
                  <a:pt x="5055007" y="0"/>
                </a:moveTo>
                <a:lnTo>
                  <a:pt x="0" y="0"/>
                </a:lnTo>
                <a:lnTo>
                  <a:pt x="0" y="1801420"/>
                </a:lnTo>
                <a:lnTo>
                  <a:pt x="5055007" y="1801420"/>
                </a:lnTo>
                <a:lnTo>
                  <a:pt x="505500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9729544" y="8485580"/>
            <a:ext cx="5055006" cy="1801420"/>
          </a:xfrm>
          <a:custGeom>
            <a:avLst/>
            <a:gdLst/>
            <a:ahLst/>
            <a:cxnLst/>
            <a:rect l="l" t="t" r="r" b="b"/>
            <a:pathLst>
              <a:path w="5055006" h="1801420">
                <a:moveTo>
                  <a:pt x="0" y="0"/>
                </a:moveTo>
                <a:lnTo>
                  <a:pt x="5055006" y="0"/>
                </a:lnTo>
                <a:lnTo>
                  <a:pt x="5055006" y="1801420"/>
                </a:lnTo>
                <a:lnTo>
                  <a:pt x="0" y="18014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Freeform 14"/>
          <p:cNvSpPr/>
          <p:nvPr/>
        </p:nvSpPr>
        <p:spPr>
          <a:xfrm flipH="1">
            <a:off x="14652778" y="8485580"/>
            <a:ext cx="5055006" cy="1801420"/>
          </a:xfrm>
          <a:custGeom>
            <a:avLst/>
            <a:gdLst/>
            <a:ahLst/>
            <a:cxnLst/>
            <a:rect l="l" t="t" r="r" b="b"/>
            <a:pathLst>
              <a:path w="5055006" h="1801420">
                <a:moveTo>
                  <a:pt x="5055006" y="0"/>
                </a:moveTo>
                <a:lnTo>
                  <a:pt x="0" y="0"/>
                </a:lnTo>
                <a:lnTo>
                  <a:pt x="0" y="1801420"/>
                </a:lnTo>
                <a:lnTo>
                  <a:pt x="5055006" y="1801420"/>
                </a:lnTo>
                <a:lnTo>
                  <a:pt x="5055006"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15" name="Picture 14" descr="STKIP TAMAN SISWA BIMA"/>
          <p:cNvPicPr/>
          <p:nvPr/>
        </p:nvPicPr>
        <p:blipFill>
          <a:blip r:embed="rId10"/>
          <a:srcRect/>
          <a:stretch>
            <a:fillRect/>
          </a:stretch>
        </p:blipFill>
        <p:spPr bwMode="auto">
          <a:xfrm>
            <a:off x="6072166" y="428592"/>
            <a:ext cx="1714512" cy="1143008"/>
          </a:xfrm>
          <a:prstGeom prst="rect">
            <a:avLst/>
          </a:prstGeom>
          <a:noFill/>
          <a:ln w="9525">
            <a:noFill/>
            <a:miter lim="800000"/>
            <a:headEnd/>
            <a:tailEnd/>
          </a:ln>
        </p:spPr>
      </p:pic>
      <p:pic>
        <p:nvPicPr>
          <p:cNvPr id="16" name="Google Shape;95;p1"/>
          <p:cNvPicPr preferRelativeResize="0"/>
          <p:nvPr/>
        </p:nvPicPr>
        <p:blipFill rotWithShape="1">
          <a:blip r:embed="rId11">
            <a:alphaModFix/>
          </a:blip>
          <a:srcRect/>
          <a:stretch/>
        </p:blipFill>
        <p:spPr>
          <a:xfrm>
            <a:off x="7858116" y="428592"/>
            <a:ext cx="1588714" cy="1181100"/>
          </a:xfrm>
          <a:prstGeom prst="rect">
            <a:avLst/>
          </a:prstGeom>
          <a:noFill/>
          <a:ln>
            <a:noFill/>
          </a:ln>
        </p:spPr>
      </p:pic>
      <p:pic>
        <p:nvPicPr>
          <p:cNvPr id="17" name="Google Shape;97;p1"/>
          <p:cNvPicPr preferRelativeResize="0"/>
          <p:nvPr/>
        </p:nvPicPr>
        <p:blipFill rotWithShape="1">
          <a:blip r:embed="rId12">
            <a:alphaModFix/>
          </a:blip>
          <a:srcRect/>
          <a:stretch/>
        </p:blipFill>
        <p:spPr>
          <a:xfrm>
            <a:off x="9644066" y="500030"/>
            <a:ext cx="2714644" cy="11749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630151">
            <a:off x="13661873" y="7009626"/>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731014">
            <a:off x="-2564419" y="7617426"/>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859092" y="9215949"/>
            <a:ext cx="4569816" cy="2142101"/>
          </a:xfrm>
          <a:custGeom>
            <a:avLst/>
            <a:gdLst/>
            <a:ahLst/>
            <a:cxnLst/>
            <a:rect l="l" t="t" r="r" b="b"/>
            <a:pathLst>
              <a:path w="4569816" h="2142101">
                <a:moveTo>
                  <a:pt x="0" y="0"/>
                </a:moveTo>
                <a:lnTo>
                  <a:pt x="4569816" y="0"/>
                </a:lnTo>
                <a:lnTo>
                  <a:pt x="4569816" y="2142102"/>
                </a:lnTo>
                <a:lnTo>
                  <a:pt x="0" y="214210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2076227" y="3196730"/>
            <a:ext cx="7353525" cy="6161612"/>
          </a:xfrm>
          <a:custGeom>
            <a:avLst/>
            <a:gdLst/>
            <a:ahLst/>
            <a:cxnLst/>
            <a:rect l="l" t="t" r="r" b="b"/>
            <a:pathLst>
              <a:path w="7067773" h="5105561">
                <a:moveTo>
                  <a:pt x="0" y="0"/>
                </a:moveTo>
                <a:lnTo>
                  <a:pt x="7067773" y="0"/>
                </a:lnTo>
                <a:lnTo>
                  <a:pt x="7067773" y="5105561"/>
                </a:lnTo>
                <a:lnTo>
                  <a:pt x="0" y="5105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9386740" y="3196730"/>
            <a:ext cx="7115374" cy="5947298"/>
          </a:xfrm>
          <a:custGeom>
            <a:avLst/>
            <a:gdLst/>
            <a:ahLst/>
            <a:cxnLst/>
            <a:rect l="l" t="t" r="r" b="b"/>
            <a:pathLst>
              <a:path w="7067773" h="5105561">
                <a:moveTo>
                  <a:pt x="0" y="0"/>
                </a:moveTo>
                <a:lnTo>
                  <a:pt x="7067773" y="0"/>
                </a:lnTo>
                <a:lnTo>
                  <a:pt x="7067773" y="5105561"/>
                </a:lnTo>
                <a:lnTo>
                  <a:pt x="0" y="5105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6454513" y="3941821"/>
            <a:ext cx="804787" cy="804787"/>
          </a:xfrm>
          <a:custGeom>
            <a:avLst/>
            <a:gdLst/>
            <a:ahLst/>
            <a:cxnLst/>
            <a:rect l="l" t="t" r="r" b="b"/>
            <a:pathLst>
              <a:path w="804787" h="804787">
                <a:moveTo>
                  <a:pt x="0" y="0"/>
                </a:moveTo>
                <a:lnTo>
                  <a:pt x="804787" y="0"/>
                </a:lnTo>
                <a:lnTo>
                  <a:pt x="804787" y="804786"/>
                </a:lnTo>
                <a:lnTo>
                  <a:pt x="0" y="8047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702037" y="5807082"/>
            <a:ext cx="839264" cy="839264"/>
          </a:xfrm>
          <a:custGeom>
            <a:avLst/>
            <a:gdLst/>
            <a:ahLst/>
            <a:cxnLst/>
            <a:rect l="l" t="t" r="r" b="b"/>
            <a:pathLst>
              <a:path w="839264" h="839264">
                <a:moveTo>
                  <a:pt x="0" y="0"/>
                </a:moveTo>
                <a:lnTo>
                  <a:pt x="839265" y="0"/>
                </a:lnTo>
                <a:lnTo>
                  <a:pt x="839265" y="839265"/>
                </a:lnTo>
                <a:lnTo>
                  <a:pt x="0" y="83926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5070459" y="-2559701"/>
            <a:ext cx="5394268" cy="6129849"/>
          </a:xfrm>
          <a:custGeom>
            <a:avLst/>
            <a:gdLst/>
            <a:ahLst/>
            <a:cxnLst/>
            <a:rect l="l" t="t" r="r" b="b"/>
            <a:pathLst>
              <a:path w="5394268" h="6129849">
                <a:moveTo>
                  <a:pt x="0" y="0"/>
                </a:moveTo>
                <a:lnTo>
                  <a:pt x="5394268" y="0"/>
                </a:lnTo>
                <a:lnTo>
                  <a:pt x="5394268" y="6129850"/>
                </a:lnTo>
                <a:lnTo>
                  <a:pt x="0" y="6129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Validity</a:t>
            </a:r>
            <a:endParaRPr lang="en-US" sz="9999" spc="499" dirty="0">
              <a:solidFill>
                <a:srgbClr val="7D97E4"/>
              </a:solidFill>
              <a:latin typeface="Lilita One"/>
              <a:ea typeface="Lilita One"/>
              <a:cs typeface="Lilita One"/>
              <a:sym typeface="Lilita One"/>
            </a:endParaRPr>
          </a:p>
        </p:txBody>
      </p:sp>
      <p:sp>
        <p:nvSpPr>
          <p:cNvPr id="11" name="TextBox 11"/>
          <p:cNvSpPr txBox="1"/>
          <p:nvPr/>
        </p:nvSpPr>
        <p:spPr>
          <a:xfrm>
            <a:off x="3014711" y="4702380"/>
            <a:ext cx="5273568" cy="3447098"/>
          </a:xfrm>
          <a:prstGeom prst="rect">
            <a:avLst/>
          </a:prstGeom>
        </p:spPr>
        <p:txBody>
          <a:bodyPr lIns="0" tIns="0" rIns="0" bIns="0" rtlCol="0" anchor="t">
            <a:spAutoFit/>
          </a:bodyPr>
          <a:lstStyle/>
          <a:p>
            <a:pPr algn="ctr"/>
            <a:r>
              <a:rPr lang="id-ID" sz="3200" dirty="0" smtClean="0">
                <a:latin typeface="Core Bandi Face" charset="-127"/>
                <a:ea typeface="Core Bandi Face" charset="-127"/>
              </a:rPr>
              <a:t>Internal</a:t>
            </a:r>
          </a:p>
          <a:p>
            <a:pPr algn="ctr"/>
            <a:r>
              <a:rPr lang="en-US" sz="3200" dirty="0" smtClean="0">
                <a:latin typeface="Core Bandi Face" charset="-127"/>
                <a:ea typeface="Core Bandi Face" charset="-127"/>
              </a:rPr>
              <a:t>validity means the extent to which a researcher can claim that any differences in research results are</a:t>
            </a:r>
          </a:p>
          <a:p>
            <a:pPr algn="ctr"/>
            <a:r>
              <a:rPr lang="en-US" sz="3200" dirty="0" smtClean="0">
                <a:latin typeface="Core Bandi Face" charset="-127"/>
                <a:ea typeface="Core Bandi Face" charset="-127"/>
              </a:rPr>
              <a:t>due to the treatments given to the subjects</a:t>
            </a:r>
            <a:endParaRPr lang="en-US" sz="3200" dirty="0">
              <a:solidFill>
                <a:srgbClr val="000000"/>
              </a:solidFill>
              <a:latin typeface="Core Bandi Face" charset="-127"/>
              <a:ea typeface="Core Bandi Face" charset="-127"/>
              <a:cs typeface="Core Bandi Face"/>
              <a:sym typeface="Core Bandi Face"/>
            </a:endParaRPr>
          </a:p>
        </p:txBody>
      </p:sp>
      <p:sp>
        <p:nvSpPr>
          <p:cNvPr id="12" name="TextBox 12"/>
          <p:cNvSpPr txBox="1"/>
          <p:nvPr/>
        </p:nvSpPr>
        <p:spPr>
          <a:xfrm>
            <a:off x="10585604" y="5388308"/>
            <a:ext cx="5273568" cy="1969770"/>
          </a:xfrm>
          <a:prstGeom prst="rect">
            <a:avLst/>
          </a:prstGeom>
        </p:spPr>
        <p:txBody>
          <a:bodyPr lIns="0" tIns="0" rIns="0" bIns="0" rtlCol="0" anchor="t">
            <a:spAutoFit/>
          </a:bodyPr>
          <a:lstStyle/>
          <a:p>
            <a:pPr algn="ctr"/>
            <a:r>
              <a:rPr lang="en-US" sz="3200" dirty="0" smtClean="0">
                <a:latin typeface="Core Bandi Face" charset="-127"/>
                <a:ea typeface="Core Bandi Face" charset="-127"/>
              </a:rPr>
              <a:t>external validity is the extent of generalization</a:t>
            </a:r>
          </a:p>
          <a:p>
            <a:pPr algn="ctr"/>
            <a:r>
              <a:rPr lang="en-US" sz="3200" dirty="0" smtClean="0">
                <a:latin typeface="Core Bandi Face" charset="-127"/>
                <a:ea typeface="Core Bandi Face" charset="-127"/>
              </a:rPr>
              <a:t>that can be drawn from samples to populations.</a:t>
            </a:r>
            <a:endParaRPr lang="en-US" sz="3000" dirty="0">
              <a:solidFill>
                <a:srgbClr val="000000"/>
              </a:solidFill>
              <a:latin typeface="Core Bandi Face" charset="-127"/>
              <a:ea typeface="Core Bandi Face" charset="-127"/>
              <a:cs typeface="Core Bandi Face"/>
              <a:sym typeface="Core Bandi Face"/>
            </a:endParaRPr>
          </a:p>
        </p:txBody>
      </p:sp>
      <p:sp>
        <p:nvSpPr>
          <p:cNvPr id="13" name="Freeform 13"/>
          <p:cNvSpPr/>
          <p:nvPr/>
        </p:nvSpPr>
        <p:spPr>
          <a:xfrm flipH="1">
            <a:off x="-1995097" y="-2559701"/>
            <a:ext cx="5394268" cy="6129849"/>
          </a:xfrm>
          <a:custGeom>
            <a:avLst/>
            <a:gdLst/>
            <a:ahLst/>
            <a:cxnLst/>
            <a:rect l="l" t="t" r="r" b="b"/>
            <a:pathLst>
              <a:path w="5394268" h="6129849">
                <a:moveTo>
                  <a:pt x="5394268" y="0"/>
                </a:moveTo>
                <a:lnTo>
                  <a:pt x="0" y="0"/>
                </a:lnTo>
                <a:lnTo>
                  <a:pt x="0" y="6129850"/>
                </a:lnTo>
                <a:lnTo>
                  <a:pt x="5394268" y="6129850"/>
                </a:lnTo>
                <a:lnTo>
                  <a:pt x="5394268"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9693" y="7260996"/>
            <a:ext cx="2499109" cy="2499109"/>
          </a:xfrm>
          <a:custGeom>
            <a:avLst/>
            <a:gdLst/>
            <a:ahLst/>
            <a:cxnLst/>
            <a:rect l="l" t="t" r="r" b="b"/>
            <a:pathLst>
              <a:path w="2499109" h="2499109">
                <a:moveTo>
                  <a:pt x="0" y="0"/>
                </a:moveTo>
                <a:lnTo>
                  <a:pt x="2499109" y="0"/>
                </a:lnTo>
                <a:lnTo>
                  <a:pt x="2499109" y="2499109"/>
                </a:lnTo>
                <a:lnTo>
                  <a:pt x="0" y="2499109"/>
                </a:lnTo>
                <a:lnTo>
                  <a:pt x="0" y="0"/>
                </a:lnTo>
                <a:close/>
              </a:path>
            </a:pathLst>
          </a:custGeom>
          <a:blipFill>
            <a:blip r:embed="rId2">
              <a:extLst>
                <a:ext uri="{96DAC541-7B7A-43D3-8B79-37D633B846F1}">
                  <asvg:svgBlip xmlns="" xmlns:asvg="http://schemas.microsoft.com/office/drawing/2016/SVG/main" r:embed=""/>
                </a:ext>
              </a:extLst>
            </a:blip>
            <a:stretch>
              <a:fillRect/>
            </a:stretch>
          </a:blipFill>
        </p:spPr>
      </p:sp>
      <p:sp>
        <p:nvSpPr>
          <p:cNvPr id="3" name="TextBox 3"/>
          <p:cNvSpPr txBox="1"/>
          <p:nvPr/>
        </p:nvSpPr>
        <p:spPr>
          <a:xfrm>
            <a:off x="3286084" y="3582167"/>
            <a:ext cx="11358642" cy="4847481"/>
          </a:xfrm>
          <a:prstGeom prst="rect">
            <a:avLst/>
          </a:prstGeom>
        </p:spPr>
        <p:txBody>
          <a:bodyPr wrap="square" lIns="0" tIns="0" rIns="0" bIns="0" rtlCol="0" anchor="t">
            <a:spAutoFit/>
          </a:bodyPr>
          <a:lstStyle/>
          <a:p>
            <a:pPr algn="just">
              <a:lnSpc>
                <a:spcPts val="4200"/>
              </a:lnSpc>
            </a:pPr>
            <a:r>
              <a:rPr lang="id-ID" sz="4000" dirty="0" smtClean="0">
                <a:latin typeface="Core Bandi Face" charset="-127"/>
                <a:ea typeface="Core Bandi Face" charset="-127"/>
              </a:rPr>
              <a:t>	</a:t>
            </a:r>
            <a:r>
              <a:rPr lang="en-US" sz="4000" dirty="0" smtClean="0">
                <a:latin typeface="Core Bandi Face" charset="-127"/>
                <a:ea typeface="Core Bandi Face" charset="-127"/>
              </a:rPr>
              <a:t>Reliability is the extent to which an experiment, test, or any measuring procedure yields the same result on repeated trials. Without the agreement of independent observers able to replicate research procedures, or the ability to use research tools and procedures that yield consistent measurements, researchers would be unable to satisfactorily draw conclusions, formulate theories, or make claims about the </a:t>
            </a:r>
            <a:r>
              <a:rPr lang="id-ID" sz="4000" dirty="0" smtClean="0">
                <a:latin typeface="Core Bandi Face" charset="-127"/>
                <a:ea typeface="Core Bandi Face" charset="-127"/>
              </a:rPr>
              <a:t>generalizability</a:t>
            </a:r>
            <a:r>
              <a:rPr lang="en-US" sz="4000" dirty="0" smtClean="0">
                <a:latin typeface="Core Bandi Face" charset="-127"/>
                <a:ea typeface="Core Bandi Face" charset="-127"/>
              </a:rPr>
              <a:t> of their research.</a:t>
            </a:r>
            <a:endParaRPr lang="en-US" sz="4000" dirty="0">
              <a:solidFill>
                <a:srgbClr val="000000"/>
              </a:solidFill>
              <a:latin typeface="Core Bandi Face" charset="-127"/>
              <a:ea typeface="Core Bandi Face" charset="-127"/>
              <a:cs typeface="Core Bandi Face"/>
              <a:sym typeface="Core Bandi Face"/>
            </a:endParaRPr>
          </a:p>
        </p:txBody>
      </p:sp>
      <p:sp>
        <p:nvSpPr>
          <p:cNvPr id="4" name="Freeform 4"/>
          <p:cNvSpPr/>
          <p:nvPr/>
        </p:nvSpPr>
        <p:spPr>
          <a:xfrm flipH="1">
            <a:off x="15134908" y="7260996"/>
            <a:ext cx="2499109" cy="2499109"/>
          </a:xfrm>
          <a:custGeom>
            <a:avLst/>
            <a:gdLst/>
            <a:ahLst/>
            <a:cxnLst/>
            <a:rect l="l" t="t" r="r" b="b"/>
            <a:pathLst>
              <a:path w="2499109" h="2499109">
                <a:moveTo>
                  <a:pt x="2499109" y="0"/>
                </a:moveTo>
                <a:lnTo>
                  <a:pt x="0" y="0"/>
                </a:lnTo>
                <a:lnTo>
                  <a:pt x="0" y="2499109"/>
                </a:lnTo>
                <a:lnTo>
                  <a:pt x="2499109" y="2499109"/>
                </a:lnTo>
                <a:lnTo>
                  <a:pt x="2499109" y="0"/>
                </a:lnTo>
                <a:close/>
              </a:path>
            </a:pathLst>
          </a:custGeom>
          <a:blipFill>
            <a:blip r:embed="rId2">
              <a:extLst>
                <a:ext uri="{96DAC541-7B7A-43D3-8B79-37D633B846F1}">
                  <asvg:svgBlip xmlns="" xmlns:asvg="http://schemas.microsoft.com/office/drawing/2016/SVG/main" r:embed=""/>
                </a:ext>
              </a:extLst>
            </a:blip>
            <a:stretch>
              <a:fillRect/>
            </a:stretch>
          </a:blipFill>
        </p:spPr>
      </p:sp>
      <p:sp>
        <p:nvSpPr>
          <p:cNvPr id="6" name="Freeform 6"/>
          <p:cNvSpPr/>
          <p:nvPr/>
        </p:nvSpPr>
        <p:spPr>
          <a:xfrm rot="-8332998">
            <a:off x="14409359" y="-1028700"/>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3">
              <a:extLst>
                <a:ext uri="{96DAC541-7B7A-43D3-8B79-37D633B846F1}">
                  <asvg:svgBlip xmlns="" xmlns:asvg="http://schemas.microsoft.com/office/drawing/2016/SVG/main" r:embed=""/>
                </a:ext>
              </a:extLst>
            </a:blip>
            <a:stretch>
              <a:fillRect/>
            </a:stretch>
          </a:blipFill>
        </p:spPr>
      </p:sp>
      <p:sp>
        <p:nvSpPr>
          <p:cNvPr id="7" name="TextBox 7"/>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RELIABILITY</a:t>
            </a:r>
            <a:endParaRPr lang="en-US" sz="9999" spc="499" dirty="0">
              <a:solidFill>
                <a:srgbClr val="7D97E4"/>
              </a:solidFill>
              <a:latin typeface="Lilita One"/>
              <a:ea typeface="Lilita One"/>
              <a:cs typeface="Lilita One"/>
              <a:sym typeface="Lilita One"/>
            </a:endParaRPr>
          </a:p>
        </p:txBody>
      </p:sp>
      <p:sp>
        <p:nvSpPr>
          <p:cNvPr id="8" name="Freeform 8"/>
          <p:cNvSpPr/>
          <p:nvPr/>
        </p:nvSpPr>
        <p:spPr>
          <a:xfrm rot="8327416" flipH="1">
            <a:off x="-15856" y="-1028700"/>
            <a:ext cx="3950208" cy="4114800"/>
          </a:xfrm>
          <a:custGeom>
            <a:avLst/>
            <a:gdLst/>
            <a:ahLst/>
            <a:cxnLst/>
            <a:rect l="l" t="t" r="r" b="b"/>
            <a:pathLst>
              <a:path w="3950208" h="4114800">
                <a:moveTo>
                  <a:pt x="3950208" y="0"/>
                </a:moveTo>
                <a:lnTo>
                  <a:pt x="0" y="0"/>
                </a:lnTo>
                <a:lnTo>
                  <a:pt x="0" y="4114800"/>
                </a:lnTo>
                <a:lnTo>
                  <a:pt x="3950208" y="4114800"/>
                </a:lnTo>
                <a:lnTo>
                  <a:pt x="3950208" y="0"/>
                </a:lnTo>
                <a:close/>
              </a:path>
            </a:pathLst>
          </a:custGeom>
          <a:blipFill>
            <a:blip r:embed="rId3">
              <a:extLst>
                <a:ext uri="{96DAC541-7B7A-43D3-8B79-37D633B846F1}">
                  <asvg:svgBlip xmlns="" xmlns:asvg="http://schemas.microsoft.com/office/drawing/2016/SVG/main" r:embed=""/>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9693" y="7260996"/>
            <a:ext cx="2499109" cy="2499109"/>
          </a:xfrm>
          <a:custGeom>
            <a:avLst/>
            <a:gdLst/>
            <a:ahLst/>
            <a:cxnLst/>
            <a:rect l="l" t="t" r="r" b="b"/>
            <a:pathLst>
              <a:path w="2499109" h="2499109">
                <a:moveTo>
                  <a:pt x="0" y="0"/>
                </a:moveTo>
                <a:lnTo>
                  <a:pt x="2499109" y="0"/>
                </a:lnTo>
                <a:lnTo>
                  <a:pt x="2499109" y="2499109"/>
                </a:lnTo>
                <a:lnTo>
                  <a:pt x="0" y="24991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0858512" y="4291871"/>
            <a:ext cx="5833244" cy="3780587"/>
          </a:xfrm>
          <a:prstGeom prst="rect">
            <a:avLst/>
          </a:prstGeom>
        </p:spPr>
        <p:txBody>
          <a:bodyPr lIns="0" tIns="0" rIns="0" bIns="0" rtlCol="0" anchor="t">
            <a:spAutoFit/>
          </a:bodyPr>
          <a:lstStyle/>
          <a:p>
            <a:pPr algn="ctr">
              <a:lnSpc>
                <a:spcPts val="4200"/>
              </a:lnSpc>
            </a:pPr>
            <a:r>
              <a:rPr lang="id-ID" sz="4400" b="1" dirty="0" smtClean="0">
                <a:latin typeface="Core Bandi Face" charset="-127"/>
                <a:ea typeface="Core Bandi Face" charset="-127"/>
              </a:rPr>
              <a:t>Instrumen penelitian</a:t>
            </a:r>
            <a:r>
              <a:rPr lang="id-ID" sz="4400" dirty="0" smtClean="0">
                <a:latin typeface="Core Bandi Face" charset="-127"/>
                <a:ea typeface="Core Bandi Face" charset="-127"/>
              </a:rPr>
              <a:t> merujuk pada alat atau metode yang digunakan untuk mengumpulkan data yang relevan dengan topik yang diteliti. </a:t>
            </a:r>
            <a:endParaRPr lang="en-US" sz="4400" dirty="0">
              <a:solidFill>
                <a:srgbClr val="000000"/>
              </a:solidFill>
              <a:latin typeface="Core Bandi Face" charset="-127"/>
              <a:ea typeface="Core Bandi Face" charset="-127"/>
              <a:cs typeface="Core Bandi Face"/>
              <a:sym typeface="Core Bandi Face"/>
            </a:endParaRPr>
          </a:p>
        </p:txBody>
      </p:sp>
      <p:sp>
        <p:nvSpPr>
          <p:cNvPr id="4" name="Freeform 4"/>
          <p:cNvSpPr/>
          <p:nvPr/>
        </p:nvSpPr>
        <p:spPr>
          <a:xfrm flipH="1">
            <a:off x="15134908" y="7260996"/>
            <a:ext cx="2499109" cy="2499109"/>
          </a:xfrm>
          <a:custGeom>
            <a:avLst/>
            <a:gdLst/>
            <a:ahLst/>
            <a:cxnLst/>
            <a:rect l="l" t="t" r="r" b="b"/>
            <a:pathLst>
              <a:path w="2499109" h="2499109">
                <a:moveTo>
                  <a:pt x="2499109" y="0"/>
                </a:moveTo>
                <a:lnTo>
                  <a:pt x="0" y="0"/>
                </a:lnTo>
                <a:lnTo>
                  <a:pt x="0" y="2499109"/>
                </a:lnTo>
                <a:lnTo>
                  <a:pt x="2499109" y="2499109"/>
                </a:lnTo>
                <a:lnTo>
                  <a:pt x="2499109"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8332998">
            <a:off x="14409359" y="-1028700"/>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7" name="TextBox 7"/>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INSTRUMENT</a:t>
            </a:r>
            <a:endParaRPr lang="en-US" sz="9999" spc="499" dirty="0">
              <a:solidFill>
                <a:srgbClr val="7D97E4"/>
              </a:solidFill>
              <a:latin typeface="Lilita One"/>
              <a:ea typeface="Lilita One"/>
              <a:cs typeface="Lilita One"/>
              <a:sym typeface="Lilita One"/>
            </a:endParaRPr>
          </a:p>
        </p:txBody>
      </p:sp>
      <p:sp>
        <p:nvSpPr>
          <p:cNvPr id="8" name="Freeform 8"/>
          <p:cNvSpPr/>
          <p:nvPr/>
        </p:nvSpPr>
        <p:spPr>
          <a:xfrm rot="8327416" flipH="1">
            <a:off x="-15856" y="-1028700"/>
            <a:ext cx="3950208" cy="4114800"/>
          </a:xfrm>
          <a:custGeom>
            <a:avLst/>
            <a:gdLst/>
            <a:ahLst/>
            <a:cxnLst/>
            <a:rect l="l" t="t" r="r" b="b"/>
            <a:pathLst>
              <a:path w="3950208" h="4114800">
                <a:moveTo>
                  <a:pt x="3950208" y="0"/>
                </a:moveTo>
                <a:lnTo>
                  <a:pt x="0" y="0"/>
                </a:lnTo>
                <a:lnTo>
                  <a:pt x="0" y="4114800"/>
                </a:lnTo>
                <a:lnTo>
                  <a:pt x="3950208" y="4114800"/>
                </a:lnTo>
                <a:lnTo>
                  <a:pt x="3950208" y="0"/>
                </a:lnTo>
                <a:close/>
              </a:path>
            </a:pathLst>
          </a:custGeom>
          <a:blipFill>
            <a:blip r:embed="rId4">
              <a:extLst>
                <a:ext uri="{96DAC541-7B7A-43D3-8B79-37D633B846F1}">
                  <asvg:svgBlip xmlns="" xmlns:asvg="http://schemas.microsoft.com/office/drawing/2016/SVG/main" r:embed="rId6"/>
                </a:ext>
              </a:extLst>
            </a:blip>
            <a:stretch>
              <a:fillRect/>
            </a:stretch>
          </a:blipFill>
        </p:spPr>
      </p:sp>
      <p:graphicFrame>
        <p:nvGraphicFramePr>
          <p:cNvPr id="10" name="Diagram 9"/>
          <p:cNvGraphicFramePr/>
          <p:nvPr/>
        </p:nvGraphicFramePr>
        <p:xfrm>
          <a:off x="857192" y="3357550"/>
          <a:ext cx="9501254" cy="64294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9693" y="7260996"/>
            <a:ext cx="2499109" cy="2499109"/>
          </a:xfrm>
          <a:custGeom>
            <a:avLst/>
            <a:gdLst/>
            <a:ahLst/>
            <a:cxnLst/>
            <a:rect l="l" t="t" r="r" b="b"/>
            <a:pathLst>
              <a:path w="2499109" h="2499109">
                <a:moveTo>
                  <a:pt x="0" y="0"/>
                </a:moveTo>
                <a:lnTo>
                  <a:pt x="2499109" y="0"/>
                </a:lnTo>
                <a:lnTo>
                  <a:pt x="2499109" y="2499109"/>
                </a:lnTo>
                <a:lnTo>
                  <a:pt x="0" y="24991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0811746" y="4291871"/>
            <a:ext cx="5833244" cy="3780587"/>
          </a:xfrm>
          <a:prstGeom prst="rect">
            <a:avLst/>
          </a:prstGeom>
        </p:spPr>
        <p:txBody>
          <a:bodyPr wrap="square" lIns="0" tIns="0" rIns="0" bIns="0" rtlCol="0" anchor="t">
            <a:spAutoFit/>
          </a:bodyPr>
          <a:lstStyle/>
          <a:p>
            <a:pPr algn="ctr">
              <a:lnSpc>
                <a:spcPts val="4200"/>
              </a:lnSpc>
            </a:pPr>
            <a:r>
              <a:rPr lang="id-ID" sz="4400" dirty="0" smtClean="0">
                <a:latin typeface="Core Bandi Face" charset="-127"/>
                <a:ea typeface="Core Bandi Face" charset="-127"/>
              </a:rPr>
              <a:t>Instrumen penelitian sangat penting dalam memastikan bahwa data yang diperoleh valid, reliabel, dan dapat dianalisis secara mendalam.</a:t>
            </a:r>
            <a:endParaRPr lang="en-US" sz="4400" dirty="0">
              <a:solidFill>
                <a:srgbClr val="000000"/>
              </a:solidFill>
              <a:latin typeface="Core Bandi Face" charset="-127"/>
              <a:ea typeface="Core Bandi Face" charset="-127"/>
              <a:cs typeface="Core Bandi Face"/>
              <a:sym typeface="Core Bandi Face"/>
            </a:endParaRPr>
          </a:p>
        </p:txBody>
      </p:sp>
      <p:sp>
        <p:nvSpPr>
          <p:cNvPr id="4" name="Freeform 4"/>
          <p:cNvSpPr/>
          <p:nvPr/>
        </p:nvSpPr>
        <p:spPr>
          <a:xfrm flipH="1">
            <a:off x="15134908" y="7260996"/>
            <a:ext cx="2499109" cy="2499109"/>
          </a:xfrm>
          <a:custGeom>
            <a:avLst/>
            <a:gdLst/>
            <a:ahLst/>
            <a:cxnLst/>
            <a:rect l="l" t="t" r="r" b="b"/>
            <a:pathLst>
              <a:path w="2499109" h="2499109">
                <a:moveTo>
                  <a:pt x="2499109" y="0"/>
                </a:moveTo>
                <a:lnTo>
                  <a:pt x="0" y="0"/>
                </a:lnTo>
                <a:lnTo>
                  <a:pt x="0" y="2499109"/>
                </a:lnTo>
                <a:lnTo>
                  <a:pt x="2499109" y="2499109"/>
                </a:lnTo>
                <a:lnTo>
                  <a:pt x="2499109"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8332998">
            <a:off x="14409359" y="-1028700"/>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7" name="TextBox 7"/>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INSTRUMENT</a:t>
            </a:r>
            <a:endParaRPr lang="en-US" sz="9999" spc="499" dirty="0">
              <a:solidFill>
                <a:srgbClr val="7D97E4"/>
              </a:solidFill>
              <a:latin typeface="Lilita One"/>
              <a:ea typeface="Lilita One"/>
              <a:cs typeface="Lilita One"/>
              <a:sym typeface="Lilita One"/>
            </a:endParaRPr>
          </a:p>
        </p:txBody>
      </p:sp>
      <p:sp>
        <p:nvSpPr>
          <p:cNvPr id="8" name="Freeform 8"/>
          <p:cNvSpPr/>
          <p:nvPr/>
        </p:nvSpPr>
        <p:spPr>
          <a:xfrm rot="8327416" flipH="1">
            <a:off x="-15856" y="-1028700"/>
            <a:ext cx="3950208" cy="4114800"/>
          </a:xfrm>
          <a:custGeom>
            <a:avLst/>
            <a:gdLst/>
            <a:ahLst/>
            <a:cxnLst/>
            <a:rect l="l" t="t" r="r" b="b"/>
            <a:pathLst>
              <a:path w="3950208" h="4114800">
                <a:moveTo>
                  <a:pt x="3950208" y="0"/>
                </a:moveTo>
                <a:lnTo>
                  <a:pt x="0" y="0"/>
                </a:lnTo>
                <a:lnTo>
                  <a:pt x="0" y="4114800"/>
                </a:lnTo>
                <a:lnTo>
                  <a:pt x="3950208" y="4114800"/>
                </a:lnTo>
                <a:lnTo>
                  <a:pt x="3950208" y="0"/>
                </a:lnTo>
                <a:close/>
              </a:path>
            </a:pathLst>
          </a:custGeom>
          <a:blipFill>
            <a:blip r:embed="rId4">
              <a:extLst>
                <a:ext uri="{96DAC541-7B7A-43D3-8B79-37D633B846F1}">
                  <asvg:svgBlip xmlns="" xmlns:asvg="http://schemas.microsoft.com/office/drawing/2016/SVG/main" r:embed="rId6"/>
                </a:ext>
              </a:extLst>
            </a:blip>
            <a:stretch>
              <a:fillRect/>
            </a:stretch>
          </a:blipFill>
        </p:spPr>
      </p:sp>
      <p:graphicFrame>
        <p:nvGraphicFramePr>
          <p:cNvPr id="10" name="Diagram 9"/>
          <p:cNvGraphicFramePr/>
          <p:nvPr/>
        </p:nvGraphicFramePr>
        <p:xfrm>
          <a:off x="857192" y="3357550"/>
          <a:ext cx="9501254" cy="64294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TextBox 2"/>
          <p:cNvSpPr txBox="1"/>
          <p:nvPr/>
        </p:nvSpPr>
        <p:spPr>
          <a:xfrm>
            <a:off x="3311854" y="3702952"/>
            <a:ext cx="11498695" cy="4847481"/>
          </a:xfrm>
          <a:prstGeom prst="rect">
            <a:avLst/>
          </a:prstGeom>
        </p:spPr>
        <p:txBody>
          <a:bodyPr lIns="0" tIns="0" rIns="0" bIns="0" rtlCol="0" anchor="t">
            <a:spAutoFit/>
          </a:bodyPr>
          <a:lstStyle/>
          <a:p>
            <a:pPr algn="ctr">
              <a:lnSpc>
                <a:spcPts val="4200"/>
              </a:lnSpc>
            </a:pPr>
            <a:r>
              <a:rPr lang="en-US" sz="4000" dirty="0" smtClean="0">
                <a:latin typeface="Core Bandi Face" charset="-127"/>
                <a:ea typeface="Core Bandi Face" charset="-127"/>
              </a:rPr>
              <a:t>A citation is a reference to a source of information that you use in your work, whether it's an academic paper, article, or other forms of writing. It gives credit to the original author or creator and allows readers to locate the source for further reading. Proper citation is crucial for maintaining academic integrity, avoiding plagiarism, and contributing to the transparency and trustworthiness of scholarly work.</a:t>
            </a:r>
            <a:endParaRPr lang="en-US" sz="4000" dirty="0">
              <a:solidFill>
                <a:srgbClr val="000000"/>
              </a:solidFill>
              <a:latin typeface="Core Bandi Face" charset="-127"/>
              <a:ea typeface="Core Bandi Face" charset="-127"/>
              <a:cs typeface="Core Bandi Face"/>
              <a:sym typeface="Core Bandi Face"/>
            </a:endParaRPr>
          </a:p>
        </p:txBody>
      </p:sp>
      <p:sp>
        <p:nvSpPr>
          <p:cNvPr id="3" name="Freeform 3"/>
          <p:cNvSpPr/>
          <p:nvPr/>
        </p:nvSpPr>
        <p:spPr>
          <a:xfrm>
            <a:off x="-471590"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V="1">
            <a:off x="-471590"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flipV="1">
            <a:off x="5367932"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V="1">
            <a:off x="11207454"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flipV="1">
            <a:off x="17046976"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5367932"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1207454"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17046976"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rot="1755069">
            <a:off x="1182680" y="6179707"/>
            <a:ext cx="1761380" cy="1965029"/>
          </a:xfrm>
          <a:custGeom>
            <a:avLst/>
            <a:gdLst/>
            <a:ahLst/>
            <a:cxnLst/>
            <a:rect l="l" t="t" r="r" b="b"/>
            <a:pathLst>
              <a:path w="1761380" h="1965029">
                <a:moveTo>
                  <a:pt x="0" y="0"/>
                </a:moveTo>
                <a:lnTo>
                  <a:pt x="1761380" y="0"/>
                </a:lnTo>
                <a:lnTo>
                  <a:pt x="1761380" y="1965029"/>
                </a:lnTo>
                <a:lnTo>
                  <a:pt x="0" y="19650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1755069">
            <a:off x="16382441" y="2066235"/>
            <a:ext cx="1329069" cy="1482734"/>
          </a:xfrm>
          <a:custGeom>
            <a:avLst/>
            <a:gdLst/>
            <a:ahLst/>
            <a:cxnLst/>
            <a:rect l="l" t="t" r="r" b="b"/>
            <a:pathLst>
              <a:path w="1329069" h="1482734">
                <a:moveTo>
                  <a:pt x="0" y="0"/>
                </a:moveTo>
                <a:lnTo>
                  <a:pt x="1329069" y="0"/>
                </a:lnTo>
                <a:lnTo>
                  <a:pt x="1329069" y="1482734"/>
                </a:lnTo>
                <a:lnTo>
                  <a:pt x="0" y="14827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TextBox 13"/>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CITATION</a:t>
            </a:r>
            <a:endParaRPr lang="en-US" sz="9999" spc="499" dirty="0">
              <a:solidFill>
                <a:srgbClr val="7D97E4"/>
              </a:solidFill>
              <a:latin typeface="Lilita One"/>
              <a:ea typeface="Lilita One"/>
              <a:cs typeface="Lilita One"/>
              <a:sym typeface="Lilita On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TextBox 2"/>
          <p:cNvSpPr txBox="1"/>
          <p:nvPr/>
        </p:nvSpPr>
        <p:spPr>
          <a:xfrm>
            <a:off x="3311854" y="2643170"/>
            <a:ext cx="11498695" cy="6417141"/>
          </a:xfrm>
          <a:prstGeom prst="rect">
            <a:avLst/>
          </a:prstGeom>
        </p:spPr>
        <p:txBody>
          <a:bodyPr lIns="0" tIns="0" rIns="0" bIns="0" rtlCol="0" anchor="t">
            <a:spAutoFit/>
          </a:bodyPr>
          <a:lstStyle/>
          <a:p>
            <a:pPr marL="742950" indent="-742950" algn="just">
              <a:buFont typeface="+mj-lt"/>
              <a:buAutoNum type="arabicPeriod"/>
            </a:pPr>
            <a:r>
              <a:rPr lang="en-US" sz="3800" b="1" dirty="0" smtClean="0"/>
              <a:t>Author</a:t>
            </a:r>
            <a:r>
              <a:rPr lang="en-US" sz="3800" dirty="0" smtClean="0"/>
              <a:t>: The person, organization, or entity that created the work.</a:t>
            </a:r>
          </a:p>
          <a:p>
            <a:pPr marL="742950" indent="-742950" algn="just">
              <a:buFont typeface="+mj-lt"/>
              <a:buAutoNum type="arabicPeriod"/>
            </a:pPr>
            <a:r>
              <a:rPr lang="en-US" sz="3800" b="1" dirty="0" smtClean="0"/>
              <a:t>Title</a:t>
            </a:r>
            <a:r>
              <a:rPr lang="en-US" sz="3800" dirty="0" smtClean="0"/>
              <a:t>: The name of the work (e.g., a book title, article name, report, etc.).</a:t>
            </a:r>
          </a:p>
          <a:p>
            <a:pPr marL="742950" indent="-742950" algn="just">
              <a:buFont typeface="+mj-lt"/>
              <a:buAutoNum type="arabicPeriod"/>
            </a:pPr>
            <a:r>
              <a:rPr lang="en-US" sz="3800" b="1" dirty="0" smtClean="0"/>
              <a:t>Publication Date</a:t>
            </a:r>
            <a:r>
              <a:rPr lang="en-US" sz="3800" dirty="0" smtClean="0"/>
              <a:t>: When the work was published.</a:t>
            </a:r>
          </a:p>
          <a:p>
            <a:pPr marL="742950" indent="-742950" algn="just">
              <a:buFont typeface="+mj-lt"/>
              <a:buAutoNum type="arabicPeriod"/>
            </a:pPr>
            <a:r>
              <a:rPr lang="en-US" sz="3800" b="1" dirty="0" smtClean="0"/>
              <a:t>Publisher</a:t>
            </a:r>
            <a:r>
              <a:rPr lang="en-US" sz="3800" dirty="0" smtClean="0"/>
              <a:t>: The entity responsible for making the work available (e.g., a publishing house, website, journal).</a:t>
            </a:r>
          </a:p>
          <a:p>
            <a:pPr marL="742950" indent="-742950" algn="just">
              <a:buFont typeface="+mj-lt"/>
              <a:buAutoNum type="arabicPeriod"/>
            </a:pPr>
            <a:r>
              <a:rPr lang="en-US" sz="3800" b="1" dirty="0" smtClean="0"/>
              <a:t>Location Information</a:t>
            </a:r>
            <a:r>
              <a:rPr lang="en-US" sz="3800" dirty="0" smtClean="0"/>
              <a:t>: Information that helps locate the work, such as a URL, DOI (Digital Object Identifier), or page number</a:t>
            </a:r>
            <a:r>
              <a:rPr lang="en-US" sz="4000" dirty="0" smtClean="0"/>
              <a:t>.</a:t>
            </a:r>
          </a:p>
          <a:p>
            <a:pPr algn="ctr">
              <a:lnSpc>
                <a:spcPts val="4200"/>
              </a:lnSpc>
            </a:pPr>
            <a:r>
              <a:rPr lang="en-US" sz="4000" dirty="0" smtClean="0">
                <a:latin typeface="Core Bandi Face" charset="-127"/>
                <a:ea typeface="Core Bandi Face" charset="-127"/>
              </a:rPr>
              <a:t>.</a:t>
            </a:r>
            <a:endParaRPr lang="en-US" sz="4000" dirty="0">
              <a:solidFill>
                <a:srgbClr val="000000"/>
              </a:solidFill>
              <a:latin typeface="Core Bandi Face" charset="-127"/>
              <a:ea typeface="Core Bandi Face" charset="-127"/>
              <a:cs typeface="Core Bandi Face"/>
              <a:sym typeface="Core Bandi Face"/>
            </a:endParaRPr>
          </a:p>
        </p:txBody>
      </p:sp>
      <p:sp>
        <p:nvSpPr>
          <p:cNvPr id="3" name="Freeform 3"/>
          <p:cNvSpPr/>
          <p:nvPr/>
        </p:nvSpPr>
        <p:spPr>
          <a:xfrm>
            <a:off x="-471590"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V="1">
            <a:off x="-471590"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flipV="1">
            <a:off x="5367932"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V="1">
            <a:off x="11207454"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flipV="1">
            <a:off x="17046976"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5367932"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1207454"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17046976"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rot="1755069">
            <a:off x="1182680" y="6179707"/>
            <a:ext cx="1761380" cy="1965029"/>
          </a:xfrm>
          <a:custGeom>
            <a:avLst/>
            <a:gdLst/>
            <a:ahLst/>
            <a:cxnLst/>
            <a:rect l="l" t="t" r="r" b="b"/>
            <a:pathLst>
              <a:path w="1761380" h="1965029">
                <a:moveTo>
                  <a:pt x="0" y="0"/>
                </a:moveTo>
                <a:lnTo>
                  <a:pt x="1761380" y="0"/>
                </a:lnTo>
                <a:lnTo>
                  <a:pt x="1761380" y="1965029"/>
                </a:lnTo>
                <a:lnTo>
                  <a:pt x="0" y="19650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1755069">
            <a:off x="16382441" y="2066235"/>
            <a:ext cx="1329069" cy="1482734"/>
          </a:xfrm>
          <a:custGeom>
            <a:avLst/>
            <a:gdLst/>
            <a:ahLst/>
            <a:cxnLst/>
            <a:rect l="l" t="t" r="r" b="b"/>
            <a:pathLst>
              <a:path w="1329069" h="1482734">
                <a:moveTo>
                  <a:pt x="0" y="0"/>
                </a:moveTo>
                <a:lnTo>
                  <a:pt x="1329069" y="0"/>
                </a:lnTo>
                <a:lnTo>
                  <a:pt x="1329069" y="1482734"/>
                </a:lnTo>
                <a:lnTo>
                  <a:pt x="0" y="14827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TextBox 13"/>
          <p:cNvSpPr txBox="1"/>
          <p:nvPr/>
        </p:nvSpPr>
        <p:spPr>
          <a:xfrm>
            <a:off x="3389540" y="1479055"/>
            <a:ext cx="12826822" cy="738664"/>
          </a:xfrm>
          <a:prstGeom prst="rect">
            <a:avLst/>
          </a:prstGeom>
        </p:spPr>
        <p:txBody>
          <a:bodyPr lIns="0" tIns="0" rIns="0" bIns="0" rtlCol="0" anchor="t">
            <a:spAutoFit/>
          </a:bodyPr>
          <a:lstStyle/>
          <a:p>
            <a:r>
              <a:rPr lang="en-US" sz="4800" b="1" dirty="0" smtClean="0"/>
              <a:t>Key Components of a Citation: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TextBox 2"/>
          <p:cNvSpPr txBox="1"/>
          <p:nvPr/>
        </p:nvSpPr>
        <p:spPr>
          <a:xfrm>
            <a:off x="3311854" y="2643170"/>
            <a:ext cx="11498695" cy="6709529"/>
          </a:xfrm>
          <a:prstGeom prst="rect">
            <a:avLst/>
          </a:prstGeom>
        </p:spPr>
        <p:txBody>
          <a:bodyPr lIns="0" tIns="0" rIns="0" bIns="0" rtlCol="0" anchor="t">
            <a:spAutoFit/>
          </a:bodyPr>
          <a:lstStyle/>
          <a:p>
            <a:pPr marL="742950" indent="-742950" algn="just">
              <a:buFont typeface="+mj-lt"/>
              <a:buAutoNum type="arabicPeriod"/>
            </a:pPr>
            <a:r>
              <a:rPr lang="en-US" sz="3600" b="1" dirty="0" smtClean="0">
                <a:latin typeface="Core Bandi Face" charset="-127"/>
                <a:ea typeface="Core Bandi Face" charset="-127"/>
              </a:rPr>
              <a:t>APA (American Psychological Association)</a:t>
            </a:r>
            <a:r>
              <a:rPr lang="en-US" sz="3600" dirty="0" smtClean="0">
                <a:latin typeface="Core Bandi Face" charset="-127"/>
                <a:ea typeface="Core Bandi Face" charset="-127"/>
              </a:rPr>
              <a:t>: Example: Smith, J. (2023). </a:t>
            </a:r>
            <a:r>
              <a:rPr lang="en-US" sz="3600" i="1" dirty="0" smtClean="0">
                <a:latin typeface="Core Bandi Face" charset="-127"/>
                <a:ea typeface="Core Bandi Face" charset="-127"/>
              </a:rPr>
              <a:t>The Importance of Data in Research</a:t>
            </a:r>
            <a:r>
              <a:rPr lang="en-US" sz="3600" dirty="0" smtClean="0">
                <a:latin typeface="Core Bandi Face" charset="-127"/>
                <a:ea typeface="Core Bandi Face" charset="-127"/>
              </a:rPr>
              <a:t>. Science Journal, 12(3), 45-67. </a:t>
            </a:r>
            <a:r>
              <a:rPr lang="id-ID" sz="3600" dirty="0" smtClean="0">
                <a:latin typeface="Core Bandi Face" charset="-127"/>
                <a:ea typeface="Core Bandi Face" charset="-127"/>
              </a:rPr>
              <a:t>h</a:t>
            </a:r>
            <a:r>
              <a:rPr lang="en-US" sz="3600" dirty="0" smtClean="0">
                <a:latin typeface="Core Bandi Face" charset="-127"/>
                <a:ea typeface="Core Bandi Face" charset="-127"/>
              </a:rPr>
              <a:t>ttps://doi.org/10.1234/sci123</a:t>
            </a:r>
          </a:p>
          <a:p>
            <a:pPr marL="742950" indent="-742950" algn="just">
              <a:buFont typeface="+mj-lt"/>
              <a:buAutoNum type="arabicPeriod"/>
            </a:pPr>
            <a:r>
              <a:rPr lang="en-US" sz="3600" b="1" dirty="0" smtClean="0">
                <a:latin typeface="Core Bandi Face" charset="-127"/>
                <a:ea typeface="Core Bandi Face" charset="-127"/>
              </a:rPr>
              <a:t>MLA (Modern Language Association)</a:t>
            </a:r>
            <a:r>
              <a:rPr lang="en-US" sz="3600" dirty="0" smtClean="0">
                <a:latin typeface="Core Bandi Face" charset="-127"/>
                <a:ea typeface="Core Bandi Face" charset="-127"/>
              </a:rPr>
              <a:t>: Example: Smith, John. </a:t>
            </a:r>
            <a:r>
              <a:rPr lang="en-US" sz="3600" i="1" dirty="0" smtClean="0">
                <a:latin typeface="Core Bandi Face" charset="-127"/>
                <a:ea typeface="Core Bandi Face" charset="-127"/>
              </a:rPr>
              <a:t>The Importance of Data in Research</a:t>
            </a:r>
            <a:r>
              <a:rPr lang="en-US" sz="3600" dirty="0" smtClean="0">
                <a:latin typeface="Core Bandi Face" charset="-127"/>
                <a:ea typeface="Core Bandi Face" charset="-127"/>
              </a:rPr>
              <a:t>. Science Journal, vol. 12, no. 3, 2023, pp. 45-67.</a:t>
            </a:r>
          </a:p>
          <a:p>
            <a:pPr marL="742950" indent="-742950" algn="just">
              <a:buFont typeface="+mj-lt"/>
              <a:buAutoNum type="arabicPeriod"/>
            </a:pPr>
            <a:r>
              <a:rPr lang="en-US" sz="3600" b="1" dirty="0" smtClean="0">
                <a:latin typeface="Core Bandi Face" charset="-127"/>
                <a:ea typeface="Core Bandi Face" charset="-127"/>
              </a:rPr>
              <a:t>Chicago/</a:t>
            </a:r>
            <a:r>
              <a:rPr lang="en-US" sz="3600" b="1" dirty="0" err="1" smtClean="0">
                <a:latin typeface="Core Bandi Face" charset="-127"/>
                <a:ea typeface="Core Bandi Face" charset="-127"/>
              </a:rPr>
              <a:t>Turabian</a:t>
            </a:r>
            <a:r>
              <a:rPr lang="en-US" sz="3600" dirty="0" smtClean="0">
                <a:latin typeface="Core Bandi Face" charset="-127"/>
                <a:ea typeface="Core Bandi Face" charset="-127"/>
              </a:rPr>
              <a:t>: Example (author-date): Smith, John. 2023. </a:t>
            </a:r>
            <a:r>
              <a:rPr lang="en-US" sz="3600" i="1" dirty="0" smtClean="0">
                <a:latin typeface="Core Bandi Face" charset="-127"/>
                <a:ea typeface="Core Bandi Face" charset="-127"/>
              </a:rPr>
              <a:t>The Importance of Data in Research</a:t>
            </a:r>
            <a:r>
              <a:rPr lang="en-US" sz="3600" dirty="0" smtClean="0">
                <a:latin typeface="Core Bandi Face" charset="-127"/>
                <a:ea typeface="Core Bandi Face" charset="-127"/>
              </a:rPr>
              <a:t>. Chicago: Science Publishers. Example (notes): Smith, John. </a:t>
            </a:r>
            <a:r>
              <a:rPr lang="en-US" sz="3600" i="1" dirty="0" smtClean="0">
                <a:latin typeface="Core Bandi Face" charset="-127"/>
                <a:ea typeface="Core Bandi Face" charset="-127"/>
              </a:rPr>
              <a:t>The Importance of Data in Research</a:t>
            </a:r>
            <a:r>
              <a:rPr lang="en-US" sz="3600" dirty="0" smtClean="0">
                <a:latin typeface="Core Bandi Face" charset="-127"/>
                <a:ea typeface="Core Bandi Face" charset="-127"/>
              </a:rPr>
              <a:t>. Chicago: Science Publishers, 2023.</a:t>
            </a:r>
            <a:endParaRPr lang="en-US" sz="4000" dirty="0">
              <a:solidFill>
                <a:srgbClr val="000000"/>
              </a:solidFill>
              <a:latin typeface="Core Bandi Face" charset="-127"/>
              <a:ea typeface="Core Bandi Face" charset="-127"/>
              <a:cs typeface="Core Bandi Face"/>
              <a:sym typeface="Core Bandi Face"/>
            </a:endParaRPr>
          </a:p>
        </p:txBody>
      </p:sp>
      <p:sp>
        <p:nvSpPr>
          <p:cNvPr id="3" name="Freeform 3"/>
          <p:cNvSpPr/>
          <p:nvPr/>
        </p:nvSpPr>
        <p:spPr>
          <a:xfrm>
            <a:off x="-471590"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V="1">
            <a:off x="-471590"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flipV="1">
            <a:off x="5367932"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V="1">
            <a:off x="11207454"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flipV="1">
            <a:off x="17046976" y="-2435720"/>
            <a:ext cx="6404358" cy="4114800"/>
          </a:xfrm>
          <a:custGeom>
            <a:avLst/>
            <a:gdLst/>
            <a:ahLst/>
            <a:cxnLst/>
            <a:rect l="l" t="t" r="r" b="b"/>
            <a:pathLst>
              <a:path w="6404358" h="4114800">
                <a:moveTo>
                  <a:pt x="0" y="4114800"/>
                </a:moveTo>
                <a:lnTo>
                  <a:pt x="6404358" y="4114800"/>
                </a:lnTo>
                <a:lnTo>
                  <a:pt x="6404358"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1207454"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17046976" y="8551177"/>
            <a:ext cx="6404358" cy="4114800"/>
          </a:xfrm>
          <a:custGeom>
            <a:avLst/>
            <a:gdLst/>
            <a:ahLst/>
            <a:cxnLst/>
            <a:rect l="l" t="t" r="r" b="b"/>
            <a:pathLst>
              <a:path w="6404358" h="4114800">
                <a:moveTo>
                  <a:pt x="0" y="0"/>
                </a:moveTo>
                <a:lnTo>
                  <a:pt x="6404358" y="0"/>
                </a:lnTo>
                <a:lnTo>
                  <a:pt x="64043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rot="1755069">
            <a:off x="1182680" y="6179707"/>
            <a:ext cx="1761380" cy="1965029"/>
          </a:xfrm>
          <a:custGeom>
            <a:avLst/>
            <a:gdLst/>
            <a:ahLst/>
            <a:cxnLst/>
            <a:rect l="l" t="t" r="r" b="b"/>
            <a:pathLst>
              <a:path w="1761380" h="1965029">
                <a:moveTo>
                  <a:pt x="0" y="0"/>
                </a:moveTo>
                <a:lnTo>
                  <a:pt x="1761380" y="0"/>
                </a:lnTo>
                <a:lnTo>
                  <a:pt x="1761380" y="1965029"/>
                </a:lnTo>
                <a:lnTo>
                  <a:pt x="0" y="19650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1755069">
            <a:off x="16382441" y="2066235"/>
            <a:ext cx="1329069" cy="1482734"/>
          </a:xfrm>
          <a:custGeom>
            <a:avLst/>
            <a:gdLst/>
            <a:ahLst/>
            <a:cxnLst/>
            <a:rect l="l" t="t" r="r" b="b"/>
            <a:pathLst>
              <a:path w="1329069" h="1482734">
                <a:moveTo>
                  <a:pt x="0" y="0"/>
                </a:moveTo>
                <a:lnTo>
                  <a:pt x="1329069" y="0"/>
                </a:lnTo>
                <a:lnTo>
                  <a:pt x="1329069" y="1482734"/>
                </a:lnTo>
                <a:lnTo>
                  <a:pt x="0" y="14827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TextBox 13"/>
          <p:cNvSpPr txBox="1"/>
          <p:nvPr/>
        </p:nvSpPr>
        <p:spPr>
          <a:xfrm>
            <a:off x="3214646" y="1479055"/>
            <a:ext cx="12826822" cy="738664"/>
          </a:xfrm>
          <a:prstGeom prst="rect">
            <a:avLst/>
          </a:prstGeom>
        </p:spPr>
        <p:txBody>
          <a:bodyPr lIns="0" tIns="0" rIns="0" bIns="0" rtlCol="0" anchor="t">
            <a:spAutoFit/>
          </a:bodyPr>
          <a:lstStyle/>
          <a:p>
            <a:r>
              <a:rPr lang="en-US" sz="4800" b="1" dirty="0" smtClean="0"/>
              <a:t>Different Citation Styles: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TextBox 2"/>
          <p:cNvSpPr txBox="1"/>
          <p:nvPr/>
        </p:nvSpPr>
        <p:spPr>
          <a:xfrm>
            <a:off x="4346254" y="3702952"/>
            <a:ext cx="9595493" cy="5356851"/>
          </a:xfrm>
          <a:prstGeom prst="rect">
            <a:avLst/>
          </a:prstGeom>
        </p:spPr>
        <p:txBody>
          <a:bodyPr lIns="0" tIns="0" rIns="0" bIns="0" rtlCol="0" anchor="t">
            <a:spAutoFit/>
          </a:bodyPr>
          <a:lstStyle/>
          <a:p>
            <a:pPr algn="ctr">
              <a:lnSpc>
                <a:spcPts val="4200"/>
              </a:lnSpc>
            </a:pPr>
            <a:r>
              <a:rPr lang="id-ID" sz="3200" b="1" dirty="0" smtClean="0">
                <a:latin typeface="Core Bandi Face" charset="-127"/>
                <a:ea typeface="Core Bandi Face" charset="-127"/>
              </a:rPr>
              <a:t>Novelty</a:t>
            </a:r>
            <a:r>
              <a:rPr lang="id-ID" sz="3200" dirty="0" smtClean="0">
                <a:latin typeface="Core Bandi Face" charset="-127"/>
                <a:ea typeface="Core Bandi Face" charset="-127"/>
              </a:rPr>
              <a:t> dalam konteks penelitian merujuk pada keunikan, kebaruan, atau unsur baru yang ditawarkan oleh suatu studi atau proyek penelitian. Ini adalah elemen penting dalam penelitian, terutama di bidang akademis dan ilmiah, karena penelitian yang memiliki </a:t>
            </a:r>
            <a:r>
              <a:rPr lang="id-ID" sz="3200" b="1" dirty="0" smtClean="0">
                <a:latin typeface="Core Bandi Face" charset="-127"/>
                <a:ea typeface="Core Bandi Face" charset="-127"/>
              </a:rPr>
              <a:t>novelty</a:t>
            </a:r>
            <a:r>
              <a:rPr lang="id-ID" sz="3200" dirty="0" smtClean="0">
                <a:latin typeface="Core Bandi Face" charset="-127"/>
                <a:ea typeface="Core Bandi Face" charset="-127"/>
              </a:rPr>
              <a:t> dianggap memberikan kontribusi baru atau berbeda dari yang sudah ada. Pentingnya </a:t>
            </a:r>
            <a:r>
              <a:rPr lang="id-ID" sz="3200" b="1" dirty="0" smtClean="0">
                <a:latin typeface="Core Bandi Face" charset="-127"/>
                <a:ea typeface="Core Bandi Face" charset="-127"/>
              </a:rPr>
              <a:t>Novelty</a:t>
            </a:r>
            <a:r>
              <a:rPr lang="id-ID" sz="3200" dirty="0" smtClean="0">
                <a:latin typeface="Core Bandi Face" charset="-127"/>
                <a:ea typeface="Core Bandi Face" charset="-127"/>
              </a:rPr>
              <a:t> dalam Penelitian: nilai tambah, mengatasi kesenjangan pengetahuan, kreativitas dan inovasi, kebermanfaatan praktis</a:t>
            </a:r>
            <a:endParaRPr lang="en-US" sz="3000" dirty="0">
              <a:solidFill>
                <a:srgbClr val="000000"/>
              </a:solidFill>
              <a:latin typeface="Core Bandi Face" charset="-127"/>
              <a:ea typeface="Core Bandi Face" charset="-127"/>
              <a:cs typeface="Core Bandi Face"/>
              <a:sym typeface="Core Bandi Face"/>
            </a:endParaRPr>
          </a:p>
        </p:txBody>
      </p:sp>
      <p:sp>
        <p:nvSpPr>
          <p:cNvPr id="3" name="Freeform 3"/>
          <p:cNvSpPr/>
          <p:nvPr/>
        </p:nvSpPr>
        <p:spPr>
          <a:xfrm rot="-2005364">
            <a:off x="12825324" y="6816091"/>
            <a:ext cx="6626482" cy="4884417"/>
          </a:xfrm>
          <a:custGeom>
            <a:avLst/>
            <a:gdLst/>
            <a:ahLst/>
            <a:cxnLst/>
            <a:rect l="l" t="t" r="r" b="b"/>
            <a:pathLst>
              <a:path w="6626482" h="4884417">
                <a:moveTo>
                  <a:pt x="0" y="0"/>
                </a:moveTo>
                <a:lnTo>
                  <a:pt x="6626482" y="0"/>
                </a:lnTo>
                <a:lnTo>
                  <a:pt x="6626482" y="4884418"/>
                </a:lnTo>
                <a:lnTo>
                  <a:pt x="0" y="48844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NOVELTY</a:t>
            </a:r>
            <a:endParaRPr lang="en-US" sz="9999" spc="499" dirty="0">
              <a:solidFill>
                <a:srgbClr val="7D97E4"/>
              </a:solidFill>
              <a:latin typeface="Lilita One"/>
              <a:ea typeface="Lilita One"/>
              <a:cs typeface="Lilita One"/>
              <a:sym typeface="Lilita One"/>
            </a:endParaRPr>
          </a:p>
        </p:txBody>
      </p:sp>
      <p:sp>
        <p:nvSpPr>
          <p:cNvPr id="5" name="Freeform 5"/>
          <p:cNvSpPr/>
          <p:nvPr/>
        </p:nvSpPr>
        <p:spPr>
          <a:xfrm rot="8967453">
            <a:off x="-1222725" y="-1413509"/>
            <a:ext cx="6626482" cy="4884417"/>
          </a:xfrm>
          <a:custGeom>
            <a:avLst/>
            <a:gdLst/>
            <a:ahLst/>
            <a:cxnLst/>
            <a:rect l="l" t="t" r="r" b="b"/>
            <a:pathLst>
              <a:path w="6626482" h="4884417">
                <a:moveTo>
                  <a:pt x="0" y="0"/>
                </a:moveTo>
                <a:lnTo>
                  <a:pt x="6626481" y="0"/>
                </a:lnTo>
                <a:lnTo>
                  <a:pt x="6626481" y="4884418"/>
                </a:lnTo>
                <a:lnTo>
                  <a:pt x="0" y="48844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2351611" flipH="1">
            <a:off x="14677970" y="3029736"/>
            <a:ext cx="2970329" cy="3082054"/>
          </a:xfrm>
          <a:custGeom>
            <a:avLst/>
            <a:gdLst/>
            <a:ahLst/>
            <a:cxnLst/>
            <a:rect l="l" t="t" r="r" b="b"/>
            <a:pathLst>
              <a:path w="2970329" h="3082054">
                <a:moveTo>
                  <a:pt x="2970329" y="0"/>
                </a:moveTo>
                <a:lnTo>
                  <a:pt x="0" y="0"/>
                </a:lnTo>
                <a:lnTo>
                  <a:pt x="0" y="3082054"/>
                </a:lnTo>
                <a:lnTo>
                  <a:pt x="2970329" y="3082054"/>
                </a:lnTo>
                <a:lnTo>
                  <a:pt x="2970329"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028700" y="6703621"/>
            <a:ext cx="1324217" cy="4114800"/>
          </a:xfrm>
          <a:custGeom>
            <a:avLst/>
            <a:gdLst/>
            <a:ahLst/>
            <a:cxnLst/>
            <a:rect l="l" t="t" r="r" b="b"/>
            <a:pathLst>
              <a:path w="1324217" h="4114800">
                <a:moveTo>
                  <a:pt x="0" y="0"/>
                </a:moveTo>
                <a:lnTo>
                  <a:pt x="1324217" y="0"/>
                </a:lnTo>
                <a:lnTo>
                  <a:pt x="1324217"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2090516" y="3953168"/>
            <a:ext cx="1602138" cy="2750452"/>
          </a:xfrm>
          <a:custGeom>
            <a:avLst/>
            <a:gdLst/>
            <a:ahLst/>
            <a:cxnLst/>
            <a:rect l="l" t="t" r="r" b="b"/>
            <a:pathLst>
              <a:path w="1602138" h="2750452">
                <a:moveTo>
                  <a:pt x="0" y="0"/>
                </a:moveTo>
                <a:lnTo>
                  <a:pt x="1602138" y="0"/>
                </a:lnTo>
                <a:lnTo>
                  <a:pt x="1602138" y="2750453"/>
                </a:lnTo>
                <a:lnTo>
                  <a:pt x="0" y="2750453"/>
                </a:lnTo>
                <a:lnTo>
                  <a:pt x="0" y="0"/>
                </a:lnTo>
                <a:close/>
              </a:path>
            </a:pathLst>
          </a:custGeom>
          <a:blipFill>
            <a:blip r:embed="rId8"/>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TextBox 2"/>
          <p:cNvSpPr txBox="1"/>
          <p:nvPr/>
        </p:nvSpPr>
        <p:spPr>
          <a:xfrm>
            <a:off x="4346254" y="3702952"/>
            <a:ext cx="9595493" cy="4308872"/>
          </a:xfrm>
          <a:prstGeom prst="rect">
            <a:avLst/>
          </a:prstGeom>
        </p:spPr>
        <p:txBody>
          <a:bodyPr lIns="0" tIns="0" rIns="0" bIns="0" rtlCol="0" anchor="t">
            <a:spAutoFit/>
          </a:bodyPr>
          <a:lstStyle/>
          <a:p>
            <a:pPr algn="ctr">
              <a:lnSpc>
                <a:spcPts val="4200"/>
              </a:lnSpc>
            </a:pPr>
            <a:r>
              <a:rPr lang="en-US" sz="4000" b="1" dirty="0" smtClean="0">
                <a:latin typeface="Core Bandi Face" charset="-127"/>
                <a:ea typeface="Core Bandi Face" charset="-127"/>
              </a:rPr>
              <a:t>Previous research</a:t>
            </a:r>
            <a:r>
              <a:rPr lang="en-US" sz="4000" dirty="0" smtClean="0">
                <a:latin typeface="Core Bandi Face" charset="-127"/>
                <a:ea typeface="Core Bandi Face" charset="-127"/>
              </a:rPr>
              <a:t> refers to studies, investigations, or experiments that have already been conducted on a particular topic or area of inquiry. It includes all existing work that lays the foundation for current or future research efforts.</a:t>
            </a:r>
            <a:r>
              <a:rPr lang="id-ID" sz="4000" dirty="0" smtClean="0">
                <a:latin typeface="Core Bandi Face" charset="-127"/>
                <a:ea typeface="Core Bandi Face" charset="-127"/>
              </a:rPr>
              <a:t> It Important for Credibility, Theoretical Foundation, Innovation</a:t>
            </a:r>
            <a:endParaRPr lang="en-US" sz="4000" dirty="0">
              <a:solidFill>
                <a:srgbClr val="000000"/>
              </a:solidFill>
              <a:latin typeface="Core Bandi Face" charset="-127"/>
              <a:ea typeface="Core Bandi Face" charset="-127"/>
              <a:cs typeface="Core Bandi Face"/>
              <a:sym typeface="Core Bandi Face"/>
            </a:endParaRPr>
          </a:p>
        </p:txBody>
      </p:sp>
      <p:sp>
        <p:nvSpPr>
          <p:cNvPr id="3" name="Freeform 3"/>
          <p:cNvSpPr/>
          <p:nvPr/>
        </p:nvSpPr>
        <p:spPr>
          <a:xfrm rot="-2005364">
            <a:off x="12825324" y="6816091"/>
            <a:ext cx="6626482" cy="4884417"/>
          </a:xfrm>
          <a:custGeom>
            <a:avLst/>
            <a:gdLst/>
            <a:ahLst/>
            <a:cxnLst/>
            <a:rect l="l" t="t" r="r" b="b"/>
            <a:pathLst>
              <a:path w="6626482" h="4884417">
                <a:moveTo>
                  <a:pt x="0" y="0"/>
                </a:moveTo>
                <a:lnTo>
                  <a:pt x="6626482" y="0"/>
                </a:lnTo>
                <a:lnTo>
                  <a:pt x="6626482" y="4884418"/>
                </a:lnTo>
                <a:lnTo>
                  <a:pt x="0" y="48844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2730589" y="1479055"/>
            <a:ext cx="12826822" cy="1559786"/>
          </a:xfrm>
          <a:prstGeom prst="rect">
            <a:avLst/>
          </a:prstGeom>
        </p:spPr>
        <p:txBody>
          <a:bodyPr lIns="0" tIns="0" rIns="0" bIns="0" rtlCol="0" anchor="t">
            <a:spAutoFit/>
          </a:bodyPr>
          <a:lstStyle/>
          <a:p>
            <a:pPr algn="ctr">
              <a:lnSpc>
                <a:spcPts val="13999"/>
              </a:lnSpc>
            </a:pPr>
            <a:r>
              <a:rPr lang="id-ID" sz="7200" spc="499" dirty="0" smtClean="0">
                <a:solidFill>
                  <a:srgbClr val="7D97E4"/>
                </a:solidFill>
                <a:latin typeface="Lilita One"/>
                <a:ea typeface="Lilita One"/>
                <a:cs typeface="Lilita One"/>
                <a:sym typeface="Lilita One"/>
              </a:rPr>
              <a:t>PREVIOUS RESEARCH</a:t>
            </a:r>
            <a:endParaRPr lang="en-US" sz="7200" spc="499" dirty="0">
              <a:solidFill>
                <a:srgbClr val="7D97E4"/>
              </a:solidFill>
              <a:latin typeface="Lilita One"/>
              <a:ea typeface="Lilita One"/>
              <a:cs typeface="Lilita One"/>
              <a:sym typeface="Lilita One"/>
            </a:endParaRPr>
          </a:p>
        </p:txBody>
      </p:sp>
      <p:sp>
        <p:nvSpPr>
          <p:cNvPr id="5" name="Freeform 5"/>
          <p:cNvSpPr/>
          <p:nvPr/>
        </p:nvSpPr>
        <p:spPr>
          <a:xfrm rot="8967453">
            <a:off x="-1222725" y="-1413509"/>
            <a:ext cx="6626482" cy="4884417"/>
          </a:xfrm>
          <a:custGeom>
            <a:avLst/>
            <a:gdLst/>
            <a:ahLst/>
            <a:cxnLst/>
            <a:rect l="l" t="t" r="r" b="b"/>
            <a:pathLst>
              <a:path w="6626482" h="4884417">
                <a:moveTo>
                  <a:pt x="0" y="0"/>
                </a:moveTo>
                <a:lnTo>
                  <a:pt x="6626481" y="0"/>
                </a:lnTo>
                <a:lnTo>
                  <a:pt x="6626481" y="4884418"/>
                </a:lnTo>
                <a:lnTo>
                  <a:pt x="0" y="48844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2351611" flipH="1">
            <a:off x="14677971" y="3020687"/>
            <a:ext cx="2970329" cy="3082054"/>
          </a:xfrm>
          <a:custGeom>
            <a:avLst/>
            <a:gdLst/>
            <a:ahLst/>
            <a:cxnLst/>
            <a:rect l="l" t="t" r="r" b="b"/>
            <a:pathLst>
              <a:path w="2970329" h="3082054">
                <a:moveTo>
                  <a:pt x="2970329" y="0"/>
                </a:moveTo>
                <a:lnTo>
                  <a:pt x="0" y="0"/>
                </a:lnTo>
                <a:lnTo>
                  <a:pt x="0" y="3082054"/>
                </a:lnTo>
                <a:lnTo>
                  <a:pt x="2970329" y="3082054"/>
                </a:lnTo>
                <a:lnTo>
                  <a:pt x="2970329"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028700" y="6703621"/>
            <a:ext cx="1324217" cy="4114800"/>
          </a:xfrm>
          <a:custGeom>
            <a:avLst/>
            <a:gdLst/>
            <a:ahLst/>
            <a:cxnLst/>
            <a:rect l="l" t="t" r="r" b="b"/>
            <a:pathLst>
              <a:path w="1324217" h="4114800">
                <a:moveTo>
                  <a:pt x="0" y="0"/>
                </a:moveTo>
                <a:lnTo>
                  <a:pt x="1324217" y="0"/>
                </a:lnTo>
                <a:lnTo>
                  <a:pt x="1324217"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2090516" y="3953168"/>
            <a:ext cx="1602138" cy="2750452"/>
          </a:xfrm>
          <a:custGeom>
            <a:avLst/>
            <a:gdLst/>
            <a:ahLst/>
            <a:cxnLst/>
            <a:rect l="l" t="t" r="r" b="b"/>
            <a:pathLst>
              <a:path w="1602138" h="2750452">
                <a:moveTo>
                  <a:pt x="0" y="0"/>
                </a:moveTo>
                <a:lnTo>
                  <a:pt x="1602138" y="0"/>
                </a:lnTo>
                <a:lnTo>
                  <a:pt x="1602138" y="2750453"/>
                </a:lnTo>
                <a:lnTo>
                  <a:pt x="0" y="2750453"/>
                </a:lnTo>
                <a:lnTo>
                  <a:pt x="0" y="0"/>
                </a:lnTo>
                <a:close/>
              </a:path>
            </a:pathLst>
          </a:custGeom>
          <a:blipFill>
            <a:blip r:embed="rId8"/>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Freeform 2"/>
          <p:cNvSpPr/>
          <p:nvPr/>
        </p:nvSpPr>
        <p:spPr>
          <a:xfrm>
            <a:off x="2607007" y="221654"/>
            <a:ext cx="12300367" cy="9036646"/>
          </a:xfrm>
          <a:custGeom>
            <a:avLst/>
            <a:gdLst/>
            <a:ahLst/>
            <a:cxnLst/>
            <a:rect l="l" t="t" r="r" b="b"/>
            <a:pathLst>
              <a:path w="12300367" h="9036646">
                <a:moveTo>
                  <a:pt x="0" y="0"/>
                </a:moveTo>
                <a:lnTo>
                  <a:pt x="12300367" y="0"/>
                </a:lnTo>
                <a:lnTo>
                  <a:pt x="12300367" y="9036646"/>
                </a:lnTo>
                <a:lnTo>
                  <a:pt x="0" y="90366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68613" y="221654"/>
            <a:ext cx="2782640" cy="1831483"/>
          </a:xfrm>
          <a:custGeom>
            <a:avLst/>
            <a:gdLst/>
            <a:ahLst/>
            <a:cxnLst/>
            <a:rect l="l" t="t" r="r" b="b"/>
            <a:pathLst>
              <a:path w="2782640" h="1831483">
                <a:moveTo>
                  <a:pt x="0" y="0"/>
                </a:moveTo>
                <a:lnTo>
                  <a:pt x="2782640" y="0"/>
                </a:lnTo>
                <a:lnTo>
                  <a:pt x="2782640" y="1831483"/>
                </a:lnTo>
                <a:lnTo>
                  <a:pt x="0" y="18314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442763" y="4476417"/>
            <a:ext cx="4962419" cy="6231348"/>
          </a:xfrm>
          <a:custGeom>
            <a:avLst/>
            <a:gdLst/>
            <a:ahLst/>
            <a:cxnLst/>
            <a:rect l="l" t="t" r="r" b="b"/>
            <a:pathLst>
              <a:path w="4962419" h="6231348">
                <a:moveTo>
                  <a:pt x="0" y="0"/>
                </a:moveTo>
                <a:lnTo>
                  <a:pt x="4962419" y="0"/>
                </a:lnTo>
                <a:lnTo>
                  <a:pt x="4962419" y="6231348"/>
                </a:lnTo>
                <a:lnTo>
                  <a:pt x="0" y="623134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79504" y="9258300"/>
            <a:ext cx="5055006" cy="1801420"/>
          </a:xfrm>
          <a:custGeom>
            <a:avLst/>
            <a:gdLst/>
            <a:ahLst/>
            <a:cxnLst/>
            <a:rect l="l" t="t" r="r" b="b"/>
            <a:pathLst>
              <a:path w="5055006" h="1801420">
                <a:moveTo>
                  <a:pt x="0" y="0"/>
                </a:moveTo>
                <a:lnTo>
                  <a:pt x="5055006" y="0"/>
                </a:lnTo>
                <a:lnTo>
                  <a:pt x="5055006" y="1801420"/>
                </a:lnTo>
                <a:lnTo>
                  <a:pt x="0" y="18014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flipH="1">
            <a:off x="4314381" y="9258300"/>
            <a:ext cx="5055006" cy="1801420"/>
          </a:xfrm>
          <a:custGeom>
            <a:avLst/>
            <a:gdLst/>
            <a:ahLst/>
            <a:cxnLst/>
            <a:rect l="l" t="t" r="r" b="b"/>
            <a:pathLst>
              <a:path w="5055006" h="1801420">
                <a:moveTo>
                  <a:pt x="5055007" y="0"/>
                </a:moveTo>
                <a:lnTo>
                  <a:pt x="0" y="0"/>
                </a:lnTo>
                <a:lnTo>
                  <a:pt x="0" y="1801420"/>
                </a:lnTo>
                <a:lnTo>
                  <a:pt x="5055007" y="1801420"/>
                </a:lnTo>
                <a:lnTo>
                  <a:pt x="505500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9144000" y="9258300"/>
            <a:ext cx="5055006" cy="1801420"/>
          </a:xfrm>
          <a:custGeom>
            <a:avLst/>
            <a:gdLst/>
            <a:ahLst/>
            <a:cxnLst/>
            <a:rect l="l" t="t" r="r" b="b"/>
            <a:pathLst>
              <a:path w="5055006" h="1801420">
                <a:moveTo>
                  <a:pt x="0" y="0"/>
                </a:moveTo>
                <a:lnTo>
                  <a:pt x="5055006" y="0"/>
                </a:lnTo>
                <a:lnTo>
                  <a:pt x="5055006" y="1801420"/>
                </a:lnTo>
                <a:lnTo>
                  <a:pt x="0" y="18014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flipH="1">
            <a:off x="13854311" y="9258300"/>
            <a:ext cx="5055006" cy="1801420"/>
          </a:xfrm>
          <a:custGeom>
            <a:avLst/>
            <a:gdLst/>
            <a:ahLst/>
            <a:cxnLst/>
            <a:rect l="l" t="t" r="r" b="b"/>
            <a:pathLst>
              <a:path w="5055006" h="1801420">
                <a:moveTo>
                  <a:pt x="5055006" y="0"/>
                </a:moveTo>
                <a:lnTo>
                  <a:pt x="0" y="0"/>
                </a:lnTo>
                <a:lnTo>
                  <a:pt x="0" y="1801420"/>
                </a:lnTo>
                <a:lnTo>
                  <a:pt x="5055006" y="1801420"/>
                </a:lnTo>
                <a:lnTo>
                  <a:pt x="5055006"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TextBox 9"/>
          <p:cNvSpPr txBox="1"/>
          <p:nvPr/>
        </p:nvSpPr>
        <p:spPr>
          <a:xfrm>
            <a:off x="4059170" y="3168015"/>
            <a:ext cx="10620434" cy="4431983"/>
          </a:xfrm>
          <a:prstGeom prst="rect">
            <a:avLst/>
          </a:prstGeom>
        </p:spPr>
        <p:txBody>
          <a:bodyPr lIns="0" tIns="0" rIns="0" bIns="0" rtlCol="0" anchor="t">
            <a:spAutoFit/>
          </a:bodyPr>
          <a:lstStyle/>
          <a:p>
            <a:pPr algn="ctr"/>
            <a:r>
              <a:rPr lang="id-ID" sz="9600" dirty="0" smtClean="0">
                <a:solidFill>
                  <a:schemeClr val="tx2">
                    <a:lumMod val="40000"/>
                    <a:lumOff val="60000"/>
                  </a:schemeClr>
                </a:solidFill>
                <a:latin typeface="Lilita One" charset="0"/>
                <a:ea typeface="Glacial Indifference Bold"/>
                <a:cs typeface="Glacial Indifference Bold"/>
                <a:sym typeface="Glacial Indifference Bold"/>
              </a:rPr>
              <a:t>Overview of Research Approaches</a:t>
            </a:r>
            <a:endParaRPr lang="en-US" sz="9600" dirty="0">
              <a:solidFill>
                <a:schemeClr val="tx2">
                  <a:lumMod val="40000"/>
                  <a:lumOff val="60000"/>
                </a:schemeClr>
              </a:solidFill>
              <a:latin typeface="Lilita One" charset="0"/>
              <a:ea typeface="Glacial Indifference Bold"/>
              <a:cs typeface="Glacial Indifference Bold"/>
              <a:sym typeface="Glacial Indifference Bold"/>
            </a:endParaRPr>
          </a:p>
        </p:txBody>
      </p:sp>
      <p:sp>
        <p:nvSpPr>
          <p:cNvPr id="10" name="Freeform 10"/>
          <p:cNvSpPr/>
          <p:nvPr/>
        </p:nvSpPr>
        <p:spPr>
          <a:xfrm rot="1067349">
            <a:off x="13083977" y="7500626"/>
            <a:ext cx="1626070" cy="1546245"/>
          </a:xfrm>
          <a:custGeom>
            <a:avLst/>
            <a:gdLst/>
            <a:ahLst/>
            <a:cxnLst/>
            <a:rect l="l" t="t" r="r" b="b"/>
            <a:pathLst>
              <a:path w="1626070" h="1546245">
                <a:moveTo>
                  <a:pt x="0" y="0"/>
                </a:moveTo>
                <a:lnTo>
                  <a:pt x="1626070" y="0"/>
                </a:lnTo>
                <a:lnTo>
                  <a:pt x="1626070" y="1546245"/>
                </a:lnTo>
                <a:lnTo>
                  <a:pt x="0" y="154624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067349">
            <a:off x="14806070" y="1164203"/>
            <a:ext cx="1042135" cy="990975"/>
          </a:xfrm>
          <a:custGeom>
            <a:avLst/>
            <a:gdLst/>
            <a:ahLst/>
            <a:cxnLst/>
            <a:rect l="l" t="t" r="r" b="b"/>
            <a:pathLst>
              <a:path w="1042135" h="990975">
                <a:moveTo>
                  <a:pt x="0" y="0"/>
                </a:moveTo>
                <a:lnTo>
                  <a:pt x="1042135" y="0"/>
                </a:lnTo>
                <a:lnTo>
                  <a:pt x="1042135" y="990976"/>
                </a:lnTo>
                <a:lnTo>
                  <a:pt x="0" y="990976"/>
                </a:lnTo>
                <a:lnTo>
                  <a:pt x="0" y="0"/>
                </a:lnTo>
                <a:close/>
              </a:path>
            </a:pathLst>
          </a:custGeom>
          <a:blipFill>
            <a:blip r:embed="rId12" cstate="print">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16381814" y="1205865"/>
            <a:ext cx="4222276" cy="4114800"/>
          </a:xfrm>
          <a:custGeom>
            <a:avLst/>
            <a:gdLst/>
            <a:ahLst/>
            <a:cxnLst/>
            <a:rect l="l" t="t" r="r" b="b"/>
            <a:pathLst>
              <a:path w="4222276" h="4114800">
                <a:moveTo>
                  <a:pt x="0" y="0"/>
                </a:moveTo>
                <a:lnTo>
                  <a:pt x="4222276" y="0"/>
                </a:lnTo>
                <a:lnTo>
                  <a:pt x="4222276" y="4114800"/>
                </a:lnTo>
                <a:lnTo>
                  <a:pt x="0" y="411480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TextBox 2"/>
          <p:cNvSpPr txBox="1"/>
          <p:nvPr/>
        </p:nvSpPr>
        <p:spPr>
          <a:xfrm>
            <a:off x="1551039" y="1460005"/>
            <a:ext cx="15185922" cy="1641219"/>
          </a:xfrm>
          <a:prstGeom prst="rect">
            <a:avLst/>
          </a:prstGeom>
        </p:spPr>
        <p:txBody>
          <a:bodyPr lIns="0" tIns="0" rIns="0" bIns="0" rtlCol="0" anchor="t">
            <a:spAutoFit/>
          </a:bodyPr>
          <a:lstStyle/>
          <a:p>
            <a:pPr algn="ctr">
              <a:lnSpc>
                <a:spcPts val="14560"/>
              </a:lnSpc>
            </a:pPr>
            <a:r>
              <a:rPr lang="id-ID" sz="8000" spc="520" dirty="0" smtClean="0">
                <a:solidFill>
                  <a:srgbClr val="7D97E4"/>
                </a:solidFill>
                <a:latin typeface="Lilita One"/>
                <a:ea typeface="Lilita One"/>
                <a:cs typeface="Lilita One"/>
                <a:sym typeface="Lilita One"/>
              </a:rPr>
              <a:t>After Learn this materials</a:t>
            </a:r>
            <a:endParaRPr lang="en-US" sz="8000" spc="520" dirty="0">
              <a:solidFill>
                <a:srgbClr val="7D97E4"/>
              </a:solidFill>
              <a:latin typeface="Lilita One"/>
              <a:ea typeface="Lilita One"/>
              <a:cs typeface="Lilita One"/>
              <a:sym typeface="Lilita One"/>
            </a:endParaRPr>
          </a:p>
        </p:txBody>
      </p:sp>
      <p:sp>
        <p:nvSpPr>
          <p:cNvPr id="3" name="Freeform 3"/>
          <p:cNvSpPr/>
          <p:nvPr/>
        </p:nvSpPr>
        <p:spPr>
          <a:xfrm rot="1863091">
            <a:off x="13335357" y="548056"/>
            <a:ext cx="6171589" cy="1425076"/>
          </a:xfrm>
          <a:custGeom>
            <a:avLst/>
            <a:gdLst/>
            <a:ahLst/>
            <a:cxnLst/>
            <a:rect l="l" t="t" r="r" b="b"/>
            <a:pathLst>
              <a:path w="6171589" h="1425076">
                <a:moveTo>
                  <a:pt x="0" y="0"/>
                </a:moveTo>
                <a:lnTo>
                  <a:pt x="6171589" y="0"/>
                </a:lnTo>
                <a:lnTo>
                  <a:pt x="6171589" y="1425076"/>
                </a:lnTo>
                <a:lnTo>
                  <a:pt x="0" y="14250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730835">
            <a:off x="-1058079" y="637229"/>
            <a:ext cx="6171589" cy="1425076"/>
          </a:xfrm>
          <a:custGeom>
            <a:avLst/>
            <a:gdLst/>
            <a:ahLst/>
            <a:cxnLst/>
            <a:rect l="l" t="t" r="r" b="b"/>
            <a:pathLst>
              <a:path w="6171589" h="1425076">
                <a:moveTo>
                  <a:pt x="0" y="0"/>
                </a:moveTo>
                <a:lnTo>
                  <a:pt x="6171589" y="0"/>
                </a:lnTo>
                <a:lnTo>
                  <a:pt x="6171589" y="1425076"/>
                </a:lnTo>
                <a:lnTo>
                  <a:pt x="0" y="14250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294977" y="7227511"/>
            <a:ext cx="6369351" cy="3601578"/>
          </a:xfrm>
          <a:custGeom>
            <a:avLst/>
            <a:gdLst/>
            <a:ahLst/>
            <a:cxnLst/>
            <a:rect l="l" t="t" r="r" b="b"/>
            <a:pathLst>
              <a:path w="6369351" h="3601578">
                <a:moveTo>
                  <a:pt x="0" y="0"/>
                </a:moveTo>
                <a:lnTo>
                  <a:pt x="6369351" y="0"/>
                </a:lnTo>
                <a:lnTo>
                  <a:pt x="6369351" y="3601578"/>
                </a:lnTo>
                <a:lnTo>
                  <a:pt x="0" y="360157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062946" y="7227511"/>
            <a:ext cx="6369351" cy="3601578"/>
          </a:xfrm>
          <a:custGeom>
            <a:avLst/>
            <a:gdLst/>
            <a:ahLst/>
            <a:cxnLst/>
            <a:rect l="l" t="t" r="r" b="b"/>
            <a:pathLst>
              <a:path w="6369351" h="3601578">
                <a:moveTo>
                  <a:pt x="6369351" y="0"/>
                </a:moveTo>
                <a:lnTo>
                  <a:pt x="0" y="0"/>
                </a:lnTo>
                <a:lnTo>
                  <a:pt x="0" y="3601578"/>
                </a:lnTo>
                <a:lnTo>
                  <a:pt x="6369351" y="3601578"/>
                </a:lnTo>
                <a:lnTo>
                  <a:pt x="6369351"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7054005" y="6772899"/>
            <a:ext cx="3747278" cy="3611440"/>
          </a:xfrm>
          <a:custGeom>
            <a:avLst/>
            <a:gdLst/>
            <a:ahLst/>
            <a:cxnLst/>
            <a:rect l="l" t="t" r="r" b="b"/>
            <a:pathLst>
              <a:path w="3747278" h="3611440">
                <a:moveTo>
                  <a:pt x="0" y="0"/>
                </a:moveTo>
                <a:lnTo>
                  <a:pt x="3747278" y="0"/>
                </a:lnTo>
                <a:lnTo>
                  <a:pt x="3747278" y="3611440"/>
                </a:lnTo>
                <a:lnTo>
                  <a:pt x="0" y="361144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672314" flipH="1">
            <a:off x="13263423" y="8584174"/>
            <a:ext cx="4776605" cy="599247"/>
          </a:xfrm>
          <a:custGeom>
            <a:avLst/>
            <a:gdLst/>
            <a:ahLst/>
            <a:cxnLst/>
            <a:rect l="l" t="t" r="r" b="b"/>
            <a:pathLst>
              <a:path w="4776605" h="599247">
                <a:moveTo>
                  <a:pt x="4776605" y="0"/>
                </a:moveTo>
                <a:lnTo>
                  <a:pt x="0" y="0"/>
                </a:lnTo>
                <a:lnTo>
                  <a:pt x="0" y="599246"/>
                </a:lnTo>
                <a:lnTo>
                  <a:pt x="4776605" y="599246"/>
                </a:lnTo>
                <a:lnTo>
                  <a:pt x="4776605"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871135" flipH="1">
            <a:off x="298924" y="8453388"/>
            <a:ext cx="4776605" cy="599247"/>
          </a:xfrm>
          <a:custGeom>
            <a:avLst/>
            <a:gdLst/>
            <a:ahLst/>
            <a:cxnLst/>
            <a:rect l="l" t="t" r="r" b="b"/>
            <a:pathLst>
              <a:path w="4776605" h="599247">
                <a:moveTo>
                  <a:pt x="4776605" y="0"/>
                </a:moveTo>
                <a:lnTo>
                  <a:pt x="0" y="0"/>
                </a:lnTo>
                <a:lnTo>
                  <a:pt x="0" y="599247"/>
                </a:lnTo>
                <a:lnTo>
                  <a:pt x="4776605" y="599247"/>
                </a:lnTo>
                <a:lnTo>
                  <a:pt x="4776605"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667234" y="4441328"/>
            <a:ext cx="2019993" cy="2057400"/>
          </a:xfrm>
          <a:custGeom>
            <a:avLst/>
            <a:gdLst/>
            <a:ahLst/>
            <a:cxnLst/>
            <a:rect l="l" t="t" r="r" b="b"/>
            <a:pathLst>
              <a:path w="2019993" h="2057400">
                <a:moveTo>
                  <a:pt x="0" y="0"/>
                </a:moveTo>
                <a:lnTo>
                  <a:pt x="2019992" y="0"/>
                </a:lnTo>
                <a:lnTo>
                  <a:pt x="2019992" y="2057400"/>
                </a:lnTo>
                <a:lnTo>
                  <a:pt x="0" y="20574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TextBox 12"/>
          <p:cNvSpPr txBox="1"/>
          <p:nvPr/>
        </p:nvSpPr>
        <p:spPr>
          <a:xfrm>
            <a:off x="3036356" y="3929031"/>
            <a:ext cx="12465626" cy="2923877"/>
          </a:xfrm>
          <a:prstGeom prst="rect">
            <a:avLst/>
          </a:prstGeom>
        </p:spPr>
        <p:txBody>
          <a:bodyPr wrap="square" lIns="0" tIns="0" rIns="0" bIns="0" rtlCol="0" anchor="t">
            <a:spAutoFit/>
          </a:bodyPr>
          <a:lstStyle/>
          <a:p>
            <a:pPr marL="971548" lvl="1" indent="-485774" algn="just">
              <a:lnSpc>
                <a:spcPts val="7604"/>
              </a:lnSpc>
              <a:buFont typeface="Arial"/>
              <a:buChar char="•"/>
            </a:pPr>
            <a:r>
              <a:rPr lang="id-ID" sz="4500" dirty="0" smtClean="0">
                <a:solidFill>
                  <a:srgbClr val="000000"/>
                </a:solidFill>
                <a:latin typeface="Core Bandi Face"/>
                <a:ea typeface="Core Bandi Face"/>
                <a:cs typeface="Core Bandi Face"/>
                <a:sym typeface="Core Bandi Face"/>
              </a:rPr>
              <a:t>Students are </a:t>
            </a:r>
            <a:r>
              <a:rPr lang="id-ID" sz="4500" dirty="0" smtClean="0">
                <a:latin typeface="Core Bandi Face" charset="-127"/>
                <a:ea typeface="Core Bandi Face" charset="-127"/>
              </a:rPr>
              <a:t>able to conceptualize the research terms, approaches, and characteristics</a:t>
            </a:r>
            <a:endParaRPr lang="id-ID" sz="4500" dirty="0">
              <a:latin typeface="Core Bandi Face" charset="-127"/>
              <a:ea typeface="Core Bandi Face" charset="-127"/>
            </a:endParaRPr>
          </a:p>
        </p:txBody>
      </p:sp>
      <p:sp>
        <p:nvSpPr>
          <p:cNvPr id="13" name="Freeform 13"/>
          <p:cNvSpPr/>
          <p:nvPr/>
        </p:nvSpPr>
        <p:spPr>
          <a:xfrm>
            <a:off x="16032732" y="4441328"/>
            <a:ext cx="2019993" cy="2057400"/>
          </a:xfrm>
          <a:custGeom>
            <a:avLst/>
            <a:gdLst/>
            <a:ahLst/>
            <a:cxnLst/>
            <a:rect l="l" t="t" r="r" b="b"/>
            <a:pathLst>
              <a:path w="2019993" h="2057400">
                <a:moveTo>
                  <a:pt x="0" y="0"/>
                </a:moveTo>
                <a:lnTo>
                  <a:pt x="2019993" y="0"/>
                </a:lnTo>
                <a:lnTo>
                  <a:pt x="2019993" y="2057400"/>
                </a:lnTo>
                <a:lnTo>
                  <a:pt x="0" y="20574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630151">
            <a:off x="13661873" y="7009626"/>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731014">
            <a:off x="-2564419" y="7617426"/>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859092" y="9215949"/>
            <a:ext cx="4569816" cy="2142101"/>
          </a:xfrm>
          <a:custGeom>
            <a:avLst/>
            <a:gdLst/>
            <a:ahLst/>
            <a:cxnLst/>
            <a:rect l="l" t="t" r="r" b="b"/>
            <a:pathLst>
              <a:path w="4569816" h="2142101">
                <a:moveTo>
                  <a:pt x="0" y="0"/>
                </a:moveTo>
                <a:lnTo>
                  <a:pt x="4569816" y="0"/>
                </a:lnTo>
                <a:lnTo>
                  <a:pt x="4569816" y="2142102"/>
                </a:lnTo>
                <a:lnTo>
                  <a:pt x="0" y="214210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 y="1000096"/>
            <a:ext cx="9429752" cy="6215106"/>
          </a:xfrm>
          <a:custGeom>
            <a:avLst/>
            <a:gdLst/>
            <a:ahLst/>
            <a:cxnLst/>
            <a:rect l="l" t="t" r="r" b="b"/>
            <a:pathLst>
              <a:path w="7067773" h="5105561">
                <a:moveTo>
                  <a:pt x="0" y="0"/>
                </a:moveTo>
                <a:lnTo>
                  <a:pt x="7067773" y="0"/>
                </a:lnTo>
                <a:lnTo>
                  <a:pt x="7067773" y="5105561"/>
                </a:lnTo>
                <a:lnTo>
                  <a:pt x="0" y="5105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9386740" y="1000096"/>
            <a:ext cx="8401258" cy="6000792"/>
          </a:xfrm>
          <a:custGeom>
            <a:avLst/>
            <a:gdLst/>
            <a:ahLst/>
            <a:cxnLst/>
            <a:rect l="l" t="t" r="r" b="b"/>
            <a:pathLst>
              <a:path w="7067773" h="5105561">
                <a:moveTo>
                  <a:pt x="0" y="0"/>
                </a:moveTo>
                <a:lnTo>
                  <a:pt x="7067773" y="0"/>
                </a:lnTo>
                <a:lnTo>
                  <a:pt x="7067773" y="5105561"/>
                </a:lnTo>
                <a:lnTo>
                  <a:pt x="0" y="5105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6454513" y="3941821"/>
            <a:ext cx="804787" cy="804787"/>
          </a:xfrm>
          <a:custGeom>
            <a:avLst/>
            <a:gdLst/>
            <a:ahLst/>
            <a:cxnLst/>
            <a:rect l="l" t="t" r="r" b="b"/>
            <a:pathLst>
              <a:path w="804787" h="804787">
                <a:moveTo>
                  <a:pt x="0" y="0"/>
                </a:moveTo>
                <a:lnTo>
                  <a:pt x="804787" y="0"/>
                </a:lnTo>
                <a:lnTo>
                  <a:pt x="804787" y="804786"/>
                </a:lnTo>
                <a:lnTo>
                  <a:pt x="0" y="8047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702037" y="5807082"/>
            <a:ext cx="839264" cy="839264"/>
          </a:xfrm>
          <a:custGeom>
            <a:avLst/>
            <a:gdLst/>
            <a:ahLst/>
            <a:cxnLst/>
            <a:rect l="l" t="t" r="r" b="b"/>
            <a:pathLst>
              <a:path w="839264" h="839264">
                <a:moveTo>
                  <a:pt x="0" y="0"/>
                </a:moveTo>
                <a:lnTo>
                  <a:pt x="839265" y="0"/>
                </a:lnTo>
                <a:lnTo>
                  <a:pt x="839265" y="839265"/>
                </a:lnTo>
                <a:lnTo>
                  <a:pt x="0" y="83926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5070459" y="-2559701"/>
            <a:ext cx="5394268" cy="6129849"/>
          </a:xfrm>
          <a:custGeom>
            <a:avLst/>
            <a:gdLst/>
            <a:ahLst/>
            <a:cxnLst/>
            <a:rect l="l" t="t" r="r" b="b"/>
            <a:pathLst>
              <a:path w="5394268" h="6129849">
                <a:moveTo>
                  <a:pt x="0" y="0"/>
                </a:moveTo>
                <a:lnTo>
                  <a:pt x="5394268" y="0"/>
                </a:lnTo>
                <a:lnTo>
                  <a:pt x="5394268" y="6129850"/>
                </a:lnTo>
                <a:lnTo>
                  <a:pt x="0" y="6129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TextBox 11"/>
          <p:cNvSpPr txBox="1"/>
          <p:nvPr/>
        </p:nvSpPr>
        <p:spPr>
          <a:xfrm>
            <a:off x="1643010" y="1857352"/>
            <a:ext cx="6359517" cy="5655394"/>
          </a:xfrm>
          <a:prstGeom prst="rect">
            <a:avLst/>
          </a:prstGeom>
        </p:spPr>
        <p:txBody>
          <a:bodyPr wrap="square" lIns="0" tIns="0" rIns="0" bIns="0" rtlCol="0" anchor="t">
            <a:spAutoFit/>
          </a:bodyPr>
          <a:lstStyle/>
          <a:p>
            <a:pPr algn="ctr">
              <a:lnSpc>
                <a:spcPts val="4900"/>
              </a:lnSpc>
            </a:pPr>
            <a:r>
              <a:rPr lang="id-ID" sz="2800" b="1" dirty="0" smtClean="0">
                <a:solidFill>
                  <a:srgbClr val="000000"/>
                </a:solidFill>
                <a:latin typeface="Core Bandi Face" charset="-127"/>
                <a:ea typeface="Core Bandi Face" charset="-127"/>
                <a:cs typeface="Glacial Indifference Bold"/>
                <a:sym typeface="Glacial Indifference Bold"/>
              </a:rPr>
              <a:t>Qualitative</a:t>
            </a:r>
          </a:p>
          <a:p>
            <a:pPr algn="ctr">
              <a:lnSpc>
                <a:spcPts val="4900"/>
              </a:lnSpc>
            </a:pPr>
            <a:r>
              <a:rPr lang="id-ID" sz="2800" dirty="0" smtClean="0">
                <a:latin typeface="Core Bandi Face" charset="-127"/>
                <a:ea typeface="Core Bandi Face" charset="-127"/>
              </a:rPr>
              <a:t>is the collection, analysis, and interpretation of comprehensive narrative and visual (nonnumerical) data in order to gain insights into a particular phenomenon of interest. Qualitative research methods are based on different beliefs and purposes.</a:t>
            </a:r>
            <a:endParaRPr lang="en-US" sz="2800" dirty="0" smtClean="0">
              <a:solidFill>
                <a:srgbClr val="000000"/>
              </a:solidFill>
              <a:latin typeface="Core Bandi Face" charset="-127"/>
              <a:ea typeface="Core Bandi Face" charset="-127"/>
              <a:cs typeface="Glacial Indifference"/>
              <a:sym typeface="Glacial Indifference"/>
            </a:endParaRPr>
          </a:p>
          <a:p>
            <a:pPr algn="ctr">
              <a:lnSpc>
                <a:spcPts val="4900"/>
              </a:lnSpc>
            </a:pPr>
            <a:endParaRPr lang="en-US" sz="3200" dirty="0">
              <a:solidFill>
                <a:srgbClr val="000000"/>
              </a:solidFill>
              <a:latin typeface="Glacial Indifference Bold"/>
              <a:ea typeface="Glacial Indifference Bold"/>
              <a:cs typeface="Glacial Indifference Bold"/>
              <a:sym typeface="Glacial Indifference Bold"/>
            </a:endParaRPr>
          </a:p>
        </p:txBody>
      </p:sp>
      <p:sp>
        <p:nvSpPr>
          <p:cNvPr id="12" name="TextBox 12"/>
          <p:cNvSpPr txBox="1"/>
          <p:nvPr/>
        </p:nvSpPr>
        <p:spPr>
          <a:xfrm>
            <a:off x="10283842" y="2643170"/>
            <a:ext cx="6003957" cy="2693045"/>
          </a:xfrm>
          <a:prstGeom prst="rect">
            <a:avLst/>
          </a:prstGeom>
        </p:spPr>
        <p:txBody>
          <a:bodyPr wrap="square" lIns="0" tIns="0" rIns="0" bIns="0" rtlCol="0" anchor="t">
            <a:spAutoFit/>
          </a:bodyPr>
          <a:lstStyle/>
          <a:p>
            <a:pPr algn="ctr">
              <a:lnSpc>
                <a:spcPts val="4200"/>
              </a:lnSpc>
            </a:pPr>
            <a:r>
              <a:rPr lang="id-ID" sz="3200" b="1" dirty="0" smtClean="0">
                <a:solidFill>
                  <a:srgbClr val="000000"/>
                </a:solidFill>
                <a:latin typeface="Core Bandi Face" charset="-127"/>
                <a:ea typeface="Core Bandi Face" charset="-127"/>
                <a:cs typeface="Glacial Indifference Bold"/>
                <a:sym typeface="Glacial Indifference Bold"/>
              </a:rPr>
              <a:t>Quantitative</a:t>
            </a:r>
          </a:p>
          <a:p>
            <a:pPr algn="ctr">
              <a:lnSpc>
                <a:spcPts val="4200"/>
              </a:lnSpc>
            </a:pPr>
            <a:r>
              <a:rPr lang="id-ID" sz="3000" dirty="0" smtClean="0">
                <a:latin typeface="Core Bandi Face" charset="-127"/>
                <a:ea typeface="Core Bandi Face" charset="-127"/>
              </a:rPr>
              <a:t>is the collection and analysis of numerical data in order to explain, predict, and/or control phenomena of interest.</a:t>
            </a:r>
            <a:endParaRPr lang="en-US" sz="3000" dirty="0">
              <a:solidFill>
                <a:srgbClr val="000000"/>
              </a:solidFill>
              <a:latin typeface="Core Bandi Face" charset="-127"/>
              <a:ea typeface="Core Bandi Face" charset="-127"/>
              <a:cs typeface="Core Bandi Face"/>
              <a:sym typeface="Core Bandi Face"/>
            </a:endParaRPr>
          </a:p>
        </p:txBody>
      </p:sp>
      <p:sp>
        <p:nvSpPr>
          <p:cNvPr id="13" name="Freeform 13"/>
          <p:cNvSpPr/>
          <p:nvPr/>
        </p:nvSpPr>
        <p:spPr>
          <a:xfrm flipH="1">
            <a:off x="-1995097" y="-2559701"/>
            <a:ext cx="5394268" cy="6129849"/>
          </a:xfrm>
          <a:custGeom>
            <a:avLst/>
            <a:gdLst/>
            <a:ahLst/>
            <a:cxnLst/>
            <a:rect l="l" t="t" r="r" b="b"/>
            <a:pathLst>
              <a:path w="5394268" h="6129849">
                <a:moveTo>
                  <a:pt x="5394268" y="0"/>
                </a:moveTo>
                <a:lnTo>
                  <a:pt x="0" y="0"/>
                </a:lnTo>
                <a:lnTo>
                  <a:pt x="0" y="6129850"/>
                </a:lnTo>
                <a:lnTo>
                  <a:pt x="5394268" y="6129850"/>
                </a:lnTo>
                <a:lnTo>
                  <a:pt x="5394268"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630151">
            <a:off x="13661873" y="7009626"/>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731014">
            <a:off x="-2564419" y="7617426"/>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859092" y="9215949"/>
            <a:ext cx="4569816" cy="2142101"/>
          </a:xfrm>
          <a:custGeom>
            <a:avLst/>
            <a:gdLst/>
            <a:ahLst/>
            <a:cxnLst/>
            <a:rect l="l" t="t" r="r" b="b"/>
            <a:pathLst>
              <a:path w="4569816" h="2142101">
                <a:moveTo>
                  <a:pt x="0" y="0"/>
                </a:moveTo>
                <a:lnTo>
                  <a:pt x="4569816" y="0"/>
                </a:lnTo>
                <a:lnTo>
                  <a:pt x="4569816" y="2142102"/>
                </a:lnTo>
                <a:lnTo>
                  <a:pt x="0" y="214210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 y="2071666"/>
            <a:ext cx="9429752" cy="6215106"/>
          </a:xfrm>
          <a:custGeom>
            <a:avLst/>
            <a:gdLst/>
            <a:ahLst/>
            <a:cxnLst/>
            <a:rect l="l" t="t" r="r" b="b"/>
            <a:pathLst>
              <a:path w="7067773" h="5105561">
                <a:moveTo>
                  <a:pt x="0" y="0"/>
                </a:moveTo>
                <a:lnTo>
                  <a:pt x="7067773" y="0"/>
                </a:lnTo>
                <a:lnTo>
                  <a:pt x="7067773" y="5105561"/>
                </a:lnTo>
                <a:lnTo>
                  <a:pt x="0" y="5105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9215438" y="2071666"/>
            <a:ext cx="8572560" cy="6572296"/>
          </a:xfrm>
          <a:custGeom>
            <a:avLst/>
            <a:gdLst/>
            <a:ahLst/>
            <a:cxnLst/>
            <a:rect l="l" t="t" r="r" b="b"/>
            <a:pathLst>
              <a:path w="7067773" h="5105561">
                <a:moveTo>
                  <a:pt x="0" y="0"/>
                </a:moveTo>
                <a:lnTo>
                  <a:pt x="7067773" y="0"/>
                </a:lnTo>
                <a:lnTo>
                  <a:pt x="7067773" y="5105561"/>
                </a:lnTo>
                <a:lnTo>
                  <a:pt x="0" y="5105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6454513" y="3941821"/>
            <a:ext cx="804787" cy="804787"/>
          </a:xfrm>
          <a:custGeom>
            <a:avLst/>
            <a:gdLst/>
            <a:ahLst/>
            <a:cxnLst/>
            <a:rect l="l" t="t" r="r" b="b"/>
            <a:pathLst>
              <a:path w="804787" h="804787">
                <a:moveTo>
                  <a:pt x="0" y="0"/>
                </a:moveTo>
                <a:lnTo>
                  <a:pt x="804787" y="0"/>
                </a:lnTo>
                <a:lnTo>
                  <a:pt x="804787" y="804786"/>
                </a:lnTo>
                <a:lnTo>
                  <a:pt x="0" y="8047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702037" y="5807082"/>
            <a:ext cx="839264" cy="839264"/>
          </a:xfrm>
          <a:custGeom>
            <a:avLst/>
            <a:gdLst/>
            <a:ahLst/>
            <a:cxnLst/>
            <a:rect l="l" t="t" r="r" b="b"/>
            <a:pathLst>
              <a:path w="839264" h="839264">
                <a:moveTo>
                  <a:pt x="0" y="0"/>
                </a:moveTo>
                <a:lnTo>
                  <a:pt x="839265" y="0"/>
                </a:lnTo>
                <a:lnTo>
                  <a:pt x="839265" y="839265"/>
                </a:lnTo>
                <a:lnTo>
                  <a:pt x="0" y="83926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5070459" y="-2559701"/>
            <a:ext cx="5394268" cy="6129849"/>
          </a:xfrm>
          <a:custGeom>
            <a:avLst/>
            <a:gdLst/>
            <a:ahLst/>
            <a:cxnLst/>
            <a:rect l="l" t="t" r="r" b="b"/>
            <a:pathLst>
              <a:path w="5394268" h="6129849">
                <a:moveTo>
                  <a:pt x="0" y="0"/>
                </a:moveTo>
                <a:lnTo>
                  <a:pt x="5394268" y="0"/>
                </a:lnTo>
                <a:lnTo>
                  <a:pt x="5394268" y="6129850"/>
                </a:lnTo>
                <a:lnTo>
                  <a:pt x="0" y="6129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TextBox 11"/>
          <p:cNvSpPr txBox="1"/>
          <p:nvPr/>
        </p:nvSpPr>
        <p:spPr>
          <a:xfrm>
            <a:off x="1428696" y="3000360"/>
            <a:ext cx="6359517" cy="5655394"/>
          </a:xfrm>
          <a:prstGeom prst="rect">
            <a:avLst/>
          </a:prstGeom>
        </p:spPr>
        <p:txBody>
          <a:bodyPr wrap="square" lIns="0" tIns="0" rIns="0" bIns="0" rtlCol="0" anchor="t">
            <a:spAutoFit/>
          </a:bodyPr>
          <a:lstStyle/>
          <a:p>
            <a:pPr algn="ctr">
              <a:lnSpc>
                <a:spcPts val="4900"/>
              </a:lnSpc>
            </a:pPr>
            <a:r>
              <a:rPr lang="id-ID" sz="2400" b="1" dirty="0" smtClean="0">
                <a:solidFill>
                  <a:srgbClr val="000000"/>
                </a:solidFill>
                <a:latin typeface="Core Bandi Face" charset="-127"/>
                <a:ea typeface="Core Bandi Face" charset="-127"/>
                <a:cs typeface="Glacial Indifference Bold"/>
                <a:sym typeface="Glacial Indifference Bold"/>
              </a:rPr>
              <a:t>Classroom Action </a:t>
            </a:r>
            <a:r>
              <a:rPr lang="id-ID" sz="2400" b="1" dirty="0" smtClean="0">
                <a:solidFill>
                  <a:srgbClr val="000000"/>
                </a:solidFill>
                <a:latin typeface="Core Bandi Face" charset="-127"/>
                <a:ea typeface="Core Bandi Face" charset="-127"/>
                <a:cs typeface="Glacial Indifference Bold"/>
                <a:sym typeface="Glacial Indifference Bold"/>
              </a:rPr>
              <a:t>Research</a:t>
            </a:r>
          </a:p>
          <a:p>
            <a:pPr algn="ctr">
              <a:lnSpc>
                <a:spcPts val="4900"/>
              </a:lnSpc>
            </a:pPr>
            <a:r>
              <a:rPr lang="id-ID" sz="2400" dirty="0" smtClean="0">
                <a:solidFill>
                  <a:srgbClr val="000000"/>
                </a:solidFill>
                <a:latin typeface="Core Bandi Face" charset="-127"/>
                <a:ea typeface="Core Bandi Face" charset="-127"/>
                <a:cs typeface="Glacial Indifference Bold"/>
                <a:sym typeface="Glacial Indifference Bold"/>
              </a:rPr>
              <a:t> </a:t>
            </a:r>
            <a:r>
              <a:rPr lang="id-ID" sz="2400" dirty="0" smtClean="0">
                <a:latin typeface="Core Bandi Face" charset="-127"/>
                <a:ea typeface="Core Bandi Face" charset="-127"/>
              </a:rPr>
              <a:t>is any systematic inquiry (penyelidikan, pertanyaan) conducted by teacher, principals, school counselors, or other stakeholders in teaching-learning environment to gather information about the ways in which their particular schools operate, the teachers teach, and the students learn. </a:t>
            </a:r>
            <a:endParaRPr lang="en-US" sz="2400" dirty="0" smtClean="0">
              <a:solidFill>
                <a:srgbClr val="000000"/>
              </a:solidFill>
              <a:latin typeface="Core Bandi Face" charset="-127"/>
              <a:ea typeface="Core Bandi Face" charset="-127"/>
              <a:cs typeface="Glacial Indifference"/>
              <a:sym typeface="Glacial Indifference"/>
            </a:endParaRPr>
          </a:p>
          <a:p>
            <a:pPr algn="ctr">
              <a:lnSpc>
                <a:spcPts val="4900"/>
              </a:lnSpc>
            </a:pPr>
            <a:endParaRPr lang="en-US" sz="3200" dirty="0">
              <a:solidFill>
                <a:srgbClr val="000000"/>
              </a:solidFill>
              <a:latin typeface="Glacial Indifference Bold"/>
              <a:ea typeface="Glacial Indifference Bold"/>
              <a:cs typeface="Glacial Indifference Bold"/>
              <a:sym typeface="Glacial Indifference Bold"/>
            </a:endParaRPr>
          </a:p>
        </p:txBody>
      </p:sp>
      <p:sp>
        <p:nvSpPr>
          <p:cNvPr id="12" name="TextBox 12"/>
          <p:cNvSpPr txBox="1"/>
          <p:nvPr/>
        </p:nvSpPr>
        <p:spPr>
          <a:xfrm>
            <a:off x="10426719" y="3143236"/>
            <a:ext cx="6504023" cy="5343707"/>
          </a:xfrm>
          <a:prstGeom prst="rect">
            <a:avLst/>
          </a:prstGeom>
        </p:spPr>
        <p:txBody>
          <a:bodyPr wrap="square" lIns="0" tIns="0" rIns="0" bIns="0" rtlCol="0" anchor="t">
            <a:spAutoFit/>
          </a:bodyPr>
          <a:lstStyle/>
          <a:p>
            <a:pPr algn="ctr">
              <a:lnSpc>
                <a:spcPts val="4200"/>
              </a:lnSpc>
            </a:pPr>
            <a:r>
              <a:rPr lang="id-ID" sz="2800" b="1" dirty="0" smtClean="0">
                <a:solidFill>
                  <a:srgbClr val="000000"/>
                </a:solidFill>
                <a:latin typeface="Core Bandi Face" charset="-127"/>
                <a:ea typeface="Core Bandi Face" charset="-127"/>
                <a:cs typeface="Glacial Indifference Bold"/>
                <a:sym typeface="Glacial Indifference Bold"/>
              </a:rPr>
              <a:t>Research and Development </a:t>
            </a:r>
            <a:endParaRPr lang="id-ID" sz="2800" b="1" dirty="0" smtClean="0">
              <a:solidFill>
                <a:srgbClr val="000000"/>
              </a:solidFill>
              <a:latin typeface="Core Bandi Face" charset="-127"/>
              <a:ea typeface="Core Bandi Face" charset="-127"/>
              <a:cs typeface="Glacial Indifference Bold"/>
              <a:sym typeface="Glacial Indifference Bold"/>
            </a:endParaRPr>
          </a:p>
          <a:p>
            <a:pPr algn="ctr">
              <a:lnSpc>
                <a:spcPts val="4200"/>
              </a:lnSpc>
            </a:pPr>
            <a:r>
              <a:rPr lang="id-ID" sz="2800" dirty="0" smtClean="0">
                <a:latin typeface="Core Bandi Face" charset="-127"/>
                <a:ea typeface="Core Bandi Face" charset="-127"/>
              </a:rPr>
              <a:t> </a:t>
            </a:r>
            <a:r>
              <a:rPr lang="id-ID" sz="2800" dirty="0" smtClean="0">
                <a:latin typeface="Core Bandi Face" charset="-127"/>
                <a:ea typeface="Core Bandi Face" charset="-127"/>
              </a:rPr>
              <a:t>is the process of researching consumer needs and then developing products specifically designed to fulfill those needs. The purpose of R&amp;D effort in education is not to formulate or test theory but to develop effective products for use in schools. products include teacher-training materials, learning materials, medial materials, etc.</a:t>
            </a:r>
            <a:endParaRPr lang="en-US" sz="2800" dirty="0">
              <a:solidFill>
                <a:srgbClr val="000000"/>
              </a:solidFill>
              <a:latin typeface="Core Bandi Face" charset="-127"/>
              <a:ea typeface="Core Bandi Face" charset="-127"/>
              <a:cs typeface="Core Bandi Face"/>
              <a:sym typeface="Core Bandi Face"/>
            </a:endParaRPr>
          </a:p>
        </p:txBody>
      </p:sp>
      <p:sp>
        <p:nvSpPr>
          <p:cNvPr id="13" name="Freeform 13"/>
          <p:cNvSpPr/>
          <p:nvPr/>
        </p:nvSpPr>
        <p:spPr>
          <a:xfrm flipH="1">
            <a:off x="-1995097" y="-2559701"/>
            <a:ext cx="5394268" cy="6129849"/>
          </a:xfrm>
          <a:custGeom>
            <a:avLst/>
            <a:gdLst/>
            <a:ahLst/>
            <a:cxnLst/>
            <a:rect l="l" t="t" r="r" b="b"/>
            <a:pathLst>
              <a:path w="5394268" h="6129849">
                <a:moveTo>
                  <a:pt x="5394268" y="0"/>
                </a:moveTo>
                <a:lnTo>
                  <a:pt x="0" y="0"/>
                </a:lnTo>
                <a:lnTo>
                  <a:pt x="0" y="6129850"/>
                </a:lnTo>
                <a:lnTo>
                  <a:pt x="5394268" y="6129850"/>
                </a:lnTo>
                <a:lnTo>
                  <a:pt x="5394268"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07007" y="221654"/>
            <a:ext cx="12300367" cy="9036646"/>
          </a:xfrm>
          <a:custGeom>
            <a:avLst/>
            <a:gdLst/>
            <a:ahLst/>
            <a:cxnLst/>
            <a:rect l="l" t="t" r="r" b="b"/>
            <a:pathLst>
              <a:path w="12300367" h="9036646">
                <a:moveTo>
                  <a:pt x="0" y="0"/>
                </a:moveTo>
                <a:lnTo>
                  <a:pt x="12300367" y="0"/>
                </a:lnTo>
                <a:lnTo>
                  <a:pt x="12300367" y="9036646"/>
                </a:lnTo>
                <a:lnTo>
                  <a:pt x="0" y="90366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68613" y="221654"/>
            <a:ext cx="2782640" cy="1831483"/>
          </a:xfrm>
          <a:custGeom>
            <a:avLst/>
            <a:gdLst/>
            <a:ahLst/>
            <a:cxnLst/>
            <a:rect l="l" t="t" r="r" b="b"/>
            <a:pathLst>
              <a:path w="2782640" h="1831483">
                <a:moveTo>
                  <a:pt x="0" y="0"/>
                </a:moveTo>
                <a:lnTo>
                  <a:pt x="2782640" y="0"/>
                </a:lnTo>
                <a:lnTo>
                  <a:pt x="2782640" y="1831483"/>
                </a:lnTo>
                <a:lnTo>
                  <a:pt x="0" y="18314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442763" y="4476417"/>
            <a:ext cx="4962419" cy="6231348"/>
          </a:xfrm>
          <a:custGeom>
            <a:avLst/>
            <a:gdLst/>
            <a:ahLst/>
            <a:cxnLst/>
            <a:rect l="l" t="t" r="r" b="b"/>
            <a:pathLst>
              <a:path w="4962419" h="6231348">
                <a:moveTo>
                  <a:pt x="0" y="0"/>
                </a:moveTo>
                <a:lnTo>
                  <a:pt x="4962419" y="0"/>
                </a:lnTo>
                <a:lnTo>
                  <a:pt x="4962419" y="6231348"/>
                </a:lnTo>
                <a:lnTo>
                  <a:pt x="0" y="623134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79504" y="9258300"/>
            <a:ext cx="5055006" cy="1801420"/>
          </a:xfrm>
          <a:custGeom>
            <a:avLst/>
            <a:gdLst/>
            <a:ahLst/>
            <a:cxnLst/>
            <a:rect l="l" t="t" r="r" b="b"/>
            <a:pathLst>
              <a:path w="5055006" h="1801420">
                <a:moveTo>
                  <a:pt x="0" y="0"/>
                </a:moveTo>
                <a:lnTo>
                  <a:pt x="5055006" y="0"/>
                </a:lnTo>
                <a:lnTo>
                  <a:pt x="5055006" y="1801420"/>
                </a:lnTo>
                <a:lnTo>
                  <a:pt x="0" y="18014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flipH="1">
            <a:off x="4314381" y="9258300"/>
            <a:ext cx="5055006" cy="1801420"/>
          </a:xfrm>
          <a:custGeom>
            <a:avLst/>
            <a:gdLst/>
            <a:ahLst/>
            <a:cxnLst/>
            <a:rect l="l" t="t" r="r" b="b"/>
            <a:pathLst>
              <a:path w="5055006" h="1801420">
                <a:moveTo>
                  <a:pt x="5055007" y="0"/>
                </a:moveTo>
                <a:lnTo>
                  <a:pt x="0" y="0"/>
                </a:lnTo>
                <a:lnTo>
                  <a:pt x="0" y="1801420"/>
                </a:lnTo>
                <a:lnTo>
                  <a:pt x="5055007" y="1801420"/>
                </a:lnTo>
                <a:lnTo>
                  <a:pt x="505500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9144000" y="9258300"/>
            <a:ext cx="5055006" cy="1801420"/>
          </a:xfrm>
          <a:custGeom>
            <a:avLst/>
            <a:gdLst/>
            <a:ahLst/>
            <a:cxnLst/>
            <a:rect l="l" t="t" r="r" b="b"/>
            <a:pathLst>
              <a:path w="5055006" h="1801420">
                <a:moveTo>
                  <a:pt x="0" y="0"/>
                </a:moveTo>
                <a:lnTo>
                  <a:pt x="5055006" y="0"/>
                </a:lnTo>
                <a:lnTo>
                  <a:pt x="5055006" y="1801420"/>
                </a:lnTo>
                <a:lnTo>
                  <a:pt x="0" y="18014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flipH="1">
            <a:off x="13854311" y="9258300"/>
            <a:ext cx="5055006" cy="1801420"/>
          </a:xfrm>
          <a:custGeom>
            <a:avLst/>
            <a:gdLst/>
            <a:ahLst/>
            <a:cxnLst/>
            <a:rect l="l" t="t" r="r" b="b"/>
            <a:pathLst>
              <a:path w="5055006" h="1801420">
                <a:moveTo>
                  <a:pt x="5055006" y="0"/>
                </a:moveTo>
                <a:lnTo>
                  <a:pt x="0" y="0"/>
                </a:lnTo>
                <a:lnTo>
                  <a:pt x="0" y="1801420"/>
                </a:lnTo>
                <a:lnTo>
                  <a:pt x="5055006" y="1801420"/>
                </a:lnTo>
                <a:lnTo>
                  <a:pt x="5055006"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TextBox 9"/>
          <p:cNvSpPr txBox="1"/>
          <p:nvPr/>
        </p:nvSpPr>
        <p:spPr>
          <a:xfrm>
            <a:off x="5929290" y="2786046"/>
            <a:ext cx="7643866" cy="3500958"/>
          </a:xfrm>
          <a:prstGeom prst="rect">
            <a:avLst/>
          </a:prstGeom>
        </p:spPr>
        <p:txBody>
          <a:bodyPr wrap="square" lIns="0" tIns="0" rIns="0" bIns="0" rtlCol="0" anchor="t">
            <a:spAutoFit/>
          </a:bodyPr>
          <a:lstStyle/>
          <a:p>
            <a:pPr algn="ctr">
              <a:lnSpc>
                <a:spcPts val="9100"/>
              </a:lnSpc>
            </a:pPr>
            <a:endParaRPr lang="id-ID" sz="9600" dirty="0" smtClean="0">
              <a:solidFill>
                <a:schemeClr val="accent5">
                  <a:lumMod val="40000"/>
                  <a:lumOff val="60000"/>
                </a:schemeClr>
              </a:solidFill>
              <a:latin typeface="Lilita One" charset="0"/>
              <a:ea typeface="Glacial Indifference Bold"/>
              <a:cs typeface="Glacial Indifference Bold"/>
              <a:sym typeface="Glacial Indifference Bold"/>
            </a:endParaRPr>
          </a:p>
          <a:p>
            <a:pPr algn="ctr">
              <a:lnSpc>
                <a:spcPts val="9100"/>
              </a:lnSpc>
            </a:pPr>
            <a:r>
              <a:rPr lang="id-ID" sz="8800" dirty="0" smtClean="0">
                <a:solidFill>
                  <a:schemeClr val="accent5">
                    <a:lumMod val="40000"/>
                    <a:lumOff val="60000"/>
                  </a:schemeClr>
                </a:solidFill>
                <a:latin typeface="Lilita One" charset="0"/>
                <a:ea typeface="Glacial Indifference Bold"/>
                <a:cs typeface="Glacial Indifference Bold"/>
                <a:sym typeface="Glacial Indifference Bold"/>
              </a:rPr>
              <a:t>Characteristics </a:t>
            </a:r>
            <a:r>
              <a:rPr lang="id-ID" sz="8800" dirty="0" smtClean="0">
                <a:solidFill>
                  <a:schemeClr val="accent5">
                    <a:lumMod val="40000"/>
                    <a:lumOff val="60000"/>
                  </a:schemeClr>
                </a:solidFill>
                <a:latin typeface="Lilita One" charset="0"/>
                <a:ea typeface="Glacial Indifference Bold"/>
                <a:cs typeface="Glacial Indifference Bold"/>
                <a:sym typeface="Glacial Indifference Bold"/>
              </a:rPr>
              <a:t>of Research </a:t>
            </a:r>
            <a:endParaRPr lang="en-US" sz="8800" dirty="0">
              <a:solidFill>
                <a:schemeClr val="accent5">
                  <a:lumMod val="40000"/>
                  <a:lumOff val="60000"/>
                </a:schemeClr>
              </a:solidFill>
              <a:latin typeface="Lilita One" charset="0"/>
              <a:ea typeface="Glacial Indifference Bold"/>
              <a:cs typeface="Glacial Indifference Bold"/>
              <a:sym typeface="Glacial Indifference Bold"/>
            </a:endParaRPr>
          </a:p>
        </p:txBody>
      </p:sp>
      <p:sp>
        <p:nvSpPr>
          <p:cNvPr id="10" name="Freeform 10"/>
          <p:cNvSpPr/>
          <p:nvPr/>
        </p:nvSpPr>
        <p:spPr>
          <a:xfrm rot="1067349">
            <a:off x="13083977" y="7500626"/>
            <a:ext cx="1626070" cy="1546245"/>
          </a:xfrm>
          <a:custGeom>
            <a:avLst/>
            <a:gdLst/>
            <a:ahLst/>
            <a:cxnLst/>
            <a:rect l="l" t="t" r="r" b="b"/>
            <a:pathLst>
              <a:path w="1626070" h="1546245">
                <a:moveTo>
                  <a:pt x="0" y="0"/>
                </a:moveTo>
                <a:lnTo>
                  <a:pt x="1626070" y="0"/>
                </a:lnTo>
                <a:lnTo>
                  <a:pt x="1626070" y="1546245"/>
                </a:lnTo>
                <a:lnTo>
                  <a:pt x="0" y="154624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067349">
            <a:off x="14806070" y="1164203"/>
            <a:ext cx="1042135" cy="990975"/>
          </a:xfrm>
          <a:custGeom>
            <a:avLst/>
            <a:gdLst/>
            <a:ahLst/>
            <a:cxnLst/>
            <a:rect l="l" t="t" r="r" b="b"/>
            <a:pathLst>
              <a:path w="1042135" h="990975">
                <a:moveTo>
                  <a:pt x="0" y="0"/>
                </a:moveTo>
                <a:lnTo>
                  <a:pt x="1042135" y="0"/>
                </a:lnTo>
                <a:lnTo>
                  <a:pt x="1042135" y="990976"/>
                </a:lnTo>
                <a:lnTo>
                  <a:pt x="0" y="990976"/>
                </a:lnTo>
                <a:lnTo>
                  <a:pt x="0" y="0"/>
                </a:lnTo>
                <a:close/>
              </a:path>
            </a:pathLst>
          </a:custGeom>
          <a:blipFill>
            <a:blip r:embed="rId12" cstate="print">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16381814" y="1205865"/>
            <a:ext cx="4222276" cy="4114800"/>
          </a:xfrm>
          <a:custGeom>
            <a:avLst/>
            <a:gdLst/>
            <a:ahLst/>
            <a:cxnLst/>
            <a:rect l="l" t="t" r="r" b="b"/>
            <a:pathLst>
              <a:path w="4222276" h="4114800">
                <a:moveTo>
                  <a:pt x="0" y="0"/>
                </a:moveTo>
                <a:lnTo>
                  <a:pt x="4222276" y="0"/>
                </a:lnTo>
                <a:lnTo>
                  <a:pt x="4222276" y="4114800"/>
                </a:lnTo>
                <a:lnTo>
                  <a:pt x="0" y="411480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9693" y="7260996"/>
            <a:ext cx="2499109" cy="2499109"/>
          </a:xfrm>
          <a:custGeom>
            <a:avLst/>
            <a:gdLst/>
            <a:ahLst/>
            <a:cxnLst/>
            <a:rect l="l" t="t" r="r" b="b"/>
            <a:pathLst>
              <a:path w="2499109" h="2499109">
                <a:moveTo>
                  <a:pt x="0" y="0"/>
                </a:moveTo>
                <a:lnTo>
                  <a:pt x="2499109" y="0"/>
                </a:lnTo>
                <a:lnTo>
                  <a:pt x="2499109" y="2499109"/>
                </a:lnTo>
                <a:lnTo>
                  <a:pt x="0" y="24991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0811746" y="1928791"/>
            <a:ext cx="5761806" cy="8771632"/>
          </a:xfrm>
          <a:prstGeom prst="rect">
            <a:avLst/>
          </a:prstGeom>
        </p:spPr>
        <p:txBody>
          <a:bodyPr wrap="square" lIns="0" tIns="0" rIns="0" bIns="0" rtlCol="0" anchor="t">
            <a:spAutoFit/>
          </a:bodyPr>
          <a:lstStyle/>
          <a:p>
            <a:pPr algn="just"/>
            <a:endParaRPr lang="id-ID" sz="2800" b="1" dirty="0" smtClean="0">
              <a:latin typeface="Core Bandi Face" charset="-127"/>
              <a:ea typeface="Core Bandi Face" charset="-127"/>
            </a:endParaRPr>
          </a:p>
          <a:p>
            <a:pPr algn="just"/>
            <a:endParaRPr lang="id-ID" sz="2800" b="1" dirty="0" smtClean="0">
              <a:latin typeface="Core Bandi Face" charset="-127"/>
              <a:ea typeface="Core Bandi Face" charset="-127"/>
            </a:endParaRPr>
          </a:p>
          <a:p>
            <a:pPr algn="just"/>
            <a:endParaRPr lang="id-ID" sz="2800" b="1" dirty="0" smtClean="0">
              <a:latin typeface="Core Bandi Face" charset="-127"/>
              <a:ea typeface="Core Bandi Face" charset="-127"/>
            </a:endParaRPr>
          </a:p>
          <a:p>
            <a:pPr algn="just"/>
            <a:r>
              <a:rPr lang="id-ID" sz="2800" b="1" dirty="0" smtClean="0">
                <a:latin typeface="Core Bandi Face" charset="-127"/>
                <a:ea typeface="Core Bandi Face" charset="-127"/>
              </a:rPr>
              <a:t>Systematics: </a:t>
            </a:r>
            <a:r>
              <a:rPr lang="id-ID" sz="2800" dirty="0" smtClean="0">
                <a:latin typeface="Core Bandi Face" charset="-127"/>
                <a:ea typeface="Core Bandi Face" charset="-127"/>
              </a:rPr>
              <a:t>Research </a:t>
            </a:r>
            <a:r>
              <a:rPr lang="id-ID" sz="2800" dirty="0" smtClean="0">
                <a:latin typeface="Core Bandi Face" charset="-127"/>
                <a:ea typeface="Core Bandi Face" charset="-127"/>
              </a:rPr>
              <a:t>follows a structured and organized approach from problem identification to data </a:t>
            </a:r>
            <a:r>
              <a:rPr lang="id-ID" sz="2800" dirty="0" smtClean="0">
                <a:latin typeface="Core Bandi Face" charset="-127"/>
                <a:ea typeface="Core Bandi Face" charset="-127"/>
              </a:rPr>
              <a:t>analysis</a:t>
            </a:r>
          </a:p>
          <a:p>
            <a:pPr algn="just"/>
            <a:r>
              <a:rPr lang="id-ID" sz="2800" b="1" dirty="0" smtClean="0">
                <a:latin typeface="Core Bandi Face" charset="-127"/>
                <a:ea typeface="Core Bandi Face" charset="-127"/>
              </a:rPr>
              <a:t>Logical: </a:t>
            </a:r>
            <a:r>
              <a:rPr lang="id-ID" sz="2800" dirty="0" smtClean="0">
                <a:latin typeface="Core Bandi Face" charset="-127"/>
                <a:ea typeface="Core Bandi Face" charset="-127"/>
              </a:rPr>
              <a:t>Research </a:t>
            </a:r>
            <a:r>
              <a:rPr lang="id-ID" sz="2800" dirty="0" smtClean="0">
                <a:latin typeface="Core Bandi Face" charset="-127"/>
                <a:ea typeface="Core Bandi Face" charset="-127"/>
              </a:rPr>
              <a:t>is based on sound reasoning and logical progression from hypothesis to conclusion.</a:t>
            </a:r>
          </a:p>
          <a:p>
            <a:pPr algn="just"/>
            <a:r>
              <a:rPr lang="id-ID" sz="2800" b="1" dirty="0" smtClean="0">
                <a:latin typeface="Core Bandi Face" charset="-127"/>
                <a:ea typeface="Core Bandi Face" charset="-127"/>
              </a:rPr>
              <a:t>Empirical: </a:t>
            </a:r>
            <a:r>
              <a:rPr lang="id-ID" sz="2800" dirty="0" smtClean="0">
                <a:latin typeface="Core Bandi Face" charset="-127"/>
                <a:ea typeface="Core Bandi Face" charset="-127"/>
              </a:rPr>
              <a:t>Research </a:t>
            </a:r>
            <a:r>
              <a:rPr lang="id-ID" sz="2800" dirty="0" smtClean="0">
                <a:latin typeface="Core Bandi Face" charset="-127"/>
                <a:ea typeface="Core Bandi Face" charset="-127"/>
              </a:rPr>
              <a:t>relies on observable and measurable evidence</a:t>
            </a:r>
            <a:r>
              <a:rPr lang="id-ID" sz="2800" dirty="0" smtClean="0">
                <a:latin typeface="Core Bandi Face" charset="-127"/>
                <a:ea typeface="Core Bandi Face" charset="-127"/>
              </a:rPr>
              <a:t>.</a:t>
            </a:r>
          </a:p>
          <a:p>
            <a:pPr lvl="0" algn="just"/>
            <a:r>
              <a:rPr lang="id-ID" sz="2800" b="1" dirty="0" smtClean="0">
                <a:latin typeface="Core Bandi Face" charset="-127"/>
                <a:ea typeface="Core Bandi Face" charset="-127"/>
              </a:rPr>
              <a:t>Replicable: </a:t>
            </a:r>
            <a:r>
              <a:rPr lang="id-ID" sz="2800" dirty="0" smtClean="0">
                <a:latin typeface="Core Bandi Face" charset="-127"/>
                <a:ea typeface="Core Bandi Face" charset="-127"/>
              </a:rPr>
              <a:t>Research </a:t>
            </a:r>
            <a:r>
              <a:rPr lang="id-ID" sz="2800" dirty="0" smtClean="0">
                <a:latin typeface="Core Bandi Face" charset="-127"/>
                <a:ea typeface="Core Bandi Face" charset="-127"/>
              </a:rPr>
              <a:t>can be repeated by other researchers and yield similar results, ensuring reliability.</a:t>
            </a:r>
          </a:p>
          <a:p>
            <a:endParaRPr lang="id-ID" dirty="0" smtClean="0">
              <a:latin typeface="Core Bandi Face" charset="-127"/>
              <a:ea typeface="Core Bandi Face" charset="-127"/>
            </a:endParaRPr>
          </a:p>
          <a:p>
            <a:endParaRPr lang="id-ID" sz="4400" dirty="0" smtClean="0">
              <a:solidFill>
                <a:srgbClr val="000000"/>
              </a:solidFill>
              <a:latin typeface="Glacial Indifference"/>
              <a:ea typeface="Glacial Indifference"/>
              <a:cs typeface="Glacial Indifference"/>
              <a:sym typeface="Glacial Indifference"/>
            </a:endParaRPr>
          </a:p>
          <a:p>
            <a:endParaRPr lang="id-ID" sz="4400" dirty="0" smtClean="0">
              <a:solidFill>
                <a:srgbClr val="000000"/>
              </a:solidFill>
              <a:latin typeface="Glacial Indifference"/>
              <a:ea typeface="Glacial Indifference"/>
              <a:cs typeface="Glacial Indifference"/>
              <a:sym typeface="Glacial Indifference"/>
            </a:endParaRPr>
          </a:p>
          <a:p>
            <a:endParaRPr lang="en-US" sz="4400" dirty="0">
              <a:solidFill>
                <a:srgbClr val="000000"/>
              </a:solidFill>
              <a:latin typeface="Glacial Indifference"/>
              <a:ea typeface="Glacial Indifference"/>
              <a:cs typeface="Glacial Indifference"/>
              <a:sym typeface="Glacial Indifference"/>
            </a:endParaRPr>
          </a:p>
        </p:txBody>
      </p:sp>
      <p:sp>
        <p:nvSpPr>
          <p:cNvPr id="4" name="Freeform 4"/>
          <p:cNvSpPr/>
          <p:nvPr/>
        </p:nvSpPr>
        <p:spPr>
          <a:xfrm flipH="1">
            <a:off x="15288889" y="7359299"/>
            <a:ext cx="2499109" cy="2499109"/>
          </a:xfrm>
          <a:custGeom>
            <a:avLst/>
            <a:gdLst/>
            <a:ahLst/>
            <a:cxnLst/>
            <a:rect l="l" t="t" r="r" b="b"/>
            <a:pathLst>
              <a:path w="2499109" h="2499109">
                <a:moveTo>
                  <a:pt x="2499109" y="0"/>
                </a:moveTo>
                <a:lnTo>
                  <a:pt x="0" y="0"/>
                </a:lnTo>
                <a:lnTo>
                  <a:pt x="0" y="2499109"/>
                </a:lnTo>
                <a:lnTo>
                  <a:pt x="2499109" y="2499109"/>
                </a:lnTo>
                <a:lnTo>
                  <a:pt x="2499109"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8332998">
            <a:off x="14409359" y="-1028700"/>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8" name="Freeform 8"/>
          <p:cNvSpPr/>
          <p:nvPr/>
        </p:nvSpPr>
        <p:spPr>
          <a:xfrm rot="8327416" flipH="1">
            <a:off x="-15856" y="-1028700"/>
            <a:ext cx="3950208" cy="4114800"/>
          </a:xfrm>
          <a:custGeom>
            <a:avLst/>
            <a:gdLst/>
            <a:ahLst/>
            <a:cxnLst/>
            <a:rect l="l" t="t" r="r" b="b"/>
            <a:pathLst>
              <a:path w="3950208" h="4114800">
                <a:moveTo>
                  <a:pt x="3950208" y="0"/>
                </a:moveTo>
                <a:lnTo>
                  <a:pt x="0" y="0"/>
                </a:lnTo>
                <a:lnTo>
                  <a:pt x="0" y="4114800"/>
                </a:lnTo>
                <a:lnTo>
                  <a:pt x="3950208" y="4114800"/>
                </a:lnTo>
                <a:lnTo>
                  <a:pt x="3950208" y="0"/>
                </a:lnTo>
                <a:close/>
              </a:path>
            </a:pathLst>
          </a:custGeom>
          <a:blipFill>
            <a:blip r:embed="rId4">
              <a:extLst>
                <a:ext uri="{96DAC541-7B7A-43D3-8B79-37D633B846F1}">
                  <asvg:svgBlip xmlns="" xmlns:asvg="http://schemas.microsoft.com/office/drawing/2016/SVG/main" r:embed="rId6"/>
                </a:ext>
              </a:extLst>
            </a:blip>
            <a:stretch>
              <a:fillRect/>
            </a:stretch>
          </a:blipFill>
        </p:spPr>
      </p:sp>
      <p:graphicFrame>
        <p:nvGraphicFramePr>
          <p:cNvPr id="10" name="Diagram 9"/>
          <p:cNvGraphicFramePr/>
          <p:nvPr/>
        </p:nvGraphicFramePr>
        <p:xfrm>
          <a:off x="857192" y="857220"/>
          <a:ext cx="9501254" cy="64294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4500530" y="2786046"/>
            <a:ext cx="10001320" cy="5214974"/>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6000" dirty="0" smtClean="0">
                <a:latin typeface="Lilita One" charset="0"/>
              </a:rPr>
              <a:t>Terima Kasih</a:t>
            </a:r>
            <a:endParaRPr lang="id-ID" sz="6000" dirty="0">
              <a:latin typeface="Lilita One"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Freeform 2"/>
          <p:cNvSpPr/>
          <p:nvPr/>
        </p:nvSpPr>
        <p:spPr>
          <a:xfrm rot="-2882516">
            <a:off x="14779022" y="7471423"/>
            <a:ext cx="4231085" cy="3733932"/>
          </a:xfrm>
          <a:custGeom>
            <a:avLst/>
            <a:gdLst/>
            <a:ahLst/>
            <a:cxnLst/>
            <a:rect l="l" t="t" r="r" b="b"/>
            <a:pathLst>
              <a:path w="4231085" h="3733932">
                <a:moveTo>
                  <a:pt x="0" y="0"/>
                </a:moveTo>
                <a:lnTo>
                  <a:pt x="4231084" y="0"/>
                </a:lnTo>
                <a:lnTo>
                  <a:pt x="4231084" y="3733932"/>
                </a:lnTo>
                <a:lnTo>
                  <a:pt x="0" y="3733932"/>
                </a:lnTo>
                <a:lnTo>
                  <a:pt x="0" y="0"/>
                </a:lnTo>
                <a:close/>
              </a:path>
            </a:pathLst>
          </a:custGeom>
          <a:blipFill>
            <a:blip r:embed="rId2"/>
            <a:stretch>
              <a:fillRect/>
            </a:stretch>
          </a:blipFill>
        </p:spPr>
      </p:sp>
      <p:sp>
        <p:nvSpPr>
          <p:cNvPr id="3" name="TextBox 3"/>
          <p:cNvSpPr txBox="1"/>
          <p:nvPr/>
        </p:nvSpPr>
        <p:spPr>
          <a:xfrm>
            <a:off x="3311854" y="3702952"/>
            <a:ext cx="11498695" cy="5924699"/>
          </a:xfrm>
          <a:prstGeom prst="rect">
            <a:avLst/>
          </a:prstGeom>
        </p:spPr>
        <p:txBody>
          <a:bodyPr lIns="0" tIns="0" rIns="0" bIns="0" rtlCol="0" anchor="t">
            <a:spAutoFit/>
          </a:bodyPr>
          <a:lstStyle/>
          <a:p>
            <a:pPr marL="514350" indent="-514350" algn="ctr">
              <a:lnSpc>
                <a:spcPts val="4200"/>
              </a:lnSpc>
              <a:buAutoNum type="arabicPeriod"/>
            </a:pPr>
            <a:r>
              <a:rPr lang="id-ID" sz="3000" dirty="0" smtClean="0">
                <a:solidFill>
                  <a:srgbClr val="000000"/>
                </a:solidFill>
                <a:latin typeface="Core Bandi Face"/>
                <a:ea typeface="Core Bandi Face"/>
                <a:cs typeface="Core Bandi Face"/>
                <a:sym typeface="Core Bandi Face"/>
              </a:rPr>
              <a:t>Variables</a:t>
            </a:r>
          </a:p>
          <a:p>
            <a:pPr marL="514350" indent="-514350" algn="ctr">
              <a:lnSpc>
                <a:spcPts val="4200"/>
              </a:lnSpc>
              <a:buAutoNum type="arabicPeriod"/>
            </a:pPr>
            <a:r>
              <a:rPr lang="id-ID" sz="3000" dirty="0" smtClean="0">
                <a:solidFill>
                  <a:srgbClr val="000000"/>
                </a:solidFill>
                <a:latin typeface="Core Bandi Face"/>
                <a:ea typeface="Core Bandi Face"/>
                <a:cs typeface="Core Bandi Face"/>
                <a:sym typeface="Core Bandi Face"/>
              </a:rPr>
              <a:t>Hyphothesis</a:t>
            </a:r>
          </a:p>
          <a:p>
            <a:pPr marL="514350" indent="-514350" algn="ctr">
              <a:lnSpc>
                <a:spcPts val="4200"/>
              </a:lnSpc>
              <a:buAutoNum type="arabicPeriod"/>
            </a:pPr>
            <a:r>
              <a:rPr lang="id-ID" sz="3000" dirty="0" smtClean="0">
                <a:solidFill>
                  <a:srgbClr val="000000"/>
                </a:solidFill>
                <a:latin typeface="Core Bandi Face"/>
                <a:ea typeface="Core Bandi Face"/>
                <a:cs typeface="Core Bandi Face"/>
                <a:sym typeface="Core Bandi Face"/>
              </a:rPr>
              <a:t>Sampling</a:t>
            </a:r>
          </a:p>
          <a:p>
            <a:pPr marL="514350" indent="-514350" algn="ctr">
              <a:lnSpc>
                <a:spcPts val="4200"/>
              </a:lnSpc>
              <a:buAutoNum type="arabicPeriod"/>
            </a:pPr>
            <a:r>
              <a:rPr lang="id-ID" sz="3000" dirty="0" smtClean="0">
                <a:solidFill>
                  <a:srgbClr val="000000"/>
                </a:solidFill>
                <a:latin typeface="Core Bandi Face"/>
                <a:ea typeface="Core Bandi Face"/>
                <a:cs typeface="Core Bandi Face"/>
                <a:sym typeface="Core Bandi Face"/>
              </a:rPr>
              <a:t>Validity</a:t>
            </a:r>
          </a:p>
          <a:p>
            <a:pPr marL="514350" indent="-514350" algn="ctr">
              <a:lnSpc>
                <a:spcPts val="4200"/>
              </a:lnSpc>
              <a:buAutoNum type="arabicPeriod"/>
            </a:pPr>
            <a:r>
              <a:rPr lang="id-ID" sz="3000" dirty="0" smtClean="0">
                <a:solidFill>
                  <a:srgbClr val="000000"/>
                </a:solidFill>
                <a:latin typeface="Core Bandi Face"/>
                <a:ea typeface="Core Bandi Face"/>
                <a:cs typeface="Core Bandi Face"/>
                <a:sym typeface="Core Bandi Face"/>
              </a:rPr>
              <a:t>Reliability</a:t>
            </a:r>
          </a:p>
          <a:p>
            <a:pPr marL="514350" indent="-514350" algn="ctr">
              <a:lnSpc>
                <a:spcPts val="4200"/>
              </a:lnSpc>
              <a:buAutoNum type="arabicPeriod"/>
            </a:pPr>
            <a:r>
              <a:rPr lang="id-ID" sz="3000" dirty="0" smtClean="0">
                <a:solidFill>
                  <a:srgbClr val="000000"/>
                </a:solidFill>
                <a:latin typeface="Core Bandi Face"/>
                <a:ea typeface="Core Bandi Face"/>
                <a:cs typeface="Core Bandi Face"/>
                <a:sym typeface="Core Bandi Face"/>
              </a:rPr>
              <a:t>Instruments</a:t>
            </a:r>
          </a:p>
          <a:p>
            <a:pPr marL="514350" indent="-514350" algn="ctr">
              <a:lnSpc>
                <a:spcPts val="4200"/>
              </a:lnSpc>
              <a:buAutoNum type="arabicPeriod"/>
            </a:pPr>
            <a:r>
              <a:rPr lang="id-ID" sz="3000" dirty="0" smtClean="0">
                <a:solidFill>
                  <a:srgbClr val="000000"/>
                </a:solidFill>
                <a:latin typeface="Core Bandi Face"/>
                <a:ea typeface="Core Bandi Face"/>
                <a:cs typeface="Core Bandi Face"/>
                <a:sym typeface="Core Bandi Face"/>
              </a:rPr>
              <a:t>Citation/reference style</a:t>
            </a:r>
          </a:p>
          <a:p>
            <a:pPr marL="514350" indent="-514350" algn="ctr">
              <a:lnSpc>
                <a:spcPts val="4200"/>
              </a:lnSpc>
            </a:pPr>
            <a:r>
              <a:rPr lang="id-ID" sz="3000" dirty="0" smtClean="0">
                <a:solidFill>
                  <a:srgbClr val="000000"/>
                </a:solidFill>
                <a:latin typeface="Core Bandi Face"/>
                <a:ea typeface="Core Bandi Face"/>
                <a:cs typeface="Core Bandi Face"/>
                <a:sym typeface="Core Bandi Face"/>
              </a:rPr>
              <a:t>8.Novelty</a:t>
            </a:r>
          </a:p>
          <a:p>
            <a:pPr marL="514350" indent="-514350" algn="ctr">
              <a:lnSpc>
                <a:spcPts val="4200"/>
              </a:lnSpc>
            </a:pPr>
            <a:r>
              <a:rPr lang="id-ID" sz="3000" dirty="0" smtClean="0">
                <a:solidFill>
                  <a:srgbClr val="000000"/>
                </a:solidFill>
                <a:latin typeface="Core Bandi Face"/>
                <a:ea typeface="Core Bandi Face"/>
                <a:cs typeface="Core Bandi Face"/>
                <a:sym typeface="Core Bandi Face"/>
              </a:rPr>
              <a:t>9. Previous Research</a:t>
            </a:r>
          </a:p>
          <a:p>
            <a:pPr marL="514350" indent="-514350" algn="ctr">
              <a:lnSpc>
                <a:spcPts val="4200"/>
              </a:lnSpc>
            </a:pPr>
            <a:endParaRPr lang="id-ID" sz="3000" dirty="0" smtClean="0">
              <a:solidFill>
                <a:srgbClr val="000000"/>
              </a:solidFill>
              <a:latin typeface="Core Bandi Face"/>
              <a:ea typeface="Core Bandi Face"/>
              <a:cs typeface="Core Bandi Face"/>
              <a:sym typeface="Core Bandi Face"/>
            </a:endParaRPr>
          </a:p>
          <a:p>
            <a:pPr marL="514350" indent="-514350" algn="ctr">
              <a:lnSpc>
                <a:spcPts val="4200"/>
              </a:lnSpc>
              <a:buAutoNum type="arabicPeriod"/>
            </a:pPr>
            <a:endParaRPr lang="en-US" sz="3000" dirty="0">
              <a:solidFill>
                <a:srgbClr val="000000"/>
              </a:solidFill>
              <a:latin typeface="Core Bandi Face"/>
              <a:ea typeface="Core Bandi Face"/>
              <a:cs typeface="Core Bandi Face"/>
              <a:sym typeface="Core Bandi Face"/>
            </a:endParaRPr>
          </a:p>
        </p:txBody>
      </p:sp>
      <p:sp>
        <p:nvSpPr>
          <p:cNvPr id="4" name="Freeform 4"/>
          <p:cNvSpPr/>
          <p:nvPr/>
        </p:nvSpPr>
        <p:spPr>
          <a:xfrm rot="2518975">
            <a:off x="-508289" y="7597437"/>
            <a:ext cx="3945501" cy="3481905"/>
          </a:xfrm>
          <a:custGeom>
            <a:avLst/>
            <a:gdLst/>
            <a:ahLst/>
            <a:cxnLst/>
            <a:rect l="l" t="t" r="r" b="b"/>
            <a:pathLst>
              <a:path w="3945501" h="3481905">
                <a:moveTo>
                  <a:pt x="0" y="0"/>
                </a:moveTo>
                <a:lnTo>
                  <a:pt x="3945501" y="0"/>
                </a:lnTo>
                <a:lnTo>
                  <a:pt x="3945501" y="3481904"/>
                </a:lnTo>
                <a:lnTo>
                  <a:pt x="0" y="3481904"/>
                </a:lnTo>
                <a:lnTo>
                  <a:pt x="0" y="0"/>
                </a:lnTo>
                <a:close/>
              </a:path>
            </a:pathLst>
          </a:custGeom>
          <a:blipFill>
            <a:blip r:embed="rId2"/>
            <a:stretch>
              <a:fillRect/>
            </a:stretch>
          </a:blipFill>
        </p:spPr>
      </p:sp>
      <p:sp>
        <p:nvSpPr>
          <p:cNvPr id="5" name="Freeform 5"/>
          <p:cNvSpPr/>
          <p:nvPr/>
        </p:nvSpPr>
        <p:spPr>
          <a:xfrm rot="1478076">
            <a:off x="11665223" y="7835135"/>
            <a:ext cx="1570525" cy="2056333"/>
          </a:xfrm>
          <a:custGeom>
            <a:avLst/>
            <a:gdLst/>
            <a:ahLst/>
            <a:cxnLst/>
            <a:rect l="l" t="t" r="r" b="b"/>
            <a:pathLst>
              <a:path w="1570525" h="2056333">
                <a:moveTo>
                  <a:pt x="0" y="0"/>
                </a:moveTo>
                <a:lnTo>
                  <a:pt x="1570525" y="0"/>
                </a:lnTo>
                <a:lnTo>
                  <a:pt x="1570525" y="2056333"/>
                </a:lnTo>
                <a:lnTo>
                  <a:pt x="0" y="2056333"/>
                </a:lnTo>
                <a:lnTo>
                  <a:pt x="0" y="0"/>
                </a:lnTo>
                <a:close/>
              </a:path>
            </a:pathLst>
          </a:custGeom>
          <a:blipFill>
            <a:blip r:embed="rId3"/>
            <a:stretch>
              <a:fillRect/>
            </a:stretch>
          </a:blipFill>
        </p:spPr>
      </p:sp>
      <p:sp>
        <p:nvSpPr>
          <p:cNvPr id="6" name="Freeform 6"/>
          <p:cNvSpPr/>
          <p:nvPr/>
        </p:nvSpPr>
        <p:spPr>
          <a:xfrm rot="1067349">
            <a:off x="1661788" y="4966998"/>
            <a:ext cx="1626070" cy="1546245"/>
          </a:xfrm>
          <a:custGeom>
            <a:avLst/>
            <a:gdLst/>
            <a:ahLst/>
            <a:cxnLst/>
            <a:rect l="l" t="t" r="r" b="b"/>
            <a:pathLst>
              <a:path w="1626070" h="1546245">
                <a:moveTo>
                  <a:pt x="0" y="0"/>
                </a:moveTo>
                <a:lnTo>
                  <a:pt x="1626070" y="0"/>
                </a:lnTo>
                <a:lnTo>
                  <a:pt x="1626070" y="1546244"/>
                </a:lnTo>
                <a:lnTo>
                  <a:pt x="0" y="15462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2346516">
            <a:off x="15213599" y="-1361010"/>
            <a:ext cx="5308086" cy="5002871"/>
          </a:xfrm>
          <a:custGeom>
            <a:avLst/>
            <a:gdLst/>
            <a:ahLst/>
            <a:cxnLst/>
            <a:rect l="l" t="t" r="r" b="b"/>
            <a:pathLst>
              <a:path w="5308086" h="5002871">
                <a:moveTo>
                  <a:pt x="0" y="0"/>
                </a:moveTo>
                <a:lnTo>
                  <a:pt x="5308086" y="0"/>
                </a:lnTo>
                <a:lnTo>
                  <a:pt x="5308086" y="5002871"/>
                </a:lnTo>
                <a:lnTo>
                  <a:pt x="0" y="50028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TextBox 8"/>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Research Terms</a:t>
            </a:r>
            <a:endParaRPr lang="en-US" sz="9999" spc="499" dirty="0">
              <a:solidFill>
                <a:srgbClr val="7D97E4"/>
              </a:solidFill>
              <a:latin typeface="Lilita One"/>
              <a:ea typeface="Lilita One"/>
              <a:cs typeface="Lilita One"/>
              <a:sym typeface="Lilita One"/>
            </a:endParaRPr>
          </a:p>
        </p:txBody>
      </p:sp>
      <p:sp>
        <p:nvSpPr>
          <p:cNvPr id="9" name="Freeform 9"/>
          <p:cNvSpPr/>
          <p:nvPr/>
        </p:nvSpPr>
        <p:spPr>
          <a:xfrm rot="739339" flipH="1">
            <a:off x="-2482778" y="-707807"/>
            <a:ext cx="5261597" cy="4959055"/>
          </a:xfrm>
          <a:custGeom>
            <a:avLst/>
            <a:gdLst/>
            <a:ahLst/>
            <a:cxnLst/>
            <a:rect l="l" t="t" r="r" b="b"/>
            <a:pathLst>
              <a:path w="5261597" h="4959055">
                <a:moveTo>
                  <a:pt x="5261598" y="0"/>
                </a:moveTo>
                <a:lnTo>
                  <a:pt x="0" y="0"/>
                </a:lnTo>
                <a:lnTo>
                  <a:pt x="0" y="4959056"/>
                </a:lnTo>
                <a:lnTo>
                  <a:pt x="5261598" y="4959056"/>
                </a:lnTo>
                <a:lnTo>
                  <a:pt x="5261598"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067349">
            <a:off x="15686498" y="5368891"/>
            <a:ext cx="1063742" cy="1011522"/>
          </a:xfrm>
          <a:custGeom>
            <a:avLst/>
            <a:gdLst/>
            <a:ahLst/>
            <a:cxnLst/>
            <a:rect l="l" t="t" r="r" b="b"/>
            <a:pathLst>
              <a:path w="1063742" h="1011522">
                <a:moveTo>
                  <a:pt x="0" y="0"/>
                </a:moveTo>
                <a:lnTo>
                  <a:pt x="1063743" y="0"/>
                </a:lnTo>
                <a:lnTo>
                  <a:pt x="1063743" y="1011522"/>
                </a:lnTo>
                <a:lnTo>
                  <a:pt x="0" y="1011522"/>
                </a:lnTo>
                <a:lnTo>
                  <a:pt x="0" y="0"/>
                </a:lnTo>
                <a:close/>
              </a:path>
            </a:pathLst>
          </a:custGeom>
          <a:blipFill>
            <a:blip r:embed="rId8" cstate="print">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1361191">
            <a:off x="5193832" y="8264975"/>
            <a:ext cx="1805422" cy="1378891"/>
          </a:xfrm>
          <a:custGeom>
            <a:avLst/>
            <a:gdLst/>
            <a:ahLst/>
            <a:cxnLst/>
            <a:rect l="l" t="t" r="r" b="b"/>
            <a:pathLst>
              <a:path w="1805422" h="1378891">
                <a:moveTo>
                  <a:pt x="0" y="0"/>
                </a:moveTo>
                <a:lnTo>
                  <a:pt x="1805422" y="0"/>
                </a:lnTo>
                <a:lnTo>
                  <a:pt x="1805422" y="1378891"/>
                </a:lnTo>
                <a:lnTo>
                  <a:pt x="0" y="137889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1361191">
            <a:off x="12112209" y="518670"/>
            <a:ext cx="1335594" cy="1020060"/>
          </a:xfrm>
          <a:custGeom>
            <a:avLst/>
            <a:gdLst/>
            <a:ahLst/>
            <a:cxnLst/>
            <a:rect l="l" t="t" r="r" b="b"/>
            <a:pathLst>
              <a:path w="1335594" h="1020060">
                <a:moveTo>
                  <a:pt x="0" y="0"/>
                </a:moveTo>
                <a:lnTo>
                  <a:pt x="1335594" y="0"/>
                </a:lnTo>
                <a:lnTo>
                  <a:pt x="1335594" y="1020060"/>
                </a:lnTo>
                <a:lnTo>
                  <a:pt x="0" y="1020060"/>
                </a:lnTo>
                <a:lnTo>
                  <a:pt x="0" y="0"/>
                </a:lnTo>
                <a:close/>
              </a:path>
            </a:pathLst>
          </a:custGeom>
          <a:blipFill>
            <a:blip r:embed="rId11" cstate="print">
              <a:extLst>
                <a:ext uri="{96DAC541-7B7A-43D3-8B79-37D633B846F1}">
                  <asvg:svgBlip xmlns="" xmlns:asvg="http://schemas.microsoft.com/office/drawing/2016/SVG/main" r:embed="rId10"/>
                </a:ext>
              </a:extLst>
            </a:blip>
            <a:stretch>
              <a:fillRect/>
            </a:stretch>
          </a:blipFill>
        </p:spPr>
      </p:sp>
      <p:sp>
        <p:nvSpPr>
          <p:cNvPr id="13" name="Freeform 13"/>
          <p:cNvSpPr/>
          <p:nvPr/>
        </p:nvSpPr>
        <p:spPr>
          <a:xfrm rot="1067349">
            <a:off x="5126851" y="1288070"/>
            <a:ext cx="1063742" cy="1011522"/>
          </a:xfrm>
          <a:custGeom>
            <a:avLst/>
            <a:gdLst/>
            <a:ahLst/>
            <a:cxnLst/>
            <a:rect l="l" t="t" r="r" b="b"/>
            <a:pathLst>
              <a:path w="1063742" h="1011522">
                <a:moveTo>
                  <a:pt x="0" y="0"/>
                </a:moveTo>
                <a:lnTo>
                  <a:pt x="1063742" y="0"/>
                </a:lnTo>
                <a:lnTo>
                  <a:pt x="1063742" y="1011522"/>
                </a:lnTo>
                <a:lnTo>
                  <a:pt x="0" y="1011522"/>
                </a:lnTo>
                <a:lnTo>
                  <a:pt x="0" y="0"/>
                </a:lnTo>
                <a:close/>
              </a:path>
            </a:pathLst>
          </a:custGeom>
          <a:blipFill>
            <a:blip r:embed="rId8" cstate="print">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Freeform 2"/>
          <p:cNvSpPr/>
          <p:nvPr/>
        </p:nvSpPr>
        <p:spPr>
          <a:xfrm rot="9630151">
            <a:off x="13661873" y="7009626"/>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731014">
            <a:off x="-2564419" y="7617426"/>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859092" y="9215949"/>
            <a:ext cx="4569816" cy="2142101"/>
          </a:xfrm>
          <a:custGeom>
            <a:avLst/>
            <a:gdLst/>
            <a:ahLst/>
            <a:cxnLst/>
            <a:rect l="l" t="t" r="r" b="b"/>
            <a:pathLst>
              <a:path w="4569816" h="2142101">
                <a:moveTo>
                  <a:pt x="0" y="0"/>
                </a:moveTo>
                <a:lnTo>
                  <a:pt x="4569816" y="0"/>
                </a:lnTo>
                <a:lnTo>
                  <a:pt x="4569816" y="2142102"/>
                </a:lnTo>
                <a:lnTo>
                  <a:pt x="0" y="214210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2076227" y="3196730"/>
            <a:ext cx="7353525" cy="6161612"/>
          </a:xfrm>
          <a:custGeom>
            <a:avLst/>
            <a:gdLst/>
            <a:ahLst/>
            <a:cxnLst/>
            <a:rect l="l" t="t" r="r" b="b"/>
            <a:pathLst>
              <a:path w="7067773" h="5105561">
                <a:moveTo>
                  <a:pt x="0" y="0"/>
                </a:moveTo>
                <a:lnTo>
                  <a:pt x="7067773" y="0"/>
                </a:lnTo>
                <a:lnTo>
                  <a:pt x="7067773" y="5105561"/>
                </a:lnTo>
                <a:lnTo>
                  <a:pt x="0" y="5105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9386740" y="3196730"/>
            <a:ext cx="7115374" cy="5947298"/>
          </a:xfrm>
          <a:custGeom>
            <a:avLst/>
            <a:gdLst/>
            <a:ahLst/>
            <a:cxnLst/>
            <a:rect l="l" t="t" r="r" b="b"/>
            <a:pathLst>
              <a:path w="7067773" h="5105561">
                <a:moveTo>
                  <a:pt x="0" y="0"/>
                </a:moveTo>
                <a:lnTo>
                  <a:pt x="7067773" y="0"/>
                </a:lnTo>
                <a:lnTo>
                  <a:pt x="7067773" y="5105561"/>
                </a:lnTo>
                <a:lnTo>
                  <a:pt x="0" y="5105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6454513" y="3941821"/>
            <a:ext cx="804787" cy="804787"/>
          </a:xfrm>
          <a:custGeom>
            <a:avLst/>
            <a:gdLst/>
            <a:ahLst/>
            <a:cxnLst/>
            <a:rect l="l" t="t" r="r" b="b"/>
            <a:pathLst>
              <a:path w="804787" h="804787">
                <a:moveTo>
                  <a:pt x="0" y="0"/>
                </a:moveTo>
                <a:lnTo>
                  <a:pt x="804787" y="0"/>
                </a:lnTo>
                <a:lnTo>
                  <a:pt x="804787" y="804786"/>
                </a:lnTo>
                <a:lnTo>
                  <a:pt x="0" y="8047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702037" y="5807082"/>
            <a:ext cx="839264" cy="839264"/>
          </a:xfrm>
          <a:custGeom>
            <a:avLst/>
            <a:gdLst/>
            <a:ahLst/>
            <a:cxnLst/>
            <a:rect l="l" t="t" r="r" b="b"/>
            <a:pathLst>
              <a:path w="839264" h="839264">
                <a:moveTo>
                  <a:pt x="0" y="0"/>
                </a:moveTo>
                <a:lnTo>
                  <a:pt x="839265" y="0"/>
                </a:lnTo>
                <a:lnTo>
                  <a:pt x="839265" y="839265"/>
                </a:lnTo>
                <a:lnTo>
                  <a:pt x="0" y="83926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5070459" y="-2559701"/>
            <a:ext cx="5394268" cy="6129849"/>
          </a:xfrm>
          <a:custGeom>
            <a:avLst/>
            <a:gdLst/>
            <a:ahLst/>
            <a:cxnLst/>
            <a:rect l="l" t="t" r="r" b="b"/>
            <a:pathLst>
              <a:path w="5394268" h="6129849">
                <a:moveTo>
                  <a:pt x="0" y="0"/>
                </a:moveTo>
                <a:lnTo>
                  <a:pt x="5394268" y="0"/>
                </a:lnTo>
                <a:lnTo>
                  <a:pt x="5394268" y="6129850"/>
                </a:lnTo>
                <a:lnTo>
                  <a:pt x="0" y="6129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Variables</a:t>
            </a:r>
            <a:endParaRPr lang="en-US" sz="9999" spc="499" dirty="0">
              <a:solidFill>
                <a:srgbClr val="7D97E4"/>
              </a:solidFill>
              <a:latin typeface="Lilita One"/>
              <a:ea typeface="Lilita One"/>
              <a:cs typeface="Lilita One"/>
              <a:sym typeface="Lilita One"/>
            </a:endParaRPr>
          </a:p>
        </p:txBody>
      </p:sp>
      <p:sp>
        <p:nvSpPr>
          <p:cNvPr id="11" name="TextBox 11"/>
          <p:cNvSpPr txBox="1"/>
          <p:nvPr/>
        </p:nvSpPr>
        <p:spPr>
          <a:xfrm>
            <a:off x="3014711" y="4702380"/>
            <a:ext cx="5273568" cy="3770263"/>
          </a:xfrm>
          <a:prstGeom prst="rect">
            <a:avLst/>
          </a:prstGeom>
        </p:spPr>
        <p:txBody>
          <a:bodyPr lIns="0" tIns="0" rIns="0" bIns="0" rtlCol="0" anchor="t">
            <a:spAutoFit/>
          </a:bodyPr>
          <a:lstStyle/>
          <a:p>
            <a:pPr algn="ctr">
              <a:lnSpc>
                <a:spcPts val="4200"/>
              </a:lnSpc>
            </a:pPr>
            <a:r>
              <a:rPr lang="en-US" sz="3000" dirty="0" smtClean="0">
                <a:solidFill>
                  <a:srgbClr val="000000"/>
                </a:solidFill>
                <a:latin typeface="Core Bandi Face"/>
                <a:ea typeface="Core Bandi Face"/>
                <a:cs typeface="Core Bandi Face"/>
                <a:sym typeface="Core Bandi Face"/>
              </a:rPr>
              <a:t>I</a:t>
            </a:r>
            <a:r>
              <a:rPr lang="id-ID" sz="3000" dirty="0" smtClean="0">
                <a:solidFill>
                  <a:srgbClr val="000000"/>
                </a:solidFill>
                <a:latin typeface="Core Bandi Face"/>
                <a:ea typeface="Core Bandi Face"/>
                <a:cs typeface="Core Bandi Face"/>
                <a:sym typeface="Core Bandi Face"/>
              </a:rPr>
              <a:t>ndipendent Variable: the variable that the researcher manipulates or changes to abserve its effects. It is sometimes called the “predictor” or “explanatory” variable.</a:t>
            </a:r>
            <a:endParaRPr lang="en-US" sz="3000" dirty="0">
              <a:solidFill>
                <a:srgbClr val="000000"/>
              </a:solidFill>
              <a:latin typeface="Core Bandi Face"/>
              <a:ea typeface="Core Bandi Face"/>
              <a:cs typeface="Core Bandi Face"/>
              <a:sym typeface="Core Bandi Face"/>
            </a:endParaRPr>
          </a:p>
        </p:txBody>
      </p:sp>
      <p:sp>
        <p:nvSpPr>
          <p:cNvPr id="12" name="TextBox 12"/>
          <p:cNvSpPr txBox="1"/>
          <p:nvPr/>
        </p:nvSpPr>
        <p:spPr>
          <a:xfrm>
            <a:off x="10283843" y="4702380"/>
            <a:ext cx="5273568" cy="3770263"/>
          </a:xfrm>
          <a:prstGeom prst="rect">
            <a:avLst/>
          </a:prstGeom>
        </p:spPr>
        <p:txBody>
          <a:bodyPr lIns="0" tIns="0" rIns="0" bIns="0" rtlCol="0" anchor="t">
            <a:spAutoFit/>
          </a:bodyPr>
          <a:lstStyle/>
          <a:p>
            <a:pPr algn="ctr">
              <a:lnSpc>
                <a:spcPts val="4200"/>
              </a:lnSpc>
            </a:pPr>
            <a:r>
              <a:rPr lang="id-ID" sz="3000" dirty="0" smtClean="0">
                <a:solidFill>
                  <a:srgbClr val="000000"/>
                </a:solidFill>
                <a:latin typeface="Core Bandi Face"/>
                <a:ea typeface="Core Bandi Face"/>
                <a:cs typeface="Core Bandi Face"/>
                <a:sym typeface="Core Bandi Face"/>
              </a:rPr>
              <a:t>Dependent Variable: the outcome or the variable that is measured to see how it is effected by changes in the independent variable. it’s often referred to as the “response” or “outcome” variable.</a:t>
            </a:r>
            <a:endParaRPr lang="en-US" sz="3000" dirty="0">
              <a:solidFill>
                <a:srgbClr val="000000"/>
              </a:solidFill>
              <a:latin typeface="Core Bandi Face"/>
              <a:ea typeface="Core Bandi Face"/>
              <a:cs typeface="Core Bandi Face"/>
              <a:sym typeface="Core Bandi Face"/>
            </a:endParaRPr>
          </a:p>
        </p:txBody>
      </p:sp>
      <p:sp>
        <p:nvSpPr>
          <p:cNvPr id="13" name="Freeform 13"/>
          <p:cNvSpPr/>
          <p:nvPr/>
        </p:nvSpPr>
        <p:spPr>
          <a:xfrm flipH="1">
            <a:off x="-1995097" y="-2559701"/>
            <a:ext cx="5394268" cy="6129849"/>
          </a:xfrm>
          <a:custGeom>
            <a:avLst/>
            <a:gdLst/>
            <a:ahLst/>
            <a:cxnLst/>
            <a:rect l="l" t="t" r="r" b="b"/>
            <a:pathLst>
              <a:path w="5394268" h="6129849">
                <a:moveTo>
                  <a:pt x="5394268" y="0"/>
                </a:moveTo>
                <a:lnTo>
                  <a:pt x="0" y="0"/>
                </a:lnTo>
                <a:lnTo>
                  <a:pt x="0" y="6129850"/>
                </a:lnTo>
                <a:lnTo>
                  <a:pt x="5394268" y="6129850"/>
                </a:lnTo>
                <a:lnTo>
                  <a:pt x="5394268"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Freeform 2"/>
          <p:cNvSpPr/>
          <p:nvPr/>
        </p:nvSpPr>
        <p:spPr>
          <a:xfrm rot="9630151">
            <a:off x="13661873" y="7009626"/>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731014">
            <a:off x="-2564419" y="7617426"/>
            <a:ext cx="8211441" cy="5852518"/>
          </a:xfrm>
          <a:custGeom>
            <a:avLst/>
            <a:gdLst/>
            <a:ahLst/>
            <a:cxnLst/>
            <a:rect l="l" t="t" r="r" b="b"/>
            <a:pathLst>
              <a:path w="8211441" h="5852518">
                <a:moveTo>
                  <a:pt x="0" y="0"/>
                </a:moveTo>
                <a:lnTo>
                  <a:pt x="8211441" y="0"/>
                </a:lnTo>
                <a:lnTo>
                  <a:pt x="8211441" y="5852518"/>
                </a:lnTo>
                <a:lnTo>
                  <a:pt x="0" y="58525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859092" y="9215949"/>
            <a:ext cx="4569816" cy="2142101"/>
          </a:xfrm>
          <a:custGeom>
            <a:avLst/>
            <a:gdLst/>
            <a:ahLst/>
            <a:cxnLst/>
            <a:rect l="l" t="t" r="r" b="b"/>
            <a:pathLst>
              <a:path w="4569816" h="2142101">
                <a:moveTo>
                  <a:pt x="0" y="0"/>
                </a:moveTo>
                <a:lnTo>
                  <a:pt x="4569816" y="0"/>
                </a:lnTo>
                <a:lnTo>
                  <a:pt x="4569816" y="2142102"/>
                </a:lnTo>
                <a:lnTo>
                  <a:pt x="0" y="214210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4500530" y="2786046"/>
            <a:ext cx="8858312" cy="7500954"/>
          </a:xfrm>
          <a:custGeom>
            <a:avLst/>
            <a:gdLst/>
            <a:ahLst/>
            <a:cxnLst/>
            <a:rect l="l" t="t" r="r" b="b"/>
            <a:pathLst>
              <a:path w="7067773" h="5105561">
                <a:moveTo>
                  <a:pt x="0" y="0"/>
                </a:moveTo>
                <a:lnTo>
                  <a:pt x="7067773" y="0"/>
                </a:lnTo>
                <a:lnTo>
                  <a:pt x="7067773" y="5105561"/>
                </a:lnTo>
                <a:lnTo>
                  <a:pt x="0" y="5105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6454513" y="3941821"/>
            <a:ext cx="804787" cy="804787"/>
          </a:xfrm>
          <a:custGeom>
            <a:avLst/>
            <a:gdLst/>
            <a:ahLst/>
            <a:cxnLst/>
            <a:rect l="l" t="t" r="r" b="b"/>
            <a:pathLst>
              <a:path w="804787" h="804787">
                <a:moveTo>
                  <a:pt x="0" y="0"/>
                </a:moveTo>
                <a:lnTo>
                  <a:pt x="804787" y="0"/>
                </a:lnTo>
                <a:lnTo>
                  <a:pt x="804787" y="804786"/>
                </a:lnTo>
                <a:lnTo>
                  <a:pt x="0" y="8047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702037" y="5807082"/>
            <a:ext cx="839264" cy="839264"/>
          </a:xfrm>
          <a:custGeom>
            <a:avLst/>
            <a:gdLst/>
            <a:ahLst/>
            <a:cxnLst/>
            <a:rect l="l" t="t" r="r" b="b"/>
            <a:pathLst>
              <a:path w="839264" h="839264">
                <a:moveTo>
                  <a:pt x="0" y="0"/>
                </a:moveTo>
                <a:lnTo>
                  <a:pt x="839265" y="0"/>
                </a:lnTo>
                <a:lnTo>
                  <a:pt x="839265" y="839265"/>
                </a:lnTo>
                <a:lnTo>
                  <a:pt x="0" y="83926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5070459" y="-2559701"/>
            <a:ext cx="5394268" cy="6129849"/>
          </a:xfrm>
          <a:custGeom>
            <a:avLst/>
            <a:gdLst/>
            <a:ahLst/>
            <a:cxnLst/>
            <a:rect l="l" t="t" r="r" b="b"/>
            <a:pathLst>
              <a:path w="5394268" h="6129849">
                <a:moveTo>
                  <a:pt x="0" y="0"/>
                </a:moveTo>
                <a:lnTo>
                  <a:pt x="5394268" y="0"/>
                </a:lnTo>
                <a:lnTo>
                  <a:pt x="5394268" y="6129850"/>
                </a:lnTo>
                <a:lnTo>
                  <a:pt x="0" y="6129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Variables</a:t>
            </a:r>
            <a:endParaRPr lang="en-US" sz="9999" spc="499" dirty="0">
              <a:solidFill>
                <a:srgbClr val="7D97E4"/>
              </a:solidFill>
              <a:latin typeface="Lilita One"/>
              <a:ea typeface="Lilita One"/>
              <a:cs typeface="Lilita One"/>
              <a:sym typeface="Lilita One"/>
            </a:endParaRPr>
          </a:p>
        </p:txBody>
      </p:sp>
      <p:sp>
        <p:nvSpPr>
          <p:cNvPr id="11" name="TextBox 11"/>
          <p:cNvSpPr txBox="1"/>
          <p:nvPr/>
        </p:nvSpPr>
        <p:spPr>
          <a:xfrm>
            <a:off x="6015107" y="4702380"/>
            <a:ext cx="5273568" cy="4308872"/>
          </a:xfrm>
          <a:prstGeom prst="rect">
            <a:avLst/>
          </a:prstGeom>
        </p:spPr>
        <p:txBody>
          <a:bodyPr lIns="0" tIns="0" rIns="0" bIns="0" rtlCol="0" anchor="t">
            <a:spAutoFit/>
          </a:bodyPr>
          <a:lstStyle/>
          <a:p>
            <a:pPr algn="ctr">
              <a:lnSpc>
                <a:spcPts val="4200"/>
              </a:lnSpc>
            </a:pPr>
            <a:r>
              <a:rPr lang="en-US" sz="3000" dirty="0" smtClean="0">
                <a:solidFill>
                  <a:srgbClr val="000000"/>
                </a:solidFill>
                <a:latin typeface="Core Bandi Face"/>
                <a:ea typeface="Core Bandi Face"/>
                <a:cs typeface="Core Bandi Face"/>
                <a:sym typeface="Core Bandi Face"/>
              </a:rPr>
              <a:t>C</a:t>
            </a:r>
            <a:r>
              <a:rPr lang="id-ID" sz="3000" dirty="0" smtClean="0">
                <a:solidFill>
                  <a:srgbClr val="000000"/>
                </a:solidFill>
                <a:latin typeface="Core Bandi Face"/>
                <a:ea typeface="Core Bandi Face"/>
                <a:cs typeface="Core Bandi Face"/>
                <a:sym typeface="Core Bandi Face"/>
              </a:rPr>
              <a:t>ontrolled Variable: also know as “constants” these are variables that are kept unchanged throught the experiment to ensure that the effect on the dependent variable is due solely to the independent variable</a:t>
            </a:r>
            <a:endParaRPr lang="en-US" sz="3000" dirty="0">
              <a:solidFill>
                <a:srgbClr val="000000"/>
              </a:solidFill>
              <a:latin typeface="Core Bandi Face"/>
              <a:ea typeface="Core Bandi Face"/>
              <a:cs typeface="Core Bandi Face"/>
              <a:sym typeface="Core Bandi Face"/>
            </a:endParaRPr>
          </a:p>
        </p:txBody>
      </p:sp>
      <p:sp>
        <p:nvSpPr>
          <p:cNvPr id="13" name="Freeform 13"/>
          <p:cNvSpPr/>
          <p:nvPr/>
        </p:nvSpPr>
        <p:spPr>
          <a:xfrm flipH="1">
            <a:off x="-1995097" y="-2559701"/>
            <a:ext cx="5394268" cy="6129849"/>
          </a:xfrm>
          <a:custGeom>
            <a:avLst/>
            <a:gdLst/>
            <a:ahLst/>
            <a:cxnLst/>
            <a:rect l="l" t="t" r="r" b="b"/>
            <a:pathLst>
              <a:path w="5394268" h="6129849">
                <a:moveTo>
                  <a:pt x="5394268" y="0"/>
                </a:moveTo>
                <a:lnTo>
                  <a:pt x="0" y="0"/>
                </a:lnTo>
                <a:lnTo>
                  <a:pt x="0" y="6129850"/>
                </a:lnTo>
                <a:lnTo>
                  <a:pt x="5394268" y="6129850"/>
                </a:lnTo>
                <a:lnTo>
                  <a:pt x="5394268"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Freeform 2"/>
          <p:cNvSpPr/>
          <p:nvPr/>
        </p:nvSpPr>
        <p:spPr>
          <a:xfrm>
            <a:off x="-105045" y="-5831004"/>
            <a:ext cx="5013820" cy="6859704"/>
          </a:xfrm>
          <a:custGeom>
            <a:avLst/>
            <a:gdLst/>
            <a:ahLst/>
            <a:cxnLst/>
            <a:rect l="l" t="t" r="r" b="b"/>
            <a:pathLst>
              <a:path w="5013820" h="6859704">
                <a:moveTo>
                  <a:pt x="0" y="0"/>
                </a:moveTo>
                <a:lnTo>
                  <a:pt x="5013820" y="0"/>
                </a:lnTo>
                <a:lnTo>
                  <a:pt x="5013820" y="6859704"/>
                </a:lnTo>
                <a:lnTo>
                  <a:pt x="0" y="68597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563599" y="-6066449"/>
            <a:ext cx="5013820" cy="6859704"/>
          </a:xfrm>
          <a:custGeom>
            <a:avLst/>
            <a:gdLst/>
            <a:ahLst/>
            <a:cxnLst/>
            <a:rect l="l" t="t" r="r" b="b"/>
            <a:pathLst>
              <a:path w="5013820" h="6859704">
                <a:moveTo>
                  <a:pt x="0" y="0"/>
                </a:moveTo>
                <a:lnTo>
                  <a:pt x="5013820" y="0"/>
                </a:lnTo>
                <a:lnTo>
                  <a:pt x="5013820" y="6859704"/>
                </a:lnTo>
                <a:lnTo>
                  <a:pt x="0" y="68597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065809" y="-6066449"/>
            <a:ext cx="5013820" cy="6859704"/>
          </a:xfrm>
          <a:custGeom>
            <a:avLst/>
            <a:gdLst/>
            <a:ahLst/>
            <a:cxnLst/>
            <a:rect l="l" t="t" r="r" b="b"/>
            <a:pathLst>
              <a:path w="5013820" h="6859704">
                <a:moveTo>
                  <a:pt x="0" y="0"/>
                </a:moveTo>
                <a:lnTo>
                  <a:pt x="5013820" y="0"/>
                </a:lnTo>
                <a:lnTo>
                  <a:pt x="5013820" y="6859704"/>
                </a:lnTo>
                <a:lnTo>
                  <a:pt x="0" y="68597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3379225" y="-6066449"/>
            <a:ext cx="5013820" cy="6859704"/>
          </a:xfrm>
          <a:custGeom>
            <a:avLst/>
            <a:gdLst/>
            <a:ahLst/>
            <a:cxnLst/>
            <a:rect l="l" t="t" r="r" b="b"/>
            <a:pathLst>
              <a:path w="5013820" h="6859704">
                <a:moveTo>
                  <a:pt x="0" y="0"/>
                </a:moveTo>
                <a:lnTo>
                  <a:pt x="5013820" y="0"/>
                </a:lnTo>
                <a:lnTo>
                  <a:pt x="5013820" y="6859704"/>
                </a:lnTo>
                <a:lnTo>
                  <a:pt x="0" y="68597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459492">
            <a:off x="-180405" y="6826394"/>
            <a:ext cx="2333352" cy="3307586"/>
          </a:xfrm>
          <a:custGeom>
            <a:avLst/>
            <a:gdLst/>
            <a:ahLst/>
            <a:cxnLst/>
            <a:rect l="l" t="t" r="r" b="b"/>
            <a:pathLst>
              <a:path w="2333352" h="3307586">
                <a:moveTo>
                  <a:pt x="0" y="0"/>
                </a:moveTo>
                <a:lnTo>
                  <a:pt x="2333352" y="0"/>
                </a:lnTo>
                <a:lnTo>
                  <a:pt x="2333352" y="3307586"/>
                </a:lnTo>
                <a:lnTo>
                  <a:pt x="0" y="33075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V="1">
            <a:off x="-105045" y="9543874"/>
            <a:ext cx="5013820" cy="6859704"/>
          </a:xfrm>
          <a:custGeom>
            <a:avLst/>
            <a:gdLst/>
            <a:ahLst/>
            <a:cxnLst/>
            <a:rect l="l" t="t" r="r" b="b"/>
            <a:pathLst>
              <a:path w="5013820" h="6859704">
                <a:moveTo>
                  <a:pt x="0" y="6859704"/>
                </a:moveTo>
                <a:lnTo>
                  <a:pt x="5013820" y="6859704"/>
                </a:lnTo>
                <a:lnTo>
                  <a:pt x="5013820" y="0"/>
                </a:lnTo>
                <a:lnTo>
                  <a:pt x="0" y="0"/>
                </a:lnTo>
                <a:lnTo>
                  <a:pt x="0" y="6859704"/>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flipH="1" flipV="1">
            <a:off x="4051989" y="9543874"/>
            <a:ext cx="5013820" cy="6859704"/>
          </a:xfrm>
          <a:custGeom>
            <a:avLst/>
            <a:gdLst/>
            <a:ahLst/>
            <a:cxnLst/>
            <a:rect l="l" t="t" r="r" b="b"/>
            <a:pathLst>
              <a:path w="5013820" h="6859704">
                <a:moveTo>
                  <a:pt x="5013820" y="6859704"/>
                </a:moveTo>
                <a:lnTo>
                  <a:pt x="0" y="6859704"/>
                </a:lnTo>
                <a:lnTo>
                  <a:pt x="0" y="0"/>
                </a:lnTo>
                <a:lnTo>
                  <a:pt x="5013820" y="0"/>
                </a:lnTo>
                <a:lnTo>
                  <a:pt x="5013820" y="6859704"/>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flipV="1">
            <a:off x="8354666" y="9543874"/>
            <a:ext cx="5013820" cy="6859704"/>
          </a:xfrm>
          <a:custGeom>
            <a:avLst/>
            <a:gdLst/>
            <a:ahLst/>
            <a:cxnLst/>
            <a:rect l="l" t="t" r="r" b="b"/>
            <a:pathLst>
              <a:path w="5013820" h="6859704">
                <a:moveTo>
                  <a:pt x="0" y="6859704"/>
                </a:moveTo>
                <a:lnTo>
                  <a:pt x="5013820" y="6859704"/>
                </a:lnTo>
                <a:lnTo>
                  <a:pt x="5013820" y="0"/>
                </a:lnTo>
                <a:lnTo>
                  <a:pt x="0" y="0"/>
                </a:lnTo>
                <a:lnTo>
                  <a:pt x="0" y="6859704"/>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flipH="1" flipV="1">
            <a:off x="12589891" y="9543874"/>
            <a:ext cx="5013820" cy="6859704"/>
          </a:xfrm>
          <a:custGeom>
            <a:avLst/>
            <a:gdLst/>
            <a:ahLst/>
            <a:cxnLst/>
            <a:rect l="l" t="t" r="r" b="b"/>
            <a:pathLst>
              <a:path w="5013820" h="6859704">
                <a:moveTo>
                  <a:pt x="5013820" y="6859704"/>
                </a:moveTo>
                <a:lnTo>
                  <a:pt x="0" y="6859704"/>
                </a:lnTo>
                <a:lnTo>
                  <a:pt x="0" y="0"/>
                </a:lnTo>
                <a:lnTo>
                  <a:pt x="5013820" y="0"/>
                </a:lnTo>
                <a:lnTo>
                  <a:pt x="5013820" y="6859704"/>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flipV="1">
            <a:off x="16816536" y="9543874"/>
            <a:ext cx="5013820" cy="6859704"/>
          </a:xfrm>
          <a:custGeom>
            <a:avLst/>
            <a:gdLst/>
            <a:ahLst/>
            <a:cxnLst/>
            <a:rect l="l" t="t" r="r" b="b"/>
            <a:pathLst>
              <a:path w="5013820" h="6859704">
                <a:moveTo>
                  <a:pt x="0" y="6859704"/>
                </a:moveTo>
                <a:lnTo>
                  <a:pt x="5013820" y="6859704"/>
                </a:lnTo>
                <a:lnTo>
                  <a:pt x="5013820" y="0"/>
                </a:lnTo>
                <a:lnTo>
                  <a:pt x="0" y="0"/>
                </a:lnTo>
                <a:lnTo>
                  <a:pt x="0" y="6859704"/>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TextBox 12"/>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HYPHOTHESIS</a:t>
            </a:r>
            <a:endParaRPr lang="en-US" sz="9999" spc="499" dirty="0">
              <a:solidFill>
                <a:srgbClr val="7D97E4"/>
              </a:solidFill>
              <a:latin typeface="Lilita One"/>
              <a:ea typeface="Lilita One"/>
              <a:cs typeface="Lilita One"/>
              <a:sym typeface="Lilita One"/>
            </a:endParaRPr>
          </a:p>
        </p:txBody>
      </p:sp>
      <p:sp>
        <p:nvSpPr>
          <p:cNvPr id="13" name="Freeform 13"/>
          <p:cNvSpPr/>
          <p:nvPr/>
        </p:nvSpPr>
        <p:spPr>
          <a:xfrm rot="-1193969">
            <a:off x="16704587" y="2364503"/>
            <a:ext cx="1798248" cy="2549062"/>
          </a:xfrm>
          <a:custGeom>
            <a:avLst/>
            <a:gdLst/>
            <a:ahLst/>
            <a:cxnLst/>
            <a:rect l="l" t="t" r="r" b="b"/>
            <a:pathLst>
              <a:path w="1798248" h="2549062">
                <a:moveTo>
                  <a:pt x="0" y="0"/>
                </a:moveTo>
                <a:lnTo>
                  <a:pt x="1798248" y="0"/>
                </a:lnTo>
                <a:lnTo>
                  <a:pt x="1798248" y="2549062"/>
                </a:lnTo>
                <a:lnTo>
                  <a:pt x="0" y="254906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4" name="Group 14"/>
          <p:cNvGrpSpPr>
            <a:grpSpLocks noChangeAspect="1"/>
          </p:cNvGrpSpPr>
          <p:nvPr/>
        </p:nvGrpSpPr>
        <p:grpSpPr>
          <a:xfrm>
            <a:off x="1656127" y="2437905"/>
            <a:ext cx="3783975" cy="3783975"/>
            <a:chOff x="0" y="0"/>
            <a:chExt cx="19050000" cy="19050000"/>
          </a:xfrm>
        </p:grpSpPr>
        <p:sp>
          <p:nvSpPr>
            <p:cNvPr id="15" name="Freeform 15"/>
            <p:cNvSpPr/>
            <p:nvPr/>
          </p:nvSpPr>
          <p:spPr>
            <a:xfrm>
              <a:off x="348882" y="766744"/>
              <a:ext cx="18352235" cy="17516512"/>
            </a:xfrm>
            <a:custGeom>
              <a:avLst/>
              <a:gdLst/>
              <a:ahLst/>
              <a:cxnLst/>
              <a:rect l="l" t="t" r="r" b="b"/>
              <a:pathLst>
                <a:path w="18352235" h="17516512">
                  <a:moveTo>
                    <a:pt x="9176118" y="14013"/>
                  </a:moveTo>
                  <a:cubicBezTo>
                    <a:pt x="6042785" y="0"/>
                    <a:pt x="3141451" y="1663572"/>
                    <a:pt x="1570726" y="4374807"/>
                  </a:cubicBezTo>
                  <a:cubicBezTo>
                    <a:pt x="0" y="7086041"/>
                    <a:pt x="0" y="10430470"/>
                    <a:pt x="1570726" y="13141705"/>
                  </a:cubicBezTo>
                  <a:cubicBezTo>
                    <a:pt x="3141451" y="15852939"/>
                    <a:pt x="6042785" y="17516512"/>
                    <a:pt x="9176118" y="17502499"/>
                  </a:cubicBezTo>
                  <a:cubicBezTo>
                    <a:pt x="12309451" y="17516512"/>
                    <a:pt x="15210784" y="15852939"/>
                    <a:pt x="16781510" y="13141705"/>
                  </a:cubicBezTo>
                  <a:cubicBezTo>
                    <a:pt x="18352235" y="10430470"/>
                    <a:pt x="18352235" y="7086041"/>
                    <a:pt x="16781510" y="4374807"/>
                  </a:cubicBezTo>
                  <a:cubicBezTo>
                    <a:pt x="15210784" y="1663572"/>
                    <a:pt x="12309451" y="0"/>
                    <a:pt x="9176118" y="14013"/>
                  </a:cubicBezTo>
                  <a:close/>
                </a:path>
              </a:pathLst>
            </a:custGeom>
            <a:blipFill>
              <a:blip r:embed="rId6" cstate="print"/>
              <a:stretch>
                <a:fillRect l="-24712" r="-24712"/>
              </a:stretch>
            </a:blipFill>
          </p:spPr>
        </p:sp>
        <p:sp>
          <p:nvSpPr>
            <p:cNvPr id="16" name="Freeform 16"/>
            <p:cNvSpPr/>
            <p:nvPr/>
          </p:nvSpPr>
          <p:spPr>
            <a:xfrm>
              <a:off x="0" y="0"/>
              <a:ext cx="19050000" cy="19050000"/>
            </a:xfrm>
            <a:custGeom>
              <a:avLst/>
              <a:gdLst/>
              <a:ahLst/>
              <a:cxnLst/>
              <a:rect l="l" t="t" r="r" b="b"/>
              <a:pathLst>
                <a:path w="19050000" h="19050000">
                  <a:moveTo>
                    <a:pt x="0" y="0"/>
                  </a:moveTo>
                  <a:lnTo>
                    <a:pt x="19050000" y="0"/>
                  </a:lnTo>
                  <a:lnTo>
                    <a:pt x="19050000" y="19050000"/>
                  </a:lnTo>
                  <a:lnTo>
                    <a:pt x="0" y="19050000"/>
                  </a:lnTo>
                  <a:close/>
                </a:path>
              </a:pathLst>
            </a:custGeom>
            <a:blipFill>
              <a:blip r:embed="rId7"/>
              <a:stretch>
                <a:fillRect/>
              </a:stretch>
            </a:blipFill>
          </p:spPr>
        </p:sp>
      </p:grpSp>
      <p:sp>
        <p:nvSpPr>
          <p:cNvPr id="17" name="TextBox 17"/>
          <p:cNvSpPr txBox="1"/>
          <p:nvPr/>
        </p:nvSpPr>
        <p:spPr>
          <a:xfrm>
            <a:off x="5857852" y="3164835"/>
            <a:ext cx="8470450" cy="2693045"/>
          </a:xfrm>
          <a:prstGeom prst="rect">
            <a:avLst/>
          </a:prstGeom>
        </p:spPr>
        <p:txBody>
          <a:bodyPr lIns="0" tIns="0" rIns="0" bIns="0" rtlCol="0" anchor="t">
            <a:spAutoFit/>
          </a:bodyPr>
          <a:lstStyle/>
          <a:p>
            <a:pPr algn="l">
              <a:lnSpc>
                <a:spcPts val="4200"/>
              </a:lnSpc>
            </a:pPr>
            <a:r>
              <a:rPr lang="id-ID" sz="3000" dirty="0" smtClean="0">
                <a:solidFill>
                  <a:srgbClr val="000000"/>
                </a:solidFill>
                <a:latin typeface="Core Bandi Face"/>
                <a:ea typeface="Core Bandi Face"/>
                <a:cs typeface="Core Bandi Face"/>
                <a:sym typeface="Core Bandi Face"/>
              </a:rPr>
              <a:t>A Hyphothesis is a proposed explanation for a phenomenon or a reasoned prediction about the relationship between variables. It is a foundational concept in the scientifict method, serving as a starting point for experimentation or observation</a:t>
            </a:r>
            <a:endParaRPr lang="en-US" sz="3000" dirty="0">
              <a:solidFill>
                <a:srgbClr val="000000"/>
              </a:solidFill>
              <a:latin typeface="Core Bandi Face"/>
              <a:ea typeface="Core Bandi Face"/>
              <a:cs typeface="Core Bandi Face"/>
              <a:sym typeface="Core Bandi Face"/>
            </a:endParaRPr>
          </a:p>
        </p:txBody>
      </p:sp>
      <p:sp>
        <p:nvSpPr>
          <p:cNvPr id="18" name="TextBox 18"/>
          <p:cNvSpPr txBox="1"/>
          <p:nvPr/>
        </p:nvSpPr>
        <p:spPr>
          <a:xfrm>
            <a:off x="4908775" y="6416444"/>
            <a:ext cx="8470450" cy="1077218"/>
          </a:xfrm>
          <a:prstGeom prst="rect">
            <a:avLst/>
          </a:prstGeom>
        </p:spPr>
        <p:txBody>
          <a:bodyPr lIns="0" tIns="0" rIns="0" bIns="0" rtlCol="0" anchor="t">
            <a:spAutoFit/>
          </a:bodyPr>
          <a:lstStyle/>
          <a:p>
            <a:pPr algn="l">
              <a:lnSpc>
                <a:spcPts val="4200"/>
              </a:lnSpc>
            </a:pPr>
            <a:r>
              <a:rPr lang="id-ID" sz="3000" dirty="0" smtClean="0">
                <a:solidFill>
                  <a:srgbClr val="000000"/>
                </a:solidFill>
                <a:latin typeface="Core Bandi Face"/>
                <a:ea typeface="Core Bandi Face"/>
                <a:cs typeface="Core Bandi Face"/>
                <a:sym typeface="Core Bandi Face"/>
              </a:rPr>
              <a:t>A good hyphotesis is typically testable, it can be supported through experimental or data collection. </a:t>
            </a:r>
            <a:endParaRPr lang="en-US" sz="3000" dirty="0">
              <a:solidFill>
                <a:srgbClr val="000000"/>
              </a:solidFill>
              <a:latin typeface="Core Bandi Face"/>
              <a:ea typeface="Core Bandi Face"/>
              <a:cs typeface="Core Bandi Face"/>
              <a:sym typeface="Core Bandi Face"/>
            </a:endParaRPr>
          </a:p>
        </p:txBody>
      </p:sp>
      <p:grpSp>
        <p:nvGrpSpPr>
          <p:cNvPr id="19" name="Group 19"/>
          <p:cNvGrpSpPr>
            <a:grpSpLocks noChangeAspect="1"/>
          </p:cNvGrpSpPr>
          <p:nvPr/>
        </p:nvGrpSpPr>
        <p:grpSpPr>
          <a:xfrm>
            <a:off x="13682870" y="5467528"/>
            <a:ext cx="3890814" cy="3890814"/>
            <a:chOff x="0" y="0"/>
            <a:chExt cx="19050000" cy="19050000"/>
          </a:xfrm>
        </p:grpSpPr>
        <p:sp>
          <p:nvSpPr>
            <p:cNvPr id="20" name="Freeform 20"/>
            <p:cNvSpPr/>
            <p:nvPr/>
          </p:nvSpPr>
          <p:spPr>
            <a:xfrm>
              <a:off x="348882" y="766744"/>
              <a:ext cx="18352235" cy="17516512"/>
            </a:xfrm>
            <a:custGeom>
              <a:avLst/>
              <a:gdLst/>
              <a:ahLst/>
              <a:cxnLst/>
              <a:rect l="l" t="t" r="r" b="b"/>
              <a:pathLst>
                <a:path w="18352235" h="17516512">
                  <a:moveTo>
                    <a:pt x="9176118" y="14013"/>
                  </a:moveTo>
                  <a:cubicBezTo>
                    <a:pt x="6042785" y="0"/>
                    <a:pt x="3141451" y="1663572"/>
                    <a:pt x="1570726" y="4374807"/>
                  </a:cubicBezTo>
                  <a:cubicBezTo>
                    <a:pt x="0" y="7086041"/>
                    <a:pt x="0" y="10430470"/>
                    <a:pt x="1570726" y="13141705"/>
                  </a:cubicBezTo>
                  <a:cubicBezTo>
                    <a:pt x="3141451" y="15852939"/>
                    <a:pt x="6042785" y="17516512"/>
                    <a:pt x="9176118" y="17502499"/>
                  </a:cubicBezTo>
                  <a:cubicBezTo>
                    <a:pt x="12309451" y="17516512"/>
                    <a:pt x="15210784" y="15852939"/>
                    <a:pt x="16781510" y="13141705"/>
                  </a:cubicBezTo>
                  <a:cubicBezTo>
                    <a:pt x="18352235" y="10430470"/>
                    <a:pt x="18352235" y="7086041"/>
                    <a:pt x="16781510" y="4374807"/>
                  </a:cubicBezTo>
                  <a:cubicBezTo>
                    <a:pt x="15210784" y="1663572"/>
                    <a:pt x="12309451" y="0"/>
                    <a:pt x="9176118" y="14013"/>
                  </a:cubicBezTo>
                  <a:close/>
                </a:path>
              </a:pathLst>
            </a:custGeom>
            <a:blipFill>
              <a:blip r:embed="rId8"/>
              <a:stretch>
                <a:fillRect l="223" t="-16665" r="223" b="-16666"/>
              </a:stretch>
            </a:blipFill>
          </p:spPr>
        </p:sp>
        <p:sp>
          <p:nvSpPr>
            <p:cNvPr id="21" name="Freeform 21"/>
            <p:cNvSpPr/>
            <p:nvPr/>
          </p:nvSpPr>
          <p:spPr>
            <a:xfrm>
              <a:off x="0" y="0"/>
              <a:ext cx="19050000" cy="19050000"/>
            </a:xfrm>
            <a:custGeom>
              <a:avLst/>
              <a:gdLst/>
              <a:ahLst/>
              <a:cxnLst/>
              <a:rect l="l" t="t" r="r" b="b"/>
              <a:pathLst>
                <a:path w="19050000" h="19050000">
                  <a:moveTo>
                    <a:pt x="0" y="0"/>
                  </a:moveTo>
                  <a:lnTo>
                    <a:pt x="19050000" y="0"/>
                  </a:lnTo>
                  <a:lnTo>
                    <a:pt x="19050000" y="19050000"/>
                  </a:lnTo>
                  <a:lnTo>
                    <a:pt x="0" y="19050000"/>
                  </a:lnTo>
                  <a:close/>
                </a:path>
              </a:pathLst>
            </a:custGeom>
            <a:blipFill>
              <a:blip r:embed="rId7"/>
              <a:stretch>
                <a:fillRect/>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SAMPLING</a:t>
            </a:r>
            <a:endParaRPr lang="en-US" sz="9999" spc="499" dirty="0">
              <a:solidFill>
                <a:srgbClr val="7D97E4"/>
              </a:solidFill>
              <a:latin typeface="Lilita One"/>
              <a:ea typeface="Lilita One"/>
              <a:cs typeface="Lilita One"/>
              <a:sym typeface="Lilita One"/>
            </a:endParaRPr>
          </a:p>
        </p:txBody>
      </p:sp>
      <p:sp>
        <p:nvSpPr>
          <p:cNvPr id="3" name="Freeform 3"/>
          <p:cNvSpPr/>
          <p:nvPr/>
        </p:nvSpPr>
        <p:spPr>
          <a:xfrm>
            <a:off x="15590866" y="-2468874"/>
            <a:ext cx="5394268" cy="6129849"/>
          </a:xfrm>
          <a:custGeom>
            <a:avLst/>
            <a:gdLst/>
            <a:ahLst/>
            <a:cxnLst/>
            <a:rect l="l" t="t" r="r" b="b"/>
            <a:pathLst>
              <a:path w="5394268" h="6129849">
                <a:moveTo>
                  <a:pt x="0" y="0"/>
                </a:moveTo>
                <a:lnTo>
                  <a:pt x="5394268" y="0"/>
                </a:lnTo>
                <a:lnTo>
                  <a:pt x="5394268" y="6129850"/>
                </a:lnTo>
                <a:lnTo>
                  <a:pt x="0" y="61298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H="1">
            <a:off x="-2048445" y="-2468874"/>
            <a:ext cx="5394268" cy="6129849"/>
          </a:xfrm>
          <a:custGeom>
            <a:avLst/>
            <a:gdLst/>
            <a:ahLst/>
            <a:cxnLst/>
            <a:rect l="l" t="t" r="r" b="b"/>
            <a:pathLst>
              <a:path w="5394268" h="6129849">
                <a:moveTo>
                  <a:pt x="5394267" y="0"/>
                </a:moveTo>
                <a:lnTo>
                  <a:pt x="0" y="0"/>
                </a:lnTo>
                <a:lnTo>
                  <a:pt x="0" y="6129850"/>
                </a:lnTo>
                <a:lnTo>
                  <a:pt x="5394267" y="6129850"/>
                </a:lnTo>
                <a:lnTo>
                  <a:pt x="5394267"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0800000">
            <a:off x="12049114" y="8861924"/>
            <a:ext cx="6171589" cy="1425076"/>
          </a:xfrm>
          <a:custGeom>
            <a:avLst/>
            <a:gdLst/>
            <a:ahLst/>
            <a:cxnLst/>
            <a:rect l="l" t="t" r="r" b="b"/>
            <a:pathLst>
              <a:path w="6171589" h="1425076">
                <a:moveTo>
                  <a:pt x="0" y="0"/>
                </a:moveTo>
                <a:lnTo>
                  <a:pt x="6171589" y="0"/>
                </a:lnTo>
                <a:lnTo>
                  <a:pt x="6171589" y="1425076"/>
                </a:lnTo>
                <a:lnTo>
                  <a:pt x="0" y="14250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10723237">
            <a:off x="15140" y="8930644"/>
            <a:ext cx="6171589" cy="1425076"/>
          </a:xfrm>
          <a:custGeom>
            <a:avLst/>
            <a:gdLst/>
            <a:ahLst/>
            <a:cxnLst/>
            <a:rect l="l" t="t" r="r" b="b"/>
            <a:pathLst>
              <a:path w="6171589" h="1425076">
                <a:moveTo>
                  <a:pt x="0" y="0"/>
                </a:moveTo>
                <a:lnTo>
                  <a:pt x="6171589" y="0"/>
                </a:lnTo>
                <a:lnTo>
                  <a:pt x="6171589" y="1425076"/>
                </a:lnTo>
                <a:lnTo>
                  <a:pt x="0" y="14250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8572496" y="3143236"/>
            <a:ext cx="5833244" cy="6463308"/>
          </a:xfrm>
          <a:prstGeom prst="rect">
            <a:avLst/>
          </a:prstGeom>
        </p:spPr>
        <p:txBody>
          <a:bodyPr lIns="0" tIns="0" rIns="0" bIns="0" rtlCol="0" anchor="t">
            <a:spAutoFit/>
          </a:bodyPr>
          <a:lstStyle/>
          <a:p>
            <a:pPr algn="l">
              <a:lnSpc>
                <a:spcPts val="4200"/>
              </a:lnSpc>
            </a:pPr>
            <a:r>
              <a:rPr lang="id-ID" sz="3000" dirty="0" smtClean="0">
                <a:solidFill>
                  <a:srgbClr val="000000"/>
                </a:solidFill>
                <a:latin typeface="Core Bandi Face"/>
                <a:ea typeface="Core Bandi Face"/>
                <a:cs typeface="Core Bandi Face"/>
                <a:sym typeface="Core Bandi Face"/>
              </a:rPr>
              <a:t>Sampling is the process ofselecting subset of individuals, items, or data points from a larger population to make inferences or draw conclusion about that population. It’s a fundamental technique in statistics, research, and data analysis, used when it’s impractical or impossible to study entire population. Sampling technique categories into probability and nonprobability sampling   </a:t>
            </a:r>
            <a:r>
              <a:rPr lang="en-US" sz="3000" dirty="0" smtClean="0">
                <a:solidFill>
                  <a:srgbClr val="000000"/>
                </a:solidFill>
                <a:latin typeface="Core Bandi Face"/>
                <a:ea typeface="Core Bandi Face"/>
                <a:cs typeface="Core Bandi Face"/>
                <a:sym typeface="Core Bandi Face"/>
              </a:rPr>
              <a:t>. </a:t>
            </a:r>
            <a:endParaRPr lang="en-US" sz="3000" dirty="0">
              <a:solidFill>
                <a:srgbClr val="000000"/>
              </a:solidFill>
              <a:latin typeface="Core Bandi Face"/>
              <a:ea typeface="Core Bandi Face"/>
              <a:cs typeface="Core Bandi Face"/>
              <a:sym typeface="Core Bandi Face"/>
            </a:endParaRPr>
          </a:p>
        </p:txBody>
      </p:sp>
      <p:pic>
        <p:nvPicPr>
          <p:cNvPr id="9" name="Picture 9"/>
          <p:cNvPicPr>
            <a:picLocks noChangeAspect="1"/>
          </p:cNvPicPr>
          <p:nvPr/>
        </p:nvPicPr>
        <p:blipFill>
          <a:blip r:embed="rId6"/>
          <a:stretch>
            <a:fillRect/>
          </a:stretch>
        </p:blipFill>
        <p:spPr>
          <a:xfrm>
            <a:off x="1773416" y="3748443"/>
            <a:ext cx="7189090" cy="45460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Freeform 2"/>
          <p:cNvSpPr/>
          <p:nvPr/>
        </p:nvSpPr>
        <p:spPr>
          <a:xfrm>
            <a:off x="709693" y="7260996"/>
            <a:ext cx="2499109" cy="2499109"/>
          </a:xfrm>
          <a:custGeom>
            <a:avLst/>
            <a:gdLst/>
            <a:ahLst/>
            <a:cxnLst/>
            <a:rect l="l" t="t" r="r" b="b"/>
            <a:pathLst>
              <a:path w="2499109" h="2499109">
                <a:moveTo>
                  <a:pt x="0" y="0"/>
                </a:moveTo>
                <a:lnTo>
                  <a:pt x="2499109" y="0"/>
                </a:lnTo>
                <a:lnTo>
                  <a:pt x="2499109" y="2499109"/>
                </a:lnTo>
                <a:lnTo>
                  <a:pt x="0" y="24991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9301664" y="5028395"/>
            <a:ext cx="5833244" cy="2693045"/>
          </a:xfrm>
          <a:prstGeom prst="rect">
            <a:avLst/>
          </a:prstGeom>
        </p:spPr>
        <p:txBody>
          <a:bodyPr lIns="0" tIns="0" rIns="0" bIns="0" rtlCol="0" anchor="t">
            <a:spAutoFit/>
          </a:bodyPr>
          <a:lstStyle/>
          <a:p>
            <a:pPr algn="l">
              <a:lnSpc>
                <a:spcPts val="4200"/>
              </a:lnSpc>
            </a:pPr>
            <a:r>
              <a:rPr lang="id-ID" sz="3000" dirty="0" smtClean="0">
                <a:solidFill>
                  <a:srgbClr val="000000"/>
                </a:solidFill>
                <a:latin typeface="Core Bandi Face"/>
                <a:ea typeface="Core Bandi Face"/>
                <a:cs typeface="Core Bandi Face"/>
                <a:sym typeface="Core Bandi Face"/>
              </a:rPr>
              <a:t>Probability sampling is a sampling technique that gives each elements (member) of the population an equal chance of being selected as a sample member.</a:t>
            </a:r>
            <a:endParaRPr lang="en-US" sz="3000" dirty="0">
              <a:solidFill>
                <a:srgbClr val="000000"/>
              </a:solidFill>
              <a:latin typeface="Core Bandi Face"/>
              <a:ea typeface="Core Bandi Face"/>
              <a:cs typeface="Core Bandi Face"/>
              <a:sym typeface="Core Bandi Face"/>
            </a:endParaRPr>
          </a:p>
        </p:txBody>
      </p:sp>
      <p:sp>
        <p:nvSpPr>
          <p:cNvPr id="4" name="Freeform 4"/>
          <p:cNvSpPr/>
          <p:nvPr/>
        </p:nvSpPr>
        <p:spPr>
          <a:xfrm flipH="1">
            <a:off x="15134908" y="7260996"/>
            <a:ext cx="2499109" cy="2499109"/>
          </a:xfrm>
          <a:custGeom>
            <a:avLst/>
            <a:gdLst/>
            <a:ahLst/>
            <a:cxnLst/>
            <a:rect l="l" t="t" r="r" b="b"/>
            <a:pathLst>
              <a:path w="2499109" h="2499109">
                <a:moveTo>
                  <a:pt x="2499109" y="0"/>
                </a:moveTo>
                <a:lnTo>
                  <a:pt x="0" y="0"/>
                </a:lnTo>
                <a:lnTo>
                  <a:pt x="0" y="2499109"/>
                </a:lnTo>
                <a:lnTo>
                  <a:pt x="2499109" y="2499109"/>
                </a:lnTo>
                <a:lnTo>
                  <a:pt x="2499109"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8332998">
            <a:off x="14409359" y="-1028700"/>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7" name="TextBox 7"/>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SAMPLING</a:t>
            </a:r>
            <a:endParaRPr lang="en-US" sz="9999" spc="499" dirty="0">
              <a:solidFill>
                <a:srgbClr val="7D97E4"/>
              </a:solidFill>
              <a:latin typeface="Lilita One"/>
              <a:ea typeface="Lilita One"/>
              <a:cs typeface="Lilita One"/>
              <a:sym typeface="Lilita One"/>
            </a:endParaRPr>
          </a:p>
        </p:txBody>
      </p:sp>
      <p:sp>
        <p:nvSpPr>
          <p:cNvPr id="8" name="Freeform 8"/>
          <p:cNvSpPr/>
          <p:nvPr/>
        </p:nvSpPr>
        <p:spPr>
          <a:xfrm rot="8327416" flipH="1">
            <a:off x="-15856" y="-1028700"/>
            <a:ext cx="3950208" cy="4114800"/>
          </a:xfrm>
          <a:custGeom>
            <a:avLst/>
            <a:gdLst/>
            <a:ahLst/>
            <a:cxnLst/>
            <a:rect l="l" t="t" r="r" b="b"/>
            <a:pathLst>
              <a:path w="3950208" h="4114800">
                <a:moveTo>
                  <a:pt x="3950208" y="0"/>
                </a:moveTo>
                <a:lnTo>
                  <a:pt x="0" y="0"/>
                </a:lnTo>
                <a:lnTo>
                  <a:pt x="0" y="4114800"/>
                </a:lnTo>
                <a:lnTo>
                  <a:pt x="3950208" y="4114800"/>
                </a:lnTo>
                <a:lnTo>
                  <a:pt x="3950208"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9301664" y="3997338"/>
            <a:ext cx="5628814" cy="615553"/>
          </a:xfrm>
          <a:prstGeom prst="rect">
            <a:avLst/>
          </a:prstGeom>
        </p:spPr>
        <p:txBody>
          <a:bodyPr wrap="square" lIns="0" tIns="0" rIns="0" bIns="0" rtlCol="0" anchor="t">
            <a:spAutoFit/>
          </a:bodyPr>
          <a:lstStyle/>
          <a:p>
            <a:pPr algn="l"/>
            <a:r>
              <a:rPr lang="id-ID" sz="4000" spc="250" dirty="0" smtClean="0">
                <a:solidFill>
                  <a:srgbClr val="7D97E4"/>
                </a:solidFill>
                <a:latin typeface="Lilita One"/>
                <a:ea typeface="Lilita One"/>
                <a:cs typeface="Lilita One"/>
                <a:sym typeface="Lilita One"/>
              </a:rPr>
              <a:t>Probability Sampling</a:t>
            </a:r>
            <a:endParaRPr lang="en-US" sz="4000" spc="250" dirty="0">
              <a:solidFill>
                <a:srgbClr val="7D97E4"/>
              </a:solidFill>
              <a:latin typeface="Lilita One"/>
              <a:ea typeface="Lilita One"/>
              <a:cs typeface="Lilita One"/>
              <a:sym typeface="Lilita One"/>
            </a:endParaRPr>
          </a:p>
        </p:txBody>
      </p:sp>
      <p:graphicFrame>
        <p:nvGraphicFramePr>
          <p:cNvPr id="10" name="Diagram 9"/>
          <p:cNvGraphicFramePr/>
          <p:nvPr/>
        </p:nvGraphicFramePr>
        <p:xfrm>
          <a:off x="1500134" y="2936888"/>
          <a:ext cx="6810380" cy="59928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C"/>
        </a:solidFill>
        <a:effectLst/>
      </p:bgPr>
    </p:bg>
    <p:spTree>
      <p:nvGrpSpPr>
        <p:cNvPr id="1" name=""/>
        <p:cNvGrpSpPr/>
        <p:nvPr/>
      </p:nvGrpSpPr>
      <p:grpSpPr>
        <a:xfrm>
          <a:off x="0" y="0"/>
          <a:ext cx="0" cy="0"/>
          <a:chOff x="0" y="0"/>
          <a:chExt cx="0" cy="0"/>
        </a:xfrm>
      </p:grpSpPr>
      <p:sp>
        <p:nvSpPr>
          <p:cNvPr id="2" name="Freeform 2"/>
          <p:cNvSpPr/>
          <p:nvPr/>
        </p:nvSpPr>
        <p:spPr>
          <a:xfrm>
            <a:off x="709693" y="7260996"/>
            <a:ext cx="2499109" cy="2499109"/>
          </a:xfrm>
          <a:custGeom>
            <a:avLst/>
            <a:gdLst/>
            <a:ahLst/>
            <a:cxnLst/>
            <a:rect l="l" t="t" r="r" b="b"/>
            <a:pathLst>
              <a:path w="2499109" h="2499109">
                <a:moveTo>
                  <a:pt x="0" y="0"/>
                </a:moveTo>
                <a:lnTo>
                  <a:pt x="2499109" y="0"/>
                </a:lnTo>
                <a:lnTo>
                  <a:pt x="2499109" y="2499109"/>
                </a:lnTo>
                <a:lnTo>
                  <a:pt x="0" y="24991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9301664" y="5028395"/>
            <a:ext cx="5833244" cy="3231654"/>
          </a:xfrm>
          <a:prstGeom prst="rect">
            <a:avLst/>
          </a:prstGeom>
        </p:spPr>
        <p:txBody>
          <a:bodyPr lIns="0" tIns="0" rIns="0" bIns="0" rtlCol="0" anchor="t">
            <a:spAutoFit/>
          </a:bodyPr>
          <a:lstStyle/>
          <a:p>
            <a:pPr algn="l">
              <a:lnSpc>
                <a:spcPts val="4200"/>
              </a:lnSpc>
            </a:pPr>
            <a:r>
              <a:rPr lang="id-ID" sz="3000" dirty="0" smtClean="0">
                <a:solidFill>
                  <a:srgbClr val="000000"/>
                </a:solidFill>
                <a:latin typeface="Core Bandi Face"/>
                <a:ea typeface="Core Bandi Face"/>
                <a:cs typeface="Core Bandi Face"/>
                <a:sym typeface="Core Bandi Face"/>
              </a:rPr>
              <a:t>Nonprobability sampling is a sampling technique that does not give equal chances or opportunities for each element or member of the population to be selected as a sample .</a:t>
            </a:r>
            <a:endParaRPr lang="en-US" sz="3000" dirty="0">
              <a:solidFill>
                <a:srgbClr val="000000"/>
              </a:solidFill>
              <a:latin typeface="Core Bandi Face"/>
              <a:ea typeface="Core Bandi Face"/>
              <a:cs typeface="Core Bandi Face"/>
              <a:sym typeface="Core Bandi Face"/>
            </a:endParaRPr>
          </a:p>
        </p:txBody>
      </p:sp>
      <p:sp>
        <p:nvSpPr>
          <p:cNvPr id="4" name="Freeform 4"/>
          <p:cNvSpPr/>
          <p:nvPr/>
        </p:nvSpPr>
        <p:spPr>
          <a:xfrm flipH="1">
            <a:off x="15134908" y="7260996"/>
            <a:ext cx="2499109" cy="2499109"/>
          </a:xfrm>
          <a:custGeom>
            <a:avLst/>
            <a:gdLst/>
            <a:ahLst/>
            <a:cxnLst/>
            <a:rect l="l" t="t" r="r" b="b"/>
            <a:pathLst>
              <a:path w="2499109" h="2499109">
                <a:moveTo>
                  <a:pt x="2499109" y="0"/>
                </a:moveTo>
                <a:lnTo>
                  <a:pt x="0" y="0"/>
                </a:lnTo>
                <a:lnTo>
                  <a:pt x="0" y="2499109"/>
                </a:lnTo>
                <a:lnTo>
                  <a:pt x="2499109" y="2499109"/>
                </a:lnTo>
                <a:lnTo>
                  <a:pt x="2499109"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8332998">
            <a:off x="14409359" y="-1028700"/>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7" name="TextBox 7"/>
          <p:cNvSpPr txBox="1"/>
          <p:nvPr/>
        </p:nvSpPr>
        <p:spPr>
          <a:xfrm>
            <a:off x="2730589" y="1479055"/>
            <a:ext cx="12826822" cy="1642694"/>
          </a:xfrm>
          <a:prstGeom prst="rect">
            <a:avLst/>
          </a:prstGeom>
        </p:spPr>
        <p:txBody>
          <a:bodyPr lIns="0" tIns="0" rIns="0" bIns="0" rtlCol="0" anchor="t">
            <a:spAutoFit/>
          </a:bodyPr>
          <a:lstStyle/>
          <a:p>
            <a:pPr algn="ctr">
              <a:lnSpc>
                <a:spcPts val="13999"/>
              </a:lnSpc>
            </a:pPr>
            <a:r>
              <a:rPr lang="id-ID" sz="9999" spc="499" dirty="0" smtClean="0">
                <a:solidFill>
                  <a:srgbClr val="7D97E4"/>
                </a:solidFill>
                <a:latin typeface="Lilita One"/>
                <a:ea typeface="Lilita One"/>
                <a:cs typeface="Lilita One"/>
                <a:sym typeface="Lilita One"/>
              </a:rPr>
              <a:t>SAMPLING</a:t>
            </a:r>
            <a:endParaRPr lang="en-US" sz="9999" spc="499" dirty="0">
              <a:solidFill>
                <a:srgbClr val="7D97E4"/>
              </a:solidFill>
              <a:latin typeface="Lilita One"/>
              <a:ea typeface="Lilita One"/>
              <a:cs typeface="Lilita One"/>
              <a:sym typeface="Lilita One"/>
            </a:endParaRPr>
          </a:p>
        </p:txBody>
      </p:sp>
      <p:sp>
        <p:nvSpPr>
          <p:cNvPr id="8" name="Freeform 8"/>
          <p:cNvSpPr/>
          <p:nvPr/>
        </p:nvSpPr>
        <p:spPr>
          <a:xfrm rot="8327416" flipH="1">
            <a:off x="-15856" y="-1028700"/>
            <a:ext cx="3950208" cy="4114800"/>
          </a:xfrm>
          <a:custGeom>
            <a:avLst/>
            <a:gdLst/>
            <a:ahLst/>
            <a:cxnLst/>
            <a:rect l="l" t="t" r="r" b="b"/>
            <a:pathLst>
              <a:path w="3950208" h="4114800">
                <a:moveTo>
                  <a:pt x="3950208" y="0"/>
                </a:moveTo>
                <a:lnTo>
                  <a:pt x="0" y="0"/>
                </a:lnTo>
                <a:lnTo>
                  <a:pt x="0" y="4114800"/>
                </a:lnTo>
                <a:lnTo>
                  <a:pt x="3950208" y="4114800"/>
                </a:lnTo>
                <a:lnTo>
                  <a:pt x="3950208"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9301664" y="3997338"/>
            <a:ext cx="6914698" cy="615553"/>
          </a:xfrm>
          <a:prstGeom prst="rect">
            <a:avLst/>
          </a:prstGeom>
        </p:spPr>
        <p:txBody>
          <a:bodyPr wrap="square" lIns="0" tIns="0" rIns="0" bIns="0" rtlCol="0" anchor="t">
            <a:spAutoFit/>
          </a:bodyPr>
          <a:lstStyle/>
          <a:p>
            <a:pPr algn="l"/>
            <a:r>
              <a:rPr lang="id-ID" sz="4000" spc="250" dirty="0" smtClean="0">
                <a:solidFill>
                  <a:srgbClr val="7D97E4"/>
                </a:solidFill>
                <a:latin typeface="Lilita One"/>
                <a:ea typeface="Lilita One"/>
                <a:cs typeface="Lilita One"/>
                <a:sym typeface="Lilita One"/>
              </a:rPr>
              <a:t>Nonprobability Sampling</a:t>
            </a:r>
            <a:endParaRPr lang="en-US" sz="4000" spc="250" dirty="0">
              <a:solidFill>
                <a:srgbClr val="7D97E4"/>
              </a:solidFill>
              <a:latin typeface="Lilita One"/>
              <a:ea typeface="Lilita One"/>
              <a:cs typeface="Lilita One"/>
              <a:sym typeface="Lilita One"/>
            </a:endParaRPr>
          </a:p>
        </p:txBody>
      </p:sp>
      <p:graphicFrame>
        <p:nvGraphicFramePr>
          <p:cNvPr id="10" name="Diagram 9"/>
          <p:cNvGraphicFramePr/>
          <p:nvPr/>
        </p:nvGraphicFramePr>
        <p:xfrm>
          <a:off x="1500134" y="2936888"/>
          <a:ext cx="6810380" cy="59928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1101</Words>
  <Application>Microsoft Office PowerPoint</Application>
  <PresentationFormat>Custom</PresentationFormat>
  <Paragraphs>103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Lilita One</vt:lpstr>
      <vt:lpstr>Core Bandi Face</vt:lpstr>
      <vt:lpstr>Calibri</vt:lpstr>
      <vt:lpstr>Glacial Indifference Bold</vt:lpstr>
      <vt:lpstr>Glacial Indifference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tamsis</cp:lastModifiedBy>
  <cp:revision>16</cp:revision>
  <dcterms:created xsi:type="dcterms:W3CDTF">2006-08-16T00:00:00Z</dcterms:created>
  <dcterms:modified xsi:type="dcterms:W3CDTF">2024-09-12T12:34:18Z</dcterms:modified>
  <dc:identifier>DAGL8wGFjPQ</dc:identifier>
</cp:coreProperties>
</file>