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1" r:id="rId2"/>
    <p:sldId id="286" r:id="rId3"/>
    <p:sldId id="293" r:id="rId4"/>
    <p:sldId id="294" r:id="rId5"/>
    <p:sldId id="295" r:id="rId6"/>
    <p:sldId id="287" r:id="rId7"/>
    <p:sldId id="296" r:id="rId8"/>
    <p:sldId id="288" r:id="rId9"/>
    <p:sldId id="289" r:id="rId10"/>
    <p:sldId id="297" r:id="rId11"/>
    <p:sldId id="290" r:id="rId12"/>
    <p:sldId id="298" r:id="rId13"/>
    <p:sldId id="291" r:id="rId14"/>
    <p:sldId id="292" r:id="rId15"/>
    <p:sldId id="299" r:id="rId16"/>
    <p:sldId id="300" r:id="rId17"/>
    <p:sldId id="30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271DA-2715-499A-B20D-C53E98170D7F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B6A0B-3A2B-4F57-A50D-AFE775E2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197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08F3B-275B-48E1-9FF8-608DDFB43E80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65A5C-3747-40D3-9D4F-E4715F73B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988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71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5FFFCC-866B-4743-9919-E23DF99FD310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717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128647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536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2C7F71-98AA-46C0-9912-A5922E8AC701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536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329262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33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DBDD1A-D774-4F77-9F59-4DAC3DC15FB1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331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61418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741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0C3D22-918B-479F-90F8-81F46BD64885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741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87054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945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3CFA299-3449-4A31-AFC5-4872717FAA33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946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73381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71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5FFFCC-866B-4743-9919-E23DF99FD310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717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9402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71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5FFFCC-866B-4743-9919-E23DF99FD310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717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8993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71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5FFFCC-866B-4743-9919-E23DF99FD310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717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544610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92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AFB71D-6D2C-471A-AF48-8136E759475C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922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496519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92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AFB71D-6D2C-471A-AF48-8136E759475C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922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67737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12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4E0722-0D26-45B8-A32E-4519397EF9F1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126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036138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33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DBDD1A-D774-4F77-9F59-4DAC3DC15FB1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331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194635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Times New Roman" panose="02020603050405020304" pitchFamily="18" charset="0"/>
              </a:rPr>
              <a:t>lilywi</a:t>
            </a:r>
          </a:p>
        </p:txBody>
      </p:sp>
      <p:sp>
        <p:nvSpPr>
          <p:cNvPr id="133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DBDD1A-D774-4F77-9F59-4DAC3DC15FB1}" type="slidenum">
              <a:rPr lang="en-GB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331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90325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EE4A8-45AF-4781-8ABB-C2B2381DCA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13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28309-F4F1-4EB6-8D35-283F5C6E5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esaunggul.ac.id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4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1" r:id="rId10"/>
    <p:sldLayoutId id="214748366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209800"/>
            <a:ext cx="6145657" cy="648072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 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PERTEMUAN 10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02806" y="1034847"/>
            <a:ext cx="6151123" cy="1001024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PENDOKUMENTASIAN KLINIS/ RMIK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14800"/>
            <a:ext cx="5616624" cy="1401787"/>
          </a:xfrm>
        </p:spPr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HAL YANG PENTING DALAM AUDIT PENDOKUMENTASIAN RM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dirty="0"/>
              <a:t>Incomplete Medical Record Proportion(IMRP)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199"/>
          </a:xfrm>
        </p:spPr>
        <p:txBody>
          <a:bodyPr/>
          <a:lstStyle/>
          <a:p>
            <a:endParaRPr lang="en-US" altLang="en-US" sz="3200" dirty="0"/>
          </a:p>
          <a:p>
            <a:pPr algn="l"/>
            <a:r>
              <a:rPr lang="en-US" altLang="en-US" sz="3200" dirty="0"/>
              <a:t>IMR Proportion= ___</a:t>
            </a:r>
            <a:r>
              <a:rPr lang="en-US" altLang="en-US" sz="3200" u="sng" dirty="0" err="1"/>
              <a:t>Jl.IMR__________</a:t>
            </a:r>
            <a:r>
              <a:rPr lang="en-US" altLang="en-US" sz="3200" dirty="0" err="1"/>
              <a:t>x</a:t>
            </a:r>
            <a:r>
              <a:rPr lang="en-US" altLang="en-US" sz="3200" dirty="0"/>
              <a:t> 100%</a:t>
            </a:r>
          </a:p>
          <a:p>
            <a:pPr algn="l"/>
            <a:r>
              <a:rPr lang="en-US" altLang="en-US" sz="3200" dirty="0"/>
              <a:t>		           Jl.RM </a:t>
            </a:r>
            <a:r>
              <a:rPr lang="en-US" altLang="en-US" sz="3200" dirty="0" err="1"/>
              <a:t>pasien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pulang</a:t>
            </a:r>
            <a:r>
              <a:rPr lang="en-US" altLang="en-US" sz="3200" dirty="0"/>
              <a:t>  yang 					</a:t>
            </a:r>
            <a:r>
              <a:rPr lang="en-US" altLang="en-US" sz="3200" dirty="0" err="1"/>
              <a:t>dianalisis</a:t>
            </a:r>
            <a:endParaRPr lang="en-US" altLang="en-US" sz="3200" dirty="0"/>
          </a:p>
          <a:p>
            <a:pPr algn="l"/>
            <a:endParaRPr lang="en-US" altLang="en-US" sz="3200" dirty="0"/>
          </a:p>
          <a:p>
            <a:pPr algn="l"/>
            <a:endParaRPr lang="en-US" altLang="en-US" sz="3200" dirty="0"/>
          </a:p>
          <a:p>
            <a:pPr algn="l"/>
            <a:r>
              <a:rPr lang="en-US" altLang="en-US" dirty="0" err="1"/>
              <a:t>Jl.IMR</a:t>
            </a:r>
            <a:r>
              <a:rPr lang="en-US" altLang="en-US" dirty="0"/>
              <a:t>= </a:t>
            </a:r>
            <a:r>
              <a:rPr lang="en-US" altLang="en-US" dirty="0" err="1"/>
              <a:t>jumlah</a:t>
            </a:r>
            <a:r>
              <a:rPr lang="en-US" altLang="en-US" dirty="0"/>
              <a:t> RM </a:t>
            </a:r>
            <a:r>
              <a:rPr lang="en-US" altLang="en-US" dirty="0" err="1"/>
              <a:t>yag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lengkap</a:t>
            </a:r>
            <a:endParaRPr lang="en-US" altLang="en-US" dirty="0"/>
          </a:p>
          <a:p>
            <a:pPr algn="l"/>
            <a:r>
              <a:rPr lang="en-US" altLang="en-US" dirty="0"/>
              <a:t>Jl.RM </a:t>
            </a:r>
            <a:r>
              <a:rPr lang="en-US" altLang="en-US" dirty="0" err="1"/>
              <a:t>pasien</a:t>
            </a:r>
            <a:r>
              <a:rPr lang="en-US" altLang="en-US" dirty="0"/>
              <a:t> </a:t>
            </a:r>
            <a:r>
              <a:rPr lang="en-US" altLang="en-US" dirty="0" err="1"/>
              <a:t>pulang</a:t>
            </a:r>
            <a:r>
              <a:rPr lang="en-US" altLang="en-US" dirty="0"/>
              <a:t> &amp;</a:t>
            </a:r>
            <a:r>
              <a:rPr lang="en-US" altLang="en-US" dirty="0" err="1"/>
              <a:t>dianalisis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RM yang </a:t>
            </a:r>
            <a:r>
              <a:rPr lang="en-US" altLang="en-US" dirty="0" err="1"/>
              <a:t>kembali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Rg</a:t>
            </a:r>
            <a:r>
              <a:rPr lang="en-US" altLang="en-US" dirty="0"/>
              <a:t> Rawat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periode</a:t>
            </a:r>
            <a:r>
              <a:rPr lang="en-US" altLang="en-US" dirty="0"/>
              <a:t> </a:t>
            </a:r>
            <a:r>
              <a:rPr lang="en-US" altLang="en-US" dirty="0" err="1"/>
              <a:t>analisis</a:t>
            </a:r>
            <a:endParaRPr lang="en-US" altLang="en-US" dirty="0"/>
          </a:p>
          <a:p>
            <a:pPr algn="l"/>
            <a:endParaRPr lang="en-US" altLang="en-US" sz="3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4019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Delinquent Medical Record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DMR: </a:t>
            </a:r>
            <a:r>
              <a:rPr lang="en-US" sz="3200" dirty="0" err="1"/>
              <a:t>Rekam</a:t>
            </a:r>
            <a:r>
              <a:rPr lang="en-US" sz="3200" dirty="0"/>
              <a:t> </a:t>
            </a:r>
            <a:r>
              <a:rPr lang="en-US" sz="3200" dirty="0" err="1"/>
              <a:t>Medis</a:t>
            </a:r>
            <a:r>
              <a:rPr lang="en-US" sz="3200" dirty="0"/>
              <a:t> yang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dikirim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pemberi</a:t>
            </a:r>
            <a:r>
              <a:rPr lang="en-US" sz="3200" dirty="0"/>
              <a:t> </a:t>
            </a:r>
            <a:r>
              <a:rPr lang="en-US" sz="3200" dirty="0" err="1"/>
              <a:t>pelayanan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dilengkapi</a:t>
            </a:r>
            <a:r>
              <a:rPr lang="en-US" sz="3200" dirty="0"/>
              <a:t> </a:t>
            </a:r>
            <a:r>
              <a:rPr lang="en-US" sz="3200" dirty="0" err="1"/>
              <a:t>tetapi</a:t>
            </a:r>
            <a:r>
              <a:rPr lang="en-US" sz="3200" dirty="0"/>
              <a:t> 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lengkap</a:t>
            </a:r>
            <a:r>
              <a:rPr lang="en-US" sz="3200" dirty="0"/>
              <a:t> </a:t>
            </a:r>
            <a:r>
              <a:rPr lang="en-US" sz="3200" dirty="0" err="1"/>
              <a:t>sesudah</a:t>
            </a:r>
            <a:r>
              <a:rPr lang="en-US" sz="3200" dirty="0"/>
              <a:t> </a:t>
            </a:r>
            <a:r>
              <a:rPr lang="en-US" sz="3200" dirty="0" err="1"/>
              <a:t>melewati</a:t>
            </a:r>
            <a:r>
              <a:rPr lang="en-US" sz="3200" dirty="0"/>
              <a:t> </a:t>
            </a:r>
            <a:r>
              <a:rPr lang="en-US" sz="3200" dirty="0" err="1"/>
              <a:t>batas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 </a:t>
            </a:r>
            <a:r>
              <a:rPr lang="en-US" sz="3200" dirty="0" err="1"/>
              <a:t>tsb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RM yang </a:t>
            </a:r>
            <a:r>
              <a:rPr lang="en-US" sz="3200" dirty="0" err="1"/>
              <a:t>dikategorikan</a:t>
            </a:r>
            <a:r>
              <a:rPr lang="en-US" sz="3200" dirty="0"/>
              <a:t> IMR </a:t>
            </a:r>
            <a:r>
              <a:rPr lang="en-US" sz="3200" dirty="0" err="1"/>
              <a:t>tetapi</a:t>
            </a:r>
            <a:r>
              <a:rPr lang="en-US" sz="3200" dirty="0"/>
              <a:t> </a:t>
            </a:r>
            <a:r>
              <a:rPr lang="en-US" sz="3200" dirty="0" err="1"/>
              <a:t>sesudah</a:t>
            </a:r>
            <a:r>
              <a:rPr lang="en-US" sz="3200" dirty="0"/>
              <a:t> 2x24jam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lengkap</a:t>
            </a:r>
            <a:r>
              <a:rPr lang="en-US" sz="3200" dirty="0"/>
              <a:t> </a:t>
            </a:r>
            <a:r>
              <a:rPr lang="en-US" sz="3200" dirty="0" err="1"/>
              <a:t>maka</a:t>
            </a:r>
            <a:r>
              <a:rPr lang="en-US" sz="3200" dirty="0"/>
              <a:t> di </a:t>
            </a:r>
            <a:r>
              <a:rPr lang="en-US" sz="3200" dirty="0" err="1"/>
              <a:t>kategorikan</a:t>
            </a:r>
            <a:r>
              <a:rPr lang="en-US" sz="3200" dirty="0"/>
              <a:t> DMR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8346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dirty="0"/>
              <a:t>Delinquent Medical Record Proportion(DMRP)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199"/>
          </a:xfrm>
        </p:spPr>
        <p:txBody>
          <a:bodyPr/>
          <a:lstStyle/>
          <a:p>
            <a:endParaRPr lang="en-US" altLang="en-US" sz="3200" dirty="0"/>
          </a:p>
          <a:p>
            <a:pPr algn="l"/>
            <a:r>
              <a:rPr lang="en-US" altLang="en-US" sz="3200" dirty="0"/>
              <a:t>DMR Proportion= ___</a:t>
            </a:r>
            <a:r>
              <a:rPr lang="en-US" altLang="en-US" sz="3200" u="sng" dirty="0" err="1"/>
              <a:t>Jl.DMR__________</a:t>
            </a:r>
            <a:r>
              <a:rPr lang="en-US" altLang="en-US" sz="3200" dirty="0" err="1"/>
              <a:t>x</a:t>
            </a:r>
            <a:r>
              <a:rPr lang="en-US" altLang="en-US" sz="3200" dirty="0"/>
              <a:t> 100%</a:t>
            </a:r>
          </a:p>
          <a:p>
            <a:pPr algn="l"/>
            <a:r>
              <a:rPr lang="en-US" altLang="en-US" sz="3200" dirty="0"/>
              <a:t>		     Jl.RM </a:t>
            </a:r>
            <a:r>
              <a:rPr lang="en-US" altLang="en-US" sz="3200" dirty="0" err="1"/>
              <a:t>pasien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plg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dianalisis</a:t>
            </a:r>
            <a:endParaRPr lang="en-US" altLang="en-US" sz="3200" dirty="0"/>
          </a:p>
          <a:p>
            <a:pPr algn="l"/>
            <a:endParaRPr lang="en-US" altLang="en-US" sz="3200" dirty="0"/>
          </a:p>
          <a:p>
            <a:pPr algn="l"/>
            <a:endParaRPr lang="en-US" altLang="en-US" sz="3200" dirty="0"/>
          </a:p>
          <a:p>
            <a:pPr algn="l"/>
            <a:r>
              <a:rPr lang="en-US" altLang="en-US" dirty="0" err="1"/>
              <a:t>Jl.DMR</a:t>
            </a:r>
            <a:r>
              <a:rPr lang="en-US" altLang="en-US" dirty="0"/>
              <a:t>= </a:t>
            </a:r>
            <a:r>
              <a:rPr lang="en-US" altLang="en-US" dirty="0" err="1"/>
              <a:t>jumlah</a:t>
            </a:r>
            <a:r>
              <a:rPr lang="en-US" altLang="en-US" dirty="0"/>
              <a:t> RM yang </a:t>
            </a:r>
            <a:r>
              <a:rPr lang="en-US" altLang="en-US" dirty="0" err="1"/>
              <a:t>masih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lengkap</a:t>
            </a:r>
            <a:r>
              <a:rPr lang="en-US" altLang="en-US" dirty="0"/>
              <a:t> </a:t>
            </a:r>
            <a:r>
              <a:rPr lang="en-US" altLang="en-US" dirty="0" err="1"/>
              <a:t>setelah</a:t>
            </a:r>
            <a:r>
              <a:rPr lang="en-US" altLang="en-US" dirty="0"/>
              <a:t> </a:t>
            </a:r>
            <a:r>
              <a:rPr lang="en-US" altLang="en-US" dirty="0" err="1"/>
              <a:t>diminta</a:t>
            </a:r>
            <a:r>
              <a:rPr lang="en-US" altLang="en-US" dirty="0"/>
              <a:t> </a:t>
            </a:r>
            <a:r>
              <a:rPr lang="en-US" altLang="en-US" dirty="0" err="1"/>
              <a:t>melengkapi</a:t>
            </a:r>
            <a:endParaRPr lang="en-US" altLang="en-US" dirty="0"/>
          </a:p>
          <a:p>
            <a:pPr algn="l"/>
            <a:r>
              <a:rPr lang="en-US" altLang="en-US" dirty="0"/>
              <a:t>Jl.RM </a:t>
            </a:r>
            <a:r>
              <a:rPr lang="en-US" altLang="en-US" dirty="0" err="1"/>
              <a:t>pasien</a:t>
            </a:r>
            <a:r>
              <a:rPr lang="en-US" altLang="en-US" dirty="0"/>
              <a:t> </a:t>
            </a:r>
            <a:r>
              <a:rPr lang="en-US" altLang="en-US" dirty="0" err="1"/>
              <a:t>pulang</a:t>
            </a:r>
            <a:r>
              <a:rPr lang="en-US" altLang="en-US" dirty="0"/>
              <a:t> yang </a:t>
            </a:r>
            <a:r>
              <a:rPr lang="en-US" altLang="en-US" dirty="0" err="1"/>
              <a:t>dianalisis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RM yang </a:t>
            </a:r>
            <a:r>
              <a:rPr lang="en-US" altLang="en-US" dirty="0" err="1"/>
              <a:t>kembali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Rg</a:t>
            </a:r>
            <a:r>
              <a:rPr lang="en-US" altLang="en-US" dirty="0"/>
              <a:t> Rawat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periode</a:t>
            </a:r>
            <a:r>
              <a:rPr lang="en-US" altLang="en-US" dirty="0"/>
              <a:t> </a:t>
            </a:r>
            <a:r>
              <a:rPr lang="en-US" altLang="en-US" dirty="0" err="1"/>
              <a:t>analisis</a:t>
            </a:r>
            <a:endParaRPr lang="en-US" altLang="en-US" dirty="0"/>
          </a:p>
          <a:p>
            <a:pPr algn="l"/>
            <a:endParaRPr lang="en-US" altLang="en-US" sz="3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4926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lvl="0">
              <a:defRPr/>
            </a:pPr>
            <a:r>
              <a:rPr lang="en-US" b="1" dirty="0"/>
              <a:t>PENCATATAN KEKURANGAN DARI REKAM MEDIS</a:t>
            </a:r>
            <a:br>
              <a:rPr lang="en-US" dirty="0"/>
            </a:br>
            <a:endParaRPr lang="en-GB" sz="27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RM yang IMR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dipisah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dikirim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dokter</a:t>
            </a:r>
            <a:r>
              <a:rPr lang="en-US" sz="2400" dirty="0"/>
              <a:t>/ </a:t>
            </a:r>
            <a:r>
              <a:rPr lang="en-US" sz="2400" dirty="0" err="1"/>
              <a:t>perawat</a:t>
            </a:r>
            <a:r>
              <a:rPr lang="en-US" sz="2400" dirty="0"/>
              <a:t>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melengkapinya</a:t>
            </a:r>
            <a:r>
              <a:rPr lang="en-US" sz="2400" dirty="0"/>
              <a:t>.</a:t>
            </a:r>
          </a:p>
          <a:p>
            <a:pPr lvl="0"/>
            <a:r>
              <a:rPr lang="en-US" sz="2400" dirty="0" err="1"/>
              <a:t>Caranya</a:t>
            </a:r>
            <a:r>
              <a:rPr lang="en-US" sz="2400" dirty="0"/>
              <a:t>: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diletakkan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rekam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r>
              <a:rPr lang="en-US" sz="2400" dirty="0"/>
              <a:t> </a:t>
            </a:r>
            <a:r>
              <a:rPr lang="en-US" sz="2400" dirty="0" err="1"/>
              <a:t>tsb</a:t>
            </a:r>
            <a:r>
              <a:rPr lang="en-US" sz="2400" dirty="0"/>
              <a:t>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tanda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selotip</a:t>
            </a:r>
            <a:r>
              <a:rPr lang="en-US" sz="2400" dirty="0"/>
              <a:t> / </a:t>
            </a:r>
            <a:r>
              <a:rPr lang="en-US" sz="2400" dirty="0" err="1"/>
              <a:t>stempel</a:t>
            </a:r>
            <a:r>
              <a:rPr lang="en-US" sz="2400" dirty="0"/>
              <a:t> di map </a:t>
            </a:r>
            <a:r>
              <a:rPr lang="en-US" sz="2400" dirty="0" err="1"/>
              <a:t>rekam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endParaRPr lang="en-US" sz="2400" dirty="0"/>
          </a:p>
          <a:p>
            <a:pPr marL="457200" lvl="0" indent="-457200" algn="l">
              <a:buFont typeface="+mj-lt"/>
              <a:buAutoNum type="arabicPeriod"/>
            </a:pP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Stiker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lembaran</a:t>
            </a:r>
            <a:r>
              <a:rPr lang="en-US" sz="2400" dirty="0"/>
              <a:t>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lengkap</a:t>
            </a:r>
            <a:r>
              <a:rPr lang="en-US" sz="2400" dirty="0"/>
              <a:t>.</a:t>
            </a:r>
          </a:p>
          <a:p>
            <a:pPr algn="l"/>
            <a:r>
              <a:rPr lang="en-US" sz="2400" dirty="0"/>
              <a:t>RM </a:t>
            </a:r>
            <a:r>
              <a:rPr lang="en-US" sz="2400" dirty="0" err="1"/>
              <a:t>tersebut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diberi</a:t>
            </a:r>
            <a:r>
              <a:rPr lang="en-US" sz="2400" dirty="0"/>
              <a:t> </a:t>
            </a:r>
            <a:r>
              <a:rPr lang="en-US" sz="2400" dirty="0" err="1"/>
              <a:t>tanda</a:t>
            </a:r>
            <a:r>
              <a:rPr lang="en-US" sz="2400" dirty="0"/>
              <a:t> </a:t>
            </a:r>
            <a:r>
              <a:rPr lang="en-US" sz="2400" dirty="0" err="1"/>
              <a:t>dikirim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datang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dilengkapi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8261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LOKASI MELENGKAPI RM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057400"/>
            <a:ext cx="8229600" cy="3687763"/>
          </a:xfrm>
        </p:spPr>
        <p:txBody>
          <a:bodyPr/>
          <a:lstStyle/>
          <a:p>
            <a:pPr marL="514350" lvl="0" indent="-514350" algn="l">
              <a:buFont typeface="+mj-lt"/>
              <a:buAutoNum type="arabicPeriod"/>
            </a:pPr>
            <a:r>
              <a:rPr lang="en-US" sz="2800" dirty="0" err="1"/>
              <a:t>Pemberi</a:t>
            </a:r>
            <a:r>
              <a:rPr lang="en-US" sz="2800" dirty="0"/>
              <a:t> </a:t>
            </a:r>
            <a:r>
              <a:rPr lang="en-US" sz="2800" dirty="0" err="1"/>
              <a:t>pelayanan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rutin</a:t>
            </a:r>
            <a:r>
              <a:rPr lang="en-US" sz="2800" dirty="0"/>
              <a:t>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endParaRPr lang="en-US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r>
              <a:rPr lang="en-US" sz="2800" dirty="0"/>
              <a:t> </a:t>
            </a:r>
            <a:r>
              <a:rPr lang="en-US" sz="2800" dirty="0" err="1"/>
              <a:t>dikirim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tempat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ditetapkan</a:t>
            </a:r>
            <a:r>
              <a:rPr lang="en-US" sz="2800" dirty="0"/>
              <a:t>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r>
              <a:rPr lang="en-US" sz="2800" dirty="0"/>
              <a:t> </a:t>
            </a:r>
            <a:r>
              <a:rPr lang="en-US" sz="2800" dirty="0" err="1"/>
              <a:t>diletakkan</a:t>
            </a:r>
            <a:r>
              <a:rPr lang="en-US" sz="2800" dirty="0"/>
              <a:t> di Nurse station.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r>
              <a:rPr lang="en-US" sz="2800" dirty="0"/>
              <a:t> </a:t>
            </a:r>
            <a:r>
              <a:rPr lang="en-US" sz="2800" dirty="0" err="1"/>
              <a:t>dikirim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pemberi</a:t>
            </a:r>
            <a:r>
              <a:rPr lang="en-US" sz="2800" dirty="0"/>
              <a:t> </a:t>
            </a:r>
            <a:r>
              <a:rPr lang="en-US" sz="2800" dirty="0" err="1"/>
              <a:t>pelayanan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7826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b="1" dirty="0"/>
              <a:t>PENYIMPANAN REKAM MEDIS YANG TIDAK LENGKAP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algn="l">
              <a:buFont typeface="+mj-lt"/>
              <a:buAutoNum type="arabicPeriod"/>
            </a:pPr>
            <a:r>
              <a:rPr lang="en-US" sz="2800" dirty="0" err="1"/>
              <a:t>Penyimpanan</a:t>
            </a:r>
            <a:r>
              <a:rPr lang="en-US" sz="2800" dirty="0"/>
              <a:t> </a:t>
            </a:r>
            <a:r>
              <a:rPr lang="en-US" sz="2800" dirty="0" err="1"/>
              <a:t>disatukan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file </a:t>
            </a: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r>
              <a:rPr lang="en-US" sz="2800" dirty="0"/>
              <a:t> </a:t>
            </a:r>
            <a:r>
              <a:rPr lang="en-US" sz="2800" dirty="0" err="1"/>
              <a:t>permanen</a:t>
            </a:r>
            <a:endParaRPr lang="en-US" sz="2800" dirty="0"/>
          </a:p>
          <a:p>
            <a:pPr marL="457200" lvl="0" indent="-457200" algn="l">
              <a:buFont typeface="+mj-lt"/>
              <a:buAutoNum type="arabicPeriod"/>
            </a:pPr>
            <a:r>
              <a:rPr lang="en-US" sz="2800" dirty="0" err="1"/>
              <a:t>Dipisah</a:t>
            </a:r>
            <a:r>
              <a:rPr lang="en-US" sz="2800" dirty="0"/>
              <a:t> 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diberi</a:t>
            </a:r>
            <a:r>
              <a:rPr lang="en-US" sz="2800" dirty="0"/>
              <a:t> </a:t>
            </a:r>
            <a:r>
              <a:rPr lang="en-US" sz="2800" dirty="0" err="1"/>
              <a:t>nama</a:t>
            </a:r>
            <a:r>
              <a:rPr lang="en-US" sz="2800" dirty="0"/>
              <a:t> </a:t>
            </a:r>
            <a:r>
              <a:rPr lang="en-US" sz="2800" dirty="0" err="1"/>
              <a:t>pemberi</a:t>
            </a:r>
            <a:r>
              <a:rPr lang="en-US" sz="2800" dirty="0"/>
              <a:t> </a:t>
            </a:r>
            <a:r>
              <a:rPr lang="en-US" sz="2800" dirty="0" err="1"/>
              <a:t>pelayanan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yang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melengkapinya</a:t>
            </a:r>
            <a:endParaRPr lang="en-US" sz="2800" dirty="0"/>
          </a:p>
          <a:p>
            <a:pPr marL="457200" lvl="0" indent="-457200" algn="l">
              <a:buFont typeface="+mj-lt"/>
              <a:buAutoNum type="arabicPeriod"/>
            </a:pPr>
            <a:r>
              <a:rPr lang="en-US" sz="2800" dirty="0" err="1"/>
              <a:t>Dipisah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diberi</a:t>
            </a:r>
            <a:r>
              <a:rPr lang="en-US" sz="2800" dirty="0"/>
              <a:t> No. </a:t>
            </a: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0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b="1" dirty="0"/>
              <a:t>FINAL CHART CHECK/ FORM PENGONTROLAN LEMBARAN RM</a:t>
            </a:r>
            <a:br>
              <a:rPr lang="en-US" sz="3600" dirty="0"/>
            </a:br>
            <a:r>
              <a:rPr lang="en-US" sz="3600" dirty="0"/>
              <a:t> 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2800" dirty="0"/>
              <a:t>Form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daftar</a:t>
            </a:r>
            <a:r>
              <a:rPr lang="en-US" sz="2800" dirty="0"/>
              <a:t> </a:t>
            </a:r>
            <a:r>
              <a:rPr lang="en-US" sz="2800" dirty="0" err="1"/>
              <a:t>isi</a:t>
            </a:r>
            <a:r>
              <a:rPr lang="en-US" sz="2800" dirty="0"/>
              <a:t> RM </a:t>
            </a:r>
            <a:r>
              <a:rPr lang="en-US" sz="2800" dirty="0" err="1"/>
              <a:t>sebagai</a:t>
            </a:r>
            <a:r>
              <a:rPr lang="en-US" sz="2800" dirty="0"/>
              <a:t> instrument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pelaksana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mengetahui</a:t>
            </a:r>
            <a:r>
              <a:rPr lang="en-US" sz="2800" dirty="0"/>
              <a:t> </a:t>
            </a:r>
            <a:r>
              <a:rPr lang="en-US" sz="2800" dirty="0" err="1"/>
              <a:t>lembaran</a:t>
            </a:r>
            <a:r>
              <a:rPr lang="en-US" sz="2800" dirty="0"/>
              <a:t> yang </a:t>
            </a:r>
            <a:r>
              <a:rPr lang="en-US" sz="2800" dirty="0" err="1"/>
              <a:t>kurang</a:t>
            </a:r>
            <a:r>
              <a:rPr lang="en-US" sz="2800" dirty="0"/>
              <a:t>. </a:t>
            </a:r>
          </a:p>
          <a:p>
            <a:pPr algn="l"/>
            <a:r>
              <a:rPr lang="en-US" sz="2800" dirty="0"/>
              <a:t>Form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ditempelkan</a:t>
            </a:r>
            <a:r>
              <a:rPr lang="en-US" sz="2800" dirty="0"/>
              <a:t> </a:t>
            </a:r>
            <a:r>
              <a:rPr lang="en-US" sz="2800" dirty="0" err="1"/>
              <a:t>didepan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map RM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dikerjakan</a:t>
            </a:r>
            <a:r>
              <a:rPr lang="en-US" sz="2800" dirty="0"/>
              <a:t> / </a:t>
            </a:r>
            <a:r>
              <a:rPr lang="en-US" sz="2800" dirty="0" err="1"/>
              <a:t>dibantu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petugas</a:t>
            </a:r>
            <a:r>
              <a:rPr lang="en-US" sz="2800" dirty="0"/>
              <a:t> assembling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awal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.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err="1"/>
              <a:t>Jadi</a:t>
            </a:r>
            <a:r>
              <a:rPr lang="en-US" sz="2800" dirty="0"/>
              <a:t> </a:t>
            </a:r>
            <a:r>
              <a:rPr lang="en-US" sz="2800" dirty="0" err="1"/>
              <a:t>kelengkapan</a:t>
            </a:r>
            <a:r>
              <a:rPr lang="en-US" sz="2800" dirty="0"/>
              <a:t> </a:t>
            </a:r>
            <a:r>
              <a:rPr lang="en-US" sz="2800" dirty="0" err="1"/>
              <a:t>lembaran</a:t>
            </a:r>
            <a:r>
              <a:rPr lang="en-US" sz="2800" dirty="0"/>
              <a:t> RM </a:t>
            </a:r>
            <a:r>
              <a:rPr lang="en-US" sz="2800" dirty="0" err="1"/>
              <a:t>dikerjakan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petugas</a:t>
            </a:r>
            <a:r>
              <a:rPr lang="en-US" sz="2800" dirty="0"/>
              <a:t> </a:t>
            </a:r>
            <a:r>
              <a:rPr lang="en-US" sz="2800" dirty="0" err="1"/>
              <a:t>asembling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29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19400"/>
            <a:ext cx="8229600" cy="1143000"/>
          </a:xfrm>
        </p:spPr>
        <p:txBody>
          <a:bodyPr/>
          <a:lstStyle/>
          <a:p>
            <a:r>
              <a:rPr lang="en-US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93215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PERBEDAAN ANALISIS KUANTITATIF, KUALITATIF DAN AUDIT MEDIS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618181"/>
              </p:ext>
            </p:extLst>
          </p:nvPr>
        </p:nvGraphicFramePr>
        <p:xfrm>
          <a:off x="432435" y="1600201"/>
          <a:ext cx="8101965" cy="4495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905">
                  <a:extLst>
                    <a:ext uri="{9D8B030D-6E8A-4147-A177-3AD203B41FA5}">
                      <a16:colId xmlns:a16="http://schemas.microsoft.com/office/drawing/2014/main" val="3294775901"/>
                    </a:ext>
                  </a:extLst>
                </a:gridCol>
                <a:gridCol w="1851660">
                  <a:extLst>
                    <a:ext uri="{9D8B030D-6E8A-4147-A177-3AD203B41FA5}">
                      <a16:colId xmlns:a16="http://schemas.microsoft.com/office/drawing/2014/main" val="313800197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31104562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0685501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928279329"/>
                    </a:ext>
                  </a:extLst>
                </a:gridCol>
              </a:tblGrid>
              <a:tr h="958595">
                <a:tc>
                  <a:txBody>
                    <a:bodyPr/>
                    <a:lstStyle/>
                    <a:p>
                      <a:pPr marL="762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Pelaksana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A.Kuantitatif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A.Kualitatif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Audit </a:t>
                      </a: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95654"/>
                  </a:ext>
                </a:extLst>
              </a:tr>
              <a:tr h="2541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Beda </a:t>
                      </a:r>
                      <a:r>
                        <a:rPr lang="en-US" sz="2800" dirty="0" err="1">
                          <a:effectLst/>
                        </a:rPr>
                        <a:t>pelaksana</a:t>
                      </a: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err="1">
                          <a:effectLst/>
                        </a:rPr>
                        <a:t>Profesional</a:t>
                      </a:r>
                      <a:r>
                        <a:rPr lang="en-US" sz="2800" i="1" dirty="0">
                          <a:effectLst/>
                        </a:rPr>
                        <a:t> PMIK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dirty="0">
                          <a:effectLst/>
                        </a:rPr>
                        <a:t> 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err="1">
                          <a:effectLst/>
                        </a:rPr>
                        <a:t>Subkomite</a:t>
                      </a:r>
                      <a:r>
                        <a:rPr lang="en-US" sz="2800" i="1" dirty="0">
                          <a:effectLst/>
                        </a:rPr>
                        <a:t> RM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>
                          <a:effectLst/>
                        </a:rPr>
                        <a:t>+</a:t>
                      </a:r>
                      <a:r>
                        <a:rPr lang="en-US" sz="2800" i="1" dirty="0" err="1">
                          <a:effectLst/>
                        </a:rPr>
                        <a:t>Profesional</a:t>
                      </a:r>
                      <a:r>
                        <a:rPr lang="en-US" sz="2800" i="1" dirty="0">
                          <a:effectLst/>
                        </a:rPr>
                        <a:t> PMIK yang </a:t>
                      </a:r>
                      <a:r>
                        <a:rPr lang="en-US" sz="2800" i="1" dirty="0" err="1">
                          <a:effectLst/>
                        </a:rPr>
                        <a:t>terpercaya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err="1">
                          <a:effectLst/>
                        </a:rPr>
                        <a:t>Komite</a:t>
                      </a:r>
                      <a:r>
                        <a:rPr lang="en-US" sz="2800" i="1" dirty="0">
                          <a:effectLst/>
                        </a:rPr>
                        <a:t> </a:t>
                      </a:r>
                      <a:r>
                        <a:rPr lang="en-US" sz="2800" i="1" dirty="0" err="1">
                          <a:effectLst/>
                        </a:rPr>
                        <a:t>Medis</a:t>
                      </a:r>
                      <a:r>
                        <a:rPr lang="en-US" sz="2800" i="1" dirty="0">
                          <a:effectLst/>
                        </a:rPr>
                        <a:t>/ Dr.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508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dirty="0">
                          <a:effectLst/>
                        </a:rPr>
                        <a:t>Senior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476489"/>
                  </a:ext>
                </a:extLst>
              </a:tr>
              <a:tr h="9958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913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38327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PERBEDAAN ANALISIS KUANTITATIF, KUALITATIF DAN AUDIT MEDIS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584467"/>
              </p:ext>
            </p:extLst>
          </p:nvPr>
        </p:nvGraphicFramePr>
        <p:xfrm>
          <a:off x="432435" y="1600201"/>
          <a:ext cx="8101965" cy="4889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905">
                  <a:extLst>
                    <a:ext uri="{9D8B030D-6E8A-4147-A177-3AD203B41FA5}">
                      <a16:colId xmlns:a16="http://schemas.microsoft.com/office/drawing/2014/main" val="3294775901"/>
                    </a:ext>
                  </a:extLst>
                </a:gridCol>
                <a:gridCol w="1851660">
                  <a:extLst>
                    <a:ext uri="{9D8B030D-6E8A-4147-A177-3AD203B41FA5}">
                      <a16:colId xmlns:a16="http://schemas.microsoft.com/office/drawing/2014/main" val="313800197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31104562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0685501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928279329"/>
                    </a:ext>
                  </a:extLst>
                </a:gridCol>
              </a:tblGrid>
              <a:tr h="958595">
                <a:tc>
                  <a:txBody>
                    <a:bodyPr/>
                    <a:lstStyle/>
                    <a:p>
                      <a:pPr marL="762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TELAAH RM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A.Kuantitatif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A.Kualitatif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Audit </a:t>
                      </a: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95654"/>
                  </a:ext>
                </a:extLst>
              </a:tr>
              <a:tr h="2541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Beda </a:t>
                      </a:r>
                      <a:r>
                        <a:rPr lang="en-US" sz="2800" dirty="0" err="1">
                          <a:effectLst/>
                        </a:rPr>
                        <a:t>kriterianya</a:t>
                      </a: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Mereview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pendokumentasian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50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memastikan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kelengkapan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keakuratan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Mereview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pendokumentasian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memastikan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kekonsistensian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keakuratan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Mereview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pengobatan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50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diberikan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50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medis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pedoman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klinis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476489"/>
                  </a:ext>
                </a:extLst>
              </a:tr>
              <a:tr h="9958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913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56288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PERBEDAAN ANALISIS KUANTITATIF, KUALITATIF DAN AUDIT MEDIS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7482168"/>
              </p:ext>
            </p:extLst>
          </p:nvPr>
        </p:nvGraphicFramePr>
        <p:xfrm>
          <a:off x="432435" y="1600201"/>
          <a:ext cx="8101965" cy="65157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905">
                  <a:extLst>
                    <a:ext uri="{9D8B030D-6E8A-4147-A177-3AD203B41FA5}">
                      <a16:colId xmlns:a16="http://schemas.microsoft.com/office/drawing/2014/main" val="3294775901"/>
                    </a:ext>
                  </a:extLst>
                </a:gridCol>
                <a:gridCol w="1851660">
                  <a:extLst>
                    <a:ext uri="{9D8B030D-6E8A-4147-A177-3AD203B41FA5}">
                      <a16:colId xmlns:a16="http://schemas.microsoft.com/office/drawing/2014/main" val="313800197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31104562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0685501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928279329"/>
                    </a:ext>
                  </a:extLst>
                </a:gridCol>
              </a:tblGrid>
              <a:tr h="958595">
                <a:tc>
                  <a:txBody>
                    <a:bodyPr/>
                    <a:lstStyle/>
                    <a:p>
                      <a:pPr marL="762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Kompetensi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yg</a:t>
                      </a:r>
                      <a:r>
                        <a:rPr lang="en-US" sz="2800" baseline="0" dirty="0">
                          <a:effectLst/>
                        </a:rPr>
                        <a:t> </a:t>
                      </a:r>
                      <a:r>
                        <a:rPr lang="en-US" sz="2800" baseline="0" dirty="0" err="1">
                          <a:effectLst/>
                        </a:rPr>
                        <a:t>mengaudit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A.Kuantitatif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A.Kualitatif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Audit </a:t>
                      </a: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95654"/>
                  </a:ext>
                </a:extLst>
              </a:tr>
              <a:tr h="2541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Beda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keilmuan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dikuasai</a:t>
                      </a:r>
                      <a:r>
                        <a:rPr lang="en-US" sz="24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Jenis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formulir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Orang yang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berhak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mengisi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Orang yang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harus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Melegalisasi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penulisan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Proses penyakit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Peraturan dan Standarisasi yang ditetapkan oleh staf medis dan institusi ybs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Perizinan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Akreditasi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Standarisasi dari badan yang mereview pendokumentasian RM.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Ilmu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kedokteran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spesilisasi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kedokteran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medis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Pedoman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Klinis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UU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Praktek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Kedokteran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476489"/>
                  </a:ext>
                </a:extLst>
              </a:tr>
              <a:tr h="9958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913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727851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PERBEDAAN ANALISIS KUANTITATIF, KUALITATIF DAN AUDIT MEDIS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283121"/>
              </p:ext>
            </p:extLst>
          </p:nvPr>
        </p:nvGraphicFramePr>
        <p:xfrm>
          <a:off x="432435" y="1600201"/>
          <a:ext cx="8101965" cy="4495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905">
                  <a:extLst>
                    <a:ext uri="{9D8B030D-6E8A-4147-A177-3AD203B41FA5}">
                      <a16:colId xmlns:a16="http://schemas.microsoft.com/office/drawing/2014/main" val="3294775901"/>
                    </a:ext>
                  </a:extLst>
                </a:gridCol>
                <a:gridCol w="1851660">
                  <a:extLst>
                    <a:ext uri="{9D8B030D-6E8A-4147-A177-3AD203B41FA5}">
                      <a16:colId xmlns:a16="http://schemas.microsoft.com/office/drawing/2014/main" val="313800197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31104562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0685501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928279329"/>
                    </a:ext>
                  </a:extLst>
                </a:gridCol>
              </a:tblGrid>
              <a:tr h="958595">
                <a:tc>
                  <a:txBody>
                    <a:bodyPr/>
                    <a:lstStyle/>
                    <a:p>
                      <a:pPr marL="762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Waktu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Pelaksanaan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A.Kuantitatif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A.Kualitatif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Audit </a:t>
                      </a: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95654"/>
                  </a:ext>
                </a:extLst>
              </a:tr>
              <a:tr h="25413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Beda  </a:t>
                      </a:r>
                      <a:r>
                        <a:rPr lang="en-US" sz="2400" dirty="0" err="1">
                          <a:effectLst/>
                        </a:rPr>
                        <a:t>waktu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pelaksanaan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10985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Retrospective/ 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508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Concurrent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Retrospective/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Concurrent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Retrospective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476489"/>
                  </a:ext>
                </a:extLst>
              </a:tr>
              <a:tr h="9958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913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422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sz="3200" b="1" dirty="0"/>
              <a:t>WAKTU PELAKSANAAN REVIEW PENDOKUMETASIAN SECARA ANALISIS KUANTITATIF DAN KUALITATIF</a:t>
            </a:r>
            <a:endParaRPr lang="en-US" alt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 rtlCol="0">
            <a:noAutofit/>
          </a:bodyPr>
          <a:lstStyle/>
          <a:p>
            <a:pPr lvl="0"/>
            <a:r>
              <a:rPr lang="en-US" sz="2800" b="1" i="1" dirty="0"/>
              <a:t>1. Retrospective Analysis </a:t>
            </a:r>
            <a:r>
              <a:rPr lang="en-US" sz="2800" b="1" dirty="0"/>
              <a:t>(RA)</a:t>
            </a:r>
            <a:endParaRPr lang="en-US" sz="2800" dirty="0"/>
          </a:p>
          <a:p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sesudah</a:t>
            </a:r>
            <a:r>
              <a:rPr lang="en-US" sz="2800" dirty="0"/>
              <a:t> RM </a:t>
            </a:r>
            <a:r>
              <a:rPr lang="en-US" sz="2800" dirty="0" err="1"/>
              <a:t>pasien</a:t>
            </a:r>
            <a:r>
              <a:rPr lang="en-US" sz="2800" dirty="0"/>
              <a:t> </a:t>
            </a:r>
            <a:r>
              <a:rPr lang="en-US" sz="2800" dirty="0" err="1"/>
              <a:t>rawat</a:t>
            </a:r>
            <a:r>
              <a:rPr lang="en-US" sz="2800" dirty="0"/>
              <a:t> </a:t>
            </a:r>
            <a:r>
              <a:rPr lang="en-US" sz="2800" dirty="0" err="1"/>
              <a:t>inap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unit </a:t>
            </a:r>
            <a:r>
              <a:rPr lang="en-US" sz="2800" dirty="0" err="1"/>
              <a:t>Rekam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rawat</a:t>
            </a:r>
            <a:r>
              <a:rPr lang="en-US" sz="2800" dirty="0"/>
              <a:t> </a:t>
            </a:r>
            <a:r>
              <a:rPr lang="en-US" sz="2800" dirty="0" err="1"/>
              <a:t>inap</a:t>
            </a:r>
            <a:r>
              <a:rPr lang="en-US" sz="2800" dirty="0"/>
              <a:t>. Hal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lazim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dianalisis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walaupun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memperlambat</a:t>
            </a:r>
            <a:r>
              <a:rPr lang="en-US" sz="2800" dirty="0"/>
              <a:t> proses </a:t>
            </a:r>
            <a:r>
              <a:rPr lang="en-US" sz="2800" dirty="0" err="1"/>
              <a:t>melengkapi</a:t>
            </a:r>
            <a:r>
              <a:rPr lang="en-US" sz="2800" dirty="0"/>
              <a:t> yang </a:t>
            </a:r>
            <a:r>
              <a:rPr lang="en-US" sz="2800" dirty="0" err="1"/>
              <a:t>kurang</a:t>
            </a:r>
            <a:r>
              <a:rPr lang="en-US" sz="2800" dirty="0"/>
              <a:t>.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rumah</a:t>
            </a:r>
            <a:r>
              <a:rPr lang="en-US" sz="2800" dirty="0"/>
              <a:t> </a:t>
            </a:r>
            <a:r>
              <a:rPr lang="en-US" sz="2800" dirty="0" err="1"/>
              <a:t>sakit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(</a:t>
            </a:r>
            <a:r>
              <a:rPr lang="en-US" sz="2800" i="1" dirty="0" err="1"/>
              <a:t>Hopital</a:t>
            </a:r>
            <a:r>
              <a:rPr lang="en-US" sz="2800" i="1" dirty="0"/>
              <a:t> Acute Care</a:t>
            </a:r>
            <a:r>
              <a:rPr lang="en-US" sz="2800" dirty="0"/>
              <a:t>) lama </a:t>
            </a:r>
            <a:r>
              <a:rPr lang="en-US" sz="2800" dirty="0" err="1"/>
              <a:t>rawat</a:t>
            </a:r>
            <a:r>
              <a:rPr lang="en-US" sz="2800" dirty="0"/>
              <a:t> </a:t>
            </a:r>
            <a:r>
              <a:rPr lang="en-US" sz="2800" dirty="0" err="1"/>
              <a:t>pasien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pendek</a:t>
            </a:r>
            <a:r>
              <a:rPr lang="en-US" sz="2800" dirty="0"/>
              <a:t> (3-12 </a:t>
            </a:r>
            <a:r>
              <a:rPr lang="en-US" sz="2800" dirty="0" err="1"/>
              <a:t>hari</a:t>
            </a:r>
            <a:r>
              <a:rPr lang="en-US" sz="2800" dirty="0"/>
              <a:t>),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i="1" dirty="0"/>
              <a:t>retrospective</a:t>
            </a:r>
            <a:endParaRPr lang="en-US" sz="2800" dirty="0"/>
          </a:p>
          <a:p>
            <a:r>
              <a:rPr lang="en-US" sz="2800" i="1" dirty="0"/>
              <a:t> </a:t>
            </a:r>
            <a:endParaRPr lang="en-US" sz="2800" dirty="0"/>
          </a:p>
          <a:p>
            <a:pPr>
              <a:defRPr/>
            </a:pP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/>
        <p:txBody>
          <a:bodyPr rtlCol="0">
            <a:normAutofit fontScale="25000" lnSpcReduction="20000"/>
          </a:bodyPr>
          <a:lstStyle/>
          <a:p>
            <a:pPr>
              <a:defRPr/>
            </a:pPr>
            <a:r>
              <a:rPr lang="en-US" dirty="0" err="1"/>
              <a:t>Rekam</a:t>
            </a:r>
            <a:r>
              <a:rPr lang="en-US" dirty="0"/>
              <a:t> </a:t>
            </a:r>
            <a:r>
              <a:rPr lang="en-US" dirty="0" err="1"/>
              <a:t>Medis</a:t>
            </a:r>
            <a:endParaRPr lang="en-US" dirty="0"/>
          </a:p>
          <a:p>
            <a:pPr>
              <a:defRPr/>
            </a:pP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  <a:p>
            <a:pPr>
              <a:defRPr/>
            </a:pPr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pPr>
              <a:defRPr/>
            </a:pPr>
            <a:r>
              <a:rPr lang="en-US" dirty="0" err="1"/>
              <a:t>Pemulasaran</a:t>
            </a:r>
            <a:r>
              <a:rPr lang="en-US" dirty="0"/>
              <a:t> </a:t>
            </a:r>
            <a:r>
              <a:rPr lang="en-US" dirty="0" err="1"/>
              <a:t>mayat</a:t>
            </a:r>
            <a:endParaRPr lang="en-US" dirty="0"/>
          </a:p>
          <a:p>
            <a:pPr>
              <a:defRPr/>
            </a:pPr>
            <a:r>
              <a:rPr lang="en-US" dirty="0"/>
              <a:t>Laundry</a:t>
            </a:r>
          </a:p>
          <a:p>
            <a:pPr>
              <a:defRPr/>
            </a:pPr>
            <a:r>
              <a:rPr lang="en-US" dirty="0"/>
              <a:t>Ambulance</a:t>
            </a:r>
          </a:p>
          <a:p>
            <a:pPr>
              <a:defRPr/>
            </a:pPr>
            <a:r>
              <a:rPr lang="en-US" dirty="0" err="1"/>
              <a:t>Pemeliharaan</a:t>
            </a:r>
            <a:r>
              <a:rPr lang="en-US" dirty="0"/>
              <a:t> saran RS</a:t>
            </a:r>
          </a:p>
          <a:p>
            <a:pPr>
              <a:defRPr/>
            </a:pP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limbah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0682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sz="3200" b="1" dirty="0"/>
              <a:t>WAKTU PELAKSANAAN REVIEW PENDOKUMETASIAN SECARA ANALISIS KUANTITATIF DAN KUALITATIF</a:t>
            </a:r>
            <a:endParaRPr lang="en-US" alt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 rtlCol="0">
            <a:noAutofit/>
          </a:bodyPr>
          <a:lstStyle/>
          <a:p>
            <a:r>
              <a:rPr lang="en-US" sz="2800" b="1" i="1" dirty="0"/>
              <a:t>2. Concurrent Analysis </a:t>
            </a:r>
            <a:r>
              <a:rPr lang="en-US" sz="2800" b="1" dirty="0"/>
              <a:t>(CA)</a:t>
            </a:r>
            <a:endParaRPr lang="en-US" sz="2800" dirty="0"/>
          </a:p>
          <a:p>
            <a:r>
              <a:rPr lang="en-US" sz="3200" dirty="0" err="1"/>
              <a:t>Pelaksanaan</a:t>
            </a:r>
            <a:r>
              <a:rPr lang="en-US" sz="3200" dirty="0"/>
              <a:t> </a:t>
            </a:r>
            <a:r>
              <a:rPr lang="en-US" sz="3200" dirty="0" err="1"/>
              <a:t>analisis</a:t>
            </a:r>
            <a:r>
              <a:rPr lang="en-US" sz="3200" dirty="0"/>
              <a:t> yang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saat</a:t>
            </a:r>
            <a:r>
              <a:rPr lang="en-US" sz="3200" dirty="0"/>
              <a:t> </a:t>
            </a:r>
            <a:r>
              <a:rPr lang="en-US" sz="3200" dirty="0" err="1"/>
              <a:t>pasien</a:t>
            </a:r>
            <a:r>
              <a:rPr lang="en-US" sz="3200" dirty="0"/>
              <a:t>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dirawat</a:t>
            </a:r>
            <a:r>
              <a:rPr lang="en-US" sz="3200" dirty="0"/>
              <a:t>. Hal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dilaksanakan</a:t>
            </a:r>
            <a:r>
              <a:rPr lang="en-US" sz="3200" dirty="0"/>
              <a:t> di Nurse</a:t>
            </a:r>
            <a:r>
              <a:rPr lang="en-US" sz="3200" i="1" dirty="0"/>
              <a:t> station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mengidentifikasi</a:t>
            </a:r>
            <a:r>
              <a:rPr lang="en-US" sz="3200" dirty="0"/>
              <a:t> </a:t>
            </a:r>
            <a:r>
              <a:rPr lang="en-US" sz="3200" dirty="0" err="1"/>
              <a:t>kekurangan</a:t>
            </a:r>
            <a:r>
              <a:rPr lang="en-US" sz="3200" dirty="0"/>
              <a:t>/ </a:t>
            </a:r>
            <a:r>
              <a:rPr lang="en-US" sz="3200" dirty="0" err="1"/>
              <a:t>ketidak</a:t>
            </a:r>
            <a:r>
              <a:rPr lang="en-US" sz="3200" dirty="0"/>
              <a:t> </a:t>
            </a:r>
            <a:r>
              <a:rPr lang="en-US" sz="3200" dirty="0" err="1"/>
              <a:t>sesuaian</a:t>
            </a:r>
            <a:r>
              <a:rPr lang="en-US" sz="3200" dirty="0"/>
              <a:t>/ </a:t>
            </a:r>
            <a:r>
              <a:rPr lang="en-US" sz="3200" dirty="0" err="1"/>
              <a:t>salah</a:t>
            </a:r>
            <a:r>
              <a:rPr lang="en-US" sz="3200" dirty="0"/>
              <a:t> </a:t>
            </a:r>
            <a:r>
              <a:rPr lang="en-US" sz="3200" dirty="0" err="1"/>
              <a:t>interprestasi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i="1" dirty="0"/>
              <a:t> </a:t>
            </a:r>
            <a:r>
              <a:rPr lang="en-US" sz="3200" dirty="0" err="1"/>
              <a:t>cepat</a:t>
            </a:r>
            <a:r>
              <a:rPr lang="en-US" sz="3200" dirty="0"/>
              <a:t> </a:t>
            </a:r>
            <a:r>
              <a:rPr lang="en-US" sz="3200" dirty="0" err="1"/>
              <a:t>sebelum</a:t>
            </a:r>
            <a:r>
              <a:rPr lang="en-US" sz="3200" dirty="0"/>
              <a:t> </a:t>
            </a:r>
            <a:r>
              <a:rPr lang="en-US" sz="3200" dirty="0" err="1"/>
              <a:t>digabungkan</a:t>
            </a:r>
            <a:r>
              <a:rPr lang="en-US" sz="3200" i="1" dirty="0"/>
              <a:t> </a:t>
            </a:r>
            <a:endParaRPr lang="en-US" sz="3200" dirty="0"/>
          </a:p>
          <a:p>
            <a:pPr>
              <a:defRPr/>
            </a:pP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/>
        <p:txBody>
          <a:bodyPr rtlCol="0">
            <a:normAutofit fontScale="25000" lnSpcReduction="20000"/>
          </a:bodyPr>
          <a:lstStyle/>
          <a:p>
            <a:pPr>
              <a:defRPr/>
            </a:pPr>
            <a:r>
              <a:rPr lang="en-US" dirty="0" err="1"/>
              <a:t>Rekam</a:t>
            </a:r>
            <a:r>
              <a:rPr lang="en-US" dirty="0"/>
              <a:t> </a:t>
            </a:r>
            <a:r>
              <a:rPr lang="en-US" dirty="0" err="1"/>
              <a:t>Medis</a:t>
            </a:r>
            <a:endParaRPr lang="en-US" dirty="0"/>
          </a:p>
          <a:p>
            <a:pPr>
              <a:defRPr/>
            </a:pP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  <a:p>
            <a:pPr>
              <a:defRPr/>
            </a:pPr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pPr>
              <a:defRPr/>
            </a:pPr>
            <a:r>
              <a:rPr lang="en-US" dirty="0" err="1"/>
              <a:t>Pemulasaran</a:t>
            </a:r>
            <a:r>
              <a:rPr lang="en-US" dirty="0"/>
              <a:t> </a:t>
            </a:r>
            <a:r>
              <a:rPr lang="en-US" dirty="0" err="1"/>
              <a:t>mayat</a:t>
            </a:r>
            <a:endParaRPr lang="en-US" dirty="0"/>
          </a:p>
          <a:p>
            <a:pPr>
              <a:defRPr/>
            </a:pPr>
            <a:r>
              <a:rPr lang="en-US" dirty="0"/>
              <a:t>Laundry</a:t>
            </a:r>
          </a:p>
          <a:p>
            <a:pPr>
              <a:defRPr/>
            </a:pPr>
            <a:r>
              <a:rPr lang="en-US" dirty="0"/>
              <a:t>Ambulance</a:t>
            </a:r>
          </a:p>
          <a:p>
            <a:pPr>
              <a:defRPr/>
            </a:pPr>
            <a:r>
              <a:rPr lang="en-US" dirty="0" err="1"/>
              <a:t>Pemeliharaan</a:t>
            </a:r>
            <a:r>
              <a:rPr lang="en-US" dirty="0"/>
              <a:t> saran RS</a:t>
            </a:r>
          </a:p>
          <a:p>
            <a:pPr>
              <a:defRPr/>
            </a:pP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limbah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022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lvl="0">
              <a:defRPr/>
            </a:pPr>
            <a:r>
              <a:rPr lang="en-US" sz="3600" b="1" dirty="0"/>
              <a:t>PENGONTROLAN REKAM MEDIS YANG TIDAK LENGKAP</a:t>
            </a:r>
            <a:br>
              <a:rPr lang="en-US" sz="3600" dirty="0"/>
            </a:b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Rekam</a:t>
            </a:r>
            <a:r>
              <a:rPr lang="en-US" sz="3200" dirty="0"/>
              <a:t> </a:t>
            </a:r>
            <a:r>
              <a:rPr lang="en-US" sz="3200" dirty="0" err="1"/>
              <a:t>Medis</a:t>
            </a:r>
            <a:r>
              <a:rPr lang="en-US" sz="3200" dirty="0"/>
              <a:t> yang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lengkap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dibedakan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2 </a:t>
            </a:r>
            <a:r>
              <a:rPr lang="en-US" sz="3200" dirty="0" err="1"/>
              <a:t>hal</a:t>
            </a:r>
            <a:r>
              <a:rPr lang="en-US" sz="3200" dirty="0"/>
              <a:t>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Incomplete Medical Record (IMR)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Delinquent Medical Record (DMR)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RM </a:t>
            </a:r>
            <a:r>
              <a:rPr lang="en-US" sz="3200" dirty="0" err="1"/>
              <a:t>pasien</a:t>
            </a:r>
            <a:r>
              <a:rPr lang="en-US" sz="3200" dirty="0"/>
              <a:t> yang </a:t>
            </a:r>
            <a:r>
              <a:rPr lang="en-US" sz="3200" dirty="0" err="1"/>
              <a:t>sudah</a:t>
            </a:r>
            <a:r>
              <a:rPr lang="en-US" sz="3200" dirty="0"/>
              <a:t> </a:t>
            </a:r>
            <a:r>
              <a:rPr lang="en-US" sz="3200" dirty="0" err="1"/>
              <a:t>pulang</a:t>
            </a:r>
            <a:r>
              <a:rPr lang="en-US" sz="3200" dirty="0"/>
              <a:t> </a:t>
            </a:r>
            <a:r>
              <a:rPr lang="en-US" sz="3200" dirty="0" err="1"/>
              <a:t>maka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1x24 jam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kembali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unit RM. </a:t>
            </a:r>
            <a:r>
              <a:rPr lang="en-US" sz="3200" dirty="0" err="1"/>
              <a:t>Segera</a:t>
            </a:r>
            <a:r>
              <a:rPr lang="en-US" sz="3200" dirty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assembling, </a:t>
            </a:r>
            <a:r>
              <a:rPr lang="en-US" sz="3200" dirty="0" err="1"/>
              <a:t>kemudian</a:t>
            </a:r>
            <a:r>
              <a:rPr lang="en-US" sz="3200" dirty="0"/>
              <a:t> </a:t>
            </a:r>
            <a:r>
              <a:rPr lang="en-US" sz="3200" dirty="0" err="1"/>
              <a:t>Akuantitatif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Kualitatif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eaLnBrk="1" hangingPunct="1"/>
            <a:endParaRPr lang="en-US" altLang="en-US" sz="3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7117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3600" dirty="0"/>
              <a:t>Incomplete Medical Record (IMR)</a:t>
            </a:r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IMR: </a:t>
            </a:r>
            <a:r>
              <a:rPr lang="en-US" sz="3200" dirty="0" err="1"/>
              <a:t>Rekam</a:t>
            </a:r>
            <a:r>
              <a:rPr lang="en-US" sz="3200" dirty="0"/>
              <a:t> </a:t>
            </a:r>
            <a:r>
              <a:rPr lang="en-US" sz="3200" dirty="0" err="1"/>
              <a:t>Medis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kekurangan</a:t>
            </a:r>
            <a:r>
              <a:rPr lang="en-US" sz="3200" dirty="0"/>
              <a:t> yang </a:t>
            </a:r>
            <a:r>
              <a:rPr lang="en-US" sz="3200" dirty="0" err="1"/>
              <a:t>spesifik</a:t>
            </a:r>
            <a:r>
              <a:rPr lang="en-US" sz="3200" dirty="0"/>
              <a:t> yang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dilengkapi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pemberi</a:t>
            </a:r>
            <a:r>
              <a:rPr lang="en-US" sz="3200" dirty="0"/>
              <a:t> </a:t>
            </a:r>
            <a:r>
              <a:rPr lang="en-US" sz="3200" dirty="0" err="1"/>
              <a:t>pelayanan</a:t>
            </a:r>
            <a:r>
              <a:rPr lang="en-US" sz="3200" dirty="0"/>
              <a:t> </a:t>
            </a:r>
            <a:r>
              <a:rPr lang="en-US" sz="3200" dirty="0" err="1"/>
              <a:t>kesehatan</a:t>
            </a:r>
            <a:r>
              <a:rPr lang="en-US" sz="3200" dirty="0"/>
              <a:t> </a:t>
            </a:r>
          </a:p>
          <a:p>
            <a:endParaRPr lang="en-US" altLang="en-US" sz="3200" dirty="0"/>
          </a:p>
          <a:p>
            <a:r>
              <a:rPr lang="en-US" sz="3200" dirty="0"/>
              <a:t>RM </a:t>
            </a:r>
            <a:r>
              <a:rPr lang="en-US" sz="3200" dirty="0" err="1"/>
              <a:t>pasien</a:t>
            </a:r>
            <a:r>
              <a:rPr lang="en-US" sz="3200" dirty="0"/>
              <a:t> yang </a:t>
            </a:r>
            <a:r>
              <a:rPr lang="en-US" sz="3200" dirty="0" err="1"/>
              <a:t>masuk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kategori</a:t>
            </a:r>
            <a:r>
              <a:rPr lang="en-US" sz="3200" dirty="0"/>
              <a:t> IMR </a:t>
            </a:r>
            <a:r>
              <a:rPr lang="en-US" sz="3200" dirty="0" err="1"/>
              <a:t>dikembalikan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dokter</a:t>
            </a:r>
            <a:r>
              <a:rPr lang="en-US" sz="3200" dirty="0"/>
              <a:t>/ </a:t>
            </a:r>
            <a:r>
              <a:rPr lang="en-US" sz="3200" dirty="0" err="1"/>
              <a:t>perawat</a:t>
            </a:r>
            <a:r>
              <a:rPr lang="en-US" sz="3200" dirty="0"/>
              <a:t> yang </a:t>
            </a:r>
            <a:r>
              <a:rPr lang="en-US" sz="3200" dirty="0" err="1"/>
              <a:t>belum</a:t>
            </a:r>
            <a:r>
              <a:rPr lang="en-US" sz="3200" dirty="0"/>
              <a:t> </a:t>
            </a:r>
            <a:r>
              <a:rPr lang="en-US" sz="3200" dirty="0" err="1"/>
              <a:t>melengkapinya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2x24 jam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sudah</a:t>
            </a:r>
            <a:r>
              <a:rPr lang="en-US" sz="3200" dirty="0"/>
              <a:t> </a:t>
            </a:r>
            <a:r>
              <a:rPr lang="en-US" sz="3200" dirty="0" err="1"/>
              <a:t>dilengkapi</a:t>
            </a:r>
            <a:r>
              <a:rPr lang="en-US" sz="3200" dirty="0"/>
              <a:t> </a:t>
            </a:r>
            <a:r>
              <a:rPr lang="en-US" sz="3200" dirty="0" err="1"/>
              <a:t>dandikembalikan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unit RM </a:t>
            </a:r>
          </a:p>
          <a:p>
            <a:endParaRPr lang="en-US" altLang="en-US" sz="3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0941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137</TotalTime>
  <Words>742</Words>
  <Application>Microsoft Office PowerPoint</Application>
  <PresentationFormat>On-screen Show (4:3)</PresentationFormat>
  <Paragraphs>188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0-Blanko-PPT-sesi-2-14 baru (1)</vt:lpstr>
      <vt:lpstr>Lily Widjaja, SKM., MM.</vt:lpstr>
      <vt:lpstr>PERBEDAAN ANALISIS KUANTITATIF, KUALITATIF DAN AUDIT MEDIS </vt:lpstr>
      <vt:lpstr>PERBEDAAN ANALISIS KUANTITATIF, KUALITATIF DAN AUDIT MEDIS </vt:lpstr>
      <vt:lpstr>PERBEDAAN ANALISIS KUANTITATIF, KUALITATIF DAN AUDIT MEDIS </vt:lpstr>
      <vt:lpstr>PERBEDAAN ANALISIS KUANTITATIF, KUALITATIF DAN AUDIT MEDIS </vt:lpstr>
      <vt:lpstr>WAKTU PELAKSANAAN REVIEW PENDOKUMETASIAN SECARA ANALISIS KUANTITATIF DAN KUALITATIF</vt:lpstr>
      <vt:lpstr>WAKTU PELAKSANAAN REVIEW PENDOKUMETASIAN SECARA ANALISIS KUANTITATIF DAN KUALITATIF</vt:lpstr>
      <vt:lpstr>PENGONTROLAN REKAM MEDIS YANG TIDAK LENGKAP </vt:lpstr>
      <vt:lpstr>Incomplete Medical Record (IMR)</vt:lpstr>
      <vt:lpstr>Incomplete Medical Record Proportion(IMRP)</vt:lpstr>
      <vt:lpstr>Delinquent Medical Record</vt:lpstr>
      <vt:lpstr>Delinquent Medical Record Proportion(DMRP)</vt:lpstr>
      <vt:lpstr>PENCATATAN KEKURANGAN DARI REKAM MEDIS </vt:lpstr>
      <vt:lpstr>LOKASI MELENGKAPI RM</vt:lpstr>
      <vt:lpstr>PENYIMPANAN REKAM MEDIS YANG TIDAK LENGKAP </vt:lpstr>
      <vt:lpstr>FINAL CHART CHECK/ FORM PENGONTROLAN LEMBARAN RM   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21</cp:revision>
  <dcterms:created xsi:type="dcterms:W3CDTF">2019-09-17T08:28:18Z</dcterms:created>
  <dcterms:modified xsi:type="dcterms:W3CDTF">2020-11-07T09:22:01Z</dcterms:modified>
</cp:coreProperties>
</file>