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Montserrat Bold" charset="1" panose="00000800000000000000"/>
      <p:regular r:id="rId19"/>
    </p:embeddedFont>
    <p:embeddedFont>
      <p:font typeface="Montserrat" charset="1" panose="00000500000000000000"/>
      <p:regular r:id="rId20"/>
    </p:embeddedFont>
    <p:embeddedFont>
      <p:font typeface="Eastman Condensed Bold" charset="1" panose="00000806000000000000"/>
      <p:regular r:id="rId21"/>
    </p:embeddedFont>
    <p:embeddedFont>
      <p:font typeface="Public Sans Bold" charset="1" panose="00000000000000000000"/>
      <p:regular r:id="rId22"/>
    </p:embeddedFont>
    <p:embeddedFont>
      <p:font typeface="Cloud" charset="1" panose="020000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12" Target="../media/image37.jpeg" Type="http://schemas.openxmlformats.org/officeDocument/2006/relationships/image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1.png" Type="http://schemas.openxmlformats.org/officeDocument/2006/relationships/image"/><Relationship Id="rId8" Target="../media/image2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33.png" Type="http://schemas.openxmlformats.org/officeDocument/2006/relationships/image"/><Relationship Id="rId12" Target="../media/image34.svg" Type="http://schemas.openxmlformats.org/officeDocument/2006/relationships/image"/><Relationship Id="rId2" Target="../media/image3.jpeg" Type="http://schemas.openxmlformats.org/officeDocument/2006/relationships/image"/><Relationship Id="rId3" Target="../media/image29.png" Type="http://schemas.openxmlformats.org/officeDocument/2006/relationships/image"/><Relationship Id="rId4" Target="../media/image30.svg" Type="http://schemas.openxmlformats.org/officeDocument/2006/relationships/image"/><Relationship Id="rId5" Target="../media/image16.pn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11.png" Type="http://schemas.openxmlformats.org/officeDocument/2006/relationships/image"/><Relationship Id="rId9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../media/image12.png" Type="http://schemas.openxmlformats.org/officeDocument/2006/relationships/image"/><Relationship Id="rId12" Target="../media/image38.jpeg" Type="http://schemas.openxmlformats.org/officeDocument/2006/relationships/image"/><Relationship Id="rId2" Target="../media/image3.jpe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1.png" Type="http://schemas.openxmlformats.org/officeDocument/2006/relationships/image"/><Relationship Id="rId4" Target="../media/image2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2.png" Type="http://schemas.openxmlformats.org/officeDocument/2006/relationships/image"/><Relationship Id="rId12" Target="../media/image12.png" Type="http://schemas.openxmlformats.org/officeDocument/2006/relationships/image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jpe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2.png" Type="http://schemas.openxmlformats.org/officeDocument/2006/relationships/image"/><Relationship Id="rId12" Target="../media/image12.png" Type="http://schemas.openxmlformats.org/officeDocument/2006/relationships/image"/><Relationship Id="rId2" Target="../media/image3.jpeg" Type="http://schemas.openxmlformats.org/officeDocument/2006/relationships/image"/><Relationship Id="rId3" Target="../media/image13.png" Type="http://schemas.openxmlformats.org/officeDocument/2006/relationships/image"/><Relationship Id="rId4" Target="../media/image7.png" Type="http://schemas.openxmlformats.org/officeDocument/2006/relationships/image"/><Relationship Id="rId5" Target="../media/image14.jpe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jpeg" Type="http://schemas.openxmlformats.org/officeDocument/2006/relationships/image"/><Relationship Id="rId2" Target="../media/image3.jpeg" Type="http://schemas.openxmlformats.org/officeDocument/2006/relationships/image"/><Relationship Id="rId3" Target="../media/image6.png" Type="http://schemas.openxmlformats.org/officeDocument/2006/relationships/image"/><Relationship Id="rId4" Target="../media/image19.png" Type="http://schemas.openxmlformats.org/officeDocument/2006/relationships/image"/><Relationship Id="rId5" Target="../media/image16.pn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../media/image12.pn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2" Target="../media/image3.jpe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33.png" Type="http://schemas.openxmlformats.org/officeDocument/2006/relationships/image"/><Relationship Id="rId12" Target="../media/image34.svg" Type="http://schemas.openxmlformats.org/officeDocument/2006/relationships/image"/><Relationship Id="rId2" Target="../media/image3.jpeg" Type="http://schemas.openxmlformats.org/officeDocument/2006/relationships/image"/><Relationship Id="rId3" Target="../media/image29.png" Type="http://schemas.openxmlformats.org/officeDocument/2006/relationships/image"/><Relationship Id="rId4" Target="../media/image30.svg" Type="http://schemas.openxmlformats.org/officeDocument/2006/relationships/image"/><Relationship Id="rId5" Target="../media/image16.pn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11.png" Type="http://schemas.openxmlformats.org/officeDocument/2006/relationships/image"/><Relationship Id="rId9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12" Target="../media/image35.jpeg" Type="http://schemas.openxmlformats.org/officeDocument/2006/relationships/image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1.png" Type="http://schemas.openxmlformats.org/officeDocument/2006/relationships/image"/><Relationship Id="rId8" Target="../media/image2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12" Target="../media/image36.jpeg" Type="http://schemas.openxmlformats.org/officeDocument/2006/relationships/image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1.png" Type="http://schemas.openxmlformats.org/officeDocument/2006/relationships/image"/><Relationship Id="rId8" Target="../media/image2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33.png" Type="http://schemas.openxmlformats.org/officeDocument/2006/relationships/image"/><Relationship Id="rId12" Target="../media/image34.svg" Type="http://schemas.openxmlformats.org/officeDocument/2006/relationships/image"/><Relationship Id="rId2" Target="../media/image3.jpeg" Type="http://schemas.openxmlformats.org/officeDocument/2006/relationships/image"/><Relationship Id="rId3" Target="../media/image29.png" Type="http://schemas.openxmlformats.org/officeDocument/2006/relationships/image"/><Relationship Id="rId4" Target="../media/image30.svg" Type="http://schemas.openxmlformats.org/officeDocument/2006/relationships/image"/><Relationship Id="rId5" Target="../media/image16.pn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11.png" Type="http://schemas.openxmlformats.org/officeDocument/2006/relationships/image"/><Relationship Id="rId9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BCBCB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84827" y="1939553"/>
            <a:ext cx="4918346" cy="5525857"/>
          </a:xfrm>
          <a:custGeom>
            <a:avLst/>
            <a:gdLst/>
            <a:ahLst/>
            <a:cxnLst/>
            <a:rect r="r" b="b" t="t" l="l"/>
            <a:pathLst>
              <a:path h="5525857" w="4918346">
                <a:moveTo>
                  <a:pt x="0" y="0"/>
                </a:moveTo>
                <a:lnTo>
                  <a:pt x="4918346" y="0"/>
                </a:lnTo>
                <a:lnTo>
                  <a:pt x="4918346" y="5525857"/>
                </a:lnTo>
                <a:lnTo>
                  <a:pt x="0" y="5525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1186" y="150523"/>
            <a:ext cx="1005887" cy="1028698"/>
            <a:chOff x="0" y="0"/>
            <a:chExt cx="1009933" cy="10328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09904" cy="1032891"/>
            </a:xfrm>
            <a:custGeom>
              <a:avLst/>
              <a:gdLst/>
              <a:ahLst/>
              <a:cxnLst/>
              <a:rect r="r" b="b" t="t" l="l"/>
              <a:pathLst>
                <a:path h="1032891" w="1009904">
                  <a:moveTo>
                    <a:pt x="0" y="0"/>
                  </a:moveTo>
                  <a:lnTo>
                    <a:pt x="1009904" y="0"/>
                  </a:lnTo>
                  <a:lnTo>
                    <a:pt x="1009904" y="1032891"/>
                  </a:lnTo>
                  <a:lnTo>
                    <a:pt x="0" y="1032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33" t="0" r="-1136" b="5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401121" y="112423"/>
            <a:ext cx="6335093" cy="1066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47454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 BY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474545"/>
                </a:solidFill>
                <a:latin typeface="Montserrat"/>
                <a:ea typeface="Montserrat"/>
                <a:cs typeface="Montserrat"/>
                <a:sym typeface="Montserrat"/>
              </a:rPr>
              <a:t>Direktorat Pembelajaran dan Kemahasiswaan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474545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Jendral Pendidikan Tinggi, Ristek, dan Teknologi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474545"/>
                </a:solidFill>
                <a:latin typeface="Montserrat"/>
                <a:ea typeface="Montserrat"/>
                <a:cs typeface="Montserrat"/>
                <a:sym typeface="Montserrat"/>
              </a:rPr>
              <a:t>Kementerian Pendidikan, Kebudayaan, Ristek, dan TeknologI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46029" y="8326757"/>
            <a:ext cx="11995943" cy="931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47454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Pengembangan dan Penyelenggaraan Pembelajaran Digital (P3D) Kategori 1 Tahun 2024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2212" r="-2" b="-220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1" r="0" b="-1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5" t="0" r="-85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44" t="0" r="-946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33" t="0" r="-1130" b="-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4902" t="0" r="-14907" b="-4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-660901" y="9167473"/>
            <a:ext cx="19683299" cy="3230761"/>
          </a:xfrm>
          <a:custGeom>
            <a:avLst/>
            <a:gdLst/>
            <a:ahLst/>
            <a:cxnLst/>
            <a:rect r="r" b="b" t="t" l="l"/>
            <a:pathLst>
              <a:path h="3230761" w="19683299">
                <a:moveTo>
                  <a:pt x="0" y="0"/>
                </a:moveTo>
                <a:lnTo>
                  <a:pt x="19683299" y="0"/>
                </a:lnTo>
                <a:lnTo>
                  <a:pt x="19683299" y="3230760"/>
                </a:lnTo>
                <a:lnTo>
                  <a:pt x="0" y="32307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6251185" y="2845570"/>
            <a:ext cx="6921162" cy="112889"/>
            <a:chOff x="0" y="0"/>
            <a:chExt cx="5450415" cy="889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028700" y="3396609"/>
            <a:ext cx="9550404" cy="5273221"/>
            <a:chOff x="0" y="0"/>
            <a:chExt cx="2515333" cy="138883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515333" cy="1388832"/>
            </a:xfrm>
            <a:custGeom>
              <a:avLst/>
              <a:gdLst/>
              <a:ahLst/>
              <a:cxnLst/>
              <a:rect r="r" b="b" t="t" l="l"/>
              <a:pathLst>
                <a:path h="1388832" w="2515333">
                  <a:moveTo>
                    <a:pt x="24319" y="0"/>
                  </a:moveTo>
                  <a:lnTo>
                    <a:pt x="2491014" y="0"/>
                  </a:lnTo>
                  <a:cubicBezTo>
                    <a:pt x="2504445" y="0"/>
                    <a:pt x="2515333" y="10888"/>
                    <a:pt x="2515333" y="24319"/>
                  </a:cubicBezTo>
                  <a:lnTo>
                    <a:pt x="2515333" y="1364513"/>
                  </a:lnTo>
                  <a:cubicBezTo>
                    <a:pt x="2515333" y="1377944"/>
                    <a:pt x="2504445" y="1388832"/>
                    <a:pt x="2491014" y="1388832"/>
                  </a:cubicBezTo>
                  <a:lnTo>
                    <a:pt x="24319" y="1388832"/>
                  </a:lnTo>
                  <a:cubicBezTo>
                    <a:pt x="17869" y="1388832"/>
                    <a:pt x="11684" y="1386270"/>
                    <a:pt x="7123" y="1381709"/>
                  </a:cubicBezTo>
                  <a:cubicBezTo>
                    <a:pt x="2562" y="1377148"/>
                    <a:pt x="0" y="1370963"/>
                    <a:pt x="0" y="1364513"/>
                  </a:cubicBezTo>
                  <a:lnTo>
                    <a:pt x="0" y="24319"/>
                  </a:lnTo>
                  <a:cubicBezTo>
                    <a:pt x="0" y="10888"/>
                    <a:pt x="10888" y="0"/>
                    <a:pt x="24319" y="0"/>
                  </a:cubicBez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2515333" cy="14459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1221654" y="3396609"/>
            <a:ext cx="6409083" cy="5482578"/>
            <a:chOff x="0" y="0"/>
            <a:chExt cx="924875" cy="79117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24875" cy="791174"/>
            </a:xfrm>
            <a:custGeom>
              <a:avLst/>
              <a:gdLst/>
              <a:ahLst/>
              <a:cxnLst/>
              <a:rect r="r" b="b" t="t" l="l"/>
              <a:pathLst>
                <a:path h="791174" w="924875">
                  <a:moveTo>
                    <a:pt x="0" y="0"/>
                  </a:moveTo>
                  <a:lnTo>
                    <a:pt x="924875" y="0"/>
                  </a:lnTo>
                  <a:lnTo>
                    <a:pt x="924875" y="791174"/>
                  </a:lnTo>
                  <a:lnTo>
                    <a:pt x="0" y="791174"/>
                  </a:lnTo>
                  <a:close/>
                </a:path>
              </a:pathLst>
            </a:custGeom>
            <a:blipFill>
              <a:blip r:embed="rId12"/>
              <a:stretch>
                <a:fillRect l="-14198" t="0" r="-14198" b="0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3864118" y="2054233"/>
            <a:ext cx="11282732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PERANCANGAN DATABASE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4128219"/>
            <a:ext cx="9244090" cy="373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Basis data dirancang untuk memungkinkan penyimpanan, pengambilan, dan manipulasi data dengan cara yang efisien dan terstruktur.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Peranan database untuk IoT adalah menyimpan data sensor yang akan ditampilkan ke pengguna.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Perancangan database untuk proyek IoT (Internet of Things) dapat menggunakan MySQL.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355647"/>
            <a:ext cx="18745787" cy="17270718"/>
            <a:chOff x="0" y="0"/>
            <a:chExt cx="24384000" cy="224652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22465272"/>
            </a:xfrm>
            <a:custGeom>
              <a:avLst/>
              <a:gdLst/>
              <a:ahLst/>
              <a:cxnLst/>
              <a:rect r="r" b="b" t="t" l="l"/>
              <a:pathLst>
                <a:path h="2246527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2465272"/>
                  </a:lnTo>
                  <a:lnTo>
                    <a:pt x="0" y="22465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1894" t="0" r="-3189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7100094" y="2602748"/>
            <a:ext cx="4087811" cy="66675"/>
            <a:chOff x="0" y="0"/>
            <a:chExt cx="5450415" cy="88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2307" y="8635182"/>
            <a:ext cx="19683299" cy="3230761"/>
          </a:xfrm>
          <a:custGeom>
            <a:avLst/>
            <a:gdLst/>
            <a:ahLst/>
            <a:cxnLst/>
            <a:rect r="r" b="b" t="t" l="l"/>
            <a:pathLst>
              <a:path h="3230761" w="19683299">
                <a:moveTo>
                  <a:pt x="0" y="0"/>
                </a:moveTo>
                <a:lnTo>
                  <a:pt x="19683299" y="0"/>
                </a:lnTo>
                <a:lnTo>
                  <a:pt x="19683299" y="3230761"/>
                </a:lnTo>
                <a:lnTo>
                  <a:pt x="0" y="32307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2011109" y="-2057400"/>
            <a:ext cx="4022217" cy="4114800"/>
            <a:chOff x="0" y="0"/>
            <a:chExt cx="5362956" cy="548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5" t="0" r="-85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5658775" y="-2057400"/>
            <a:ext cx="4022217" cy="4114800"/>
            <a:chOff x="0" y="0"/>
            <a:chExt cx="5362956" cy="548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5" t="0" r="-85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-12700" y="4452905"/>
            <a:ext cx="619917" cy="465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7"/>
              </a:lnSpc>
            </a:pPr>
            <a:r>
              <a:rPr lang="en-US" sz="3467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1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7084497" y="-355647"/>
            <a:ext cx="4119006" cy="1593145"/>
          </a:xfrm>
          <a:custGeom>
            <a:avLst/>
            <a:gdLst/>
            <a:ahLst/>
            <a:cxnLst/>
            <a:rect r="r" b="b" t="t" l="l"/>
            <a:pathLst>
              <a:path h="1593145" w="4119006">
                <a:moveTo>
                  <a:pt x="0" y="0"/>
                </a:moveTo>
                <a:lnTo>
                  <a:pt x="4119006" y="0"/>
                </a:lnTo>
                <a:lnTo>
                  <a:pt x="4119006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7507235" y="460949"/>
            <a:ext cx="1421058" cy="606553"/>
            <a:chOff x="0" y="0"/>
            <a:chExt cx="1894744" cy="80873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944" t="0" r="-946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9166882" y="420794"/>
            <a:ext cx="678920" cy="694317"/>
            <a:chOff x="0" y="0"/>
            <a:chExt cx="905227" cy="92575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133" t="0" r="-1130" b="-5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084394" y="380639"/>
            <a:ext cx="819282" cy="767174"/>
            <a:chOff x="0" y="0"/>
            <a:chExt cx="1092376" cy="102289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4902" t="0" r="-14907" b="-4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2940183" y="3324134"/>
            <a:ext cx="3746642" cy="1658110"/>
          </a:xfrm>
          <a:custGeom>
            <a:avLst/>
            <a:gdLst/>
            <a:ahLst/>
            <a:cxnLst/>
            <a:rect r="r" b="b" t="t" l="l"/>
            <a:pathLst>
              <a:path h="1658110" w="3746642">
                <a:moveTo>
                  <a:pt x="0" y="0"/>
                </a:moveTo>
                <a:lnTo>
                  <a:pt x="3746642" y="0"/>
                </a:lnTo>
                <a:lnTo>
                  <a:pt x="3746642" y="1658110"/>
                </a:lnTo>
                <a:lnTo>
                  <a:pt x="0" y="16581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6687060" y="3796775"/>
            <a:ext cx="834249" cy="834249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4572867" y="5144169"/>
            <a:ext cx="468258" cy="471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1"/>
              </a:lnSpc>
            </a:pPr>
            <a:r>
              <a:rPr lang="en-US" sz="3471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4</a:t>
            </a:r>
          </a:p>
        </p:txBody>
      </p:sp>
      <p:grpSp>
        <p:nvGrpSpPr>
          <p:cNvPr name="Group 24" id="24"/>
          <p:cNvGrpSpPr/>
          <p:nvPr/>
        </p:nvGrpSpPr>
        <p:grpSpPr>
          <a:xfrm rot="5400000">
            <a:off x="13424954" y="4956530"/>
            <a:ext cx="834249" cy="834249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1159859" y="3796775"/>
            <a:ext cx="834249" cy="834249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2770062" y="3736005"/>
            <a:ext cx="3916763" cy="895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Identifikasi Tujuan dan Kebutuhan Fata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7413217" y="3322324"/>
            <a:ext cx="3746642" cy="1658110"/>
          </a:xfrm>
          <a:custGeom>
            <a:avLst/>
            <a:gdLst/>
            <a:ahLst/>
            <a:cxnLst/>
            <a:rect r="r" b="b" t="t" l="l"/>
            <a:pathLst>
              <a:path h="1658110" w="3746642">
                <a:moveTo>
                  <a:pt x="0" y="0"/>
                </a:moveTo>
                <a:lnTo>
                  <a:pt x="3746642" y="0"/>
                </a:lnTo>
                <a:lnTo>
                  <a:pt x="3746642" y="1658109"/>
                </a:lnTo>
                <a:lnTo>
                  <a:pt x="0" y="16581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7328157" y="3677104"/>
            <a:ext cx="3916763" cy="895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Desain </a:t>
            </a:r>
          </a:p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Skema Database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1889775" y="3272124"/>
            <a:ext cx="3746642" cy="1658110"/>
          </a:xfrm>
          <a:custGeom>
            <a:avLst/>
            <a:gdLst/>
            <a:ahLst/>
            <a:cxnLst/>
            <a:rect r="r" b="b" t="t" l="l"/>
            <a:pathLst>
              <a:path h="1658110" w="3746642">
                <a:moveTo>
                  <a:pt x="0" y="0"/>
                </a:moveTo>
                <a:lnTo>
                  <a:pt x="3746642" y="0"/>
                </a:lnTo>
                <a:lnTo>
                  <a:pt x="3746642" y="1658110"/>
                </a:lnTo>
                <a:lnTo>
                  <a:pt x="0" y="16581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11826609" y="3902684"/>
            <a:ext cx="3916763" cy="443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Normalisasi Database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4093250" y="6317895"/>
            <a:ext cx="3916763" cy="443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Pengembangan Web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0">
            <a:off x="11968757" y="5739344"/>
            <a:ext cx="3746642" cy="1658110"/>
          </a:xfrm>
          <a:custGeom>
            <a:avLst/>
            <a:gdLst/>
            <a:ahLst/>
            <a:cxnLst/>
            <a:rect r="r" b="b" t="t" l="l"/>
            <a:pathLst>
              <a:path h="1658110" w="3746642">
                <a:moveTo>
                  <a:pt x="0" y="0"/>
                </a:moveTo>
                <a:lnTo>
                  <a:pt x="3746643" y="0"/>
                </a:lnTo>
                <a:lnTo>
                  <a:pt x="3746643" y="1658110"/>
                </a:lnTo>
                <a:lnTo>
                  <a:pt x="0" y="16581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11883697" y="6317895"/>
            <a:ext cx="3916763" cy="443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Implementasi Database</a:t>
            </a:r>
          </a:p>
        </p:txBody>
      </p:sp>
      <p:sp>
        <p:nvSpPr>
          <p:cNvPr name="Freeform 38" id="38"/>
          <p:cNvSpPr/>
          <p:nvPr/>
        </p:nvSpPr>
        <p:spPr>
          <a:xfrm flipH="false" flipV="false" rot="0">
            <a:off x="7456861" y="5790779"/>
            <a:ext cx="3746642" cy="1658110"/>
          </a:xfrm>
          <a:custGeom>
            <a:avLst/>
            <a:gdLst/>
            <a:ahLst/>
            <a:cxnLst/>
            <a:rect r="r" b="b" t="t" l="l"/>
            <a:pathLst>
              <a:path h="1658110" w="3746642">
                <a:moveTo>
                  <a:pt x="0" y="0"/>
                </a:moveTo>
                <a:lnTo>
                  <a:pt x="3746642" y="0"/>
                </a:lnTo>
                <a:lnTo>
                  <a:pt x="3746642" y="1658110"/>
                </a:lnTo>
                <a:lnTo>
                  <a:pt x="0" y="16581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7371800" y="6317895"/>
            <a:ext cx="3916763" cy="443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Optimasi dan Indeks</a:t>
            </a:r>
          </a:p>
        </p:txBody>
      </p:sp>
      <p:grpSp>
        <p:nvGrpSpPr>
          <p:cNvPr name="Group 40" id="40"/>
          <p:cNvGrpSpPr/>
          <p:nvPr/>
        </p:nvGrpSpPr>
        <p:grpSpPr>
          <a:xfrm rot="-10800000">
            <a:off x="11187905" y="6150351"/>
            <a:ext cx="836097" cy="836097"/>
            <a:chOff x="0" y="0"/>
            <a:chExt cx="812800" cy="8128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3825374" y="1898072"/>
            <a:ext cx="11095037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TAHAPAN PERANCANGAN WEB IOT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325312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320960" y="2873490"/>
            <a:ext cx="4087811" cy="66675"/>
            <a:chOff x="0" y="0"/>
            <a:chExt cx="5450415" cy="88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259300" y="-208604"/>
            <a:ext cx="980923" cy="3230761"/>
          </a:xfrm>
          <a:custGeom>
            <a:avLst/>
            <a:gdLst/>
            <a:ahLst/>
            <a:cxnLst/>
            <a:rect r="r" b="b" t="t" l="l"/>
            <a:pathLst>
              <a:path h="3230761" w="980923">
                <a:moveTo>
                  <a:pt x="0" y="0"/>
                </a:moveTo>
                <a:lnTo>
                  <a:pt x="980923" y="0"/>
                </a:lnTo>
                <a:lnTo>
                  <a:pt x="980923" y="3230760"/>
                </a:lnTo>
                <a:lnTo>
                  <a:pt x="0" y="32307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8853503"/>
            <a:ext cx="1813321" cy="300022"/>
            <a:chOff x="0" y="0"/>
            <a:chExt cx="2417761" cy="4000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212" r="-2" b="-2206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-2011109" y="-2057400"/>
            <a:ext cx="3386232" cy="3464176"/>
            <a:chOff x="0" y="0"/>
            <a:chExt cx="4514976" cy="46189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514977" cy="4618863"/>
            </a:xfrm>
            <a:custGeom>
              <a:avLst/>
              <a:gdLst/>
              <a:ahLst/>
              <a:cxnLst/>
              <a:rect r="r" b="b" t="t" l="l"/>
              <a:pathLst>
                <a:path h="4618863" w="4514977">
                  <a:moveTo>
                    <a:pt x="0" y="0"/>
                  </a:moveTo>
                  <a:lnTo>
                    <a:pt x="4514977" y="0"/>
                  </a:lnTo>
                  <a:lnTo>
                    <a:pt x="4514977" y="4618863"/>
                  </a:lnTo>
                  <a:lnTo>
                    <a:pt x="0" y="4618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6" t="0" r="-26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944" t="0" r="-946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133" t="0" r="-1130" b="-5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4902" t="0" r="-14907" b="-4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467677" y="3870289"/>
            <a:ext cx="10099360" cy="5388011"/>
            <a:chOff x="0" y="0"/>
            <a:chExt cx="2659914" cy="14190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659914" cy="1419065"/>
            </a:xfrm>
            <a:custGeom>
              <a:avLst/>
              <a:gdLst/>
              <a:ahLst/>
              <a:cxnLst/>
              <a:rect r="r" b="b" t="t" l="l"/>
              <a:pathLst>
                <a:path h="1419065" w="2659914">
                  <a:moveTo>
                    <a:pt x="22997" y="0"/>
                  </a:moveTo>
                  <a:lnTo>
                    <a:pt x="2636916" y="0"/>
                  </a:lnTo>
                  <a:cubicBezTo>
                    <a:pt x="2649617" y="0"/>
                    <a:pt x="2659914" y="10296"/>
                    <a:pt x="2659914" y="22997"/>
                  </a:cubicBezTo>
                  <a:lnTo>
                    <a:pt x="2659914" y="1396067"/>
                  </a:lnTo>
                  <a:cubicBezTo>
                    <a:pt x="2659914" y="1408768"/>
                    <a:pt x="2649617" y="1419065"/>
                    <a:pt x="2636916" y="1419065"/>
                  </a:cubicBezTo>
                  <a:lnTo>
                    <a:pt x="22997" y="1419065"/>
                  </a:lnTo>
                  <a:cubicBezTo>
                    <a:pt x="10296" y="1419065"/>
                    <a:pt x="0" y="1408768"/>
                    <a:pt x="0" y="1396067"/>
                  </a:cubicBezTo>
                  <a:lnTo>
                    <a:pt x="0" y="22997"/>
                  </a:lnTo>
                  <a:cubicBezTo>
                    <a:pt x="0" y="10296"/>
                    <a:pt x="10296" y="0"/>
                    <a:pt x="22997" y="0"/>
                  </a:cubicBez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2659914" cy="14762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1200073" y="2420671"/>
            <a:ext cx="7470546" cy="7470546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2"/>
              <a:stretch>
                <a:fillRect l="-24941" t="0" r="-24941" b="0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028700" y="2082153"/>
            <a:ext cx="8672330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PENGUJIAN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67677" y="4440217"/>
            <a:ext cx="9633038" cy="4181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663" indent="-323831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D9D9D9"/>
                </a:solidFill>
                <a:latin typeface="Cloud"/>
                <a:ea typeface="Cloud"/>
                <a:cs typeface="Cloud"/>
                <a:sym typeface="Cloud"/>
              </a:rPr>
              <a:t>Pengujian prototipe perangkat keras adalah proses evaluasi dan validasi untuk memastikan bahwa prototipe berfungsi sesuai dengan spesifikasi yang telah ditetapkan dan dapat memenuhi kebutuhan pengguna.</a:t>
            </a:r>
          </a:p>
          <a:p>
            <a:pPr algn="just" marL="647663" indent="-323831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D9D9D9"/>
                </a:solidFill>
                <a:latin typeface="Cloud"/>
                <a:ea typeface="Cloud"/>
                <a:cs typeface="Cloud"/>
                <a:sym typeface="Cloud"/>
              </a:rPr>
              <a:t>Pengujian ini mencakup berbagai aspek, mulai dari pengujian fungsional dasar hingga pengujian lingkungan dan kinerja.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5799474" y="0"/>
            <a:ext cx="5917455" cy="2144404"/>
            <a:chOff x="0" y="0"/>
            <a:chExt cx="1558507" cy="56478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58507" cy="564781"/>
            </a:xfrm>
            <a:custGeom>
              <a:avLst/>
              <a:gdLst/>
              <a:ahLst/>
              <a:cxnLst/>
              <a:rect r="r" b="b" t="t" l="l"/>
              <a:pathLst>
                <a:path h="564781" w="1558507">
                  <a:moveTo>
                    <a:pt x="0" y="0"/>
                  </a:moveTo>
                  <a:lnTo>
                    <a:pt x="1558507" y="0"/>
                  </a:lnTo>
                  <a:lnTo>
                    <a:pt x="1558507" y="564781"/>
                  </a:lnTo>
                  <a:lnTo>
                    <a:pt x="0" y="564781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558507" cy="6219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789124" y="4733921"/>
            <a:ext cx="14709752" cy="1181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3"/>
              </a:lnSpc>
            </a:pPr>
            <a:r>
              <a:rPr lang="en-US" sz="10083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TERIMA KASIH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6167541" y="544926"/>
            <a:ext cx="2266811" cy="967547"/>
            <a:chOff x="0" y="0"/>
            <a:chExt cx="1894744" cy="80873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44" t="0" r="-946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758202" y="543106"/>
            <a:ext cx="1034727" cy="1058193"/>
            <a:chOff x="0" y="0"/>
            <a:chExt cx="905227" cy="92575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33" t="0" r="-1130" b="-5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121440" y="402846"/>
            <a:ext cx="1336726" cy="1251709"/>
            <a:chOff x="0" y="0"/>
            <a:chExt cx="1092376" cy="102289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902" t="0" r="-14907" b="-4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628747" y="3052974"/>
            <a:ext cx="5921651" cy="1240500"/>
          </a:xfrm>
          <a:custGeom>
            <a:avLst/>
            <a:gdLst/>
            <a:ahLst/>
            <a:cxnLst/>
            <a:rect r="r" b="b" t="t" l="l"/>
            <a:pathLst>
              <a:path h="1240500" w="5921651">
                <a:moveTo>
                  <a:pt x="0" y="0"/>
                </a:moveTo>
                <a:lnTo>
                  <a:pt x="5921651" y="0"/>
                </a:lnTo>
                <a:lnTo>
                  <a:pt x="5921651" y="1240500"/>
                </a:lnTo>
                <a:lnTo>
                  <a:pt x="0" y="1240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233161" y="3544701"/>
            <a:ext cx="12648448" cy="7009348"/>
            <a:chOff x="0" y="0"/>
            <a:chExt cx="16864597" cy="934579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864585" cy="9345803"/>
            </a:xfrm>
            <a:custGeom>
              <a:avLst/>
              <a:gdLst/>
              <a:ahLst/>
              <a:cxnLst/>
              <a:rect r="r" b="b" t="t" l="l"/>
              <a:pathLst>
                <a:path h="9345803" w="16864585">
                  <a:moveTo>
                    <a:pt x="0" y="0"/>
                  </a:moveTo>
                  <a:lnTo>
                    <a:pt x="16864585" y="0"/>
                  </a:lnTo>
                  <a:lnTo>
                    <a:pt x="16864585" y="9345803"/>
                  </a:lnTo>
                  <a:lnTo>
                    <a:pt x="0" y="934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4" r="0" b="-4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9473415" y="1305474"/>
            <a:ext cx="8602304" cy="8602304"/>
            <a:chOff x="0" y="0"/>
            <a:chExt cx="11469739" cy="1146973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469751" cy="11469751"/>
            </a:xfrm>
            <a:custGeom>
              <a:avLst/>
              <a:gdLst/>
              <a:ahLst/>
              <a:cxnLst/>
              <a:rect r="r" b="b" t="t" l="l"/>
              <a:pathLst>
                <a:path h="11469751" w="11469751">
                  <a:moveTo>
                    <a:pt x="0" y="0"/>
                  </a:moveTo>
                  <a:lnTo>
                    <a:pt x="11469751" y="0"/>
                  </a:lnTo>
                  <a:lnTo>
                    <a:pt x="11469751" y="11469751"/>
                  </a:lnTo>
                  <a:lnTo>
                    <a:pt x="0" y="11469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9909561" y="1917624"/>
            <a:ext cx="7730013" cy="7378004"/>
            <a:chOff x="0" y="0"/>
            <a:chExt cx="10306685" cy="983733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306686" cy="9837293"/>
            </a:xfrm>
            <a:custGeom>
              <a:avLst/>
              <a:gdLst/>
              <a:ahLst/>
              <a:cxnLst/>
              <a:rect r="r" b="b" t="t" l="l"/>
              <a:pathLst>
                <a:path h="9837293" w="10306686">
                  <a:moveTo>
                    <a:pt x="5153279" y="7874"/>
                  </a:moveTo>
                  <a:cubicBezTo>
                    <a:pt x="3393694" y="0"/>
                    <a:pt x="1764284" y="934212"/>
                    <a:pt x="882142" y="2456942"/>
                  </a:cubicBezTo>
                  <a:cubicBezTo>
                    <a:pt x="0" y="3979672"/>
                    <a:pt x="0" y="5857748"/>
                    <a:pt x="882142" y="7380478"/>
                  </a:cubicBezTo>
                  <a:cubicBezTo>
                    <a:pt x="1764284" y="8903208"/>
                    <a:pt x="3393694" y="9837293"/>
                    <a:pt x="5153279" y="9829419"/>
                  </a:cubicBezTo>
                  <a:cubicBezTo>
                    <a:pt x="6912991" y="9837293"/>
                    <a:pt x="8542401" y="8903081"/>
                    <a:pt x="9424543" y="7380351"/>
                  </a:cubicBezTo>
                  <a:cubicBezTo>
                    <a:pt x="10306686" y="5857621"/>
                    <a:pt x="10306685" y="3979418"/>
                    <a:pt x="9424543" y="2456815"/>
                  </a:cubicBezTo>
                  <a:cubicBezTo>
                    <a:pt x="8542401" y="934212"/>
                    <a:pt x="6912991" y="0"/>
                    <a:pt x="5153279" y="7874"/>
                  </a:cubicBezTo>
                  <a:close/>
                </a:path>
              </a:pathLst>
            </a:custGeom>
            <a:solidFill>
              <a:srgbClr val="FDB813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421288" y="2406049"/>
            <a:ext cx="6706559" cy="6401157"/>
            <a:chOff x="0" y="0"/>
            <a:chExt cx="8942079" cy="853487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942070" cy="8534908"/>
            </a:xfrm>
            <a:custGeom>
              <a:avLst/>
              <a:gdLst/>
              <a:ahLst/>
              <a:cxnLst/>
              <a:rect r="r" b="b" t="t" l="l"/>
              <a:pathLst>
                <a:path h="8534908" w="8942070">
                  <a:moveTo>
                    <a:pt x="4471035" y="6858"/>
                  </a:moveTo>
                  <a:cubicBezTo>
                    <a:pt x="2944368" y="0"/>
                    <a:pt x="1530604" y="810514"/>
                    <a:pt x="765302" y="2131568"/>
                  </a:cubicBezTo>
                  <a:cubicBezTo>
                    <a:pt x="0" y="3452622"/>
                    <a:pt x="0" y="5082159"/>
                    <a:pt x="765302" y="6403213"/>
                  </a:cubicBezTo>
                  <a:cubicBezTo>
                    <a:pt x="1530604" y="7724267"/>
                    <a:pt x="2944368" y="8534908"/>
                    <a:pt x="4471035" y="8528050"/>
                  </a:cubicBezTo>
                  <a:cubicBezTo>
                    <a:pt x="5997702" y="8534908"/>
                    <a:pt x="7411466" y="7724267"/>
                    <a:pt x="8176768" y="6403213"/>
                  </a:cubicBezTo>
                  <a:cubicBezTo>
                    <a:pt x="8942070" y="5082159"/>
                    <a:pt x="8942070" y="3452622"/>
                    <a:pt x="8176768" y="2131568"/>
                  </a:cubicBezTo>
                  <a:cubicBezTo>
                    <a:pt x="7411466" y="810514"/>
                    <a:pt x="5997702" y="0"/>
                    <a:pt x="4471035" y="6858"/>
                  </a:cubicBezTo>
                  <a:close/>
                </a:path>
              </a:pathLst>
            </a:custGeom>
            <a:blipFill>
              <a:blip r:embed="rId7"/>
              <a:stretch>
                <a:fillRect l="-42590" t="-79" r="-42590" b="-79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783418" y="7524511"/>
            <a:ext cx="4087811" cy="66675"/>
            <a:chOff x="0" y="0"/>
            <a:chExt cx="5450415" cy="889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4319873" y="-287671"/>
            <a:ext cx="4350590" cy="1593145"/>
          </a:xfrm>
          <a:custGeom>
            <a:avLst/>
            <a:gdLst/>
            <a:ahLst/>
            <a:cxnLst/>
            <a:rect r="r" b="b" t="t" l="l"/>
            <a:pathLst>
              <a:path h="1593145" w="4350590">
                <a:moveTo>
                  <a:pt x="0" y="0"/>
                </a:moveTo>
                <a:lnTo>
                  <a:pt x="4350590" y="0"/>
                </a:lnTo>
                <a:lnTo>
                  <a:pt x="4350590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4569950" y="528925"/>
            <a:ext cx="1421058" cy="606553"/>
            <a:chOff x="0" y="0"/>
            <a:chExt cx="1894744" cy="80873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944" t="0" r="-946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6182666" y="448615"/>
            <a:ext cx="757450" cy="774627"/>
            <a:chOff x="0" y="0"/>
            <a:chExt cx="1009933" cy="103283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09904" cy="1032891"/>
            </a:xfrm>
            <a:custGeom>
              <a:avLst/>
              <a:gdLst/>
              <a:ahLst/>
              <a:cxnLst/>
              <a:rect r="r" b="b" t="t" l="l"/>
              <a:pathLst>
                <a:path h="1032891" w="1009904">
                  <a:moveTo>
                    <a:pt x="0" y="0"/>
                  </a:moveTo>
                  <a:lnTo>
                    <a:pt x="1009904" y="0"/>
                  </a:lnTo>
                  <a:lnTo>
                    <a:pt x="1009904" y="1032891"/>
                  </a:lnTo>
                  <a:lnTo>
                    <a:pt x="0" y="1032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33" t="0" r="-1136" b="5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147110" y="448615"/>
            <a:ext cx="819282" cy="767174"/>
            <a:chOff x="0" y="0"/>
            <a:chExt cx="1092376" cy="102289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4902" t="0" r="-14907" b="-3"/>
              </a:stretch>
            </a:blip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447346" y="4950700"/>
            <a:ext cx="12464420" cy="1909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99"/>
              </a:lnSpc>
            </a:pPr>
            <a:r>
              <a:rPr lang="en-US" sz="7299">
                <a:solidFill>
                  <a:srgbClr val="022135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PERANCANGAN </a:t>
            </a:r>
          </a:p>
          <a:p>
            <a:pPr algn="l">
              <a:lnSpc>
                <a:spcPts val="7299"/>
              </a:lnSpc>
            </a:pPr>
            <a:r>
              <a:rPr lang="en-US" sz="7299">
                <a:solidFill>
                  <a:srgbClr val="022135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PERANGKAT LUNAK IOT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79018" y="3327639"/>
            <a:ext cx="3306122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FDB81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Pertemuan  12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0" y="8267461"/>
            <a:ext cx="8157818" cy="1327780"/>
            <a:chOff x="0" y="0"/>
            <a:chExt cx="2148561" cy="34970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48561" cy="349703"/>
            </a:xfrm>
            <a:custGeom>
              <a:avLst/>
              <a:gdLst/>
              <a:ahLst/>
              <a:cxnLst/>
              <a:rect r="r" b="b" t="t" l="l"/>
              <a:pathLst>
                <a:path h="349703" w="2148561">
                  <a:moveTo>
                    <a:pt x="0" y="0"/>
                  </a:moveTo>
                  <a:lnTo>
                    <a:pt x="2148561" y="0"/>
                  </a:lnTo>
                  <a:lnTo>
                    <a:pt x="2148561" y="349703"/>
                  </a:lnTo>
                  <a:lnTo>
                    <a:pt x="0" y="349703"/>
                  </a:lnTo>
                  <a:close/>
                </a:path>
              </a:pathLst>
            </a:custGeom>
            <a:solidFill>
              <a:srgbClr val="022135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57150"/>
              <a:ext cx="2148561" cy="406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339509" y="8581784"/>
            <a:ext cx="7818310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FDB81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PROGRAM STUDI INFORMATIKA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332772" y="-66638"/>
            <a:ext cx="10420276" cy="10420276"/>
            <a:chOff x="0" y="0"/>
            <a:chExt cx="13893701" cy="13893701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13893673" cy="13893673"/>
            </a:xfrm>
            <a:custGeom>
              <a:avLst/>
              <a:gdLst/>
              <a:ahLst/>
              <a:cxnLst/>
              <a:rect r="r" b="b" t="t" l="l"/>
              <a:pathLst>
                <a:path h="13893673" w="13893673">
                  <a:moveTo>
                    <a:pt x="13893673" y="0"/>
                  </a:moveTo>
                  <a:lnTo>
                    <a:pt x="0" y="0"/>
                  </a:lnTo>
                  <a:lnTo>
                    <a:pt x="0" y="13893673"/>
                  </a:lnTo>
                  <a:lnTo>
                    <a:pt x="13893673" y="13893673"/>
                  </a:lnTo>
                  <a:lnTo>
                    <a:pt x="13893673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1868010"/>
            <a:ext cx="10273597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22135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TUJUAN PEMBELAJARAN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913760" y="514350"/>
            <a:ext cx="9258300" cy="9258300"/>
            <a:chOff x="0" y="0"/>
            <a:chExt cx="12344400" cy="12344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344400" cy="12344400"/>
            </a:xfrm>
            <a:custGeom>
              <a:avLst/>
              <a:gdLst/>
              <a:ahLst/>
              <a:cxnLst/>
              <a:rect r="r" b="b" t="t" l="l"/>
              <a:pathLst>
                <a:path h="12344400" w="12344400">
                  <a:moveTo>
                    <a:pt x="0" y="0"/>
                  </a:moveTo>
                  <a:lnTo>
                    <a:pt x="12344400" y="0"/>
                  </a:lnTo>
                  <a:lnTo>
                    <a:pt x="12344400" y="12344400"/>
                  </a:lnTo>
                  <a:lnTo>
                    <a:pt x="0" y="1234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9383165" y="1173182"/>
            <a:ext cx="8319489" cy="7940637"/>
            <a:chOff x="0" y="0"/>
            <a:chExt cx="11092653" cy="1058751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092688" cy="10587609"/>
            </a:xfrm>
            <a:custGeom>
              <a:avLst/>
              <a:gdLst/>
              <a:ahLst/>
              <a:cxnLst/>
              <a:rect r="r" b="b" t="t" l="l"/>
              <a:pathLst>
                <a:path h="10587609" w="11092688">
                  <a:moveTo>
                    <a:pt x="5546344" y="8509"/>
                  </a:moveTo>
                  <a:cubicBezTo>
                    <a:pt x="3652393" y="0"/>
                    <a:pt x="1898777" y="1005459"/>
                    <a:pt x="949452" y="2644267"/>
                  </a:cubicBezTo>
                  <a:cubicBezTo>
                    <a:pt x="127" y="4283075"/>
                    <a:pt x="0" y="6304534"/>
                    <a:pt x="949452" y="7943215"/>
                  </a:cubicBezTo>
                  <a:cubicBezTo>
                    <a:pt x="1898904" y="9581897"/>
                    <a:pt x="3652393" y="10587482"/>
                    <a:pt x="5546344" y="10579100"/>
                  </a:cubicBezTo>
                  <a:cubicBezTo>
                    <a:pt x="7440168" y="10587609"/>
                    <a:pt x="9193911" y="9582023"/>
                    <a:pt x="10143236" y="7943342"/>
                  </a:cubicBezTo>
                  <a:cubicBezTo>
                    <a:pt x="11092561" y="6304661"/>
                    <a:pt x="11092688" y="4283075"/>
                    <a:pt x="10143236" y="2644394"/>
                  </a:cubicBezTo>
                  <a:cubicBezTo>
                    <a:pt x="9193784" y="1005713"/>
                    <a:pt x="7440168" y="0"/>
                    <a:pt x="5546344" y="85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9933916" y="1698852"/>
            <a:ext cx="7217989" cy="6889297"/>
            <a:chOff x="0" y="0"/>
            <a:chExt cx="9623985" cy="91857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624061" cy="9185783"/>
            </a:xfrm>
            <a:custGeom>
              <a:avLst/>
              <a:gdLst/>
              <a:ahLst/>
              <a:cxnLst/>
              <a:rect r="r" b="b" t="t" l="l"/>
              <a:pathLst>
                <a:path h="9185783" w="9624061">
                  <a:moveTo>
                    <a:pt x="4812030" y="7366"/>
                  </a:moveTo>
                  <a:cubicBezTo>
                    <a:pt x="3168904" y="0"/>
                    <a:pt x="1647444" y="872363"/>
                    <a:pt x="823722" y="2294128"/>
                  </a:cubicBezTo>
                  <a:cubicBezTo>
                    <a:pt x="0" y="3715893"/>
                    <a:pt x="0" y="5469763"/>
                    <a:pt x="823722" y="6891528"/>
                  </a:cubicBezTo>
                  <a:cubicBezTo>
                    <a:pt x="1647444" y="8313293"/>
                    <a:pt x="3168904" y="9185783"/>
                    <a:pt x="4812030" y="9178417"/>
                  </a:cubicBezTo>
                  <a:cubicBezTo>
                    <a:pt x="6455156" y="9185783"/>
                    <a:pt x="7976616" y="8313420"/>
                    <a:pt x="8800338" y="6891655"/>
                  </a:cubicBezTo>
                  <a:cubicBezTo>
                    <a:pt x="9624061" y="5469891"/>
                    <a:pt x="9624060" y="3716020"/>
                    <a:pt x="8800338" y="2294255"/>
                  </a:cubicBezTo>
                  <a:cubicBezTo>
                    <a:pt x="7976616" y="872490"/>
                    <a:pt x="6455156" y="0"/>
                    <a:pt x="4812030" y="7366"/>
                  </a:cubicBezTo>
                  <a:close/>
                </a:path>
              </a:pathLst>
            </a:custGeom>
            <a:blipFill>
              <a:blip r:embed="rId5"/>
              <a:stretch>
                <a:fillRect l="-14610" t="-79" r="-14609" b="-79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995362" y="3960268"/>
            <a:ext cx="4087811" cy="66675"/>
            <a:chOff x="0" y="0"/>
            <a:chExt cx="5450415" cy="889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5693555" y="1029523"/>
            <a:ext cx="1813321" cy="300022"/>
            <a:chOff x="0" y="0"/>
            <a:chExt cx="2417761" cy="40002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212" r="-2" b="-2206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6921618" y="-2017253"/>
            <a:ext cx="3561608" cy="3643588"/>
            <a:chOff x="0" y="0"/>
            <a:chExt cx="4748811" cy="485811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748784" cy="4858131"/>
            </a:xfrm>
            <a:custGeom>
              <a:avLst/>
              <a:gdLst/>
              <a:ahLst/>
              <a:cxnLst/>
              <a:rect r="r" b="b" t="t" l="l"/>
              <a:pathLst>
                <a:path h="4858131" w="4748784">
                  <a:moveTo>
                    <a:pt x="0" y="0"/>
                  </a:moveTo>
                  <a:lnTo>
                    <a:pt x="4748784" y="0"/>
                  </a:lnTo>
                  <a:lnTo>
                    <a:pt x="4748784" y="4858131"/>
                  </a:lnTo>
                  <a:lnTo>
                    <a:pt x="0" y="485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2" t="0" r="-83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944" t="0" r="-946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33" t="0" r="-1130" b="-5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4902" t="0" r="-14907" b="-4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028700" y="4937151"/>
            <a:ext cx="6504810" cy="3006771"/>
            <a:chOff x="0" y="0"/>
            <a:chExt cx="1713201" cy="79190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713201" cy="791907"/>
            </a:xfrm>
            <a:custGeom>
              <a:avLst/>
              <a:gdLst/>
              <a:ahLst/>
              <a:cxnLst/>
              <a:rect r="r" b="b" t="t" l="l"/>
              <a:pathLst>
                <a:path h="791907" w="1713201">
                  <a:moveTo>
                    <a:pt x="19043" y="0"/>
                  </a:moveTo>
                  <a:lnTo>
                    <a:pt x="1694158" y="0"/>
                  </a:lnTo>
                  <a:cubicBezTo>
                    <a:pt x="1699208" y="0"/>
                    <a:pt x="1704052" y="2006"/>
                    <a:pt x="1707623" y="5578"/>
                  </a:cubicBezTo>
                  <a:cubicBezTo>
                    <a:pt x="1711195" y="9149"/>
                    <a:pt x="1713201" y="13992"/>
                    <a:pt x="1713201" y="19043"/>
                  </a:cubicBezTo>
                  <a:lnTo>
                    <a:pt x="1713201" y="772864"/>
                  </a:lnTo>
                  <a:cubicBezTo>
                    <a:pt x="1713201" y="777914"/>
                    <a:pt x="1711195" y="782758"/>
                    <a:pt x="1707623" y="786329"/>
                  </a:cubicBezTo>
                  <a:cubicBezTo>
                    <a:pt x="1704052" y="789900"/>
                    <a:pt x="1699208" y="791907"/>
                    <a:pt x="1694158" y="791907"/>
                  </a:cubicBezTo>
                  <a:lnTo>
                    <a:pt x="19043" y="791907"/>
                  </a:lnTo>
                  <a:cubicBezTo>
                    <a:pt x="8526" y="791907"/>
                    <a:pt x="0" y="783381"/>
                    <a:pt x="0" y="772864"/>
                  </a:cubicBezTo>
                  <a:lnTo>
                    <a:pt x="0" y="19043"/>
                  </a:lnTo>
                  <a:cubicBezTo>
                    <a:pt x="0" y="8526"/>
                    <a:pt x="8526" y="0"/>
                    <a:pt x="19043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1713201" cy="8490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173769" y="4998493"/>
            <a:ext cx="6214671" cy="280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Mahasiswa mampu mendemonstrasikan perangkat lunak Internet of Things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025445" y="-712835"/>
            <a:ext cx="5155920" cy="2857239"/>
            <a:chOff x="0" y="0"/>
            <a:chExt cx="6874560" cy="3809652"/>
          </a:xfrm>
        </p:grpSpPr>
        <p:sp>
          <p:nvSpPr>
            <p:cNvPr name="Freeform 5" id="5"/>
            <p:cNvSpPr/>
            <p:nvPr/>
          </p:nvSpPr>
          <p:spPr>
            <a:xfrm flipH="true" flipV="true" rot="0">
              <a:off x="0" y="0"/>
              <a:ext cx="6874510" cy="3809619"/>
            </a:xfrm>
            <a:custGeom>
              <a:avLst/>
              <a:gdLst/>
              <a:ahLst/>
              <a:cxnLst/>
              <a:rect r="r" b="b" t="t" l="l"/>
              <a:pathLst>
                <a:path h="3809619" w="6874510">
                  <a:moveTo>
                    <a:pt x="6874510" y="3809619"/>
                  </a:moveTo>
                  <a:lnTo>
                    <a:pt x="0" y="3809619"/>
                  </a:lnTo>
                  <a:lnTo>
                    <a:pt x="0" y="0"/>
                  </a:lnTo>
                  <a:lnTo>
                    <a:pt x="6874510" y="0"/>
                  </a:lnTo>
                  <a:lnTo>
                    <a:pt x="6874510" y="3809619"/>
                  </a:lnTo>
                  <a:close/>
                </a:path>
              </a:pathLst>
            </a:custGeom>
            <a:blipFill>
              <a:blip r:embed="rId3"/>
              <a:stretch>
                <a:fillRect l="0" t="-106" r="0" b="-107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563628" y="8229600"/>
            <a:ext cx="4908884" cy="4114800"/>
            <a:chOff x="0" y="0"/>
            <a:chExt cx="6545179" cy="548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545199" cy="5486400"/>
            </a:xfrm>
            <a:custGeom>
              <a:avLst/>
              <a:gdLst/>
              <a:ahLst/>
              <a:cxnLst/>
              <a:rect r="r" b="b" t="t" l="l"/>
              <a:pathLst>
                <a:path h="5486400" w="6545199">
                  <a:moveTo>
                    <a:pt x="0" y="0"/>
                  </a:moveTo>
                  <a:lnTo>
                    <a:pt x="6545199" y="0"/>
                  </a:lnTo>
                  <a:lnTo>
                    <a:pt x="654519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4" r="0" b="-54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2515" y="8964758"/>
            <a:ext cx="3561608" cy="3643588"/>
            <a:chOff x="0" y="0"/>
            <a:chExt cx="4748811" cy="485811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748784" cy="4858131"/>
            </a:xfrm>
            <a:custGeom>
              <a:avLst/>
              <a:gdLst/>
              <a:ahLst/>
              <a:cxnLst/>
              <a:rect r="r" b="b" t="t" l="l"/>
              <a:pathLst>
                <a:path h="4858131" w="4748784">
                  <a:moveTo>
                    <a:pt x="0" y="0"/>
                  </a:moveTo>
                  <a:lnTo>
                    <a:pt x="4748784" y="0"/>
                  </a:lnTo>
                  <a:lnTo>
                    <a:pt x="4748784" y="4858131"/>
                  </a:lnTo>
                  <a:lnTo>
                    <a:pt x="0" y="485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2" t="0" r="-83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290567" y="1744447"/>
            <a:ext cx="6798106" cy="6798106"/>
          </a:xfrm>
          <a:custGeom>
            <a:avLst/>
            <a:gdLst/>
            <a:ahLst/>
            <a:cxnLst/>
            <a:rect r="r" b="b" t="t" l="l"/>
            <a:pathLst>
              <a:path h="6798106" w="6798106">
                <a:moveTo>
                  <a:pt x="0" y="0"/>
                </a:moveTo>
                <a:lnTo>
                  <a:pt x="6798106" y="0"/>
                </a:lnTo>
                <a:lnTo>
                  <a:pt x="6798106" y="6798106"/>
                </a:lnTo>
                <a:lnTo>
                  <a:pt x="0" y="67981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683462" y="1483089"/>
            <a:ext cx="11072740" cy="7182688"/>
          </a:xfrm>
          <a:custGeom>
            <a:avLst/>
            <a:gdLst/>
            <a:ahLst/>
            <a:cxnLst/>
            <a:rect r="r" b="b" t="t" l="l"/>
            <a:pathLst>
              <a:path h="7182688" w="11072740">
                <a:moveTo>
                  <a:pt x="0" y="0"/>
                </a:moveTo>
                <a:lnTo>
                  <a:pt x="11072740" y="0"/>
                </a:lnTo>
                <a:lnTo>
                  <a:pt x="11072740" y="7182689"/>
                </a:lnTo>
                <a:lnTo>
                  <a:pt x="0" y="71826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729456" y="2183348"/>
            <a:ext cx="5920329" cy="5920305"/>
            <a:chOff x="0" y="0"/>
            <a:chExt cx="7893772" cy="78937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893812" cy="7893685"/>
            </a:xfrm>
            <a:custGeom>
              <a:avLst/>
              <a:gdLst/>
              <a:ahLst/>
              <a:cxnLst/>
              <a:rect r="r" b="b" t="t" l="l"/>
              <a:pathLst>
                <a:path h="7893685" w="7893812">
                  <a:moveTo>
                    <a:pt x="7893812" y="3946906"/>
                  </a:moveTo>
                  <a:cubicBezTo>
                    <a:pt x="7893812" y="6126607"/>
                    <a:pt x="6126734" y="7893685"/>
                    <a:pt x="3946906" y="7893685"/>
                  </a:cubicBezTo>
                  <a:cubicBezTo>
                    <a:pt x="1767078" y="7893685"/>
                    <a:pt x="0" y="6126607"/>
                    <a:pt x="0" y="3946906"/>
                  </a:cubicBezTo>
                  <a:cubicBezTo>
                    <a:pt x="0" y="1767205"/>
                    <a:pt x="1767078" y="0"/>
                    <a:pt x="3946906" y="0"/>
                  </a:cubicBezTo>
                  <a:cubicBezTo>
                    <a:pt x="6126734" y="0"/>
                    <a:pt x="7893812" y="1767078"/>
                    <a:pt x="7893812" y="3946906"/>
                  </a:cubicBezTo>
                  <a:close/>
                </a:path>
              </a:pathLst>
            </a:custGeom>
            <a:blipFill>
              <a:blip r:embed="rId10"/>
              <a:stretch>
                <a:fillRect l="-20477" t="0" r="-20476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8088673" y="4248566"/>
            <a:ext cx="9118785" cy="193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67"/>
              </a:lnSpc>
            </a:pPr>
            <a:r>
              <a:rPr lang="en-US" sz="7467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Tahapan Perancangan Perangkat Lunak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6357519" y="-1821794"/>
            <a:ext cx="3561608" cy="3643588"/>
            <a:chOff x="0" y="0"/>
            <a:chExt cx="4748811" cy="485811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748784" cy="4858131"/>
            </a:xfrm>
            <a:custGeom>
              <a:avLst/>
              <a:gdLst/>
              <a:ahLst/>
              <a:cxnLst/>
              <a:rect r="r" b="b" t="t" l="l"/>
              <a:pathLst>
                <a:path h="4858131" w="4748784">
                  <a:moveTo>
                    <a:pt x="0" y="0"/>
                  </a:moveTo>
                  <a:lnTo>
                    <a:pt x="4748784" y="0"/>
                  </a:lnTo>
                  <a:lnTo>
                    <a:pt x="4748784" y="4858131"/>
                  </a:lnTo>
                  <a:lnTo>
                    <a:pt x="0" y="485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2" t="0" r="-83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325312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634165" y="2950749"/>
            <a:ext cx="4087811" cy="66675"/>
            <a:chOff x="0" y="0"/>
            <a:chExt cx="5450415" cy="88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259300" y="0"/>
            <a:ext cx="980923" cy="3230761"/>
          </a:xfrm>
          <a:custGeom>
            <a:avLst/>
            <a:gdLst/>
            <a:ahLst/>
            <a:cxnLst/>
            <a:rect r="r" b="b" t="t" l="l"/>
            <a:pathLst>
              <a:path h="3230761" w="980923">
                <a:moveTo>
                  <a:pt x="0" y="0"/>
                </a:moveTo>
                <a:lnTo>
                  <a:pt x="980923" y="0"/>
                </a:lnTo>
                <a:lnTo>
                  <a:pt x="980923" y="3230761"/>
                </a:lnTo>
                <a:lnTo>
                  <a:pt x="0" y="32307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8853503"/>
            <a:ext cx="1813321" cy="300022"/>
            <a:chOff x="0" y="0"/>
            <a:chExt cx="2417761" cy="4000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212" r="-2" b="-2206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-2011109" y="-2057400"/>
            <a:ext cx="3386232" cy="3464176"/>
            <a:chOff x="0" y="0"/>
            <a:chExt cx="4514976" cy="46189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514977" cy="4618863"/>
            </a:xfrm>
            <a:custGeom>
              <a:avLst/>
              <a:gdLst/>
              <a:ahLst/>
              <a:cxnLst/>
              <a:rect r="r" b="b" t="t" l="l"/>
              <a:pathLst>
                <a:path h="4618863" w="4514977">
                  <a:moveTo>
                    <a:pt x="0" y="0"/>
                  </a:moveTo>
                  <a:lnTo>
                    <a:pt x="4514977" y="0"/>
                  </a:lnTo>
                  <a:lnTo>
                    <a:pt x="4514977" y="4618863"/>
                  </a:lnTo>
                  <a:lnTo>
                    <a:pt x="0" y="4618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6" t="0" r="-26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944" t="0" r="-946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133" t="0" r="-1130" b="-5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4902" t="0" r="-14907" b="-4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2378510" y="2786078"/>
            <a:ext cx="5104727" cy="6067425"/>
          </a:xfrm>
          <a:custGeom>
            <a:avLst/>
            <a:gdLst/>
            <a:ahLst/>
            <a:cxnLst/>
            <a:rect r="r" b="b" t="t" l="l"/>
            <a:pathLst>
              <a:path h="6067425" w="5104727">
                <a:moveTo>
                  <a:pt x="0" y="0"/>
                </a:moveTo>
                <a:lnTo>
                  <a:pt x="5104727" y="0"/>
                </a:lnTo>
                <a:lnTo>
                  <a:pt x="5104727" y="6067425"/>
                </a:lnTo>
                <a:lnTo>
                  <a:pt x="0" y="60674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028700" y="3600450"/>
            <a:ext cx="10357498" cy="5657850"/>
            <a:chOff x="0" y="0"/>
            <a:chExt cx="2727901" cy="149013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727901" cy="1490133"/>
            </a:xfrm>
            <a:custGeom>
              <a:avLst/>
              <a:gdLst/>
              <a:ahLst/>
              <a:cxnLst/>
              <a:rect r="r" b="b" t="t" l="l"/>
              <a:pathLst>
                <a:path h="1490133" w="2727901">
                  <a:moveTo>
                    <a:pt x="22424" y="0"/>
                  </a:moveTo>
                  <a:lnTo>
                    <a:pt x="2705477" y="0"/>
                  </a:lnTo>
                  <a:cubicBezTo>
                    <a:pt x="2711424" y="0"/>
                    <a:pt x="2717128" y="2363"/>
                    <a:pt x="2721333" y="6568"/>
                  </a:cubicBezTo>
                  <a:cubicBezTo>
                    <a:pt x="2725538" y="10773"/>
                    <a:pt x="2727901" y="16477"/>
                    <a:pt x="2727901" y="22424"/>
                  </a:cubicBezTo>
                  <a:lnTo>
                    <a:pt x="2727901" y="1467709"/>
                  </a:lnTo>
                  <a:cubicBezTo>
                    <a:pt x="2727901" y="1473657"/>
                    <a:pt x="2725538" y="1479360"/>
                    <a:pt x="2721333" y="1483565"/>
                  </a:cubicBezTo>
                  <a:cubicBezTo>
                    <a:pt x="2717128" y="1487771"/>
                    <a:pt x="2711424" y="1490133"/>
                    <a:pt x="2705477" y="1490133"/>
                  </a:cubicBezTo>
                  <a:lnTo>
                    <a:pt x="22424" y="1490133"/>
                  </a:lnTo>
                  <a:cubicBezTo>
                    <a:pt x="16477" y="1490133"/>
                    <a:pt x="10773" y="1487771"/>
                    <a:pt x="6568" y="1483565"/>
                  </a:cubicBezTo>
                  <a:cubicBezTo>
                    <a:pt x="2363" y="1479360"/>
                    <a:pt x="0" y="1473657"/>
                    <a:pt x="0" y="1467709"/>
                  </a:cubicBezTo>
                  <a:lnTo>
                    <a:pt x="0" y="22424"/>
                  </a:lnTo>
                  <a:cubicBezTo>
                    <a:pt x="0" y="16477"/>
                    <a:pt x="2363" y="10773"/>
                    <a:pt x="6568" y="6568"/>
                  </a:cubicBezTo>
                  <a:cubicBezTo>
                    <a:pt x="10773" y="2363"/>
                    <a:pt x="16477" y="0"/>
                    <a:pt x="22424" y="0"/>
                  </a:cubicBez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727901" cy="15472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52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1178205" y="2092222"/>
            <a:ext cx="9621449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PERANCANGAN FLOW CHART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78205" y="4099194"/>
            <a:ext cx="9621449" cy="4904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55610" indent="-377805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D9D9D9"/>
                </a:solidFill>
                <a:latin typeface="Cloud"/>
                <a:ea typeface="Cloud"/>
                <a:cs typeface="Cloud"/>
                <a:sym typeface="Cloud"/>
              </a:rPr>
              <a:t>Perancangan flowchart untuk proyek IoT membantu memvisualisasikan alur kerja program yang akan dibuat dan memastikan setiap langkah logis diikuti dengan benar. </a:t>
            </a:r>
          </a:p>
          <a:p>
            <a:pPr algn="just" marL="755610" indent="-377805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D9D9D9"/>
                </a:solidFill>
                <a:latin typeface="Cloud"/>
                <a:ea typeface="Cloud"/>
                <a:cs typeface="Cloud"/>
                <a:sym typeface="Cloud"/>
              </a:rPr>
              <a:t>Dapat digunakan untuk merancang berbagai jenis proyek baik yang sederhana hngga kompleks</a:t>
            </a:r>
          </a:p>
          <a:p>
            <a:pPr algn="just">
              <a:lnSpc>
                <a:spcPts val="489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3989"/>
            <a:ext cx="18745787" cy="20050437"/>
            <a:chOff x="0" y="0"/>
            <a:chExt cx="24384000" cy="260810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26081053"/>
            </a:xfrm>
            <a:custGeom>
              <a:avLst/>
              <a:gdLst/>
              <a:ahLst/>
              <a:cxnLst/>
              <a:rect r="r" b="b" t="t" l="l"/>
              <a:pathLst>
                <a:path h="26081053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6081053"/>
                  </a:lnTo>
                  <a:lnTo>
                    <a:pt x="0" y="26081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5075" t="0" r="-45075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7100095" y="2835620"/>
            <a:ext cx="4087811" cy="66675"/>
            <a:chOff x="0" y="0"/>
            <a:chExt cx="5450415" cy="88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697650" y="8385848"/>
            <a:ext cx="19683299" cy="3230761"/>
          </a:xfrm>
          <a:custGeom>
            <a:avLst/>
            <a:gdLst/>
            <a:ahLst/>
            <a:cxnLst/>
            <a:rect r="r" b="b" t="t" l="l"/>
            <a:pathLst>
              <a:path h="3230761" w="19683299">
                <a:moveTo>
                  <a:pt x="0" y="0"/>
                </a:moveTo>
                <a:lnTo>
                  <a:pt x="19683299" y="0"/>
                </a:lnTo>
                <a:lnTo>
                  <a:pt x="19683299" y="3230761"/>
                </a:lnTo>
                <a:lnTo>
                  <a:pt x="0" y="32307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2011109" y="-2057400"/>
            <a:ext cx="4022217" cy="4114800"/>
            <a:chOff x="0" y="0"/>
            <a:chExt cx="5362956" cy="548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5" t="0" r="-85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5658775" y="-2057400"/>
            <a:ext cx="4022217" cy="4114800"/>
            <a:chOff x="0" y="0"/>
            <a:chExt cx="5362956" cy="548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5" t="0" r="-85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918287" y="4276876"/>
            <a:ext cx="732918" cy="551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0"/>
              </a:lnSpc>
            </a:pPr>
            <a:r>
              <a:rPr lang="en-US" sz="4100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1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7084497" y="-355647"/>
            <a:ext cx="4119006" cy="1593145"/>
          </a:xfrm>
          <a:custGeom>
            <a:avLst/>
            <a:gdLst/>
            <a:ahLst/>
            <a:cxnLst/>
            <a:rect r="r" b="b" t="t" l="l"/>
            <a:pathLst>
              <a:path h="1593145" w="4119006">
                <a:moveTo>
                  <a:pt x="0" y="0"/>
                </a:moveTo>
                <a:lnTo>
                  <a:pt x="4119006" y="0"/>
                </a:lnTo>
                <a:lnTo>
                  <a:pt x="4119006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7507235" y="460949"/>
            <a:ext cx="1421058" cy="606553"/>
            <a:chOff x="0" y="0"/>
            <a:chExt cx="1894744" cy="80873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944" t="0" r="-946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9166882" y="420794"/>
            <a:ext cx="678920" cy="694317"/>
            <a:chOff x="0" y="0"/>
            <a:chExt cx="905227" cy="92575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133" t="0" r="-1130" b="-5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084394" y="380639"/>
            <a:ext cx="819282" cy="767174"/>
            <a:chOff x="0" y="0"/>
            <a:chExt cx="1092376" cy="102289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4902" t="0" r="-14907" b="-4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6740665" y="4717094"/>
            <a:ext cx="553614" cy="558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4104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4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730112" y="3727280"/>
            <a:ext cx="247948" cy="551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0"/>
              </a:lnSpc>
              <a:spcBef>
                <a:spcPct val="0"/>
              </a:spcBef>
            </a:pPr>
            <a:r>
              <a:rPr lang="en-US" sz="4100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5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641393" y="3864320"/>
            <a:ext cx="5480147" cy="2425288"/>
          </a:xfrm>
          <a:custGeom>
            <a:avLst/>
            <a:gdLst/>
            <a:ahLst/>
            <a:cxnLst/>
            <a:rect r="r" b="b" t="t" l="l"/>
            <a:pathLst>
              <a:path h="2425288" w="5480147">
                <a:moveTo>
                  <a:pt x="0" y="0"/>
                </a:moveTo>
                <a:lnTo>
                  <a:pt x="5480147" y="0"/>
                </a:lnTo>
                <a:lnTo>
                  <a:pt x="5480147" y="2425288"/>
                </a:lnTo>
                <a:lnTo>
                  <a:pt x="0" y="24252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031569" y="4320160"/>
            <a:ext cx="4630729" cy="201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Tentukan apa yang ingin dicapai oleh proyek IoT yang akan dibuat.</a:t>
            </a:r>
          </a:p>
          <a:p>
            <a:pPr algn="ctr">
              <a:lnSpc>
                <a:spcPts val="4200"/>
              </a:lnSpc>
            </a:pP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6403532" y="3864320"/>
            <a:ext cx="5480147" cy="2425288"/>
          </a:xfrm>
          <a:custGeom>
            <a:avLst/>
            <a:gdLst/>
            <a:ahLst/>
            <a:cxnLst/>
            <a:rect r="r" b="b" t="t" l="l"/>
            <a:pathLst>
              <a:path h="2425288" w="5480147">
                <a:moveTo>
                  <a:pt x="0" y="0"/>
                </a:moveTo>
                <a:lnTo>
                  <a:pt x="5480146" y="0"/>
                </a:lnTo>
                <a:lnTo>
                  <a:pt x="5480146" y="2425288"/>
                </a:lnTo>
                <a:lnTo>
                  <a:pt x="0" y="24252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166459" y="3828452"/>
            <a:ext cx="5480147" cy="2425288"/>
          </a:xfrm>
          <a:custGeom>
            <a:avLst/>
            <a:gdLst/>
            <a:ahLst/>
            <a:cxnLst/>
            <a:rect r="r" b="b" t="t" l="l"/>
            <a:pathLst>
              <a:path h="2425288" w="5480147">
                <a:moveTo>
                  <a:pt x="0" y="0"/>
                </a:moveTo>
                <a:lnTo>
                  <a:pt x="5480147" y="0"/>
                </a:lnTo>
                <a:lnTo>
                  <a:pt x="5480147" y="2425287"/>
                </a:lnTo>
                <a:lnTo>
                  <a:pt x="0" y="24252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2591168" y="4267031"/>
            <a:ext cx="4630729" cy="1481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Gambar flowchart yang menggambarkan alur kerja program proyek IoT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740665" y="6994759"/>
            <a:ext cx="553614" cy="558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4104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651205" y="1921220"/>
            <a:ext cx="15569761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LANGKAH-LANGKAH PERANCANGAN FLOWCHART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403532" y="4369435"/>
            <a:ext cx="5250826" cy="1481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Tentukan komponen elektronik, mikrokontroller dan pin yang akan digunakan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2212" r="-2" b="-220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1" r="0" b="-1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5" t="0" r="-85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44" t="0" r="-946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33" t="0" r="-1130" b="-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4902" t="0" r="-14907" b="-4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-660901" y="9167473"/>
            <a:ext cx="19683299" cy="3230761"/>
          </a:xfrm>
          <a:custGeom>
            <a:avLst/>
            <a:gdLst/>
            <a:ahLst/>
            <a:cxnLst/>
            <a:rect r="r" b="b" t="t" l="l"/>
            <a:pathLst>
              <a:path h="3230761" w="19683299">
                <a:moveTo>
                  <a:pt x="0" y="0"/>
                </a:moveTo>
                <a:lnTo>
                  <a:pt x="19683299" y="0"/>
                </a:lnTo>
                <a:lnTo>
                  <a:pt x="19683299" y="3230760"/>
                </a:lnTo>
                <a:lnTo>
                  <a:pt x="0" y="32307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6251185" y="2845570"/>
            <a:ext cx="6921162" cy="112889"/>
            <a:chOff x="0" y="0"/>
            <a:chExt cx="5450415" cy="889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028700" y="3734588"/>
            <a:ext cx="9550404" cy="4293668"/>
            <a:chOff x="0" y="0"/>
            <a:chExt cx="2515333" cy="113084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515333" cy="1130843"/>
            </a:xfrm>
            <a:custGeom>
              <a:avLst/>
              <a:gdLst/>
              <a:ahLst/>
              <a:cxnLst/>
              <a:rect r="r" b="b" t="t" l="l"/>
              <a:pathLst>
                <a:path h="1130843" w="2515333">
                  <a:moveTo>
                    <a:pt x="24319" y="0"/>
                  </a:moveTo>
                  <a:lnTo>
                    <a:pt x="2491014" y="0"/>
                  </a:lnTo>
                  <a:cubicBezTo>
                    <a:pt x="2504445" y="0"/>
                    <a:pt x="2515333" y="10888"/>
                    <a:pt x="2515333" y="24319"/>
                  </a:cubicBezTo>
                  <a:lnTo>
                    <a:pt x="2515333" y="1106523"/>
                  </a:lnTo>
                  <a:cubicBezTo>
                    <a:pt x="2515333" y="1112973"/>
                    <a:pt x="2512770" y="1119159"/>
                    <a:pt x="2508210" y="1123720"/>
                  </a:cubicBezTo>
                  <a:cubicBezTo>
                    <a:pt x="2503649" y="1128280"/>
                    <a:pt x="2497463" y="1130843"/>
                    <a:pt x="2491014" y="1130843"/>
                  </a:cubicBezTo>
                  <a:lnTo>
                    <a:pt x="24319" y="1130843"/>
                  </a:lnTo>
                  <a:cubicBezTo>
                    <a:pt x="10888" y="1130843"/>
                    <a:pt x="0" y="1119954"/>
                    <a:pt x="0" y="1106523"/>
                  </a:cubicBezTo>
                  <a:lnTo>
                    <a:pt x="0" y="24319"/>
                  </a:lnTo>
                  <a:cubicBezTo>
                    <a:pt x="0" y="10888"/>
                    <a:pt x="10888" y="0"/>
                    <a:pt x="24319" y="0"/>
                  </a:cubicBez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2515333" cy="11879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1626858" y="3246745"/>
            <a:ext cx="5632442" cy="5632442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2"/>
              <a:stretch>
                <a:fillRect l="-25046" t="0" r="-25046" b="0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4070401" y="1958983"/>
            <a:ext cx="11282732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PEMROGRAMAN PERANGKAT KERAS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4225284"/>
            <a:ext cx="9244090" cy="373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Pemrograman perangkat keras dapat ditulis dalam bahasa pemrograman berbasis C/C++ menggunakan compiler Arduino IDE.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Software Arduino IDE juga mendukung board lain seperti NodeMCU dengan menambahkan library NodeMCU ke software tersebut.</a:t>
            </a:r>
          </a:p>
          <a:p>
            <a:pPr algn="just">
              <a:lnSpc>
                <a:spcPts val="420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2212" r="-2" b="-220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1" r="0" b="-1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5" t="0" r="-85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44" t="0" r="-946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33" t="0" r="-1130" b="-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4902" t="0" r="-14907" b="-4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-660901" y="9167473"/>
            <a:ext cx="19683299" cy="3230761"/>
          </a:xfrm>
          <a:custGeom>
            <a:avLst/>
            <a:gdLst/>
            <a:ahLst/>
            <a:cxnLst/>
            <a:rect r="r" b="b" t="t" l="l"/>
            <a:pathLst>
              <a:path h="3230761" w="19683299">
                <a:moveTo>
                  <a:pt x="0" y="0"/>
                </a:moveTo>
                <a:lnTo>
                  <a:pt x="19683299" y="0"/>
                </a:lnTo>
                <a:lnTo>
                  <a:pt x="19683299" y="3230760"/>
                </a:lnTo>
                <a:lnTo>
                  <a:pt x="0" y="32307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6251185" y="2845570"/>
            <a:ext cx="6921162" cy="112889"/>
            <a:chOff x="0" y="0"/>
            <a:chExt cx="5450415" cy="889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028700" y="3396609"/>
            <a:ext cx="9550404" cy="5273221"/>
            <a:chOff x="0" y="0"/>
            <a:chExt cx="2515333" cy="138883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515333" cy="1388832"/>
            </a:xfrm>
            <a:custGeom>
              <a:avLst/>
              <a:gdLst/>
              <a:ahLst/>
              <a:cxnLst/>
              <a:rect r="r" b="b" t="t" l="l"/>
              <a:pathLst>
                <a:path h="1388832" w="2515333">
                  <a:moveTo>
                    <a:pt x="24319" y="0"/>
                  </a:moveTo>
                  <a:lnTo>
                    <a:pt x="2491014" y="0"/>
                  </a:lnTo>
                  <a:cubicBezTo>
                    <a:pt x="2504445" y="0"/>
                    <a:pt x="2515333" y="10888"/>
                    <a:pt x="2515333" y="24319"/>
                  </a:cubicBezTo>
                  <a:lnTo>
                    <a:pt x="2515333" y="1364513"/>
                  </a:lnTo>
                  <a:cubicBezTo>
                    <a:pt x="2515333" y="1377944"/>
                    <a:pt x="2504445" y="1388832"/>
                    <a:pt x="2491014" y="1388832"/>
                  </a:cubicBezTo>
                  <a:lnTo>
                    <a:pt x="24319" y="1388832"/>
                  </a:lnTo>
                  <a:cubicBezTo>
                    <a:pt x="17869" y="1388832"/>
                    <a:pt x="11684" y="1386270"/>
                    <a:pt x="7123" y="1381709"/>
                  </a:cubicBezTo>
                  <a:cubicBezTo>
                    <a:pt x="2562" y="1377148"/>
                    <a:pt x="0" y="1370963"/>
                    <a:pt x="0" y="1364513"/>
                  </a:cubicBezTo>
                  <a:lnTo>
                    <a:pt x="0" y="24319"/>
                  </a:lnTo>
                  <a:cubicBezTo>
                    <a:pt x="0" y="10888"/>
                    <a:pt x="10888" y="0"/>
                    <a:pt x="24319" y="0"/>
                  </a:cubicBez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2515333" cy="14459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1221654" y="3246745"/>
            <a:ext cx="6409083" cy="5632442"/>
            <a:chOff x="0" y="0"/>
            <a:chExt cx="924875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24875" cy="812800"/>
            </a:xfrm>
            <a:custGeom>
              <a:avLst/>
              <a:gdLst/>
              <a:ahLst/>
              <a:cxnLst/>
              <a:rect r="r" b="b" t="t" l="l"/>
              <a:pathLst>
                <a:path h="812800" w="924875">
                  <a:moveTo>
                    <a:pt x="0" y="0"/>
                  </a:moveTo>
                  <a:lnTo>
                    <a:pt x="924875" y="0"/>
                  </a:lnTo>
                  <a:lnTo>
                    <a:pt x="924875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2"/>
              <a:stretch>
                <a:fillRect l="-15952" t="0" r="-15952" b="0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3864118" y="2054233"/>
            <a:ext cx="11282732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PEMROGRAMAN WEB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3568059"/>
            <a:ext cx="9244090" cy="480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Perancangan web monitoring untuk Internet of Things (IoT) adalah proses membuat antarmuka web yang memungkinkan pengguna untuk memantau, mengelola, dan menganalisis data dari perangkat IoT.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Web monitoring digunakan untuk pengumpulan data secara real-time dari berbagai sensor dan perangkat IoT, serta menampilkan informasi tersebut dalam bentuk grafik, tabel, dan peta.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5404775"/>
            <a:ext cx="18745787" cy="17270718"/>
            <a:chOff x="0" y="0"/>
            <a:chExt cx="24384000" cy="224652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22465272"/>
            </a:xfrm>
            <a:custGeom>
              <a:avLst/>
              <a:gdLst/>
              <a:ahLst/>
              <a:cxnLst/>
              <a:rect r="r" b="b" t="t" l="l"/>
              <a:pathLst>
                <a:path h="2246527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2465272"/>
                  </a:lnTo>
                  <a:lnTo>
                    <a:pt x="0" y="22465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1894" t="0" r="-3189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7100095" y="2879147"/>
            <a:ext cx="4087811" cy="66675"/>
            <a:chOff x="0" y="0"/>
            <a:chExt cx="5450415" cy="88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2307" y="8635182"/>
            <a:ext cx="19683299" cy="3230761"/>
          </a:xfrm>
          <a:custGeom>
            <a:avLst/>
            <a:gdLst/>
            <a:ahLst/>
            <a:cxnLst/>
            <a:rect r="r" b="b" t="t" l="l"/>
            <a:pathLst>
              <a:path h="3230761" w="19683299">
                <a:moveTo>
                  <a:pt x="0" y="0"/>
                </a:moveTo>
                <a:lnTo>
                  <a:pt x="19683299" y="0"/>
                </a:lnTo>
                <a:lnTo>
                  <a:pt x="19683299" y="3230761"/>
                </a:lnTo>
                <a:lnTo>
                  <a:pt x="0" y="32307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2011109" y="-2057400"/>
            <a:ext cx="4022217" cy="4114800"/>
            <a:chOff x="0" y="0"/>
            <a:chExt cx="5362956" cy="548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5" t="0" r="-85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5658775" y="-2057400"/>
            <a:ext cx="4022217" cy="4114800"/>
            <a:chOff x="0" y="0"/>
            <a:chExt cx="5362956" cy="548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5" t="0" r="-85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-12700" y="4452905"/>
            <a:ext cx="619917" cy="465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7"/>
              </a:lnSpc>
            </a:pPr>
            <a:r>
              <a:rPr lang="en-US" sz="3467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1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7084497" y="-355647"/>
            <a:ext cx="4119006" cy="1593145"/>
          </a:xfrm>
          <a:custGeom>
            <a:avLst/>
            <a:gdLst/>
            <a:ahLst/>
            <a:cxnLst/>
            <a:rect r="r" b="b" t="t" l="l"/>
            <a:pathLst>
              <a:path h="1593145" w="4119006">
                <a:moveTo>
                  <a:pt x="0" y="0"/>
                </a:moveTo>
                <a:lnTo>
                  <a:pt x="4119006" y="0"/>
                </a:lnTo>
                <a:lnTo>
                  <a:pt x="4119006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7507235" y="460949"/>
            <a:ext cx="1421058" cy="606553"/>
            <a:chOff x="0" y="0"/>
            <a:chExt cx="1894744" cy="80873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944" t="0" r="-946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9166882" y="420794"/>
            <a:ext cx="678920" cy="694317"/>
            <a:chOff x="0" y="0"/>
            <a:chExt cx="905227" cy="92575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133" t="0" r="-1130" b="-5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084394" y="380639"/>
            <a:ext cx="819282" cy="767174"/>
            <a:chOff x="0" y="0"/>
            <a:chExt cx="1092376" cy="102289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4902" t="0" r="-14907" b="-4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619916" y="3350430"/>
            <a:ext cx="3746642" cy="1658110"/>
          </a:xfrm>
          <a:custGeom>
            <a:avLst/>
            <a:gdLst/>
            <a:ahLst/>
            <a:cxnLst/>
            <a:rect r="r" b="b" t="t" l="l"/>
            <a:pathLst>
              <a:path h="1658110" w="3746642">
                <a:moveTo>
                  <a:pt x="0" y="0"/>
                </a:moveTo>
                <a:lnTo>
                  <a:pt x="3746642" y="0"/>
                </a:lnTo>
                <a:lnTo>
                  <a:pt x="3746642" y="1658110"/>
                </a:lnTo>
                <a:lnTo>
                  <a:pt x="0" y="16581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4366794" y="3823071"/>
            <a:ext cx="834249" cy="834249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4572867" y="5144169"/>
            <a:ext cx="468258" cy="471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1"/>
              </a:lnSpc>
            </a:pPr>
            <a:r>
              <a:rPr lang="en-US" sz="3471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4</a:t>
            </a:r>
          </a:p>
        </p:txBody>
      </p:sp>
      <p:grpSp>
        <p:nvGrpSpPr>
          <p:cNvPr name="Group 24" id="24"/>
          <p:cNvGrpSpPr/>
          <p:nvPr/>
        </p:nvGrpSpPr>
        <p:grpSpPr>
          <a:xfrm rot="5400000">
            <a:off x="15590684" y="4956530"/>
            <a:ext cx="834249" cy="834249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8839593" y="3823071"/>
            <a:ext cx="834249" cy="834249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3825374" y="1898072"/>
            <a:ext cx="11095037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TAHAPAN PERANCANGAN WEB IOT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49795" y="3914615"/>
            <a:ext cx="3916763" cy="443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Analisis Kebutuhan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13316150" y="3823071"/>
            <a:ext cx="834249" cy="834249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-10800000">
            <a:off x="13423106" y="6119692"/>
            <a:ext cx="836097" cy="836097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-10800000">
            <a:off x="8893070" y="6181009"/>
            <a:ext cx="836097" cy="836097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Freeform 41" id="41"/>
          <p:cNvSpPr/>
          <p:nvPr/>
        </p:nvSpPr>
        <p:spPr>
          <a:xfrm flipH="false" flipV="false" rot="0">
            <a:off x="5092950" y="3348620"/>
            <a:ext cx="3746642" cy="1658110"/>
          </a:xfrm>
          <a:custGeom>
            <a:avLst/>
            <a:gdLst/>
            <a:ahLst/>
            <a:cxnLst/>
            <a:rect r="r" b="b" t="t" l="l"/>
            <a:pathLst>
              <a:path h="1658110" w="3746642">
                <a:moveTo>
                  <a:pt x="0" y="0"/>
                </a:moveTo>
                <a:lnTo>
                  <a:pt x="3746643" y="0"/>
                </a:lnTo>
                <a:lnTo>
                  <a:pt x="3746643" y="1658110"/>
                </a:lnTo>
                <a:lnTo>
                  <a:pt x="0" y="16581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5007890" y="3703400"/>
            <a:ext cx="3916763" cy="895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Desain </a:t>
            </a:r>
          </a:p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Arsitektur Sistem</a:t>
            </a:r>
          </a:p>
        </p:txBody>
      </p:sp>
      <p:sp>
        <p:nvSpPr>
          <p:cNvPr name="Freeform 43" id="43"/>
          <p:cNvSpPr/>
          <p:nvPr/>
        </p:nvSpPr>
        <p:spPr>
          <a:xfrm flipH="false" flipV="false" rot="0">
            <a:off x="9569508" y="3298420"/>
            <a:ext cx="3746642" cy="1658110"/>
          </a:xfrm>
          <a:custGeom>
            <a:avLst/>
            <a:gdLst/>
            <a:ahLst/>
            <a:cxnLst/>
            <a:rect r="r" b="b" t="t" l="l"/>
            <a:pathLst>
              <a:path h="1658110" w="3746642">
                <a:moveTo>
                  <a:pt x="0" y="0"/>
                </a:moveTo>
                <a:lnTo>
                  <a:pt x="3746642" y="0"/>
                </a:lnTo>
                <a:lnTo>
                  <a:pt x="3746642" y="1658110"/>
                </a:lnTo>
                <a:lnTo>
                  <a:pt x="0" y="16581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4" id="44"/>
          <p:cNvSpPr txBox="true"/>
          <p:nvPr/>
        </p:nvSpPr>
        <p:spPr>
          <a:xfrm rot="0">
            <a:off x="9506343" y="3689035"/>
            <a:ext cx="3916763" cy="895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Pengumpulan dan Penyimpanan Data</a:t>
            </a:r>
          </a:p>
        </p:txBody>
      </p:sp>
      <p:sp>
        <p:nvSpPr>
          <p:cNvPr name="Freeform 45" id="45"/>
          <p:cNvSpPr/>
          <p:nvPr/>
        </p:nvSpPr>
        <p:spPr>
          <a:xfrm flipH="false" flipV="false" rot="0">
            <a:off x="14150400" y="3298420"/>
            <a:ext cx="3746642" cy="1658110"/>
          </a:xfrm>
          <a:custGeom>
            <a:avLst/>
            <a:gdLst/>
            <a:ahLst/>
            <a:cxnLst/>
            <a:rect r="r" b="b" t="t" l="l"/>
            <a:pathLst>
              <a:path h="1658110" w="3746642">
                <a:moveTo>
                  <a:pt x="0" y="0"/>
                </a:moveTo>
                <a:lnTo>
                  <a:pt x="3746642" y="0"/>
                </a:lnTo>
                <a:lnTo>
                  <a:pt x="3746642" y="1658110"/>
                </a:lnTo>
                <a:lnTo>
                  <a:pt x="0" y="16581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6" id="46"/>
          <p:cNvSpPr txBox="true"/>
          <p:nvPr/>
        </p:nvSpPr>
        <p:spPr>
          <a:xfrm rot="0">
            <a:off x="14093250" y="3927170"/>
            <a:ext cx="3916763" cy="443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Desain Front End</a:t>
            </a:r>
          </a:p>
        </p:txBody>
      </p:sp>
      <p:sp>
        <p:nvSpPr>
          <p:cNvPr name="Freeform 47" id="47"/>
          <p:cNvSpPr/>
          <p:nvPr/>
        </p:nvSpPr>
        <p:spPr>
          <a:xfrm flipH="false" flipV="false" rot="0">
            <a:off x="14178975" y="5719950"/>
            <a:ext cx="3746642" cy="1658110"/>
          </a:xfrm>
          <a:custGeom>
            <a:avLst/>
            <a:gdLst/>
            <a:ahLst/>
            <a:cxnLst/>
            <a:rect r="r" b="b" t="t" l="l"/>
            <a:pathLst>
              <a:path h="1658110" w="3746642">
                <a:moveTo>
                  <a:pt x="0" y="0"/>
                </a:moveTo>
                <a:lnTo>
                  <a:pt x="3746642" y="0"/>
                </a:lnTo>
                <a:lnTo>
                  <a:pt x="3746642" y="1658110"/>
                </a:lnTo>
                <a:lnTo>
                  <a:pt x="0" y="16581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8" id="48"/>
          <p:cNvSpPr txBox="true"/>
          <p:nvPr/>
        </p:nvSpPr>
        <p:spPr>
          <a:xfrm rot="0">
            <a:off x="14093250" y="6317895"/>
            <a:ext cx="3916763" cy="443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Pengembangan Web</a:t>
            </a:r>
          </a:p>
        </p:txBody>
      </p:sp>
      <p:sp>
        <p:nvSpPr>
          <p:cNvPr name="Freeform 49" id="49"/>
          <p:cNvSpPr/>
          <p:nvPr/>
        </p:nvSpPr>
        <p:spPr>
          <a:xfrm flipH="false" flipV="false" rot="0">
            <a:off x="9676464" y="5790779"/>
            <a:ext cx="3746642" cy="1658110"/>
          </a:xfrm>
          <a:custGeom>
            <a:avLst/>
            <a:gdLst/>
            <a:ahLst/>
            <a:cxnLst/>
            <a:rect r="r" b="b" t="t" l="l"/>
            <a:pathLst>
              <a:path h="1658110" w="3746642">
                <a:moveTo>
                  <a:pt x="0" y="0"/>
                </a:moveTo>
                <a:lnTo>
                  <a:pt x="3746642" y="0"/>
                </a:lnTo>
                <a:lnTo>
                  <a:pt x="3746642" y="1658110"/>
                </a:lnTo>
                <a:lnTo>
                  <a:pt x="0" y="16581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0" id="50"/>
          <p:cNvSpPr txBox="true"/>
          <p:nvPr/>
        </p:nvSpPr>
        <p:spPr>
          <a:xfrm rot="0">
            <a:off x="9673842" y="6143749"/>
            <a:ext cx="3916763" cy="895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Implementasi </a:t>
            </a:r>
          </a:p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Keamanan</a:t>
            </a:r>
          </a:p>
        </p:txBody>
      </p:sp>
      <p:sp>
        <p:nvSpPr>
          <p:cNvPr name="Freeform 51" id="51"/>
          <p:cNvSpPr/>
          <p:nvPr/>
        </p:nvSpPr>
        <p:spPr>
          <a:xfrm flipH="false" flipV="false" rot="0">
            <a:off x="5178011" y="5770927"/>
            <a:ext cx="3746642" cy="1658110"/>
          </a:xfrm>
          <a:custGeom>
            <a:avLst/>
            <a:gdLst/>
            <a:ahLst/>
            <a:cxnLst/>
            <a:rect r="r" b="b" t="t" l="l"/>
            <a:pathLst>
              <a:path h="1658110" w="3746642">
                <a:moveTo>
                  <a:pt x="0" y="0"/>
                </a:moveTo>
                <a:lnTo>
                  <a:pt x="3746642" y="0"/>
                </a:lnTo>
                <a:lnTo>
                  <a:pt x="3746642" y="1658110"/>
                </a:lnTo>
                <a:lnTo>
                  <a:pt x="0" y="16581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2" id="52"/>
          <p:cNvSpPr txBox="true"/>
          <p:nvPr/>
        </p:nvSpPr>
        <p:spPr>
          <a:xfrm rot="0">
            <a:off x="5041125" y="6317895"/>
            <a:ext cx="3916763" cy="443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Pengujian</a:t>
            </a:r>
          </a:p>
        </p:txBody>
      </p:sp>
      <p:grpSp>
        <p:nvGrpSpPr>
          <p:cNvPr name="Group 53" id="53"/>
          <p:cNvGrpSpPr/>
          <p:nvPr/>
        </p:nvGrpSpPr>
        <p:grpSpPr>
          <a:xfrm rot="-10800000">
            <a:off x="4341914" y="6181009"/>
            <a:ext cx="836097" cy="836097"/>
            <a:chOff x="0" y="0"/>
            <a:chExt cx="812800" cy="81280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Freeform 56" id="56"/>
          <p:cNvSpPr/>
          <p:nvPr/>
        </p:nvSpPr>
        <p:spPr>
          <a:xfrm flipH="false" flipV="false" rot="0">
            <a:off x="627733" y="5790779"/>
            <a:ext cx="3746642" cy="1658110"/>
          </a:xfrm>
          <a:custGeom>
            <a:avLst/>
            <a:gdLst/>
            <a:ahLst/>
            <a:cxnLst/>
            <a:rect r="r" b="b" t="t" l="l"/>
            <a:pathLst>
              <a:path h="1658110" w="3746642">
                <a:moveTo>
                  <a:pt x="0" y="0"/>
                </a:moveTo>
                <a:lnTo>
                  <a:pt x="3746642" y="0"/>
                </a:lnTo>
                <a:lnTo>
                  <a:pt x="3746642" y="1658110"/>
                </a:lnTo>
                <a:lnTo>
                  <a:pt x="0" y="16581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7" id="57"/>
          <p:cNvSpPr txBox="true"/>
          <p:nvPr/>
        </p:nvSpPr>
        <p:spPr>
          <a:xfrm rot="0">
            <a:off x="534856" y="6123897"/>
            <a:ext cx="3916763" cy="895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Deploy dan </a:t>
            </a:r>
          </a:p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Maintenance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DAGLE9W71uA</dc:identifier>
  <dcterms:modified xsi:type="dcterms:W3CDTF">2011-08-01T06:04:30Z</dcterms:modified>
  <cp:revision>1</cp:revision>
  <dc:title>BAB 12 Perancangan Perangkat Lunak.pptx</dc:title>
</cp:coreProperties>
</file>