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2" r:id="rId3"/>
    <p:sldId id="259" r:id="rId4"/>
    <p:sldId id="260" r:id="rId5"/>
    <p:sldId id="284" r:id="rId6"/>
    <p:sldId id="285" r:id="rId7"/>
    <p:sldId id="258" r:id="rId8"/>
    <p:sldId id="261" r:id="rId9"/>
    <p:sldId id="272" r:id="rId10"/>
    <p:sldId id="275" r:id="rId11"/>
    <p:sldId id="273" r:id="rId12"/>
    <p:sldId id="274" r:id="rId13"/>
    <p:sldId id="276" r:id="rId14"/>
    <p:sldId id="264" r:id="rId15"/>
    <p:sldId id="265" r:id="rId16"/>
    <p:sldId id="266" r:id="rId17"/>
    <p:sldId id="267" r:id="rId18"/>
    <p:sldId id="268" r:id="rId19"/>
    <p:sldId id="269" r:id="rId20"/>
    <p:sldId id="270" r:id="rId21"/>
    <p:sldId id="271"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11/4/2020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11/4/2020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84755"/>
            <a:ext cx="9603275" cy="1049235"/>
          </a:xfrm>
        </p:spPr>
        <p:txBody>
          <a:bodyPr>
            <a:noAutofit/>
          </a:bodyPr>
          <a:lstStyle/>
          <a:p>
            <a:pPr algn="ctr"/>
            <a:r>
              <a:rPr lang="en-US" sz="5400" dirty="0" err="1" smtClean="0"/>
              <a:t>Prinsip-prinsip</a:t>
            </a:r>
            <a:r>
              <a:rPr lang="en-US" sz="5400" dirty="0" smtClean="0"/>
              <a:t> </a:t>
            </a:r>
            <a:r>
              <a:rPr lang="en-US" sz="5400" dirty="0" err="1" smtClean="0"/>
              <a:t>lingkungan</a:t>
            </a:r>
            <a:r>
              <a:rPr lang="en-US" sz="5400" dirty="0" smtClean="0"/>
              <a:t> </a:t>
            </a:r>
            <a:r>
              <a:rPr lang="en-US" sz="5400" dirty="0" err="1" smtClean="0"/>
              <a:t>hidup</a:t>
            </a:r>
            <a:endParaRPr lang="en-US" sz="5400" dirty="0"/>
          </a:p>
        </p:txBody>
      </p:sp>
      <p:pic>
        <p:nvPicPr>
          <p:cNvPr id="6146" name="Picture 2" descr="Prinsip-Prinsip Hukum Lingkungan Internasional - NegaraHukum.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9481"/>
            <a:ext cx="12192000" cy="428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626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err="1" smtClean="0"/>
              <a:t>Berdasarkan</a:t>
            </a:r>
            <a:r>
              <a:rPr lang="en-US" sz="2800" dirty="0" smtClean="0"/>
              <a:t> </a:t>
            </a:r>
            <a:r>
              <a:rPr lang="en-US" sz="2800" i="1" dirty="0" err="1" smtClean="0"/>
              <a:t>prinsip</a:t>
            </a:r>
            <a:r>
              <a:rPr lang="en-US" sz="2800" i="1" dirty="0" smtClean="0"/>
              <a:t> </a:t>
            </a:r>
            <a:r>
              <a:rPr lang="en-US" sz="2800" i="1" dirty="0"/>
              <a:t>liability based on </a:t>
            </a:r>
            <a:r>
              <a:rPr lang="en-US" sz="2800" i="1" dirty="0" smtClean="0"/>
              <a:t>fault,  </a:t>
            </a:r>
            <a:r>
              <a:rPr lang="en-US" sz="2800" dirty="0" err="1"/>
              <a:t>tanggung</a:t>
            </a:r>
            <a:r>
              <a:rPr lang="en-US" sz="2800" dirty="0"/>
              <a:t> </a:t>
            </a:r>
            <a:r>
              <a:rPr lang="en-US" sz="2800" dirty="0" err="1"/>
              <a:t>jawab</a:t>
            </a:r>
            <a:r>
              <a:rPr lang="en-US" sz="2800" dirty="0"/>
              <a:t> </a:t>
            </a:r>
            <a:r>
              <a:rPr lang="en-US" sz="2800" dirty="0" err="1"/>
              <a:t>tidak</a:t>
            </a:r>
            <a:r>
              <a:rPr lang="en-US" sz="2800" dirty="0"/>
              <a:t> </a:t>
            </a:r>
            <a:r>
              <a:rPr lang="en-US" sz="2800" dirty="0" err="1" smtClean="0"/>
              <a:t>akan</a:t>
            </a:r>
            <a:r>
              <a:rPr lang="en-US" sz="2800" dirty="0"/>
              <a:t> </a:t>
            </a:r>
            <a:r>
              <a:rPr lang="en-US" sz="2800" dirty="0" err="1"/>
              <a:t>pernah</a:t>
            </a:r>
            <a:r>
              <a:rPr lang="en-US" sz="2800" dirty="0"/>
              <a:t> </a:t>
            </a:r>
            <a:r>
              <a:rPr lang="en-US" sz="2800" dirty="0" err="1"/>
              <a:t>lahir</a:t>
            </a:r>
            <a:r>
              <a:rPr lang="en-US" sz="2800" dirty="0"/>
              <a:t> </a:t>
            </a:r>
            <a:r>
              <a:rPr lang="en-US" sz="2800" dirty="0" err="1"/>
              <a:t>tanpa</a:t>
            </a:r>
            <a:r>
              <a:rPr lang="en-US" sz="2800" dirty="0"/>
              <a:t> </a:t>
            </a:r>
            <a:r>
              <a:rPr lang="en-US" sz="2800" dirty="0" err="1"/>
              <a:t>adanya</a:t>
            </a:r>
            <a:r>
              <a:rPr lang="en-US" sz="2800" dirty="0"/>
              <a:t> </a:t>
            </a:r>
            <a:r>
              <a:rPr lang="en-US" sz="2800" dirty="0" err="1"/>
              <a:t>kesalahan</a:t>
            </a:r>
            <a:r>
              <a:rPr lang="en-US" sz="2800" dirty="0"/>
              <a:t> (</a:t>
            </a:r>
            <a:r>
              <a:rPr lang="en-US" sz="2800" i="1" dirty="0"/>
              <a:t>fault</a:t>
            </a:r>
            <a:r>
              <a:rPr lang="en-US" sz="2800" dirty="0"/>
              <a:t>), </a:t>
            </a:r>
            <a:r>
              <a:rPr lang="en-US" sz="2800" dirty="0" err="1"/>
              <a:t>sehingga</a:t>
            </a:r>
            <a:r>
              <a:rPr lang="en-US" sz="2800" dirty="0"/>
              <a:t> </a:t>
            </a:r>
            <a:r>
              <a:rPr lang="en-US" sz="2800" i="1" dirty="0"/>
              <a:t>fault</a:t>
            </a:r>
            <a:r>
              <a:rPr lang="en-US" sz="2800" dirty="0"/>
              <a:t> </a:t>
            </a:r>
            <a:r>
              <a:rPr lang="en-US" sz="2800" dirty="0" err="1"/>
              <a:t>menjadi</a:t>
            </a:r>
            <a:r>
              <a:rPr lang="en-US" sz="2800" dirty="0"/>
              <a:t> </a:t>
            </a:r>
            <a:r>
              <a:rPr lang="en-US" sz="2800" dirty="0" err="1"/>
              <a:t>satu-satunya</a:t>
            </a:r>
            <a:r>
              <a:rPr lang="en-US" sz="2800" dirty="0"/>
              <a:t> </a:t>
            </a:r>
            <a:r>
              <a:rPr lang="en-US" sz="2800" dirty="0" err="1" smtClean="0"/>
              <a:t>faktor</a:t>
            </a:r>
            <a:r>
              <a:rPr lang="en-US" sz="2800" dirty="0" smtClean="0"/>
              <a:t> </a:t>
            </a:r>
            <a:r>
              <a:rPr lang="en-US" sz="2800" dirty="0"/>
              <a:t>yang </a:t>
            </a:r>
            <a:r>
              <a:rPr lang="en-US" sz="2800" dirty="0" err="1"/>
              <a:t>melahirkan</a:t>
            </a:r>
            <a:r>
              <a:rPr lang="en-US" sz="2800" dirty="0"/>
              <a:t> </a:t>
            </a:r>
            <a:r>
              <a:rPr lang="en-US" sz="2800" dirty="0" err="1"/>
              <a:t>tanggung</a:t>
            </a:r>
            <a:r>
              <a:rPr lang="en-US" sz="2800" dirty="0"/>
              <a:t> </a:t>
            </a:r>
            <a:r>
              <a:rPr lang="en-US" sz="2800" dirty="0" err="1"/>
              <a:t>jawab</a:t>
            </a:r>
            <a:r>
              <a:rPr lang="en-US" sz="2800" dirty="0"/>
              <a:t>. </a:t>
            </a:r>
            <a:r>
              <a:rPr lang="en-US" sz="2800" dirty="0" err="1"/>
              <a:t>Prinsip</a:t>
            </a:r>
            <a:r>
              <a:rPr lang="en-US" sz="2800" dirty="0"/>
              <a:t> </a:t>
            </a:r>
            <a:r>
              <a:rPr lang="en-US" sz="2800" dirty="0" err="1"/>
              <a:t>tanggung</a:t>
            </a:r>
            <a:r>
              <a:rPr lang="en-US" sz="2800" dirty="0"/>
              <a:t> </a:t>
            </a:r>
            <a:r>
              <a:rPr lang="en-US" sz="2800" dirty="0" err="1"/>
              <a:t>jawab</a:t>
            </a:r>
            <a:r>
              <a:rPr lang="en-US" sz="2800" dirty="0"/>
              <a:t> </a:t>
            </a:r>
            <a:r>
              <a:rPr lang="en-US" sz="2800" dirty="0" err="1"/>
              <a:t>berdasarkan</a:t>
            </a:r>
            <a:r>
              <a:rPr lang="en-US" sz="2800" dirty="0"/>
              <a:t> </a:t>
            </a:r>
            <a:r>
              <a:rPr lang="en-US" sz="2800" dirty="0" err="1" smtClean="0"/>
              <a:t>kesalahan</a:t>
            </a:r>
            <a:r>
              <a:rPr lang="en-US" sz="2800" dirty="0" smtClean="0"/>
              <a:t> </a:t>
            </a:r>
            <a:r>
              <a:rPr lang="en-US" sz="2800" dirty="0" err="1"/>
              <a:t>ini</a:t>
            </a:r>
            <a:r>
              <a:rPr lang="en-US" sz="2800" dirty="0"/>
              <a:t> </a:t>
            </a:r>
            <a:r>
              <a:rPr lang="en-US" sz="2800" dirty="0" err="1"/>
              <a:t>telah</a:t>
            </a:r>
            <a:r>
              <a:rPr lang="en-US" sz="2800" dirty="0"/>
              <a:t> </a:t>
            </a:r>
            <a:r>
              <a:rPr lang="en-US" sz="2800" dirty="0" err="1"/>
              <a:t>diimplementasikan</a:t>
            </a:r>
            <a:r>
              <a:rPr lang="en-US" sz="2800" dirty="0"/>
              <a:t> </a:t>
            </a:r>
            <a:r>
              <a:rPr lang="en-US" sz="2800" dirty="0" err="1"/>
              <a:t>pada</a:t>
            </a:r>
            <a:r>
              <a:rPr lang="en-US" sz="2800" dirty="0"/>
              <a:t> </a:t>
            </a:r>
            <a:r>
              <a:rPr lang="en-US" sz="2800" dirty="0" err="1"/>
              <a:t>hukum</a:t>
            </a:r>
            <a:r>
              <a:rPr lang="en-US" sz="2800" dirty="0"/>
              <a:t> </a:t>
            </a:r>
            <a:r>
              <a:rPr lang="en-US" sz="2800" dirty="0" err="1"/>
              <a:t>nasional</a:t>
            </a:r>
            <a:r>
              <a:rPr lang="en-US" sz="2800" dirty="0"/>
              <a:t> di </a:t>
            </a:r>
            <a:r>
              <a:rPr lang="en-US" sz="2800" dirty="0" err="1"/>
              <a:t>berbagai</a:t>
            </a:r>
            <a:r>
              <a:rPr lang="en-US" sz="2800" dirty="0"/>
              <a:t> </a:t>
            </a:r>
            <a:r>
              <a:rPr lang="en-US" sz="2800" dirty="0" err="1" smtClean="0"/>
              <a:t>negara</a:t>
            </a:r>
            <a:r>
              <a:rPr lang="en-US" sz="2800" dirty="0" smtClean="0"/>
              <a:t>.</a:t>
            </a:r>
            <a:endParaRPr lang="en-US" sz="2800" dirty="0"/>
          </a:p>
        </p:txBody>
      </p:sp>
    </p:spTree>
    <p:extLst>
      <p:ext uri="{BB962C8B-B14F-4D97-AF65-F5344CB8AC3E}">
        <p14:creationId xmlns:p14="http://schemas.microsoft.com/office/powerpoint/2010/main" val="253525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Pasal</a:t>
            </a:r>
            <a:r>
              <a:rPr lang="en-US" dirty="0"/>
              <a:t> 1365 </a:t>
            </a:r>
            <a:r>
              <a:rPr lang="en-US" dirty="0" err="1"/>
              <a:t>Kitab</a:t>
            </a:r>
            <a:r>
              <a:rPr lang="en-US" dirty="0"/>
              <a:t> </a:t>
            </a:r>
            <a:r>
              <a:rPr lang="en-US" dirty="0" err="1"/>
              <a:t>Undang-Undang</a:t>
            </a:r>
            <a:r>
              <a:rPr lang="en-US" dirty="0"/>
              <a:t> </a:t>
            </a:r>
            <a:r>
              <a:rPr lang="en-US" dirty="0" err="1"/>
              <a:t>Hukum</a:t>
            </a:r>
            <a:r>
              <a:rPr lang="en-US" dirty="0"/>
              <a:t> </a:t>
            </a:r>
            <a:r>
              <a:rPr lang="en-US" dirty="0" err="1"/>
              <a:t>Perdata</a:t>
            </a:r>
            <a:r>
              <a:rPr lang="en-US" dirty="0"/>
              <a:t> (</a:t>
            </a:r>
            <a:r>
              <a:rPr lang="en-US" dirty="0" err="1"/>
              <a:t>KUHPt</a:t>
            </a:r>
            <a:r>
              <a:rPr lang="en-US" dirty="0"/>
              <a:t>)</a:t>
            </a:r>
          </a:p>
        </p:txBody>
      </p:sp>
      <p:sp>
        <p:nvSpPr>
          <p:cNvPr id="3" name="Content Placeholder 2"/>
          <p:cNvSpPr>
            <a:spLocks noGrp="1"/>
          </p:cNvSpPr>
          <p:nvPr>
            <p:ph idx="1"/>
          </p:nvPr>
        </p:nvSpPr>
        <p:spPr/>
        <p:txBody>
          <a:bodyPr>
            <a:noAutofit/>
          </a:bodyPr>
          <a:lstStyle/>
          <a:p>
            <a:pPr marL="0" indent="0">
              <a:buNone/>
            </a:pPr>
            <a:r>
              <a:rPr lang="en-US" sz="2800" dirty="0" err="1" smtClean="0"/>
              <a:t>Unsur-unsur</a:t>
            </a:r>
            <a:r>
              <a:rPr lang="en-US" sz="2800" dirty="0" smtClean="0"/>
              <a:t> </a:t>
            </a:r>
            <a:r>
              <a:rPr lang="en-US" sz="2800" dirty="0"/>
              <a:t>yang </a:t>
            </a:r>
            <a:r>
              <a:rPr lang="en-US" sz="2800" dirty="0" err="1"/>
              <a:t>harus</a:t>
            </a:r>
            <a:r>
              <a:rPr lang="en-US" sz="2800" dirty="0"/>
              <a:t> </a:t>
            </a:r>
            <a:r>
              <a:rPr lang="en-US" sz="2800" dirty="0" err="1"/>
              <a:t>dipenuhi</a:t>
            </a:r>
            <a:r>
              <a:rPr lang="en-US" sz="2800" dirty="0"/>
              <a:t> </a:t>
            </a:r>
            <a:r>
              <a:rPr lang="en-US" sz="2800" dirty="0" err="1"/>
              <a:t>dalam</a:t>
            </a:r>
            <a:r>
              <a:rPr lang="en-US" sz="2800" dirty="0"/>
              <a:t> </a:t>
            </a:r>
            <a:r>
              <a:rPr lang="en-US" sz="2800" dirty="0" err="1"/>
              <a:t>suatu</a:t>
            </a:r>
            <a:r>
              <a:rPr lang="en-US" sz="2800" dirty="0"/>
              <a:t> </a:t>
            </a:r>
            <a:r>
              <a:rPr lang="en-US" sz="2800" dirty="0" err="1"/>
              <a:t>gugatan</a:t>
            </a:r>
            <a:r>
              <a:rPr lang="en-US" sz="2800" dirty="0"/>
              <a:t> liability based </a:t>
            </a:r>
            <a:r>
              <a:rPr lang="en-US" sz="2800" dirty="0" smtClean="0"/>
              <a:t>on fault</a:t>
            </a:r>
            <a:r>
              <a:rPr lang="en-US" sz="2800" dirty="0"/>
              <a:t>, </a:t>
            </a:r>
            <a:r>
              <a:rPr lang="en-US" sz="2800" dirty="0" err="1"/>
              <a:t>yaitu</a:t>
            </a:r>
            <a:r>
              <a:rPr lang="en-US" sz="2800" dirty="0"/>
              <a:t>: </a:t>
            </a:r>
            <a:endParaRPr lang="en-US" sz="2800" dirty="0" smtClean="0"/>
          </a:p>
          <a:p>
            <a:pPr marL="514350" indent="-514350">
              <a:buFont typeface="+mj-lt"/>
              <a:buAutoNum type="alphaLcPeriod"/>
            </a:pPr>
            <a:r>
              <a:rPr lang="en-US" sz="2800" dirty="0" err="1" smtClean="0"/>
              <a:t>adanya</a:t>
            </a:r>
            <a:r>
              <a:rPr lang="en-US" sz="2800" dirty="0" smtClean="0"/>
              <a:t> </a:t>
            </a:r>
            <a:r>
              <a:rPr lang="en-US" sz="2800" dirty="0" err="1"/>
              <a:t>perbuatan</a:t>
            </a:r>
            <a:r>
              <a:rPr lang="en-US" sz="2800" dirty="0"/>
              <a:t> </a:t>
            </a:r>
            <a:r>
              <a:rPr lang="en-US" sz="2800" dirty="0" err="1"/>
              <a:t>melawan</a:t>
            </a:r>
            <a:r>
              <a:rPr lang="en-US" sz="2800" dirty="0"/>
              <a:t> </a:t>
            </a:r>
            <a:r>
              <a:rPr lang="en-US" sz="2800" dirty="0" err="1"/>
              <a:t>hukum</a:t>
            </a:r>
            <a:r>
              <a:rPr lang="en-US" sz="2800" dirty="0"/>
              <a:t> </a:t>
            </a:r>
            <a:r>
              <a:rPr lang="en-US" sz="2800" dirty="0" err="1"/>
              <a:t>dari</a:t>
            </a:r>
            <a:r>
              <a:rPr lang="en-US" sz="2800" dirty="0"/>
              <a:t> </a:t>
            </a:r>
            <a:r>
              <a:rPr lang="en-US" sz="2800" dirty="0" err="1"/>
              <a:t>pihak</a:t>
            </a:r>
            <a:r>
              <a:rPr lang="en-US" sz="2800" dirty="0"/>
              <a:t> </a:t>
            </a:r>
            <a:r>
              <a:rPr lang="en-US" sz="2800" dirty="0" err="1"/>
              <a:t>tergugat</a:t>
            </a:r>
            <a:r>
              <a:rPr lang="en-US" sz="2800" dirty="0"/>
              <a:t>; </a:t>
            </a:r>
            <a:endParaRPr lang="en-US" sz="2800" dirty="0" smtClean="0"/>
          </a:p>
          <a:p>
            <a:pPr marL="514350" indent="-514350">
              <a:buFont typeface="+mj-lt"/>
              <a:buAutoNum type="alphaLcPeriod"/>
            </a:pPr>
            <a:r>
              <a:rPr lang="en-US" sz="2800" dirty="0" err="1" smtClean="0"/>
              <a:t>perbuatan</a:t>
            </a:r>
            <a:r>
              <a:rPr lang="en-US" sz="2800" dirty="0" smtClean="0"/>
              <a:t> </a:t>
            </a:r>
            <a:r>
              <a:rPr lang="en-US" sz="2800" dirty="0" err="1"/>
              <a:t>tersebut</a:t>
            </a:r>
            <a:r>
              <a:rPr lang="en-US" sz="2800" dirty="0"/>
              <a:t> </a:t>
            </a:r>
            <a:r>
              <a:rPr lang="en-US" sz="2800" dirty="0" err="1"/>
              <a:t>dapat</a:t>
            </a:r>
            <a:r>
              <a:rPr lang="en-US" sz="2800" dirty="0"/>
              <a:t> </a:t>
            </a:r>
            <a:r>
              <a:rPr lang="en-US" sz="2800" dirty="0" err="1"/>
              <a:t>dipersalahkan</a:t>
            </a:r>
            <a:r>
              <a:rPr lang="en-US" sz="2800" dirty="0"/>
              <a:t> </a:t>
            </a:r>
            <a:r>
              <a:rPr lang="en-US" sz="2800" dirty="0" err="1"/>
              <a:t>kepadanya</a:t>
            </a:r>
            <a:r>
              <a:rPr lang="en-US" sz="2800" dirty="0"/>
              <a:t>; </a:t>
            </a:r>
            <a:r>
              <a:rPr lang="en-US" sz="2800" dirty="0" err="1"/>
              <a:t>dan</a:t>
            </a:r>
            <a:r>
              <a:rPr lang="en-US" sz="2800" dirty="0"/>
              <a:t> </a:t>
            </a:r>
            <a:endParaRPr lang="en-US" sz="2800" dirty="0" smtClean="0"/>
          </a:p>
          <a:p>
            <a:pPr marL="514350" indent="-514350">
              <a:buFont typeface="+mj-lt"/>
              <a:buAutoNum type="alphaLcPeriod"/>
            </a:pPr>
            <a:r>
              <a:rPr lang="en-US" sz="2800" dirty="0" err="1" smtClean="0"/>
              <a:t>adanya</a:t>
            </a:r>
            <a:r>
              <a:rPr lang="en-US" sz="2800" dirty="0" smtClean="0"/>
              <a:t> </a:t>
            </a:r>
            <a:r>
              <a:rPr lang="en-US" sz="2800" dirty="0" err="1" smtClean="0"/>
              <a:t>kerugian</a:t>
            </a:r>
            <a:r>
              <a:rPr lang="en-US" sz="2800" dirty="0" smtClean="0"/>
              <a:t> yang </a:t>
            </a:r>
            <a:r>
              <a:rPr lang="en-US" sz="2800" dirty="0" err="1"/>
              <a:t>diderita</a:t>
            </a:r>
            <a:r>
              <a:rPr lang="en-US" sz="2800" dirty="0"/>
              <a:t> </a:t>
            </a:r>
            <a:r>
              <a:rPr lang="en-US" sz="2800" dirty="0" err="1"/>
              <a:t>penggugat</a:t>
            </a:r>
            <a:r>
              <a:rPr lang="en-US" sz="2800" dirty="0"/>
              <a:t> </a:t>
            </a:r>
            <a:r>
              <a:rPr lang="en-US" sz="2800" dirty="0" err="1"/>
              <a:t>sebagai</a:t>
            </a:r>
            <a:r>
              <a:rPr lang="en-US" sz="2800" dirty="0"/>
              <a:t> </a:t>
            </a:r>
            <a:r>
              <a:rPr lang="en-US" sz="2800" dirty="0" err="1"/>
              <a:t>akibat</a:t>
            </a:r>
            <a:r>
              <a:rPr lang="en-US" sz="2800" dirty="0"/>
              <a:t> </a:t>
            </a:r>
            <a:r>
              <a:rPr lang="en-US" sz="2800" dirty="0" err="1"/>
              <a:t>dari</a:t>
            </a:r>
            <a:r>
              <a:rPr lang="en-US" sz="2800" dirty="0"/>
              <a:t> </a:t>
            </a:r>
            <a:r>
              <a:rPr lang="en-US" sz="2800" dirty="0" err="1"/>
              <a:t>kesalahan</a:t>
            </a:r>
            <a:r>
              <a:rPr lang="en-US" sz="2800" dirty="0"/>
              <a:t> </a:t>
            </a:r>
            <a:r>
              <a:rPr lang="en-US" sz="2800" dirty="0" err="1"/>
              <a:t>tersebut</a:t>
            </a:r>
            <a:endParaRPr lang="en-US" sz="2800" dirty="0"/>
          </a:p>
        </p:txBody>
      </p:sp>
    </p:spTree>
    <p:extLst>
      <p:ext uri="{BB962C8B-B14F-4D97-AF65-F5344CB8AC3E}">
        <p14:creationId xmlns:p14="http://schemas.microsoft.com/office/powerpoint/2010/main" val="1623253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Pembuktian</a:t>
            </a:r>
            <a:r>
              <a:rPr lang="en-US" dirty="0" smtClean="0"/>
              <a:t> </a:t>
            </a:r>
            <a:r>
              <a:rPr lang="en-US" dirty="0" err="1" smtClean="0"/>
              <a:t>dalam</a:t>
            </a:r>
            <a:r>
              <a:rPr lang="en-US" dirty="0" smtClean="0"/>
              <a:t> Liability based on fault</a:t>
            </a:r>
            <a:endParaRPr lang="en-US" dirty="0"/>
          </a:p>
        </p:txBody>
      </p:sp>
      <p:sp>
        <p:nvSpPr>
          <p:cNvPr id="3" name="Content Placeholder 2"/>
          <p:cNvSpPr>
            <a:spLocks noGrp="1"/>
          </p:cNvSpPr>
          <p:nvPr>
            <p:ph idx="1"/>
          </p:nvPr>
        </p:nvSpPr>
        <p:spPr/>
        <p:txBody>
          <a:bodyPr>
            <a:normAutofit/>
          </a:bodyPr>
          <a:lstStyle/>
          <a:p>
            <a:r>
              <a:rPr lang="en-US" sz="2400" dirty="0"/>
              <a:t>Hal yang </a:t>
            </a:r>
            <a:r>
              <a:rPr lang="en-US" sz="2400" dirty="0" err="1"/>
              <a:t>sangat</a:t>
            </a:r>
            <a:r>
              <a:rPr lang="en-US" sz="2400" dirty="0"/>
              <a:t> </a:t>
            </a:r>
            <a:r>
              <a:rPr lang="en-US" sz="2400" dirty="0" err="1"/>
              <a:t>penting</a:t>
            </a:r>
            <a:r>
              <a:rPr lang="en-US" sz="2400" dirty="0"/>
              <a:t> </a:t>
            </a:r>
            <a:r>
              <a:rPr lang="en-US" sz="2400" dirty="0" err="1"/>
              <a:t>dalam</a:t>
            </a:r>
            <a:r>
              <a:rPr lang="en-US" sz="2400" dirty="0"/>
              <a:t> </a:t>
            </a:r>
            <a:r>
              <a:rPr lang="en-US" sz="2400" dirty="0" err="1"/>
              <a:t>prinsip</a:t>
            </a:r>
            <a:r>
              <a:rPr lang="en-US" sz="2400" dirty="0"/>
              <a:t> </a:t>
            </a:r>
            <a:r>
              <a:rPr lang="en-US" sz="2400" i="1" dirty="0"/>
              <a:t>liability based on fault </a:t>
            </a:r>
            <a:r>
              <a:rPr lang="en-US" sz="2400" dirty="0" err="1" smtClean="0"/>
              <a:t>adalah</a:t>
            </a:r>
            <a:r>
              <a:rPr lang="en-US" sz="2400" dirty="0" smtClean="0"/>
              <a:t> </a:t>
            </a:r>
            <a:r>
              <a:rPr lang="en-US" sz="2400" dirty="0" err="1" smtClean="0"/>
              <a:t>masalah</a:t>
            </a:r>
            <a:r>
              <a:rPr lang="en-US" sz="2400" dirty="0" smtClean="0"/>
              <a:t> </a:t>
            </a:r>
            <a:r>
              <a:rPr lang="en-US" sz="2400" dirty="0" err="1"/>
              <a:t>beban</a:t>
            </a:r>
            <a:r>
              <a:rPr lang="en-US" sz="2400" dirty="0"/>
              <a:t> </a:t>
            </a:r>
            <a:r>
              <a:rPr lang="en-US" sz="2400" dirty="0" err="1"/>
              <a:t>pembuktian</a:t>
            </a:r>
            <a:r>
              <a:rPr lang="en-US" sz="2400" dirty="0"/>
              <a:t>. </a:t>
            </a:r>
            <a:endParaRPr lang="en-US" sz="2400" dirty="0" smtClean="0"/>
          </a:p>
          <a:p>
            <a:r>
              <a:rPr lang="en-US" sz="2400" dirty="0" err="1" smtClean="0"/>
              <a:t>Sebagai</a:t>
            </a:r>
            <a:r>
              <a:rPr lang="en-US" sz="2400" dirty="0" smtClean="0"/>
              <a:t> </a:t>
            </a:r>
            <a:r>
              <a:rPr lang="en-US" sz="2400" dirty="0" err="1"/>
              <a:t>ketentuan</a:t>
            </a:r>
            <a:r>
              <a:rPr lang="en-US" sz="2400" dirty="0"/>
              <a:t> </a:t>
            </a:r>
            <a:r>
              <a:rPr lang="en-US" sz="2400" dirty="0" err="1"/>
              <a:t>umum</a:t>
            </a:r>
            <a:r>
              <a:rPr lang="en-US" sz="2400" dirty="0"/>
              <a:t>, </a:t>
            </a:r>
            <a:r>
              <a:rPr lang="en-US" sz="2400" dirty="0" err="1"/>
              <a:t>prinsip</a:t>
            </a:r>
            <a:r>
              <a:rPr lang="en-US" sz="2400" dirty="0"/>
              <a:t> </a:t>
            </a:r>
            <a:r>
              <a:rPr lang="en-US" sz="2400" i="1" dirty="0"/>
              <a:t>liability based </a:t>
            </a:r>
            <a:r>
              <a:rPr lang="en-US" sz="2400" i="1" dirty="0" smtClean="0"/>
              <a:t>on fault </a:t>
            </a:r>
            <a:r>
              <a:rPr lang="en-US" sz="2400" dirty="0" err="1"/>
              <a:t>menetapkan</a:t>
            </a:r>
            <a:r>
              <a:rPr lang="en-US" sz="2400" dirty="0"/>
              <a:t> </a:t>
            </a:r>
            <a:r>
              <a:rPr lang="en-US" sz="2400" dirty="0" err="1"/>
              <a:t>penggugat</a:t>
            </a:r>
            <a:r>
              <a:rPr lang="en-US" sz="2400" dirty="0"/>
              <a:t> (</a:t>
            </a:r>
            <a:r>
              <a:rPr lang="en-US" sz="2400" i="1" dirty="0"/>
              <a:t>plaintiff</a:t>
            </a:r>
            <a:r>
              <a:rPr lang="en-US" sz="2400" dirty="0"/>
              <a:t>) yang </a:t>
            </a:r>
            <a:r>
              <a:rPr lang="en-US" sz="2400" dirty="0" err="1"/>
              <a:t>berkewajiban</a:t>
            </a:r>
            <a:r>
              <a:rPr lang="en-US" sz="2400" dirty="0"/>
              <a:t> </a:t>
            </a:r>
            <a:r>
              <a:rPr lang="en-US" sz="2400" dirty="0" err="1"/>
              <a:t>untuk</a:t>
            </a:r>
            <a:r>
              <a:rPr lang="en-US" sz="2400" dirty="0"/>
              <a:t> </a:t>
            </a:r>
            <a:r>
              <a:rPr lang="en-US" sz="2400" dirty="0" err="1" smtClean="0"/>
              <a:t>membuktikan</a:t>
            </a:r>
            <a:r>
              <a:rPr lang="en-US" sz="2400" dirty="0" smtClean="0"/>
              <a:t> </a:t>
            </a:r>
            <a:r>
              <a:rPr lang="en-US" sz="2400" dirty="0" err="1" smtClean="0"/>
              <a:t>bahwa</a:t>
            </a:r>
            <a:r>
              <a:rPr lang="en-US" sz="2400" dirty="0" smtClean="0"/>
              <a:t> </a:t>
            </a:r>
            <a:r>
              <a:rPr lang="en-US" sz="2400" dirty="0" err="1"/>
              <a:t>tergugat</a:t>
            </a:r>
            <a:r>
              <a:rPr lang="en-US" sz="2400" dirty="0"/>
              <a:t> (</a:t>
            </a:r>
            <a:r>
              <a:rPr lang="en-US" sz="2400" i="1" dirty="0"/>
              <a:t>defendant</a:t>
            </a:r>
            <a:r>
              <a:rPr lang="en-US" sz="2400" dirty="0"/>
              <a:t>) </a:t>
            </a:r>
            <a:r>
              <a:rPr lang="en-US" sz="2400" dirty="0" err="1"/>
              <a:t>telah</a:t>
            </a:r>
            <a:r>
              <a:rPr lang="en-US" sz="2400" dirty="0"/>
              <a:t> </a:t>
            </a:r>
            <a:r>
              <a:rPr lang="en-US" sz="2400" dirty="0" err="1"/>
              <a:t>melakukan</a:t>
            </a:r>
            <a:r>
              <a:rPr lang="en-US" sz="2400" dirty="0"/>
              <a:t> </a:t>
            </a:r>
            <a:r>
              <a:rPr lang="en-US" sz="2400" dirty="0" err="1"/>
              <a:t>perbuatan</a:t>
            </a:r>
            <a:r>
              <a:rPr lang="en-US" sz="2400" dirty="0"/>
              <a:t> </a:t>
            </a:r>
            <a:r>
              <a:rPr lang="en-US" sz="2400" dirty="0" err="1"/>
              <a:t>melawan</a:t>
            </a:r>
            <a:r>
              <a:rPr lang="en-US" sz="2400" dirty="0"/>
              <a:t> </a:t>
            </a:r>
            <a:r>
              <a:rPr lang="en-US" sz="2400" dirty="0" err="1"/>
              <a:t>hukum</a:t>
            </a:r>
            <a:r>
              <a:rPr lang="en-US" sz="2400" dirty="0"/>
              <a:t>, </a:t>
            </a:r>
            <a:r>
              <a:rPr lang="en-US" sz="2400" dirty="0" err="1" smtClean="0"/>
              <a:t>telah</a:t>
            </a:r>
            <a:r>
              <a:rPr lang="en-US" sz="2400" dirty="0" smtClean="0"/>
              <a:t> </a:t>
            </a:r>
            <a:r>
              <a:rPr lang="en-US" sz="2400" dirty="0" err="1" smtClean="0"/>
              <a:t>melakukan</a:t>
            </a:r>
            <a:r>
              <a:rPr lang="en-US" sz="2400" dirty="0" smtClean="0"/>
              <a:t> </a:t>
            </a:r>
            <a:r>
              <a:rPr lang="en-US" sz="2400" dirty="0" err="1"/>
              <a:t>suatu</a:t>
            </a:r>
            <a:r>
              <a:rPr lang="en-US" sz="2400" dirty="0"/>
              <a:t> </a:t>
            </a:r>
            <a:r>
              <a:rPr lang="en-US" sz="2400" dirty="0" err="1"/>
              <a:t>kesalahan</a:t>
            </a:r>
            <a:r>
              <a:rPr lang="en-US" sz="2400" dirty="0"/>
              <a:t>, </a:t>
            </a:r>
            <a:r>
              <a:rPr lang="en-US" sz="2400" dirty="0" err="1"/>
              <a:t>dan</a:t>
            </a:r>
            <a:r>
              <a:rPr lang="en-US" sz="2400" dirty="0"/>
              <a:t> </a:t>
            </a:r>
            <a:r>
              <a:rPr lang="en-US" sz="2400" dirty="0" err="1"/>
              <a:t>akibat</a:t>
            </a:r>
            <a:r>
              <a:rPr lang="en-US" sz="2400" dirty="0"/>
              <a:t> </a:t>
            </a:r>
            <a:r>
              <a:rPr lang="en-US" sz="2400" dirty="0" err="1"/>
              <a:t>kesalahannya</a:t>
            </a:r>
            <a:r>
              <a:rPr lang="en-US" sz="2400" dirty="0"/>
              <a:t> </a:t>
            </a:r>
            <a:r>
              <a:rPr lang="en-US" sz="2400" dirty="0" err="1"/>
              <a:t>itu</a:t>
            </a:r>
            <a:r>
              <a:rPr lang="en-US" sz="2400" dirty="0"/>
              <a:t> </a:t>
            </a:r>
            <a:r>
              <a:rPr lang="en-US" sz="2400" dirty="0" err="1" smtClean="0"/>
              <a:t>mengakibatkan</a:t>
            </a:r>
            <a:r>
              <a:rPr lang="en-US" sz="2400" dirty="0" smtClean="0"/>
              <a:t> </a:t>
            </a:r>
            <a:r>
              <a:rPr lang="en-US" sz="2400" dirty="0" err="1" smtClean="0"/>
              <a:t>kerugian</a:t>
            </a:r>
            <a:r>
              <a:rPr lang="en-US" sz="2400" dirty="0" smtClean="0"/>
              <a:t> </a:t>
            </a:r>
            <a:r>
              <a:rPr lang="en-US" sz="2400" dirty="0" err="1"/>
              <a:t>kepada</a:t>
            </a:r>
            <a:r>
              <a:rPr lang="en-US" sz="2400" dirty="0"/>
              <a:t> </a:t>
            </a:r>
            <a:r>
              <a:rPr lang="en-US" sz="2400" dirty="0" err="1"/>
              <a:t>pihak</a:t>
            </a:r>
            <a:r>
              <a:rPr lang="en-US" sz="2400" dirty="0"/>
              <a:t> </a:t>
            </a:r>
            <a:r>
              <a:rPr lang="en-US" sz="2400" dirty="0" err="1"/>
              <a:t>penggugat</a:t>
            </a:r>
            <a:endParaRPr lang="en-US" sz="2400" dirty="0"/>
          </a:p>
        </p:txBody>
      </p:sp>
    </p:spTree>
    <p:extLst>
      <p:ext uri="{BB962C8B-B14F-4D97-AF65-F5344CB8AC3E}">
        <p14:creationId xmlns:p14="http://schemas.microsoft.com/office/powerpoint/2010/main" val="626903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Kewajiban</a:t>
            </a:r>
            <a:r>
              <a:rPr lang="en-US" dirty="0" smtClean="0"/>
              <a:t> </a:t>
            </a:r>
            <a:r>
              <a:rPr lang="en-US" dirty="0" err="1" smtClean="0"/>
              <a:t>membuktikan</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err="1" smtClean="0"/>
              <a:t>Prinsip</a:t>
            </a:r>
            <a:r>
              <a:rPr lang="en-US" sz="2800" dirty="0" smtClean="0"/>
              <a:t> </a:t>
            </a:r>
            <a:r>
              <a:rPr lang="en-US" sz="2800" i="1" dirty="0"/>
              <a:t>liability based on fault </a:t>
            </a:r>
            <a:r>
              <a:rPr lang="en-US" sz="2800" dirty="0" err="1"/>
              <a:t>menetapkan</a:t>
            </a:r>
            <a:r>
              <a:rPr lang="en-US" sz="2800" dirty="0"/>
              <a:t> </a:t>
            </a:r>
            <a:r>
              <a:rPr lang="en-US" sz="2800" dirty="0" err="1"/>
              <a:t>penggugat</a:t>
            </a:r>
            <a:r>
              <a:rPr lang="en-US" sz="2800" dirty="0"/>
              <a:t> </a:t>
            </a:r>
            <a:r>
              <a:rPr lang="en-US" sz="2800" dirty="0" smtClean="0"/>
              <a:t> (</a:t>
            </a:r>
            <a:r>
              <a:rPr lang="en-US" sz="2800" i="1" dirty="0"/>
              <a:t>plaintiff</a:t>
            </a:r>
            <a:r>
              <a:rPr lang="en-US" sz="2800" dirty="0"/>
              <a:t>) yang </a:t>
            </a:r>
            <a:r>
              <a:rPr lang="en-US" sz="2800" dirty="0" err="1"/>
              <a:t>berkewajiban</a:t>
            </a:r>
            <a:r>
              <a:rPr lang="en-US" sz="2800" dirty="0"/>
              <a:t> </a:t>
            </a:r>
            <a:r>
              <a:rPr lang="en-US" sz="2800" dirty="0" err="1"/>
              <a:t>untuk</a:t>
            </a:r>
            <a:r>
              <a:rPr lang="en-US" sz="2800" dirty="0"/>
              <a:t> </a:t>
            </a:r>
            <a:r>
              <a:rPr lang="en-US" sz="2800" dirty="0" err="1"/>
              <a:t>membuktikan</a:t>
            </a:r>
            <a:r>
              <a:rPr lang="en-US" sz="2800" dirty="0"/>
              <a:t> </a:t>
            </a:r>
            <a:r>
              <a:rPr lang="en-US" sz="2800" dirty="0" err="1"/>
              <a:t>bahwa</a:t>
            </a:r>
            <a:r>
              <a:rPr lang="en-US" sz="2800" dirty="0"/>
              <a:t> </a:t>
            </a:r>
            <a:r>
              <a:rPr lang="en-US" sz="2800" dirty="0" err="1"/>
              <a:t>tergugat</a:t>
            </a:r>
            <a:r>
              <a:rPr lang="en-US" sz="2800" dirty="0"/>
              <a:t> (</a:t>
            </a:r>
            <a:r>
              <a:rPr lang="en-US" sz="2800" i="1" dirty="0"/>
              <a:t>defendant</a:t>
            </a:r>
            <a:r>
              <a:rPr lang="en-US" sz="2800" dirty="0"/>
              <a:t>) </a:t>
            </a:r>
            <a:r>
              <a:rPr lang="en-US" sz="2800" dirty="0" err="1"/>
              <a:t>telah</a:t>
            </a:r>
            <a:r>
              <a:rPr lang="en-US" sz="2800" dirty="0"/>
              <a:t> </a:t>
            </a:r>
            <a:r>
              <a:rPr lang="en-US" sz="2800" dirty="0" err="1" smtClean="0"/>
              <a:t>melakukan</a:t>
            </a:r>
            <a:r>
              <a:rPr lang="en-US" sz="2800" dirty="0" smtClean="0"/>
              <a:t> </a:t>
            </a:r>
            <a:r>
              <a:rPr lang="en-US" sz="2800" dirty="0" err="1"/>
              <a:t>perbuatan</a:t>
            </a:r>
            <a:r>
              <a:rPr lang="en-US" sz="2800" dirty="0"/>
              <a:t> </a:t>
            </a:r>
            <a:r>
              <a:rPr lang="en-US" sz="2800" dirty="0" err="1"/>
              <a:t>melawan</a:t>
            </a:r>
            <a:r>
              <a:rPr lang="en-US" sz="2800" dirty="0"/>
              <a:t> </a:t>
            </a:r>
            <a:r>
              <a:rPr lang="en-US" sz="2800" dirty="0" err="1"/>
              <a:t>hukum</a:t>
            </a:r>
            <a:r>
              <a:rPr lang="en-US" sz="2800" dirty="0"/>
              <a:t>, </a:t>
            </a:r>
            <a:r>
              <a:rPr lang="en-US" sz="2800" dirty="0" err="1"/>
              <a:t>telah</a:t>
            </a:r>
            <a:r>
              <a:rPr lang="en-US" sz="2800" dirty="0"/>
              <a:t> </a:t>
            </a:r>
            <a:r>
              <a:rPr lang="en-US" sz="2800" dirty="0" err="1"/>
              <a:t>melakukan</a:t>
            </a:r>
            <a:r>
              <a:rPr lang="en-US" sz="2800" dirty="0"/>
              <a:t> </a:t>
            </a:r>
            <a:r>
              <a:rPr lang="en-US" sz="2800" dirty="0" err="1"/>
              <a:t>suatu</a:t>
            </a:r>
            <a:r>
              <a:rPr lang="en-US" sz="2800" dirty="0"/>
              <a:t> </a:t>
            </a:r>
            <a:r>
              <a:rPr lang="en-US" sz="2800" dirty="0" err="1"/>
              <a:t>kesalahan</a:t>
            </a:r>
            <a:r>
              <a:rPr lang="en-US" sz="2800" dirty="0"/>
              <a:t>, </a:t>
            </a:r>
            <a:r>
              <a:rPr lang="en-US" sz="2800" dirty="0" err="1"/>
              <a:t>dan</a:t>
            </a:r>
            <a:r>
              <a:rPr lang="en-US" sz="2800" dirty="0"/>
              <a:t> </a:t>
            </a:r>
            <a:r>
              <a:rPr lang="en-US" sz="2800" dirty="0" smtClean="0"/>
              <a:t> </a:t>
            </a:r>
            <a:r>
              <a:rPr lang="en-US" sz="2800" dirty="0" err="1" smtClean="0"/>
              <a:t>akibat</a:t>
            </a:r>
            <a:r>
              <a:rPr lang="en-US" sz="2800" dirty="0" smtClean="0"/>
              <a:t> </a:t>
            </a:r>
            <a:r>
              <a:rPr lang="en-US" sz="2800" dirty="0" err="1"/>
              <a:t>kesalahannya</a:t>
            </a:r>
            <a:r>
              <a:rPr lang="en-US" sz="2800" dirty="0"/>
              <a:t> </a:t>
            </a:r>
            <a:r>
              <a:rPr lang="en-US" sz="2800" dirty="0" err="1"/>
              <a:t>itu</a:t>
            </a:r>
            <a:r>
              <a:rPr lang="en-US" sz="2800" dirty="0"/>
              <a:t> </a:t>
            </a:r>
            <a:r>
              <a:rPr lang="en-US" sz="2800" dirty="0" err="1"/>
              <a:t>mengakibatkan</a:t>
            </a:r>
            <a:r>
              <a:rPr lang="en-US" sz="2800" dirty="0"/>
              <a:t> </a:t>
            </a:r>
            <a:r>
              <a:rPr lang="en-US" sz="2800" dirty="0" err="1"/>
              <a:t>kerugian</a:t>
            </a:r>
            <a:r>
              <a:rPr lang="en-US" sz="2800" dirty="0"/>
              <a:t> </a:t>
            </a:r>
            <a:r>
              <a:rPr lang="en-US" sz="2800" dirty="0" err="1"/>
              <a:t>kepada</a:t>
            </a:r>
            <a:r>
              <a:rPr lang="en-US" sz="2800" dirty="0"/>
              <a:t> </a:t>
            </a:r>
            <a:r>
              <a:rPr lang="en-US" sz="2800" dirty="0" err="1"/>
              <a:t>pihak</a:t>
            </a:r>
            <a:r>
              <a:rPr lang="en-US" sz="2800" dirty="0"/>
              <a:t> </a:t>
            </a:r>
            <a:r>
              <a:rPr lang="en-US" sz="2800" dirty="0" err="1"/>
              <a:t>penggugat</a:t>
            </a:r>
            <a:r>
              <a:rPr lang="en-US" sz="2800" dirty="0"/>
              <a:t>.</a:t>
            </a:r>
          </a:p>
        </p:txBody>
      </p:sp>
    </p:spTree>
    <p:extLst>
      <p:ext uri="{BB962C8B-B14F-4D97-AF65-F5344CB8AC3E}">
        <p14:creationId xmlns:p14="http://schemas.microsoft.com/office/powerpoint/2010/main" val="4135161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trict Liability And Absolute Liability| No Fault Based Liability| Relevant  Case Law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121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00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teori</a:t>
            </a:r>
            <a:r>
              <a:rPr lang="en-US" dirty="0"/>
              <a:t> </a:t>
            </a:r>
            <a:r>
              <a:rPr lang="en-US" dirty="0" err="1"/>
              <a:t>pertanggungjawaban</a:t>
            </a:r>
            <a:r>
              <a:rPr lang="en-US" dirty="0"/>
              <a:t> </a:t>
            </a:r>
            <a:r>
              <a:rPr lang="en-US" dirty="0" err="1"/>
              <a:t>mutlak</a:t>
            </a:r>
            <a:r>
              <a:rPr lang="en-US" dirty="0"/>
              <a:t> </a:t>
            </a:r>
            <a:r>
              <a:rPr lang="en-US" dirty="0" err="1"/>
              <a:t>atau</a:t>
            </a:r>
            <a:r>
              <a:rPr lang="en-US" dirty="0"/>
              <a:t> strict liability</a:t>
            </a:r>
          </a:p>
        </p:txBody>
      </p:sp>
      <p:sp>
        <p:nvSpPr>
          <p:cNvPr id="3" name="Content Placeholder 2"/>
          <p:cNvSpPr>
            <a:spLocks noGrp="1"/>
          </p:cNvSpPr>
          <p:nvPr>
            <p:ph idx="1"/>
          </p:nvPr>
        </p:nvSpPr>
        <p:spPr/>
        <p:txBody>
          <a:bodyPr>
            <a:normAutofit/>
          </a:bodyPr>
          <a:lstStyle/>
          <a:p>
            <a:r>
              <a:rPr lang="en-US" sz="2800" dirty="0" err="1"/>
              <a:t>Teori</a:t>
            </a:r>
            <a:r>
              <a:rPr lang="en-US" sz="2800" dirty="0"/>
              <a:t> </a:t>
            </a:r>
            <a:r>
              <a:rPr lang="en-US" sz="2800" i="1" dirty="0"/>
              <a:t>strict liability </a:t>
            </a:r>
            <a:r>
              <a:rPr lang="en-US" sz="2800" dirty="0" err="1" smtClean="0"/>
              <a:t>merupakan</a:t>
            </a:r>
            <a:r>
              <a:rPr lang="en-US" sz="2800" dirty="0" smtClean="0"/>
              <a:t> </a:t>
            </a:r>
            <a:r>
              <a:rPr lang="en-US" sz="2800" dirty="0" err="1"/>
              <a:t>tanggung</a:t>
            </a:r>
            <a:r>
              <a:rPr lang="en-US" sz="2800" dirty="0"/>
              <a:t> </a:t>
            </a:r>
            <a:r>
              <a:rPr lang="en-US" sz="2800" dirty="0" err="1"/>
              <a:t>jawab</a:t>
            </a:r>
            <a:r>
              <a:rPr lang="en-US" sz="2800" dirty="0"/>
              <a:t> orang yang </a:t>
            </a:r>
            <a:r>
              <a:rPr lang="en-US" sz="2800" dirty="0" err="1"/>
              <a:t>melakukan</a:t>
            </a:r>
            <a:r>
              <a:rPr lang="en-US" sz="2800" dirty="0"/>
              <a:t> </a:t>
            </a:r>
            <a:r>
              <a:rPr lang="en-US" sz="2800" dirty="0" err="1"/>
              <a:t>suatu</a:t>
            </a:r>
            <a:r>
              <a:rPr lang="en-US" sz="2800" dirty="0"/>
              <a:t> </a:t>
            </a:r>
            <a:r>
              <a:rPr lang="en-US" sz="2800" dirty="0" err="1"/>
              <a:t>jenis</a:t>
            </a:r>
            <a:r>
              <a:rPr lang="en-US" sz="2800" dirty="0"/>
              <a:t> </a:t>
            </a:r>
            <a:r>
              <a:rPr lang="en-US" sz="2800" dirty="0" err="1"/>
              <a:t>kegiatan</a:t>
            </a:r>
            <a:r>
              <a:rPr lang="en-US" sz="2800" dirty="0"/>
              <a:t> yang di </a:t>
            </a:r>
            <a:r>
              <a:rPr lang="en-US" sz="2800" dirty="0" err="1"/>
              <a:t>golongkan</a:t>
            </a:r>
            <a:r>
              <a:rPr lang="en-US" sz="2800" dirty="0"/>
              <a:t> </a:t>
            </a:r>
            <a:r>
              <a:rPr lang="en-US" sz="2800" dirty="0" err="1"/>
              <a:t>sebagai</a:t>
            </a:r>
            <a:r>
              <a:rPr lang="en-US" sz="2800" dirty="0"/>
              <a:t> </a:t>
            </a:r>
            <a:r>
              <a:rPr lang="en-US" sz="2800" i="1" dirty="0"/>
              <a:t>abnormally </a:t>
            </a:r>
            <a:r>
              <a:rPr lang="en-US" sz="2800" i="1" dirty="0" smtClean="0"/>
              <a:t>dangerous</a:t>
            </a:r>
            <a:r>
              <a:rPr lang="en-US" sz="2800" dirty="0" smtClean="0"/>
              <a:t>.</a:t>
            </a:r>
          </a:p>
          <a:p>
            <a:r>
              <a:rPr lang="en-US" sz="2800" dirty="0" err="1" smtClean="0"/>
              <a:t>Maka</a:t>
            </a:r>
            <a:r>
              <a:rPr lang="en-US" sz="2800" dirty="0" smtClean="0"/>
              <a:t> </a:t>
            </a:r>
            <a:r>
              <a:rPr lang="en-US" sz="2800" dirty="0" err="1"/>
              <a:t>ia</a:t>
            </a:r>
            <a:r>
              <a:rPr lang="en-US" sz="2800" dirty="0"/>
              <a:t> </a:t>
            </a:r>
            <a:r>
              <a:rPr lang="en-US" sz="2800" dirty="0" err="1"/>
              <a:t>diwajibkan</a:t>
            </a:r>
            <a:r>
              <a:rPr lang="en-US" sz="2800" dirty="0"/>
              <a:t> </a:t>
            </a:r>
            <a:r>
              <a:rPr lang="en-US" sz="2800" dirty="0" err="1"/>
              <a:t>memikul</a:t>
            </a:r>
            <a:r>
              <a:rPr lang="en-US" sz="2800" dirty="0"/>
              <a:t> </a:t>
            </a:r>
            <a:r>
              <a:rPr lang="en-US" sz="2800" dirty="0" err="1"/>
              <a:t>segala</a:t>
            </a:r>
            <a:r>
              <a:rPr lang="en-US" sz="2800" dirty="0"/>
              <a:t> </a:t>
            </a:r>
            <a:r>
              <a:rPr lang="en-US" sz="2800" dirty="0" err="1"/>
              <a:t>kerugian</a:t>
            </a:r>
            <a:r>
              <a:rPr lang="en-US" sz="2800" dirty="0"/>
              <a:t> yang </a:t>
            </a:r>
            <a:r>
              <a:rPr lang="en-US" sz="2800" dirty="0" err="1"/>
              <a:t>ditimbulkan</a:t>
            </a:r>
            <a:r>
              <a:rPr lang="en-US" sz="2800" dirty="0"/>
              <a:t>, </a:t>
            </a:r>
            <a:r>
              <a:rPr lang="en-US" sz="2800" dirty="0" err="1"/>
              <a:t>meskipun</a:t>
            </a:r>
            <a:r>
              <a:rPr lang="en-US" sz="2800" dirty="0"/>
              <a:t> </a:t>
            </a:r>
            <a:r>
              <a:rPr lang="en-US" sz="2800" dirty="0" err="1"/>
              <a:t>telah</a:t>
            </a:r>
            <a:r>
              <a:rPr lang="en-US" sz="2800" dirty="0"/>
              <a:t> </a:t>
            </a:r>
            <a:r>
              <a:rPr lang="en-US" sz="2800" dirty="0" err="1"/>
              <a:t>bertindak</a:t>
            </a:r>
            <a:r>
              <a:rPr lang="en-US" sz="2800" dirty="0"/>
              <a:t> </a:t>
            </a:r>
            <a:r>
              <a:rPr lang="en-US" sz="2800" dirty="0" err="1" smtClean="0"/>
              <a:t>hati-hati</a:t>
            </a:r>
            <a:r>
              <a:rPr lang="en-US" sz="2800" dirty="0" smtClean="0"/>
              <a:t> </a:t>
            </a:r>
            <a:r>
              <a:rPr lang="en-US" sz="2800" dirty="0" err="1"/>
              <a:t>untuk</a:t>
            </a:r>
            <a:r>
              <a:rPr lang="en-US" sz="2800" dirty="0"/>
              <a:t> </a:t>
            </a:r>
            <a:r>
              <a:rPr lang="en-US" sz="2800" dirty="0" err="1"/>
              <a:t>mencegah</a:t>
            </a:r>
            <a:r>
              <a:rPr lang="en-US" sz="2800" dirty="0"/>
              <a:t> </a:t>
            </a:r>
            <a:r>
              <a:rPr lang="en-US" sz="2800" dirty="0" err="1"/>
              <a:t>bahaya</a:t>
            </a:r>
            <a:r>
              <a:rPr lang="en-US" sz="2800" dirty="0"/>
              <a:t> </a:t>
            </a:r>
            <a:r>
              <a:rPr lang="en-US" sz="2800" dirty="0" err="1"/>
              <a:t>atau</a:t>
            </a:r>
            <a:r>
              <a:rPr lang="en-US" sz="2800" dirty="0"/>
              <a:t> </a:t>
            </a:r>
            <a:r>
              <a:rPr lang="en-US" sz="2800" dirty="0" err="1"/>
              <a:t>kerugian</a:t>
            </a:r>
            <a:r>
              <a:rPr lang="en-US" sz="2800" dirty="0"/>
              <a:t> </a:t>
            </a:r>
            <a:r>
              <a:rPr lang="en-US" sz="2800" dirty="0" err="1"/>
              <a:t>tersebut</a:t>
            </a:r>
            <a:r>
              <a:rPr lang="en-US" sz="2800" dirty="0"/>
              <a:t>, </a:t>
            </a:r>
            <a:r>
              <a:rPr lang="en-US" sz="2800" dirty="0" err="1"/>
              <a:t>walaupun</a:t>
            </a:r>
            <a:r>
              <a:rPr lang="en-US" sz="2800" dirty="0"/>
              <a:t> </a:t>
            </a:r>
            <a:r>
              <a:rPr lang="en-US" sz="2800" dirty="0" err="1"/>
              <a:t>dilakukan</a:t>
            </a:r>
            <a:r>
              <a:rPr lang="en-US" sz="2800" dirty="0"/>
              <a:t> </a:t>
            </a:r>
            <a:r>
              <a:rPr lang="en-US" sz="2800" dirty="0" err="1"/>
              <a:t>tanpa</a:t>
            </a:r>
            <a:r>
              <a:rPr lang="en-US" sz="2800" dirty="0"/>
              <a:t> </a:t>
            </a:r>
            <a:r>
              <a:rPr lang="en-US" sz="2800" dirty="0" err="1"/>
              <a:t>kesengajaan</a:t>
            </a:r>
            <a:endParaRPr lang="en-US" sz="2800" dirty="0"/>
          </a:p>
        </p:txBody>
      </p:sp>
    </p:spTree>
    <p:extLst>
      <p:ext uri="{BB962C8B-B14F-4D97-AF65-F5344CB8AC3E}">
        <p14:creationId xmlns:p14="http://schemas.microsoft.com/office/powerpoint/2010/main" val="4049678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802900"/>
          </a:xfrm>
        </p:spPr>
        <p:txBody>
          <a:bodyPr>
            <a:normAutofit fontScale="90000"/>
          </a:bodyPr>
          <a:lstStyle/>
          <a:p>
            <a:pPr lvl="0">
              <a:lnSpc>
                <a:spcPct val="100000"/>
              </a:lnSpc>
              <a:spcBef>
                <a:spcPts val="1000"/>
              </a:spcBef>
            </a:pPr>
            <a:r>
              <a:rPr lang="en-US" sz="6000" dirty="0">
                <a:solidFill>
                  <a:srgbClr val="B71E42"/>
                </a:solidFill>
                <a:ea typeface="+mn-ea"/>
                <a:cs typeface="+mn-cs"/>
              </a:rPr>
              <a:t>E. </a:t>
            </a:r>
            <a:r>
              <a:rPr lang="en-US" sz="6000" dirty="0" err="1">
                <a:solidFill>
                  <a:srgbClr val="B71E42"/>
                </a:solidFill>
                <a:ea typeface="+mn-ea"/>
                <a:cs typeface="+mn-cs"/>
              </a:rPr>
              <a:t>Suherman</a:t>
            </a:r>
            <a:r>
              <a:rPr lang="en-US" sz="2200" dirty="0">
                <a:solidFill>
                  <a:srgbClr val="B71E42"/>
                </a:solidFill>
                <a:ea typeface="+mn-ea"/>
                <a:cs typeface="+mn-cs"/>
              </a:rPr>
              <a:t/>
            </a:r>
            <a:br>
              <a:rPr lang="en-US" sz="2200" dirty="0">
                <a:solidFill>
                  <a:srgbClr val="B71E42"/>
                </a:solidFill>
                <a:ea typeface="+mn-ea"/>
                <a:cs typeface="+mn-cs"/>
              </a:rPr>
            </a:br>
            <a:endParaRPr lang="en-US" dirty="0"/>
          </a:p>
        </p:txBody>
      </p:sp>
      <p:sp>
        <p:nvSpPr>
          <p:cNvPr id="3" name="Content Placeholder 2"/>
          <p:cNvSpPr>
            <a:spLocks noGrp="1"/>
          </p:cNvSpPr>
          <p:nvPr>
            <p:ph idx="1"/>
          </p:nvPr>
        </p:nvSpPr>
        <p:spPr/>
        <p:txBody>
          <a:bodyPr>
            <a:normAutofit/>
          </a:bodyPr>
          <a:lstStyle/>
          <a:p>
            <a:pPr marL="0" lvl="0" indent="0">
              <a:buClr>
                <a:srgbClr val="B71E42"/>
              </a:buClr>
              <a:buNone/>
            </a:pPr>
            <a:r>
              <a:rPr lang="en-US" sz="3200" i="1" dirty="0">
                <a:solidFill>
                  <a:prstClr val="black"/>
                </a:solidFill>
              </a:rPr>
              <a:t>S</a:t>
            </a:r>
            <a:r>
              <a:rPr lang="en-US" sz="3200" i="1" dirty="0" smtClean="0">
                <a:solidFill>
                  <a:prstClr val="black"/>
                </a:solidFill>
              </a:rPr>
              <a:t>trict </a:t>
            </a:r>
            <a:r>
              <a:rPr lang="en-US" sz="3200" i="1" dirty="0">
                <a:solidFill>
                  <a:prstClr val="black"/>
                </a:solidFill>
              </a:rPr>
              <a:t>liability </a:t>
            </a:r>
            <a:r>
              <a:rPr lang="en-US" sz="3200" dirty="0" err="1">
                <a:solidFill>
                  <a:prstClr val="black"/>
                </a:solidFill>
              </a:rPr>
              <a:t>disamakan</a:t>
            </a:r>
            <a:r>
              <a:rPr lang="en-US" sz="3200" dirty="0">
                <a:solidFill>
                  <a:prstClr val="black"/>
                </a:solidFill>
              </a:rPr>
              <a:t> </a:t>
            </a:r>
            <a:r>
              <a:rPr lang="en-US" sz="3200" dirty="0" err="1">
                <a:solidFill>
                  <a:prstClr val="black"/>
                </a:solidFill>
              </a:rPr>
              <a:t>dengan</a:t>
            </a:r>
            <a:r>
              <a:rPr lang="en-US" sz="3200" dirty="0">
                <a:solidFill>
                  <a:prstClr val="black"/>
                </a:solidFill>
              </a:rPr>
              <a:t> absolute liability, </a:t>
            </a:r>
            <a:r>
              <a:rPr lang="en-US" sz="3200" dirty="0" err="1">
                <a:solidFill>
                  <a:prstClr val="black"/>
                </a:solidFill>
              </a:rPr>
              <a:t>dalam</a:t>
            </a:r>
            <a:r>
              <a:rPr lang="en-US" sz="3200" dirty="0">
                <a:solidFill>
                  <a:prstClr val="black"/>
                </a:solidFill>
              </a:rPr>
              <a:t> </a:t>
            </a:r>
            <a:r>
              <a:rPr lang="en-US" sz="3200" dirty="0" err="1">
                <a:solidFill>
                  <a:prstClr val="black"/>
                </a:solidFill>
              </a:rPr>
              <a:t>prinsip</a:t>
            </a:r>
            <a:r>
              <a:rPr lang="en-US" sz="3200" dirty="0">
                <a:solidFill>
                  <a:prstClr val="black"/>
                </a:solidFill>
              </a:rPr>
              <a:t> </a:t>
            </a:r>
            <a:r>
              <a:rPr lang="en-US" sz="3200" dirty="0" err="1">
                <a:solidFill>
                  <a:prstClr val="black"/>
                </a:solidFill>
              </a:rPr>
              <a:t>ini</a:t>
            </a:r>
            <a:r>
              <a:rPr lang="en-US" sz="3200" dirty="0">
                <a:solidFill>
                  <a:prstClr val="black"/>
                </a:solidFill>
              </a:rPr>
              <a:t> </a:t>
            </a:r>
            <a:r>
              <a:rPr lang="en-US" sz="3200" dirty="0" err="1">
                <a:solidFill>
                  <a:prstClr val="black"/>
                </a:solidFill>
              </a:rPr>
              <a:t>tidak</a:t>
            </a:r>
            <a:r>
              <a:rPr lang="en-US" sz="3200" dirty="0">
                <a:solidFill>
                  <a:prstClr val="black"/>
                </a:solidFill>
              </a:rPr>
              <a:t> </a:t>
            </a:r>
            <a:r>
              <a:rPr lang="en-US" sz="3200" dirty="0" err="1">
                <a:solidFill>
                  <a:prstClr val="black"/>
                </a:solidFill>
              </a:rPr>
              <a:t>ada</a:t>
            </a:r>
            <a:r>
              <a:rPr lang="en-US" sz="3200" dirty="0">
                <a:solidFill>
                  <a:prstClr val="black"/>
                </a:solidFill>
              </a:rPr>
              <a:t> </a:t>
            </a:r>
            <a:r>
              <a:rPr lang="en-US" sz="3200" dirty="0" err="1">
                <a:solidFill>
                  <a:prstClr val="black"/>
                </a:solidFill>
              </a:rPr>
              <a:t>kemungkinan</a:t>
            </a:r>
            <a:r>
              <a:rPr lang="en-US" sz="3200" dirty="0">
                <a:solidFill>
                  <a:prstClr val="black"/>
                </a:solidFill>
              </a:rPr>
              <a:t> </a:t>
            </a:r>
            <a:r>
              <a:rPr lang="en-US" sz="3200" dirty="0" err="1">
                <a:solidFill>
                  <a:prstClr val="black"/>
                </a:solidFill>
              </a:rPr>
              <a:t>untuk</a:t>
            </a:r>
            <a:r>
              <a:rPr lang="en-US" sz="3200" dirty="0">
                <a:solidFill>
                  <a:prstClr val="black"/>
                </a:solidFill>
              </a:rPr>
              <a:t> </a:t>
            </a:r>
            <a:r>
              <a:rPr lang="en-US" sz="3200" dirty="0" err="1">
                <a:solidFill>
                  <a:prstClr val="black"/>
                </a:solidFill>
              </a:rPr>
              <a:t>membebaskan</a:t>
            </a:r>
            <a:r>
              <a:rPr lang="en-US" sz="3200" dirty="0">
                <a:solidFill>
                  <a:prstClr val="black"/>
                </a:solidFill>
              </a:rPr>
              <a:t> </a:t>
            </a:r>
            <a:r>
              <a:rPr lang="en-US" sz="3200" dirty="0" err="1">
                <a:solidFill>
                  <a:prstClr val="black"/>
                </a:solidFill>
              </a:rPr>
              <a:t>diri</a:t>
            </a:r>
            <a:r>
              <a:rPr lang="en-US" sz="3200" dirty="0">
                <a:solidFill>
                  <a:prstClr val="black"/>
                </a:solidFill>
              </a:rPr>
              <a:t> </a:t>
            </a:r>
            <a:r>
              <a:rPr lang="en-US" sz="3200" dirty="0" err="1">
                <a:solidFill>
                  <a:prstClr val="black"/>
                </a:solidFill>
              </a:rPr>
              <a:t>dari</a:t>
            </a:r>
            <a:r>
              <a:rPr lang="en-US" sz="3200" dirty="0">
                <a:solidFill>
                  <a:prstClr val="black"/>
                </a:solidFill>
              </a:rPr>
              <a:t> </a:t>
            </a:r>
            <a:r>
              <a:rPr lang="en-US" sz="3200" dirty="0" err="1">
                <a:solidFill>
                  <a:prstClr val="black"/>
                </a:solidFill>
              </a:rPr>
              <a:t>tanggung</a:t>
            </a:r>
            <a:r>
              <a:rPr lang="en-US" sz="3200" dirty="0">
                <a:solidFill>
                  <a:prstClr val="black"/>
                </a:solidFill>
              </a:rPr>
              <a:t> </a:t>
            </a:r>
            <a:r>
              <a:rPr lang="en-US" sz="3200" dirty="0" err="1">
                <a:solidFill>
                  <a:prstClr val="black"/>
                </a:solidFill>
              </a:rPr>
              <a:t>jawab</a:t>
            </a:r>
            <a:r>
              <a:rPr lang="en-US" sz="3200" dirty="0">
                <a:solidFill>
                  <a:prstClr val="black"/>
                </a:solidFill>
              </a:rPr>
              <a:t>, </a:t>
            </a:r>
            <a:r>
              <a:rPr lang="en-US" sz="3200" dirty="0" err="1">
                <a:solidFill>
                  <a:prstClr val="black"/>
                </a:solidFill>
              </a:rPr>
              <a:t>kecuali</a:t>
            </a:r>
            <a:r>
              <a:rPr lang="en-US" sz="3200" dirty="0">
                <a:solidFill>
                  <a:prstClr val="black"/>
                </a:solidFill>
              </a:rPr>
              <a:t> </a:t>
            </a:r>
            <a:r>
              <a:rPr lang="en-US" sz="3200" dirty="0" err="1">
                <a:solidFill>
                  <a:prstClr val="black"/>
                </a:solidFill>
              </a:rPr>
              <a:t>apabila</a:t>
            </a:r>
            <a:r>
              <a:rPr lang="en-US" sz="3200" dirty="0">
                <a:solidFill>
                  <a:prstClr val="black"/>
                </a:solidFill>
              </a:rPr>
              <a:t> </a:t>
            </a:r>
            <a:r>
              <a:rPr lang="en-US" sz="3200" dirty="0" err="1">
                <a:solidFill>
                  <a:prstClr val="black"/>
                </a:solidFill>
              </a:rPr>
              <a:t>kerugian</a:t>
            </a:r>
            <a:r>
              <a:rPr lang="en-US" sz="3200" dirty="0">
                <a:solidFill>
                  <a:prstClr val="black"/>
                </a:solidFill>
              </a:rPr>
              <a:t> yang </a:t>
            </a:r>
            <a:r>
              <a:rPr lang="en-US" sz="3200" dirty="0" err="1">
                <a:solidFill>
                  <a:prstClr val="black"/>
                </a:solidFill>
              </a:rPr>
              <a:t>timbul</a:t>
            </a:r>
            <a:r>
              <a:rPr lang="en-US" sz="3200" dirty="0">
                <a:solidFill>
                  <a:prstClr val="black"/>
                </a:solidFill>
              </a:rPr>
              <a:t> </a:t>
            </a:r>
            <a:r>
              <a:rPr lang="en-US" sz="3200" dirty="0" err="1">
                <a:solidFill>
                  <a:prstClr val="black"/>
                </a:solidFill>
              </a:rPr>
              <a:t>karena</a:t>
            </a:r>
            <a:r>
              <a:rPr lang="en-US" sz="3200" dirty="0">
                <a:solidFill>
                  <a:prstClr val="black"/>
                </a:solidFill>
              </a:rPr>
              <a:t> </a:t>
            </a:r>
            <a:r>
              <a:rPr lang="en-US" sz="3200" dirty="0" err="1">
                <a:solidFill>
                  <a:prstClr val="black"/>
                </a:solidFill>
              </a:rPr>
              <a:t>kesalahan</a:t>
            </a:r>
            <a:r>
              <a:rPr lang="en-US" sz="3200" dirty="0">
                <a:solidFill>
                  <a:prstClr val="black"/>
                </a:solidFill>
              </a:rPr>
              <a:t> </a:t>
            </a:r>
            <a:r>
              <a:rPr lang="en-US" sz="3200" dirty="0" err="1">
                <a:solidFill>
                  <a:prstClr val="black"/>
                </a:solidFill>
              </a:rPr>
              <a:t>pihak</a:t>
            </a:r>
            <a:r>
              <a:rPr lang="en-US" sz="3200" dirty="0">
                <a:solidFill>
                  <a:prstClr val="black"/>
                </a:solidFill>
              </a:rPr>
              <a:t> yang </a:t>
            </a:r>
            <a:r>
              <a:rPr lang="en-US" sz="3200" dirty="0" err="1">
                <a:solidFill>
                  <a:prstClr val="black"/>
                </a:solidFill>
              </a:rPr>
              <a:t>dirugikan</a:t>
            </a:r>
            <a:r>
              <a:rPr lang="en-US" sz="3200" dirty="0">
                <a:solidFill>
                  <a:prstClr val="black"/>
                </a:solidFill>
              </a:rPr>
              <a:t> </a:t>
            </a:r>
            <a:r>
              <a:rPr lang="en-US" sz="3200" dirty="0" err="1">
                <a:solidFill>
                  <a:prstClr val="black"/>
                </a:solidFill>
              </a:rPr>
              <a:t>sendiri</a:t>
            </a:r>
            <a:r>
              <a:rPr lang="en-US" sz="3200" dirty="0">
                <a:solidFill>
                  <a:prstClr val="black"/>
                </a:solidFill>
              </a:rPr>
              <a:t>. </a:t>
            </a:r>
            <a:endParaRPr lang="en-US" sz="3200" dirty="0"/>
          </a:p>
        </p:txBody>
      </p:sp>
    </p:spTree>
    <p:extLst>
      <p:ext uri="{BB962C8B-B14F-4D97-AF65-F5344CB8AC3E}">
        <p14:creationId xmlns:p14="http://schemas.microsoft.com/office/powerpoint/2010/main" val="169107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a:t>
            </a:r>
            <a:r>
              <a:rPr lang="en-US" dirty="0"/>
              <a:t>. Curzon </a:t>
            </a:r>
            <a:r>
              <a:rPr lang="en-US" dirty="0" smtClean="0">
                <a:sym typeface="Wingdings" panose="05000000000000000000" pitchFamily="2" charset="2"/>
              </a:rPr>
              <a:t> </a:t>
            </a:r>
            <a:r>
              <a:rPr lang="en-US" dirty="0" err="1" smtClean="0"/>
              <a:t>asas</a:t>
            </a:r>
            <a:r>
              <a:rPr lang="en-US" dirty="0" smtClean="0"/>
              <a:t> </a:t>
            </a:r>
            <a:r>
              <a:rPr lang="en-US" dirty="0" err="1"/>
              <a:t>tersebut</a:t>
            </a:r>
            <a:r>
              <a:rPr lang="en-US" dirty="0"/>
              <a:t> </a:t>
            </a:r>
            <a:r>
              <a:rPr lang="en-US" dirty="0" err="1"/>
              <a:t>diperlukan</a:t>
            </a:r>
            <a:r>
              <a:rPr lang="en-US" dirty="0"/>
              <a:t> </a:t>
            </a:r>
            <a:r>
              <a:rPr lang="en-US" dirty="0" err="1"/>
              <a:t>berkenaan</a:t>
            </a:r>
            <a:r>
              <a:rPr lang="en-US" dirty="0"/>
              <a:t> </a:t>
            </a:r>
            <a:r>
              <a:rPr lang="en-US" dirty="0" err="1" smtClean="0"/>
              <a:t>dengan</a:t>
            </a:r>
            <a:r>
              <a:rPr lang="en-US" dirty="0" smtClean="0"/>
              <a:t> :</a:t>
            </a:r>
            <a:endParaRPr lang="en-US" dirty="0"/>
          </a:p>
        </p:txBody>
      </p:sp>
      <p:sp>
        <p:nvSpPr>
          <p:cNvPr id="3" name="Content Placeholder 2"/>
          <p:cNvSpPr>
            <a:spLocks noGrp="1"/>
          </p:cNvSpPr>
          <p:nvPr>
            <p:ph idx="1"/>
          </p:nvPr>
        </p:nvSpPr>
        <p:spPr>
          <a:xfrm>
            <a:off x="914400" y="2015732"/>
            <a:ext cx="10761043" cy="3450613"/>
          </a:xfrm>
        </p:spPr>
        <p:txBody>
          <a:bodyPr>
            <a:normAutofit/>
          </a:bodyPr>
          <a:lstStyle/>
          <a:p>
            <a:r>
              <a:rPr lang="en-US" sz="2800" dirty="0" err="1"/>
              <a:t>Pentingnya</a:t>
            </a:r>
            <a:r>
              <a:rPr lang="en-US" sz="2800" dirty="0"/>
              <a:t> </a:t>
            </a:r>
            <a:r>
              <a:rPr lang="en-US" sz="2800" dirty="0" err="1"/>
              <a:t>jaminan</a:t>
            </a:r>
            <a:r>
              <a:rPr lang="en-US" sz="2800" dirty="0"/>
              <a:t> </a:t>
            </a:r>
            <a:r>
              <a:rPr lang="en-US" sz="2800" dirty="0" err="1"/>
              <a:t>untuk</a:t>
            </a:r>
            <a:r>
              <a:rPr lang="en-US" sz="2800" dirty="0"/>
              <a:t> </a:t>
            </a:r>
            <a:r>
              <a:rPr lang="en-US" sz="2800" dirty="0" err="1"/>
              <a:t>mematuhi</a:t>
            </a:r>
            <a:r>
              <a:rPr lang="en-US" sz="2800" dirty="0"/>
              <a:t> </a:t>
            </a:r>
            <a:r>
              <a:rPr lang="en-US" sz="2800" dirty="0" err="1"/>
              <a:t>peraturan-peraturan</a:t>
            </a:r>
            <a:r>
              <a:rPr lang="en-US" sz="2800" dirty="0"/>
              <a:t> </a:t>
            </a:r>
            <a:r>
              <a:rPr lang="en-US" sz="2800" dirty="0" err="1"/>
              <a:t>penting</a:t>
            </a:r>
            <a:r>
              <a:rPr lang="en-US" sz="2800" dirty="0"/>
              <a:t> </a:t>
            </a:r>
            <a:r>
              <a:rPr lang="en-US" sz="2800" dirty="0" err="1"/>
              <a:t>tertentu</a:t>
            </a:r>
            <a:r>
              <a:rPr lang="en-US" sz="2800" dirty="0"/>
              <a:t> yang </a:t>
            </a:r>
            <a:r>
              <a:rPr lang="en-US" sz="2800" dirty="0" err="1"/>
              <a:t>diperlukan</a:t>
            </a:r>
            <a:r>
              <a:rPr lang="en-US" sz="2800" dirty="0"/>
              <a:t> </a:t>
            </a:r>
            <a:r>
              <a:rPr lang="en-US" sz="2800" dirty="0" err="1"/>
              <a:t>untuk</a:t>
            </a:r>
            <a:r>
              <a:rPr lang="en-US" sz="2800" dirty="0"/>
              <a:t> </a:t>
            </a:r>
            <a:r>
              <a:rPr lang="en-US" sz="2800" dirty="0" err="1"/>
              <a:t>kesejahteraan</a:t>
            </a:r>
            <a:r>
              <a:rPr lang="en-US" sz="2800" dirty="0"/>
              <a:t> </a:t>
            </a:r>
            <a:r>
              <a:rPr lang="en-US" sz="2800" dirty="0" err="1"/>
              <a:t>masyarakat</a:t>
            </a:r>
            <a:r>
              <a:rPr lang="en-US" sz="2800" dirty="0"/>
              <a:t>. </a:t>
            </a:r>
            <a:endParaRPr lang="en-US" sz="2800" dirty="0" smtClean="0"/>
          </a:p>
          <a:p>
            <a:r>
              <a:rPr lang="en-US" sz="2800" dirty="0" err="1" smtClean="0"/>
              <a:t>Bukti</a:t>
            </a:r>
            <a:r>
              <a:rPr lang="en-US" sz="2800" dirty="0" smtClean="0"/>
              <a:t> </a:t>
            </a:r>
            <a:r>
              <a:rPr lang="en-US" sz="2800" dirty="0" err="1"/>
              <a:t>kesalahan</a:t>
            </a:r>
            <a:r>
              <a:rPr lang="en-US" sz="2800" dirty="0"/>
              <a:t> </a:t>
            </a:r>
            <a:r>
              <a:rPr lang="en-US" sz="2800" dirty="0" err="1"/>
              <a:t>sangat</a:t>
            </a:r>
            <a:r>
              <a:rPr lang="en-US" sz="2800" dirty="0"/>
              <a:t> </a:t>
            </a:r>
            <a:r>
              <a:rPr lang="en-US" sz="2800" dirty="0" err="1"/>
              <a:t>sulit</a:t>
            </a:r>
            <a:r>
              <a:rPr lang="en-US" sz="2800" dirty="0"/>
              <a:t> </a:t>
            </a:r>
            <a:r>
              <a:rPr lang="en-US" sz="2800" dirty="0" err="1"/>
              <a:t>didapat</a:t>
            </a:r>
            <a:r>
              <a:rPr lang="en-US" sz="2800" dirty="0"/>
              <a:t> </a:t>
            </a:r>
            <a:r>
              <a:rPr lang="en-US" sz="2800" dirty="0" err="1"/>
              <a:t>atas</a:t>
            </a:r>
            <a:r>
              <a:rPr lang="en-US" sz="2800" dirty="0"/>
              <a:t> </a:t>
            </a:r>
            <a:r>
              <a:rPr lang="en-US" sz="2800" dirty="0" err="1"/>
              <a:t>pelanggaran-pelanggaran</a:t>
            </a:r>
            <a:r>
              <a:rPr lang="en-US" sz="2800" dirty="0"/>
              <a:t> </a:t>
            </a:r>
            <a:r>
              <a:rPr lang="en-US" sz="2800" dirty="0" err="1"/>
              <a:t>peraturan</a:t>
            </a:r>
            <a:r>
              <a:rPr lang="en-US" sz="2800" dirty="0"/>
              <a:t> yang </a:t>
            </a:r>
            <a:r>
              <a:rPr lang="en-US" sz="2800" dirty="0" err="1"/>
              <a:t>berhubungan</a:t>
            </a:r>
            <a:r>
              <a:rPr lang="en-US" sz="2800" dirty="0"/>
              <a:t> </a:t>
            </a:r>
            <a:r>
              <a:rPr lang="en-US" sz="2800" dirty="0" err="1"/>
              <a:t>dengan</a:t>
            </a:r>
            <a:r>
              <a:rPr lang="en-US" sz="2800" dirty="0"/>
              <a:t> </a:t>
            </a:r>
            <a:r>
              <a:rPr lang="en-US" sz="2800" dirty="0" err="1"/>
              <a:t>kesejahteraan</a:t>
            </a:r>
            <a:r>
              <a:rPr lang="en-US" sz="2800" dirty="0"/>
              <a:t> </a:t>
            </a:r>
            <a:r>
              <a:rPr lang="en-US" sz="2800" dirty="0" err="1"/>
              <a:t>masyarakat</a:t>
            </a:r>
            <a:r>
              <a:rPr lang="en-US" sz="2800" dirty="0" smtClean="0"/>
              <a:t>.</a:t>
            </a:r>
          </a:p>
          <a:p>
            <a:r>
              <a:rPr lang="en-US" sz="2800" dirty="0" smtClean="0"/>
              <a:t>Tingkat </a:t>
            </a:r>
            <a:r>
              <a:rPr lang="en-US" sz="2800" dirty="0" err="1"/>
              <a:t>bahaya</a:t>
            </a:r>
            <a:r>
              <a:rPr lang="en-US" sz="2800" dirty="0"/>
              <a:t> yang </a:t>
            </a:r>
            <a:r>
              <a:rPr lang="en-US" sz="2800" dirty="0" err="1"/>
              <a:t>sosial</a:t>
            </a:r>
            <a:r>
              <a:rPr lang="en-US" sz="2800" dirty="0"/>
              <a:t> yang </a:t>
            </a:r>
            <a:r>
              <a:rPr lang="en-US" sz="2800" dirty="0" err="1"/>
              <a:t>tinggi</a:t>
            </a:r>
            <a:r>
              <a:rPr lang="en-US" sz="2800" dirty="0"/>
              <a:t> yang </a:t>
            </a:r>
            <a:r>
              <a:rPr lang="en-US" sz="2800" dirty="0" err="1"/>
              <a:t>timbul</a:t>
            </a:r>
            <a:r>
              <a:rPr lang="en-US" sz="2800" dirty="0"/>
              <a:t> </a:t>
            </a:r>
            <a:r>
              <a:rPr lang="en-US" sz="2800" dirty="0" err="1"/>
              <a:t>dari</a:t>
            </a:r>
            <a:r>
              <a:rPr lang="en-US" sz="2800" dirty="0"/>
              <a:t> </a:t>
            </a:r>
            <a:r>
              <a:rPr lang="en-US" sz="2800" dirty="0" err="1" smtClean="0"/>
              <a:t>perbuatan-perbuatan</a:t>
            </a:r>
            <a:r>
              <a:rPr lang="en-US" sz="2800" dirty="0" smtClean="0"/>
              <a:t> </a:t>
            </a:r>
            <a:r>
              <a:rPr lang="en-US" sz="2800" dirty="0" err="1"/>
              <a:t>itu</a:t>
            </a:r>
            <a:endParaRPr lang="en-US" sz="2800" dirty="0"/>
          </a:p>
        </p:txBody>
      </p:sp>
    </p:spTree>
    <p:extLst>
      <p:ext uri="{BB962C8B-B14F-4D97-AF65-F5344CB8AC3E}">
        <p14:creationId xmlns:p14="http://schemas.microsoft.com/office/powerpoint/2010/main" val="975125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725898"/>
          </a:xfrm>
        </p:spPr>
        <p:txBody>
          <a:bodyPr/>
          <a:lstStyle/>
          <a:p>
            <a:r>
              <a:rPr lang="en-US" dirty="0" err="1"/>
              <a:t>pasal</a:t>
            </a:r>
            <a:r>
              <a:rPr lang="en-US" dirty="0"/>
              <a:t> 88 </a:t>
            </a:r>
            <a:r>
              <a:rPr lang="en-US" dirty="0" smtClean="0"/>
              <a:t> UU No. 32 </a:t>
            </a:r>
            <a:r>
              <a:rPr lang="en-US" dirty="0" err="1" smtClean="0"/>
              <a:t>Tahun</a:t>
            </a:r>
            <a:r>
              <a:rPr lang="en-US" dirty="0" smtClean="0"/>
              <a:t> 2009</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err="1" smtClean="0"/>
              <a:t>Setiap</a:t>
            </a:r>
            <a:r>
              <a:rPr lang="en-US" sz="2800" dirty="0" smtClean="0"/>
              <a:t> </a:t>
            </a:r>
            <a:r>
              <a:rPr lang="en-US" sz="2800" dirty="0"/>
              <a:t>orang yang </a:t>
            </a:r>
            <a:r>
              <a:rPr lang="en-US" sz="2800" dirty="0" err="1"/>
              <a:t>tindakannya</a:t>
            </a:r>
            <a:r>
              <a:rPr lang="en-US" sz="2800" dirty="0"/>
              <a:t>, </a:t>
            </a:r>
            <a:r>
              <a:rPr lang="en-US" sz="2800" dirty="0" err="1"/>
              <a:t>usahanya</a:t>
            </a:r>
            <a:r>
              <a:rPr lang="en-US" sz="2800" dirty="0"/>
              <a:t> </a:t>
            </a:r>
            <a:r>
              <a:rPr lang="en-US" sz="2800" dirty="0" err="1"/>
              <a:t>dan</a:t>
            </a:r>
            <a:r>
              <a:rPr lang="en-US" sz="2800" dirty="0"/>
              <a:t>/</a:t>
            </a:r>
            <a:r>
              <a:rPr lang="en-US" sz="2800" dirty="0" err="1"/>
              <a:t>atau</a:t>
            </a:r>
            <a:r>
              <a:rPr lang="en-US" sz="2800" dirty="0"/>
              <a:t> </a:t>
            </a:r>
            <a:r>
              <a:rPr lang="en-US" sz="2800" dirty="0" err="1"/>
              <a:t>kegiatannya</a:t>
            </a:r>
            <a:r>
              <a:rPr lang="en-US" sz="2800" dirty="0"/>
              <a:t> </a:t>
            </a:r>
            <a:r>
              <a:rPr lang="en-US" sz="2800" dirty="0" err="1"/>
              <a:t>menggunakan</a:t>
            </a:r>
            <a:r>
              <a:rPr lang="en-US" sz="2800" dirty="0"/>
              <a:t> B3, </a:t>
            </a:r>
            <a:r>
              <a:rPr lang="en-US" sz="2800" dirty="0" err="1"/>
              <a:t>mengahsilkan</a:t>
            </a:r>
            <a:r>
              <a:rPr lang="en-US" sz="2800" dirty="0"/>
              <a:t> </a:t>
            </a:r>
            <a:r>
              <a:rPr lang="en-US" sz="2800" dirty="0" err="1"/>
              <a:t>dan</a:t>
            </a:r>
            <a:r>
              <a:rPr lang="en-US" sz="2800" dirty="0"/>
              <a:t>/</a:t>
            </a:r>
            <a:r>
              <a:rPr lang="en-US" sz="2800" dirty="0" err="1"/>
              <a:t>atau</a:t>
            </a:r>
            <a:r>
              <a:rPr lang="en-US" sz="2800" dirty="0"/>
              <a:t> </a:t>
            </a:r>
            <a:r>
              <a:rPr lang="en-US" sz="2800" dirty="0" err="1"/>
              <a:t>mengelola</a:t>
            </a:r>
            <a:r>
              <a:rPr lang="en-US" sz="2800" dirty="0"/>
              <a:t> </a:t>
            </a:r>
            <a:r>
              <a:rPr lang="en-US" sz="2800" dirty="0" err="1"/>
              <a:t>limbah</a:t>
            </a:r>
            <a:r>
              <a:rPr lang="en-US" sz="2800" dirty="0"/>
              <a:t> B3, </a:t>
            </a:r>
            <a:r>
              <a:rPr lang="en-US" sz="2800" dirty="0" err="1"/>
              <a:t>dan</a:t>
            </a:r>
            <a:r>
              <a:rPr lang="en-US" sz="2800" dirty="0"/>
              <a:t>/</a:t>
            </a:r>
            <a:r>
              <a:rPr lang="en-US" sz="2800" dirty="0" err="1"/>
              <a:t>atau</a:t>
            </a:r>
            <a:r>
              <a:rPr lang="en-US" sz="2800" dirty="0"/>
              <a:t> yang </a:t>
            </a:r>
            <a:r>
              <a:rPr lang="en-US" sz="2800" dirty="0" err="1"/>
              <a:t>menimbulkan</a:t>
            </a:r>
            <a:r>
              <a:rPr lang="en-US" sz="2800" dirty="0"/>
              <a:t> </a:t>
            </a:r>
            <a:r>
              <a:rPr lang="en-US" sz="2800" dirty="0" err="1"/>
              <a:t>ancaman</a:t>
            </a:r>
            <a:r>
              <a:rPr lang="en-US" sz="2800" dirty="0"/>
              <a:t> </a:t>
            </a:r>
            <a:r>
              <a:rPr lang="en-US" sz="2800" dirty="0" err="1"/>
              <a:t>serius</a:t>
            </a:r>
            <a:r>
              <a:rPr lang="en-US" sz="2800" dirty="0"/>
              <a:t> </a:t>
            </a:r>
            <a:r>
              <a:rPr lang="en-US" sz="2800" dirty="0" err="1"/>
              <a:t>terhadap</a:t>
            </a:r>
            <a:r>
              <a:rPr lang="en-US" sz="2800" dirty="0"/>
              <a:t> </a:t>
            </a:r>
            <a:r>
              <a:rPr lang="en-US" sz="2800" dirty="0" err="1"/>
              <a:t>lingkungan</a:t>
            </a:r>
            <a:r>
              <a:rPr lang="en-US" sz="2800" dirty="0"/>
              <a:t> </a:t>
            </a:r>
            <a:r>
              <a:rPr lang="en-US" sz="2800" dirty="0" err="1"/>
              <a:t>hidup</a:t>
            </a:r>
            <a:r>
              <a:rPr lang="en-US" sz="2800" dirty="0"/>
              <a:t> </a:t>
            </a:r>
            <a:r>
              <a:rPr lang="en-US" sz="2800" dirty="0" err="1"/>
              <a:t>bertanggung</a:t>
            </a:r>
            <a:r>
              <a:rPr lang="en-US" sz="2800" dirty="0"/>
              <a:t> </a:t>
            </a:r>
            <a:r>
              <a:rPr lang="en-US" sz="2800" dirty="0" err="1"/>
              <a:t>jawab</a:t>
            </a:r>
            <a:r>
              <a:rPr lang="en-US" sz="2800" dirty="0"/>
              <a:t> </a:t>
            </a:r>
            <a:r>
              <a:rPr lang="en-US" sz="2800" dirty="0" err="1"/>
              <a:t>mutlak</a:t>
            </a:r>
            <a:r>
              <a:rPr lang="en-US" sz="2800" dirty="0"/>
              <a:t> </a:t>
            </a:r>
            <a:r>
              <a:rPr lang="en-US" sz="2800" dirty="0" err="1"/>
              <a:t>atas</a:t>
            </a:r>
            <a:r>
              <a:rPr lang="en-US" sz="2800" dirty="0"/>
              <a:t> </a:t>
            </a:r>
            <a:r>
              <a:rPr lang="en-US" sz="2800" dirty="0" err="1"/>
              <a:t>kerugian</a:t>
            </a:r>
            <a:r>
              <a:rPr lang="en-US" sz="2800" dirty="0"/>
              <a:t> yang </a:t>
            </a:r>
            <a:r>
              <a:rPr lang="en-US" sz="2800" dirty="0" err="1"/>
              <a:t>terjadi</a:t>
            </a:r>
            <a:r>
              <a:rPr lang="en-US" sz="2800" dirty="0"/>
              <a:t> </a:t>
            </a:r>
            <a:r>
              <a:rPr lang="en-US" sz="2800" dirty="0" err="1"/>
              <a:t>tanpa</a:t>
            </a:r>
            <a:r>
              <a:rPr lang="en-US" sz="2800" dirty="0"/>
              <a:t> </a:t>
            </a:r>
            <a:r>
              <a:rPr lang="en-US" sz="2800" dirty="0" err="1"/>
              <a:t>perlu</a:t>
            </a:r>
            <a:r>
              <a:rPr lang="en-US" sz="2800" dirty="0"/>
              <a:t> </a:t>
            </a:r>
            <a:r>
              <a:rPr lang="en-US" sz="2800" dirty="0" err="1"/>
              <a:t>pembuktian</a:t>
            </a:r>
            <a:r>
              <a:rPr lang="en-US" sz="2800" dirty="0"/>
              <a:t> </a:t>
            </a:r>
            <a:r>
              <a:rPr lang="en-US" sz="2800" dirty="0" err="1"/>
              <a:t>unsur</a:t>
            </a:r>
            <a:r>
              <a:rPr lang="en-US" sz="2800" dirty="0"/>
              <a:t> </a:t>
            </a:r>
            <a:r>
              <a:rPr lang="en-US" sz="2800" dirty="0" err="1"/>
              <a:t>kesalahan</a:t>
            </a:r>
            <a:endParaRPr lang="en-US" sz="2800" dirty="0"/>
          </a:p>
        </p:txBody>
      </p:sp>
    </p:spTree>
    <p:extLst>
      <p:ext uri="{BB962C8B-B14F-4D97-AF65-F5344CB8AC3E}">
        <p14:creationId xmlns:p14="http://schemas.microsoft.com/office/powerpoint/2010/main" val="1922222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Ketentuan</a:t>
            </a:r>
            <a:r>
              <a:rPr lang="en-US" dirty="0" smtClean="0"/>
              <a:t> </a:t>
            </a:r>
            <a:r>
              <a:rPr lang="en-US" i="1" dirty="0" smtClean="0"/>
              <a:t>Strict liability</a:t>
            </a:r>
            <a:endParaRPr lang="en-US" i="1" dirty="0"/>
          </a:p>
        </p:txBody>
      </p:sp>
      <p:sp>
        <p:nvSpPr>
          <p:cNvPr id="3" name="Content Placeholder 2"/>
          <p:cNvSpPr>
            <a:spLocks noGrp="1"/>
          </p:cNvSpPr>
          <p:nvPr>
            <p:ph idx="1"/>
          </p:nvPr>
        </p:nvSpPr>
        <p:spPr>
          <a:xfrm>
            <a:off x="914401" y="2015732"/>
            <a:ext cx="10780294" cy="3797927"/>
          </a:xfrm>
        </p:spPr>
        <p:txBody>
          <a:bodyPr>
            <a:noAutofit/>
          </a:bodyPr>
          <a:lstStyle/>
          <a:p>
            <a:r>
              <a:rPr lang="en-US" sz="2800" dirty="0"/>
              <a:t>“</a:t>
            </a:r>
            <a:r>
              <a:rPr lang="en-US" sz="2800" dirty="0" err="1"/>
              <a:t>bertanggung</a:t>
            </a:r>
            <a:r>
              <a:rPr lang="en-US" sz="2800" dirty="0"/>
              <a:t> </a:t>
            </a:r>
            <a:r>
              <a:rPr lang="en-US" sz="2800" dirty="0" err="1"/>
              <a:t>jawab</a:t>
            </a:r>
            <a:r>
              <a:rPr lang="en-US" sz="2800" dirty="0"/>
              <a:t> </a:t>
            </a:r>
            <a:r>
              <a:rPr lang="en-US" sz="2800" dirty="0" err="1"/>
              <a:t>mutlak</a:t>
            </a:r>
            <a:r>
              <a:rPr lang="en-US" sz="2800" dirty="0"/>
              <a:t>” </a:t>
            </a:r>
            <a:r>
              <a:rPr lang="en-US" sz="2800" dirty="0" err="1"/>
              <a:t>atau</a:t>
            </a:r>
            <a:r>
              <a:rPr lang="en-US" sz="2800" dirty="0"/>
              <a:t> </a:t>
            </a:r>
            <a:r>
              <a:rPr lang="en-US" sz="2800" i="1" dirty="0"/>
              <a:t>strict liability </a:t>
            </a:r>
            <a:r>
              <a:rPr lang="en-US" sz="2800" dirty="0" err="1"/>
              <a:t>yaitu</a:t>
            </a:r>
            <a:r>
              <a:rPr lang="en-US" sz="2800" dirty="0"/>
              <a:t> </a:t>
            </a:r>
            <a:r>
              <a:rPr lang="en-US" sz="2800" dirty="0" err="1"/>
              <a:t>berarti</a:t>
            </a:r>
            <a:r>
              <a:rPr lang="en-US" sz="2800" dirty="0"/>
              <a:t> </a:t>
            </a:r>
            <a:r>
              <a:rPr lang="en-US" sz="2800" dirty="0" err="1"/>
              <a:t>unsur</a:t>
            </a:r>
            <a:r>
              <a:rPr lang="en-US" sz="2800" dirty="0"/>
              <a:t> </a:t>
            </a:r>
            <a:r>
              <a:rPr lang="en-US" sz="2800" dirty="0" err="1"/>
              <a:t>kesalahan</a:t>
            </a:r>
            <a:r>
              <a:rPr lang="en-US" sz="2800" dirty="0"/>
              <a:t> </a:t>
            </a:r>
            <a:r>
              <a:rPr lang="en-US" sz="2800" dirty="0" err="1"/>
              <a:t>tidak</a:t>
            </a:r>
            <a:r>
              <a:rPr lang="en-US" sz="2800" dirty="0"/>
              <a:t> </a:t>
            </a:r>
            <a:r>
              <a:rPr lang="en-US" sz="2800" dirty="0" err="1"/>
              <a:t>perlu</a:t>
            </a:r>
            <a:r>
              <a:rPr lang="en-US" sz="2800" dirty="0"/>
              <a:t> </a:t>
            </a:r>
            <a:r>
              <a:rPr lang="en-US" sz="2800" dirty="0" err="1"/>
              <a:t>dibuktikan</a:t>
            </a:r>
            <a:r>
              <a:rPr lang="en-US" sz="2800" dirty="0"/>
              <a:t> </a:t>
            </a:r>
            <a:r>
              <a:rPr lang="en-US" sz="2800" dirty="0" err="1"/>
              <a:t>oleh</a:t>
            </a:r>
            <a:r>
              <a:rPr lang="en-US" sz="2800" dirty="0"/>
              <a:t> </a:t>
            </a:r>
            <a:r>
              <a:rPr lang="en-US" sz="2800" dirty="0" err="1"/>
              <a:t>pihak</a:t>
            </a:r>
            <a:r>
              <a:rPr lang="en-US" sz="2800" dirty="0"/>
              <a:t> </a:t>
            </a:r>
            <a:r>
              <a:rPr lang="en-US" sz="2800" dirty="0" err="1"/>
              <a:t>penggugat</a:t>
            </a:r>
            <a:r>
              <a:rPr lang="en-US" sz="2800" dirty="0"/>
              <a:t> </a:t>
            </a:r>
            <a:r>
              <a:rPr lang="en-US" sz="2800" dirty="0" err="1"/>
              <a:t>sebagai</a:t>
            </a:r>
            <a:r>
              <a:rPr lang="en-US" sz="2800" dirty="0"/>
              <a:t> </a:t>
            </a:r>
            <a:r>
              <a:rPr lang="en-US" sz="2800" dirty="0" err="1"/>
              <a:t>dasar</a:t>
            </a:r>
            <a:r>
              <a:rPr lang="en-US" sz="2800" dirty="0"/>
              <a:t> </a:t>
            </a:r>
            <a:r>
              <a:rPr lang="en-US" sz="2800" dirty="0" err="1"/>
              <a:t>pembayaran</a:t>
            </a:r>
            <a:r>
              <a:rPr lang="en-US" sz="2800" dirty="0"/>
              <a:t> </a:t>
            </a:r>
            <a:r>
              <a:rPr lang="en-US" sz="2800" dirty="0" err="1"/>
              <a:t>ganti</a:t>
            </a:r>
            <a:r>
              <a:rPr lang="en-US" sz="2800" dirty="0"/>
              <a:t> </a:t>
            </a:r>
            <a:r>
              <a:rPr lang="en-US" sz="2800" dirty="0" err="1"/>
              <a:t>rugi</a:t>
            </a:r>
            <a:r>
              <a:rPr lang="en-US" sz="2800" dirty="0" smtClean="0"/>
              <a:t>.</a:t>
            </a:r>
          </a:p>
          <a:p>
            <a:r>
              <a:rPr lang="en-US" sz="2800" dirty="0" err="1" smtClean="0"/>
              <a:t>Ketentuan</a:t>
            </a:r>
            <a:r>
              <a:rPr lang="en-US" sz="2800" dirty="0" smtClean="0"/>
              <a:t> </a:t>
            </a:r>
            <a:r>
              <a:rPr lang="en-US" sz="2800" dirty="0" err="1" smtClean="0"/>
              <a:t>Pasal</a:t>
            </a:r>
            <a:r>
              <a:rPr lang="en-US" sz="2800" dirty="0" smtClean="0"/>
              <a:t> 88 UU No. 32 </a:t>
            </a:r>
            <a:r>
              <a:rPr lang="en-US" sz="2800" dirty="0" err="1" smtClean="0"/>
              <a:t>Tahun</a:t>
            </a:r>
            <a:r>
              <a:rPr lang="en-US" sz="2800" dirty="0" smtClean="0"/>
              <a:t> 2009 </a:t>
            </a:r>
            <a:r>
              <a:rPr lang="en-US" sz="2800" dirty="0" err="1" smtClean="0"/>
              <a:t>merupakan</a:t>
            </a:r>
            <a:r>
              <a:rPr lang="en-US" sz="2800" dirty="0" smtClean="0"/>
              <a:t> </a:t>
            </a:r>
            <a:r>
              <a:rPr lang="en-US" sz="2800" i="1" dirty="0" err="1" smtClean="0"/>
              <a:t>lex</a:t>
            </a:r>
            <a:r>
              <a:rPr lang="en-US" sz="2800" i="1" dirty="0" smtClean="0"/>
              <a:t> </a:t>
            </a:r>
            <a:r>
              <a:rPr lang="en-US" sz="2800" i="1" dirty="0" err="1"/>
              <a:t>specialis</a:t>
            </a:r>
            <a:r>
              <a:rPr lang="en-US" sz="2800" i="1" dirty="0"/>
              <a:t> </a:t>
            </a:r>
            <a:r>
              <a:rPr lang="en-US" sz="2800" dirty="0" err="1"/>
              <a:t>dalam</a:t>
            </a:r>
            <a:r>
              <a:rPr lang="en-US" sz="2800" dirty="0"/>
              <a:t> </a:t>
            </a:r>
            <a:r>
              <a:rPr lang="en-US" sz="2800" dirty="0" err="1"/>
              <a:t>gugatan</a:t>
            </a:r>
            <a:r>
              <a:rPr lang="en-US" sz="2800" dirty="0"/>
              <a:t> </a:t>
            </a:r>
            <a:r>
              <a:rPr lang="en-US" sz="2800" dirty="0" err="1"/>
              <a:t>tentang</a:t>
            </a:r>
            <a:r>
              <a:rPr lang="en-US" sz="2800" dirty="0"/>
              <a:t> </a:t>
            </a:r>
            <a:r>
              <a:rPr lang="en-US" sz="2800" dirty="0" err="1"/>
              <a:t>perbuatan</a:t>
            </a:r>
            <a:r>
              <a:rPr lang="en-US" sz="2800" dirty="0"/>
              <a:t> </a:t>
            </a:r>
            <a:r>
              <a:rPr lang="en-US" sz="2800" dirty="0" err="1"/>
              <a:t>melanggar</a:t>
            </a:r>
            <a:r>
              <a:rPr lang="en-US" sz="2800" dirty="0"/>
              <a:t> </a:t>
            </a:r>
            <a:r>
              <a:rPr lang="en-US" sz="2800" dirty="0" err="1"/>
              <a:t>hukum</a:t>
            </a:r>
            <a:r>
              <a:rPr lang="en-US" sz="2800" dirty="0"/>
              <a:t> </a:t>
            </a:r>
            <a:r>
              <a:rPr lang="en-US" sz="2800" dirty="0" err="1"/>
              <a:t>pada</a:t>
            </a:r>
            <a:r>
              <a:rPr lang="en-US" sz="2800" dirty="0"/>
              <a:t> </a:t>
            </a:r>
            <a:r>
              <a:rPr lang="en-US" sz="2800" dirty="0" err="1"/>
              <a:t>umumnya</a:t>
            </a:r>
            <a:r>
              <a:rPr lang="en-US" sz="2800" dirty="0"/>
              <a:t> </a:t>
            </a:r>
            <a:r>
              <a:rPr lang="en-US" sz="2800" dirty="0" err="1"/>
              <a:t>sebagaimana</a:t>
            </a:r>
            <a:r>
              <a:rPr lang="en-US" sz="2800" dirty="0"/>
              <a:t> </a:t>
            </a:r>
            <a:r>
              <a:rPr lang="en-US" sz="2800" dirty="0" err="1"/>
              <a:t>diatur</a:t>
            </a:r>
            <a:r>
              <a:rPr lang="en-US" sz="2800" dirty="0"/>
              <a:t> </a:t>
            </a:r>
            <a:r>
              <a:rPr lang="en-US" sz="2800" dirty="0" err="1"/>
              <a:t>dalam</a:t>
            </a:r>
            <a:r>
              <a:rPr lang="en-US" sz="2800" dirty="0"/>
              <a:t> </a:t>
            </a:r>
            <a:r>
              <a:rPr lang="en-US" sz="2800" dirty="0" err="1"/>
              <a:t>Pasal</a:t>
            </a:r>
            <a:r>
              <a:rPr lang="en-US" sz="2800" dirty="0"/>
              <a:t> 1365 </a:t>
            </a:r>
            <a:r>
              <a:rPr lang="en-US" sz="2800" dirty="0" err="1"/>
              <a:t>Kitab</a:t>
            </a:r>
            <a:r>
              <a:rPr lang="en-US" sz="2800" dirty="0"/>
              <a:t> </a:t>
            </a:r>
            <a:r>
              <a:rPr lang="en-US" sz="2800" dirty="0" err="1"/>
              <a:t>Undang-Undang</a:t>
            </a:r>
            <a:r>
              <a:rPr lang="en-US" sz="2800" dirty="0"/>
              <a:t> </a:t>
            </a:r>
            <a:r>
              <a:rPr lang="en-US" sz="2800" dirty="0" err="1"/>
              <a:t>Hukum</a:t>
            </a:r>
            <a:r>
              <a:rPr lang="en-US" sz="2800" dirty="0"/>
              <a:t> </a:t>
            </a:r>
            <a:r>
              <a:rPr lang="en-US" sz="2800" dirty="0" err="1"/>
              <a:t>Perdata</a:t>
            </a:r>
            <a:endParaRPr lang="en-US" sz="2800" dirty="0"/>
          </a:p>
        </p:txBody>
      </p:sp>
    </p:spTree>
    <p:extLst>
      <p:ext uri="{BB962C8B-B14F-4D97-AF65-F5344CB8AC3E}">
        <p14:creationId xmlns:p14="http://schemas.microsoft.com/office/powerpoint/2010/main" val="979440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0404" y="1109660"/>
            <a:ext cx="6328720" cy="2123658"/>
          </a:xfrm>
          <a:prstGeom prst="rect">
            <a:avLst/>
          </a:prstGeom>
          <a:noFill/>
        </p:spPr>
        <p:txBody>
          <a:bodyPr wrap="none" lIns="91440" tIns="45720" rIns="91440" bIns="45720">
            <a:spAutoFit/>
          </a:bodyPr>
          <a:lstStyle/>
          <a:p>
            <a:pPr algn="ctr"/>
            <a:r>
              <a:rPr lang="en-US" sz="6600" dirty="0" err="1" smtClean="0">
                <a:ln w="0"/>
                <a:effectLst>
                  <a:outerShdw blurRad="38100" dist="19050" dir="2700000" algn="tl" rotWithShape="0">
                    <a:schemeClr val="dk1">
                      <a:alpha val="40000"/>
                    </a:schemeClr>
                  </a:outerShdw>
                </a:effectLst>
              </a:rPr>
              <a:t>Prinsip</a:t>
            </a:r>
            <a:r>
              <a:rPr lang="en-US" sz="6600" dirty="0" smtClean="0">
                <a:ln w="0"/>
                <a:effectLst>
                  <a:outerShdw blurRad="38100" dist="19050" dir="2700000" algn="tl" rotWithShape="0">
                    <a:schemeClr val="dk1">
                      <a:alpha val="40000"/>
                    </a:schemeClr>
                  </a:outerShdw>
                </a:effectLst>
              </a:rPr>
              <a:t> </a:t>
            </a:r>
            <a:r>
              <a:rPr lang="en-US" sz="6600" dirty="0" err="1" smtClean="0">
                <a:ln w="0"/>
                <a:effectLst>
                  <a:outerShdw blurRad="38100" dist="19050" dir="2700000" algn="tl" rotWithShape="0">
                    <a:schemeClr val="dk1">
                      <a:alpha val="40000"/>
                    </a:schemeClr>
                  </a:outerShdw>
                </a:effectLst>
              </a:rPr>
              <a:t>Pencemar</a:t>
            </a:r>
            <a:r>
              <a:rPr lang="en-US" sz="6600" dirty="0" smtClean="0">
                <a:ln w="0"/>
                <a:effectLst>
                  <a:outerShdw blurRad="38100" dist="19050" dir="2700000" algn="tl" rotWithShape="0">
                    <a:schemeClr val="dk1">
                      <a:alpha val="40000"/>
                    </a:schemeClr>
                  </a:outerShdw>
                </a:effectLst>
              </a:rPr>
              <a:t> </a:t>
            </a:r>
          </a:p>
          <a:p>
            <a:pPr algn="ctr"/>
            <a:r>
              <a:rPr lang="en-US" sz="6600" dirty="0" err="1" smtClean="0">
                <a:ln w="0"/>
                <a:effectLst>
                  <a:outerShdw blurRad="38100" dist="19050" dir="2700000" algn="tl" rotWithShape="0">
                    <a:schemeClr val="dk1">
                      <a:alpha val="40000"/>
                    </a:schemeClr>
                  </a:outerShdw>
                </a:effectLst>
              </a:rPr>
              <a:t>Membayar</a:t>
            </a:r>
            <a:endParaRPr lang="en-US" sz="6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27866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Alasan</a:t>
            </a:r>
            <a:r>
              <a:rPr lang="en-US" sz="4000" dirty="0" smtClean="0"/>
              <a:t> </a:t>
            </a:r>
            <a:r>
              <a:rPr lang="en-US" sz="4000" dirty="0" err="1" smtClean="0"/>
              <a:t>pemaaf</a:t>
            </a:r>
            <a:endParaRPr lang="en-US" sz="4000" dirty="0"/>
          </a:p>
        </p:txBody>
      </p:sp>
      <p:sp>
        <p:nvSpPr>
          <p:cNvPr id="3" name="Content Placeholder 2"/>
          <p:cNvSpPr>
            <a:spLocks noGrp="1"/>
          </p:cNvSpPr>
          <p:nvPr>
            <p:ph idx="1"/>
          </p:nvPr>
        </p:nvSpPr>
        <p:spPr/>
        <p:txBody>
          <a:bodyPr>
            <a:noAutofit/>
          </a:bodyPr>
          <a:lstStyle/>
          <a:p>
            <a:pPr marL="0" indent="0">
              <a:buNone/>
            </a:pPr>
            <a:r>
              <a:rPr lang="en-US" sz="2800" dirty="0" err="1" smtClean="0"/>
              <a:t>Didalam</a:t>
            </a:r>
            <a:r>
              <a:rPr lang="en-US" sz="2800" dirty="0" smtClean="0"/>
              <a:t> </a:t>
            </a:r>
            <a:r>
              <a:rPr lang="en-US" sz="2800" dirty="0" err="1"/>
              <a:t>doktrin</a:t>
            </a:r>
            <a:r>
              <a:rPr lang="en-US" sz="2800" dirty="0"/>
              <a:t> strict liability, </a:t>
            </a:r>
            <a:r>
              <a:rPr lang="en-US" sz="2800" dirty="0" err="1"/>
              <a:t>tergugat</a:t>
            </a:r>
            <a:r>
              <a:rPr lang="en-US" sz="2800" dirty="0"/>
              <a:t> </a:t>
            </a:r>
            <a:r>
              <a:rPr lang="en-US" sz="2800" dirty="0" err="1"/>
              <a:t>dapat</a:t>
            </a:r>
            <a:r>
              <a:rPr lang="en-US" sz="2800" dirty="0"/>
              <a:t> </a:t>
            </a:r>
            <a:r>
              <a:rPr lang="en-US" sz="2800" dirty="0" err="1"/>
              <a:t>melepaskan</a:t>
            </a:r>
            <a:r>
              <a:rPr lang="en-US" sz="2800" dirty="0"/>
              <a:t> </a:t>
            </a:r>
            <a:r>
              <a:rPr lang="en-US" sz="2800" dirty="0" err="1"/>
              <a:t>diri</a:t>
            </a:r>
            <a:r>
              <a:rPr lang="en-US" sz="2800" dirty="0"/>
              <a:t> </a:t>
            </a:r>
            <a:r>
              <a:rPr lang="en-US" sz="2800" dirty="0" err="1"/>
              <a:t>dari</a:t>
            </a:r>
            <a:r>
              <a:rPr lang="en-US" sz="2800" dirty="0"/>
              <a:t> </a:t>
            </a:r>
            <a:r>
              <a:rPr lang="en-US" sz="2800" dirty="0" err="1"/>
              <a:t>gugatan</a:t>
            </a:r>
            <a:r>
              <a:rPr lang="en-US" sz="2800" dirty="0"/>
              <a:t> </a:t>
            </a:r>
            <a:r>
              <a:rPr lang="en-US" sz="2800" dirty="0" err="1"/>
              <a:t>apabila</a:t>
            </a:r>
            <a:r>
              <a:rPr lang="en-US" sz="2800" dirty="0"/>
              <a:t> </a:t>
            </a:r>
            <a:r>
              <a:rPr lang="en-US" sz="2800" dirty="0" err="1"/>
              <a:t>dapat</a:t>
            </a:r>
            <a:r>
              <a:rPr lang="en-US" sz="2800" dirty="0"/>
              <a:t> </a:t>
            </a:r>
            <a:r>
              <a:rPr lang="en-US" sz="2800" dirty="0" err="1"/>
              <a:t>membuktikan</a:t>
            </a:r>
            <a:r>
              <a:rPr lang="en-US" sz="2800" dirty="0"/>
              <a:t> </a:t>
            </a:r>
            <a:r>
              <a:rPr lang="en-US" sz="2800" dirty="0" err="1"/>
              <a:t>ada</a:t>
            </a:r>
            <a:r>
              <a:rPr lang="en-US" sz="2800" dirty="0"/>
              <a:t> </a:t>
            </a:r>
            <a:r>
              <a:rPr lang="en-US" sz="2800" dirty="0" err="1"/>
              <a:t>alasan</a:t>
            </a:r>
            <a:r>
              <a:rPr lang="en-US" sz="2800" dirty="0"/>
              <a:t> </a:t>
            </a:r>
            <a:r>
              <a:rPr lang="en-US" sz="2800" dirty="0" err="1"/>
              <a:t>pemaaf</a:t>
            </a:r>
            <a:r>
              <a:rPr lang="en-US" sz="2800" dirty="0" smtClean="0"/>
              <a:t>.  </a:t>
            </a:r>
            <a:r>
              <a:rPr lang="en-US" sz="2800" dirty="0" err="1"/>
              <a:t>Alasan</a:t>
            </a:r>
            <a:r>
              <a:rPr lang="en-US" sz="2800" dirty="0"/>
              <a:t> </a:t>
            </a:r>
            <a:r>
              <a:rPr lang="en-US" sz="2800" dirty="0" err="1"/>
              <a:t>pemaaf</a:t>
            </a:r>
            <a:r>
              <a:rPr lang="en-US" sz="2800" dirty="0"/>
              <a:t> </a:t>
            </a:r>
            <a:r>
              <a:rPr lang="en-US" sz="2800" dirty="0" err="1"/>
              <a:t>itu</a:t>
            </a:r>
            <a:r>
              <a:rPr lang="en-US" sz="2800" dirty="0"/>
              <a:t> </a:t>
            </a:r>
            <a:r>
              <a:rPr lang="en-US" sz="2800" dirty="0" err="1"/>
              <a:t>secara</a:t>
            </a:r>
            <a:r>
              <a:rPr lang="en-US" sz="2800" dirty="0"/>
              <a:t> </a:t>
            </a:r>
            <a:r>
              <a:rPr lang="en-US" sz="2800" dirty="0" err="1"/>
              <a:t>umum</a:t>
            </a:r>
            <a:r>
              <a:rPr lang="en-US" sz="2800" dirty="0"/>
              <a:t> </a:t>
            </a:r>
            <a:r>
              <a:rPr lang="en-US" sz="2800" dirty="0" err="1" smtClean="0"/>
              <a:t>adalah</a:t>
            </a:r>
            <a:r>
              <a:rPr lang="en-US" sz="2800" dirty="0" smtClean="0"/>
              <a:t> :</a:t>
            </a:r>
          </a:p>
          <a:p>
            <a:pPr marL="457200" indent="-457200">
              <a:buFont typeface="+mj-lt"/>
              <a:buAutoNum type="alphaLcPeriod"/>
            </a:pPr>
            <a:r>
              <a:rPr lang="en-US" sz="2800" dirty="0" err="1" smtClean="0"/>
              <a:t>Keadaan</a:t>
            </a:r>
            <a:r>
              <a:rPr lang="en-US" sz="2800" dirty="0" smtClean="0"/>
              <a:t> </a:t>
            </a:r>
            <a:r>
              <a:rPr lang="en-US" sz="2800" dirty="0"/>
              <a:t>force </a:t>
            </a:r>
            <a:r>
              <a:rPr lang="en-US" sz="2800" dirty="0" err="1"/>
              <a:t>majeur</a:t>
            </a:r>
            <a:r>
              <a:rPr lang="en-US" sz="2800" dirty="0"/>
              <a:t> </a:t>
            </a:r>
            <a:endParaRPr lang="en-US" sz="2800" dirty="0" smtClean="0"/>
          </a:p>
          <a:p>
            <a:pPr marL="457200" indent="-457200">
              <a:buFont typeface="+mj-lt"/>
              <a:buAutoNum type="alphaLcPeriod"/>
            </a:pPr>
            <a:r>
              <a:rPr lang="en-US" sz="2800" dirty="0" err="1" smtClean="0"/>
              <a:t>Kesalahan</a:t>
            </a:r>
            <a:r>
              <a:rPr lang="en-US" sz="2800" dirty="0" smtClean="0"/>
              <a:t> </a:t>
            </a:r>
            <a:r>
              <a:rPr lang="en-US" sz="2800" dirty="0"/>
              <a:t>korban </a:t>
            </a:r>
            <a:r>
              <a:rPr lang="en-US" sz="2800" dirty="0" err="1"/>
              <a:t>sendiri</a:t>
            </a:r>
            <a:r>
              <a:rPr lang="en-US" sz="2800" dirty="0"/>
              <a:t>, </a:t>
            </a:r>
            <a:r>
              <a:rPr lang="en-US" sz="2800" dirty="0" err="1"/>
              <a:t>dan</a:t>
            </a:r>
            <a:r>
              <a:rPr lang="en-US" sz="2800" dirty="0"/>
              <a:t> </a:t>
            </a:r>
            <a:endParaRPr lang="en-US" sz="2800" dirty="0" smtClean="0"/>
          </a:p>
          <a:p>
            <a:pPr marL="457200" indent="-457200">
              <a:buFont typeface="+mj-lt"/>
              <a:buAutoNum type="alphaLcPeriod"/>
            </a:pPr>
            <a:r>
              <a:rPr lang="en-US" sz="2800" dirty="0" err="1" smtClean="0"/>
              <a:t>Kesalahan</a:t>
            </a:r>
            <a:r>
              <a:rPr lang="en-US" sz="2800" dirty="0" smtClean="0"/>
              <a:t> </a:t>
            </a:r>
            <a:r>
              <a:rPr lang="en-US" sz="2800" dirty="0" err="1"/>
              <a:t>pihak</a:t>
            </a:r>
            <a:r>
              <a:rPr lang="en-US" sz="2800" dirty="0"/>
              <a:t> </a:t>
            </a:r>
            <a:r>
              <a:rPr lang="en-US" sz="2800" dirty="0" err="1"/>
              <a:t>ketiga</a:t>
            </a:r>
            <a:r>
              <a:rPr lang="en-US" sz="2800" dirty="0"/>
              <a:t> </a:t>
            </a:r>
          </a:p>
        </p:txBody>
      </p:sp>
    </p:spTree>
    <p:extLst>
      <p:ext uri="{BB962C8B-B14F-4D97-AF65-F5344CB8AC3E}">
        <p14:creationId xmlns:p14="http://schemas.microsoft.com/office/powerpoint/2010/main" val="3819863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Coleman </a:t>
            </a:r>
          </a:p>
        </p:txBody>
      </p:sp>
      <p:sp>
        <p:nvSpPr>
          <p:cNvPr id="3" name="Content Placeholder 2"/>
          <p:cNvSpPr>
            <a:spLocks noGrp="1"/>
          </p:cNvSpPr>
          <p:nvPr>
            <p:ph idx="1"/>
          </p:nvPr>
        </p:nvSpPr>
        <p:spPr/>
        <p:txBody>
          <a:bodyPr>
            <a:normAutofit/>
          </a:bodyPr>
          <a:lstStyle/>
          <a:p>
            <a:pPr marL="0" indent="0">
              <a:buNone/>
            </a:pPr>
            <a:r>
              <a:rPr lang="en-US" sz="2800" dirty="0" err="1"/>
              <a:t>M</a:t>
            </a:r>
            <a:r>
              <a:rPr lang="en-US" sz="2800" dirty="0" err="1" smtClean="0"/>
              <a:t>enyatakan</a:t>
            </a:r>
            <a:r>
              <a:rPr lang="en-US" sz="2800" dirty="0" smtClean="0"/>
              <a:t> </a:t>
            </a:r>
            <a:r>
              <a:rPr lang="en-US" sz="2800" dirty="0" err="1"/>
              <a:t>bahwa</a:t>
            </a:r>
            <a:r>
              <a:rPr lang="en-US" sz="2800" dirty="0"/>
              <a:t> strict liability </a:t>
            </a:r>
            <a:r>
              <a:rPr lang="en-US" sz="2800" dirty="0" err="1"/>
              <a:t>penggugat</a:t>
            </a:r>
            <a:r>
              <a:rPr lang="en-US" sz="2800" dirty="0"/>
              <a:t> </a:t>
            </a:r>
            <a:r>
              <a:rPr lang="en-US" sz="2800" dirty="0" err="1"/>
              <a:t>memilki</a:t>
            </a:r>
            <a:r>
              <a:rPr lang="en-US" sz="2800" dirty="0"/>
              <a:t> </a:t>
            </a:r>
            <a:r>
              <a:rPr lang="en-US" sz="2800" dirty="0" err="1"/>
              <a:t>beban</a:t>
            </a:r>
            <a:r>
              <a:rPr lang="en-US" sz="2800" dirty="0"/>
              <a:t> </a:t>
            </a:r>
            <a:r>
              <a:rPr lang="en-US" sz="2800" dirty="0" err="1"/>
              <a:t>untuk</a:t>
            </a:r>
            <a:r>
              <a:rPr lang="en-US" sz="2800" dirty="0"/>
              <a:t> </a:t>
            </a:r>
            <a:r>
              <a:rPr lang="en-US" sz="2800" dirty="0" err="1"/>
              <a:t>membuktikan</a:t>
            </a:r>
            <a:r>
              <a:rPr lang="en-US" sz="2800" dirty="0"/>
              <a:t> </a:t>
            </a:r>
            <a:r>
              <a:rPr lang="en-US" sz="2800" dirty="0" err="1" smtClean="0"/>
              <a:t>bahwa</a:t>
            </a:r>
            <a:r>
              <a:rPr lang="en-US" sz="2800" dirty="0" smtClean="0"/>
              <a:t>:</a:t>
            </a:r>
          </a:p>
          <a:p>
            <a:r>
              <a:rPr lang="en-US" sz="2800" dirty="0" err="1" smtClean="0"/>
              <a:t>Tergugat</a:t>
            </a:r>
            <a:r>
              <a:rPr lang="en-US" sz="2800" dirty="0" smtClean="0"/>
              <a:t> </a:t>
            </a:r>
            <a:r>
              <a:rPr lang="en-US" sz="2800" dirty="0" err="1"/>
              <a:t>telah</a:t>
            </a:r>
            <a:r>
              <a:rPr lang="en-US" sz="2800" dirty="0"/>
              <a:t> </a:t>
            </a:r>
            <a:r>
              <a:rPr lang="en-US" sz="2800" dirty="0" err="1"/>
              <a:t>melakukan</a:t>
            </a:r>
            <a:r>
              <a:rPr lang="en-US" sz="2800" dirty="0"/>
              <a:t> </a:t>
            </a:r>
            <a:r>
              <a:rPr lang="en-US" sz="2800" dirty="0" err="1"/>
              <a:t>sebuah</a:t>
            </a:r>
            <a:r>
              <a:rPr lang="en-US" sz="2800" dirty="0"/>
              <a:t> </a:t>
            </a:r>
            <a:r>
              <a:rPr lang="en-US" sz="2800" dirty="0" err="1"/>
              <a:t>kegiatan</a:t>
            </a:r>
            <a:r>
              <a:rPr lang="en-US" sz="2800" dirty="0"/>
              <a:t>; </a:t>
            </a:r>
            <a:r>
              <a:rPr lang="en-US" sz="2800" dirty="0" smtClean="0"/>
              <a:t> </a:t>
            </a:r>
          </a:p>
          <a:p>
            <a:r>
              <a:rPr lang="en-US" sz="2800" dirty="0" err="1" smtClean="0"/>
              <a:t>Penggugat</a:t>
            </a:r>
            <a:r>
              <a:rPr lang="en-US" sz="2800" dirty="0" smtClean="0"/>
              <a:t> </a:t>
            </a:r>
            <a:r>
              <a:rPr lang="en-US" sz="2800" dirty="0" err="1"/>
              <a:t>telah</a:t>
            </a:r>
            <a:r>
              <a:rPr lang="en-US" sz="2800" dirty="0"/>
              <a:t> </a:t>
            </a:r>
            <a:r>
              <a:rPr lang="en-US" sz="2800" dirty="0" err="1"/>
              <a:t>mengalami</a:t>
            </a:r>
            <a:r>
              <a:rPr lang="en-US" sz="2800" dirty="0"/>
              <a:t> </a:t>
            </a:r>
            <a:r>
              <a:rPr lang="en-US" sz="2800" dirty="0" err="1"/>
              <a:t>kerugian</a:t>
            </a:r>
            <a:r>
              <a:rPr lang="en-US" sz="2800" dirty="0"/>
              <a:t>; </a:t>
            </a:r>
            <a:endParaRPr lang="en-US" sz="2800" dirty="0" smtClean="0"/>
          </a:p>
          <a:p>
            <a:r>
              <a:rPr lang="en-US" sz="2800" dirty="0" err="1" smtClean="0"/>
              <a:t>Bahwa</a:t>
            </a:r>
            <a:r>
              <a:rPr lang="en-US" sz="2800" dirty="0" smtClean="0"/>
              <a:t> </a:t>
            </a:r>
            <a:r>
              <a:rPr lang="en-US" sz="2800" dirty="0" err="1"/>
              <a:t>kerugian</a:t>
            </a:r>
            <a:r>
              <a:rPr lang="en-US" sz="2800" dirty="0"/>
              <a:t> </a:t>
            </a:r>
            <a:r>
              <a:rPr lang="en-US" sz="2800" dirty="0" err="1"/>
              <a:t>tersebut</a:t>
            </a:r>
            <a:r>
              <a:rPr lang="en-US" sz="2800" dirty="0"/>
              <a:t> </a:t>
            </a:r>
            <a:r>
              <a:rPr lang="en-US" sz="2800" dirty="0" err="1"/>
              <a:t>disebabkan</a:t>
            </a:r>
            <a:r>
              <a:rPr lang="en-US" sz="2800" dirty="0"/>
              <a:t> </a:t>
            </a:r>
            <a:r>
              <a:rPr lang="en-US" sz="2800" dirty="0" err="1"/>
              <a:t>oleh</a:t>
            </a:r>
            <a:r>
              <a:rPr lang="en-US" sz="2800" dirty="0"/>
              <a:t> </a:t>
            </a:r>
            <a:r>
              <a:rPr lang="en-US" sz="2800" dirty="0" err="1"/>
              <a:t>kegiatan</a:t>
            </a:r>
            <a:r>
              <a:rPr lang="en-US" sz="2800" dirty="0"/>
              <a:t> </a:t>
            </a:r>
            <a:r>
              <a:rPr lang="en-US" sz="2800" dirty="0" err="1"/>
              <a:t>tergugat</a:t>
            </a:r>
            <a:r>
              <a:rPr lang="en-US" sz="2800" dirty="0"/>
              <a:t> </a:t>
            </a:r>
          </a:p>
        </p:txBody>
      </p:sp>
    </p:spTree>
    <p:extLst>
      <p:ext uri="{BB962C8B-B14F-4D97-AF65-F5344CB8AC3E}">
        <p14:creationId xmlns:p14="http://schemas.microsoft.com/office/powerpoint/2010/main" val="1252072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5795" y="2967335"/>
            <a:ext cx="668041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Precautionary Principle</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40929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Asal</a:t>
            </a:r>
            <a:r>
              <a:rPr lang="en-US" dirty="0" smtClean="0"/>
              <a:t> </a:t>
            </a:r>
            <a:r>
              <a:rPr lang="en-US" dirty="0" err="1" smtClean="0"/>
              <a:t>mula</a:t>
            </a:r>
            <a:r>
              <a:rPr lang="en-US" dirty="0" smtClean="0"/>
              <a:t> Precautionary principle</a:t>
            </a:r>
            <a:endParaRPr lang="en-US" dirty="0"/>
          </a:p>
        </p:txBody>
      </p:sp>
      <p:sp>
        <p:nvSpPr>
          <p:cNvPr id="3" name="Content Placeholder 2"/>
          <p:cNvSpPr>
            <a:spLocks noGrp="1"/>
          </p:cNvSpPr>
          <p:nvPr>
            <p:ph idx="1"/>
          </p:nvPr>
        </p:nvSpPr>
        <p:spPr>
          <a:xfrm>
            <a:off x="625642" y="2015732"/>
            <a:ext cx="11126803" cy="3450613"/>
          </a:xfrm>
        </p:spPr>
        <p:txBody>
          <a:bodyPr>
            <a:noAutofit/>
          </a:bodyPr>
          <a:lstStyle/>
          <a:p>
            <a:r>
              <a:rPr lang="en-US" sz="2400" dirty="0" err="1" smtClean="0"/>
              <a:t>Pertamakali</a:t>
            </a:r>
            <a:r>
              <a:rPr lang="en-US" sz="2400" dirty="0" smtClean="0"/>
              <a:t> </a:t>
            </a:r>
            <a:r>
              <a:rPr lang="en-US" sz="2400" dirty="0" err="1" smtClean="0"/>
              <a:t>diterapkan</a:t>
            </a:r>
            <a:r>
              <a:rPr lang="en-US" sz="2400" dirty="0" smtClean="0"/>
              <a:t> </a:t>
            </a:r>
            <a:r>
              <a:rPr lang="en-US" sz="2400" dirty="0" err="1" smtClean="0"/>
              <a:t>dalam</a:t>
            </a:r>
            <a:r>
              <a:rPr lang="en-US" sz="2400" dirty="0" smtClean="0"/>
              <a:t> </a:t>
            </a:r>
            <a:r>
              <a:rPr lang="en-US" sz="2400" dirty="0" err="1" smtClean="0"/>
              <a:t>Hukum</a:t>
            </a:r>
            <a:r>
              <a:rPr lang="en-US" sz="2400" dirty="0" smtClean="0"/>
              <a:t> </a:t>
            </a:r>
            <a:r>
              <a:rPr lang="en-US" sz="2400" dirty="0" err="1" smtClean="0"/>
              <a:t>Lingkungan</a:t>
            </a:r>
            <a:r>
              <a:rPr lang="en-US" sz="2400" dirty="0" smtClean="0"/>
              <a:t> </a:t>
            </a:r>
            <a:r>
              <a:rPr lang="en-US" sz="2400" dirty="0" err="1" smtClean="0"/>
              <a:t>Jerman</a:t>
            </a:r>
            <a:r>
              <a:rPr lang="en-US" sz="2400" dirty="0" smtClean="0"/>
              <a:t> </a:t>
            </a:r>
            <a:r>
              <a:rPr lang="en-US" sz="2400" dirty="0" err="1" smtClean="0"/>
              <a:t>pada</a:t>
            </a:r>
            <a:r>
              <a:rPr lang="en-US" sz="2400" dirty="0"/>
              <a:t> </a:t>
            </a:r>
            <a:r>
              <a:rPr lang="en-US" sz="2400" dirty="0" err="1" smtClean="0"/>
              <a:t>awal</a:t>
            </a:r>
            <a:r>
              <a:rPr lang="en-US" sz="2400" dirty="0" smtClean="0"/>
              <a:t> </a:t>
            </a:r>
            <a:r>
              <a:rPr lang="en-US" sz="2400" dirty="0" err="1" smtClean="0"/>
              <a:t>tahun</a:t>
            </a:r>
            <a:r>
              <a:rPr lang="en-US" sz="2400" dirty="0" smtClean="0"/>
              <a:t> 1970-an </a:t>
            </a:r>
            <a:r>
              <a:rPr lang="en-US" sz="2400" dirty="0" err="1" smtClean="0"/>
              <a:t>dikenal</a:t>
            </a:r>
            <a:r>
              <a:rPr lang="en-US" sz="2400" dirty="0" smtClean="0"/>
              <a:t> </a:t>
            </a:r>
            <a:r>
              <a:rPr lang="en-US" sz="2400" dirty="0" err="1" smtClean="0"/>
              <a:t>dengan</a:t>
            </a:r>
            <a:r>
              <a:rPr lang="en-US" sz="2400" dirty="0" smtClean="0"/>
              <a:t> </a:t>
            </a:r>
            <a:r>
              <a:rPr lang="en-US" sz="2400" dirty="0" err="1" smtClean="0"/>
              <a:t>istilah</a:t>
            </a:r>
            <a:r>
              <a:rPr lang="en-US" sz="2400" dirty="0" smtClean="0"/>
              <a:t> </a:t>
            </a:r>
            <a:r>
              <a:rPr lang="en-US" sz="2400" i="1" dirty="0" err="1" smtClean="0"/>
              <a:t>Vorsorgeprinzip</a:t>
            </a:r>
            <a:r>
              <a:rPr lang="en-US" sz="2400" dirty="0" smtClean="0"/>
              <a:t>, yang </a:t>
            </a:r>
            <a:r>
              <a:rPr lang="en-US" sz="2400" dirty="0" err="1" smtClean="0"/>
              <a:t>berarti</a:t>
            </a:r>
            <a:r>
              <a:rPr lang="en-US" sz="2400" dirty="0" smtClean="0"/>
              <a:t> </a:t>
            </a:r>
            <a:r>
              <a:rPr lang="en-US" sz="2400" i="1" dirty="0" smtClean="0"/>
              <a:t>foresight</a:t>
            </a:r>
            <a:r>
              <a:rPr lang="en-US" sz="2400" dirty="0" smtClean="0"/>
              <a:t> (</a:t>
            </a:r>
            <a:r>
              <a:rPr lang="en-US" sz="2400" dirty="0" err="1" smtClean="0"/>
              <a:t>tinjauan</a:t>
            </a:r>
            <a:r>
              <a:rPr lang="en-US" sz="2400" dirty="0" smtClean="0"/>
              <a:t> </a:t>
            </a:r>
            <a:r>
              <a:rPr lang="en-US" sz="2400" dirty="0" err="1" smtClean="0"/>
              <a:t>ke</a:t>
            </a:r>
            <a:r>
              <a:rPr lang="en-US" sz="2400" dirty="0" smtClean="0"/>
              <a:t> </a:t>
            </a:r>
            <a:r>
              <a:rPr lang="en-US" sz="2400" dirty="0" err="1" smtClean="0"/>
              <a:t>depan</a:t>
            </a:r>
            <a:r>
              <a:rPr lang="en-US" sz="2400" dirty="0" smtClean="0"/>
              <a:t>) </a:t>
            </a:r>
            <a:r>
              <a:rPr lang="en-US" sz="2400" dirty="0" err="1" smtClean="0"/>
              <a:t>dan</a:t>
            </a:r>
            <a:r>
              <a:rPr lang="en-US" sz="2400" dirty="0" smtClean="0"/>
              <a:t> </a:t>
            </a:r>
            <a:r>
              <a:rPr lang="en-US" sz="2400" i="1" dirty="0" smtClean="0"/>
              <a:t>taking care</a:t>
            </a:r>
            <a:r>
              <a:rPr lang="en-US" sz="2400" dirty="0" smtClean="0"/>
              <a:t> (</a:t>
            </a:r>
            <a:r>
              <a:rPr lang="en-US" sz="2400" dirty="0" err="1" smtClean="0"/>
              <a:t>berhati-hati</a:t>
            </a:r>
            <a:r>
              <a:rPr lang="en-US" sz="2400" dirty="0" smtClean="0"/>
              <a:t>)</a:t>
            </a:r>
          </a:p>
          <a:p>
            <a:r>
              <a:rPr lang="en-US" sz="2400" i="1" dirty="0" err="1" smtClean="0">
                <a:solidFill>
                  <a:prstClr val="black"/>
                </a:solidFill>
              </a:rPr>
              <a:t>Vorsorgeprinzip</a:t>
            </a:r>
            <a:r>
              <a:rPr lang="en-US" sz="2400" i="1" dirty="0" smtClean="0">
                <a:solidFill>
                  <a:prstClr val="black"/>
                </a:solidFill>
              </a:rPr>
              <a:t> </a:t>
            </a:r>
            <a:r>
              <a:rPr lang="en-US" sz="2400" dirty="0" err="1" smtClean="0">
                <a:solidFill>
                  <a:prstClr val="black"/>
                </a:solidFill>
              </a:rPr>
              <a:t>mewajibkan</a:t>
            </a:r>
            <a:r>
              <a:rPr lang="en-US" sz="2400" dirty="0" smtClean="0">
                <a:solidFill>
                  <a:prstClr val="black"/>
                </a:solidFill>
              </a:rPr>
              <a:t> </a:t>
            </a:r>
            <a:r>
              <a:rPr lang="en-US" sz="2400" dirty="0" err="1" smtClean="0">
                <a:solidFill>
                  <a:prstClr val="black"/>
                </a:solidFill>
              </a:rPr>
              <a:t>negara</a:t>
            </a:r>
            <a:r>
              <a:rPr lang="en-US" sz="2400" dirty="0" smtClean="0">
                <a:solidFill>
                  <a:prstClr val="black"/>
                </a:solidFill>
              </a:rPr>
              <a:t> </a:t>
            </a:r>
            <a:r>
              <a:rPr lang="en-US" sz="2400" dirty="0" err="1" smtClean="0">
                <a:solidFill>
                  <a:prstClr val="black"/>
                </a:solidFill>
              </a:rPr>
              <a:t>untuk</a:t>
            </a:r>
            <a:r>
              <a:rPr lang="en-US" sz="2400" dirty="0" smtClean="0">
                <a:solidFill>
                  <a:prstClr val="black"/>
                </a:solidFill>
              </a:rPr>
              <a:t> </a:t>
            </a:r>
            <a:r>
              <a:rPr lang="en-US" sz="2400" dirty="0" err="1" smtClean="0">
                <a:solidFill>
                  <a:prstClr val="black"/>
                </a:solidFill>
              </a:rPr>
              <a:t>menghindari</a:t>
            </a:r>
            <a:r>
              <a:rPr lang="en-US" sz="2400" dirty="0" smtClean="0">
                <a:solidFill>
                  <a:prstClr val="black"/>
                </a:solidFill>
              </a:rPr>
              <a:t> </a:t>
            </a:r>
            <a:r>
              <a:rPr lang="en-US" sz="2400" dirty="0" err="1" smtClean="0">
                <a:solidFill>
                  <a:prstClr val="black"/>
                </a:solidFill>
              </a:rPr>
              <a:t>terjadinya</a:t>
            </a:r>
            <a:r>
              <a:rPr lang="en-US" sz="2400" dirty="0" smtClean="0">
                <a:solidFill>
                  <a:prstClr val="black"/>
                </a:solidFill>
              </a:rPr>
              <a:t> </a:t>
            </a:r>
            <a:r>
              <a:rPr lang="en-US" sz="2400" dirty="0" err="1" smtClean="0">
                <a:solidFill>
                  <a:prstClr val="black"/>
                </a:solidFill>
              </a:rPr>
              <a:t>kerusakan</a:t>
            </a:r>
            <a:r>
              <a:rPr lang="en-US" sz="2400" dirty="0" smtClean="0">
                <a:solidFill>
                  <a:prstClr val="black"/>
                </a:solidFill>
              </a:rPr>
              <a:t>/</a:t>
            </a:r>
            <a:r>
              <a:rPr lang="en-US" sz="2400" dirty="0" err="1" smtClean="0">
                <a:solidFill>
                  <a:prstClr val="black"/>
                </a:solidFill>
              </a:rPr>
              <a:t>pencemaran</a:t>
            </a:r>
            <a:r>
              <a:rPr lang="en-US" sz="2400" dirty="0" smtClean="0">
                <a:solidFill>
                  <a:prstClr val="black"/>
                </a:solidFill>
              </a:rPr>
              <a:t> </a:t>
            </a:r>
            <a:r>
              <a:rPr lang="en-US" sz="2400" dirty="0" err="1" smtClean="0">
                <a:solidFill>
                  <a:prstClr val="black"/>
                </a:solidFill>
              </a:rPr>
              <a:t>lingkungan</a:t>
            </a:r>
            <a:r>
              <a:rPr lang="en-US" sz="2400" dirty="0" smtClean="0">
                <a:solidFill>
                  <a:prstClr val="black"/>
                </a:solidFill>
              </a:rPr>
              <a:t> </a:t>
            </a:r>
            <a:r>
              <a:rPr lang="en-US" sz="2400" dirty="0" err="1" smtClean="0">
                <a:solidFill>
                  <a:prstClr val="black"/>
                </a:solidFill>
              </a:rPr>
              <a:t>dengan</a:t>
            </a:r>
            <a:r>
              <a:rPr lang="en-US" sz="2400" dirty="0" smtClean="0">
                <a:solidFill>
                  <a:prstClr val="black"/>
                </a:solidFill>
              </a:rPr>
              <a:t> </a:t>
            </a:r>
            <a:r>
              <a:rPr lang="en-US" sz="2400" dirty="0" err="1" smtClean="0">
                <a:solidFill>
                  <a:prstClr val="black"/>
                </a:solidFill>
              </a:rPr>
              <a:t>melakukan</a:t>
            </a:r>
            <a:r>
              <a:rPr lang="en-US" sz="2400" dirty="0" smtClean="0">
                <a:solidFill>
                  <a:prstClr val="black"/>
                </a:solidFill>
              </a:rPr>
              <a:t> </a:t>
            </a:r>
            <a:r>
              <a:rPr lang="en-US" sz="2400" dirty="0" err="1" smtClean="0">
                <a:solidFill>
                  <a:prstClr val="black"/>
                </a:solidFill>
              </a:rPr>
              <a:t>perencanaan</a:t>
            </a:r>
            <a:r>
              <a:rPr lang="en-US" sz="2400" dirty="0" smtClean="0">
                <a:solidFill>
                  <a:prstClr val="black"/>
                </a:solidFill>
              </a:rPr>
              <a:t> </a:t>
            </a:r>
            <a:r>
              <a:rPr lang="en-US" sz="2400" dirty="0" err="1" smtClean="0">
                <a:solidFill>
                  <a:prstClr val="black"/>
                </a:solidFill>
              </a:rPr>
              <a:t>secara</a:t>
            </a:r>
            <a:r>
              <a:rPr lang="en-US" sz="2400" dirty="0" smtClean="0">
                <a:solidFill>
                  <a:prstClr val="black"/>
                </a:solidFill>
              </a:rPr>
              <a:t> </a:t>
            </a:r>
            <a:r>
              <a:rPr lang="en-US" sz="2400" dirty="0" err="1" smtClean="0">
                <a:solidFill>
                  <a:prstClr val="black"/>
                </a:solidFill>
              </a:rPr>
              <a:t>hati-hati</a:t>
            </a:r>
            <a:r>
              <a:rPr lang="en-US" sz="2400" dirty="0" smtClean="0">
                <a:solidFill>
                  <a:prstClr val="black"/>
                </a:solidFill>
              </a:rPr>
              <a:t>.</a:t>
            </a:r>
            <a:endParaRPr lang="en-US" sz="2400" dirty="0" smtClean="0"/>
          </a:p>
          <a:p>
            <a:r>
              <a:rPr lang="en-US" sz="2400" dirty="0" err="1" smtClean="0"/>
              <a:t>Mulai</a:t>
            </a:r>
            <a:r>
              <a:rPr lang="en-US" sz="2400" dirty="0" smtClean="0"/>
              <a:t> </a:t>
            </a:r>
            <a:r>
              <a:rPr lang="en-US" sz="2400" dirty="0" err="1" smtClean="0"/>
              <a:t>dikenal</a:t>
            </a:r>
            <a:r>
              <a:rPr lang="en-US" sz="2400" dirty="0" smtClean="0"/>
              <a:t> </a:t>
            </a:r>
            <a:r>
              <a:rPr lang="en-US" sz="2400" dirty="0" err="1" smtClean="0"/>
              <a:t>dan</a:t>
            </a:r>
            <a:r>
              <a:rPr lang="en-US" sz="2400" dirty="0" smtClean="0"/>
              <a:t> </a:t>
            </a:r>
            <a:r>
              <a:rPr lang="en-US" sz="2400" dirty="0" err="1" smtClean="0"/>
              <a:t>menjadi</a:t>
            </a:r>
            <a:r>
              <a:rPr lang="en-US" sz="2400" dirty="0" smtClean="0"/>
              <a:t> </a:t>
            </a:r>
            <a:r>
              <a:rPr lang="en-US" sz="2400" dirty="0" err="1" smtClean="0"/>
              <a:t>pembahasan</a:t>
            </a:r>
            <a:r>
              <a:rPr lang="en-US" sz="2400" dirty="0" smtClean="0"/>
              <a:t> di </a:t>
            </a:r>
            <a:r>
              <a:rPr lang="en-US" sz="2400" dirty="0" err="1" smtClean="0"/>
              <a:t>dalam</a:t>
            </a:r>
            <a:r>
              <a:rPr lang="en-US" sz="2400" dirty="0" smtClean="0"/>
              <a:t> </a:t>
            </a:r>
            <a:r>
              <a:rPr lang="en-US" sz="2400" dirty="0" err="1" smtClean="0"/>
              <a:t>hukum</a:t>
            </a:r>
            <a:r>
              <a:rPr lang="en-US" sz="2400" dirty="0" smtClean="0"/>
              <a:t> </a:t>
            </a:r>
            <a:r>
              <a:rPr lang="en-US" sz="2400" dirty="0" err="1" smtClean="0"/>
              <a:t>internasional</a:t>
            </a:r>
            <a:r>
              <a:rPr lang="en-US" sz="2400" dirty="0" smtClean="0"/>
              <a:t> </a:t>
            </a:r>
            <a:r>
              <a:rPr lang="en-US" sz="2400" dirty="0" err="1" smtClean="0"/>
              <a:t>sejak</a:t>
            </a:r>
            <a:r>
              <a:rPr lang="en-US" sz="2400" dirty="0" smtClean="0"/>
              <a:t> </a:t>
            </a:r>
            <a:r>
              <a:rPr lang="en-US" sz="2400" dirty="0" err="1" smtClean="0"/>
              <a:t>Tahun</a:t>
            </a:r>
            <a:r>
              <a:rPr lang="en-US" sz="2400" dirty="0" smtClean="0"/>
              <a:t> 1980-an</a:t>
            </a:r>
          </a:p>
          <a:p>
            <a:endParaRPr lang="en-US" sz="2400" dirty="0"/>
          </a:p>
        </p:txBody>
      </p:sp>
    </p:spTree>
    <p:extLst>
      <p:ext uri="{BB962C8B-B14F-4D97-AF65-F5344CB8AC3E}">
        <p14:creationId xmlns:p14="http://schemas.microsoft.com/office/powerpoint/2010/main" val="336872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775" y="308008"/>
            <a:ext cx="10433786" cy="1386038"/>
          </a:xfrm>
        </p:spPr>
        <p:txBody>
          <a:bodyPr>
            <a:noAutofit/>
          </a:bodyPr>
          <a:lstStyle/>
          <a:p>
            <a:pPr marL="228600" lvl="0" indent="-228600">
              <a:lnSpc>
                <a:spcPct val="120000"/>
              </a:lnSpc>
              <a:spcBef>
                <a:spcPts val="1000"/>
              </a:spcBef>
            </a:pPr>
            <a:r>
              <a:rPr lang="en-US" cap="none" dirty="0" smtClean="0">
                <a:solidFill>
                  <a:prstClr val="black"/>
                </a:solidFill>
                <a:ea typeface="+mn-ea"/>
                <a:cs typeface="+mn-cs"/>
              </a:rPr>
              <a:t>	</a:t>
            </a:r>
            <a:r>
              <a:rPr lang="en-US" cap="none" dirty="0" err="1" smtClean="0">
                <a:solidFill>
                  <a:prstClr val="black"/>
                </a:solidFill>
                <a:ea typeface="+mn-ea"/>
                <a:cs typeface="+mn-cs"/>
              </a:rPr>
              <a:t>Prinsip</a:t>
            </a:r>
            <a:r>
              <a:rPr lang="en-US" cap="none" dirty="0" smtClean="0">
                <a:solidFill>
                  <a:prstClr val="black"/>
                </a:solidFill>
                <a:ea typeface="+mn-ea"/>
                <a:cs typeface="+mn-cs"/>
              </a:rPr>
              <a:t> </a:t>
            </a:r>
            <a:r>
              <a:rPr lang="en-US" cap="none" dirty="0" err="1">
                <a:solidFill>
                  <a:prstClr val="black"/>
                </a:solidFill>
                <a:ea typeface="+mn-ea"/>
                <a:cs typeface="+mn-cs"/>
              </a:rPr>
              <a:t>ke</a:t>
            </a:r>
            <a:r>
              <a:rPr lang="en-US" cap="none" dirty="0">
                <a:solidFill>
                  <a:prstClr val="black"/>
                </a:solidFill>
                <a:ea typeface="+mn-ea"/>
                <a:cs typeface="+mn-cs"/>
              </a:rPr>
              <a:t> 15 United Nation Conference on Environment and Development di Rio </a:t>
            </a:r>
            <a:r>
              <a:rPr lang="en-US" cap="none" dirty="0" smtClean="0">
                <a:solidFill>
                  <a:prstClr val="black"/>
                </a:solidFill>
                <a:ea typeface="+mn-ea"/>
                <a:cs typeface="+mn-cs"/>
              </a:rPr>
              <a:t>de </a:t>
            </a:r>
            <a:r>
              <a:rPr lang="en-US" cap="none" dirty="0" err="1" smtClean="0">
                <a:solidFill>
                  <a:prstClr val="black"/>
                </a:solidFill>
                <a:ea typeface="+mn-ea"/>
                <a:cs typeface="+mn-cs"/>
              </a:rPr>
              <a:t>Jenaeiro</a:t>
            </a:r>
            <a:r>
              <a:rPr lang="en-US" cap="none" dirty="0" smtClean="0">
                <a:solidFill>
                  <a:prstClr val="black"/>
                </a:solidFill>
                <a:ea typeface="+mn-ea"/>
                <a:cs typeface="+mn-cs"/>
              </a:rPr>
              <a:t> </a:t>
            </a:r>
            <a:r>
              <a:rPr lang="en-US" cap="none" dirty="0" err="1">
                <a:solidFill>
                  <a:prstClr val="black"/>
                </a:solidFill>
                <a:ea typeface="+mn-ea"/>
                <a:cs typeface="+mn-cs"/>
              </a:rPr>
              <a:t>Tahun</a:t>
            </a:r>
            <a:r>
              <a:rPr lang="en-US" cap="none" dirty="0">
                <a:solidFill>
                  <a:prstClr val="black"/>
                </a:solidFill>
                <a:ea typeface="+mn-ea"/>
                <a:cs typeface="+mn-cs"/>
              </a:rPr>
              <a:t> 1992</a:t>
            </a:r>
          </a:p>
        </p:txBody>
      </p:sp>
      <p:sp>
        <p:nvSpPr>
          <p:cNvPr id="3" name="Content Placeholder 2"/>
          <p:cNvSpPr>
            <a:spLocks noGrp="1"/>
          </p:cNvSpPr>
          <p:nvPr>
            <p:ph idx="1"/>
          </p:nvPr>
        </p:nvSpPr>
        <p:spPr>
          <a:xfrm>
            <a:off x="1097279" y="2015732"/>
            <a:ext cx="10058401" cy="3450613"/>
          </a:xfrm>
        </p:spPr>
        <p:txBody>
          <a:bodyPr>
            <a:noAutofit/>
          </a:bodyPr>
          <a:lstStyle/>
          <a:p>
            <a:pPr marL="0" indent="0">
              <a:buNone/>
            </a:pPr>
            <a:r>
              <a:rPr lang="en-US" sz="2600" dirty="0" err="1" smtClean="0"/>
              <a:t>Prinsip</a:t>
            </a:r>
            <a:r>
              <a:rPr lang="en-US" sz="2600" dirty="0" smtClean="0"/>
              <a:t> </a:t>
            </a:r>
            <a:r>
              <a:rPr lang="en-US" sz="2600" dirty="0" err="1"/>
              <a:t>ini</a:t>
            </a:r>
            <a:r>
              <a:rPr lang="en-US" sz="2600" dirty="0"/>
              <a:t> </a:t>
            </a:r>
            <a:r>
              <a:rPr lang="en-US" sz="2600" dirty="0" err="1"/>
              <a:t>menyatakan</a:t>
            </a:r>
            <a:r>
              <a:rPr lang="en-US" sz="2600" dirty="0"/>
              <a:t> </a:t>
            </a:r>
            <a:r>
              <a:rPr lang="en-US" sz="2600" dirty="0" err="1"/>
              <a:t>bahwa</a:t>
            </a:r>
            <a:r>
              <a:rPr lang="en-US" sz="2600" dirty="0"/>
              <a:t> </a:t>
            </a:r>
            <a:r>
              <a:rPr lang="en-US" sz="2600" dirty="0" err="1"/>
              <a:t>apabila</a:t>
            </a:r>
            <a:r>
              <a:rPr lang="en-US" sz="2600" dirty="0"/>
              <a:t> </a:t>
            </a:r>
            <a:r>
              <a:rPr lang="en-US" sz="2600" dirty="0" err="1"/>
              <a:t>terdapat</a:t>
            </a:r>
            <a:r>
              <a:rPr lang="en-US" sz="2600" dirty="0"/>
              <a:t> </a:t>
            </a:r>
            <a:r>
              <a:rPr lang="en-US" sz="2600" dirty="0" err="1"/>
              <a:t>suatu</a:t>
            </a:r>
            <a:r>
              <a:rPr lang="en-US" sz="2600" dirty="0"/>
              <a:t> </a:t>
            </a:r>
            <a:r>
              <a:rPr lang="en-US" sz="2600" dirty="0" err="1"/>
              <a:t>ancaman</a:t>
            </a:r>
            <a:r>
              <a:rPr lang="en-US" sz="2600" dirty="0"/>
              <a:t> </a:t>
            </a:r>
            <a:r>
              <a:rPr lang="en-US" sz="2600" dirty="0" err="1"/>
              <a:t>terhadap</a:t>
            </a:r>
            <a:r>
              <a:rPr lang="en-US" sz="2600" dirty="0"/>
              <a:t> </a:t>
            </a:r>
            <a:r>
              <a:rPr lang="en-US" sz="2600" dirty="0" err="1"/>
              <a:t>lingkungan</a:t>
            </a:r>
            <a:r>
              <a:rPr lang="en-US" sz="2600" dirty="0"/>
              <a:t> yang </a:t>
            </a:r>
            <a:r>
              <a:rPr lang="en-US" sz="2600" dirty="0" err="1"/>
              <a:t>tidak</a:t>
            </a:r>
            <a:r>
              <a:rPr lang="en-US" sz="2600" dirty="0"/>
              <a:t> </a:t>
            </a:r>
            <a:r>
              <a:rPr lang="en-US" sz="2600" dirty="0" err="1"/>
              <a:t>dapat</a:t>
            </a:r>
            <a:r>
              <a:rPr lang="en-US" sz="2600" dirty="0"/>
              <a:t> </a:t>
            </a:r>
            <a:r>
              <a:rPr lang="en-US" sz="2600" dirty="0" err="1"/>
              <a:t>dipulihkan</a:t>
            </a:r>
            <a:r>
              <a:rPr lang="en-US" sz="2600" dirty="0"/>
              <a:t>, </a:t>
            </a:r>
            <a:r>
              <a:rPr lang="en-US" sz="2600" dirty="0" err="1"/>
              <a:t>maka</a:t>
            </a:r>
            <a:r>
              <a:rPr lang="en-US" sz="2600" dirty="0"/>
              <a:t> </a:t>
            </a:r>
            <a:r>
              <a:rPr lang="en-US" sz="2600" dirty="0" err="1"/>
              <a:t>ketiadaan</a:t>
            </a:r>
            <a:r>
              <a:rPr lang="en-US" sz="2600" dirty="0"/>
              <a:t> </a:t>
            </a:r>
            <a:r>
              <a:rPr lang="en-US" sz="2600" dirty="0" err="1"/>
              <a:t>temuan</a:t>
            </a:r>
            <a:r>
              <a:rPr lang="en-US" sz="2600" dirty="0"/>
              <a:t> </a:t>
            </a:r>
            <a:r>
              <a:rPr lang="en-US" sz="2600" dirty="0" err="1"/>
              <a:t>atau</a:t>
            </a:r>
            <a:r>
              <a:rPr lang="en-US" sz="2600" dirty="0"/>
              <a:t> </a:t>
            </a:r>
            <a:r>
              <a:rPr lang="en-US" sz="2600" dirty="0" err="1"/>
              <a:t>pembuktian</a:t>
            </a:r>
            <a:r>
              <a:rPr lang="en-US" sz="2600" dirty="0"/>
              <a:t> </a:t>
            </a:r>
            <a:r>
              <a:rPr lang="en-US" sz="2600" dirty="0" err="1"/>
              <a:t>ilmiah</a:t>
            </a:r>
            <a:r>
              <a:rPr lang="en-US" sz="2600" dirty="0"/>
              <a:t> yang </a:t>
            </a:r>
            <a:r>
              <a:rPr lang="en-US" sz="2600" dirty="0" err="1"/>
              <a:t>konklusif</a:t>
            </a:r>
            <a:r>
              <a:rPr lang="en-US" sz="2600" dirty="0"/>
              <a:t> </a:t>
            </a:r>
            <a:r>
              <a:rPr lang="en-US" sz="2600" dirty="0" err="1"/>
              <a:t>dan</a:t>
            </a:r>
            <a:r>
              <a:rPr lang="en-US" sz="2600" dirty="0"/>
              <a:t> </a:t>
            </a:r>
            <a:r>
              <a:rPr lang="en-US" sz="2600" dirty="0" err="1"/>
              <a:t>pasti</a:t>
            </a:r>
            <a:r>
              <a:rPr lang="en-US" sz="2600" dirty="0"/>
              <a:t> </a:t>
            </a:r>
            <a:r>
              <a:rPr lang="en-US" sz="2600" dirty="0" err="1"/>
              <a:t>tidak</a:t>
            </a:r>
            <a:r>
              <a:rPr lang="en-US" sz="2600" dirty="0"/>
              <a:t> </a:t>
            </a:r>
            <a:r>
              <a:rPr lang="en-US" sz="2600" dirty="0" err="1"/>
              <a:t>dapat</a:t>
            </a:r>
            <a:r>
              <a:rPr lang="en-US" sz="2600" dirty="0"/>
              <a:t> </a:t>
            </a:r>
            <a:r>
              <a:rPr lang="en-US" sz="2600" dirty="0" err="1"/>
              <a:t>dijadikan</a:t>
            </a:r>
            <a:r>
              <a:rPr lang="en-US" sz="2600" dirty="0"/>
              <a:t> </a:t>
            </a:r>
            <a:r>
              <a:rPr lang="en-US" sz="2600" dirty="0" err="1"/>
              <a:t>alasan</a:t>
            </a:r>
            <a:r>
              <a:rPr lang="en-US" sz="2600" dirty="0"/>
              <a:t> </a:t>
            </a:r>
            <a:r>
              <a:rPr lang="en-US" sz="2600" dirty="0" err="1"/>
              <a:t>untuk</a:t>
            </a:r>
            <a:r>
              <a:rPr lang="en-US" sz="2600" dirty="0"/>
              <a:t> </a:t>
            </a:r>
            <a:r>
              <a:rPr lang="en-US" sz="2600" dirty="0" err="1"/>
              <a:t>menunda</a:t>
            </a:r>
            <a:r>
              <a:rPr lang="en-US" sz="2600" dirty="0"/>
              <a:t> </a:t>
            </a:r>
            <a:r>
              <a:rPr lang="en-US" sz="2600" dirty="0" err="1"/>
              <a:t>upaya-upaya</a:t>
            </a:r>
            <a:r>
              <a:rPr lang="en-US" sz="2600" dirty="0"/>
              <a:t> </a:t>
            </a:r>
            <a:r>
              <a:rPr lang="en-US" sz="2600" dirty="0" err="1"/>
              <a:t>untuk</a:t>
            </a:r>
            <a:r>
              <a:rPr lang="en-US" sz="2600" dirty="0"/>
              <a:t> </a:t>
            </a:r>
            <a:r>
              <a:rPr lang="en-US" sz="2600" dirty="0" err="1"/>
              <a:t>mencegah</a:t>
            </a:r>
            <a:r>
              <a:rPr lang="en-US" sz="2600" dirty="0"/>
              <a:t> </a:t>
            </a:r>
            <a:r>
              <a:rPr lang="en-US" sz="2600" dirty="0" err="1"/>
              <a:t>terjadinya</a:t>
            </a:r>
            <a:r>
              <a:rPr lang="en-US" sz="2600" dirty="0"/>
              <a:t> </a:t>
            </a:r>
            <a:r>
              <a:rPr lang="en-US" sz="2600" dirty="0" err="1"/>
              <a:t>kerusakan</a:t>
            </a:r>
            <a:r>
              <a:rPr lang="en-US" sz="2600" dirty="0"/>
              <a:t> </a:t>
            </a:r>
            <a:r>
              <a:rPr lang="en-US" sz="2600" dirty="0" err="1"/>
              <a:t>lingkungan</a:t>
            </a:r>
            <a:r>
              <a:rPr lang="en-US" sz="2600" dirty="0"/>
              <a:t>. </a:t>
            </a:r>
            <a:r>
              <a:rPr lang="en-US" sz="2600" dirty="0" err="1"/>
              <a:t>Prinsip</a:t>
            </a:r>
            <a:r>
              <a:rPr lang="en-US" sz="2600" dirty="0"/>
              <a:t> </a:t>
            </a:r>
            <a:r>
              <a:rPr lang="en-US" sz="2600" dirty="0" err="1"/>
              <a:t>keberhati-hatian</a:t>
            </a:r>
            <a:r>
              <a:rPr lang="en-US" sz="2600" dirty="0"/>
              <a:t> </a:t>
            </a:r>
            <a:r>
              <a:rPr lang="en-US" sz="2600" dirty="0" err="1"/>
              <a:t>ini</a:t>
            </a:r>
            <a:r>
              <a:rPr lang="en-US" sz="2600" dirty="0"/>
              <a:t> </a:t>
            </a:r>
            <a:r>
              <a:rPr lang="en-US" sz="2600" dirty="0" err="1"/>
              <a:t>harus</a:t>
            </a:r>
            <a:r>
              <a:rPr lang="en-US" sz="2600" dirty="0"/>
              <a:t> </a:t>
            </a:r>
            <a:r>
              <a:rPr lang="en-US" sz="2600" dirty="0" err="1"/>
              <a:t>selalu</a:t>
            </a:r>
            <a:r>
              <a:rPr lang="en-US" sz="2600" dirty="0"/>
              <a:t> </a:t>
            </a:r>
            <a:r>
              <a:rPr lang="en-US" sz="2600" dirty="0" err="1"/>
              <a:t>digandengkan</a:t>
            </a:r>
            <a:r>
              <a:rPr lang="en-US" sz="2600" dirty="0"/>
              <a:t> </a:t>
            </a:r>
            <a:r>
              <a:rPr lang="en-US" sz="2600" dirty="0" err="1"/>
              <a:t>dengan</a:t>
            </a:r>
            <a:r>
              <a:rPr lang="en-US" sz="2600" dirty="0"/>
              <a:t> </a:t>
            </a:r>
            <a:r>
              <a:rPr lang="en-US" sz="2600" dirty="0" err="1"/>
              <a:t>prinsip</a:t>
            </a:r>
            <a:r>
              <a:rPr lang="en-US" sz="2600" dirty="0"/>
              <a:t> </a:t>
            </a:r>
            <a:r>
              <a:rPr lang="en-US" sz="2600" dirty="0" err="1"/>
              <a:t>pencegahan</a:t>
            </a:r>
            <a:r>
              <a:rPr lang="en-US" sz="2600" dirty="0"/>
              <a:t> </a:t>
            </a:r>
            <a:r>
              <a:rPr lang="en-US" sz="2600" dirty="0" err="1"/>
              <a:t>dini</a:t>
            </a:r>
            <a:r>
              <a:rPr lang="en-US" sz="2600" dirty="0"/>
              <a:t> (</a:t>
            </a:r>
            <a:r>
              <a:rPr lang="en-US" sz="2600" i="1" dirty="0"/>
              <a:t>precautionary</a:t>
            </a:r>
            <a:r>
              <a:rPr lang="en-US" sz="2600" dirty="0"/>
              <a:t> and </a:t>
            </a:r>
            <a:r>
              <a:rPr lang="en-US" sz="2600" i="1" dirty="0"/>
              <a:t>prevention principles</a:t>
            </a:r>
            <a:r>
              <a:rPr lang="en-US" sz="2600" dirty="0"/>
              <a:t>)</a:t>
            </a:r>
          </a:p>
        </p:txBody>
      </p:sp>
    </p:spTree>
    <p:extLst>
      <p:ext uri="{BB962C8B-B14F-4D97-AF65-F5344CB8AC3E}">
        <p14:creationId xmlns:p14="http://schemas.microsoft.com/office/powerpoint/2010/main" val="3023653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Prinsip</a:t>
            </a:r>
            <a:r>
              <a:rPr lang="en-US" sz="4000" dirty="0" smtClean="0"/>
              <a:t> </a:t>
            </a:r>
            <a:r>
              <a:rPr lang="en-US" sz="4000" dirty="0" err="1" smtClean="0"/>
              <a:t>pencegahan</a:t>
            </a:r>
            <a:r>
              <a:rPr lang="en-US" sz="4000" dirty="0" smtClean="0"/>
              <a:t> </a:t>
            </a:r>
            <a:r>
              <a:rPr lang="en-US" sz="4000" dirty="0" err="1" smtClean="0"/>
              <a:t>dini</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dirty="0"/>
              <a:t>Eliminating and preventing pollution emissions where there is reason to believe that damage or harmful effects are likely to be caused, even where there is inadequate or inconclusive scientific evidence to prove a causal link between emissions and effects.</a:t>
            </a:r>
          </a:p>
        </p:txBody>
      </p:sp>
    </p:spTree>
    <p:extLst>
      <p:ext uri="{BB962C8B-B14F-4D97-AF65-F5344CB8AC3E}">
        <p14:creationId xmlns:p14="http://schemas.microsoft.com/office/powerpoint/2010/main" val="1048535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4142" y="2015732"/>
            <a:ext cx="11011301" cy="3450613"/>
          </a:xfrm>
        </p:spPr>
        <p:txBody>
          <a:bodyPr>
            <a:noAutofit/>
          </a:bodyPr>
          <a:lstStyle/>
          <a:p>
            <a:r>
              <a:rPr lang="en-US" sz="2400" dirty="0" err="1"/>
              <a:t>Asas</a:t>
            </a:r>
            <a:r>
              <a:rPr lang="en-US" sz="2400" dirty="0"/>
              <a:t> </a:t>
            </a:r>
            <a:r>
              <a:rPr lang="en-US" sz="2400" dirty="0" err="1"/>
              <a:t>kehati-hatian</a:t>
            </a:r>
            <a:r>
              <a:rPr lang="en-US" sz="2400" dirty="0"/>
              <a:t> </a:t>
            </a:r>
            <a:r>
              <a:rPr lang="en-US" sz="2400" dirty="0" err="1"/>
              <a:t>merupakan</a:t>
            </a:r>
            <a:r>
              <a:rPr lang="en-US" sz="2400" dirty="0"/>
              <a:t> </a:t>
            </a:r>
            <a:r>
              <a:rPr lang="en-US" sz="2400" dirty="0" err="1"/>
              <a:t>instrumen</a:t>
            </a:r>
            <a:r>
              <a:rPr lang="en-US" sz="2400" dirty="0"/>
              <a:t> </a:t>
            </a:r>
            <a:r>
              <a:rPr lang="en-US" sz="2400" dirty="0" err="1"/>
              <a:t>pencegahan</a:t>
            </a:r>
            <a:r>
              <a:rPr lang="en-US" sz="2400" dirty="0"/>
              <a:t> </a:t>
            </a:r>
            <a:r>
              <a:rPr lang="en-US" sz="2400" dirty="0" err="1"/>
              <a:t>pencemaran</a:t>
            </a:r>
            <a:r>
              <a:rPr lang="en-US" sz="2400" dirty="0"/>
              <a:t> </a:t>
            </a:r>
            <a:r>
              <a:rPr lang="en-US" sz="2400" dirty="0" err="1"/>
              <a:t>atau</a:t>
            </a:r>
            <a:r>
              <a:rPr lang="en-US" sz="2400" dirty="0"/>
              <a:t> </a:t>
            </a:r>
            <a:r>
              <a:rPr lang="en-US" sz="2400" dirty="0" err="1"/>
              <a:t>perusakan</a:t>
            </a:r>
            <a:r>
              <a:rPr lang="en-US" sz="2400" dirty="0"/>
              <a:t> </a:t>
            </a:r>
            <a:r>
              <a:rPr lang="en-US" sz="2400" dirty="0" err="1"/>
              <a:t>terkait</a:t>
            </a:r>
            <a:r>
              <a:rPr lang="en-US" sz="2400" dirty="0"/>
              <a:t> </a:t>
            </a:r>
            <a:r>
              <a:rPr lang="en-US" sz="2400" dirty="0" err="1"/>
              <a:t>masalah</a:t>
            </a:r>
            <a:r>
              <a:rPr lang="en-US" sz="2400" dirty="0"/>
              <a:t> yang </a:t>
            </a:r>
            <a:r>
              <a:rPr lang="en-US" sz="2400" dirty="0" err="1"/>
              <a:t>dihadapi</a:t>
            </a:r>
            <a:r>
              <a:rPr lang="en-US" sz="2400" dirty="0"/>
              <a:t> </a:t>
            </a:r>
            <a:r>
              <a:rPr lang="en-US" sz="2400" dirty="0" err="1"/>
              <a:t>oleh</a:t>
            </a:r>
            <a:r>
              <a:rPr lang="en-US" sz="2400" dirty="0"/>
              <a:t> para </a:t>
            </a:r>
            <a:r>
              <a:rPr lang="en-US" sz="2400" dirty="0" err="1"/>
              <a:t>pembuat</a:t>
            </a:r>
            <a:r>
              <a:rPr lang="en-US" sz="2400" dirty="0"/>
              <a:t> </a:t>
            </a:r>
            <a:r>
              <a:rPr lang="en-US" sz="2400" dirty="0" err="1"/>
              <a:t>kebijakan</a:t>
            </a:r>
            <a:r>
              <a:rPr lang="en-US" sz="2400" dirty="0"/>
              <a:t>, </a:t>
            </a:r>
            <a:r>
              <a:rPr lang="en-US" sz="2400" dirty="0" err="1"/>
              <a:t>yaitu</a:t>
            </a:r>
            <a:r>
              <a:rPr lang="en-US" sz="2400" dirty="0"/>
              <a:t> </a:t>
            </a:r>
            <a:r>
              <a:rPr lang="en-US" sz="2400" dirty="0" err="1"/>
              <a:t>adanya</a:t>
            </a:r>
            <a:r>
              <a:rPr lang="en-US" sz="2400" dirty="0"/>
              <a:t> </a:t>
            </a:r>
            <a:r>
              <a:rPr lang="en-US" sz="2400" dirty="0" err="1"/>
              <a:t>ketidakpastian</a:t>
            </a:r>
            <a:r>
              <a:rPr lang="en-US" sz="2400" dirty="0"/>
              <a:t> </a:t>
            </a:r>
            <a:r>
              <a:rPr lang="en-US" sz="2400" dirty="0" err="1"/>
              <a:t>ilmu</a:t>
            </a:r>
            <a:r>
              <a:rPr lang="en-US" sz="2400" dirty="0"/>
              <a:t> </a:t>
            </a:r>
            <a:r>
              <a:rPr lang="en-US" sz="2400" dirty="0" err="1"/>
              <a:t>pengetahuan</a:t>
            </a:r>
            <a:r>
              <a:rPr lang="en-US" sz="2400" dirty="0"/>
              <a:t> </a:t>
            </a:r>
            <a:r>
              <a:rPr lang="en-US" sz="2400" dirty="0" err="1"/>
              <a:t>dalam</a:t>
            </a:r>
            <a:r>
              <a:rPr lang="en-US" sz="2400" dirty="0"/>
              <a:t> </a:t>
            </a:r>
            <a:r>
              <a:rPr lang="en-US" sz="2400" dirty="0" err="1"/>
              <a:t>memperkirakan</a:t>
            </a:r>
            <a:r>
              <a:rPr lang="en-US" sz="2400" dirty="0"/>
              <a:t> </a:t>
            </a:r>
            <a:r>
              <a:rPr lang="en-US" sz="2400" dirty="0" err="1"/>
              <a:t>dampak</a:t>
            </a:r>
            <a:r>
              <a:rPr lang="en-US" sz="2400" dirty="0"/>
              <a:t> </a:t>
            </a:r>
            <a:r>
              <a:rPr lang="en-US" sz="2400" dirty="0" err="1"/>
              <a:t>lingkungan</a:t>
            </a:r>
            <a:r>
              <a:rPr lang="en-US" sz="2400" dirty="0"/>
              <a:t>. </a:t>
            </a:r>
            <a:endParaRPr lang="en-US" sz="2400" dirty="0" smtClean="0"/>
          </a:p>
          <a:p>
            <a:r>
              <a:rPr lang="en-US" sz="2400" dirty="0" err="1" smtClean="0"/>
              <a:t>Dalam</a:t>
            </a:r>
            <a:r>
              <a:rPr lang="en-US" sz="2400" dirty="0" smtClean="0"/>
              <a:t> </a:t>
            </a:r>
            <a:r>
              <a:rPr lang="en-US" sz="2400" dirty="0" err="1"/>
              <a:t>pengembangan</a:t>
            </a:r>
            <a:r>
              <a:rPr lang="en-US" sz="2400" dirty="0"/>
              <a:t> </a:t>
            </a:r>
            <a:r>
              <a:rPr lang="en-US" sz="2400" dirty="0" err="1"/>
              <a:t>kebijakan</a:t>
            </a:r>
            <a:r>
              <a:rPr lang="en-US" sz="2400" dirty="0"/>
              <a:t> yang </a:t>
            </a:r>
            <a:r>
              <a:rPr lang="en-US" sz="2400" dirty="0" err="1"/>
              <a:t>berwawasan</a:t>
            </a:r>
            <a:r>
              <a:rPr lang="en-US" sz="2400" dirty="0"/>
              <a:t> </a:t>
            </a:r>
            <a:r>
              <a:rPr lang="en-US" sz="2400" dirty="0" err="1"/>
              <a:t>lingkungan</a:t>
            </a:r>
            <a:r>
              <a:rPr lang="en-US" sz="2400" dirty="0"/>
              <a:t>, para </a:t>
            </a:r>
            <a:r>
              <a:rPr lang="en-US" sz="2400" dirty="0" err="1"/>
              <a:t>perumus</a:t>
            </a:r>
            <a:r>
              <a:rPr lang="en-US" sz="2400" dirty="0"/>
              <a:t> </a:t>
            </a:r>
            <a:r>
              <a:rPr lang="en-US" sz="2400" dirty="0" err="1"/>
              <a:t>kebijakan</a:t>
            </a:r>
            <a:r>
              <a:rPr lang="en-US" sz="2400" dirty="0"/>
              <a:t> </a:t>
            </a:r>
            <a:r>
              <a:rPr lang="en-US" sz="2400" dirty="0" err="1"/>
              <a:t>harus</a:t>
            </a:r>
            <a:r>
              <a:rPr lang="en-US" sz="2400" dirty="0"/>
              <a:t> </a:t>
            </a:r>
            <a:r>
              <a:rPr lang="en-US" sz="2400" dirty="0" err="1"/>
              <a:t>membuat</a:t>
            </a:r>
            <a:r>
              <a:rPr lang="en-US" sz="2400" dirty="0"/>
              <a:t> </a:t>
            </a:r>
            <a:r>
              <a:rPr lang="en-US" sz="2400" dirty="0" err="1"/>
              <a:t>keputusan-keputusan</a:t>
            </a:r>
            <a:r>
              <a:rPr lang="en-US" sz="2400" dirty="0"/>
              <a:t>, </a:t>
            </a:r>
            <a:r>
              <a:rPr lang="en-US" sz="2400" dirty="0" err="1"/>
              <a:t>meskipun</a:t>
            </a:r>
            <a:r>
              <a:rPr lang="en-US" sz="2400" dirty="0"/>
              <a:t> </a:t>
            </a:r>
            <a:r>
              <a:rPr lang="en-US" sz="2400" dirty="0" err="1"/>
              <a:t>dihadapkan</a:t>
            </a:r>
            <a:r>
              <a:rPr lang="en-US" sz="2400" dirty="0"/>
              <a:t> </a:t>
            </a:r>
            <a:r>
              <a:rPr lang="en-US" sz="2400" dirty="0" err="1"/>
              <a:t>pada</a:t>
            </a:r>
            <a:r>
              <a:rPr lang="en-US" sz="2400" dirty="0"/>
              <a:t> </a:t>
            </a:r>
            <a:r>
              <a:rPr lang="en-US" sz="2400" dirty="0" err="1"/>
              <a:t>ketidakpastian</a:t>
            </a:r>
            <a:r>
              <a:rPr lang="en-US" sz="2400" dirty="0"/>
              <a:t> </a:t>
            </a:r>
            <a:r>
              <a:rPr lang="en-US" sz="2400" dirty="0" err="1"/>
              <a:t>ilmu</a:t>
            </a:r>
            <a:r>
              <a:rPr lang="en-US" sz="2400" dirty="0"/>
              <a:t> </a:t>
            </a:r>
            <a:r>
              <a:rPr lang="en-US" sz="2400" dirty="0" err="1"/>
              <a:t>pengetahuan</a:t>
            </a:r>
            <a:r>
              <a:rPr lang="en-US" sz="2400" dirty="0"/>
              <a:t> </a:t>
            </a:r>
            <a:r>
              <a:rPr lang="en-US" sz="2400" dirty="0" err="1"/>
              <a:t>dalam</a:t>
            </a:r>
            <a:r>
              <a:rPr lang="en-US" sz="2400" dirty="0"/>
              <a:t> </a:t>
            </a:r>
            <a:r>
              <a:rPr lang="en-US" sz="2400" dirty="0" err="1"/>
              <a:t>mempraktikkan</a:t>
            </a:r>
            <a:r>
              <a:rPr lang="en-US" sz="2400" dirty="0"/>
              <a:t> </a:t>
            </a:r>
            <a:r>
              <a:rPr lang="en-US" sz="2400" dirty="0" err="1"/>
              <a:t>dampak</a:t>
            </a:r>
            <a:r>
              <a:rPr lang="en-US" sz="2400" dirty="0"/>
              <a:t> </a:t>
            </a:r>
            <a:r>
              <a:rPr lang="en-US" sz="2400" dirty="0" err="1"/>
              <a:t>lingkungan</a:t>
            </a:r>
            <a:r>
              <a:rPr lang="en-US" sz="2400" dirty="0"/>
              <a:t>. </a:t>
            </a:r>
            <a:r>
              <a:rPr lang="en-US" sz="2400" dirty="0" err="1"/>
              <a:t>Pada</a:t>
            </a:r>
            <a:r>
              <a:rPr lang="en-US" sz="2400" dirty="0"/>
              <a:t> </a:t>
            </a:r>
            <a:r>
              <a:rPr lang="en-US" sz="2400" dirty="0" err="1"/>
              <a:t>kondisi</a:t>
            </a:r>
            <a:r>
              <a:rPr lang="en-US" sz="2400" dirty="0"/>
              <a:t> </a:t>
            </a:r>
            <a:r>
              <a:rPr lang="en-US" sz="2400" dirty="0" err="1"/>
              <a:t>inilah</a:t>
            </a:r>
            <a:r>
              <a:rPr lang="en-US" sz="2400" dirty="0"/>
              <a:t> precautionary principle </a:t>
            </a:r>
            <a:r>
              <a:rPr lang="en-US" sz="2400" dirty="0" err="1"/>
              <a:t>diimplementasikan</a:t>
            </a:r>
            <a:r>
              <a:rPr lang="en-US" sz="2400" dirty="0"/>
              <a:t>. </a:t>
            </a:r>
          </a:p>
        </p:txBody>
      </p:sp>
      <p:pic>
        <p:nvPicPr>
          <p:cNvPr id="1026" name="Picture 2" descr="What is the Precautionary Principle, and is it Good or Bad? | Andrew  Maynard | Risk Bite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094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Unsur-unsur</a:t>
            </a:r>
            <a:r>
              <a:rPr lang="en-US" dirty="0" smtClean="0"/>
              <a:t> </a:t>
            </a:r>
            <a:r>
              <a:rPr lang="en-US" i="1" dirty="0" smtClean="0"/>
              <a:t>precautionary principle</a:t>
            </a:r>
            <a:endParaRPr lang="en-US" i="1" dirty="0"/>
          </a:p>
        </p:txBody>
      </p:sp>
      <p:sp>
        <p:nvSpPr>
          <p:cNvPr id="3" name="Content Placeholder 2"/>
          <p:cNvSpPr>
            <a:spLocks noGrp="1"/>
          </p:cNvSpPr>
          <p:nvPr>
            <p:ph idx="1"/>
          </p:nvPr>
        </p:nvSpPr>
        <p:spPr>
          <a:xfrm>
            <a:off x="1087655" y="2015732"/>
            <a:ext cx="10231654" cy="4096310"/>
          </a:xfrm>
        </p:spPr>
        <p:txBody>
          <a:bodyPr>
            <a:normAutofit lnSpcReduction="10000"/>
          </a:bodyPr>
          <a:lstStyle/>
          <a:p>
            <a:r>
              <a:rPr lang="en-US" dirty="0" err="1" smtClean="0"/>
              <a:t>Ambang</a:t>
            </a:r>
            <a:r>
              <a:rPr lang="en-US" dirty="0" smtClean="0"/>
              <a:t> </a:t>
            </a:r>
            <a:r>
              <a:rPr lang="en-US" dirty="0" err="1"/>
              <a:t>batas</a:t>
            </a:r>
            <a:r>
              <a:rPr lang="en-US" dirty="0"/>
              <a:t> </a:t>
            </a:r>
            <a:r>
              <a:rPr lang="en-US" dirty="0" err="1"/>
              <a:t>kerusakan</a:t>
            </a:r>
            <a:r>
              <a:rPr lang="en-US" dirty="0"/>
              <a:t> (</a:t>
            </a:r>
            <a:r>
              <a:rPr lang="en-US" i="1" dirty="0"/>
              <a:t>threshold</a:t>
            </a:r>
            <a:r>
              <a:rPr lang="en-US" dirty="0"/>
              <a:t>) </a:t>
            </a:r>
            <a:r>
              <a:rPr lang="en-US" dirty="0" err="1"/>
              <a:t>untuk</a:t>
            </a:r>
            <a:r>
              <a:rPr lang="en-US" dirty="0"/>
              <a:t> </a:t>
            </a:r>
            <a:r>
              <a:rPr lang="en-US" dirty="0" err="1" smtClean="0"/>
              <a:t>melaksanakan</a:t>
            </a:r>
            <a:r>
              <a:rPr lang="en-US" dirty="0" smtClean="0"/>
              <a:t> </a:t>
            </a:r>
            <a:r>
              <a:rPr lang="en-US" dirty="0" err="1" smtClean="0"/>
              <a:t>kehati-hatian</a:t>
            </a:r>
            <a:r>
              <a:rPr lang="en-US" dirty="0" smtClean="0"/>
              <a:t>. </a:t>
            </a:r>
            <a:r>
              <a:rPr lang="sv-SE" dirty="0" smtClean="0"/>
              <a:t>Ambang </a:t>
            </a:r>
            <a:r>
              <a:rPr lang="sv-SE" dirty="0"/>
              <a:t>batas kerusakan harus ditentukan terlbih dahulu dengan mengacu kepada potensi kerusakan dari suatu </a:t>
            </a:r>
            <a:r>
              <a:rPr lang="sv-SE" dirty="0" smtClean="0"/>
              <a:t>kegiatan.</a:t>
            </a:r>
          </a:p>
          <a:p>
            <a:r>
              <a:rPr lang="en-US" dirty="0" smtClean="0"/>
              <a:t>Uncertainty </a:t>
            </a:r>
            <a:r>
              <a:rPr lang="en-US" dirty="0"/>
              <a:t>(</a:t>
            </a:r>
            <a:r>
              <a:rPr lang="en-US" dirty="0" err="1"/>
              <a:t>ketidak</a:t>
            </a:r>
            <a:r>
              <a:rPr lang="en-US" dirty="0"/>
              <a:t> </a:t>
            </a:r>
            <a:r>
              <a:rPr lang="en-US" dirty="0" err="1"/>
              <a:t>pastian</a:t>
            </a:r>
            <a:r>
              <a:rPr lang="en-US" dirty="0"/>
              <a:t>). </a:t>
            </a:r>
            <a:r>
              <a:rPr lang="en-US" dirty="0" smtClean="0"/>
              <a:t> </a:t>
            </a:r>
            <a:r>
              <a:rPr lang="en-US" dirty="0" err="1" smtClean="0"/>
              <a:t>Semakin</a:t>
            </a:r>
            <a:r>
              <a:rPr lang="en-US" dirty="0" smtClean="0"/>
              <a:t> </a:t>
            </a:r>
            <a:r>
              <a:rPr lang="en-US" dirty="0" err="1"/>
              <a:t>besar</a:t>
            </a:r>
            <a:r>
              <a:rPr lang="en-US" dirty="0"/>
              <a:t> </a:t>
            </a:r>
            <a:r>
              <a:rPr lang="en-US" dirty="0" err="1"/>
              <a:t>unsur</a:t>
            </a:r>
            <a:r>
              <a:rPr lang="en-US" dirty="0"/>
              <a:t> </a:t>
            </a:r>
            <a:r>
              <a:rPr lang="en-US" dirty="0" err="1"/>
              <a:t>ketidakpastiaan</a:t>
            </a:r>
            <a:r>
              <a:rPr lang="en-US" dirty="0"/>
              <a:t> </a:t>
            </a:r>
            <a:r>
              <a:rPr lang="en-US" dirty="0" err="1"/>
              <a:t>didefinisikan</a:t>
            </a:r>
            <a:r>
              <a:rPr lang="en-US" dirty="0"/>
              <a:t>, </a:t>
            </a:r>
            <a:r>
              <a:rPr lang="en-US" dirty="0" err="1"/>
              <a:t>yakni</a:t>
            </a:r>
            <a:r>
              <a:rPr lang="en-US" dirty="0"/>
              <a:t> </a:t>
            </a:r>
            <a:r>
              <a:rPr lang="en-US" dirty="0" err="1"/>
              <a:t>semakin</a:t>
            </a:r>
            <a:r>
              <a:rPr lang="en-US" dirty="0"/>
              <a:t> </a:t>
            </a:r>
            <a:r>
              <a:rPr lang="en-US" dirty="0" err="1"/>
              <a:t>kurang</a:t>
            </a:r>
            <a:r>
              <a:rPr lang="en-US" dirty="0"/>
              <a:t> </a:t>
            </a:r>
            <a:r>
              <a:rPr lang="en-US" dirty="0" err="1"/>
              <a:t>masuk</a:t>
            </a:r>
            <a:r>
              <a:rPr lang="en-US" dirty="0"/>
              <a:t> </a:t>
            </a:r>
            <a:r>
              <a:rPr lang="en-US" dirty="0" err="1"/>
              <a:t>akal</a:t>
            </a:r>
            <a:r>
              <a:rPr lang="en-US" dirty="0"/>
              <a:t> </a:t>
            </a:r>
            <a:r>
              <a:rPr lang="en-US" dirty="0" err="1"/>
              <a:t>ancaman</a:t>
            </a:r>
            <a:r>
              <a:rPr lang="en-US" dirty="0"/>
              <a:t> </a:t>
            </a:r>
            <a:r>
              <a:rPr lang="en-US" dirty="0" err="1"/>
              <a:t>akan</a:t>
            </a:r>
            <a:r>
              <a:rPr lang="en-US" dirty="0"/>
              <a:t> </a:t>
            </a:r>
            <a:r>
              <a:rPr lang="en-US" dirty="0" err="1"/>
              <a:t>terjadi</a:t>
            </a:r>
            <a:r>
              <a:rPr lang="en-US" dirty="0"/>
              <a:t>, </a:t>
            </a:r>
            <a:r>
              <a:rPr lang="en-US" dirty="0" err="1"/>
              <a:t>asas</a:t>
            </a:r>
            <a:r>
              <a:rPr lang="en-US" dirty="0"/>
              <a:t> </a:t>
            </a:r>
            <a:r>
              <a:rPr lang="en-US" dirty="0" err="1"/>
              <a:t>kehati-hatian</a:t>
            </a:r>
            <a:r>
              <a:rPr lang="en-US" dirty="0"/>
              <a:t> </a:t>
            </a:r>
            <a:r>
              <a:rPr lang="en-US" dirty="0" err="1"/>
              <a:t>semakin</a:t>
            </a:r>
            <a:r>
              <a:rPr lang="en-US" dirty="0"/>
              <a:t> </a:t>
            </a:r>
            <a:r>
              <a:rPr lang="en-US" dirty="0" err="1" smtClean="0"/>
              <a:t>kuat</a:t>
            </a:r>
            <a:r>
              <a:rPr lang="en-US" dirty="0" smtClean="0"/>
              <a:t>.</a:t>
            </a:r>
          </a:p>
          <a:p>
            <a:r>
              <a:rPr lang="en-US" dirty="0" err="1" smtClean="0"/>
              <a:t>Tindakan-tindakan</a:t>
            </a:r>
            <a:r>
              <a:rPr lang="en-US" dirty="0" smtClean="0"/>
              <a:t> </a:t>
            </a:r>
            <a:r>
              <a:rPr lang="en-US" dirty="0"/>
              <a:t>yang </a:t>
            </a:r>
            <a:r>
              <a:rPr lang="en-US" dirty="0" err="1"/>
              <a:t>dilakukan</a:t>
            </a:r>
            <a:r>
              <a:rPr lang="en-US" dirty="0"/>
              <a:t> (</a:t>
            </a:r>
            <a:r>
              <a:rPr lang="en-US" i="1" dirty="0"/>
              <a:t>measures to be taken</a:t>
            </a:r>
            <a:r>
              <a:rPr lang="en-US" dirty="0"/>
              <a:t>). </a:t>
            </a:r>
            <a:r>
              <a:rPr lang="en-US" dirty="0" err="1"/>
              <a:t>Tindakan-tindakan</a:t>
            </a:r>
            <a:r>
              <a:rPr lang="en-US" dirty="0"/>
              <a:t> </a:t>
            </a:r>
            <a:r>
              <a:rPr lang="en-US" dirty="0" err="1"/>
              <a:t>tersebut</a:t>
            </a:r>
            <a:r>
              <a:rPr lang="en-US" dirty="0"/>
              <a:t> </a:t>
            </a:r>
            <a:r>
              <a:rPr lang="en-US" dirty="0" err="1" smtClean="0"/>
              <a:t>kebanyakan</a:t>
            </a:r>
            <a:r>
              <a:rPr lang="en-US" dirty="0" smtClean="0"/>
              <a:t> </a:t>
            </a:r>
            <a:r>
              <a:rPr lang="en-US" dirty="0" err="1"/>
              <a:t>dinyatakan</a:t>
            </a:r>
            <a:r>
              <a:rPr lang="en-US" dirty="0"/>
              <a:t> </a:t>
            </a:r>
            <a:r>
              <a:rPr lang="en-US" dirty="0" err="1"/>
              <a:t>dalam</a:t>
            </a:r>
            <a:r>
              <a:rPr lang="en-US" dirty="0"/>
              <a:t> </a:t>
            </a:r>
            <a:r>
              <a:rPr lang="en-US" dirty="0" err="1"/>
              <a:t>kebutuhan</a:t>
            </a:r>
            <a:r>
              <a:rPr lang="en-US" dirty="0"/>
              <a:t> </a:t>
            </a:r>
            <a:r>
              <a:rPr lang="en-US" dirty="0" err="1"/>
              <a:t>untuk</a:t>
            </a:r>
            <a:r>
              <a:rPr lang="en-US" dirty="0"/>
              <a:t> </a:t>
            </a:r>
            <a:r>
              <a:rPr lang="en-US" dirty="0" err="1"/>
              <a:t>menghindari</a:t>
            </a:r>
            <a:r>
              <a:rPr lang="en-US" dirty="0"/>
              <a:t> (</a:t>
            </a:r>
            <a:r>
              <a:rPr lang="en-US" i="1" dirty="0"/>
              <a:t>avoid</a:t>
            </a:r>
            <a:r>
              <a:rPr lang="en-US" dirty="0"/>
              <a:t>) </a:t>
            </a:r>
            <a:r>
              <a:rPr lang="en-US" dirty="0" err="1"/>
              <a:t>atau</a:t>
            </a:r>
            <a:r>
              <a:rPr lang="en-US" dirty="0"/>
              <a:t> </a:t>
            </a:r>
            <a:r>
              <a:rPr lang="en-US" dirty="0" err="1"/>
              <a:t>mencegah</a:t>
            </a:r>
            <a:r>
              <a:rPr lang="en-US" dirty="0"/>
              <a:t> (</a:t>
            </a:r>
            <a:r>
              <a:rPr lang="en-US" i="1" dirty="0"/>
              <a:t>prevent</a:t>
            </a:r>
            <a:r>
              <a:rPr lang="en-US" dirty="0"/>
              <a:t>) </a:t>
            </a:r>
            <a:r>
              <a:rPr lang="en-US" dirty="0" err="1"/>
              <a:t>terjadinya</a:t>
            </a:r>
            <a:r>
              <a:rPr lang="en-US" dirty="0"/>
              <a:t> </a:t>
            </a:r>
            <a:r>
              <a:rPr lang="en-US" dirty="0" err="1" smtClean="0"/>
              <a:t>ancaman</a:t>
            </a:r>
            <a:endParaRPr lang="en-US" dirty="0" smtClean="0"/>
          </a:p>
          <a:p>
            <a:r>
              <a:rPr lang="en-US" dirty="0" err="1" smtClean="0"/>
              <a:t>Ukuran</a:t>
            </a:r>
            <a:r>
              <a:rPr lang="en-US" dirty="0" smtClean="0"/>
              <a:t> </a:t>
            </a:r>
            <a:r>
              <a:rPr lang="en-US" dirty="0" err="1"/>
              <a:t>perintah</a:t>
            </a:r>
            <a:r>
              <a:rPr lang="en-US" dirty="0"/>
              <a:t> (</a:t>
            </a:r>
            <a:r>
              <a:rPr lang="en-US" i="1" dirty="0"/>
              <a:t>command dimension</a:t>
            </a:r>
            <a:r>
              <a:rPr lang="en-US" dirty="0"/>
              <a:t>) </a:t>
            </a:r>
            <a:r>
              <a:rPr lang="en-US" dirty="0" err="1"/>
              <a:t>dari</a:t>
            </a:r>
            <a:r>
              <a:rPr lang="en-US" dirty="0"/>
              <a:t> </a:t>
            </a:r>
            <a:r>
              <a:rPr lang="en-US" dirty="0" err="1"/>
              <a:t>asas</a:t>
            </a:r>
            <a:r>
              <a:rPr lang="en-US" dirty="0"/>
              <a:t> </a:t>
            </a:r>
            <a:r>
              <a:rPr lang="en-US" dirty="0" err="1"/>
              <a:t>kehati-hatian</a:t>
            </a:r>
            <a:r>
              <a:rPr lang="en-US" dirty="0"/>
              <a:t>. </a:t>
            </a:r>
            <a:r>
              <a:rPr lang="en-US" dirty="0" err="1"/>
              <a:t>Berhubungan</a:t>
            </a:r>
            <a:r>
              <a:rPr lang="en-US" dirty="0"/>
              <a:t> </a:t>
            </a:r>
            <a:r>
              <a:rPr lang="en-US" dirty="0" err="1"/>
              <a:t>dengan</a:t>
            </a:r>
            <a:r>
              <a:rPr lang="en-US" dirty="0"/>
              <a:t> in, </a:t>
            </a:r>
            <a:r>
              <a:rPr lang="en-US" dirty="0" err="1"/>
              <a:t>kekuatan</a:t>
            </a:r>
            <a:r>
              <a:rPr lang="en-US" dirty="0"/>
              <a:t> </a:t>
            </a:r>
            <a:r>
              <a:rPr lang="en-US" dirty="0" err="1"/>
              <a:t>asas</a:t>
            </a:r>
            <a:r>
              <a:rPr lang="en-US" dirty="0"/>
              <a:t> </a:t>
            </a:r>
            <a:r>
              <a:rPr lang="en-US" dirty="0" err="1"/>
              <a:t>kehatihatian</a:t>
            </a:r>
            <a:r>
              <a:rPr lang="en-US" dirty="0"/>
              <a:t> </a:t>
            </a:r>
            <a:r>
              <a:rPr lang="en-US" dirty="0" err="1"/>
              <a:t>akan</a:t>
            </a:r>
            <a:r>
              <a:rPr lang="en-US" dirty="0"/>
              <a:t> </a:t>
            </a:r>
            <a:r>
              <a:rPr lang="en-US" dirty="0" err="1"/>
              <a:t>ditentukan</a:t>
            </a:r>
            <a:r>
              <a:rPr lang="en-US" dirty="0"/>
              <a:t> </a:t>
            </a:r>
            <a:r>
              <a:rPr lang="en-US" dirty="0" err="1"/>
              <a:t>oleh</a:t>
            </a:r>
            <a:r>
              <a:rPr lang="en-US" dirty="0"/>
              <a:t> status </a:t>
            </a:r>
            <a:r>
              <a:rPr lang="en-US" dirty="0" err="1"/>
              <a:t>dari</a:t>
            </a:r>
            <a:r>
              <a:rPr lang="en-US" dirty="0"/>
              <a:t> </a:t>
            </a:r>
            <a:r>
              <a:rPr lang="en-US" dirty="0" err="1"/>
              <a:t>tindakan-tindakan</a:t>
            </a:r>
            <a:r>
              <a:rPr lang="en-US" dirty="0"/>
              <a:t> </a:t>
            </a:r>
            <a:r>
              <a:rPr lang="en-US" dirty="0" err="1"/>
              <a:t>kehati-hatian</a:t>
            </a:r>
            <a:r>
              <a:rPr lang="en-US" dirty="0"/>
              <a:t> (</a:t>
            </a:r>
            <a:r>
              <a:rPr lang="en-US" dirty="0" err="1"/>
              <a:t>misalnya</a:t>
            </a:r>
            <a:r>
              <a:rPr lang="en-US" dirty="0"/>
              <a:t> </a:t>
            </a:r>
            <a:r>
              <a:rPr lang="en-US" dirty="0" err="1"/>
              <a:t>menghindari</a:t>
            </a:r>
            <a:r>
              <a:rPr lang="en-US" dirty="0"/>
              <a:t> </a:t>
            </a:r>
            <a:r>
              <a:rPr lang="en-US" dirty="0" err="1"/>
              <a:t>atau</a:t>
            </a:r>
            <a:r>
              <a:rPr lang="en-US" dirty="0"/>
              <a:t> </a:t>
            </a:r>
            <a:r>
              <a:rPr lang="en-US" dirty="0" err="1"/>
              <a:t>mencegah</a:t>
            </a:r>
            <a:r>
              <a:rPr lang="en-US" dirty="0"/>
              <a:t>).</a:t>
            </a:r>
            <a:endParaRPr lang="en-US" dirty="0" smtClean="0"/>
          </a:p>
          <a:p>
            <a:endParaRPr lang="en-US" dirty="0"/>
          </a:p>
        </p:txBody>
      </p:sp>
    </p:spTree>
    <p:extLst>
      <p:ext uri="{BB962C8B-B14F-4D97-AF65-F5344CB8AC3E}">
        <p14:creationId xmlns:p14="http://schemas.microsoft.com/office/powerpoint/2010/main" val="4102413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Organization for Economic Cooperation and Development (OECD)</a:t>
            </a:r>
          </a:p>
        </p:txBody>
      </p:sp>
      <p:sp>
        <p:nvSpPr>
          <p:cNvPr id="3" name="Content Placeholder 2"/>
          <p:cNvSpPr>
            <a:spLocks noGrp="1"/>
          </p:cNvSpPr>
          <p:nvPr>
            <p:ph idx="1"/>
          </p:nvPr>
        </p:nvSpPr>
        <p:spPr>
          <a:xfrm>
            <a:off x="1241659" y="2015732"/>
            <a:ext cx="9813195" cy="3740175"/>
          </a:xfrm>
        </p:spPr>
        <p:txBody>
          <a:bodyPr>
            <a:noAutofit/>
          </a:bodyPr>
          <a:lstStyle/>
          <a:p>
            <a:pPr marL="0" indent="0" algn="just">
              <a:buNone/>
            </a:pPr>
            <a:r>
              <a:rPr lang="en-US" sz="2400" dirty="0" err="1" smtClean="0"/>
              <a:t>Asas</a:t>
            </a:r>
            <a:r>
              <a:rPr lang="en-US" sz="2400" dirty="0" smtClean="0"/>
              <a:t> </a:t>
            </a:r>
            <a:r>
              <a:rPr lang="en-US" sz="2400" dirty="0" err="1"/>
              <a:t>pencemar</a:t>
            </a:r>
            <a:r>
              <a:rPr lang="en-US" sz="2400" dirty="0"/>
              <a:t> </a:t>
            </a:r>
            <a:r>
              <a:rPr lang="en-US" sz="2400" dirty="0" err="1"/>
              <a:t>membayar</a:t>
            </a:r>
            <a:r>
              <a:rPr lang="en-US" sz="2400" dirty="0"/>
              <a:t> </a:t>
            </a:r>
            <a:r>
              <a:rPr lang="en-US" sz="2400" dirty="0" err="1"/>
              <a:t>mewajibkan</a:t>
            </a:r>
            <a:r>
              <a:rPr lang="en-US" sz="2400" dirty="0"/>
              <a:t> para </a:t>
            </a:r>
            <a:r>
              <a:rPr lang="en-US" sz="2400" dirty="0" err="1"/>
              <a:t>pencemar</a:t>
            </a:r>
            <a:r>
              <a:rPr lang="en-US" sz="2400" dirty="0"/>
              <a:t> </a:t>
            </a:r>
            <a:r>
              <a:rPr lang="en-US" sz="2400" dirty="0" err="1"/>
              <a:t>mewajibkan</a:t>
            </a:r>
            <a:r>
              <a:rPr lang="en-US" sz="2400" dirty="0"/>
              <a:t> para </a:t>
            </a:r>
            <a:r>
              <a:rPr lang="en-US" sz="2400" dirty="0" err="1"/>
              <a:t>pencemar</a:t>
            </a:r>
            <a:r>
              <a:rPr lang="en-US" sz="2400" dirty="0"/>
              <a:t> </a:t>
            </a:r>
            <a:r>
              <a:rPr lang="en-US" sz="2400" dirty="0" err="1"/>
              <a:t>untuk</a:t>
            </a:r>
            <a:r>
              <a:rPr lang="en-US" sz="2400" dirty="0"/>
              <a:t> </a:t>
            </a:r>
            <a:r>
              <a:rPr lang="en-US" sz="2400" dirty="0" err="1"/>
              <a:t>memikul</a:t>
            </a:r>
            <a:r>
              <a:rPr lang="en-US" sz="2400" dirty="0"/>
              <a:t> </a:t>
            </a:r>
            <a:r>
              <a:rPr lang="en-US" sz="2400" dirty="0" err="1"/>
              <a:t>biaya-biaya</a:t>
            </a:r>
            <a:r>
              <a:rPr lang="en-US" sz="2400" dirty="0"/>
              <a:t> yang </a:t>
            </a:r>
            <a:r>
              <a:rPr lang="en-US" sz="2400" dirty="0" err="1"/>
              <a:t>diperlukan</a:t>
            </a:r>
            <a:r>
              <a:rPr lang="en-US" sz="2400" dirty="0"/>
              <a:t> </a:t>
            </a:r>
            <a:r>
              <a:rPr lang="en-US" sz="2400" dirty="0" err="1"/>
              <a:t>dalam</a:t>
            </a:r>
            <a:r>
              <a:rPr lang="en-US" sz="2400" dirty="0"/>
              <a:t> </a:t>
            </a:r>
            <a:r>
              <a:rPr lang="en-US" sz="2400" dirty="0" err="1"/>
              <a:t>rangka</a:t>
            </a:r>
            <a:r>
              <a:rPr lang="en-US" sz="2400" dirty="0"/>
              <a:t> </a:t>
            </a:r>
            <a:r>
              <a:rPr lang="en-US" sz="2400" dirty="0" err="1"/>
              <a:t>upaya-upaya</a:t>
            </a:r>
            <a:r>
              <a:rPr lang="en-US" sz="2400" dirty="0"/>
              <a:t> yang </a:t>
            </a:r>
            <a:r>
              <a:rPr lang="en-US" sz="2400" dirty="0" err="1"/>
              <a:t>diambil</a:t>
            </a:r>
            <a:r>
              <a:rPr lang="en-US" sz="2400" dirty="0"/>
              <a:t> </a:t>
            </a:r>
            <a:r>
              <a:rPr lang="en-US" sz="2400" dirty="0" err="1"/>
              <a:t>dalam</a:t>
            </a:r>
            <a:r>
              <a:rPr lang="en-US" sz="2400" dirty="0"/>
              <a:t> </a:t>
            </a:r>
            <a:r>
              <a:rPr lang="en-US" sz="2400" dirty="0" err="1"/>
              <a:t>oleh</a:t>
            </a:r>
            <a:r>
              <a:rPr lang="en-US" sz="2400" dirty="0"/>
              <a:t> </a:t>
            </a:r>
            <a:r>
              <a:rPr lang="en-US" sz="2400" dirty="0" err="1"/>
              <a:t>pejabat</a:t>
            </a:r>
            <a:r>
              <a:rPr lang="en-US" sz="2400" dirty="0"/>
              <a:t> </a:t>
            </a:r>
            <a:r>
              <a:rPr lang="en-US" sz="2400" dirty="0" err="1"/>
              <a:t>publik</a:t>
            </a:r>
            <a:r>
              <a:rPr lang="en-US" sz="2400" dirty="0"/>
              <a:t> </a:t>
            </a:r>
            <a:r>
              <a:rPr lang="en-US" sz="2400" dirty="0" err="1"/>
              <a:t>untuk</a:t>
            </a:r>
            <a:r>
              <a:rPr lang="en-US" sz="2400" dirty="0"/>
              <a:t> </a:t>
            </a:r>
            <a:r>
              <a:rPr lang="en-US" sz="2400" dirty="0" err="1"/>
              <a:t>menjaga</a:t>
            </a:r>
            <a:r>
              <a:rPr lang="en-US" sz="2400" dirty="0"/>
              <a:t> agar </a:t>
            </a:r>
            <a:r>
              <a:rPr lang="en-US" sz="2400" dirty="0" err="1"/>
              <a:t>kondisi</a:t>
            </a:r>
            <a:r>
              <a:rPr lang="en-US" sz="2400" dirty="0"/>
              <a:t> </a:t>
            </a:r>
            <a:r>
              <a:rPr lang="en-US" sz="2400" dirty="0" err="1"/>
              <a:t>lingkungan</a:t>
            </a:r>
            <a:r>
              <a:rPr lang="en-US" sz="2400" dirty="0"/>
              <a:t> </a:t>
            </a:r>
            <a:r>
              <a:rPr lang="en-US" sz="2400" dirty="0" err="1"/>
              <a:t>berada</a:t>
            </a:r>
            <a:r>
              <a:rPr lang="en-US" sz="2400" dirty="0"/>
              <a:t> </a:t>
            </a:r>
            <a:r>
              <a:rPr lang="en-US" sz="2400" dirty="0" err="1"/>
              <a:t>pada</a:t>
            </a:r>
            <a:r>
              <a:rPr lang="en-US" sz="2400" dirty="0"/>
              <a:t> </a:t>
            </a:r>
            <a:r>
              <a:rPr lang="en-US" sz="2400" dirty="0" err="1"/>
              <a:t>kondisi</a:t>
            </a:r>
            <a:r>
              <a:rPr lang="en-US" sz="2400" dirty="0"/>
              <a:t> yang </a:t>
            </a:r>
            <a:r>
              <a:rPr lang="en-US" sz="2400" dirty="0" err="1"/>
              <a:t>dapat</a:t>
            </a:r>
            <a:r>
              <a:rPr lang="en-US" sz="2400" dirty="0"/>
              <a:t> </a:t>
            </a:r>
            <a:r>
              <a:rPr lang="en-US" sz="2400" dirty="0" err="1" smtClean="0"/>
              <a:t>diterima</a:t>
            </a:r>
            <a:r>
              <a:rPr lang="en-US" sz="2400" dirty="0"/>
              <a:t>;</a:t>
            </a:r>
            <a:endParaRPr lang="en-US" sz="2400" dirty="0" smtClean="0"/>
          </a:p>
          <a:p>
            <a:pPr marL="0" indent="0" algn="just">
              <a:buNone/>
            </a:pPr>
            <a:r>
              <a:rPr lang="en-US" sz="2400" dirty="0" err="1" smtClean="0"/>
              <a:t>atau</a:t>
            </a:r>
            <a:r>
              <a:rPr lang="en-US" sz="2400" dirty="0" smtClean="0"/>
              <a:t> </a:t>
            </a:r>
            <a:r>
              <a:rPr lang="en-US" sz="2400" dirty="0" err="1"/>
              <a:t>dengan</a:t>
            </a:r>
            <a:r>
              <a:rPr lang="en-US" sz="2400" dirty="0"/>
              <a:t> kata lain </a:t>
            </a:r>
            <a:r>
              <a:rPr lang="en-US" sz="2400" dirty="0" err="1"/>
              <a:t>ialah</a:t>
            </a:r>
            <a:r>
              <a:rPr lang="en-US" sz="2400" dirty="0"/>
              <a:t> </a:t>
            </a:r>
            <a:r>
              <a:rPr lang="en-US" sz="2400" dirty="0" err="1"/>
              <a:t>bahwa</a:t>
            </a:r>
            <a:r>
              <a:rPr lang="en-US" sz="2400" dirty="0"/>
              <a:t> </a:t>
            </a:r>
            <a:r>
              <a:rPr lang="en-US" sz="2400" dirty="0" err="1"/>
              <a:t>biaya</a:t>
            </a:r>
            <a:r>
              <a:rPr lang="en-US" sz="2400" dirty="0"/>
              <a:t> </a:t>
            </a:r>
            <a:r>
              <a:rPr lang="en-US" sz="2400" dirty="0" err="1"/>
              <a:t>biaya-biaya</a:t>
            </a:r>
            <a:r>
              <a:rPr lang="en-US" sz="2400" dirty="0"/>
              <a:t> yang </a:t>
            </a:r>
            <a:r>
              <a:rPr lang="en-US" sz="2400" dirty="0" err="1"/>
              <a:t>diperlukan</a:t>
            </a:r>
            <a:r>
              <a:rPr lang="en-US" sz="2400" dirty="0"/>
              <a:t> </a:t>
            </a:r>
            <a:r>
              <a:rPr lang="en-US" sz="2400" dirty="0" err="1"/>
              <a:t>untuk</a:t>
            </a:r>
            <a:r>
              <a:rPr lang="en-US" sz="2400" dirty="0"/>
              <a:t> </a:t>
            </a:r>
            <a:r>
              <a:rPr lang="en-US" sz="2400" dirty="0" err="1"/>
              <a:t>menjalankan</a:t>
            </a:r>
            <a:r>
              <a:rPr lang="en-US" sz="2400" dirty="0"/>
              <a:t> </a:t>
            </a:r>
            <a:r>
              <a:rPr lang="en-US" sz="2400" dirty="0" err="1"/>
              <a:t>upaya-upaya</a:t>
            </a:r>
            <a:r>
              <a:rPr lang="en-US" sz="2400" dirty="0"/>
              <a:t> </a:t>
            </a:r>
            <a:r>
              <a:rPr lang="en-US" sz="2400" dirty="0" err="1"/>
              <a:t>ini</a:t>
            </a:r>
            <a:r>
              <a:rPr lang="en-US" sz="2400" dirty="0"/>
              <a:t> </a:t>
            </a:r>
            <a:r>
              <a:rPr lang="en-US" sz="2400" dirty="0" err="1"/>
              <a:t>harus</a:t>
            </a:r>
            <a:r>
              <a:rPr lang="en-US" sz="2400" dirty="0"/>
              <a:t> </a:t>
            </a:r>
            <a:r>
              <a:rPr lang="en-US" sz="2400" dirty="0" err="1"/>
              <a:t>tercermin</a:t>
            </a:r>
            <a:r>
              <a:rPr lang="en-US" sz="2400" dirty="0"/>
              <a:t> di </a:t>
            </a:r>
            <a:r>
              <a:rPr lang="en-US" sz="2400" dirty="0" err="1"/>
              <a:t>dalam</a:t>
            </a:r>
            <a:r>
              <a:rPr lang="en-US" sz="2400" dirty="0"/>
              <a:t> </a:t>
            </a:r>
            <a:r>
              <a:rPr lang="en-US" sz="2400" dirty="0" err="1"/>
              <a:t>harga</a:t>
            </a:r>
            <a:r>
              <a:rPr lang="en-US" sz="2400" dirty="0"/>
              <a:t> </a:t>
            </a:r>
            <a:r>
              <a:rPr lang="en-US" sz="2400" dirty="0" err="1"/>
              <a:t>barang</a:t>
            </a:r>
            <a:r>
              <a:rPr lang="en-US" sz="2400" dirty="0"/>
              <a:t> </a:t>
            </a:r>
            <a:r>
              <a:rPr lang="en-US" sz="2400" dirty="0" err="1"/>
              <a:t>dan</a:t>
            </a:r>
            <a:r>
              <a:rPr lang="en-US" sz="2400" dirty="0"/>
              <a:t> </a:t>
            </a:r>
            <a:r>
              <a:rPr lang="en-US" sz="2400" dirty="0" err="1"/>
              <a:t>jasa</a:t>
            </a:r>
            <a:r>
              <a:rPr lang="en-US" sz="2400" dirty="0"/>
              <a:t> yang </a:t>
            </a:r>
            <a:r>
              <a:rPr lang="en-US" sz="2400" dirty="0" err="1"/>
              <a:t>telah</a:t>
            </a:r>
            <a:r>
              <a:rPr lang="en-US" sz="2400" dirty="0"/>
              <a:t> </a:t>
            </a:r>
            <a:r>
              <a:rPr lang="en-US" sz="2400" dirty="0" err="1"/>
              <a:t>menyebabkan</a:t>
            </a:r>
            <a:r>
              <a:rPr lang="en-US" sz="2400" dirty="0"/>
              <a:t> </a:t>
            </a:r>
            <a:r>
              <a:rPr lang="en-US" sz="2400" dirty="0" err="1"/>
              <a:t>pencemaran</a:t>
            </a:r>
            <a:r>
              <a:rPr lang="en-US" sz="2400" dirty="0"/>
              <a:t> </a:t>
            </a:r>
            <a:r>
              <a:rPr lang="en-US" sz="2400" dirty="0" err="1"/>
              <a:t>selama</a:t>
            </a:r>
            <a:r>
              <a:rPr lang="en-US" sz="2400" dirty="0"/>
              <a:t> </a:t>
            </a:r>
            <a:r>
              <a:rPr lang="en-US" sz="2400" dirty="0" err="1"/>
              <a:t>dalam</a:t>
            </a:r>
            <a:r>
              <a:rPr lang="en-US" sz="2400" dirty="0"/>
              <a:t> proses </a:t>
            </a:r>
            <a:r>
              <a:rPr lang="en-US" sz="2400" dirty="0" err="1"/>
              <a:t>produksi</a:t>
            </a:r>
            <a:r>
              <a:rPr lang="en-US" sz="2400" dirty="0"/>
              <a:t> </a:t>
            </a:r>
            <a:r>
              <a:rPr lang="en-US" sz="2400" dirty="0" err="1"/>
              <a:t>atau</a:t>
            </a:r>
            <a:r>
              <a:rPr lang="en-US" sz="2400" dirty="0"/>
              <a:t> proses </a:t>
            </a:r>
            <a:r>
              <a:rPr lang="en-US" sz="2400" dirty="0" err="1"/>
              <a:t>konsumsinya</a:t>
            </a:r>
            <a:endParaRPr lang="en-US" sz="2400" dirty="0"/>
          </a:p>
        </p:txBody>
      </p:sp>
    </p:spTree>
    <p:extLst>
      <p:ext uri="{BB962C8B-B14F-4D97-AF65-F5344CB8AC3E}">
        <p14:creationId xmlns:p14="http://schemas.microsoft.com/office/powerpoint/2010/main" val="280343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Prinsip-prinsip</a:t>
            </a:r>
            <a:r>
              <a:rPr lang="en-US" dirty="0"/>
              <a:t> yang </a:t>
            </a:r>
            <a:r>
              <a:rPr lang="en-US" dirty="0" err="1"/>
              <a:t>diterapkan</a:t>
            </a:r>
            <a:r>
              <a:rPr lang="en-US" dirty="0"/>
              <a:t> </a:t>
            </a:r>
            <a:r>
              <a:rPr lang="en-US" dirty="0" err="1"/>
              <a:t>oleh</a:t>
            </a:r>
            <a:r>
              <a:rPr lang="en-US" dirty="0"/>
              <a:t> OECD </a:t>
            </a:r>
            <a:r>
              <a:rPr lang="en-US" dirty="0" err="1"/>
              <a:t>tercakup</a:t>
            </a:r>
            <a:r>
              <a:rPr lang="en-US" dirty="0"/>
              <a:t> </a:t>
            </a:r>
            <a:r>
              <a:rPr lang="en-US" dirty="0" err="1"/>
              <a:t>dalam</a:t>
            </a:r>
            <a:r>
              <a:rPr lang="en-US" dirty="0"/>
              <a:t> 7 </a:t>
            </a:r>
            <a:r>
              <a:rPr lang="en-US" dirty="0" err="1"/>
              <a:t>kebijaksanaan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Pengendalian</a:t>
            </a:r>
            <a:r>
              <a:rPr lang="en-US" dirty="0"/>
              <a:t> </a:t>
            </a:r>
            <a:r>
              <a:rPr lang="en-US" dirty="0" err="1"/>
              <a:t>langsung</a:t>
            </a:r>
            <a:r>
              <a:rPr lang="en-US" dirty="0"/>
              <a:t>; </a:t>
            </a:r>
            <a:endParaRPr lang="en-US" dirty="0" smtClean="0"/>
          </a:p>
          <a:p>
            <a:r>
              <a:rPr lang="en-US" dirty="0" err="1" smtClean="0"/>
              <a:t>Perpajakan</a:t>
            </a:r>
            <a:r>
              <a:rPr lang="en-US" dirty="0"/>
              <a:t>; </a:t>
            </a:r>
            <a:endParaRPr lang="en-US" dirty="0" smtClean="0"/>
          </a:p>
          <a:p>
            <a:r>
              <a:rPr lang="en-US" dirty="0" err="1" smtClean="0"/>
              <a:t>Pembayaran</a:t>
            </a:r>
            <a:r>
              <a:rPr lang="en-US" dirty="0"/>
              <a:t>; </a:t>
            </a:r>
            <a:r>
              <a:rPr lang="en-US" dirty="0" smtClean="0"/>
              <a:t> </a:t>
            </a:r>
          </a:p>
          <a:p>
            <a:r>
              <a:rPr lang="en-US" dirty="0" err="1" smtClean="0"/>
              <a:t>Subsidi</a:t>
            </a:r>
            <a:r>
              <a:rPr lang="en-US" dirty="0"/>
              <a:t>; </a:t>
            </a:r>
          </a:p>
          <a:p>
            <a:r>
              <a:rPr lang="en-US" dirty="0" err="1" smtClean="0"/>
              <a:t>Macam-macam</a:t>
            </a:r>
            <a:r>
              <a:rPr lang="en-US" dirty="0" smtClean="0"/>
              <a:t> </a:t>
            </a:r>
            <a:r>
              <a:rPr lang="en-US" dirty="0" err="1"/>
              <a:t>kebijakan</a:t>
            </a:r>
            <a:r>
              <a:rPr lang="en-US" dirty="0"/>
              <a:t> yang </a:t>
            </a:r>
            <a:r>
              <a:rPr lang="en-US" dirty="0" err="1"/>
              <a:t>bersifat</a:t>
            </a:r>
            <a:r>
              <a:rPr lang="en-US" dirty="0"/>
              <a:t> </a:t>
            </a:r>
            <a:r>
              <a:rPr lang="en-US" dirty="0" err="1"/>
              <a:t>intensif</a:t>
            </a:r>
            <a:r>
              <a:rPr lang="en-US" dirty="0"/>
              <a:t> </a:t>
            </a:r>
            <a:r>
              <a:rPr lang="en-US" dirty="0" err="1"/>
              <a:t>seperti</a:t>
            </a:r>
            <a:r>
              <a:rPr lang="en-US" dirty="0"/>
              <a:t> </a:t>
            </a:r>
            <a:r>
              <a:rPr lang="en-US" dirty="0" err="1"/>
              <a:t>keuntungan</a:t>
            </a:r>
            <a:r>
              <a:rPr lang="en-US" dirty="0"/>
              <a:t> </a:t>
            </a:r>
            <a:r>
              <a:rPr lang="en-US" dirty="0" err="1"/>
              <a:t>pajak</a:t>
            </a:r>
            <a:r>
              <a:rPr lang="en-US" dirty="0"/>
              <a:t>, </a:t>
            </a:r>
            <a:r>
              <a:rPr lang="en-US" dirty="0" err="1"/>
              <a:t>fasilitas</a:t>
            </a:r>
            <a:r>
              <a:rPr lang="en-US" dirty="0"/>
              <a:t> </a:t>
            </a:r>
            <a:r>
              <a:rPr lang="en-US" dirty="0" err="1"/>
              <a:t>kredit</a:t>
            </a:r>
            <a:r>
              <a:rPr lang="en-US" dirty="0"/>
              <a:t>, </a:t>
            </a:r>
            <a:r>
              <a:rPr lang="en-US" dirty="0" err="1"/>
              <a:t>dan</a:t>
            </a:r>
            <a:r>
              <a:rPr lang="en-US" dirty="0"/>
              <a:t> </a:t>
            </a:r>
            <a:r>
              <a:rPr lang="en-US" dirty="0" err="1"/>
              <a:t>amortasi</a:t>
            </a:r>
            <a:r>
              <a:rPr lang="en-US" dirty="0"/>
              <a:t> </a:t>
            </a:r>
            <a:r>
              <a:rPr lang="en-US" dirty="0" err="1"/>
              <a:t>atau</a:t>
            </a:r>
            <a:r>
              <a:rPr lang="en-US" dirty="0"/>
              <a:t> </a:t>
            </a:r>
            <a:r>
              <a:rPr lang="en-US" dirty="0" err="1"/>
              <a:t>pelunasan</a:t>
            </a:r>
            <a:r>
              <a:rPr lang="en-US" dirty="0"/>
              <a:t> </a:t>
            </a:r>
            <a:r>
              <a:rPr lang="en-US" dirty="0" err="1"/>
              <a:t>hutang</a:t>
            </a:r>
            <a:r>
              <a:rPr lang="en-US" dirty="0"/>
              <a:t> yang di </a:t>
            </a:r>
            <a:r>
              <a:rPr lang="en-US" dirty="0" err="1"/>
              <a:t>percepat</a:t>
            </a:r>
            <a:r>
              <a:rPr lang="en-US" dirty="0"/>
              <a:t> </a:t>
            </a:r>
            <a:r>
              <a:rPr lang="en-US" dirty="0" smtClean="0"/>
              <a:t> </a:t>
            </a:r>
          </a:p>
          <a:p>
            <a:r>
              <a:rPr lang="en-US" dirty="0" err="1" smtClean="0"/>
              <a:t>Pelelangan</a:t>
            </a:r>
            <a:r>
              <a:rPr lang="en-US" dirty="0" smtClean="0"/>
              <a:t> </a:t>
            </a:r>
            <a:r>
              <a:rPr lang="en-US" dirty="0" err="1"/>
              <a:t>hak-hak</a:t>
            </a:r>
            <a:r>
              <a:rPr lang="en-US" dirty="0"/>
              <a:t> </a:t>
            </a:r>
            <a:r>
              <a:rPr lang="en-US" dirty="0" err="1"/>
              <a:t>pencemaran</a:t>
            </a:r>
            <a:r>
              <a:rPr lang="en-US" dirty="0"/>
              <a:t> </a:t>
            </a:r>
          </a:p>
          <a:p>
            <a:r>
              <a:rPr lang="en-US" dirty="0" err="1" smtClean="0"/>
              <a:t>Pungutan-pungutan</a:t>
            </a:r>
            <a:endParaRPr lang="en-US" dirty="0"/>
          </a:p>
        </p:txBody>
      </p:sp>
    </p:spTree>
    <p:extLst>
      <p:ext uri="{BB962C8B-B14F-4D97-AF65-F5344CB8AC3E}">
        <p14:creationId xmlns:p14="http://schemas.microsoft.com/office/powerpoint/2010/main" val="160169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802" y="2165685"/>
            <a:ext cx="8176722" cy="3474719"/>
          </a:xfrm>
        </p:spPr>
        <p:txBody>
          <a:bodyPr>
            <a:normAutofit/>
          </a:bodyPr>
          <a:lstStyle/>
          <a:p>
            <a:r>
              <a:rPr lang="en-US" sz="2800" dirty="0" err="1"/>
              <a:t>Menurut</a:t>
            </a:r>
            <a:r>
              <a:rPr lang="en-US" sz="2800" dirty="0"/>
              <a:t> OECD, </a:t>
            </a:r>
            <a:r>
              <a:rPr lang="en-US" sz="2800" dirty="0" err="1"/>
              <a:t>upaya</a:t>
            </a:r>
            <a:r>
              <a:rPr lang="en-US" sz="2800" dirty="0"/>
              <a:t> </a:t>
            </a:r>
            <a:r>
              <a:rPr lang="en-US" sz="2800" dirty="0" err="1"/>
              <a:t>pengendalian</a:t>
            </a:r>
            <a:r>
              <a:rPr lang="en-US" sz="2800" dirty="0"/>
              <a:t> </a:t>
            </a:r>
            <a:r>
              <a:rPr lang="en-US" sz="2800" dirty="0" err="1"/>
              <a:t>pencemar</a:t>
            </a:r>
            <a:r>
              <a:rPr lang="en-US" sz="2800" dirty="0"/>
              <a:t> </a:t>
            </a:r>
            <a:r>
              <a:rPr lang="en-US" sz="2800" dirty="0" err="1"/>
              <a:t>melibatkan</a:t>
            </a:r>
            <a:r>
              <a:rPr lang="en-US" sz="2800" dirty="0"/>
              <a:t> </a:t>
            </a:r>
            <a:r>
              <a:rPr lang="en-US" sz="2800" dirty="0" err="1"/>
              <a:t>biaya</a:t>
            </a:r>
            <a:r>
              <a:rPr lang="en-US" sz="2800" dirty="0"/>
              <a:t> </a:t>
            </a:r>
            <a:r>
              <a:rPr lang="en-US" sz="2800" dirty="0" err="1"/>
              <a:t>seperti</a:t>
            </a:r>
            <a:r>
              <a:rPr lang="en-US" sz="2800" dirty="0"/>
              <a:t> </a:t>
            </a:r>
            <a:r>
              <a:rPr lang="en-US" sz="2800" dirty="0" err="1"/>
              <a:t>biaya</a:t>
            </a:r>
            <a:r>
              <a:rPr lang="en-US" sz="2800" dirty="0"/>
              <a:t> </a:t>
            </a:r>
            <a:r>
              <a:rPr lang="en-US" sz="2800" dirty="0" err="1"/>
              <a:t>alternatif</a:t>
            </a:r>
            <a:r>
              <a:rPr lang="en-US" sz="2800" dirty="0"/>
              <a:t> </a:t>
            </a:r>
            <a:r>
              <a:rPr lang="en-US" sz="2800" dirty="0" err="1"/>
              <a:t>penerapan</a:t>
            </a:r>
            <a:r>
              <a:rPr lang="en-US" sz="2800" dirty="0"/>
              <a:t> </a:t>
            </a:r>
            <a:r>
              <a:rPr lang="en-US" sz="2800" dirty="0" err="1"/>
              <a:t>kebijaksanaan</a:t>
            </a:r>
            <a:r>
              <a:rPr lang="en-US" sz="2800" dirty="0"/>
              <a:t> anti </a:t>
            </a:r>
            <a:r>
              <a:rPr lang="en-US" sz="2800" dirty="0" err="1"/>
              <a:t>pencemaran</a:t>
            </a:r>
            <a:r>
              <a:rPr lang="en-US" sz="2800" dirty="0"/>
              <a:t>, </a:t>
            </a:r>
            <a:r>
              <a:rPr lang="en-US" sz="2800" dirty="0" err="1"/>
              <a:t>biaya</a:t>
            </a:r>
            <a:r>
              <a:rPr lang="en-US" sz="2800" dirty="0"/>
              <a:t> </a:t>
            </a:r>
            <a:r>
              <a:rPr lang="en-US" sz="2800" dirty="0" err="1"/>
              <a:t>pengukuran</a:t>
            </a:r>
            <a:r>
              <a:rPr lang="en-US" sz="2800" dirty="0"/>
              <a:t> </a:t>
            </a:r>
            <a:r>
              <a:rPr lang="en-US" sz="2800" dirty="0" err="1"/>
              <a:t>dan</a:t>
            </a:r>
            <a:r>
              <a:rPr lang="en-US" sz="2800" dirty="0"/>
              <a:t> </a:t>
            </a:r>
            <a:r>
              <a:rPr lang="en-US" sz="2800" dirty="0" err="1"/>
              <a:t>pemantauan</a:t>
            </a:r>
            <a:r>
              <a:rPr lang="en-US" sz="2800" dirty="0"/>
              <a:t> </a:t>
            </a:r>
            <a:r>
              <a:rPr lang="en-US" sz="2800" dirty="0" err="1"/>
              <a:t>pengelolaan</a:t>
            </a:r>
            <a:r>
              <a:rPr lang="en-US" sz="2800" dirty="0"/>
              <a:t>, </a:t>
            </a:r>
            <a:r>
              <a:rPr lang="en-US" sz="2800" dirty="0" err="1"/>
              <a:t>biaya</a:t>
            </a:r>
            <a:r>
              <a:rPr lang="en-US" sz="2800" dirty="0"/>
              <a:t> </a:t>
            </a:r>
            <a:r>
              <a:rPr lang="en-US" sz="2800" dirty="0" err="1"/>
              <a:t>riset</a:t>
            </a:r>
            <a:r>
              <a:rPr lang="en-US" sz="2800" dirty="0"/>
              <a:t>, </a:t>
            </a:r>
            <a:r>
              <a:rPr lang="en-US" sz="2800" dirty="0" err="1"/>
              <a:t>pengembangan</a:t>
            </a:r>
            <a:r>
              <a:rPr lang="en-US" sz="2800" dirty="0"/>
              <a:t> </a:t>
            </a:r>
            <a:r>
              <a:rPr lang="en-US" sz="2800" dirty="0" err="1"/>
              <a:t>teknologi</a:t>
            </a:r>
            <a:r>
              <a:rPr lang="en-US" sz="2800" dirty="0"/>
              <a:t> unit-unit </a:t>
            </a:r>
            <a:r>
              <a:rPr lang="en-US" sz="2800" dirty="0" err="1"/>
              <a:t>pengelola</a:t>
            </a:r>
            <a:r>
              <a:rPr lang="en-US" sz="2800" dirty="0"/>
              <a:t> </a:t>
            </a:r>
            <a:r>
              <a:rPr lang="en-US" sz="2800" dirty="0" err="1"/>
              <a:t>pencemaran</a:t>
            </a:r>
            <a:r>
              <a:rPr lang="en-US" sz="2800" dirty="0"/>
              <a:t>, </a:t>
            </a:r>
            <a:r>
              <a:rPr lang="en-US" sz="2800" dirty="0" err="1"/>
              <a:t>dan</a:t>
            </a:r>
            <a:r>
              <a:rPr lang="en-US" sz="2800" dirty="0"/>
              <a:t> </a:t>
            </a:r>
            <a:r>
              <a:rPr lang="en-US" sz="2800" dirty="0" err="1"/>
              <a:t>perawatan</a:t>
            </a:r>
            <a:r>
              <a:rPr lang="en-US" sz="2800" dirty="0"/>
              <a:t> </a:t>
            </a:r>
            <a:r>
              <a:rPr lang="en-US" sz="2800" dirty="0" err="1"/>
              <a:t>instalasi</a:t>
            </a:r>
            <a:r>
              <a:rPr lang="en-US" sz="2800" dirty="0"/>
              <a:t> unit-</a:t>
            </a:r>
          </a:p>
        </p:txBody>
      </p:sp>
      <p:pic>
        <p:nvPicPr>
          <p:cNvPr id="2052" name="Picture 4" descr="Environment, Law, and History: The Polluter Pays Princi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982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29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579" y="2213811"/>
            <a:ext cx="9603275" cy="3252534"/>
          </a:xfrm>
        </p:spPr>
        <p:txBody>
          <a:bodyPr/>
          <a:lstStyle/>
          <a:p>
            <a:pPr marL="0" lvl="0" indent="0" defTabSz="457200">
              <a:lnSpc>
                <a:spcPct val="100000"/>
              </a:lnSpc>
              <a:spcBef>
                <a:spcPts val="0"/>
              </a:spcBef>
              <a:buClrTx/>
              <a:buSzTx/>
              <a:buNone/>
            </a:pPr>
            <a:r>
              <a:rPr lang="en-US" sz="2800" dirty="0" err="1">
                <a:solidFill>
                  <a:prstClr val="black"/>
                </a:solidFill>
              </a:rPr>
              <a:t>Secara</a:t>
            </a:r>
            <a:r>
              <a:rPr lang="en-US" sz="2800" dirty="0">
                <a:solidFill>
                  <a:prstClr val="black"/>
                </a:solidFill>
              </a:rPr>
              <a:t> </a:t>
            </a:r>
            <a:r>
              <a:rPr lang="en-US" sz="2800" dirty="0" err="1">
                <a:solidFill>
                  <a:prstClr val="black"/>
                </a:solidFill>
              </a:rPr>
              <a:t>garis</a:t>
            </a:r>
            <a:r>
              <a:rPr lang="en-US" sz="2800" dirty="0">
                <a:solidFill>
                  <a:prstClr val="black"/>
                </a:solidFill>
              </a:rPr>
              <a:t> </a:t>
            </a:r>
            <a:r>
              <a:rPr lang="en-US" sz="2800" dirty="0" err="1">
                <a:solidFill>
                  <a:prstClr val="black"/>
                </a:solidFill>
              </a:rPr>
              <a:t>besar</a:t>
            </a:r>
            <a:r>
              <a:rPr lang="en-US" sz="2800" dirty="0">
                <a:solidFill>
                  <a:prstClr val="black"/>
                </a:solidFill>
              </a:rPr>
              <a:t> </a:t>
            </a:r>
            <a:r>
              <a:rPr lang="en-US" sz="2800" dirty="0" err="1">
                <a:solidFill>
                  <a:prstClr val="black"/>
                </a:solidFill>
              </a:rPr>
              <a:t>tujuan</a:t>
            </a:r>
            <a:r>
              <a:rPr lang="en-US" sz="2800" dirty="0">
                <a:solidFill>
                  <a:prstClr val="black"/>
                </a:solidFill>
              </a:rPr>
              <a:t> </a:t>
            </a:r>
            <a:r>
              <a:rPr lang="en-US" sz="2800" dirty="0" err="1">
                <a:solidFill>
                  <a:prstClr val="black"/>
                </a:solidFill>
              </a:rPr>
              <a:t>utama</a:t>
            </a:r>
            <a:r>
              <a:rPr lang="en-US" sz="2800" dirty="0">
                <a:solidFill>
                  <a:prstClr val="black"/>
                </a:solidFill>
              </a:rPr>
              <a:t> </a:t>
            </a:r>
            <a:r>
              <a:rPr lang="en-US" sz="2800" dirty="0" err="1">
                <a:solidFill>
                  <a:prstClr val="black"/>
                </a:solidFill>
              </a:rPr>
              <a:t>prinsip</a:t>
            </a:r>
            <a:r>
              <a:rPr lang="en-US" sz="2800" dirty="0">
                <a:solidFill>
                  <a:prstClr val="black"/>
                </a:solidFill>
              </a:rPr>
              <a:t> </a:t>
            </a:r>
            <a:r>
              <a:rPr lang="en-US" sz="2800" dirty="0" err="1">
                <a:solidFill>
                  <a:prstClr val="black"/>
                </a:solidFill>
              </a:rPr>
              <a:t>ini</a:t>
            </a:r>
            <a:r>
              <a:rPr lang="en-US" sz="2800" dirty="0">
                <a:solidFill>
                  <a:prstClr val="black"/>
                </a:solidFill>
              </a:rPr>
              <a:t> </a:t>
            </a:r>
            <a:r>
              <a:rPr lang="en-US" sz="2800" dirty="0" err="1">
                <a:solidFill>
                  <a:prstClr val="black"/>
                </a:solidFill>
              </a:rPr>
              <a:t>adalah</a:t>
            </a:r>
            <a:r>
              <a:rPr lang="en-US" sz="2800" dirty="0">
                <a:solidFill>
                  <a:prstClr val="black"/>
                </a:solidFill>
              </a:rPr>
              <a:t> </a:t>
            </a:r>
            <a:r>
              <a:rPr lang="en-US" sz="2800" dirty="0" err="1">
                <a:solidFill>
                  <a:prstClr val="black"/>
                </a:solidFill>
              </a:rPr>
              <a:t>untuk</a:t>
            </a:r>
            <a:r>
              <a:rPr lang="en-US" sz="2800" dirty="0">
                <a:solidFill>
                  <a:prstClr val="black"/>
                </a:solidFill>
              </a:rPr>
              <a:t> </a:t>
            </a:r>
            <a:r>
              <a:rPr lang="en-US" sz="2800" dirty="0" err="1">
                <a:solidFill>
                  <a:prstClr val="black"/>
                </a:solidFill>
              </a:rPr>
              <a:t>internalisasi</a:t>
            </a:r>
            <a:r>
              <a:rPr lang="en-US" sz="2800" dirty="0">
                <a:solidFill>
                  <a:prstClr val="black"/>
                </a:solidFill>
              </a:rPr>
              <a:t> </a:t>
            </a:r>
            <a:r>
              <a:rPr lang="en-US" sz="2800" dirty="0" err="1">
                <a:solidFill>
                  <a:prstClr val="black"/>
                </a:solidFill>
              </a:rPr>
              <a:t>biaya</a:t>
            </a:r>
            <a:r>
              <a:rPr lang="en-US" sz="2800" dirty="0">
                <a:solidFill>
                  <a:prstClr val="black"/>
                </a:solidFill>
              </a:rPr>
              <a:t> </a:t>
            </a:r>
            <a:r>
              <a:rPr lang="en-US" sz="2800" dirty="0" err="1">
                <a:solidFill>
                  <a:prstClr val="black"/>
                </a:solidFill>
              </a:rPr>
              <a:t>lingkungan</a:t>
            </a:r>
            <a:r>
              <a:rPr lang="en-US" sz="2800" dirty="0">
                <a:solidFill>
                  <a:prstClr val="black"/>
                </a:solidFill>
              </a:rPr>
              <a:t>. </a:t>
            </a:r>
            <a:r>
              <a:rPr lang="en-US" sz="2800" dirty="0" err="1">
                <a:solidFill>
                  <a:prstClr val="black"/>
                </a:solidFill>
              </a:rPr>
              <a:t>Sebagai</a:t>
            </a:r>
            <a:r>
              <a:rPr lang="en-US" sz="2800" dirty="0">
                <a:solidFill>
                  <a:prstClr val="black"/>
                </a:solidFill>
              </a:rPr>
              <a:t> </a:t>
            </a:r>
            <a:r>
              <a:rPr lang="en-US" sz="2800" dirty="0" err="1">
                <a:solidFill>
                  <a:prstClr val="black"/>
                </a:solidFill>
              </a:rPr>
              <a:t>salah</a:t>
            </a:r>
            <a:r>
              <a:rPr lang="en-US" sz="2800" dirty="0">
                <a:solidFill>
                  <a:prstClr val="black"/>
                </a:solidFill>
              </a:rPr>
              <a:t> </a:t>
            </a:r>
            <a:r>
              <a:rPr lang="en-US" sz="2800" dirty="0" err="1">
                <a:solidFill>
                  <a:prstClr val="black"/>
                </a:solidFill>
              </a:rPr>
              <a:t>satu</a:t>
            </a:r>
            <a:r>
              <a:rPr lang="en-US" sz="2800" dirty="0">
                <a:solidFill>
                  <a:prstClr val="black"/>
                </a:solidFill>
              </a:rPr>
              <a:t> </a:t>
            </a:r>
            <a:r>
              <a:rPr lang="en-US" sz="2800" dirty="0" err="1">
                <a:solidFill>
                  <a:prstClr val="black"/>
                </a:solidFill>
              </a:rPr>
              <a:t>pangkal</a:t>
            </a:r>
            <a:r>
              <a:rPr lang="en-US" sz="2800" dirty="0">
                <a:solidFill>
                  <a:prstClr val="black"/>
                </a:solidFill>
              </a:rPr>
              <a:t> </a:t>
            </a:r>
            <a:r>
              <a:rPr lang="en-US" sz="2800" dirty="0" err="1">
                <a:solidFill>
                  <a:prstClr val="black"/>
                </a:solidFill>
              </a:rPr>
              <a:t>tolak</a:t>
            </a:r>
            <a:r>
              <a:rPr lang="en-US" sz="2800" dirty="0">
                <a:solidFill>
                  <a:prstClr val="black"/>
                </a:solidFill>
              </a:rPr>
              <a:t> </a:t>
            </a:r>
            <a:r>
              <a:rPr lang="en-US" sz="2800" dirty="0" err="1">
                <a:solidFill>
                  <a:prstClr val="black"/>
                </a:solidFill>
              </a:rPr>
              <a:t>kebijakan</a:t>
            </a:r>
            <a:r>
              <a:rPr lang="en-US" sz="2800" dirty="0">
                <a:solidFill>
                  <a:prstClr val="black"/>
                </a:solidFill>
              </a:rPr>
              <a:t> </a:t>
            </a:r>
            <a:r>
              <a:rPr lang="en-US" sz="2800" dirty="0" err="1">
                <a:solidFill>
                  <a:prstClr val="black"/>
                </a:solidFill>
              </a:rPr>
              <a:t>lingkungan</a:t>
            </a:r>
            <a:r>
              <a:rPr lang="en-US" sz="2800" dirty="0">
                <a:solidFill>
                  <a:prstClr val="black"/>
                </a:solidFill>
              </a:rPr>
              <a:t>, </a:t>
            </a:r>
            <a:r>
              <a:rPr lang="en-US" sz="2800" dirty="0" err="1">
                <a:solidFill>
                  <a:prstClr val="black"/>
                </a:solidFill>
              </a:rPr>
              <a:t>prinsip</a:t>
            </a:r>
            <a:r>
              <a:rPr lang="en-US" sz="2800" dirty="0">
                <a:solidFill>
                  <a:prstClr val="black"/>
                </a:solidFill>
              </a:rPr>
              <a:t> </a:t>
            </a:r>
            <a:r>
              <a:rPr lang="en-US" sz="2800" dirty="0" err="1">
                <a:solidFill>
                  <a:prstClr val="black"/>
                </a:solidFill>
              </a:rPr>
              <a:t>ini</a:t>
            </a:r>
            <a:r>
              <a:rPr lang="en-US" sz="2800" dirty="0">
                <a:solidFill>
                  <a:prstClr val="black"/>
                </a:solidFill>
              </a:rPr>
              <a:t> </a:t>
            </a:r>
            <a:r>
              <a:rPr lang="en-US" sz="2800" dirty="0" err="1">
                <a:solidFill>
                  <a:prstClr val="black"/>
                </a:solidFill>
              </a:rPr>
              <a:t>mengandung</a:t>
            </a:r>
            <a:r>
              <a:rPr lang="en-US" sz="2800" dirty="0">
                <a:solidFill>
                  <a:prstClr val="black"/>
                </a:solidFill>
              </a:rPr>
              <a:t> </a:t>
            </a:r>
            <a:r>
              <a:rPr lang="en-US" sz="2800" dirty="0" err="1">
                <a:solidFill>
                  <a:prstClr val="black"/>
                </a:solidFill>
              </a:rPr>
              <a:t>makna</a:t>
            </a:r>
            <a:r>
              <a:rPr lang="en-US" sz="2800" dirty="0">
                <a:solidFill>
                  <a:prstClr val="black"/>
                </a:solidFill>
              </a:rPr>
              <a:t> </a:t>
            </a:r>
            <a:r>
              <a:rPr lang="en-US" sz="2800" dirty="0" err="1">
                <a:solidFill>
                  <a:prstClr val="black"/>
                </a:solidFill>
              </a:rPr>
              <a:t>bahwa</a:t>
            </a:r>
            <a:r>
              <a:rPr lang="en-US" sz="2800" dirty="0">
                <a:solidFill>
                  <a:prstClr val="black"/>
                </a:solidFill>
              </a:rPr>
              <a:t> </a:t>
            </a:r>
            <a:r>
              <a:rPr lang="en-US" sz="2800" dirty="0" err="1">
                <a:solidFill>
                  <a:prstClr val="black"/>
                </a:solidFill>
              </a:rPr>
              <a:t>pencemar</a:t>
            </a:r>
            <a:r>
              <a:rPr lang="en-US" sz="2800" dirty="0">
                <a:solidFill>
                  <a:prstClr val="black"/>
                </a:solidFill>
              </a:rPr>
              <a:t> </a:t>
            </a:r>
            <a:r>
              <a:rPr lang="en-US" sz="2800" dirty="0" err="1">
                <a:solidFill>
                  <a:prstClr val="black"/>
                </a:solidFill>
              </a:rPr>
              <a:t>wajib</a:t>
            </a:r>
            <a:r>
              <a:rPr lang="en-US" sz="2800" dirty="0">
                <a:solidFill>
                  <a:prstClr val="black"/>
                </a:solidFill>
              </a:rPr>
              <a:t> </a:t>
            </a:r>
            <a:r>
              <a:rPr lang="en-US" sz="2800" dirty="0" err="1">
                <a:solidFill>
                  <a:prstClr val="black"/>
                </a:solidFill>
              </a:rPr>
              <a:t>bertanggung</a:t>
            </a:r>
            <a:r>
              <a:rPr lang="en-US" sz="2800" dirty="0">
                <a:solidFill>
                  <a:prstClr val="black"/>
                </a:solidFill>
              </a:rPr>
              <a:t> </a:t>
            </a:r>
            <a:r>
              <a:rPr lang="en-US" sz="2800" dirty="0" err="1">
                <a:solidFill>
                  <a:prstClr val="black"/>
                </a:solidFill>
              </a:rPr>
              <a:t>jawab</a:t>
            </a:r>
            <a:r>
              <a:rPr lang="en-US" sz="2800" dirty="0">
                <a:solidFill>
                  <a:prstClr val="black"/>
                </a:solidFill>
              </a:rPr>
              <a:t> </a:t>
            </a:r>
            <a:r>
              <a:rPr lang="en-US" sz="2800" dirty="0" err="1">
                <a:solidFill>
                  <a:prstClr val="black"/>
                </a:solidFill>
              </a:rPr>
              <a:t>untuk</a:t>
            </a:r>
            <a:r>
              <a:rPr lang="en-US" sz="2800" dirty="0">
                <a:solidFill>
                  <a:prstClr val="black"/>
                </a:solidFill>
              </a:rPr>
              <a:t> </a:t>
            </a:r>
            <a:r>
              <a:rPr lang="en-US" sz="2800" dirty="0" err="1">
                <a:solidFill>
                  <a:prstClr val="black"/>
                </a:solidFill>
              </a:rPr>
              <a:t>menghilangkan</a:t>
            </a:r>
            <a:r>
              <a:rPr lang="en-US" sz="2800" dirty="0">
                <a:solidFill>
                  <a:prstClr val="black"/>
                </a:solidFill>
              </a:rPr>
              <a:t> </a:t>
            </a:r>
            <a:r>
              <a:rPr lang="en-US" sz="2800" dirty="0" err="1">
                <a:solidFill>
                  <a:prstClr val="black"/>
                </a:solidFill>
              </a:rPr>
              <a:t>atau</a:t>
            </a:r>
            <a:r>
              <a:rPr lang="en-US" sz="2800" dirty="0">
                <a:solidFill>
                  <a:prstClr val="black"/>
                </a:solidFill>
              </a:rPr>
              <a:t> </a:t>
            </a:r>
            <a:r>
              <a:rPr lang="en-US" sz="2800" dirty="0" err="1">
                <a:solidFill>
                  <a:prstClr val="black"/>
                </a:solidFill>
              </a:rPr>
              <a:t>meniadakan</a:t>
            </a:r>
            <a:r>
              <a:rPr lang="en-US" sz="2800" dirty="0">
                <a:solidFill>
                  <a:prstClr val="black"/>
                </a:solidFill>
              </a:rPr>
              <a:t> </a:t>
            </a:r>
            <a:r>
              <a:rPr lang="en-US" sz="2800" dirty="0" err="1">
                <a:solidFill>
                  <a:prstClr val="black"/>
                </a:solidFill>
              </a:rPr>
              <a:t>pencemaran</a:t>
            </a:r>
            <a:r>
              <a:rPr lang="en-US" sz="2800" dirty="0">
                <a:solidFill>
                  <a:prstClr val="black"/>
                </a:solidFill>
              </a:rPr>
              <a:t> </a:t>
            </a:r>
            <a:r>
              <a:rPr lang="en-US" sz="2800" dirty="0" err="1">
                <a:solidFill>
                  <a:prstClr val="black"/>
                </a:solidFill>
              </a:rPr>
              <a:t>tersebut</a:t>
            </a:r>
            <a:r>
              <a:rPr lang="en-US" sz="2800" dirty="0">
                <a:solidFill>
                  <a:prstClr val="black"/>
                </a:solidFill>
              </a:rPr>
              <a:t>. </a:t>
            </a:r>
            <a:r>
              <a:rPr lang="en-US" sz="2800" dirty="0" err="1">
                <a:solidFill>
                  <a:prstClr val="black"/>
                </a:solidFill>
              </a:rPr>
              <a:t>Ia</a:t>
            </a:r>
            <a:r>
              <a:rPr lang="en-US" sz="2800" dirty="0">
                <a:solidFill>
                  <a:prstClr val="black"/>
                </a:solidFill>
              </a:rPr>
              <a:t> </a:t>
            </a:r>
            <a:r>
              <a:rPr lang="en-US" sz="2800" dirty="0" err="1">
                <a:solidFill>
                  <a:prstClr val="black"/>
                </a:solidFill>
              </a:rPr>
              <a:t>wajib</a:t>
            </a:r>
            <a:r>
              <a:rPr lang="en-US" sz="2800" dirty="0">
                <a:solidFill>
                  <a:prstClr val="black"/>
                </a:solidFill>
              </a:rPr>
              <a:t> </a:t>
            </a:r>
            <a:r>
              <a:rPr lang="en-US" sz="2800" dirty="0" err="1">
                <a:solidFill>
                  <a:prstClr val="black"/>
                </a:solidFill>
              </a:rPr>
              <a:t>membayar</a:t>
            </a:r>
            <a:r>
              <a:rPr lang="en-US" sz="2800" dirty="0">
                <a:solidFill>
                  <a:prstClr val="black"/>
                </a:solidFill>
              </a:rPr>
              <a:t> </a:t>
            </a:r>
            <a:r>
              <a:rPr lang="en-US" sz="2800" dirty="0" err="1">
                <a:solidFill>
                  <a:prstClr val="black"/>
                </a:solidFill>
              </a:rPr>
              <a:t>biaya-biaya</a:t>
            </a:r>
            <a:r>
              <a:rPr lang="en-US" sz="2800" dirty="0">
                <a:solidFill>
                  <a:prstClr val="black"/>
                </a:solidFill>
              </a:rPr>
              <a:t> </a:t>
            </a:r>
            <a:r>
              <a:rPr lang="en-US" sz="2800" dirty="0" err="1">
                <a:solidFill>
                  <a:prstClr val="black"/>
                </a:solidFill>
              </a:rPr>
              <a:t>untuk</a:t>
            </a:r>
            <a:r>
              <a:rPr lang="en-US" sz="2800" dirty="0">
                <a:solidFill>
                  <a:prstClr val="black"/>
                </a:solidFill>
              </a:rPr>
              <a:t> </a:t>
            </a:r>
            <a:r>
              <a:rPr lang="en-US" sz="2800" dirty="0" err="1">
                <a:solidFill>
                  <a:prstClr val="black"/>
                </a:solidFill>
              </a:rPr>
              <a:t>menghilangkannya</a:t>
            </a:r>
            <a:endParaRPr lang="en-US" sz="2800" dirty="0">
              <a:solidFill>
                <a:prstClr val="black"/>
              </a:solidFill>
            </a:endParaRPr>
          </a:p>
        </p:txBody>
      </p:sp>
      <p:pic>
        <p:nvPicPr>
          <p:cNvPr id="3074" name="Picture 2" descr="What is the 'polluter pays' principle? | Environment | The Guard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6" y="0"/>
            <a:ext cx="12216796" cy="1905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11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Prinsip</a:t>
            </a:r>
            <a:r>
              <a:rPr lang="en-US" dirty="0" smtClean="0"/>
              <a:t> </a:t>
            </a:r>
            <a:r>
              <a:rPr lang="en-US" dirty="0" err="1" smtClean="0"/>
              <a:t>pencemar</a:t>
            </a:r>
            <a:r>
              <a:rPr lang="en-US" dirty="0" smtClean="0"/>
              <a:t> </a:t>
            </a:r>
            <a:r>
              <a:rPr lang="en-US" dirty="0" err="1" smtClean="0"/>
              <a:t>membayar</a:t>
            </a:r>
            <a:endParaRPr lang="en-US" dirty="0"/>
          </a:p>
        </p:txBody>
      </p:sp>
      <p:sp>
        <p:nvSpPr>
          <p:cNvPr id="3" name="Content Placeholder 2"/>
          <p:cNvSpPr>
            <a:spLocks noGrp="1"/>
          </p:cNvSpPr>
          <p:nvPr>
            <p:ph idx="1"/>
          </p:nvPr>
        </p:nvSpPr>
        <p:spPr>
          <a:xfrm>
            <a:off x="1451579" y="1953928"/>
            <a:ext cx="9603275" cy="3512417"/>
          </a:xfrm>
        </p:spPr>
        <p:txBody>
          <a:bodyPr>
            <a:normAutofit/>
          </a:bodyPr>
          <a:lstStyle/>
          <a:p>
            <a:r>
              <a:rPr lang="en-US" sz="2800" dirty="0" err="1" smtClean="0"/>
              <a:t>Pasal</a:t>
            </a:r>
            <a:r>
              <a:rPr lang="en-US" sz="2800" dirty="0" smtClean="0"/>
              <a:t> 87 </a:t>
            </a:r>
            <a:r>
              <a:rPr lang="en-US" sz="2800" dirty="0" err="1" smtClean="0"/>
              <a:t>ayat</a:t>
            </a:r>
            <a:r>
              <a:rPr lang="en-US" sz="2800" dirty="0" smtClean="0"/>
              <a:t> (1) : </a:t>
            </a:r>
            <a:r>
              <a:rPr lang="en-US" sz="2800" dirty="0" err="1" smtClean="0"/>
              <a:t>setiap</a:t>
            </a:r>
            <a:r>
              <a:rPr lang="en-US" sz="2800" dirty="0" smtClean="0"/>
              <a:t> </a:t>
            </a:r>
            <a:r>
              <a:rPr lang="en-US" sz="2800" dirty="0" err="1"/>
              <a:t>penanggung</a:t>
            </a:r>
            <a:r>
              <a:rPr lang="en-US" sz="2800" dirty="0"/>
              <a:t> </a:t>
            </a:r>
            <a:r>
              <a:rPr lang="en-US" sz="2800" dirty="0" err="1"/>
              <a:t>jawab</a:t>
            </a:r>
            <a:r>
              <a:rPr lang="en-US" sz="2800" dirty="0"/>
              <a:t> </a:t>
            </a:r>
            <a:r>
              <a:rPr lang="en-US" sz="2800" dirty="0" err="1"/>
              <a:t>usaha</a:t>
            </a:r>
            <a:r>
              <a:rPr lang="en-US" sz="2800" dirty="0"/>
              <a:t> </a:t>
            </a:r>
            <a:r>
              <a:rPr lang="en-US" sz="2800" dirty="0" err="1"/>
              <a:t>dan</a:t>
            </a:r>
            <a:r>
              <a:rPr lang="en-US" sz="2800" dirty="0"/>
              <a:t>/</a:t>
            </a:r>
            <a:r>
              <a:rPr lang="en-US" sz="2800" dirty="0" err="1"/>
              <a:t>atau</a:t>
            </a:r>
            <a:r>
              <a:rPr lang="en-US" sz="2800" dirty="0"/>
              <a:t> </a:t>
            </a:r>
            <a:r>
              <a:rPr lang="en-US" sz="2800" dirty="0" err="1"/>
              <a:t>kegiatan</a:t>
            </a:r>
            <a:r>
              <a:rPr lang="en-US" sz="2800" dirty="0"/>
              <a:t> yang </a:t>
            </a:r>
            <a:r>
              <a:rPr lang="en-US" sz="2800" dirty="0" err="1"/>
              <a:t>melakukan</a:t>
            </a:r>
            <a:r>
              <a:rPr lang="en-US" sz="2800" dirty="0"/>
              <a:t> </a:t>
            </a:r>
            <a:r>
              <a:rPr lang="en-US" sz="2800" dirty="0" err="1"/>
              <a:t>perbuatan</a:t>
            </a:r>
            <a:r>
              <a:rPr lang="en-US" sz="2800" dirty="0"/>
              <a:t> </a:t>
            </a:r>
            <a:r>
              <a:rPr lang="en-US" sz="2800" dirty="0" err="1"/>
              <a:t>melanggar</a:t>
            </a:r>
            <a:r>
              <a:rPr lang="en-US" sz="2800" dirty="0"/>
              <a:t> </a:t>
            </a:r>
            <a:r>
              <a:rPr lang="en-US" sz="2800" dirty="0" err="1"/>
              <a:t>hukum</a:t>
            </a:r>
            <a:r>
              <a:rPr lang="en-US" sz="2800" dirty="0"/>
              <a:t> </a:t>
            </a:r>
            <a:r>
              <a:rPr lang="en-US" sz="2800" dirty="0" err="1"/>
              <a:t>berupa</a:t>
            </a:r>
            <a:r>
              <a:rPr lang="en-US" sz="2800" dirty="0"/>
              <a:t> </a:t>
            </a:r>
            <a:r>
              <a:rPr lang="en-US" sz="2800" dirty="0" err="1"/>
              <a:t>pencemaran</a:t>
            </a:r>
            <a:r>
              <a:rPr lang="en-US" sz="2800" dirty="0"/>
              <a:t> </a:t>
            </a:r>
            <a:r>
              <a:rPr lang="en-US" sz="2800" dirty="0" err="1"/>
              <a:t>dan</a:t>
            </a:r>
            <a:r>
              <a:rPr lang="en-US" sz="2800" dirty="0"/>
              <a:t>/</a:t>
            </a:r>
            <a:r>
              <a:rPr lang="en-US" sz="2800" dirty="0" err="1"/>
              <a:t>atau</a:t>
            </a:r>
            <a:r>
              <a:rPr lang="en-US" sz="2800" dirty="0"/>
              <a:t> </a:t>
            </a:r>
            <a:r>
              <a:rPr lang="en-US" sz="2800" dirty="0" err="1"/>
              <a:t>perusakan</a:t>
            </a:r>
            <a:r>
              <a:rPr lang="en-US" sz="2800" dirty="0"/>
              <a:t> </a:t>
            </a:r>
            <a:r>
              <a:rPr lang="en-US" sz="2800" dirty="0" err="1"/>
              <a:t>lingkungan</a:t>
            </a:r>
            <a:r>
              <a:rPr lang="en-US" sz="2800" dirty="0"/>
              <a:t> </a:t>
            </a:r>
            <a:r>
              <a:rPr lang="en-US" sz="2800" dirty="0" err="1"/>
              <a:t>hidup</a:t>
            </a:r>
            <a:r>
              <a:rPr lang="en-US" sz="2800" dirty="0"/>
              <a:t> yang </a:t>
            </a:r>
            <a:r>
              <a:rPr lang="en-US" sz="2800" dirty="0" err="1"/>
              <a:t>menimbulkan</a:t>
            </a:r>
            <a:r>
              <a:rPr lang="en-US" sz="2800" dirty="0"/>
              <a:t> </a:t>
            </a:r>
            <a:r>
              <a:rPr lang="en-US" sz="2800" dirty="0" err="1"/>
              <a:t>kerugian</a:t>
            </a:r>
            <a:r>
              <a:rPr lang="en-US" sz="2800" dirty="0"/>
              <a:t> </a:t>
            </a:r>
            <a:r>
              <a:rPr lang="en-US" sz="2800" dirty="0" err="1"/>
              <a:t>pada</a:t>
            </a:r>
            <a:r>
              <a:rPr lang="en-US" sz="2800" dirty="0"/>
              <a:t> orang lain </a:t>
            </a:r>
            <a:r>
              <a:rPr lang="en-US" sz="2800" dirty="0" err="1"/>
              <a:t>atau</a:t>
            </a:r>
            <a:r>
              <a:rPr lang="en-US" sz="2800" dirty="0"/>
              <a:t> </a:t>
            </a:r>
            <a:r>
              <a:rPr lang="en-US" sz="2800" dirty="0" err="1"/>
              <a:t>lingkungan</a:t>
            </a:r>
            <a:r>
              <a:rPr lang="en-US" sz="2800" dirty="0"/>
              <a:t> </a:t>
            </a:r>
            <a:r>
              <a:rPr lang="en-US" sz="2800" dirty="0" err="1"/>
              <a:t>hidup</a:t>
            </a:r>
            <a:r>
              <a:rPr lang="en-US" sz="2800" dirty="0"/>
              <a:t> </a:t>
            </a:r>
            <a:r>
              <a:rPr lang="en-US" sz="2800" dirty="0" err="1"/>
              <a:t>wajib</a:t>
            </a:r>
            <a:r>
              <a:rPr lang="en-US" sz="2800" dirty="0"/>
              <a:t> </a:t>
            </a:r>
            <a:r>
              <a:rPr lang="en-US" sz="2800" dirty="0" err="1"/>
              <a:t>membayar</a:t>
            </a:r>
            <a:r>
              <a:rPr lang="en-US" sz="2800" dirty="0"/>
              <a:t> </a:t>
            </a:r>
            <a:r>
              <a:rPr lang="en-US" sz="2800" dirty="0" err="1"/>
              <a:t>ganti</a:t>
            </a:r>
            <a:r>
              <a:rPr lang="en-US" sz="2800" dirty="0"/>
              <a:t> </a:t>
            </a:r>
            <a:r>
              <a:rPr lang="en-US" sz="2800" dirty="0" err="1"/>
              <a:t>rugi</a:t>
            </a:r>
            <a:r>
              <a:rPr lang="en-US" sz="2800" dirty="0"/>
              <a:t> </a:t>
            </a:r>
            <a:r>
              <a:rPr lang="en-US" sz="2800" dirty="0" err="1"/>
              <a:t>dan</a:t>
            </a:r>
            <a:r>
              <a:rPr lang="en-US" sz="2800" dirty="0"/>
              <a:t>/</a:t>
            </a:r>
            <a:r>
              <a:rPr lang="en-US" sz="2800" dirty="0" err="1"/>
              <a:t>atau</a:t>
            </a:r>
            <a:r>
              <a:rPr lang="en-US" sz="2800" dirty="0"/>
              <a:t> </a:t>
            </a:r>
            <a:r>
              <a:rPr lang="en-US" sz="2800" dirty="0" err="1"/>
              <a:t>melakukan</a:t>
            </a:r>
            <a:r>
              <a:rPr lang="en-US" sz="2800" dirty="0"/>
              <a:t> </a:t>
            </a:r>
            <a:r>
              <a:rPr lang="en-US" sz="2800" dirty="0" err="1"/>
              <a:t>tindakan</a:t>
            </a:r>
            <a:r>
              <a:rPr lang="en-US" sz="2800" dirty="0"/>
              <a:t> </a:t>
            </a:r>
            <a:r>
              <a:rPr lang="en-US" sz="2800" dirty="0" err="1" smtClean="0"/>
              <a:t>tertentu</a:t>
            </a:r>
            <a:endParaRPr lang="en-US" sz="2800" dirty="0"/>
          </a:p>
        </p:txBody>
      </p:sp>
    </p:spTree>
    <p:extLst>
      <p:ext uri="{BB962C8B-B14F-4D97-AF65-F5344CB8AC3E}">
        <p14:creationId xmlns:p14="http://schemas.microsoft.com/office/powerpoint/2010/main" val="824008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penerapan</a:t>
            </a:r>
            <a:r>
              <a:rPr lang="en-US" dirty="0" smtClean="0"/>
              <a:t> </a:t>
            </a:r>
            <a:r>
              <a:rPr lang="en-US" dirty="0" err="1" smtClean="0"/>
              <a:t>Prinsip</a:t>
            </a:r>
            <a:r>
              <a:rPr lang="en-US" dirty="0" smtClean="0"/>
              <a:t> </a:t>
            </a:r>
            <a:r>
              <a:rPr lang="en-US" dirty="0" err="1" smtClean="0"/>
              <a:t>Pencemar</a:t>
            </a:r>
            <a:r>
              <a:rPr lang="en-US" dirty="0" smtClean="0"/>
              <a:t> </a:t>
            </a:r>
            <a:r>
              <a:rPr lang="en-US" dirty="0" err="1" smtClean="0"/>
              <a:t>Pencemar</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smtClean="0"/>
              <a:t>Selain</a:t>
            </a:r>
            <a:r>
              <a:rPr lang="en-US" sz="2400" dirty="0" smtClean="0"/>
              <a:t> </a:t>
            </a:r>
            <a:r>
              <a:rPr lang="en-US" sz="2400" dirty="0" err="1"/>
              <a:t>bertanggungjawab</a:t>
            </a:r>
            <a:r>
              <a:rPr lang="en-US" sz="2400" dirty="0"/>
              <a:t> </a:t>
            </a:r>
            <a:r>
              <a:rPr lang="en-US" sz="2400" dirty="0" err="1"/>
              <a:t>membayar</a:t>
            </a:r>
            <a:r>
              <a:rPr lang="en-US" sz="2400" dirty="0"/>
              <a:t> </a:t>
            </a:r>
            <a:r>
              <a:rPr lang="en-US" sz="2400" dirty="0" err="1"/>
              <a:t>ganti</a:t>
            </a:r>
            <a:r>
              <a:rPr lang="en-US" sz="2400" dirty="0"/>
              <a:t> </a:t>
            </a:r>
            <a:r>
              <a:rPr lang="en-US" sz="2400" dirty="0" err="1"/>
              <a:t>rugi</a:t>
            </a:r>
            <a:r>
              <a:rPr lang="en-US" sz="2400" dirty="0"/>
              <a:t>, hakim </a:t>
            </a:r>
            <a:r>
              <a:rPr lang="en-US" sz="2400" dirty="0" err="1"/>
              <a:t>dapat</a:t>
            </a:r>
            <a:r>
              <a:rPr lang="en-US" sz="2400" dirty="0"/>
              <a:t> </a:t>
            </a:r>
            <a:r>
              <a:rPr lang="en-US" sz="2400" dirty="0" err="1"/>
              <a:t>membebankan</a:t>
            </a:r>
            <a:r>
              <a:rPr lang="en-US" sz="2400" dirty="0"/>
              <a:t> </a:t>
            </a:r>
            <a:r>
              <a:rPr lang="en-US" sz="2400" dirty="0" err="1"/>
              <a:t>kepada</a:t>
            </a:r>
            <a:r>
              <a:rPr lang="en-US" sz="2400" dirty="0"/>
              <a:t> </a:t>
            </a:r>
            <a:r>
              <a:rPr lang="en-US" sz="2400" dirty="0" err="1"/>
              <a:t>pelaku</a:t>
            </a:r>
            <a:r>
              <a:rPr lang="en-US" sz="2400" dirty="0"/>
              <a:t> </a:t>
            </a:r>
            <a:r>
              <a:rPr lang="en-US" sz="2400" dirty="0" err="1"/>
              <a:t>pencemaran</a:t>
            </a:r>
            <a:r>
              <a:rPr lang="en-US" sz="2400" dirty="0"/>
              <a:t> </a:t>
            </a:r>
            <a:r>
              <a:rPr lang="en-US" sz="2400" dirty="0" err="1"/>
              <a:t>sebagai</a:t>
            </a:r>
            <a:r>
              <a:rPr lang="en-US" sz="2400" dirty="0"/>
              <a:t> </a:t>
            </a:r>
            <a:r>
              <a:rPr lang="en-US" sz="2400" dirty="0" err="1" smtClean="0"/>
              <a:t>tindakan</a:t>
            </a:r>
            <a:r>
              <a:rPr lang="en-US" sz="2400" dirty="0" smtClean="0"/>
              <a:t> :</a:t>
            </a:r>
            <a:endParaRPr lang="en-US" sz="2400" dirty="0"/>
          </a:p>
          <a:p>
            <a:pPr marL="457200" indent="-457200">
              <a:buFont typeface="+mj-lt"/>
              <a:buAutoNum type="alphaLcPeriod"/>
            </a:pPr>
            <a:r>
              <a:rPr lang="en-US" sz="2400" dirty="0" err="1"/>
              <a:t>Pemasangan</a:t>
            </a:r>
            <a:r>
              <a:rPr lang="en-US" sz="2400" dirty="0"/>
              <a:t> </a:t>
            </a:r>
            <a:r>
              <a:rPr lang="en-US" sz="2400" dirty="0" err="1"/>
              <a:t>dan</a:t>
            </a:r>
            <a:r>
              <a:rPr lang="en-US" sz="2400" dirty="0"/>
              <a:t> </a:t>
            </a:r>
            <a:r>
              <a:rPr lang="en-US" sz="2400" dirty="0" err="1"/>
              <a:t>perbaikan</a:t>
            </a:r>
            <a:r>
              <a:rPr lang="en-US" sz="2400" dirty="0"/>
              <a:t> </a:t>
            </a:r>
            <a:r>
              <a:rPr lang="en-US" sz="2400" dirty="0" err="1"/>
              <a:t>instalasi-instalasi</a:t>
            </a:r>
            <a:r>
              <a:rPr lang="en-US" sz="2400" dirty="0"/>
              <a:t> </a:t>
            </a:r>
            <a:r>
              <a:rPr lang="en-US" sz="2400" dirty="0" err="1"/>
              <a:t>pengolahan</a:t>
            </a:r>
            <a:r>
              <a:rPr lang="en-US" sz="2400" dirty="0"/>
              <a:t> </a:t>
            </a:r>
            <a:r>
              <a:rPr lang="en-US" sz="2400" dirty="0" err="1"/>
              <a:t>limbah</a:t>
            </a:r>
            <a:r>
              <a:rPr lang="en-US" sz="2400" dirty="0"/>
              <a:t> </a:t>
            </a:r>
            <a:r>
              <a:rPr lang="en-US" sz="2400" dirty="0" err="1"/>
              <a:t>sejalan</a:t>
            </a:r>
            <a:r>
              <a:rPr lang="en-US" sz="2400" dirty="0"/>
              <a:t> </a:t>
            </a:r>
            <a:r>
              <a:rPr lang="en-US" sz="2400" dirty="0" err="1"/>
              <a:t>dengan</a:t>
            </a:r>
            <a:r>
              <a:rPr lang="en-US" sz="2400" dirty="0"/>
              <a:t> </a:t>
            </a:r>
            <a:r>
              <a:rPr lang="en-US" sz="2400" dirty="0" err="1"/>
              <a:t>prinsip</a:t>
            </a:r>
            <a:r>
              <a:rPr lang="en-US" sz="2400" dirty="0"/>
              <a:t> </a:t>
            </a:r>
            <a:r>
              <a:rPr lang="en-US" sz="2400" dirty="0" err="1"/>
              <a:t>baku</a:t>
            </a:r>
            <a:r>
              <a:rPr lang="en-US" sz="2400" dirty="0"/>
              <a:t> </a:t>
            </a:r>
            <a:r>
              <a:rPr lang="en-US" sz="2400" dirty="0" err="1"/>
              <a:t>mutu</a:t>
            </a:r>
            <a:r>
              <a:rPr lang="en-US" sz="2400" dirty="0"/>
              <a:t> </a:t>
            </a:r>
            <a:r>
              <a:rPr lang="en-US" sz="2400" dirty="0" err="1"/>
              <a:t>lingkungan</a:t>
            </a:r>
            <a:r>
              <a:rPr lang="en-US" sz="2400" dirty="0"/>
              <a:t> </a:t>
            </a:r>
            <a:r>
              <a:rPr lang="en-US" sz="2400" dirty="0" err="1"/>
              <a:t>hidup</a:t>
            </a:r>
            <a:r>
              <a:rPr lang="en-US" sz="2400" dirty="0"/>
              <a:t>; </a:t>
            </a:r>
            <a:endParaRPr lang="en-US" sz="2400" dirty="0" smtClean="0"/>
          </a:p>
          <a:p>
            <a:pPr marL="457200" indent="-457200">
              <a:buFont typeface="+mj-lt"/>
              <a:buAutoNum type="alphaLcPeriod"/>
            </a:pPr>
            <a:r>
              <a:rPr lang="en-US" sz="2400" dirty="0" err="1" smtClean="0"/>
              <a:t>Memulifkan</a:t>
            </a:r>
            <a:r>
              <a:rPr lang="en-US" sz="2400" dirty="0" smtClean="0"/>
              <a:t> </a:t>
            </a:r>
            <a:r>
              <a:rPr lang="en-US" sz="2400" dirty="0" err="1"/>
              <a:t>fungsi</a:t>
            </a:r>
            <a:r>
              <a:rPr lang="en-US" sz="2400" dirty="0"/>
              <a:t> </a:t>
            </a:r>
            <a:r>
              <a:rPr lang="en-US" sz="2400" dirty="0" err="1"/>
              <a:t>tata</a:t>
            </a:r>
            <a:r>
              <a:rPr lang="en-US" sz="2400" dirty="0"/>
              <a:t> </a:t>
            </a:r>
            <a:r>
              <a:rPr lang="en-US" sz="2400" dirty="0" err="1"/>
              <a:t>lingkungan</a:t>
            </a:r>
            <a:r>
              <a:rPr lang="en-US" sz="2400" dirty="0"/>
              <a:t>; </a:t>
            </a:r>
          </a:p>
          <a:p>
            <a:pPr marL="457200" indent="-457200">
              <a:buFont typeface="+mj-lt"/>
              <a:buAutoNum type="alphaLcPeriod"/>
            </a:pPr>
            <a:r>
              <a:rPr lang="en-US" sz="2400" dirty="0" err="1" smtClean="0"/>
              <a:t>Menghilangkan</a:t>
            </a:r>
            <a:r>
              <a:rPr lang="en-US" sz="2400" dirty="0" smtClean="0"/>
              <a:t> </a:t>
            </a:r>
            <a:r>
              <a:rPr lang="en-US" sz="2400" dirty="0" err="1"/>
              <a:t>semua</a:t>
            </a:r>
            <a:r>
              <a:rPr lang="en-US" sz="2400" dirty="0"/>
              <a:t> </a:t>
            </a:r>
            <a:r>
              <a:rPr lang="en-US" sz="2400" dirty="0" err="1"/>
              <a:t>faktor</a:t>
            </a:r>
            <a:r>
              <a:rPr lang="en-US" sz="2400" dirty="0"/>
              <a:t> </a:t>
            </a:r>
            <a:r>
              <a:rPr lang="en-US" sz="2400" dirty="0" err="1"/>
              <a:t>penyebab</a:t>
            </a:r>
            <a:r>
              <a:rPr lang="en-US" sz="2400" dirty="0"/>
              <a:t> </a:t>
            </a:r>
            <a:r>
              <a:rPr lang="en-US" sz="2400" dirty="0" err="1"/>
              <a:t>perusakan</a:t>
            </a:r>
            <a:r>
              <a:rPr lang="en-US" sz="2400" dirty="0"/>
              <a:t> </a:t>
            </a:r>
            <a:r>
              <a:rPr lang="en-US" sz="2400" dirty="0" err="1"/>
              <a:t>lingkungan</a:t>
            </a:r>
            <a:endParaRPr lang="en-US" sz="2400" dirty="0"/>
          </a:p>
        </p:txBody>
      </p:sp>
    </p:spTree>
    <p:extLst>
      <p:ext uri="{BB962C8B-B14F-4D97-AF65-F5344CB8AC3E}">
        <p14:creationId xmlns:p14="http://schemas.microsoft.com/office/powerpoint/2010/main" val="3165087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1400" y="1639049"/>
            <a:ext cx="8024954" cy="1107996"/>
          </a:xfrm>
          <a:prstGeom prst="rect">
            <a:avLst/>
          </a:prstGeom>
          <a:noFill/>
        </p:spPr>
        <p:txBody>
          <a:bodyPr wrap="non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Liability Based on Fault</a:t>
            </a:r>
            <a:endParaRPr lang="en-US" sz="6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546457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505</TotalTime>
  <Words>1124</Words>
  <Application>Microsoft Office PowerPoint</Application>
  <PresentationFormat>Widescreen</PresentationFormat>
  <Paragraphs>75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Gill Sans MT</vt:lpstr>
      <vt:lpstr>Wingdings</vt:lpstr>
      <vt:lpstr>Gallery</vt:lpstr>
      <vt:lpstr>Prinsip-prinsip lingkungan hidup</vt:lpstr>
      <vt:lpstr>PowerPoint Presentation</vt:lpstr>
      <vt:lpstr>The Organization for Economic Cooperation and Development (OECD)</vt:lpstr>
      <vt:lpstr>Prinsip-prinsip yang diterapkan oleh OECD tercakup dalam 7 kebijaksanaan</vt:lpstr>
      <vt:lpstr>PowerPoint Presentation</vt:lpstr>
      <vt:lpstr>PowerPoint Presentation</vt:lpstr>
      <vt:lpstr>Prinsip pencemar membayar</vt:lpstr>
      <vt:lpstr>penerapan Prinsip Pencemar Pencemar  </vt:lpstr>
      <vt:lpstr>PowerPoint Presentation</vt:lpstr>
      <vt:lpstr>PowerPoint Presentation</vt:lpstr>
      <vt:lpstr>Pasal 1365 Kitab Undang-Undang Hukum Perdata (KUHPt)</vt:lpstr>
      <vt:lpstr>Pembuktian dalam Liability based on fault</vt:lpstr>
      <vt:lpstr>Kewajiban membuktikan</vt:lpstr>
      <vt:lpstr>PowerPoint Presentation</vt:lpstr>
      <vt:lpstr>teori pertanggungjawaban mutlak atau strict liability</vt:lpstr>
      <vt:lpstr>E. Suherman </vt:lpstr>
      <vt:lpstr>L.B. Curzon  asas tersebut diperlukan berkenaan dengan :</vt:lpstr>
      <vt:lpstr>pasal 88  UU No. 32 Tahun 2009</vt:lpstr>
      <vt:lpstr>Ketentuan Strict liability</vt:lpstr>
      <vt:lpstr>Alasan pemaaf</vt:lpstr>
      <vt:lpstr>Coleman </vt:lpstr>
      <vt:lpstr>PowerPoint Presentation</vt:lpstr>
      <vt:lpstr>Asal mula Precautionary principle</vt:lpstr>
      <vt:lpstr> Prinsip ke 15 United Nation Conference on Environment and Development di Rio de Jenaeiro Tahun 1992</vt:lpstr>
      <vt:lpstr>Prinsip pencegahan dini</vt:lpstr>
      <vt:lpstr>PowerPoint Presentation</vt:lpstr>
      <vt:lpstr>Unsur-unsur precautionary principle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Prinsip-prinsip lingkungan hidup</dc:title>
  <dc:creator>User</dc:creator>
  <cp:lastModifiedBy>User</cp:lastModifiedBy>
  <cp:revision>24</cp:revision>
  <dcterms:created xsi:type="dcterms:W3CDTF">2020-11-03T02:39:23Z</dcterms:created>
  <dcterms:modified xsi:type="dcterms:W3CDTF">2020-11-04T06:50:49Z</dcterms:modified>
</cp:coreProperties>
</file>