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/>
    <p:restoredTop sz="94660"/>
  </p:normalViewPr>
  <p:slideViewPr>
    <p:cSldViewPr snapToGrid="0" showGuides="1">
      <p:cViewPr varScale="1">
        <p:scale>
          <a:sx n="70" d="100"/>
          <a:sy n="70" d="100"/>
        </p:scale>
        <p:origin x="1410" y="60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yusrawati090992@gmail.com" TargetMode="External"/><Relationship Id="rId4" Type="http://schemas.openxmlformats.org/officeDocument/2006/relationships/hyperlink" Target="mailto:Yusra@bbg.ac.id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>
                <a:latin typeface="Cambria" panose="02040503050406030204" pitchFamily="18" charset="0"/>
                <a:ea typeface="+mj-ea"/>
                <a:cs typeface="+mj-cs"/>
              </a:rPr>
              <a:t>PENGELOLAAN KELAS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AEA50-A768-4440-A2AD-4D76DBA59A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5104" r="10139" b="9986"/>
          <a:stretch/>
        </p:blipFill>
        <p:spPr>
          <a:xfrm>
            <a:off x="124695" y="2840879"/>
            <a:ext cx="2096253" cy="29713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7E1D06-85FC-49C6-A0AD-39FB76EECEB1}"/>
              </a:ext>
            </a:extLst>
          </p:cNvPr>
          <p:cNvSpPr txBox="1"/>
          <p:nvPr/>
        </p:nvSpPr>
        <p:spPr>
          <a:xfrm>
            <a:off x="2212758" y="3429000"/>
            <a:ext cx="63632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Yusrawati</a:t>
            </a:r>
            <a:r>
              <a:rPr lang="en-US" sz="2400" b="1" dirty="0">
                <a:latin typeface="Maiandra GD" panose="020E0502030308020204" pitchFamily="34" charset="0"/>
              </a:rPr>
              <a:t> JR </a:t>
            </a:r>
            <a:r>
              <a:rPr lang="en-US" sz="2400" b="1" dirty="0" err="1">
                <a:latin typeface="Maiandra GD" panose="020E0502030308020204" pitchFamily="34" charset="0"/>
              </a:rPr>
              <a:t>Simatupang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0813-6076-6078</a:t>
            </a:r>
          </a:p>
          <a:p>
            <a:r>
              <a:rPr lang="en-US" dirty="0">
                <a:latin typeface="Maiandra GD" panose="020E0502030308020204" pitchFamily="34" charset="0"/>
              </a:rPr>
              <a:t>E-mail	: </a:t>
            </a:r>
            <a:r>
              <a:rPr lang="en-US" dirty="0">
                <a:latin typeface="Maiandra GD" panose="020E0502030308020204" pitchFamily="34" charset="0"/>
                <a:hlinkClick r:id="rId4"/>
              </a:rPr>
              <a:t>Yusra@bbg.ac.id/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>
                <a:latin typeface="Maiandra GD" panose="020E0502030308020204" pitchFamily="34" charset="0"/>
                <a:hlinkClick r:id="rId5"/>
              </a:rPr>
              <a:t>yusrawati090992@gmail.com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980C4-1892-4EA9-9701-F5FE1B9F2999}"/>
              </a:ext>
            </a:extLst>
          </p:cNvPr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B2666-AE1E-4E49-A452-CCD2A6CC8D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pengelompokan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Karakteristik</a:t>
            </a:r>
            <a:r>
              <a:rPr lang="en-US" dirty="0"/>
              <a:t> individual.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terhalang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teman-temannya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Intruksi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tegang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kurikulum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i="1" dirty="0"/>
              <a:t>team </a:t>
            </a:r>
            <a:r>
              <a:rPr lang="en-US" i="1" dirty="0" err="1"/>
              <a:t>teching</a:t>
            </a:r>
            <a:r>
              <a:rPr lang="en-US" i="1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91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,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bangku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meja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pandai</a:t>
            </a:r>
            <a:r>
              <a:rPr lang="en-US" dirty="0"/>
              <a:t>,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	(</a:t>
            </a:r>
            <a:r>
              <a:rPr lang="en-US" dirty="0" err="1"/>
              <a:t>semiawan</a:t>
            </a:r>
            <a:r>
              <a:rPr lang="en-US" dirty="0"/>
              <a:t> </a:t>
            </a:r>
            <a:r>
              <a:rPr lang="en-US" dirty="0" err="1"/>
              <a:t>dkk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Dzamarah</a:t>
            </a:r>
            <a:r>
              <a:rPr lang="en-US" dirty="0"/>
              <a:t>, 2013:204))</a:t>
            </a:r>
          </a:p>
        </p:txBody>
      </p:sp>
    </p:spTree>
    <p:extLst>
      <p:ext uri="{BB962C8B-B14F-4D97-AF65-F5344CB8AC3E}">
        <p14:creationId xmlns:p14="http://schemas.microsoft.com/office/powerpoint/2010/main" val="3482239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pengaturan-pengaturan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duduk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kebersihan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Ventilasi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4458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Pidarta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Djamarah</a:t>
            </a:r>
            <a:r>
              <a:rPr lang="en-US" dirty="0"/>
              <a:t>, 2013:214)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.: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09600" y="23241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Kelas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diorganisasi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, yang </a:t>
            </a:r>
            <a:r>
              <a:rPr lang="en-US" dirty="0" err="1">
                <a:solidFill>
                  <a:schemeClr val="tx1"/>
                </a:solidFill>
              </a:rPr>
              <a:t>dilegkapi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tugas-tugas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diarahkan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guru.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752600" y="36576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situasi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kelas</a:t>
            </a:r>
            <a:r>
              <a:rPr lang="en-US" dirty="0">
                <a:solidFill>
                  <a:schemeClr val="tx1"/>
                </a:solidFill>
              </a:rPr>
              <a:t>, guru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tutor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tertentu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971800" y="50292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mempunyai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sendiri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berbeda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perilaku-perilaku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masing-masing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7729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1000" y="5334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menyisipkan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pengaruhnya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anggota-anggota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Pengaruh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jelek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usaha</a:t>
            </a:r>
            <a:r>
              <a:rPr lang="en-US" dirty="0">
                <a:solidFill>
                  <a:schemeClr val="tx1"/>
                </a:solidFill>
              </a:rPr>
              <a:t> guru.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981200" y="21336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Praktik</a:t>
            </a:r>
            <a:r>
              <a:rPr lang="en-US" dirty="0">
                <a:solidFill>
                  <a:schemeClr val="tx1"/>
                </a:solidFill>
              </a:rPr>
              <a:t> guru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cenderung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terpusat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hubungan</a:t>
            </a:r>
            <a:r>
              <a:rPr lang="en-US" dirty="0">
                <a:solidFill>
                  <a:schemeClr val="tx1"/>
                </a:solidFill>
              </a:rPr>
              <a:t> guru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siswa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971800" y="3962400"/>
            <a:ext cx="6172200" cy="1600200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</a:rPr>
              <a:t>Struktur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komunikasi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kesatuan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ditentukan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6953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838200" y="1066800"/>
            <a:ext cx="7620000" cy="5181600"/>
          </a:xfrm>
          <a:prstGeom prst="horizont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300" dirty="0">
                <a:solidFill>
                  <a:schemeClr val="tx1"/>
                </a:solidFill>
              </a:rPr>
              <a:t>	</a:t>
            </a:r>
            <a:r>
              <a:rPr lang="en-US" sz="2300" dirty="0" err="1">
                <a:solidFill>
                  <a:schemeClr val="tx1"/>
                </a:solidFill>
              </a:rPr>
              <a:t>Arikunto</a:t>
            </a:r>
            <a:r>
              <a:rPr lang="en-US" sz="2300" dirty="0">
                <a:solidFill>
                  <a:schemeClr val="tx1"/>
                </a:solidFill>
              </a:rPr>
              <a:t> (</a:t>
            </a:r>
            <a:r>
              <a:rPr lang="en-US" sz="2300" dirty="0" err="1">
                <a:solidFill>
                  <a:schemeClr val="tx1"/>
                </a:solidFill>
              </a:rPr>
              <a:t>dalam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Dzamarah</a:t>
            </a:r>
            <a:r>
              <a:rPr lang="en-US" sz="2300" dirty="0">
                <a:solidFill>
                  <a:schemeClr val="tx1"/>
                </a:solidFill>
              </a:rPr>
              <a:t>, 2013:177) </a:t>
            </a:r>
            <a:r>
              <a:rPr lang="en-US" sz="2300" dirty="0" err="1">
                <a:solidFill>
                  <a:schemeClr val="tx1"/>
                </a:solidFill>
              </a:rPr>
              <a:t>berpendapat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bahwa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pengelolaan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kelas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adalah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suatu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usaha</a:t>
            </a:r>
            <a:r>
              <a:rPr lang="en-US" sz="2300" dirty="0">
                <a:solidFill>
                  <a:schemeClr val="tx1"/>
                </a:solidFill>
              </a:rPr>
              <a:t> yang </a:t>
            </a:r>
            <a:r>
              <a:rPr lang="en-US" sz="2300" dirty="0" err="1">
                <a:solidFill>
                  <a:schemeClr val="tx1"/>
                </a:solidFill>
              </a:rPr>
              <a:t>dilakukan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oleh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penanggung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jawab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kegiatan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belajar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mengajar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atau</a:t>
            </a:r>
            <a:r>
              <a:rPr lang="en-US" sz="2300" dirty="0">
                <a:solidFill>
                  <a:schemeClr val="tx1"/>
                </a:solidFill>
              </a:rPr>
              <a:t> yang </a:t>
            </a:r>
            <a:r>
              <a:rPr lang="en-US" sz="2300" dirty="0" err="1">
                <a:solidFill>
                  <a:schemeClr val="tx1"/>
                </a:solidFill>
              </a:rPr>
              <a:t>membantu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dengan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maksud</a:t>
            </a:r>
            <a:r>
              <a:rPr lang="en-US" sz="2300" dirty="0">
                <a:solidFill>
                  <a:schemeClr val="tx1"/>
                </a:solidFill>
              </a:rPr>
              <a:t> agar </a:t>
            </a:r>
            <a:r>
              <a:rPr lang="en-US" sz="2300" dirty="0" err="1">
                <a:solidFill>
                  <a:schemeClr val="tx1"/>
                </a:solidFill>
              </a:rPr>
              <a:t>dicapai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kondisi</a:t>
            </a:r>
            <a:r>
              <a:rPr lang="en-US" sz="2300" dirty="0">
                <a:solidFill>
                  <a:schemeClr val="tx1"/>
                </a:solidFill>
              </a:rPr>
              <a:t> optimal </a:t>
            </a:r>
            <a:r>
              <a:rPr lang="en-US" sz="2300" dirty="0" err="1">
                <a:solidFill>
                  <a:schemeClr val="tx1"/>
                </a:solidFill>
              </a:rPr>
              <a:t>sehingga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dapat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terlaksana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kegiatan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belajar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seperti</a:t>
            </a:r>
            <a:r>
              <a:rPr lang="en-US" sz="2300" dirty="0">
                <a:solidFill>
                  <a:schemeClr val="tx1"/>
                </a:solidFill>
              </a:rPr>
              <a:t> yang </a:t>
            </a:r>
            <a:r>
              <a:rPr lang="en-US" sz="2300" dirty="0" err="1">
                <a:solidFill>
                  <a:schemeClr val="tx1"/>
                </a:solidFill>
              </a:rPr>
              <a:t>diharapkan</a:t>
            </a:r>
            <a:r>
              <a:rPr lang="en-US" sz="2300" dirty="0">
                <a:solidFill>
                  <a:schemeClr val="tx1"/>
                </a:solidFill>
              </a:rPr>
              <a:t>. </a:t>
            </a:r>
            <a:r>
              <a:rPr lang="en-US" sz="2300" dirty="0" err="1">
                <a:solidFill>
                  <a:schemeClr val="tx1"/>
                </a:solidFill>
              </a:rPr>
              <a:t>Pengelolaan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kelas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dilihat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dari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dua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segi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yaitu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pengelolaan</a:t>
            </a:r>
            <a:r>
              <a:rPr lang="en-US" sz="2300" dirty="0">
                <a:solidFill>
                  <a:schemeClr val="tx1"/>
                </a:solidFill>
              </a:rPr>
              <a:t> yang </a:t>
            </a:r>
            <a:r>
              <a:rPr lang="en-US" sz="2300" dirty="0" err="1">
                <a:solidFill>
                  <a:schemeClr val="tx1"/>
                </a:solidFill>
              </a:rPr>
              <a:t>menyangkut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siswa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dan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pengelolaan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fisik</a:t>
            </a:r>
            <a:r>
              <a:rPr lang="en-US" sz="2300" dirty="0">
                <a:solidFill>
                  <a:schemeClr val="tx1"/>
                </a:solidFill>
              </a:rPr>
              <a:t> (</a:t>
            </a:r>
            <a:r>
              <a:rPr lang="en-US" sz="2300" dirty="0" err="1">
                <a:solidFill>
                  <a:schemeClr val="tx1"/>
                </a:solidFill>
              </a:rPr>
              <a:t>ruangan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perabot</a:t>
            </a:r>
            <a:r>
              <a:rPr lang="en-US" sz="2300" dirty="0">
                <a:solidFill>
                  <a:schemeClr val="tx1"/>
                </a:solidFill>
              </a:rPr>
              <a:t>, </a:t>
            </a:r>
            <a:r>
              <a:rPr lang="en-US" sz="2300" dirty="0" err="1">
                <a:solidFill>
                  <a:schemeClr val="tx1"/>
                </a:solidFill>
              </a:rPr>
              <a:t>dan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alat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err="1">
                <a:solidFill>
                  <a:schemeClr val="tx1"/>
                </a:solidFill>
              </a:rPr>
              <a:t>pengajaran</a:t>
            </a:r>
            <a:r>
              <a:rPr lang="en-US" sz="23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6300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Flowchart: Multidocument 4"/>
          <p:cNvSpPr/>
          <p:nvPr/>
        </p:nvSpPr>
        <p:spPr>
          <a:xfrm>
            <a:off x="990600" y="1676400"/>
            <a:ext cx="7543800" cy="4495800"/>
          </a:xfrm>
          <a:prstGeom prst="flowChartMultidocumen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 err="1">
                <a:solidFill>
                  <a:schemeClr val="tx1"/>
                </a:solidFill>
              </a:rPr>
              <a:t>Secara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umum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tujuan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pengelolaan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kelas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adalah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menyediakan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fasilitas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bagi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bermacam-macam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kegiatan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belajar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siswa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dalam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lingkungan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sosial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emosional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dan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intelektual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dalam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kelas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Fasilitas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disediakan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itu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memungkinkan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siswa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belajar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bekerja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terciptanya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suasana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sosial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memberika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kepuasan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suasana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disiplin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perkembangan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intelektual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emosional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sikap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serta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apresiasi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pada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siswa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en-US" sz="2200" dirty="0" err="1">
                <a:solidFill>
                  <a:schemeClr val="tx1"/>
                </a:solidFill>
              </a:rPr>
              <a:t>Sudirman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dalam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Dzamarah</a:t>
            </a:r>
            <a:r>
              <a:rPr lang="en-US" sz="2200" dirty="0">
                <a:solidFill>
                  <a:schemeClr val="tx1"/>
                </a:solidFill>
              </a:rPr>
              <a:t>, 2013:178)</a:t>
            </a:r>
          </a:p>
        </p:txBody>
      </p:sp>
    </p:spTree>
    <p:extLst>
      <p:ext uri="{BB962C8B-B14F-4D97-AF65-F5344CB8AC3E}">
        <p14:creationId xmlns:p14="http://schemas.microsoft.com/office/powerpoint/2010/main" val="267730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Hangat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antusias</a:t>
            </a:r>
            <a:endParaRPr lang="en-US" dirty="0"/>
          </a:p>
          <a:p>
            <a:r>
              <a:rPr lang="en-US" dirty="0" err="1"/>
              <a:t>Tantangan</a:t>
            </a:r>
            <a:endParaRPr lang="en-US" dirty="0"/>
          </a:p>
          <a:p>
            <a:r>
              <a:rPr lang="en-US" dirty="0" err="1"/>
              <a:t>Bervariasi</a:t>
            </a:r>
            <a:endParaRPr lang="en-US" dirty="0"/>
          </a:p>
          <a:p>
            <a:r>
              <a:rPr lang="en-US" dirty="0" err="1"/>
              <a:t>Keluwesan</a:t>
            </a:r>
            <a:endParaRPr lang="en-US" dirty="0"/>
          </a:p>
          <a:p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endParaRPr lang="en-US" dirty="0"/>
          </a:p>
          <a:p>
            <a:r>
              <a:rPr lang="en-US" dirty="0" err="1"/>
              <a:t>Penanaman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1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Flowchart: Punched Tape 3"/>
          <p:cNvSpPr/>
          <p:nvPr/>
        </p:nvSpPr>
        <p:spPr>
          <a:xfrm>
            <a:off x="1219200" y="1752600"/>
            <a:ext cx="7239000" cy="4343400"/>
          </a:xfrm>
          <a:prstGeom prst="flowChartPunchedTap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/>
              <a:t>	</a:t>
            </a:r>
            <a:r>
              <a:rPr lang="en-US" sz="2400" dirty="0" err="1"/>
              <a:t>Komponen-komponen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kelas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/>
              <a:t>penciptaan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pemeliharaan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optimal (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preventif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yang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belajar</a:t>
            </a:r>
            <a:r>
              <a:rPr lang="en-US" sz="2400" dirty="0"/>
              <a:t> yang optimal.</a:t>
            </a:r>
          </a:p>
        </p:txBody>
      </p:sp>
    </p:spTree>
    <p:extLst>
      <p:ext uri="{BB962C8B-B14F-4D97-AF65-F5344CB8AC3E}">
        <p14:creationId xmlns:p14="http://schemas.microsoft.com/office/powerpoint/2010/main" val="3269715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i="1" dirty="0"/>
              <a:t>1. </a:t>
            </a:r>
            <a:r>
              <a:rPr lang="en-US" sz="2800" i="1" dirty="0" err="1"/>
              <a:t>keterampilan</a:t>
            </a:r>
            <a:r>
              <a:rPr lang="en-US" sz="2800" i="1" dirty="0"/>
              <a:t> yang </a:t>
            </a:r>
            <a:r>
              <a:rPr lang="en-US" sz="2800" i="1" dirty="0" err="1"/>
              <a:t>berhubungan</a:t>
            </a:r>
            <a:r>
              <a:rPr lang="en-US" sz="2800" i="1" dirty="0"/>
              <a:t> </a:t>
            </a:r>
            <a:r>
              <a:rPr lang="en-US" sz="2800" i="1" dirty="0" err="1"/>
              <a:t>dengan</a:t>
            </a:r>
            <a:r>
              <a:rPr lang="en-US" sz="2800" i="1" dirty="0"/>
              <a:t> </a:t>
            </a:r>
            <a:r>
              <a:rPr lang="en-US" sz="2800" b="1" i="1" dirty="0" err="1"/>
              <a:t>penciptaan</a:t>
            </a:r>
            <a:r>
              <a:rPr lang="en-US" sz="2800" b="1" i="1" dirty="0"/>
              <a:t> </a:t>
            </a:r>
            <a:r>
              <a:rPr lang="en-US" sz="2800" b="1" i="1" dirty="0" err="1"/>
              <a:t>dan</a:t>
            </a:r>
            <a:r>
              <a:rPr lang="en-US" sz="2800" b="1" i="1" dirty="0"/>
              <a:t> </a:t>
            </a:r>
            <a:r>
              <a:rPr lang="en-US" sz="2800" b="1" i="1" dirty="0" err="1"/>
              <a:t>pemeliharaan</a:t>
            </a:r>
            <a:r>
              <a:rPr lang="en-US" sz="2800" i="1" dirty="0"/>
              <a:t> </a:t>
            </a:r>
            <a:r>
              <a:rPr lang="en-US" sz="2800" i="1" dirty="0" err="1"/>
              <a:t>kondisi</a:t>
            </a:r>
            <a:r>
              <a:rPr lang="en-US" sz="2800" i="1" dirty="0"/>
              <a:t> </a:t>
            </a:r>
            <a:r>
              <a:rPr lang="en-US" sz="2800" i="1" dirty="0" err="1"/>
              <a:t>belajar</a:t>
            </a:r>
            <a:r>
              <a:rPr lang="en-US" sz="2800" i="1" dirty="0"/>
              <a:t> yang optimal (</a:t>
            </a:r>
            <a:r>
              <a:rPr lang="en-US" sz="2800" i="1" dirty="0" err="1"/>
              <a:t>bersifat</a:t>
            </a:r>
            <a:r>
              <a:rPr lang="en-US" sz="2800" i="1" dirty="0"/>
              <a:t> </a:t>
            </a:r>
            <a:r>
              <a:rPr lang="en-US" sz="2800" i="1" dirty="0" err="1"/>
              <a:t>preventif</a:t>
            </a:r>
            <a:r>
              <a:rPr lang="en-US" sz="2800" i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-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seksama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-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mendekati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-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pernyataan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-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r>
              <a:rPr lang="en-US" dirty="0"/>
              <a:t>	  </a:t>
            </a:r>
            <a:r>
              <a:rPr lang="en-US" dirty="0" err="1"/>
              <a:t>ketakacuhan</a:t>
            </a:r>
            <a:endParaRPr lang="en-US" dirty="0"/>
          </a:p>
          <a:p>
            <a:pPr marL="514350" indent="-514350" algn="just">
              <a:buFont typeface="+mj-lt"/>
              <a:buAutoNum type="alphaLcPeriod" startAt="2"/>
            </a:pP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perhatian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	- visual</a:t>
            </a:r>
          </a:p>
          <a:p>
            <a:pPr marL="0" indent="0" algn="just">
              <a:buNone/>
            </a:pPr>
            <a:r>
              <a:rPr lang="en-US" dirty="0"/>
              <a:t>	- verbal</a:t>
            </a:r>
          </a:p>
        </p:txBody>
      </p:sp>
    </p:spTree>
    <p:extLst>
      <p:ext uri="{BB962C8B-B14F-4D97-AF65-F5344CB8AC3E}">
        <p14:creationId xmlns:p14="http://schemas.microsoft.com/office/powerpoint/2010/main" val="3647561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eriod" startAt="3"/>
            </a:pPr>
            <a:r>
              <a:rPr lang="en-US" dirty="0" err="1"/>
              <a:t>Pemusatan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kelompok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tanda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pertanggungjawaban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pengarahan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yang </a:t>
            </a:r>
            <a:r>
              <a:rPr lang="en-US" dirty="0" err="1"/>
              <a:t>jelas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penghentian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penguatan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kelancaran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kecepatan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83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i="1" dirty="0"/>
              <a:t>2. </a:t>
            </a:r>
            <a:r>
              <a:rPr lang="en-US" sz="2800" i="1" dirty="0" err="1"/>
              <a:t>keterampilan</a:t>
            </a:r>
            <a:r>
              <a:rPr lang="en-US" sz="2800" i="1" dirty="0"/>
              <a:t> yang </a:t>
            </a:r>
            <a:r>
              <a:rPr lang="en-US" sz="2800" i="1" dirty="0" err="1"/>
              <a:t>berhubungan</a:t>
            </a:r>
            <a:r>
              <a:rPr lang="en-US" sz="2800" i="1" dirty="0"/>
              <a:t> </a:t>
            </a:r>
            <a:r>
              <a:rPr lang="en-US" sz="2800" i="1" dirty="0" err="1"/>
              <a:t>dengan</a:t>
            </a:r>
            <a:r>
              <a:rPr lang="en-US" sz="2800" i="1" dirty="0"/>
              <a:t> </a:t>
            </a:r>
            <a:r>
              <a:rPr lang="en-US" sz="2800" b="1" i="1" dirty="0" err="1"/>
              <a:t>pengembangan</a:t>
            </a:r>
            <a:r>
              <a:rPr lang="en-US" sz="2800" i="1" dirty="0"/>
              <a:t> </a:t>
            </a:r>
            <a:r>
              <a:rPr lang="en-US" sz="2800" i="1" dirty="0" err="1"/>
              <a:t>kondisi</a:t>
            </a:r>
            <a:r>
              <a:rPr lang="en-US" sz="2800" i="1" dirty="0"/>
              <a:t> </a:t>
            </a:r>
            <a:r>
              <a:rPr lang="en-US" sz="2800" i="1" dirty="0" err="1"/>
              <a:t>belajar</a:t>
            </a:r>
            <a:r>
              <a:rPr lang="en-US" sz="2800" i="1" dirty="0"/>
              <a:t> yang optimal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yang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1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dirty="0" err="1"/>
              <a:t>Pirdana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Dzamarah</a:t>
            </a:r>
            <a:r>
              <a:rPr lang="en-US" dirty="0"/>
              <a:t>, 2013:195)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mentoleransi</a:t>
            </a:r>
            <a:r>
              <a:rPr lang="en-US" dirty="0"/>
              <a:t> </a:t>
            </a:r>
            <a:r>
              <a:rPr lang="en-US" dirty="0" err="1"/>
              <a:t>kekeliruan-kekeliruan</a:t>
            </a:r>
            <a:r>
              <a:rPr lang="en-US" dirty="0"/>
              <a:t> </a:t>
            </a:r>
            <a:r>
              <a:rPr lang="en-US" dirty="0" err="1"/>
              <a:t>temannya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mereaksi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/ </a:t>
            </a:r>
            <a:r>
              <a:rPr lang="en-US" dirty="0" err="1"/>
              <a:t>terganggu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Moral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permusuhan</a:t>
            </a:r>
            <a:r>
              <a:rPr lang="en-US" dirty="0"/>
              <a:t>, </a:t>
            </a:r>
            <a:r>
              <a:rPr lang="en-US" dirty="0" err="1"/>
              <a:t>agresif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berubah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13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685</Words>
  <Application>Microsoft Office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Maiandra GD</vt:lpstr>
      <vt:lpstr>Office Theme</vt:lpstr>
      <vt:lpstr>PENGELOLAAN KELAS</vt:lpstr>
      <vt:lpstr>Pengertian Pengelolaan Kelas</vt:lpstr>
      <vt:lpstr>Tujuan Pengelolaan Kelas</vt:lpstr>
      <vt:lpstr>Prinsip-prinsip Pengelolaan Kelas</vt:lpstr>
      <vt:lpstr>Komponen-komponen Keterampilan Pengelolaan Kelas</vt:lpstr>
      <vt:lpstr>1. keterampilan yang berhubungan dengan penciptaan dan pemeliharaan kondisi belajar yang optimal (bersifat preventif)</vt:lpstr>
      <vt:lpstr>PowerPoint Presentation</vt:lpstr>
      <vt:lpstr>2. keterampilan yang berhubungan dengan pengembangan kondisi belajar yang optimal</vt:lpstr>
      <vt:lpstr>Masalah dalam Pengelolaan Kelas</vt:lpstr>
      <vt:lpstr>PowerPoint Presentation</vt:lpstr>
      <vt:lpstr>Penataan Ruang Kelas</vt:lpstr>
      <vt:lpstr>PowerPoint Presentation</vt:lpstr>
      <vt:lpstr>Pengelolaan Kelas yang Efektif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HP</cp:lastModifiedBy>
  <cp:revision>45</cp:revision>
  <dcterms:created xsi:type="dcterms:W3CDTF">2021-07-26T04:19:58Z</dcterms:created>
  <dcterms:modified xsi:type="dcterms:W3CDTF">2023-12-12T02:40:40Z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