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302" r:id="rId4"/>
    <p:sldId id="272" r:id="rId5"/>
    <p:sldId id="275" r:id="rId6"/>
    <p:sldId id="276" r:id="rId7"/>
    <p:sldId id="277" r:id="rId8"/>
    <p:sldId id="284" r:id="rId9"/>
    <p:sldId id="285" r:id="rId10"/>
    <p:sldId id="286" r:id="rId11"/>
    <p:sldId id="298" r:id="rId12"/>
    <p:sldId id="299" r:id="rId13"/>
    <p:sldId id="300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19083-ECFF-4D05-BDD7-F102B857C4F7}" type="datetimeFigureOut">
              <a:rPr lang="en-US" smtClean="0"/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26B18-3ED3-42C3-AA07-8D96C2666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550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26B18-3ED3-42C3-AA07-8D96C2666E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6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8" y="2404535"/>
            <a:ext cx="7766937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8" y="4050836"/>
            <a:ext cx="7766937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1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1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43" y="3632201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1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2" y="288655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9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9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2" y="288655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9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601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49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9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6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4" y="2160591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52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52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4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8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9" y="514926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41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41" y="5367339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91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2" y="6041364"/>
            <a:ext cx="911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40" y="6041364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374" y="2744504"/>
            <a:ext cx="6902837" cy="1646302"/>
          </a:xfrm>
        </p:spPr>
        <p:txBody>
          <a:bodyPr/>
          <a:lstStyle/>
          <a:p>
            <a:pPr algn="l"/>
            <a:r>
              <a:rPr lang="id-ID" sz="4800" b="1" dirty="0" smtClean="0"/>
              <a:t/>
            </a:r>
            <a:br>
              <a:rPr lang="id-ID" sz="4800" b="1" dirty="0" smtClean="0"/>
            </a:br>
            <a:r>
              <a:rPr lang="id-ID" sz="4800" b="1" dirty="0"/>
              <a:t/>
            </a:r>
            <a:br>
              <a:rPr lang="id-ID" sz="4800" b="1" dirty="0"/>
            </a:br>
            <a:r>
              <a:rPr lang="id-ID" sz="4800" b="1" dirty="0" smtClean="0"/>
              <a:t/>
            </a:r>
            <a:br>
              <a:rPr lang="id-ID" sz="4800" b="1" dirty="0" smtClean="0"/>
            </a:br>
            <a:r>
              <a:rPr lang="id-ID" sz="4800" b="1" dirty="0" smtClean="0"/>
              <a:t>METODE GEORESISTIVITAS DAN ELEKTROMAGNETIK</a:t>
            </a:r>
            <a:br>
              <a:rPr lang="id-ID" sz="4800" b="1" dirty="0" smtClean="0"/>
            </a:br>
            <a:r>
              <a:rPr lang="id-ID" sz="4800" b="1" dirty="0"/>
              <a:t/>
            </a:r>
            <a:br>
              <a:rPr lang="id-ID" sz="4800" b="1" dirty="0"/>
            </a:br>
            <a:r>
              <a:rPr lang="id-ID" sz="2800" b="1" dirty="0" smtClean="0">
                <a:solidFill>
                  <a:srgbClr val="660066"/>
                </a:solidFill>
                <a:latin typeface="Staccato222 BT" pitchFamily="66" charset="0"/>
              </a:rPr>
              <a:t>PENDAHULUAN DAN KONTRAK KULIAH</a:t>
            </a:r>
            <a:br>
              <a:rPr lang="id-ID" sz="2800" b="1" dirty="0" smtClean="0">
                <a:solidFill>
                  <a:srgbClr val="660066"/>
                </a:solidFill>
                <a:latin typeface="Staccato222 BT" pitchFamily="66" charset="0"/>
              </a:rPr>
            </a:br>
            <a:endParaRPr lang="id-ID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260" y="5154903"/>
            <a:ext cx="7766937" cy="1096899"/>
          </a:xfrm>
        </p:spPr>
        <p:txBody>
          <a:bodyPr>
            <a:normAutofit/>
          </a:bodyPr>
          <a:lstStyle/>
          <a:p>
            <a:pPr algn="l"/>
            <a:r>
              <a:rPr lang="id-ID" sz="2800" dirty="0" smtClean="0">
                <a:solidFill>
                  <a:srgbClr val="FF0000"/>
                </a:solidFill>
              </a:rPr>
              <a:t>FEBRIA ANITA, M.SC</a:t>
            </a:r>
            <a:endParaRPr lang="id-ID" sz="2800" dirty="0">
              <a:solidFill>
                <a:srgbClr val="FF0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9311" y="37322"/>
            <a:ext cx="3428190" cy="1392234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10071337" y="6067130"/>
            <a:ext cx="1920330" cy="651117"/>
            <a:chOff x="11735369" y="5550871"/>
            <a:chExt cx="256334" cy="1202653"/>
          </a:xfrm>
        </p:grpSpPr>
        <p:sp>
          <p:nvSpPr>
            <p:cNvPr id="18" name="Rectangle 17"/>
            <p:cNvSpPr/>
            <p:nvPr/>
          </p:nvSpPr>
          <p:spPr>
            <a:xfrm>
              <a:off x="11735369" y="5550871"/>
              <a:ext cx="256334" cy="68217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NAMA FAKULTAS</a:t>
              </a:r>
              <a:endParaRPr lang="en-US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1750569" y="6241890"/>
              <a:ext cx="241134" cy="51163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sz="1200" b="1" cap="none" spc="0" dirty="0" smtClean="0">
                  <a:ln w="19050">
                    <a:solidFill>
                      <a:schemeClr val="tx2">
                        <a:tint val="1000"/>
                      </a:schemeClr>
                    </a:solidFill>
                    <a:prstDash val="solid"/>
                  </a:ln>
                  <a:solidFill>
                    <a:schemeClr val="accent3"/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</a:rPr>
                <a:t>NAMA PROGRAM STUDI</a:t>
              </a:r>
              <a:endParaRPr lang="en-US" sz="12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760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Resistivitas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en-US" smtClean="0"/>
          </a:p>
          <a:p>
            <a:pPr algn="just" eaLnBrk="1" hangingPunct="1"/>
            <a:endParaRPr lang="en-US" smtClean="0"/>
          </a:p>
          <a:p>
            <a:pPr algn="just" eaLnBrk="1" hangingPunct="1"/>
            <a:endParaRPr lang="en-US" smtClean="0"/>
          </a:p>
          <a:p>
            <a:pPr algn="just" eaLnBrk="1" hangingPunct="1"/>
            <a:endParaRPr lang="en-US" smtClean="0"/>
          </a:p>
          <a:p>
            <a:pPr algn="just" eaLnBrk="1" hangingPunct="1"/>
            <a:endParaRPr lang="en-US" smtClean="0"/>
          </a:p>
        </p:txBody>
      </p:sp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0338" y="2484438"/>
            <a:ext cx="4084637" cy="314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425700"/>
            <a:ext cx="3813175" cy="320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TextBox 7"/>
          <p:cNvSpPr txBox="1">
            <a:spLocks noChangeArrowheads="1"/>
          </p:cNvSpPr>
          <p:nvPr/>
        </p:nvSpPr>
        <p:spPr bwMode="auto">
          <a:xfrm>
            <a:off x="2443163" y="5775325"/>
            <a:ext cx="2152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>
                <a:latin typeface="Trebuchet MS" pitchFamily="34" charset="0"/>
              </a:rPr>
              <a:t>visualisasi 2D</a:t>
            </a:r>
          </a:p>
        </p:txBody>
      </p:sp>
      <p:sp>
        <p:nvSpPr>
          <p:cNvPr id="21511" name="TextBox 8"/>
          <p:cNvSpPr txBox="1">
            <a:spLocks noChangeArrowheads="1"/>
          </p:cNvSpPr>
          <p:nvPr/>
        </p:nvSpPr>
        <p:spPr bwMode="auto">
          <a:xfrm>
            <a:off x="8386763" y="5775325"/>
            <a:ext cx="1406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>
                <a:latin typeface="Trebuchet MS" pitchFamily="34" charset="0"/>
              </a:rPr>
              <a:t>visualisasi 3D</a:t>
            </a:r>
          </a:p>
        </p:txBody>
      </p:sp>
    </p:spTree>
    <p:extLst>
      <p:ext uri="{BB962C8B-B14F-4D97-AF65-F5344CB8AC3E}">
        <p14:creationId xmlns:p14="http://schemas.microsoft.com/office/powerpoint/2010/main" val="313362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PENUTUP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err="1"/>
              <a:t>Manfaat</a:t>
            </a:r>
            <a:r>
              <a:rPr lang="en-US" dirty="0"/>
              <a:t> Survey </a:t>
            </a:r>
            <a:r>
              <a:rPr lang="en-US" dirty="0" err="1" smtClean="0"/>
              <a:t>Geolistrik</a:t>
            </a:r>
            <a:r>
              <a:rPr lang="en-US" dirty="0" smtClean="0"/>
              <a:t> :</a:t>
            </a:r>
            <a:endParaRPr lang="en-US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/>
              <a:t>Survei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bendung</a:t>
            </a:r>
            <a:r>
              <a:rPr lang="en-US" dirty="0"/>
              <a:t>, </a:t>
            </a:r>
            <a:r>
              <a:rPr lang="en-US" dirty="0" err="1"/>
              <a:t>jalan</a:t>
            </a:r>
            <a:r>
              <a:rPr lang="en-US" dirty="0"/>
              <a:t>, </a:t>
            </a:r>
            <a:r>
              <a:rPr lang="en-US" dirty="0" err="1"/>
              <a:t>pondasi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, </a:t>
            </a:r>
            <a:r>
              <a:rPr lang="en-US" dirty="0" err="1"/>
              <a:t>lokasi</a:t>
            </a:r>
            <a:r>
              <a:rPr lang="en-US" dirty="0"/>
              <a:t> TPA, </a:t>
            </a:r>
            <a:r>
              <a:rPr lang="en-US" dirty="0" err="1"/>
              <a:t>dll</a:t>
            </a:r>
            <a:endParaRPr lang="en-US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/>
              <a:t>Survey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akuifer</a:t>
            </a:r>
            <a:r>
              <a:rPr lang="en-US" dirty="0"/>
              <a:t> </a:t>
            </a:r>
            <a:r>
              <a:rPr lang="en-US" dirty="0" err="1"/>
              <a:t>airtanah</a:t>
            </a:r>
            <a:r>
              <a:rPr lang="en-US" dirty="0"/>
              <a:t>/air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pelacakan</a:t>
            </a:r>
            <a:r>
              <a:rPr lang="en-US" dirty="0"/>
              <a:t> </a:t>
            </a:r>
            <a:r>
              <a:rPr lang="en-US" dirty="0" err="1"/>
              <a:t>sungai-sungai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tanah</a:t>
            </a:r>
            <a:endParaRPr lang="en-US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/>
              <a:t>Survei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pencemaran</a:t>
            </a:r>
            <a:r>
              <a:rPr lang="en-US" dirty="0"/>
              <a:t> leachate </a:t>
            </a:r>
            <a:r>
              <a:rPr lang="en-US" dirty="0" err="1"/>
              <a:t>limbah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tanah</a:t>
            </a:r>
            <a:r>
              <a:rPr lang="en-US" dirty="0"/>
              <a:t> (</a:t>
            </a:r>
            <a:r>
              <a:rPr lang="en-US" i="1" dirty="0"/>
              <a:t>subsurface</a:t>
            </a:r>
            <a:r>
              <a:rPr lang="en-US" dirty="0"/>
              <a:t>)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i="1" dirty="0"/>
              <a:t>Water resource management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penyediaan</a:t>
            </a:r>
            <a:r>
              <a:rPr lang="en-US" dirty="0"/>
              <a:t> air </a:t>
            </a:r>
            <a:r>
              <a:rPr lang="en-US" dirty="0" err="1"/>
              <a:t>baku</a:t>
            </a:r>
            <a:endParaRPr lang="en-US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zona</a:t>
            </a:r>
            <a:r>
              <a:rPr lang="en-US" dirty="0"/>
              <a:t> </a:t>
            </a:r>
            <a:r>
              <a:rPr lang="en-US" dirty="0" err="1"/>
              <a:t>jenuh</a:t>
            </a:r>
            <a:r>
              <a:rPr lang="en-US" dirty="0"/>
              <a:t> air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kelongsoran</a:t>
            </a:r>
            <a:r>
              <a:rPr lang="en-US" dirty="0"/>
              <a:t> </a:t>
            </a:r>
            <a:r>
              <a:rPr lang="en-US" dirty="0" err="1"/>
              <a:t>tanah</a:t>
            </a:r>
            <a:endParaRPr lang="en-US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zona</a:t>
            </a:r>
            <a:r>
              <a:rPr lang="en-US" dirty="0"/>
              <a:t> </a:t>
            </a:r>
            <a:r>
              <a:rPr lang="en-US" dirty="0" err="1"/>
              <a:t>kedap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zona</a:t>
            </a:r>
            <a:r>
              <a:rPr lang="en-US" dirty="0"/>
              <a:t> porous </a:t>
            </a:r>
            <a:r>
              <a:rPr lang="en-US" dirty="0" err="1"/>
              <a:t>batuan</a:t>
            </a:r>
            <a:r>
              <a:rPr lang="en-US" dirty="0"/>
              <a:t>/</a:t>
            </a:r>
            <a:r>
              <a:rPr lang="en-US" dirty="0" err="1"/>
              <a:t>tanah</a:t>
            </a:r>
            <a:endParaRPr lang="en-US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remediasi</a:t>
            </a:r>
            <a:r>
              <a:rPr lang="en-US" dirty="0"/>
              <a:t> </a:t>
            </a:r>
            <a:r>
              <a:rPr lang="en-US" dirty="0" err="1"/>
              <a:t>zona</a:t>
            </a:r>
            <a:r>
              <a:rPr lang="en-US" dirty="0"/>
              <a:t> </a:t>
            </a:r>
            <a:r>
              <a:rPr lang="en-US" dirty="0" err="1"/>
              <a:t>instrusi</a:t>
            </a:r>
            <a:r>
              <a:rPr lang="en-US" dirty="0"/>
              <a:t> air </a:t>
            </a:r>
            <a:r>
              <a:rPr lang="en-US" dirty="0" err="1"/>
              <a:t>laut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akuifer</a:t>
            </a:r>
            <a:r>
              <a:rPr lang="en-US" dirty="0"/>
              <a:t> </a:t>
            </a:r>
            <a:r>
              <a:rPr lang="en-US" dirty="0" err="1" smtClean="0"/>
              <a:t>pantai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07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KESIMPULAN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Metode geolistrik merupakan salah satu metode dalam eksplorasi geofisika dengan memanfaatkan sifat kelistrikan (konduktivitas dan resistivitas).</a:t>
            </a:r>
            <a:endParaRPr lang="en-US" sz="2000" smtClean="0"/>
          </a:p>
          <a:p>
            <a:pPr eaLnBrk="1" hangingPunct="1"/>
            <a:r>
              <a:rPr lang="en-US" smtClean="0"/>
              <a:t>Jenis-jenis metode yang digunakan dalam geolistrik yaitu; metode tahanan jenis/resistivitas, metoda polarisasi terimbas, dan metode potensial diri.</a:t>
            </a:r>
            <a:endParaRPr lang="en-US" sz="2000" smtClean="0"/>
          </a:p>
          <a:p>
            <a:pPr eaLnBrk="1" hangingPunct="1"/>
            <a:r>
              <a:rPr lang="en-US" smtClean="0"/>
              <a:t>Konfigurasi yang sering digunakan yaitu,</a:t>
            </a:r>
            <a:endParaRPr lang="en-US" sz="2000" smtClean="0"/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Konfigurasi Wenner </a:t>
            </a:r>
            <a:endParaRPr lang="en-US" sz="1800" smtClean="0"/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Konfigurasi Schlumberger</a:t>
            </a:r>
            <a:endParaRPr lang="en-US" sz="1800" smtClean="0"/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Konfigurasi Dipole, Double Dipole, dll.</a:t>
            </a:r>
            <a:endParaRPr lang="en-US" sz="1800" smtClean="0"/>
          </a:p>
          <a:p>
            <a:pPr algn="just" eaLnBrk="1" hangingPunct="1">
              <a:buFont typeface="Wingdings" pitchFamily="2" charset="2"/>
              <a:buChar char="§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790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564111"/>
            <a:ext cx="6815669" cy="137159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latin typeface="Baskerville Old Face" panose="02020602080505020303" pitchFamily="18" charset="0"/>
              </a:rPr>
              <a:t>GEOFISIKA </a:t>
            </a:r>
            <a:br>
              <a:rPr lang="en-US" sz="4400" dirty="0" smtClean="0">
                <a:latin typeface="Baskerville Old Face" panose="02020602080505020303" pitchFamily="18" charset="0"/>
              </a:rPr>
            </a:br>
            <a:r>
              <a:rPr lang="en-US" sz="4400" dirty="0" smtClean="0">
                <a:latin typeface="Baskerville Old Face" panose="02020602080505020303" pitchFamily="18" charset="0"/>
              </a:rPr>
              <a:t>EKSPLORASI</a:t>
            </a:r>
            <a:endParaRPr lang="en-US" sz="4400" dirty="0">
              <a:latin typeface="Baskerville Old Face" panose="02020602080505020303" pitchFamily="18" charset="0"/>
            </a:endParaRPr>
          </a:p>
        </p:txBody>
      </p:sp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3187700" y="2820988"/>
            <a:ext cx="5895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4000">
                <a:latin typeface="Trebuchet MS" pitchFamily="34" charset="0"/>
              </a:rPr>
              <a:t>[Metode Geolistrik]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32475" y="3786188"/>
            <a:ext cx="22685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4000" b="1" spc="600" dirty="0">
                <a:solidFill>
                  <a:schemeClr val="bg1"/>
                </a:solidFill>
                <a:latin typeface="+mn-lt"/>
                <a:cs typeface="+mn-cs"/>
              </a:rPr>
              <a:t>Sekian </a:t>
            </a:r>
            <a:endParaRPr lang="en-US" sz="4000" b="1" spc="60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749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575" y="1484785"/>
            <a:ext cx="7760583" cy="389969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3" name="Rectangle 2"/>
          <p:cNvSpPr/>
          <p:nvPr/>
        </p:nvSpPr>
        <p:spPr>
          <a:xfrm>
            <a:off x="527381" y="6237312"/>
            <a:ext cx="2710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i="1" dirty="0">
                <a:solidFill>
                  <a:srgbClr val="FF0000"/>
                </a:solidFill>
                <a:latin typeface="+mj-lt"/>
              </a:rPr>
              <a:t>Febria Anita, S.Si., M.Sc</a:t>
            </a:r>
          </a:p>
        </p:txBody>
      </p:sp>
    </p:spTree>
    <p:extLst>
      <p:ext uri="{BB962C8B-B14F-4D97-AF65-F5344CB8AC3E}">
        <p14:creationId xmlns:p14="http://schemas.microsoft.com/office/powerpoint/2010/main" val="4200923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27381" y="6237312"/>
            <a:ext cx="2710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i="1" dirty="0">
                <a:solidFill>
                  <a:srgbClr val="FF0000"/>
                </a:solidFill>
                <a:latin typeface="+mj-lt"/>
              </a:rPr>
              <a:t>Febria Anita, S.Si., M.Sc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7334" y="1066800"/>
            <a:ext cx="8596668" cy="4974563"/>
          </a:xfrm>
        </p:spPr>
        <p:txBody>
          <a:bodyPr>
            <a:normAutofit/>
          </a:bodyPr>
          <a:lstStyle/>
          <a:p>
            <a:r>
              <a:rPr lang="id-ID" sz="4000" dirty="0" smtClean="0"/>
              <a:t>KONTRAK KULIAH</a:t>
            </a:r>
          </a:p>
          <a:p>
            <a:r>
              <a:rPr lang="id-ID" sz="4000" dirty="0" smtClean="0"/>
              <a:t>PENDAHULUAN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4044214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695" y="156296"/>
            <a:ext cx="8378529" cy="1027257"/>
          </a:xfrm>
        </p:spPr>
        <p:txBody>
          <a:bodyPr>
            <a:normAutofit/>
          </a:bodyPr>
          <a:lstStyle/>
          <a:p>
            <a:r>
              <a:rPr lang="id-ID" sz="40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KONTRAK KULIAH</a:t>
            </a:r>
            <a:endParaRPr 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D24193AC-3565-4B60-BE19-73D1D134E437}"/>
              </a:ext>
            </a:extLst>
          </p:cNvPr>
          <p:cNvSpPr/>
          <p:nvPr/>
        </p:nvSpPr>
        <p:spPr>
          <a:xfrm>
            <a:off x="351978" y="1490008"/>
            <a:ext cx="408958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Sikap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terdiri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Tata karma/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sopan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santun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Kedisiplinan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kepatuhan</a:t>
            </a:r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Kemandirian</a:t>
            </a:r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Kejujuran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31F0BC50-8AA8-4488-B562-EF81281D0E13}"/>
              </a:ext>
            </a:extLst>
          </p:cNvPr>
          <p:cNvSpPr/>
          <p:nvPr/>
        </p:nvSpPr>
        <p:spPr>
          <a:xfrm>
            <a:off x="271193" y="3127041"/>
            <a:ext cx="208499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 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%)</a:t>
            </a:r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B992B612-9C4D-4592-8197-5230A968B8A6}"/>
              </a:ext>
            </a:extLst>
          </p:cNvPr>
          <p:cNvSpPr/>
          <p:nvPr/>
        </p:nvSpPr>
        <p:spPr>
          <a:xfrm>
            <a:off x="271193" y="3480984"/>
            <a:ext cx="436523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342900" indent="-342900">
              <a:buAutoNum type="arabicPeriod" startAt="3"/>
            </a:pP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Ujian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Tengah Semester (UTS) : </a:t>
            </a: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 marL="342900" indent="-342900">
              <a:buAutoNum type="arabicPeriod" startAt="3"/>
            </a:pP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Ujian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Semester (UAS) : </a:t>
            </a: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304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/>
              <a:t>geofisika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yang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eksplorasi</a:t>
            </a:r>
            <a:r>
              <a:rPr lang="en-US" dirty="0"/>
              <a:t> </a:t>
            </a:r>
            <a:r>
              <a:rPr lang="en-US" dirty="0" err="1"/>
              <a:t>endapan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galian</a:t>
            </a:r>
            <a:r>
              <a:rPr lang="en-US" dirty="0"/>
              <a:t>. </a:t>
            </a: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/>
              <a:t>C</a:t>
            </a:r>
            <a:r>
              <a:rPr lang="en-US" dirty="0" err="1" smtClean="0"/>
              <a:t>atatan</a:t>
            </a:r>
            <a:r>
              <a:rPr lang="en-US" dirty="0" smtClean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geofisika</a:t>
            </a:r>
            <a:r>
              <a:rPr lang="en-US" dirty="0" smtClean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1556 </a:t>
            </a:r>
            <a:r>
              <a:rPr lang="en-US" dirty="0" err="1"/>
              <a:t>manakala</a:t>
            </a:r>
            <a:r>
              <a:rPr lang="en-US" dirty="0"/>
              <a:t> </a:t>
            </a:r>
            <a:r>
              <a:rPr lang="en-US" dirty="0" err="1"/>
              <a:t>Georgius</a:t>
            </a:r>
            <a:r>
              <a:rPr lang="en-US" dirty="0"/>
              <a:t> Agricola </a:t>
            </a:r>
            <a:r>
              <a:rPr lang="en-US" dirty="0" err="1"/>
              <a:t>mempublikasikan</a:t>
            </a:r>
            <a:r>
              <a:rPr lang="en-US" dirty="0"/>
              <a:t> De re </a:t>
            </a:r>
            <a:r>
              <a:rPr lang="en-US" dirty="0" err="1"/>
              <a:t>Metalica</a:t>
            </a:r>
            <a:r>
              <a:rPr lang="en-US" dirty="0"/>
              <a:t>. </a:t>
            </a:r>
            <a:r>
              <a:rPr lang="en-US" dirty="0" err="1" smtClean="0"/>
              <a:t>Berpangkal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eksplorasi</a:t>
            </a:r>
            <a:r>
              <a:rPr lang="en-US" dirty="0"/>
              <a:t> mineral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pertambangan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. </a:t>
            </a: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/>
              <a:t>geolistrik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1900-an.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keperluan</a:t>
            </a:r>
            <a:r>
              <a:rPr lang="en-US" dirty="0"/>
              <a:t> </a:t>
            </a:r>
            <a:r>
              <a:rPr lang="en-US" dirty="0" err="1"/>
              <a:t>eksplorasi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1970-an. </a:t>
            </a: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di Indonesia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geolistrik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Schlumberger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Wenner</a:t>
            </a:r>
            <a:r>
              <a:rPr lang="en-US" dirty="0"/>
              <a:t>. </a:t>
            </a:r>
            <a:endParaRPr lang="en-US" dirty="0" smtClean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data V (</a:t>
            </a:r>
            <a:r>
              <a:rPr lang="en-US" dirty="0" err="1"/>
              <a:t>beda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I (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arus</a:t>
            </a:r>
            <a:r>
              <a:rPr lang="en-US" dirty="0"/>
              <a:t>)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elektroda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Schlumberger 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schlumberger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Wenner</a:t>
            </a:r>
            <a:r>
              <a:rPr lang="en-US" dirty="0"/>
              <a:t> 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Wenner</a:t>
            </a:r>
            <a:r>
              <a:rPr lang="en-US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65748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PEMBAHASAN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/>
              <a:t>Jenis-jenis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geolistrik</a:t>
            </a:r>
            <a:r>
              <a:rPr lang="en-US" dirty="0"/>
              <a:t>: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1.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/>
              <a:t>Tahanan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2</a:t>
            </a:r>
            <a:r>
              <a:rPr lang="en-US" dirty="0"/>
              <a:t>.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/>
              <a:t>Polarisasi</a:t>
            </a:r>
            <a:r>
              <a:rPr lang="en-US" dirty="0"/>
              <a:t> </a:t>
            </a:r>
            <a:r>
              <a:rPr lang="en-US" dirty="0" err="1"/>
              <a:t>Terimbas</a:t>
            </a: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3.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Diri</a:t>
            </a: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41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Tahanan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mtClean="0"/>
              <a:t>Metode resistivitas merupakan metode geolistrik yang mempelajari sifat tahanan jenis listrik dari lapisan batuan di dalam bumi. Prinsip dasar metode resistivitas yaitu mengirimkan arus ke bawah </a:t>
            </a:r>
            <a:r>
              <a:rPr lang="it-IT" smtClean="0"/>
              <a:t>permukaan, dan mengukur kembali potensial yang diterima di permukaan.</a:t>
            </a:r>
          </a:p>
          <a:p>
            <a:pPr algn="just" eaLnBrk="1" hangingPunct="1"/>
            <a:r>
              <a:rPr lang="en-US" smtClean="0"/>
              <a:t>Tahanan jenis batuan dan mineral, memiliki jangkauan sangat lebar dari perak murni (</a:t>
            </a:r>
            <a:r>
              <a:rPr lang="it-IT" smtClean="0"/>
              <a:t>1,6 x 10</a:t>
            </a:r>
            <a:r>
              <a:rPr lang="it-IT" baseline="30000" smtClean="0"/>
              <a:t>-8</a:t>
            </a:r>
            <a:r>
              <a:rPr lang="it-IT" smtClean="0"/>
              <a:t> </a:t>
            </a:r>
            <a:r>
              <a:rPr lang="el-GR" smtClean="0"/>
              <a:t>Ω</a:t>
            </a:r>
            <a:r>
              <a:rPr lang="en-US" smtClean="0"/>
              <a:t>m) hingga ke sulfur murni (10</a:t>
            </a:r>
            <a:r>
              <a:rPr lang="en-US" baseline="30000" smtClean="0"/>
              <a:t>16</a:t>
            </a:r>
            <a:r>
              <a:rPr lang="en-US" smtClean="0"/>
              <a:t> </a:t>
            </a:r>
            <a:r>
              <a:rPr lang="el-GR" smtClean="0"/>
              <a:t>Ω</a:t>
            </a:r>
            <a:r>
              <a:rPr lang="en-US" smtClean="0"/>
              <a:t>m)</a:t>
            </a:r>
            <a:r>
              <a:rPr lang="it-IT" smtClean="0"/>
              <a:t>. </a:t>
            </a:r>
            <a:r>
              <a:rPr lang="en-US" smtClean="0"/>
              <a:t>Konduktor memiliki banyak elektron bebas dengan mobilitas yang baik. Isolator memiliki ikatan ion sehingga elektron valensinya tidak mudah bergerak. </a:t>
            </a:r>
          </a:p>
          <a:p>
            <a:pPr algn="just"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0647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Tahanan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/>
              <a:t>Macam-macam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resistivitas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letak</a:t>
            </a:r>
            <a:r>
              <a:rPr lang="en-US" dirty="0"/>
              <a:t> </a:t>
            </a:r>
            <a:r>
              <a:rPr lang="en-US" dirty="0" err="1"/>
              <a:t>elektrodanya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;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1. </a:t>
            </a:r>
            <a:r>
              <a:rPr lang="en-US" dirty="0" err="1" smtClean="0"/>
              <a:t>Segaris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simetri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</a:t>
            </a:r>
            <a:r>
              <a:rPr lang="en-US" dirty="0"/>
              <a:t>	a.	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Wenner</a:t>
            </a:r>
            <a:r>
              <a:rPr lang="en-US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		b.	</a:t>
            </a:r>
            <a:r>
              <a:rPr lang="en-US" dirty="0" err="1"/>
              <a:t>Konfigurasi</a:t>
            </a:r>
            <a:r>
              <a:rPr lang="en-US" dirty="0"/>
              <a:t> Schlumberger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		c.	</a:t>
            </a:r>
            <a:r>
              <a:rPr lang="en-US" dirty="0" err="1"/>
              <a:t>Konfigurasi</a:t>
            </a:r>
            <a:r>
              <a:rPr lang="en-US" dirty="0"/>
              <a:t> Dipole-dipole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2.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segaris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simetri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		</a:t>
            </a:r>
            <a:r>
              <a:rPr lang="en-US" dirty="0" err="1" smtClean="0"/>
              <a:t>Konfigurasi</a:t>
            </a:r>
            <a:r>
              <a:rPr lang="en-US" dirty="0" smtClean="0"/>
              <a:t> </a:t>
            </a:r>
            <a:r>
              <a:rPr lang="en-US" dirty="0"/>
              <a:t>Dipole.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79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Resistivitas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penyelidikan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resistivitas</a:t>
            </a:r>
            <a:r>
              <a:rPr lang="en-US" dirty="0"/>
              <a:t>,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pengukurannya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resistivity mapping </a:t>
            </a:r>
            <a:r>
              <a:rPr lang="en-US" dirty="0" err="1"/>
              <a:t>dan</a:t>
            </a:r>
            <a:r>
              <a:rPr lang="en-US" dirty="0"/>
              <a:t> sounding. </a:t>
            </a:r>
            <a:r>
              <a:rPr lang="en-US" dirty="0" err="1"/>
              <a:t>Metode</a:t>
            </a:r>
            <a:r>
              <a:rPr lang="en-US" dirty="0"/>
              <a:t> resistivity mapping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resistivitas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dirty="0" err="1"/>
              <a:t>tahanan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lateral.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resistivitas</a:t>
            </a:r>
            <a:r>
              <a:rPr lang="en-US" dirty="0"/>
              <a:t> sounding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dirty="0" err="1"/>
              <a:t>resisitivitas</a:t>
            </a:r>
            <a:r>
              <a:rPr lang="en-US" dirty="0"/>
              <a:t> </a:t>
            </a:r>
            <a:r>
              <a:rPr lang="en-US" dirty="0" err="1"/>
              <a:t>batuan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bumi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vertikal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i="1" dirty="0"/>
              <a:t>imaging/</a:t>
            </a:r>
            <a:r>
              <a:rPr lang="en-US" dirty="0" err="1"/>
              <a:t>topografi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lateral </a:t>
            </a:r>
            <a:r>
              <a:rPr lang="en-US" dirty="0" err="1"/>
              <a:t>maupun</a:t>
            </a:r>
            <a:r>
              <a:rPr lang="en-US" dirty="0"/>
              <a:t> vertical (2D </a:t>
            </a:r>
            <a:r>
              <a:rPr lang="en-US" dirty="0" err="1"/>
              <a:t>dan</a:t>
            </a:r>
            <a:r>
              <a:rPr lang="en-US" dirty="0"/>
              <a:t> 3D</a:t>
            </a:r>
            <a:r>
              <a:rPr lang="en-US" dirty="0" smtClean="0"/>
              <a:t>).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95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Resistivitas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en-US" smtClean="0"/>
          </a:p>
          <a:p>
            <a:pPr algn="just" eaLnBrk="1" hangingPunct="1"/>
            <a:endParaRPr lang="en-US" smtClean="0"/>
          </a:p>
          <a:p>
            <a:pPr algn="just" eaLnBrk="1" hangingPunct="1"/>
            <a:endParaRPr lang="en-US" smtClean="0"/>
          </a:p>
          <a:p>
            <a:pPr algn="just" eaLnBrk="1" hangingPunct="1"/>
            <a:endParaRPr lang="en-US" smtClean="0"/>
          </a:p>
          <a:p>
            <a:pPr algn="just" eaLnBrk="1" hangingPunct="1"/>
            <a:endParaRPr lang="en-US" smtClean="0"/>
          </a:p>
        </p:txBody>
      </p:sp>
      <p:pic>
        <p:nvPicPr>
          <p:cNvPr id="4" name="Picture 3" descr="pic4so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6172200" y="2578100"/>
            <a:ext cx="2079625" cy="21415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 descr="pic4map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3940175" y="2578100"/>
            <a:ext cx="2081213" cy="2159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048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>
              <a:latin typeface="Trebuchet MS" pitchFamily="34" charset="0"/>
            </a:endParaRPr>
          </a:p>
        </p:txBody>
      </p:sp>
      <p:sp>
        <p:nvSpPr>
          <p:cNvPr id="20487" name="Text Box 1"/>
          <p:cNvSpPr txBox="1">
            <a:spLocks noChangeArrowheads="1"/>
          </p:cNvSpPr>
          <p:nvPr/>
        </p:nvSpPr>
        <p:spPr bwMode="auto">
          <a:xfrm>
            <a:off x="431800" y="515938"/>
            <a:ext cx="4354513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400"/>
            <a:endParaRPr lang="id-ID"/>
          </a:p>
        </p:txBody>
      </p:sp>
      <p:sp>
        <p:nvSpPr>
          <p:cNvPr id="20488" name="Rectangle 4"/>
          <p:cNvSpPr>
            <a:spLocks noChangeArrowheads="1"/>
          </p:cNvSpPr>
          <p:nvPr/>
        </p:nvSpPr>
        <p:spPr bwMode="auto">
          <a:xfrm>
            <a:off x="400050" y="457200"/>
            <a:ext cx="12192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>
              <a:latin typeface="Trebuchet M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32225" y="4946650"/>
            <a:ext cx="5588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(a) Mapping 			(b) Sounding</a:t>
            </a:r>
            <a:endParaRPr lang="en-US" sz="3200" dirty="0">
              <a:latin typeface="+mj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98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839</TotalTime>
  <Words>537</Words>
  <Application>Microsoft Office PowerPoint</Application>
  <PresentationFormat>Custom</PresentationFormat>
  <Paragraphs>72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Facet</vt:lpstr>
      <vt:lpstr>   METODE GEORESISTIVITAS DAN ELEKTROMAGNETIK  PENDAHULUAN DAN KONTRAK KULIAH </vt:lpstr>
      <vt:lpstr>PowerPoint Presentation</vt:lpstr>
      <vt:lpstr>KONTRAK KULIAH</vt:lpstr>
      <vt:lpstr>PENDAHULUAN</vt:lpstr>
      <vt:lpstr>PEMBAHASAN</vt:lpstr>
      <vt:lpstr>Metode Tahanan Jenis </vt:lpstr>
      <vt:lpstr>Metode Tahanan Jenis </vt:lpstr>
      <vt:lpstr>Teknik Pengukuran Metode Resistivitas</vt:lpstr>
      <vt:lpstr>Teknik Pengukuran Metode Resistivitas</vt:lpstr>
      <vt:lpstr>Teknik Pengukuran Metode Resistivitas</vt:lpstr>
      <vt:lpstr>PENUTUP</vt:lpstr>
      <vt:lpstr>KESIMPULAN</vt:lpstr>
      <vt:lpstr>GEOFISIKA  EKSPLORASI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 SISTEM INFORMASI</dc:title>
  <dc:creator>Windows User</dc:creator>
  <cp:lastModifiedBy>ismail - [2010]</cp:lastModifiedBy>
  <cp:revision>26</cp:revision>
  <dcterms:created xsi:type="dcterms:W3CDTF">2019-04-08T14:20:26Z</dcterms:created>
  <dcterms:modified xsi:type="dcterms:W3CDTF">2021-03-22T07:59:44Z</dcterms:modified>
</cp:coreProperties>
</file>