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sldIdLst>
    <p:sldId id="256" r:id="rId2"/>
    <p:sldId id="258" r:id="rId3"/>
    <p:sldId id="297" r:id="rId4"/>
    <p:sldId id="298" r:id="rId5"/>
    <p:sldId id="257" r:id="rId6"/>
    <p:sldId id="260" r:id="rId7"/>
    <p:sldId id="300" r:id="rId8"/>
    <p:sldId id="261" r:id="rId9"/>
    <p:sldId id="259" r:id="rId10"/>
    <p:sldId id="262" r:id="rId11"/>
    <p:sldId id="263" r:id="rId12"/>
    <p:sldId id="295" r:id="rId13"/>
    <p:sldId id="264" r:id="rId14"/>
    <p:sldId id="296" r:id="rId15"/>
    <p:sldId id="266" r:id="rId16"/>
    <p:sldId id="267" r:id="rId17"/>
    <p:sldId id="268" r:id="rId18"/>
    <p:sldId id="282" r:id="rId19"/>
    <p:sldId id="269" r:id="rId2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6"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6"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6"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6"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6" charset="0"/>
        <a:ea typeface="+mn-ea"/>
        <a:cs typeface="+mn-cs"/>
      </a:defRPr>
    </a:lvl5pPr>
    <a:lvl6pPr marL="2286000" algn="l" defTabSz="914400" rtl="0" eaLnBrk="1" latinLnBrk="0" hangingPunct="1">
      <a:defRPr sz="2400" kern="1200">
        <a:solidFill>
          <a:schemeClr val="tx1"/>
        </a:solidFill>
        <a:latin typeface="Times New Roman" pitchFamily="16" charset="0"/>
        <a:ea typeface="+mn-ea"/>
        <a:cs typeface="+mn-cs"/>
      </a:defRPr>
    </a:lvl6pPr>
    <a:lvl7pPr marL="2743200" algn="l" defTabSz="914400" rtl="0" eaLnBrk="1" latinLnBrk="0" hangingPunct="1">
      <a:defRPr sz="2400" kern="1200">
        <a:solidFill>
          <a:schemeClr val="tx1"/>
        </a:solidFill>
        <a:latin typeface="Times New Roman" pitchFamily="16" charset="0"/>
        <a:ea typeface="+mn-ea"/>
        <a:cs typeface="+mn-cs"/>
      </a:defRPr>
    </a:lvl7pPr>
    <a:lvl8pPr marL="3200400" algn="l" defTabSz="914400" rtl="0" eaLnBrk="1" latinLnBrk="0" hangingPunct="1">
      <a:defRPr sz="2400" kern="1200">
        <a:solidFill>
          <a:schemeClr val="tx1"/>
        </a:solidFill>
        <a:latin typeface="Times New Roman" pitchFamily="16" charset="0"/>
        <a:ea typeface="+mn-ea"/>
        <a:cs typeface="+mn-cs"/>
      </a:defRPr>
    </a:lvl8pPr>
    <a:lvl9pPr marL="3657600" algn="l" defTabSz="914400" rtl="0" eaLnBrk="1" latinLnBrk="0" hangingPunct="1">
      <a:defRPr sz="2400" kern="1200">
        <a:solidFill>
          <a:schemeClr val="tx1"/>
        </a:solidFill>
        <a:latin typeface="Times New Roman" pitchFamily="1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350" autoAdjust="0"/>
    <p:restoredTop sz="94660"/>
  </p:normalViewPr>
  <p:slideViewPr>
    <p:cSldViewPr>
      <p:cViewPr varScale="1">
        <p:scale>
          <a:sx n="64" d="100"/>
          <a:sy n="64" d="100"/>
        </p:scale>
        <p:origin x="-123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519FE196-0BE9-41FF-8A8B-EEE20FE3725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1FC5107-C35E-4914-9577-3D86FD7FD2D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0D26269-524B-4CDC-ABA5-A80FC729840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6962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524000" y="1295400"/>
            <a:ext cx="7010400" cy="4800600"/>
          </a:xfrm>
        </p:spPr>
        <p:txBody>
          <a:bodyPr>
            <a:normAutofit/>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187440F1-38BB-4E09-9750-88161D8C6A9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ED9319B5-EDD4-432B-8DEB-B17B6E6E4A18}"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AB78DE0C-EF81-487B-B15F-6FA3AD22E80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CD0A8AD1-70BE-4BFD-9538-3226A22D5B0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ABD4731E-79C1-48CF-8361-6B9FB412AA6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B16241B3-795B-4116-9275-1F65B8CDB979}"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E4719F3B-70F5-4474-A686-9AC22B3CCC6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C048550B-DCCE-495D-A13C-089F8958D345}"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08DB9E32-4E72-4FFF-98B5-A3B3A459E2AE}"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l="-25000" r="-25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smtClean="0">
                <a:solidFill>
                  <a:srgbClr val="FFFFFF"/>
                </a:solidFill>
              </a:defRPr>
            </a:lvl1pPr>
          </a:lstStyle>
          <a:p>
            <a:pPr>
              <a:defRPr/>
            </a:pPr>
            <a:fld id="{EDDA9B51-95A6-48E8-A60A-12F1C7F1264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1" r:id="rId4"/>
    <p:sldLayoutId id="2147483762" r:id="rId5"/>
    <p:sldLayoutId id="2147483769" r:id="rId6"/>
    <p:sldLayoutId id="2147483763" r:id="rId7"/>
    <p:sldLayoutId id="2147483770" r:id="rId8"/>
    <p:sldLayoutId id="2147483771" r:id="rId9"/>
    <p:sldLayoutId id="2147483764" r:id="rId10"/>
    <p:sldLayoutId id="2147483765" r:id="rId11"/>
    <p:sldLayoutId id="2147483772" r:id="rId12"/>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524000" y="381000"/>
            <a:ext cx="7239000" cy="1219200"/>
          </a:xfrm>
        </p:spPr>
        <p:txBody>
          <a:bodyPr>
            <a:normAutofit/>
          </a:bodyPr>
          <a:lstStyle/>
          <a:p>
            <a:pPr algn="ctr" fontAlgn="auto">
              <a:spcAft>
                <a:spcPts val="0"/>
              </a:spcAft>
              <a:defRPr/>
            </a:pPr>
            <a:r>
              <a:rPr lang="en-US" sz="6000" dirty="0" err="1" smtClean="0">
                <a:solidFill>
                  <a:schemeClr val="bg1"/>
                </a:solidFill>
                <a:latin typeface="Bazooka" pitchFamily="2" charset="0"/>
              </a:rPr>
              <a:t>Manajemen</a:t>
            </a:r>
            <a:r>
              <a:rPr lang="en-US" sz="6000" dirty="0" smtClean="0">
                <a:solidFill>
                  <a:schemeClr val="bg1"/>
                </a:solidFill>
                <a:latin typeface="Bazooka" pitchFamily="2" charset="0"/>
              </a:rPr>
              <a:t> </a:t>
            </a:r>
            <a:r>
              <a:rPr lang="en-US" sz="6000" dirty="0" err="1" smtClean="0">
                <a:solidFill>
                  <a:schemeClr val="bg1"/>
                </a:solidFill>
                <a:latin typeface="Bazooka" pitchFamily="2" charset="0"/>
              </a:rPr>
              <a:t>rantai</a:t>
            </a:r>
            <a:r>
              <a:rPr lang="en-US" sz="6000" dirty="0" smtClean="0">
                <a:solidFill>
                  <a:schemeClr val="bg1"/>
                </a:solidFill>
                <a:latin typeface="Bazooka" pitchFamily="2" charset="0"/>
              </a:rPr>
              <a:t> </a:t>
            </a:r>
            <a:r>
              <a:rPr lang="en-US" sz="6000" dirty="0" err="1" smtClean="0">
                <a:solidFill>
                  <a:schemeClr val="bg1"/>
                </a:solidFill>
                <a:latin typeface="Bazooka" pitchFamily="2" charset="0"/>
              </a:rPr>
              <a:t>pasokan</a:t>
            </a:r>
            <a:endParaRPr lang="en-US" sz="6000" dirty="0" smtClean="0">
              <a:solidFill>
                <a:schemeClr val="bg1"/>
              </a:solidFill>
              <a:latin typeface="Bazooka" pitchFamily="2" charset="0"/>
            </a:endParaRPr>
          </a:p>
        </p:txBody>
      </p:sp>
      <p:sp>
        <p:nvSpPr>
          <p:cNvPr id="4" name="TextBox 3"/>
          <p:cNvSpPr txBox="1"/>
          <p:nvPr/>
        </p:nvSpPr>
        <p:spPr>
          <a:xfrm>
            <a:off x="2622932" y="4129385"/>
            <a:ext cx="3733800" cy="461665"/>
          </a:xfrm>
          <a:prstGeom prst="rect">
            <a:avLst/>
          </a:prstGeom>
          <a:noFill/>
        </p:spPr>
        <p:txBody>
          <a:bodyPr wrap="square">
            <a:spAutoFit/>
          </a:bodyPr>
          <a:lstStyle/>
          <a:p>
            <a:pPr>
              <a:defRPr/>
            </a:pPr>
            <a:r>
              <a:rPr lang="en-US" sz="2400" b="1" dirty="0" err="1">
                <a:solidFill>
                  <a:schemeClr val="accent6">
                    <a:lumMod val="75000"/>
                  </a:schemeClr>
                </a:solidFill>
                <a:latin typeface="Monotype Corsiva" panose="03010101010201010101" pitchFamily="66" charset="0"/>
              </a:rPr>
              <a:t>Donaya</a:t>
            </a:r>
            <a:r>
              <a:rPr lang="en-US" sz="2400" b="1" dirty="0">
                <a:solidFill>
                  <a:schemeClr val="accent6">
                    <a:lumMod val="75000"/>
                  </a:schemeClr>
                </a:solidFill>
                <a:latin typeface="Monotype Corsiva" panose="03010101010201010101" pitchFamily="66" charset="0"/>
              </a:rPr>
              <a:t> Pasha, </a:t>
            </a:r>
            <a:r>
              <a:rPr lang="en-US" sz="2400" b="1" dirty="0" err="1">
                <a:solidFill>
                  <a:schemeClr val="accent6">
                    <a:lumMod val="75000"/>
                  </a:schemeClr>
                </a:solidFill>
                <a:latin typeface="Monotype Corsiva" panose="03010101010201010101" pitchFamily="66" charset="0"/>
              </a:rPr>
              <a:t>S.Kom</a:t>
            </a:r>
            <a:r>
              <a:rPr lang="en-US" sz="2400" b="1" dirty="0">
                <a:solidFill>
                  <a:schemeClr val="accent6">
                    <a:lumMod val="75000"/>
                  </a:schemeClr>
                </a:solidFill>
                <a:latin typeface="Monotype Corsiva" panose="03010101010201010101" pitchFamily="66" charset="0"/>
              </a:rPr>
              <a:t>., </a:t>
            </a:r>
            <a:r>
              <a:rPr lang="en-US" sz="2400" b="1" dirty="0" err="1">
                <a:solidFill>
                  <a:schemeClr val="accent6">
                    <a:lumMod val="75000"/>
                  </a:schemeClr>
                </a:solidFill>
                <a:latin typeface="Monotype Corsiva" panose="03010101010201010101" pitchFamily="66" charset="0"/>
              </a:rPr>
              <a:t>M.Kom</a:t>
            </a:r>
            <a:r>
              <a:rPr lang="en-US" sz="2400" b="1" dirty="0">
                <a:solidFill>
                  <a:schemeClr val="accent6">
                    <a:lumMod val="75000"/>
                  </a:schemeClr>
                </a:solidFill>
                <a:latin typeface="Monotype Corsiva" panose="03010101010201010101" pitchFamily="66" charset="0"/>
              </a:rPr>
              <a:t>.</a:t>
            </a:r>
          </a:p>
        </p:txBody>
      </p:sp>
      <p:sp>
        <p:nvSpPr>
          <p:cNvPr id="5" name="TextBox 4"/>
          <p:cNvSpPr txBox="1"/>
          <p:nvPr/>
        </p:nvSpPr>
        <p:spPr>
          <a:xfrm>
            <a:off x="1" y="5965448"/>
            <a:ext cx="9143999" cy="892552"/>
          </a:xfrm>
          <a:prstGeom prst="rect">
            <a:avLst/>
          </a:prstGeom>
          <a:solidFill>
            <a:schemeClr val="bg1"/>
          </a:solidFill>
          <a:ln>
            <a:solidFill>
              <a:schemeClr val="bg1"/>
            </a:solidFill>
          </a:ln>
        </p:spPr>
        <p:txBody>
          <a:bodyPr wrap="square">
            <a:spAutoFit/>
          </a:bodyPr>
          <a:lstStyle/>
          <a:p>
            <a:pPr algn="ctr">
              <a:defRPr/>
            </a:pPr>
            <a:r>
              <a:rPr lang="id-ID" sz="1200" b="1" dirty="0">
                <a:solidFill>
                  <a:schemeClr val="tx1"/>
                </a:solidFill>
                <a:latin typeface="Arial" pitchFamily="34" charset="0"/>
                <a:cs typeface="Arial" pitchFamily="34" charset="0"/>
              </a:rPr>
              <a:t>PROGRAM STUDI </a:t>
            </a:r>
            <a:r>
              <a:rPr lang="en-US" sz="1200" b="1" dirty="0">
                <a:solidFill>
                  <a:schemeClr val="tx1"/>
                </a:solidFill>
                <a:latin typeface="Arial" pitchFamily="34" charset="0"/>
                <a:cs typeface="Arial" pitchFamily="34" charset="0"/>
              </a:rPr>
              <a:t>SI SISTEM INFORMASI</a:t>
            </a:r>
            <a:r>
              <a:rPr lang="en-US" sz="1200" dirty="0">
                <a:solidFill>
                  <a:schemeClr val="tx1"/>
                </a:solidFill>
                <a:latin typeface="Arial" pitchFamily="34" charset="0"/>
                <a:cs typeface="Arial" pitchFamily="34" charset="0"/>
              </a:rPr>
              <a:t> </a:t>
            </a:r>
            <a:r>
              <a:rPr lang="id-ID" sz="1200" b="1" dirty="0">
                <a:solidFill>
                  <a:schemeClr val="tx1"/>
                </a:solidFill>
                <a:latin typeface="Arial" pitchFamily="34" charset="0"/>
                <a:cs typeface="Arial" pitchFamily="34" charset="0"/>
              </a:rPr>
              <a:t>FAKULTAS TEKNIK </a:t>
            </a:r>
            <a:r>
              <a:rPr lang="en-US" sz="1200" b="1" dirty="0">
                <a:solidFill>
                  <a:schemeClr val="tx1"/>
                </a:solidFill>
                <a:latin typeface="Arial" pitchFamily="34" charset="0"/>
                <a:cs typeface="Arial" pitchFamily="34" charset="0"/>
              </a:rPr>
              <a:t>DAN ILMU </a:t>
            </a:r>
            <a:r>
              <a:rPr lang="id-ID" sz="1200" b="1" dirty="0">
                <a:solidFill>
                  <a:schemeClr val="tx1"/>
                </a:solidFill>
                <a:latin typeface="Arial" pitchFamily="34" charset="0"/>
                <a:cs typeface="Arial" pitchFamily="34" charset="0"/>
              </a:rPr>
              <a:t>KOMPUTER</a:t>
            </a:r>
            <a:endParaRPr lang="en-US" sz="1200" dirty="0">
              <a:solidFill>
                <a:schemeClr val="tx1"/>
              </a:solidFill>
              <a:latin typeface="Arial" pitchFamily="34" charset="0"/>
              <a:cs typeface="Arial" pitchFamily="34" charset="0"/>
            </a:endParaRPr>
          </a:p>
          <a:p>
            <a:pPr algn="ctr">
              <a:defRPr/>
            </a:pPr>
            <a:r>
              <a:rPr lang="id-ID" sz="1600" dirty="0">
                <a:solidFill>
                  <a:srgbClr val="FF0000"/>
                </a:solidFill>
                <a:latin typeface="Futura XBlk BT" pitchFamily="34" charset="0"/>
              </a:rPr>
              <a:t>UNIVERSITAS TEKNOKRAT</a:t>
            </a:r>
            <a:r>
              <a:rPr lang="en-US" sz="1600" dirty="0">
                <a:solidFill>
                  <a:srgbClr val="FF0000"/>
                </a:solidFill>
                <a:latin typeface="Futura XBlk BT" pitchFamily="34" charset="0"/>
              </a:rPr>
              <a:t> INDONESIA</a:t>
            </a:r>
          </a:p>
          <a:p>
            <a:pPr algn="ctr">
              <a:defRPr/>
            </a:pPr>
            <a:r>
              <a:rPr lang="id-ID" sz="1200" b="1" dirty="0">
                <a:solidFill>
                  <a:schemeClr val="tx1"/>
                </a:solidFill>
                <a:latin typeface="Arial" pitchFamily="34" charset="0"/>
                <a:cs typeface="Arial" pitchFamily="34" charset="0"/>
              </a:rPr>
              <a:t>BANDAR LAMPUNG</a:t>
            </a:r>
            <a:endParaRPr lang="en-US" sz="1200" b="1" dirty="0">
              <a:solidFill>
                <a:schemeClr val="tx1"/>
              </a:solidFill>
              <a:latin typeface="Arial" pitchFamily="34" charset="0"/>
              <a:cs typeface="Arial" pitchFamily="34" charset="0"/>
            </a:endParaRPr>
          </a:p>
          <a:p>
            <a:pPr algn="ctr">
              <a:defRPr/>
            </a:pPr>
            <a:r>
              <a:rPr lang="en-US" sz="1200" b="1" dirty="0">
                <a:solidFill>
                  <a:schemeClr val="tx1"/>
                </a:solidFill>
                <a:latin typeface="Arial" pitchFamily="34" charset="0"/>
                <a:cs typeface="Arial" pitchFamily="34" charset="0"/>
              </a:rPr>
              <a:t>2019</a:t>
            </a:r>
            <a:endParaRPr lang="en-US" sz="1200" dirty="0">
              <a:solidFill>
                <a:schemeClr val="tx1"/>
              </a:solidFill>
              <a:latin typeface="Arial" pitchFamily="34" charset="0"/>
              <a:cs typeface="Arial" pitchFamily="34" charset="0"/>
            </a:endParaRPr>
          </a:p>
        </p:txBody>
      </p:sp>
      <p:pic>
        <p:nvPicPr>
          <p:cNvPr id="6" name="Picture 7"/>
          <p:cNvPicPr>
            <a:picLocks noChangeAspect="1"/>
          </p:cNvPicPr>
          <p:nvPr/>
        </p:nvPicPr>
        <p:blipFill>
          <a:blip r:embed="rId2" cstate="print"/>
          <a:srcRect l="18108" t="9293" r="7819" b="16759"/>
          <a:stretch>
            <a:fillRect/>
          </a:stretch>
        </p:blipFill>
        <p:spPr bwMode="auto">
          <a:xfrm>
            <a:off x="3733800" y="2057400"/>
            <a:ext cx="1503360" cy="200016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fontAlgn="auto">
              <a:spcAft>
                <a:spcPts val="0"/>
              </a:spcAft>
              <a:defRPr/>
            </a:pPr>
            <a:r>
              <a:rPr lang="en-US" i="1" smtClean="0">
                <a:latin typeface="Impact" pitchFamily="34" charset="0"/>
              </a:rPr>
              <a:t>Supply chain</a:t>
            </a:r>
          </a:p>
        </p:txBody>
      </p:sp>
      <p:sp>
        <p:nvSpPr>
          <p:cNvPr id="18435" name="Rectangle 3"/>
          <p:cNvSpPr>
            <a:spLocks noGrp="1" noChangeArrowheads="1"/>
          </p:cNvSpPr>
          <p:nvPr>
            <p:ph sz="quarter" idx="1"/>
          </p:nvPr>
        </p:nvSpPr>
        <p:spPr>
          <a:xfrm>
            <a:off x="1524000" y="1295400"/>
            <a:ext cx="7010400" cy="1143000"/>
          </a:xfrm>
        </p:spPr>
        <p:txBody>
          <a:bodyPr/>
          <a:lstStyle/>
          <a:p>
            <a:pPr>
              <a:lnSpc>
                <a:spcPct val="90000"/>
              </a:lnSpc>
              <a:buFontTx/>
              <a:buNone/>
            </a:pPr>
            <a:r>
              <a:rPr lang="en-US" sz="2600" smtClean="0">
                <a:solidFill>
                  <a:schemeClr val="tx2"/>
                </a:solidFill>
                <a:latin typeface="Arial Narrow" pitchFamily="34" charset="0"/>
              </a:rPr>
              <a:t>Skema hubungan yang bisa dibentuk adalah sebagai berikut :</a:t>
            </a:r>
          </a:p>
        </p:txBody>
      </p:sp>
      <p:grpSp>
        <p:nvGrpSpPr>
          <p:cNvPr id="2" name="Group 33"/>
          <p:cNvGrpSpPr>
            <a:grpSpLocks/>
          </p:cNvGrpSpPr>
          <p:nvPr/>
        </p:nvGrpSpPr>
        <p:grpSpPr bwMode="auto">
          <a:xfrm>
            <a:off x="1981200" y="2362200"/>
            <a:ext cx="5791200" cy="3581400"/>
            <a:chOff x="1152" y="1776"/>
            <a:chExt cx="3648" cy="2256"/>
          </a:xfrm>
        </p:grpSpPr>
        <p:sp>
          <p:nvSpPr>
            <p:cNvPr id="18437" name="Rectangle 4"/>
            <p:cNvSpPr>
              <a:spLocks noChangeArrowheads="1"/>
            </p:cNvSpPr>
            <p:nvPr/>
          </p:nvSpPr>
          <p:spPr bwMode="auto">
            <a:xfrm>
              <a:off x="1152" y="1776"/>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1</a:t>
              </a:r>
            </a:p>
          </p:txBody>
        </p:sp>
        <p:sp>
          <p:nvSpPr>
            <p:cNvPr id="18438" name="Rectangle 5"/>
            <p:cNvSpPr>
              <a:spLocks noChangeArrowheads="1"/>
            </p:cNvSpPr>
            <p:nvPr/>
          </p:nvSpPr>
          <p:spPr bwMode="auto">
            <a:xfrm>
              <a:off x="1152" y="2496"/>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2</a:t>
              </a:r>
            </a:p>
          </p:txBody>
        </p:sp>
        <p:sp>
          <p:nvSpPr>
            <p:cNvPr id="18439" name="Rectangle 6"/>
            <p:cNvSpPr>
              <a:spLocks noChangeArrowheads="1"/>
            </p:cNvSpPr>
            <p:nvPr/>
          </p:nvSpPr>
          <p:spPr bwMode="auto">
            <a:xfrm>
              <a:off x="1152" y="3120"/>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3</a:t>
              </a:r>
            </a:p>
          </p:txBody>
        </p:sp>
        <p:sp>
          <p:nvSpPr>
            <p:cNvPr id="18440" name="Rectangle 7"/>
            <p:cNvSpPr>
              <a:spLocks noChangeArrowheads="1"/>
            </p:cNvSpPr>
            <p:nvPr/>
          </p:nvSpPr>
          <p:spPr bwMode="auto">
            <a:xfrm>
              <a:off x="1152" y="3792"/>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4</a:t>
              </a:r>
            </a:p>
          </p:txBody>
        </p:sp>
        <p:sp>
          <p:nvSpPr>
            <p:cNvPr id="18441" name="Rectangle 8"/>
            <p:cNvSpPr>
              <a:spLocks noChangeArrowheads="1"/>
            </p:cNvSpPr>
            <p:nvPr/>
          </p:nvSpPr>
          <p:spPr bwMode="auto">
            <a:xfrm>
              <a:off x="1824" y="1776"/>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5</a:t>
              </a:r>
            </a:p>
          </p:txBody>
        </p:sp>
        <p:sp>
          <p:nvSpPr>
            <p:cNvPr id="18442" name="Rectangle 9"/>
            <p:cNvSpPr>
              <a:spLocks noChangeArrowheads="1"/>
            </p:cNvSpPr>
            <p:nvPr/>
          </p:nvSpPr>
          <p:spPr bwMode="auto">
            <a:xfrm>
              <a:off x="1824" y="2496"/>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6</a:t>
              </a:r>
            </a:p>
          </p:txBody>
        </p:sp>
        <p:sp>
          <p:nvSpPr>
            <p:cNvPr id="18443" name="Rectangle 10"/>
            <p:cNvSpPr>
              <a:spLocks noChangeArrowheads="1"/>
            </p:cNvSpPr>
            <p:nvPr/>
          </p:nvSpPr>
          <p:spPr bwMode="auto">
            <a:xfrm>
              <a:off x="1824" y="3120"/>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7</a:t>
              </a:r>
            </a:p>
          </p:txBody>
        </p:sp>
        <p:sp>
          <p:nvSpPr>
            <p:cNvPr id="18444" name="Rectangle 11"/>
            <p:cNvSpPr>
              <a:spLocks noChangeArrowheads="1"/>
            </p:cNvSpPr>
            <p:nvPr/>
          </p:nvSpPr>
          <p:spPr bwMode="auto">
            <a:xfrm>
              <a:off x="1824" y="3792"/>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8</a:t>
              </a:r>
            </a:p>
          </p:txBody>
        </p:sp>
        <p:sp>
          <p:nvSpPr>
            <p:cNvPr id="18445" name="Rectangle 12"/>
            <p:cNvSpPr>
              <a:spLocks noChangeArrowheads="1"/>
            </p:cNvSpPr>
            <p:nvPr/>
          </p:nvSpPr>
          <p:spPr bwMode="auto">
            <a:xfrm>
              <a:off x="2640" y="2784"/>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9</a:t>
              </a:r>
            </a:p>
          </p:txBody>
        </p:sp>
        <p:sp>
          <p:nvSpPr>
            <p:cNvPr id="18446" name="Rectangle 13"/>
            <p:cNvSpPr>
              <a:spLocks noChangeArrowheads="1"/>
            </p:cNvSpPr>
            <p:nvPr/>
          </p:nvSpPr>
          <p:spPr bwMode="auto">
            <a:xfrm>
              <a:off x="3535" y="2072"/>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10</a:t>
              </a:r>
            </a:p>
          </p:txBody>
        </p:sp>
        <p:sp>
          <p:nvSpPr>
            <p:cNvPr id="18447" name="Rectangle 14"/>
            <p:cNvSpPr>
              <a:spLocks noChangeArrowheads="1"/>
            </p:cNvSpPr>
            <p:nvPr/>
          </p:nvSpPr>
          <p:spPr bwMode="auto">
            <a:xfrm>
              <a:off x="3544" y="3380"/>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10</a:t>
              </a:r>
            </a:p>
          </p:txBody>
        </p:sp>
        <p:sp>
          <p:nvSpPr>
            <p:cNvPr id="18448" name="Rectangle 15"/>
            <p:cNvSpPr>
              <a:spLocks noChangeArrowheads="1"/>
            </p:cNvSpPr>
            <p:nvPr/>
          </p:nvSpPr>
          <p:spPr bwMode="auto">
            <a:xfrm>
              <a:off x="4512" y="1776"/>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11</a:t>
              </a:r>
            </a:p>
          </p:txBody>
        </p:sp>
        <p:sp>
          <p:nvSpPr>
            <p:cNvPr id="18449" name="Rectangle 16"/>
            <p:cNvSpPr>
              <a:spLocks noChangeArrowheads="1"/>
            </p:cNvSpPr>
            <p:nvPr/>
          </p:nvSpPr>
          <p:spPr bwMode="auto">
            <a:xfrm>
              <a:off x="4512" y="2448"/>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11</a:t>
              </a:r>
            </a:p>
          </p:txBody>
        </p:sp>
        <p:sp>
          <p:nvSpPr>
            <p:cNvPr id="18450" name="Rectangle 17"/>
            <p:cNvSpPr>
              <a:spLocks noChangeArrowheads="1"/>
            </p:cNvSpPr>
            <p:nvPr/>
          </p:nvSpPr>
          <p:spPr bwMode="auto">
            <a:xfrm>
              <a:off x="4512" y="3744"/>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11</a:t>
              </a:r>
            </a:p>
          </p:txBody>
        </p:sp>
        <p:sp>
          <p:nvSpPr>
            <p:cNvPr id="18451" name="Rectangle 18"/>
            <p:cNvSpPr>
              <a:spLocks noChangeArrowheads="1"/>
            </p:cNvSpPr>
            <p:nvPr/>
          </p:nvSpPr>
          <p:spPr bwMode="auto">
            <a:xfrm>
              <a:off x="4512" y="3120"/>
              <a:ext cx="288" cy="240"/>
            </a:xfrm>
            <a:prstGeom prst="rect">
              <a:avLst/>
            </a:prstGeom>
            <a:solidFill>
              <a:schemeClr val="accent1"/>
            </a:solidFill>
            <a:ln w="12700" cap="sq">
              <a:solidFill>
                <a:schemeClr val="tx1"/>
              </a:solidFill>
              <a:miter lim="800000"/>
              <a:headEnd type="none" w="sm" len="sm"/>
              <a:tailEnd type="none" w="sm" len="sm"/>
            </a:ln>
          </p:spPr>
          <p:txBody>
            <a:bodyPr wrap="none" anchor="ctr"/>
            <a:lstStyle/>
            <a:p>
              <a:pPr algn="ctr" eaLnBrk="1" hangingPunct="1"/>
              <a:r>
                <a:rPr lang="en-US"/>
                <a:t>11</a:t>
              </a:r>
            </a:p>
          </p:txBody>
        </p:sp>
        <p:sp>
          <p:nvSpPr>
            <p:cNvPr id="18452" name="Line 19"/>
            <p:cNvSpPr>
              <a:spLocks noChangeShapeType="1"/>
            </p:cNvSpPr>
            <p:nvPr/>
          </p:nvSpPr>
          <p:spPr bwMode="auto">
            <a:xfrm>
              <a:off x="1488" y="1890"/>
              <a:ext cx="288" cy="0"/>
            </a:xfrm>
            <a:prstGeom prst="line">
              <a:avLst/>
            </a:prstGeom>
            <a:noFill/>
            <a:ln w="25400" cap="sq">
              <a:solidFill>
                <a:srgbClr val="FFFF00"/>
              </a:solidFill>
              <a:round/>
              <a:headEnd type="none" w="sm" len="sm"/>
              <a:tailEnd type="triangle" w="lg" len="lg"/>
            </a:ln>
          </p:spPr>
          <p:txBody>
            <a:bodyPr/>
            <a:lstStyle/>
            <a:p>
              <a:endParaRPr lang="en-US"/>
            </a:p>
          </p:txBody>
        </p:sp>
        <p:sp>
          <p:nvSpPr>
            <p:cNvPr id="18453" name="Line 20"/>
            <p:cNvSpPr>
              <a:spLocks noChangeShapeType="1"/>
            </p:cNvSpPr>
            <p:nvPr/>
          </p:nvSpPr>
          <p:spPr bwMode="auto">
            <a:xfrm>
              <a:off x="1488" y="2628"/>
              <a:ext cx="288" cy="0"/>
            </a:xfrm>
            <a:prstGeom prst="line">
              <a:avLst/>
            </a:prstGeom>
            <a:noFill/>
            <a:ln w="25400" cap="sq">
              <a:solidFill>
                <a:srgbClr val="FFFF00"/>
              </a:solidFill>
              <a:round/>
              <a:headEnd type="none" w="sm" len="sm"/>
              <a:tailEnd type="triangle" w="lg" len="lg"/>
            </a:ln>
          </p:spPr>
          <p:txBody>
            <a:bodyPr/>
            <a:lstStyle/>
            <a:p>
              <a:endParaRPr lang="en-US"/>
            </a:p>
          </p:txBody>
        </p:sp>
        <p:sp>
          <p:nvSpPr>
            <p:cNvPr id="18454" name="Line 21"/>
            <p:cNvSpPr>
              <a:spLocks noChangeShapeType="1"/>
            </p:cNvSpPr>
            <p:nvPr/>
          </p:nvSpPr>
          <p:spPr bwMode="auto">
            <a:xfrm>
              <a:off x="1479" y="3231"/>
              <a:ext cx="288" cy="0"/>
            </a:xfrm>
            <a:prstGeom prst="line">
              <a:avLst/>
            </a:prstGeom>
            <a:noFill/>
            <a:ln w="25400" cap="sq">
              <a:solidFill>
                <a:srgbClr val="FFFF00"/>
              </a:solidFill>
              <a:round/>
              <a:headEnd type="none" w="sm" len="sm"/>
              <a:tailEnd type="triangle" w="lg" len="lg"/>
            </a:ln>
          </p:spPr>
          <p:txBody>
            <a:bodyPr/>
            <a:lstStyle/>
            <a:p>
              <a:endParaRPr lang="en-US"/>
            </a:p>
          </p:txBody>
        </p:sp>
        <p:sp>
          <p:nvSpPr>
            <p:cNvPr id="18455" name="Line 22"/>
            <p:cNvSpPr>
              <a:spLocks noChangeShapeType="1"/>
            </p:cNvSpPr>
            <p:nvPr/>
          </p:nvSpPr>
          <p:spPr bwMode="auto">
            <a:xfrm>
              <a:off x="1479" y="3908"/>
              <a:ext cx="288" cy="0"/>
            </a:xfrm>
            <a:prstGeom prst="line">
              <a:avLst/>
            </a:prstGeom>
            <a:noFill/>
            <a:ln w="25400" cap="sq">
              <a:solidFill>
                <a:srgbClr val="FFFF00"/>
              </a:solidFill>
              <a:round/>
              <a:headEnd type="none" w="sm" len="sm"/>
              <a:tailEnd type="triangle" w="lg" len="lg"/>
            </a:ln>
          </p:spPr>
          <p:txBody>
            <a:bodyPr/>
            <a:lstStyle/>
            <a:p>
              <a:endParaRPr lang="en-US"/>
            </a:p>
          </p:txBody>
        </p:sp>
        <p:sp>
          <p:nvSpPr>
            <p:cNvPr id="18456" name="Line 23"/>
            <p:cNvSpPr>
              <a:spLocks noChangeShapeType="1"/>
            </p:cNvSpPr>
            <p:nvPr/>
          </p:nvSpPr>
          <p:spPr bwMode="auto">
            <a:xfrm>
              <a:off x="2176" y="1911"/>
              <a:ext cx="430" cy="859"/>
            </a:xfrm>
            <a:prstGeom prst="line">
              <a:avLst/>
            </a:prstGeom>
            <a:noFill/>
            <a:ln w="25400" cap="sq">
              <a:solidFill>
                <a:srgbClr val="FFFF00"/>
              </a:solidFill>
              <a:round/>
              <a:headEnd type="none" w="sm" len="sm"/>
              <a:tailEnd type="triangle" w="lg" len="lg"/>
            </a:ln>
          </p:spPr>
          <p:txBody>
            <a:bodyPr/>
            <a:lstStyle/>
            <a:p>
              <a:endParaRPr lang="en-US"/>
            </a:p>
          </p:txBody>
        </p:sp>
        <p:sp>
          <p:nvSpPr>
            <p:cNvPr id="18457" name="Line 24"/>
            <p:cNvSpPr>
              <a:spLocks noChangeShapeType="1"/>
            </p:cNvSpPr>
            <p:nvPr/>
          </p:nvSpPr>
          <p:spPr bwMode="auto">
            <a:xfrm flipV="1">
              <a:off x="2176" y="2990"/>
              <a:ext cx="430" cy="896"/>
            </a:xfrm>
            <a:prstGeom prst="line">
              <a:avLst/>
            </a:prstGeom>
            <a:noFill/>
            <a:ln w="25400" cap="sq">
              <a:solidFill>
                <a:srgbClr val="FFFF00"/>
              </a:solidFill>
              <a:round/>
              <a:headEnd type="none" w="sm" len="sm"/>
              <a:tailEnd type="triangle" w="lg" len="lg"/>
            </a:ln>
          </p:spPr>
          <p:txBody>
            <a:bodyPr/>
            <a:lstStyle/>
            <a:p>
              <a:endParaRPr lang="en-US"/>
            </a:p>
          </p:txBody>
        </p:sp>
        <p:sp>
          <p:nvSpPr>
            <p:cNvPr id="18458" name="Line 25"/>
            <p:cNvSpPr>
              <a:spLocks noChangeShapeType="1"/>
            </p:cNvSpPr>
            <p:nvPr/>
          </p:nvSpPr>
          <p:spPr bwMode="auto">
            <a:xfrm>
              <a:off x="2160" y="2632"/>
              <a:ext cx="433" cy="211"/>
            </a:xfrm>
            <a:prstGeom prst="line">
              <a:avLst/>
            </a:prstGeom>
            <a:noFill/>
            <a:ln w="25400" cap="sq">
              <a:solidFill>
                <a:srgbClr val="FFFF00"/>
              </a:solidFill>
              <a:round/>
              <a:headEnd type="none" w="sm" len="sm"/>
              <a:tailEnd type="triangle" w="lg" len="lg"/>
            </a:ln>
          </p:spPr>
          <p:txBody>
            <a:bodyPr/>
            <a:lstStyle/>
            <a:p>
              <a:endParaRPr lang="en-US"/>
            </a:p>
          </p:txBody>
        </p:sp>
        <p:sp>
          <p:nvSpPr>
            <p:cNvPr id="18459" name="Line 26"/>
            <p:cNvSpPr>
              <a:spLocks noChangeShapeType="1"/>
            </p:cNvSpPr>
            <p:nvPr/>
          </p:nvSpPr>
          <p:spPr bwMode="auto">
            <a:xfrm flipV="1">
              <a:off x="2160" y="2936"/>
              <a:ext cx="432" cy="297"/>
            </a:xfrm>
            <a:prstGeom prst="line">
              <a:avLst/>
            </a:prstGeom>
            <a:noFill/>
            <a:ln w="25400" cap="sq">
              <a:solidFill>
                <a:srgbClr val="FFFF00"/>
              </a:solidFill>
              <a:round/>
              <a:headEnd type="none" w="sm" len="sm"/>
              <a:tailEnd type="triangle" w="lg" len="lg"/>
            </a:ln>
          </p:spPr>
          <p:txBody>
            <a:bodyPr/>
            <a:lstStyle/>
            <a:p>
              <a:endParaRPr lang="en-US"/>
            </a:p>
          </p:txBody>
        </p:sp>
        <p:sp>
          <p:nvSpPr>
            <p:cNvPr id="18460" name="Line 27"/>
            <p:cNvSpPr>
              <a:spLocks noChangeShapeType="1"/>
            </p:cNvSpPr>
            <p:nvPr/>
          </p:nvSpPr>
          <p:spPr bwMode="auto">
            <a:xfrm flipV="1">
              <a:off x="2965" y="2216"/>
              <a:ext cx="542" cy="653"/>
            </a:xfrm>
            <a:prstGeom prst="line">
              <a:avLst/>
            </a:prstGeom>
            <a:noFill/>
            <a:ln w="25400" cap="sq">
              <a:solidFill>
                <a:srgbClr val="FFFF00"/>
              </a:solidFill>
              <a:round/>
              <a:headEnd type="none" w="sm" len="sm"/>
              <a:tailEnd type="triangle" w="lg" len="lg"/>
            </a:ln>
          </p:spPr>
          <p:txBody>
            <a:bodyPr/>
            <a:lstStyle/>
            <a:p>
              <a:endParaRPr lang="en-US"/>
            </a:p>
          </p:txBody>
        </p:sp>
        <p:sp>
          <p:nvSpPr>
            <p:cNvPr id="18461" name="Line 28"/>
            <p:cNvSpPr>
              <a:spLocks noChangeShapeType="1"/>
            </p:cNvSpPr>
            <p:nvPr/>
          </p:nvSpPr>
          <p:spPr bwMode="auto">
            <a:xfrm>
              <a:off x="2965" y="2903"/>
              <a:ext cx="542" cy="601"/>
            </a:xfrm>
            <a:prstGeom prst="line">
              <a:avLst/>
            </a:prstGeom>
            <a:noFill/>
            <a:ln w="25400" cap="sq">
              <a:solidFill>
                <a:srgbClr val="FFFF00"/>
              </a:solidFill>
              <a:round/>
              <a:headEnd type="none" w="sm" len="sm"/>
              <a:tailEnd type="triangle" w="lg" len="lg"/>
            </a:ln>
          </p:spPr>
          <p:txBody>
            <a:bodyPr/>
            <a:lstStyle/>
            <a:p>
              <a:endParaRPr lang="en-US"/>
            </a:p>
          </p:txBody>
        </p:sp>
        <p:sp>
          <p:nvSpPr>
            <p:cNvPr id="18462" name="Line 29"/>
            <p:cNvSpPr>
              <a:spLocks noChangeShapeType="1"/>
            </p:cNvSpPr>
            <p:nvPr/>
          </p:nvSpPr>
          <p:spPr bwMode="auto">
            <a:xfrm flipV="1">
              <a:off x="3871" y="1895"/>
              <a:ext cx="618" cy="279"/>
            </a:xfrm>
            <a:prstGeom prst="line">
              <a:avLst/>
            </a:prstGeom>
            <a:noFill/>
            <a:ln w="25400" cap="sq">
              <a:solidFill>
                <a:srgbClr val="FFFF00"/>
              </a:solidFill>
              <a:round/>
              <a:headEnd type="none" w="sm" len="sm"/>
              <a:tailEnd type="triangle" w="lg" len="lg"/>
            </a:ln>
          </p:spPr>
          <p:txBody>
            <a:bodyPr/>
            <a:lstStyle/>
            <a:p>
              <a:endParaRPr lang="en-US"/>
            </a:p>
          </p:txBody>
        </p:sp>
        <p:sp>
          <p:nvSpPr>
            <p:cNvPr id="18463" name="Line 30"/>
            <p:cNvSpPr>
              <a:spLocks noChangeShapeType="1"/>
            </p:cNvSpPr>
            <p:nvPr/>
          </p:nvSpPr>
          <p:spPr bwMode="auto">
            <a:xfrm>
              <a:off x="3871" y="2216"/>
              <a:ext cx="610" cy="356"/>
            </a:xfrm>
            <a:prstGeom prst="line">
              <a:avLst/>
            </a:prstGeom>
            <a:noFill/>
            <a:ln w="25400" cap="sq">
              <a:solidFill>
                <a:srgbClr val="FFFF00"/>
              </a:solidFill>
              <a:round/>
              <a:headEnd type="none" w="sm" len="sm"/>
              <a:tailEnd type="triangle" w="lg" len="lg"/>
            </a:ln>
          </p:spPr>
          <p:txBody>
            <a:bodyPr/>
            <a:lstStyle/>
            <a:p>
              <a:endParaRPr lang="en-US"/>
            </a:p>
          </p:txBody>
        </p:sp>
        <p:sp>
          <p:nvSpPr>
            <p:cNvPr id="18464" name="Line 31"/>
            <p:cNvSpPr>
              <a:spLocks noChangeShapeType="1"/>
            </p:cNvSpPr>
            <p:nvPr/>
          </p:nvSpPr>
          <p:spPr bwMode="auto">
            <a:xfrm flipV="1">
              <a:off x="3854" y="3241"/>
              <a:ext cx="635" cy="238"/>
            </a:xfrm>
            <a:prstGeom prst="line">
              <a:avLst/>
            </a:prstGeom>
            <a:noFill/>
            <a:ln w="25400" cap="sq">
              <a:solidFill>
                <a:srgbClr val="FFFF00"/>
              </a:solidFill>
              <a:round/>
              <a:headEnd type="none" w="sm" len="sm"/>
              <a:tailEnd type="triangle" w="lg" len="lg"/>
            </a:ln>
          </p:spPr>
          <p:txBody>
            <a:bodyPr/>
            <a:lstStyle/>
            <a:p>
              <a:endParaRPr lang="en-US"/>
            </a:p>
          </p:txBody>
        </p:sp>
        <p:sp>
          <p:nvSpPr>
            <p:cNvPr id="18465" name="Line 32"/>
            <p:cNvSpPr>
              <a:spLocks noChangeShapeType="1"/>
            </p:cNvSpPr>
            <p:nvPr/>
          </p:nvSpPr>
          <p:spPr bwMode="auto">
            <a:xfrm>
              <a:off x="3854" y="3504"/>
              <a:ext cx="627" cy="364"/>
            </a:xfrm>
            <a:prstGeom prst="line">
              <a:avLst/>
            </a:prstGeom>
            <a:noFill/>
            <a:ln w="25400" cap="sq">
              <a:solidFill>
                <a:srgbClr val="FFFF00"/>
              </a:solidFill>
              <a:round/>
              <a:headEnd type="none" w="sm" len="sm"/>
              <a:tailEnd type="triangle" w="lg" len="lg"/>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fontAlgn="auto">
              <a:spcAft>
                <a:spcPts val="0"/>
              </a:spcAft>
              <a:defRPr/>
            </a:pPr>
            <a:r>
              <a:rPr lang="en-US" i="1" smtClean="0">
                <a:latin typeface="Impact" pitchFamily="34" charset="0"/>
              </a:rPr>
              <a:t>Supply chain</a:t>
            </a:r>
          </a:p>
        </p:txBody>
      </p:sp>
      <p:sp>
        <p:nvSpPr>
          <p:cNvPr id="19459" name="Rectangle 3"/>
          <p:cNvSpPr>
            <a:spLocks noGrp="1" noChangeArrowheads="1"/>
          </p:cNvSpPr>
          <p:nvPr>
            <p:ph sz="quarter" idx="1"/>
          </p:nvPr>
        </p:nvSpPr>
        <p:spPr>
          <a:xfrm>
            <a:off x="1524000" y="1295400"/>
            <a:ext cx="7010400" cy="4953000"/>
          </a:xfrm>
        </p:spPr>
        <p:txBody>
          <a:bodyPr/>
          <a:lstStyle/>
          <a:p>
            <a:pPr>
              <a:lnSpc>
                <a:spcPct val="90000"/>
              </a:lnSpc>
            </a:pPr>
            <a:r>
              <a:rPr lang="en-US" sz="3600" smtClean="0">
                <a:solidFill>
                  <a:schemeClr val="tx2"/>
                </a:solidFill>
                <a:latin typeface="Arial Narrow" pitchFamily="34" charset="0"/>
              </a:rPr>
              <a:t>Kalau </a:t>
            </a:r>
            <a:r>
              <a:rPr lang="en-US" sz="3600" i="1" smtClean="0">
                <a:solidFill>
                  <a:schemeClr val="tx2"/>
                </a:solidFill>
                <a:latin typeface="Arial Narrow" pitchFamily="34" charset="0"/>
              </a:rPr>
              <a:t>supply chain </a:t>
            </a:r>
            <a:r>
              <a:rPr lang="en-US" sz="3600" smtClean="0">
                <a:solidFill>
                  <a:schemeClr val="tx2"/>
                </a:solidFill>
                <a:latin typeface="Arial Narrow" pitchFamily="34" charset="0"/>
              </a:rPr>
              <a:t>adalah jaringan fisiknya, yakni perusahaan-perusahaan yang terlibat dalam memasok bahan baku, memproduksi barang maupun mengirimkannya ke pemakai akhir, </a:t>
            </a:r>
            <a:r>
              <a:rPr lang="en-US" sz="3600" i="1" smtClean="0">
                <a:solidFill>
                  <a:schemeClr val="tx2"/>
                </a:solidFill>
                <a:latin typeface="Arial Narrow" pitchFamily="34" charset="0"/>
              </a:rPr>
              <a:t>SCM</a:t>
            </a:r>
            <a:r>
              <a:rPr lang="en-US" sz="3600" smtClean="0">
                <a:solidFill>
                  <a:schemeClr val="tx2"/>
                </a:solidFill>
                <a:latin typeface="Arial Narrow" pitchFamily="34" charset="0"/>
              </a:rPr>
              <a:t> adalah metode, alat atau pendekatan pengelolaannya.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fontAlgn="auto">
              <a:spcAft>
                <a:spcPts val="0"/>
              </a:spcAft>
              <a:defRPr/>
            </a:pPr>
            <a:r>
              <a:rPr lang="en-US" smtClean="0">
                <a:latin typeface="Impact" pitchFamily="34" charset="0"/>
              </a:rPr>
              <a:t>Supply chain</a:t>
            </a:r>
          </a:p>
        </p:txBody>
      </p:sp>
      <p:sp>
        <p:nvSpPr>
          <p:cNvPr id="20483" name="Rectangle 3"/>
          <p:cNvSpPr>
            <a:spLocks noGrp="1" noChangeArrowheads="1"/>
          </p:cNvSpPr>
          <p:nvPr>
            <p:ph sz="quarter" idx="1"/>
          </p:nvPr>
        </p:nvSpPr>
        <p:spPr>
          <a:xfrm>
            <a:off x="1524000" y="1295400"/>
            <a:ext cx="7010400" cy="4953000"/>
          </a:xfrm>
        </p:spPr>
        <p:txBody>
          <a:bodyPr/>
          <a:lstStyle/>
          <a:p>
            <a:pPr>
              <a:lnSpc>
                <a:spcPct val="90000"/>
              </a:lnSpc>
            </a:pPr>
            <a:r>
              <a:rPr lang="en-US" sz="3600" smtClean="0">
                <a:solidFill>
                  <a:schemeClr val="tx2"/>
                </a:solidFill>
                <a:latin typeface="Arial Narrow" pitchFamily="34" charset="0"/>
              </a:rPr>
              <a:t>Pendekatan yang ditekankan dalam SCM adalah terintegrasi dengan semangat kolaborasi.</a:t>
            </a:r>
          </a:p>
          <a:p>
            <a:pPr>
              <a:lnSpc>
                <a:spcPct val="90000"/>
              </a:lnSpc>
            </a:pPr>
            <a:r>
              <a:rPr lang="en-US" sz="3600" smtClean="0">
                <a:solidFill>
                  <a:schemeClr val="tx2"/>
                </a:solidFill>
                <a:latin typeface="Arial Narrow" pitchFamily="34" charset="0"/>
              </a:rPr>
              <a:t>Supply chain management tidak hanya berorientasi pada urusan internal melainkan juga eksternal perusahaan yang menyangkut hubungan dengan perusahaan-perusahaan partner.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fontAlgn="auto">
              <a:spcAft>
                <a:spcPts val="0"/>
              </a:spcAft>
              <a:defRPr/>
            </a:pPr>
            <a:r>
              <a:rPr lang="en-US" smtClean="0">
                <a:latin typeface="Impact" pitchFamily="34" charset="0"/>
              </a:rPr>
              <a:t>Supply chain management</a:t>
            </a:r>
          </a:p>
        </p:txBody>
      </p:sp>
      <p:sp>
        <p:nvSpPr>
          <p:cNvPr id="21507" name="Rectangle 3"/>
          <p:cNvSpPr>
            <a:spLocks noGrp="1" noChangeArrowheads="1"/>
          </p:cNvSpPr>
          <p:nvPr>
            <p:ph sz="quarter" idx="1"/>
          </p:nvPr>
        </p:nvSpPr>
        <p:spPr>
          <a:xfrm>
            <a:off x="457200" y="1600200"/>
            <a:ext cx="7467600" cy="4873625"/>
          </a:xfrm>
        </p:spPr>
        <p:txBody>
          <a:bodyPr/>
          <a:lstStyle/>
          <a:p>
            <a:pPr>
              <a:lnSpc>
                <a:spcPct val="90000"/>
              </a:lnSpc>
            </a:pPr>
            <a:r>
              <a:rPr lang="en-US" sz="3600" smtClean="0">
                <a:solidFill>
                  <a:schemeClr val="tx2"/>
                </a:solidFill>
                <a:latin typeface="Arial Narrow" pitchFamily="34" charset="0"/>
              </a:rPr>
              <a:t>Definisi oleh the Council of Logistics Management : </a:t>
            </a:r>
            <a:r>
              <a:rPr lang="en-US" sz="3600" i="1" smtClean="0">
                <a:solidFill>
                  <a:schemeClr val="tx2"/>
                </a:solidFill>
                <a:latin typeface="Arial Narrow" pitchFamily="34" charset="0"/>
              </a:rPr>
              <a:t>Supply Chain Management </a:t>
            </a:r>
            <a:r>
              <a:rPr lang="en-US" sz="3600" smtClean="0">
                <a:solidFill>
                  <a:schemeClr val="tx2"/>
                </a:solidFill>
                <a:latin typeface="Arial Narrow" pitchFamily="34" charset="0"/>
              </a:rPr>
              <a:t>adalah koordinasi yang sistematis dan strategis dari fungsi bisnis tradisional dalam suatu perusahaan dan lintas bisnis dalam supply chain untuk keperluan meningkatkan kinerja jangka panjang dari perusahaan dan supply chain secara keseluruhan.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fontAlgn="auto">
              <a:spcAft>
                <a:spcPts val="0"/>
              </a:spcAft>
              <a:defRPr/>
            </a:pPr>
            <a:r>
              <a:rPr lang="en-US" i="1" smtClean="0">
                <a:latin typeface="Impact" pitchFamily="34" charset="0"/>
              </a:rPr>
              <a:t>Supply Chain Management</a:t>
            </a:r>
          </a:p>
        </p:txBody>
      </p:sp>
      <p:sp>
        <p:nvSpPr>
          <p:cNvPr id="22531" name="Rectangle 3"/>
          <p:cNvSpPr>
            <a:spLocks noGrp="1" noChangeArrowheads="1"/>
          </p:cNvSpPr>
          <p:nvPr>
            <p:ph sz="quarter" idx="1"/>
          </p:nvPr>
        </p:nvSpPr>
        <p:spPr>
          <a:xfrm>
            <a:off x="1524000" y="1295400"/>
            <a:ext cx="7315200" cy="4800600"/>
          </a:xfrm>
        </p:spPr>
        <p:txBody>
          <a:bodyPr/>
          <a:lstStyle/>
          <a:p>
            <a:pPr>
              <a:lnSpc>
                <a:spcPct val="90000"/>
              </a:lnSpc>
            </a:pPr>
            <a:r>
              <a:rPr lang="en-US" sz="3600" smtClean="0">
                <a:solidFill>
                  <a:schemeClr val="tx2"/>
                </a:solidFill>
                <a:latin typeface="Arial Narrow" pitchFamily="34" charset="0"/>
              </a:rPr>
              <a:t>Perusahaan yang berada dalam </a:t>
            </a:r>
            <a:r>
              <a:rPr lang="en-US" sz="3600" i="1" smtClean="0">
                <a:solidFill>
                  <a:schemeClr val="tx2"/>
                </a:solidFill>
                <a:latin typeface="Arial Narrow" pitchFamily="34" charset="0"/>
              </a:rPr>
              <a:t>supply chain </a:t>
            </a:r>
            <a:r>
              <a:rPr lang="en-US" sz="3600" smtClean="0">
                <a:solidFill>
                  <a:schemeClr val="tx2"/>
                </a:solidFill>
                <a:latin typeface="Arial Narrow" pitchFamily="34" charset="0"/>
              </a:rPr>
              <a:t>pada intinya ingin memuaskan konsumen dengan bekerja sama membuat produk yang murah, mengirimkan tepat waktu dan dengan kualitas yang bagus.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fontAlgn="auto">
              <a:spcAft>
                <a:spcPts val="0"/>
              </a:spcAft>
              <a:defRPr/>
            </a:pPr>
            <a:r>
              <a:rPr lang="en-US" smtClean="0">
                <a:latin typeface="Impact" pitchFamily="34" charset="0"/>
              </a:rPr>
              <a:t>Lingkup </a:t>
            </a:r>
            <a:r>
              <a:rPr lang="en-US" i="1" smtClean="0">
                <a:latin typeface="Impact" pitchFamily="34" charset="0"/>
              </a:rPr>
              <a:t>SCM</a:t>
            </a:r>
          </a:p>
        </p:txBody>
      </p:sp>
      <p:sp>
        <p:nvSpPr>
          <p:cNvPr id="23555" name="Rectangle 3"/>
          <p:cNvSpPr>
            <a:spLocks noGrp="1" noChangeArrowheads="1"/>
          </p:cNvSpPr>
          <p:nvPr>
            <p:ph sz="quarter" idx="1"/>
          </p:nvPr>
        </p:nvSpPr>
        <p:spPr>
          <a:xfrm>
            <a:off x="1524000" y="1295400"/>
            <a:ext cx="7315200" cy="5257800"/>
          </a:xfrm>
        </p:spPr>
        <p:txBody>
          <a:bodyPr/>
          <a:lstStyle/>
          <a:p>
            <a:pPr>
              <a:lnSpc>
                <a:spcPct val="90000"/>
              </a:lnSpc>
            </a:pPr>
            <a:r>
              <a:rPr lang="en-US" sz="3000" smtClean="0">
                <a:solidFill>
                  <a:schemeClr val="tx2"/>
                </a:solidFill>
                <a:latin typeface="Arial Narrow" pitchFamily="34" charset="0"/>
              </a:rPr>
              <a:t>Apabila mengacu pada sebuah perusahaan manufaktur, kegiatan-kegiatan utama yang masuk dalam klasifikasi </a:t>
            </a:r>
            <a:r>
              <a:rPr lang="en-US" sz="3000" i="1" smtClean="0">
                <a:solidFill>
                  <a:schemeClr val="tx2"/>
                </a:solidFill>
                <a:latin typeface="Arial Narrow" pitchFamily="34" charset="0"/>
              </a:rPr>
              <a:t>SCM</a:t>
            </a:r>
            <a:r>
              <a:rPr lang="en-US" sz="3000" smtClean="0">
                <a:solidFill>
                  <a:schemeClr val="tx2"/>
                </a:solidFill>
                <a:latin typeface="Arial Narrow" pitchFamily="34" charset="0"/>
              </a:rPr>
              <a:t> adalah :</a:t>
            </a:r>
          </a:p>
          <a:p>
            <a:pPr lvl="1">
              <a:lnSpc>
                <a:spcPct val="90000"/>
              </a:lnSpc>
              <a:buFontTx/>
              <a:buChar char="•"/>
            </a:pPr>
            <a:r>
              <a:rPr lang="en-US" sz="3000" smtClean="0">
                <a:solidFill>
                  <a:schemeClr val="tx2"/>
                </a:solidFill>
                <a:latin typeface="Arial Narrow" pitchFamily="34" charset="0"/>
              </a:rPr>
              <a:t>kegiatan merancang produk baru (</a:t>
            </a:r>
            <a:r>
              <a:rPr lang="en-US" sz="3000" i="1" smtClean="0">
                <a:solidFill>
                  <a:srgbClr val="FF0000"/>
                </a:solidFill>
                <a:latin typeface="Arial Narrow" pitchFamily="34" charset="0"/>
              </a:rPr>
              <a:t>product development</a:t>
            </a:r>
            <a:r>
              <a:rPr lang="en-US" sz="3000" i="1" smtClean="0">
                <a:solidFill>
                  <a:schemeClr val="tx2"/>
                </a:solidFill>
                <a:latin typeface="Arial Narrow" pitchFamily="34" charset="0"/>
              </a:rPr>
              <a:t> </a:t>
            </a:r>
            <a:r>
              <a:rPr lang="en-US" sz="3000" smtClean="0">
                <a:solidFill>
                  <a:schemeClr val="tx2"/>
                </a:solidFill>
                <a:latin typeface="Arial Narrow" pitchFamily="34" charset="0"/>
              </a:rPr>
              <a:t>)</a:t>
            </a:r>
          </a:p>
          <a:p>
            <a:pPr lvl="1">
              <a:lnSpc>
                <a:spcPct val="90000"/>
              </a:lnSpc>
              <a:buFontTx/>
              <a:buChar char="•"/>
            </a:pPr>
            <a:r>
              <a:rPr lang="en-US" sz="3000" smtClean="0">
                <a:solidFill>
                  <a:schemeClr val="tx2"/>
                </a:solidFill>
                <a:latin typeface="Arial Narrow" pitchFamily="34" charset="0"/>
              </a:rPr>
              <a:t>kegiatan mendapatkan bahan baku (</a:t>
            </a:r>
            <a:r>
              <a:rPr lang="en-US" sz="3000" i="1" smtClean="0">
                <a:solidFill>
                  <a:srgbClr val="FF0000"/>
                </a:solidFill>
                <a:latin typeface="Arial Narrow" pitchFamily="34" charset="0"/>
              </a:rPr>
              <a:t>procurement</a:t>
            </a:r>
            <a:r>
              <a:rPr lang="en-US" sz="3000" smtClean="0">
                <a:solidFill>
                  <a:schemeClr val="tx2"/>
                </a:solidFill>
                <a:latin typeface="Arial Narrow" pitchFamily="34" charset="0"/>
              </a:rPr>
              <a:t>)</a:t>
            </a:r>
          </a:p>
          <a:p>
            <a:pPr lvl="1">
              <a:lnSpc>
                <a:spcPct val="90000"/>
              </a:lnSpc>
              <a:buFontTx/>
              <a:buChar char="•"/>
            </a:pPr>
            <a:r>
              <a:rPr lang="en-US" sz="3000" smtClean="0">
                <a:solidFill>
                  <a:schemeClr val="tx2"/>
                </a:solidFill>
                <a:latin typeface="Arial Narrow" pitchFamily="34" charset="0"/>
              </a:rPr>
              <a:t>kegiatan merencanakan produksi dan persediaan (</a:t>
            </a:r>
            <a:r>
              <a:rPr lang="en-US" sz="3000" i="1" smtClean="0">
                <a:solidFill>
                  <a:srgbClr val="FF0000"/>
                </a:solidFill>
                <a:latin typeface="Arial Narrow" pitchFamily="34" charset="0"/>
              </a:rPr>
              <a:t>planning and control</a:t>
            </a:r>
            <a:r>
              <a:rPr lang="en-US" sz="3000" smtClean="0">
                <a:solidFill>
                  <a:schemeClr val="tx2"/>
                </a:solidFill>
                <a:latin typeface="Arial Narrow" pitchFamily="34" charset="0"/>
              </a:rPr>
              <a:t>)</a:t>
            </a:r>
          </a:p>
          <a:p>
            <a:pPr lvl="1">
              <a:lnSpc>
                <a:spcPct val="90000"/>
              </a:lnSpc>
              <a:buFontTx/>
              <a:buChar char="•"/>
            </a:pPr>
            <a:r>
              <a:rPr lang="en-US" sz="3000" smtClean="0">
                <a:solidFill>
                  <a:schemeClr val="tx2"/>
                </a:solidFill>
                <a:latin typeface="Arial Narrow" pitchFamily="34" charset="0"/>
              </a:rPr>
              <a:t>kegiatan melakukan produksi (</a:t>
            </a:r>
            <a:r>
              <a:rPr lang="en-US" sz="3000" i="1" smtClean="0">
                <a:solidFill>
                  <a:srgbClr val="FF0000"/>
                </a:solidFill>
                <a:latin typeface="Arial Narrow" pitchFamily="34" charset="0"/>
              </a:rPr>
              <a:t>production</a:t>
            </a:r>
            <a:r>
              <a:rPr lang="en-US" sz="3000" smtClean="0">
                <a:solidFill>
                  <a:schemeClr val="tx2"/>
                </a:solidFill>
                <a:latin typeface="Arial Narrow" pitchFamily="34" charset="0"/>
              </a:rPr>
              <a:t>)</a:t>
            </a:r>
          </a:p>
          <a:p>
            <a:pPr lvl="1">
              <a:lnSpc>
                <a:spcPct val="90000"/>
              </a:lnSpc>
              <a:buFontTx/>
              <a:buChar char="•"/>
            </a:pPr>
            <a:r>
              <a:rPr lang="en-US" sz="3000" smtClean="0">
                <a:solidFill>
                  <a:schemeClr val="tx2"/>
                </a:solidFill>
                <a:latin typeface="Arial Narrow" pitchFamily="34" charset="0"/>
              </a:rPr>
              <a:t>kegiatan melakukan pengiriman (</a:t>
            </a:r>
            <a:r>
              <a:rPr lang="en-US" sz="3000" i="1" smtClean="0">
                <a:solidFill>
                  <a:srgbClr val="FF0000"/>
                </a:solidFill>
                <a:latin typeface="Arial Narrow" pitchFamily="34" charset="0"/>
              </a:rPr>
              <a:t>distribution</a:t>
            </a:r>
            <a:r>
              <a:rPr lang="en-US" sz="3000" smtClean="0">
                <a:solidFill>
                  <a:schemeClr val="tx2"/>
                </a:solidFill>
                <a:latin typeface="Arial Narrow" pitchFamily="34" charset="0"/>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fontAlgn="auto">
              <a:spcAft>
                <a:spcPts val="0"/>
              </a:spcAft>
              <a:defRPr/>
            </a:pPr>
            <a:r>
              <a:rPr lang="en-US" smtClean="0">
                <a:latin typeface="Impact" pitchFamily="34" charset="0"/>
              </a:rPr>
              <a:t>Lingkup </a:t>
            </a:r>
            <a:r>
              <a:rPr lang="en-US" i="1" smtClean="0">
                <a:latin typeface="Impact" pitchFamily="34" charset="0"/>
              </a:rPr>
              <a:t>SCM</a:t>
            </a:r>
          </a:p>
        </p:txBody>
      </p:sp>
      <p:graphicFrame>
        <p:nvGraphicFramePr>
          <p:cNvPr id="42041" name="Group 57"/>
          <p:cNvGraphicFramePr>
            <a:graphicFrameLocks noGrp="1"/>
          </p:cNvGraphicFramePr>
          <p:nvPr>
            <p:ph type="tbl" idx="1"/>
          </p:nvPr>
        </p:nvGraphicFramePr>
        <p:xfrm>
          <a:off x="1524000" y="1295400"/>
          <a:ext cx="7010400" cy="5363211"/>
        </p:xfrm>
        <a:graphic>
          <a:graphicData uri="http://schemas.openxmlformats.org/drawingml/2006/table">
            <a:tbl>
              <a:tblPr/>
              <a:tblGrid>
                <a:gridCol w="1749425"/>
                <a:gridCol w="5260975"/>
              </a:tblGrid>
              <a:tr h="5000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sng" strike="noStrike" cap="none" normalizeH="0" baseline="0" smtClean="0">
                          <a:ln>
                            <a:noFill/>
                          </a:ln>
                          <a:solidFill>
                            <a:schemeClr val="tx2"/>
                          </a:solidFill>
                          <a:effectLst>
                            <a:outerShdw blurRad="38100" dist="38100" dir="2700000" algn="tl">
                              <a:srgbClr val="C0C0C0"/>
                            </a:outerShdw>
                          </a:effectLst>
                          <a:latin typeface="Arial Narrow" pitchFamily="34" charset="0"/>
                        </a:rPr>
                        <a:t>Bagian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sng" strike="noStrike" cap="none" normalizeH="0" baseline="0" smtClean="0">
                          <a:ln>
                            <a:noFill/>
                          </a:ln>
                          <a:solidFill>
                            <a:schemeClr val="tx2"/>
                          </a:solidFill>
                          <a:effectLst>
                            <a:outerShdw blurRad="38100" dist="38100" dir="2700000" algn="tl">
                              <a:srgbClr val="C0C0C0"/>
                            </a:outerShdw>
                          </a:effectLst>
                          <a:latin typeface="Arial Narrow" pitchFamily="34" charset="0"/>
                        </a:rPr>
                        <a:t>Lingkup kegiatan antara lain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826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2"/>
                          </a:solidFill>
                          <a:effectLst/>
                          <a:latin typeface="Arial Narrow" pitchFamily="34" charset="0"/>
                        </a:rPr>
                        <a:t>Pengembangan Produk</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2"/>
                          </a:solidFill>
                          <a:effectLst/>
                          <a:latin typeface="Arial Narrow" pitchFamily="34" charset="0"/>
                        </a:rPr>
                        <a:t>Melakukan riset pasar, merancang produk baru, melibatkan supplier dalam perancangan produk baru</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937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2"/>
                          </a:solidFill>
                          <a:effectLst/>
                          <a:latin typeface="Arial Narrow" pitchFamily="34" charset="0"/>
                        </a:rPr>
                        <a:t>Pengadaan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2"/>
                          </a:solidFill>
                          <a:effectLst/>
                          <a:latin typeface="Arial Narrow" pitchFamily="34" charset="0"/>
                        </a:rPr>
                        <a:t>Memilih supplier mengevaluasi kinerja supplier, melakukan pembelian bahan baku dan komponen, memonitor supply risk, membina dan memelihara hubungan dengan supplier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84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2"/>
                          </a:solidFill>
                          <a:effectLst/>
                          <a:latin typeface="Arial Narrow" pitchFamily="34" charset="0"/>
                        </a:rPr>
                        <a:t>Perencanaan dan Pengendalian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2"/>
                          </a:solidFill>
                          <a:effectLst/>
                          <a:latin typeface="Arial Narrow" pitchFamily="34" charset="0"/>
                        </a:rPr>
                        <a:t>Demand planning, peramalan permintaan, perencanaan kapasitas, perencanaan produksi dan persediaan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349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2"/>
                          </a:solidFill>
                          <a:effectLst/>
                          <a:latin typeface="Arial Narrow" pitchFamily="34" charset="0"/>
                        </a:rPr>
                        <a:t>Produksi</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2"/>
                          </a:solidFill>
                          <a:effectLst/>
                          <a:latin typeface="Arial Narrow" pitchFamily="34" charset="0"/>
                        </a:rPr>
                        <a:t>Eksekusi produksi, pengendalian kualitas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921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2"/>
                          </a:solidFill>
                          <a:effectLst/>
                          <a:latin typeface="Arial Narrow" pitchFamily="34" charset="0"/>
                        </a:rPr>
                        <a:t>Distribusi</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2"/>
                          </a:solidFill>
                          <a:effectLst/>
                          <a:latin typeface="Arial Narrow" pitchFamily="34" charset="0"/>
                        </a:rPr>
                        <a:t>Perencanaan jaringan distribusi, penjadwalan pengiriman, mencari dan memelihara hubungan dengan perusahaan jasa pengiriman, memonitor service level di tiap pusat distribusi</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42041"/>
                                        </p:tgtEl>
                                        <p:attrNameLst>
                                          <p:attrName>style.visibility</p:attrName>
                                        </p:attrNameLst>
                                      </p:cBhvr>
                                      <p:to>
                                        <p:strVal val="visible"/>
                                      </p:to>
                                    </p:set>
                                    <p:animEffect transition="in" filter="plus(in)">
                                      <p:cBhvr>
                                        <p:cTn id="7" dur="2000"/>
                                        <p:tgtEl>
                                          <p:spTgt spid="420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fontAlgn="auto">
              <a:spcAft>
                <a:spcPts val="0"/>
              </a:spcAft>
              <a:defRPr/>
            </a:pPr>
            <a:r>
              <a:rPr lang="en-US" smtClean="0">
                <a:latin typeface="Impact" pitchFamily="34" charset="0"/>
              </a:rPr>
              <a:t>Pengembangan Produk</a:t>
            </a:r>
          </a:p>
        </p:txBody>
      </p:sp>
      <p:sp>
        <p:nvSpPr>
          <p:cNvPr id="44035" name="Rectangle 3"/>
          <p:cNvSpPr>
            <a:spLocks noGrp="1" noChangeArrowheads="1"/>
          </p:cNvSpPr>
          <p:nvPr>
            <p:ph sz="quarter" idx="1"/>
          </p:nvPr>
        </p:nvSpPr>
        <p:spPr>
          <a:xfrm>
            <a:off x="1524000" y="1255713"/>
            <a:ext cx="7086600" cy="5221287"/>
          </a:xfrm>
        </p:spPr>
        <p:txBody>
          <a:bodyPr>
            <a:normAutofit lnSpcReduction="10000"/>
          </a:bodyPr>
          <a:lstStyle/>
          <a:p>
            <a:pPr marL="274320" indent="-274320" fontAlgn="auto">
              <a:lnSpc>
                <a:spcPct val="90000"/>
              </a:lnSpc>
              <a:spcAft>
                <a:spcPts val="0"/>
              </a:spcAft>
              <a:buFont typeface="Wingdings"/>
              <a:buChar char=""/>
              <a:defRPr/>
            </a:pPr>
            <a:r>
              <a:rPr lang="en-US" sz="3400" smtClean="0">
                <a:solidFill>
                  <a:schemeClr val="tx2"/>
                </a:solidFill>
                <a:latin typeface="Arial Narrow" pitchFamily="34" charset="0"/>
              </a:rPr>
              <a:t>Sangat penting terutama bagi industri inovatif seperti industri garmen, komputer, elektronik, </a:t>
            </a:r>
            <a:r>
              <a:rPr lang="en-US" sz="3400" i="1" smtClean="0">
                <a:solidFill>
                  <a:schemeClr val="tx2"/>
                </a:solidFill>
                <a:latin typeface="Arial Narrow" pitchFamily="34" charset="0"/>
              </a:rPr>
              <a:t>packaging</a:t>
            </a:r>
            <a:r>
              <a:rPr lang="en-US" sz="3400" smtClean="0">
                <a:solidFill>
                  <a:schemeClr val="tx2"/>
                </a:solidFill>
                <a:latin typeface="Arial Narrow" pitchFamily="34" charset="0"/>
              </a:rPr>
              <a:t>, dsb. Hal ini dikarenakan </a:t>
            </a:r>
            <a:r>
              <a:rPr lang="en-US" sz="3400" i="1" smtClean="0">
                <a:solidFill>
                  <a:schemeClr val="tx2"/>
                </a:solidFill>
                <a:latin typeface="Arial Narrow" pitchFamily="34" charset="0"/>
              </a:rPr>
              <a:t>product life cycle</a:t>
            </a:r>
            <a:r>
              <a:rPr lang="en-US" sz="3400" smtClean="0">
                <a:solidFill>
                  <a:schemeClr val="tx2"/>
                </a:solidFill>
                <a:latin typeface="Arial Narrow" pitchFamily="34" charset="0"/>
              </a:rPr>
              <a:t>-nya pendek.</a:t>
            </a:r>
          </a:p>
          <a:p>
            <a:pPr marL="274320" indent="-274320" fontAlgn="auto">
              <a:lnSpc>
                <a:spcPct val="90000"/>
              </a:lnSpc>
              <a:spcAft>
                <a:spcPts val="0"/>
              </a:spcAft>
              <a:buFont typeface="Wingdings"/>
              <a:buChar char=""/>
              <a:defRPr/>
            </a:pPr>
            <a:r>
              <a:rPr lang="en-US" sz="3400" smtClean="0">
                <a:solidFill>
                  <a:schemeClr val="tx2"/>
                </a:solidFill>
                <a:latin typeface="Arial Narrow" pitchFamily="34" charset="0"/>
              </a:rPr>
              <a:t>Menghasilkan sebuah rancangan produk bisa memakan waktu dan biaya yang sangat besar, padahal disisi lain perusahaan dituntut untuk bisa menghasilkan rancangan dalam waktu cepat dan biaya yang murah.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checkerboard(across)">
                                      <p:cBhvr>
                                        <p:cTn id="7" dur="5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checkerboard(across)">
                                      <p:cBhvr>
                                        <p:cTn id="12" dur="500"/>
                                        <p:tgtEl>
                                          <p:spTgt spid="440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fontAlgn="auto">
              <a:spcAft>
                <a:spcPts val="0"/>
              </a:spcAft>
              <a:defRPr/>
            </a:pPr>
            <a:r>
              <a:rPr lang="en-US" smtClean="0">
                <a:latin typeface="Impact" pitchFamily="34" charset="0"/>
              </a:rPr>
              <a:t>Pengembangan Produk</a:t>
            </a:r>
          </a:p>
        </p:txBody>
      </p:sp>
      <p:sp>
        <p:nvSpPr>
          <p:cNvPr id="58371" name="Rectangle 3"/>
          <p:cNvSpPr>
            <a:spLocks noGrp="1" noChangeArrowheads="1"/>
          </p:cNvSpPr>
          <p:nvPr>
            <p:ph sz="quarter" idx="1"/>
          </p:nvPr>
        </p:nvSpPr>
        <p:spPr>
          <a:xfrm>
            <a:off x="1524000" y="1255713"/>
            <a:ext cx="7086600" cy="5221287"/>
          </a:xfrm>
        </p:spPr>
        <p:txBody>
          <a:bodyPr/>
          <a:lstStyle/>
          <a:p>
            <a:pPr>
              <a:lnSpc>
                <a:spcPct val="90000"/>
              </a:lnSpc>
            </a:pPr>
            <a:r>
              <a:rPr lang="en-US" sz="3400" smtClean="0">
                <a:solidFill>
                  <a:schemeClr val="tx2"/>
                </a:solidFill>
                <a:latin typeface="Arial Narrow" pitchFamily="34" charset="0"/>
              </a:rPr>
              <a:t>Dalam merancang perusahaan harus mempertimbangkan beberapa hal :</a:t>
            </a:r>
          </a:p>
          <a:p>
            <a:pPr lvl="1">
              <a:lnSpc>
                <a:spcPct val="90000"/>
              </a:lnSpc>
              <a:buFontTx/>
              <a:buChar char="•"/>
            </a:pPr>
            <a:r>
              <a:rPr lang="en-US" sz="3000" smtClean="0">
                <a:solidFill>
                  <a:schemeClr val="tx2"/>
                </a:solidFill>
                <a:latin typeface="Arial Narrow" pitchFamily="34" charset="0"/>
              </a:rPr>
              <a:t>Pertama, aspirasi atau keinginan pelanggan, oleh karena itu dibutuhkan riset pasar yang memadai. </a:t>
            </a:r>
          </a:p>
          <a:p>
            <a:pPr lvl="1">
              <a:lnSpc>
                <a:spcPct val="90000"/>
              </a:lnSpc>
              <a:buFontTx/>
              <a:buChar char="•"/>
            </a:pPr>
            <a:r>
              <a:rPr lang="en-US" sz="3000" smtClean="0">
                <a:solidFill>
                  <a:schemeClr val="tx2"/>
                </a:solidFill>
                <a:latin typeface="Arial Narrow" pitchFamily="34" charset="0"/>
              </a:rPr>
              <a:t>Kedua, produk yang dirancang harus mencerminkan ketersediaan dan sifat-sifat bahan baku. Dalam praktek </a:t>
            </a:r>
            <a:r>
              <a:rPr lang="en-US" sz="3000" i="1" smtClean="0">
                <a:solidFill>
                  <a:schemeClr val="tx2"/>
                </a:solidFill>
                <a:latin typeface="Arial Narrow" pitchFamily="34" charset="0"/>
              </a:rPr>
              <a:t>SCM</a:t>
            </a:r>
            <a:r>
              <a:rPr lang="en-US" sz="3000" smtClean="0">
                <a:solidFill>
                  <a:schemeClr val="tx2"/>
                </a:solidFill>
                <a:latin typeface="Arial Narrow" pitchFamily="34" charset="0"/>
              </a:rPr>
              <a:t> modern, melibatkan supplier adalah kunci dalam proses perancangan produk baru.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checkerboard(across)">
                                      <p:cBhvr>
                                        <p:cTn id="7" dur="500"/>
                                        <p:tgtEl>
                                          <p:spTgt spid="58371">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8371">
                                            <p:txEl>
                                              <p:pRg st="1" end="1"/>
                                            </p:txEl>
                                          </p:spTgt>
                                        </p:tgtEl>
                                        <p:attrNameLst>
                                          <p:attrName>style.visibility</p:attrName>
                                        </p:attrNameLst>
                                      </p:cBhvr>
                                      <p:to>
                                        <p:strVal val="visible"/>
                                      </p:to>
                                    </p:set>
                                    <p:animEffect transition="in" filter="checkerboard(across)">
                                      <p:cBhvr>
                                        <p:cTn id="10" dur="500"/>
                                        <p:tgtEl>
                                          <p:spTgt spid="5837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58371">
                                            <p:txEl>
                                              <p:pRg st="2" end="2"/>
                                            </p:txEl>
                                          </p:spTgt>
                                        </p:tgtEl>
                                        <p:attrNameLst>
                                          <p:attrName>style.visibility</p:attrName>
                                        </p:attrNameLst>
                                      </p:cBhvr>
                                      <p:to>
                                        <p:strVal val="visible"/>
                                      </p:to>
                                    </p:set>
                                    <p:animEffect transition="in" filter="checkerboard(across)">
                                      <p:cBhvr>
                                        <p:cTn id="15" dur="500"/>
                                        <p:tgtEl>
                                          <p:spTgt spid="583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fontAlgn="auto">
              <a:spcAft>
                <a:spcPts val="0"/>
              </a:spcAft>
              <a:defRPr/>
            </a:pPr>
            <a:r>
              <a:rPr lang="en-US" smtClean="0">
                <a:latin typeface="Impact" pitchFamily="34" charset="0"/>
              </a:rPr>
              <a:t>Pengembangan Produk</a:t>
            </a:r>
          </a:p>
        </p:txBody>
      </p:sp>
      <p:sp>
        <p:nvSpPr>
          <p:cNvPr id="45059" name="Rectangle 3"/>
          <p:cNvSpPr>
            <a:spLocks noGrp="1" noChangeArrowheads="1"/>
          </p:cNvSpPr>
          <p:nvPr>
            <p:ph sz="quarter" idx="1"/>
          </p:nvPr>
        </p:nvSpPr>
        <p:spPr>
          <a:xfrm>
            <a:off x="457200" y="1600200"/>
            <a:ext cx="7467600" cy="4873625"/>
          </a:xfrm>
        </p:spPr>
        <p:txBody>
          <a:bodyPr/>
          <a:lstStyle/>
          <a:p>
            <a:pPr lvl="1">
              <a:lnSpc>
                <a:spcPct val="90000"/>
              </a:lnSpc>
              <a:buFontTx/>
              <a:buChar char="•"/>
            </a:pPr>
            <a:r>
              <a:rPr lang="en-US" sz="3000" smtClean="0">
                <a:solidFill>
                  <a:schemeClr val="tx2"/>
                </a:solidFill>
                <a:latin typeface="Arial Narrow" pitchFamily="34" charset="0"/>
              </a:rPr>
              <a:t>Ketiga, fasilitas produksi yang akan dimiliki atau dibangun, jadi aspek </a:t>
            </a:r>
            <a:r>
              <a:rPr lang="en-US" sz="3000" i="1" smtClean="0">
                <a:solidFill>
                  <a:schemeClr val="tx2"/>
                </a:solidFill>
                <a:latin typeface="Arial Narrow" pitchFamily="34" charset="0"/>
              </a:rPr>
              <a:t>manufacturability</a:t>
            </a:r>
            <a:r>
              <a:rPr lang="en-US" sz="3000" smtClean="0">
                <a:solidFill>
                  <a:schemeClr val="tx2"/>
                </a:solidFill>
                <a:latin typeface="Arial Narrow" pitchFamily="34" charset="0"/>
              </a:rPr>
              <a:t> perlu dipertimbangkan. </a:t>
            </a:r>
          </a:p>
          <a:p>
            <a:pPr lvl="1">
              <a:lnSpc>
                <a:spcPct val="90000"/>
              </a:lnSpc>
              <a:buFontTx/>
              <a:buChar char="•"/>
            </a:pPr>
            <a:r>
              <a:rPr lang="en-US" sz="3000" smtClean="0">
                <a:solidFill>
                  <a:schemeClr val="tx2"/>
                </a:solidFill>
                <a:latin typeface="Arial Narrow" pitchFamily="34" charset="0"/>
              </a:rPr>
              <a:t>Keempat, produk yang dirancang harus sedemikian rupa sehinga kegiatan pengiriman mudah dilakukan dan tidak menimbulkan biaya-biaya persediaan yang berlebihan disepanjang suppply chain.</a:t>
            </a:r>
          </a:p>
          <a:p>
            <a:pPr lvl="1">
              <a:lnSpc>
                <a:spcPct val="90000"/>
              </a:lnSpc>
              <a:buFontTx/>
              <a:buChar char="•"/>
            </a:pPr>
            <a:r>
              <a:rPr lang="en-US" sz="3000" smtClean="0">
                <a:solidFill>
                  <a:schemeClr val="tx2"/>
                </a:solidFill>
                <a:latin typeface="Arial Narrow" pitchFamily="34" charset="0"/>
              </a:rPr>
              <a:t>Kelima, aspek lingkungan, dituntut rancangan yang ramah lingkungan dan mudah didaur ulang.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dissolve">
                                      <p:cBhvr>
                                        <p:cTn id="7" dur="500"/>
                                        <p:tgtEl>
                                          <p:spTgt spid="45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dissolve">
                                      <p:cBhvr>
                                        <p:cTn id="12" dur="500"/>
                                        <p:tgtEl>
                                          <p:spTgt spid="45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dissolve">
                                      <p:cBhvr>
                                        <p:cTn id="17"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fontAlgn="auto">
              <a:spcAft>
                <a:spcPts val="0"/>
              </a:spcAft>
              <a:defRPr/>
            </a:pPr>
            <a:r>
              <a:rPr lang="en-US" smtClean="0">
                <a:latin typeface="Impact" pitchFamily="34" charset="0"/>
              </a:rPr>
              <a:t>Materi</a:t>
            </a:r>
          </a:p>
        </p:txBody>
      </p:sp>
      <p:sp>
        <p:nvSpPr>
          <p:cNvPr id="10243" name="Rectangle 3"/>
          <p:cNvSpPr>
            <a:spLocks noGrp="1" noChangeArrowheads="1"/>
          </p:cNvSpPr>
          <p:nvPr>
            <p:ph sz="quarter" idx="1"/>
          </p:nvPr>
        </p:nvSpPr>
        <p:spPr>
          <a:xfrm>
            <a:off x="457200" y="1600200"/>
            <a:ext cx="7467600" cy="4873625"/>
          </a:xfrm>
        </p:spPr>
        <p:txBody>
          <a:bodyPr/>
          <a:lstStyle/>
          <a:p>
            <a:r>
              <a:rPr lang="en-US" i="1" smtClean="0">
                <a:latin typeface="Arial Narrow" pitchFamily="34" charset="0"/>
              </a:rPr>
              <a:t>Supply Chain</a:t>
            </a:r>
          </a:p>
          <a:p>
            <a:r>
              <a:rPr lang="en-US" i="1" smtClean="0">
                <a:latin typeface="Arial Narrow" pitchFamily="34" charset="0"/>
              </a:rPr>
              <a:t>Supply Chain Management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ChangeAspect="1" noChangeArrowheads="1"/>
          </p:cNvPicPr>
          <p:nvPr/>
        </p:nvPicPr>
        <p:blipFill>
          <a:blip r:embed="rId2"/>
          <a:srcRect/>
          <a:stretch>
            <a:fillRect/>
          </a:stretch>
        </p:blipFill>
        <p:spPr bwMode="auto">
          <a:xfrm>
            <a:off x="504825" y="2014538"/>
            <a:ext cx="8229600" cy="4767262"/>
          </a:xfrm>
          <a:prstGeom prst="rect">
            <a:avLst/>
          </a:prstGeom>
          <a:noFill/>
          <a:ln w="9525">
            <a:noFill/>
            <a:miter lim="800000"/>
            <a:headEnd/>
            <a:tailEnd/>
          </a:ln>
        </p:spPr>
      </p:pic>
      <p:sp>
        <p:nvSpPr>
          <p:cNvPr id="5123" name="Rectangle 2"/>
          <p:cNvSpPr>
            <a:spLocks noGrp="1" noChangeArrowheads="1"/>
          </p:cNvSpPr>
          <p:nvPr>
            <p:ph type="title"/>
          </p:nvPr>
        </p:nvSpPr>
        <p:spPr>
          <a:xfrm>
            <a:off x="838200" y="685800"/>
            <a:ext cx="7696200" cy="914400"/>
          </a:xfrm>
        </p:spPr>
        <p:txBody>
          <a:bodyPr>
            <a:normAutofit fontScale="90000"/>
          </a:bodyPr>
          <a:lstStyle/>
          <a:p>
            <a:pPr algn="r" fontAlgn="auto">
              <a:spcAft>
                <a:spcPts val="0"/>
              </a:spcAft>
              <a:defRPr/>
            </a:pPr>
            <a:r>
              <a:rPr lang="en-US" smtClean="0"/>
              <a:t>ERP Modules </a:t>
            </a:r>
            <a:br>
              <a:rPr lang="en-US" smtClean="0"/>
            </a:br>
            <a:r>
              <a:rPr lang="en-US" smtClean="0"/>
              <a:t>(Posisi SCM, CRM)</a:t>
            </a:r>
          </a:p>
        </p:txBody>
      </p:sp>
      <p:sp>
        <p:nvSpPr>
          <p:cNvPr id="11268" name="Rounded Rectangle 5"/>
          <p:cNvSpPr>
            <a:spLocks noChangeArrowheads="1"/>
          </p:cNvSpPr>
          <p:nvPr/>
        </p:nvSpPr>
        <p:spPr bwMode="auto">
          <a:xfrm>
            <a:off x="762000" y="2057400"/>
            <a:ext cx="2971800" cy="1905000"/>
          </a:xfrm>
          <a:prstGeom prst="roundRect">
            <a:avLst>
              <a:gd name="adj" fmla="val 16667"/>
            </a:avLst>
          </a:prstGeom>
          <a:solidFill>
            <a:schemeClr val="accent1">
              <a:alpha val="20000"/>
            </a:schemeClr>
          </a:solidFill>
          <a:ln w="9525" algn="ctr">
            <a:solidFill>
              <a:schemeClr val="tx1"/>
            </a:solidFill>
            <a:round/>
            <a:headEnd/>
            <a:tailEnd/>
          </a:ln>
        </p:spPr>
        <p:txBody>
          <a:bodyPr/>
          <a:lstStyle/>
          <a:p>
            <a:endParaRPr lang="en-US"/>
          </a:p>
        </p:txBody>
      </p:sp>
      <p:sp>
        <p:nvSpPr>
          <p:cNvPr id="11269" name="Rounded Rectangle 6"/>
          <p:cNvSpPr>
            <a:spLocks noChangeArrowheads="1"/>
          </p:cNvSpPr>
          <p:nvPr/>
        </p:nvSpPr>
        <p:spPr bwMode="auto">
          <a:xfrm>
            <a:off x="838200" y="4800600"/>
            <a:ext cx="2971800" cy="1905000"/>
          </a:xfrm>
          <a:prstGeom prst="roundRect">
            <a:avLst>
              <a:gd name="adj" fmla="val 16667"/>
            </a:avLst>
          </a:prstGeom>
          <a:solidFill>
            <a:schemeClr val="accent1">
              <a:alpha val="20000"/>
            </a:schemeClr>
          </a:solidFill>
          <a:ln w="9525" algn="ctr">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p:cNvPicPr>
            <a:picLocks noChangeAspect="1" noChangeArrowheads="1"/>
          </p:cNvPicPr>
          <p:nvPr/>
        </p:nvPicPr>
        <p:blipFill>
          <a:blip r:embed="rId2"/>
          <a:srcRect/>
          <a:stretch>
            <a:fillRect/>
          </a:stretch>
        </p:blipFill>
        <p:spPr bwMode="auto">
          <a:xfrm>
            <a:off x="228600" y="1524000"/>
            <a:ext cx="8653463" cy="5257800"/>
          </a:xfrm>
          <a:prstGeom prst="rect">
            <a:avLst/>
          </a:prstGeom>
          <a:noFill/>
          <a:ln w="9525">
            <a:noFill/>
            <a:miter lim="800000"/>
            <a:headEnd/>
            <a:tailEnd/>
          </a:ln>
        </p:spPr>
      </p:pic>
      <p:sp>
        <p:nvSpPr>
          <p:cNvPr id="5" name="Rectangle 2"/>
          <p:cNvSpPr txBox="1">
            <a:spLocks noChangeArrowheads="1"/>
          </p:cNvSpPr>
          <p:nvPr/>
        </p:nvSpPr>
        <p:spPr bwMode="auto">
          <a:xfrm>
            <a:off x="838200" y="152400"/>
            <a:ext cx="7696200" cy="1219200"/>
          </a:xfrm>
          <a:prstGeom prst="rect">
            <a:avLst/>
          </a:prstGeom>
          <a:noFill/>
          <a:ln w="9525">
            <a:noFill/>
            <a:miter lim="800000"/>
            <a:headEnd/>
            <a:tailEnd/>
          </a:ln>
        </p:spPr>
        <p:txBody>
          <a:bodyPr anchor="ctr"/>
          <a:lstStyle/>
          <a:p>
            <a:pPr algn="r">
              <a:defRPr/>
            </a:pPr>
            <a:r>
              <a:rPr lang="en-US" sz="4400" kern="0" dirty="0">
                <a:solidFill>
                  <a:schemeClr val="tx2"/>
                </a:solidFill>
                <a:latin typeface="+mj-lt"/>
                <a:ea typeface="+mj-ea"/>
                <a:cs typeface="+mj-cs"/>
              </a:rPr>
              <a:t>ERP Modules </a:t>
            </a:r>
            <a:br>
              <a:rPr lang="en-US" sz="4400" kern="0" dirty="0">
                <a:solidFill>
                  <a:schemeClr val="tx2"/>
                </a:solidFill>
                <a:latin typeface="+mj-lt"/>
                <a:ea typeface="+mj-ea"/>
                <a:cs typeface="+mj-cs"/>
              </a:rPr>
            </a:br>
            <a:r>
              <a:rPr lang="en-US" sz="4400" kern="0" dirty="0">
                <a:solidFill>
                  <a:schemeClr val="tx2"/>
                </a:solidFill>
                <a:latin typeface="+mj-lt"/>
                <a:ea typeface="+mj-ea"/>
                <a:cs typeface="+mj-cs"/>
              </a:rPr>
              <a:t>(</a:t>
            </a:r>
            <a:r>
              <a:rPr lang="en-US" sz="4400" kern="0" dirty="0" err="1">
                <a:solidFill>
                  <a:schemeClr val="tx2"/>
                </a:solidFill>
                <a:latin typeface="+mj-lt"/>
                <a:ea typeface="+mj-ea"/>
                <a:cs typeface="+mj-cs"/>
              </a:rPr>
              <a:t>Posisi</a:t>
            </a:r>
            <a:r>
              <a:rPr lang="en-US" sz="4400" kern="0" dirty="0">
                <a:solidFill>
                  <a:schemeClr val="tx2"/>
                </a:solidFill>
                <a:latin typeface="+mj-lt"/>
                <a:ea typeface="+mj-ea"/>
                <a:cs typeface="+mj-cs"/>
              </a:rPr>
              <a:t> SCM, CRM)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fontAlgn="auto">
              <a:spcAft>
                <a:spcPts val="0"/>
              </a:spcAft>
              <a:defRPr/>
            </a:pPr>
            <a:r>
              <a:rPr lang="en-US" i="1" smtClean="0">
                <a:latin typeface="Impact" pitchFamily="34" charset="0"/>
              </a:rPr>
              <a:t>Supply chain</a:t>
            </a:r>
          </a:p>
        </p:txBody>
      </p:sp>
      <p:sp>
        <p:nvSpPr>
          <p:cNvPr id="13315" name="Rectangle 3"/>
          <p:cNvSpPr>
            <a:spLocks noGrp="1" noChangeArrowheads="1"/>
          </p:cNvSpPr>
          <p:nvPr>
            <p:ph sz="quarter" idx="1"/>
          </p:nvPr>
        </p:nvSpPr>
        <p:spPr>
          <a:xfrm>
            <a:off x="1524000" y="1295400"/>
            <a:ext cx="7010400" cy="4648200"/>
          </a:xfrm>
        </p:spPr>
        <p:txBody>
          <a:bodyPr/>
          <a:lstStyle/>
          <a:p>
            <a:pPr>
              <a:lnSpc>
                <a:spcPct val="90000"/>
              </a:lnSpc>
            </a:pPr>
            <a:r>
              <a:rPr lang="en-US" sz="3600" smtClean="0">
                <a:solidFill>
                  <a:schemeClr val="tx2"/>
                </a:solidFill>
                <a:latin typeface="Arial Narrow" pitchFamily="34" charset="0"/>
              </a:rPr>
              <a:t>Sebuah rangkaian atau jaringan perusahaan-perusahaan yang bekerja secara bersama-sama untuk membuat dan menyalurkan produk atau jasa kepada konsumen akhir. Rangkaian atau jaringan ini terbentang dari penambang bahan mentah (di bagian hulu) sampai </a:t>
            </a:r>
            <a:r>
              <a:rPr lang="en-US" sz="3600" i="1" smtClean="0">
                <a:solidFill>
                  <a:schemeClr val="tx2"/>
                </a:solidFill>
                <a:latin typeface="Arial Narrow" pitchFamily="34" charset="0"/>
              </a:rPr>
              <a:t>retailer</a:t>
            </a:r>
            <a:r>
              <a:rPr lang="en-US" sz="3600" smtClean="0">
                <a:solidFill>
                  <a:schemeClr val="tx2"/>
                </a:solidFill>
                <a:latin typeface="Arial Narrow" pitchFamily="34" charset="0"/>
              </a:rPr>
              <a:t> / toko (pada bagian hilir).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fontAlgn="auto">
              <a:spcAft>
                <a:spcPts val="0"/>
              </a:spcAft>
              <a:defRPr/>
            </a:pPr>
            <a:r>
              <a:rPr lang="en-US" i="1" smtClean="0">
                <a:latin typeface="Impact" pitchFamily="34" charset="0"/>
              </a:rPr>
              <a:t>Supply chain</a:t>
            </a:r>
          </a:p>
        </p:txBody>
      </p:sp>
      <p:sp>
        <p:nvSpPr>
          <p:cNvPr id="8195" name="Rectangle 3"/>
          <p:cNvSpPr>
            <a:spLocks noGrp="1" noChangeArrowheads="1"/>
          </p:cNvSpPr>
          <p:nvPr>
            <p:ph sz="quarter" idx="1"/>
          </p:nvPr>
        </p:nvSpPr>
        <p:spPr>
          <a:xfrm>
            <a:off x="1524000" y="1295400"/>
            <a:ext cx="7010400" cy="4953000"/>
          </a:xfrm>
        </p:spPr>
        <p:txBody>
          <a:bodyPr>
            <a:normAutofit lnSpcReduction="10000"/>
          </a:bodyPr>
          <a:lstStyle/>
          <a:p>
            <a:pPr marL="274320" indent="-274320" fontAlgn="auto">
              <a:lnSpc>
                <a:spcPct val="90000"/>
              </a:lnSpc>
              <a:spcAft>
                <a:spcPts val="0"/>
              </a:spcAft>
              <a:buFont typeface="Wingdings"/>
              <a:buChar char=""/>
              <a:defRPr/>
            </a:pPr>
            <a:r>
              <a:rPr lang="en-US" sz="3600" smtClean="0">
                <a:solidFill>
                  <a:schemeClr val="tx2"/>
                </a:solidFill>
                <a:latin typeface="Arial Narrow" pitchFamily="34" charset="0"/>
              </a:rPr>
              <a:t>Ada 3 macam hal yang harus dikelola dalam </a:t>
            </a:r>
            <a:r>
              <a:rPr lang="en-US" sz="3600" i="1" smtClean="0">
                <a:solidFill>
                  <a:schemeClr val="tx2"/>
                </a:solidFill>
                <a:latin typeface="Arial Narrow" pitchFamily="34" charset="0"/>
              </a:rPr>
              <a:t>supply chain </a:t>
            </a:r>
            <a:r>
              <a:rPr lang="en-US" sz="3600" smtClean="0">
                <a:solidFill>
                  <a:schemeClr val="tx2"/>
                </a:solidFill>
                <a:latin typeface="Arial Narrow" pitchFamily="34" charset="0"/>
              </a:rPr>
              <a:t>yaitu :</a:t>
            </a:r>
          </a:p>
          <a:p>
            <a:pPr marL="640080" lvl="1" indent="-274320" fontAlgn="auto">
              <a:lnSpc>
                <a:spcPct val="90000"/>
              </a:lnSpc>
              <a:spcAft>
                <a:spcPts val="0"/>
              </a:spcAft>
              <a:buFont typeface="Wingdings 2"/>
              <a:buChar char=""/>
              <a:defRPr/>
            </a:pPr>
            <a:r>
              <a:rPr lang="en-US" sz="3200" smtClean="0">
                <a:solidFill>
                  <a:schemeClr val="tx2"/>
                </a:solidFill>
                <a:latin typeface="Arial Narrow" pitchFamily="34" charset="0"/>
              </a:rPr>
              <a:t>Pertama, aliran </a:t>
            </a:r>
            <a:r>
              <a:rPr lang="en-US" sz="3200" smtClean="0">
                <a:solidFill>
                  <a:srgbClr val="FF0000"/>
                </a:solidFill>
                <a:latin typeface="Arial Narrow" pitchFamily="34" charset="0"/>
              </a:rPr>
              <a:t>barang</a:t>
            </a:r>
            <a:r>
              <a:rPr lang="en-US" sz="3200" smtClean="0">
                <a:solidFill>
                  <a:schemeClr val="tx2"/>
                </a:solidFill>
                <a:latin typeface="Arial Narrow" pitchFamily="34" charset="0"/>
              </a:rPr>
              <a:t> dari hulu ke hilir. contohnya bahan baku yang dikirim dari supplier ke pabrik, setelah produksi selesai dikirim ke distributor, pengecer, kemudian ke pemakai akhir.</a:t>
            </a:r>
          </a:p>
          <a:p>
            <a:pPr marL="640080" lvl="1" indent="-274320" fontAlgn="auto">
              <a:lnSpc>
                <a:spcPct val="90000"/>
              </a:lnSpc>
              <a:spcAft>
                <a:spcPts val="0"/>
              </a:spcAft>
              <a:buFont typeface="Wingdings 2"/>
              <a:buChar char=""/>
              <a:defRPr/>
            </a:pPr>
            <a:r>
              <a:rPr lang="en-US" sz="3200" smtClean="0">
                <a:solidFill>
                  <a:schemeClr val="tx2"/>
                </a:solidFill>
                <a:latin typeface="Arial Narrow" pitchFamily="34" charset="0"/>
              </a:rPr>
              <a:t>Kedua, aliran </a:t>
            </a:r>
            <a:r>
              <a:rPr lang="en-US" sz="3200" smtClean="0">
                <a:solidFill>
                  <a:srgbClr val="FF0000"/>
                </a:solidFill>
                <a:latin typeface="Arial Narrow" pitchFamily="34" charset="0"/>
              </a:rPr>
              <a:t>uang</a:t>
            </a:r>
            <a:r>
              <a:rPr lang="en-US" sz="3200" smtClean="0">
                <a:solidFill>
                  <a:schemeClr val="tx2"/>
                </a:solidFill>
                <a:latin typeface="Arial Narrow" pitchFamily="34" charset="0"/>
              </a:rPr>
              <a:t> dan sejenisnya yang mengalir dari hilir ke hulu dan </a:t>
            </a:r>
          </a:p>
          <a:p>
            <a:pPr marL="640080" lvl="1" indent="-274320" fontAlgn="auto">
              <a:lnSpc>
                <a:spcPct val="90000"/>
              </a:lnSpc>
              <a:spcAft>
                <a:spcPts val="0"/>
              </a:spcAft>
              <a:buFont typeface="Wingdings 2"/>
              <a:buChar char=""/>
              <a:defRPr/>
            </a:pPr>
            <a:r>
              <a:rPr lang="en-US" sz="3200" smtClean="0">
                <a:solidFill>
                  <a:schemeClr val="tx2"/>
                </a:solidFill>
                <a:latin typeface="Arial Narrow" pitchFamily="34" charset="0"/>
              </a:rPr>
              <a:t>Ketiga adalah aliran </a:t>
            </a:r>
            <a:r>
              <a:rPr lang="en-US" sz="3200" smtClean="0">
                <a:solidFill>
                  <a:srgbClr val="FF0000"/>
                </a:solidFill>
                <a:latin typeface="Arial Narrow" pitchFamily="34" charset="0"/>
              </a:rPr>
              <a:t>informasi</a:t>
            </a:r>
            <a:r>
              <a:rPr lang="en-US" sz="3200" smtClean="0">
                <a:solidFill>
                  <a:schemeClr val="tx2"/>
                </a:solidFill>
                <a:latin typeface="Arial Narrow" pitchFamily="34" charset="0"/>
              </a:rPr>
              <a:t> yang bisa terjadi dari hulu ke hilir atau sebaliknya.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fontAlgn="auto">
              <a:spcAft>
                <a:spcPts val="0"/>
              </a:spcAft>
              <a:defRPr/>
            </a:pPr>
            <a:endParaRPr lang="en-US" smtClean="0"/>
          </a:p>
        </p:txBody>
      </p:sp>
      <p:sp>
        <p:nvSpPr>
          <p:cNvPr id="15363" name="Content Placeholder 2"/>
          <p:cNvSpPr>
            <a:spLocks noGrp="1"/>
          </p:cNvSpPr>
          <p:nvPr>
            <p:ph sz="quarter" idx="1"/>
          </p:nvPr>
        </p:nvSpPr>
        <p:spPr>
          <a:xfrm>
            <a:off x="457200" y="1600200"/>
            <a:ext cx="7467600" cy="4873625"/>
          </a:xfrm>
        </p:spPr>
        <p:txBody>
          <a:bodyPr/>
          <a:lstStyle/>
          <a:p>
            <a:endParaRPr lang="en-US" smtClean="0"/>
          </a:p>
        </p:txBody>
      </p:sp>
      <p:pic>
        <p:nvPicPr>
          <p:cNvPr id="15364" name="Picture 5"/>
          <p:cNvPicPr>
            <a:picLocks noChangeAspect="1" noChangeArrowheads="1"/>
          </p:cNvPicPr>
          <p:nvPr/>
        </p:nvPicPr>
        <p:blipFill>
          <a:blip r:embed="rId2"/>
          <a:srcRect/>
          <a:stretch>
            <a:fillRect/>
          </a:stretch>
        </p:blipFill>
        <p:spPr bwMode="auto">
          <a:xfrm>
            <a:off x="304800" y="152400"/>
            <a:ext cx="8610600" cy="6288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fontAlgn="auto">
              <a:spcAft>
                <a:spcPts val="0"/>
              </a:spcAft>
              <a:defRPr/>
            </a:pPr>
            <a:r>
              <a:rPr lang="en-US" i="1" smtClean="0">
                <a:latin typeface="Impact" pitchFamily="34" charset="0"/>
              </a:rPr>
              <a:t>Supply chain</a:t>
            </a:r>
          </a:p>
        </p:txBody>
      </p:sp>
      <p:pic>
        <p:nvPicPr>
          <p:cNvPr id="34820" name="Picture 4" descr="SCM"/>
          <p:cNvPicPr>
            <a:picLocks noGrp="1" noChangeAspect="1" noChangeArrowheads="1"/>
          </p:cNvPicPr>
          <p:nvPr>
            <p:ph sz="quarter" idx="1"/>
          </p:nvPr>
        </p:nvPicPr>
        <p:blipFill>
          <a:blip r:embed="rId2">
            <a:lum bright="-12000" contrast="24000"/>
          </a:blip>
          <a:srcRect/>
          <a:stretch>
            <a:fillRect/>
          </a:stretch>
        </p:blipFill>
        <p:spPr>
          <a:xfrm>
            <a:off x="1998663" y="3021013"/>
            <a:ext cx="4384675" cy="2032000"/>
          </a:xfrm>
          <a:noFill/>
          <a:ln w="38100" cmpd="dbl">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plus(in)">
                                      <p:cBhvr>
                                        <p:cTn id="7" dur="2000"/>
                                        <p:tgtEl>
                                          <p:spTgt spid="34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fontAlgn="auto">
              <a:spcAft>
                <a:spcPts val="0"/>
              </a:spcAft>
              <a:defRPr/>
            </a:pPr>
            <a:r>
              <a:rPr lang="en-US" i="1" smtClean="0">
                <a:latin typeface="Impact" pitchFamily="34" charset="0"/>
              </a:rPr>
              <a:t>Supply chain</a:t>
            </a:r>
          </a:p>
        </p:txBody>
      </p:sp>
      <p:sp>
        <p:nvSpPr>
          <p:cNvPr id="17411" name="Rectangle 3"/>
          <p:cNvSpPr>
            <a:spLocks noGrp="1" noChangeArrowheads="1"/>
          </p:cNvSpPr>
          <p:nvPr>
            <p:ph sz="quarter" idx="1"/>
          </p:nvPr>
        </p:nvSpPr>
        <p:spPr>
          <a:xfrm>
            <a:off x="1524000" y="1295400"/>
            <a:ext cx="7391400" cy="2743200"/>
          </a:xfrm>
        </p:spPr>
        <p:txBody>
          <a:bodyPr/>
          <a:lstStyle/>
          <a:p>
            <a:pPr>
              <a:lnSpc>
                <a:spcPct val="90000"/>
              </a:lnSpc>
            </a:pPr>
            <a:r>
              <a:rPr lang="en-US" sz="3600" smtClean="0">
                <a:solidFill>
                  <a:schemeClr val="tx2"/>
                </a:solidFill>
                <a:latin typeface="Arial Narrow" pitchFamily="34" charset="0"/>
              </a:rPr>
              <a:t>Dalam kondisi nyata tidak sesederhana sebagaimana diatas, contoh sebuah produk sederhana yaitu biskuit kaleng.</a:t>
            </a:r>
          </a:p>
          <a:p>
            <a:pPr>
              <a:lnSpc>
                <a:spcPct val="90000"/>
              </a:lnSpc>
            </a:pPr>
            <a:r>
              <a:rPr lang="en-US" sz="3600" smtClean="0">
                <a:solidFill>
                  <a:schemeClr val="tx2"/>
                </a:solidFill>
                <a:latin typeface="Arial Narrow" pitchFamily="34" charset="0"/>
              </a:rPr>
              <a:t>Pihak yang terlibat dalam </a:t>
            </a:r>
            <a:r>
              <a:rPr lang="en-US" sz="3600" i="1" smtClean="0">
                <a:solidFill>
                  <a:schemeClr val="tx2"/>
                </a:solidFill>
                <a:latin typeface="Arial Narrow" pitchFamily="34" charset="0"/>
              </a:rPr>
              <a:t>supply chain </a:t>
            </a:r>
            <a:r>
              <a:rPr lang="en-US" sz="3600" smtClean="0">
                <a:solidFill>
                  <a:schemeClr val="tx2"/>
                </a:solidFill>
                <a:latin typeface="Arial Narrow" pitchFamily="34" charset="0"/>
              </a:rPr>
              <a:t>biskuit kaleng tersebut adalah : </a:t>
            </a:r>
          </a:p>
        </p:txBody>
      </p:sp>
      <p:graphicFrame>
        <p:nvGraphicFramePr>
          <p:cNvPr id="32801" name="Group 33"/>
          <p:cNvGraphicFramePr>
            <a:graphicFrameLocks noGrp="1"/>
          </p:cNvGraphicFramePr>
          <p:nvPr/>
        </p:nvGraphicFramePr>
        <p:xfrm>
          <a:off x="1752600" y="3962400"/>
          <a:ext cx="7010400" cy="2895600"/>
        </p:xfrm>
        <a:graphic>
          <a:graphicData uri="http://schemas.openxmlformats.org/drawingml/2006/table">
            <a:tbl>
              <a:tblPr/>
              <a:tblGrid>
                <a:gridCol w="3276600"/>
                <a:gridCol w="3733800"/>
              </a:tblGrid>
              <a:tr h="2895600">
                <a:tc>
                  <a:txBody>
                    <a:bodyPr/>
                    <a:lstStyle/>
                    <a:p>
                      <a:pPr marL="623888" marR="0" lvl="1" indent="-457200" algn="l" defTabSz="914400" rtl="0" eaLnBrk="0" fontAlgn="base" latinLnBrk="0" hangingPunct="0">
                        <a:lnSpc>
                          <a:spcPct val="90000"/>
                        </a:lnSpc>
                        <a:spcBef>
                          <a:spcPct val="20000"/>
                        </a:spcBef>
                        <a:spcAft>
                          <a:spcPct val="0"/>
                        </a:spcAft>
                        <a:buClrTx/>
                        <a:buSzTx/>
                        <a:buFontTx/>
                        <a:buAutoNum type="arabicPeriod"/>
                        <a:tabLst/>
                      </a:pPr>
                      <a:r>
                        <a:rPr kumimoji="0" lang="en-US" sz="2400" b="0" i="0" u="none" strike="noStrike" cap="none" normalizeH="0" baseline="0" smtClean="0">
                          <a:ln>
                            <a:noFill/>
                          </a:ln>
                          <a:solidFill>
                            <a:schemeClr val="tx2"/>
                          </a:solidFill>
                          <a:effectLst/>
                          <a:latin typeface="Arial Narrow" pitchFamily="34" charset="0"/>
                        </a:rPr>
                        <a:t>penghasil gandum  </a:t>
                      </a:r>
                    </a:p>
                    <a:p>
                      <a:pPr marL="623888" marR="0" lvl="1" indent="-457200" algn="l" defTabSz="914400" rtl="0" eaLnBrk="0" fontAlgn="base" latinLnBrk="0" hangingPunct="0">
                        <a:lnSpc>
                          <a:spcPct val="90000"/>
                        </a:lnSpc>
                        <a:spcBef>
                          <a:spcPct val="20000"/>
                        </a:spcBef>
                        <a:spcAft>
                          <a:spcPct val="0"/>
                        </a:spcAft>
                        <a:buClrTx/>
                        <a:buSzTx/>
                        <a:buFontTx/>
                        <a:buAutoNum type="arabicPeriod"/>
                        <a:tabLst/>
                      </a:pPr>
                      <a:r>
                        <a:rPr kumimoji="0" lang="en-US" sz="2400" b="0" i="0" u="none" strike="noStrike" cap="none" normalizeH="0" baseline="0" smtClean="0">
                          <a:ln>
                            <a:noFill/>
                          </a:ln>
                          <a:solidFill>
                            <a:schemeClr val="tx2"/>
                          </a:solidFill>
                          <a:effectLst/>
                          <a:latin typeface="Arial Narrow" pitchFamily="34" charset="0"/>
                        </a:rPr>
                        <a:t>penghasil tebu  </a:t>
                      </a:r>
                    </a:p>
                    <a:p>
                      <a:pPr marL="623888" marR="0" lvl="1" indent="-457200" algn="l" defTabSz="914400" rtl="0" eaLnBrk="0" fontAlgn="base" latinLnBrk="0" hangingPunct="0">
                        <a:lnSpc>
                          <a:spcPct val="90000"/>
                        </a:lnSpc>
                        <a:spcBef>
                          <a:spcPct val="20000"/>
                        </a:spcBef>
                        <a:spcAft>
                          <a:spcPct val="0"/>
                        </a:spcAft>
                        <a:buClrTx/>
                        <a:buSzTx/>
                        <a:buFontTx/>
                        <a:buAutoNum type="arabicPeriod"/>
                        <a:tabLst/>
                      </a:pPr>
                      <a:r>
                        <a:rPr kumimoji="0" lang="en-US" sz="2400" b="0" i="0" u="none" strike="noStrike" cap="none" normalizeH="0" baseline="0" smtClean="0">
                          <a:ln>
                            <a:noFill/>
                          </a:ln>
                          <a:solidFill>
                            <a:schemeClr val="tx2"/>
                          </a:solidFill>
                          <a:effectLst/>
                          <a:latin typeface="Arial Narrow" pitchFamily="34" charset="0"/>
                        </a:rPr>
                        <a:t>penghasil garam  </a:t>
                      </a:r>
                    </a:p>
                    <a:p>
                      <a:pPr marL="623888" marR="0" lvl="1" indent="-457200" algn="l" defTabSz="914400" rtl="0" eaLnBrk="0" fontAlgn="base" latinLnBrk="0" hangingPunct="0">
                        <a:lnSpc>
                          <a:spcPct val="90000"/>
                        </a:lnSpc>
                        <a:spcBef>
                          <a:spcPct val="20000"/>
                        </a:spcBef>
                        <a:spcAft>
                          <a:spcPct val="0"/>
                        </a:spcAft>
                        <a:buClrTx/>
                        <a:buSzTx/>
                        <a:buFontTx/>
                        <a:buAutoNum type="arabicPeriod"/>
                        <a:tabLst/>
                      </a:pPr>
                      <a:r>
                        <a:rPr kumimoji="0" lang="en-US" sz="2400" b="0" i="0" u="none" strike="noStrike" cap="none" normalizeH="0" baseline="0" smtClean="0">
                          <a:ln>
                            <a:noFill/>
                          </a:ln>
                          <a:solidFill>
                            <a:schemeClr val="tx2"/>
                          </a:solidFill>
                          <a:effectLst/>
                          <a:latin typeface="Arial Narrow" pitchFamily="34" charset="0"/>
                        </a:rPr>
                        <a:t>penghasil aluminium  </a:t>
                      </a:r>
                    </a:p>
                    <a:p>
                      <a:pPr marL="623888" marR="0" lvl="1" indent="-457200" algn="l" defTabSz="914400" rtl="0" eaLnBrk="0" fontAlgn="base" latinLnBrk="0" hangingPunct="0">
                        <a:lnSpc>
                          <a:spcPct val="90000"/>
                        </a:lnSpc>
                        <a:spcBef>
                          <a:spcPct val="20000"/>
                        </a:spcBef>
                        <a:spcAft>
                          <a:spcPct val="0"/>
                        </a:spcAft>
                        <a:buClrTx/>
                        <a:buSzTx/>
                        <a:buFontTx/>
                        <a:buAutoNum type="arabicPeriod"/>
                        <a:tabLst/>
                      </a:pPr>
                      <a:r>
                        <a:rPr kumimoji="0" lang="en-US" sz="2400" b="0" i="0" u="none" strike="noStrike" cap="none" normalizeH="0" baseline="0" smtClean="0">
                          <a:ln>
                            <a:noFill/>
                          </a:ln>
                          <a:solidFill>
                            <a:schemeClr val="tx2"/>
                          </a:solidFill>
                          <a:effectLst/>
                          <a:latin typeface="Arial Narrow" pitchFamily="34" charset="0"/>
                        </a:rPr>
                        <a:t>pabrik tepung terigu  </a:t>
                      </a:r>
                    </a:p>
                    <a:p>
                      <a:pPr marL="623888" marR="0" lvl="1" indent="-457200" algn="l" defTabSz="914400" rtl="0" eaLnBrk="0" fontAlgn="base" latinLnBrk="0" hangingPunct="0">
                        <a:lnSpc>
                          <a:spcPct val="90000"/>
                        </a:lnSpc>
                        <a:spcBef>
                          <a:spcPct val="20000"/>
                        </a:spcBef>
                        <a:spcAft>
                          <a:spcPct val="0"/>
                        </a:spcAft>
                        <a:buClrTx/>
                        <a:buSzTx/>
                        <a:buFontTx/>
                        <a:buAutoNum type="arabicPeriod"/>
                        <a:tabLst/>
                      </a:pPr>
                      <a:r>
                        <a:rPr kumimoji="0" lang="en-US" sz="2400" b="0" i="0" u="none" strike="noStrike" cap="none" normalizeH="0" baseline="0" smtClean="0">
                          <a:ln>
                            <a:noFill/>
                          </a:ln>
                          <a:solidFill>
                            <a:schemeClr val="tx2"/>
                          </a:solidFill>
                          <a:effectLst/>
                          <a:latin typeface="Arial Narrow" pitchFamily="34" charset="0"/>
                        </a:rPr>
                        <a:t>pabrik gula  </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cap="flat">
                      <a:noFill/>
                    </a:lnT>
                    <a:lnB cap="flat">
                      <a:noFill/>
                    </a:lnB>
                    <a:lnTlToBr>
                      <a:noFill/>
                    </a:lnTlToBr>
                    <a:lnBlToTr>
                      <a:noFill/>
                    </a:lnBlToTr>
                    <a:noFill/>
                  </a:tcPr>
                </a:tc>
                <a:tc>
                  <a:txBody>
                    <a:bodyPr/>
                    <a:lstStyle/>
                    <a:p>
                      <a:pPr marL="623888" marR="0" lvl="1" indent="-457200" algn="l" defTabSz="914400" rtl="0" eaLnBrk="0" fontAlgn="base" latinLnBrk="0" hangingPunct="0">
                        <a:lnSpc>
                          <a:spcPct val="90000"/>
                        </a:lnSpc>
                        <a:spcBef>
                          <a:spcPct val="20000"/>
                        </a:spcBef>
                        <a:spcAft>
                          <a:spcPct val="0"/>
                        </a:spcAft>
                        <a:buClrTx/>
                        <a:buSzTx/>
                        <a:buFontTx/>
                        <a:buAutoNum type="arabicPeriod" startAt="7"/>
                        <a:tabLst/>
                      </a:pPr>
                      <a:r>
                        <a:rPr kumimoji="0" lang="en-US" sz="2400" b="0" i="0" u="none" strike="noStrike" cap="none" normalizeH="0" baseline="0" dirty="0" smtClean="0">
                          <a:ln>
                            <a:noFill/>
                          </a:ln>
                          <a:solidFill>
                            <a:schemeClr val="tx2"/>
                          </a:solidFill>
                          <a:effectLst/>
                          <a:latin typeface="Arial Narrow" pitchFamily="34" charset="0"/>
                        </a:rPr>
                        <a:t>distributor </a:t>
                      </a:r>
                      <a:r>
                        <a:rPr kumimoji="0" lang="en-US" sz="2400" b="0" i="0" u="none" strike="noStrike" cap="none" normalizeH="0" baseline="0" dirty="0" err="1" smtClean="0">
                          <a:ln>
                            <a:noFill/>
                          </a:ln>
                          <a:solidFill>
                            <a:schemeClr val="tx2"/>
                          </a:solidFill>
                          <a:effectLst/>
                          <a:latin typeface="Arial Narrow" pitchFamily="34" charset="0"/>
                        </a:rPr>
                        <a:t>garam</a:t>
                      </a:r>
                      <a:endParaRPr kumimoji="0" lang="en-US" sz="2400" b="0" i="0" u="none" strike="noStrike" cap="none" normalizeH="0" baseline="0" dirty="0" smtClean="0">
                        <a:ln>
                          <a:noFill/>
                        </a:ln>
                        <a:solidFill>
                          <a:schemeClr val="tx2"/>
                        </a:solidFill>
                        <a:effectLst/>
                        <a:latin typeface="Arial Narrow" pitchFamily="34" charset="0"/>
                      </a:endParaRPr>
                    </a:p>
                    <a:p>
                      <a:pPr marL="623888" marR="0" lvl="1" indent="-457200" algn="l" defTabSz="914400" rtl="0" eaLnBrk="0" fontAlgn="base" latinLnBrk="0" hangingPunct="0">
                        <a:lnSpc>
                          <a:spcPct val="90000"/>
                        </a:lnSpc>
                        <a:spcBef>
                          <a:spcPct val="20000"/>
                        </a:spcBef>
                        <a:spcAft>
                          <a:spcPct val="0"/>
                        </a:spcAft>
                        <a:buClrTx/>
                        <a:buSzTx/>
                        <a:buFontTx/>
                        <a:buAutoNum type="arabicPeriod" startAt="7"/>
                        <a:tabLst/>
                      </a:pPr>
                      <a:r>
                        <a:rPr kumimoji="0" lang="en-US" sz="2400" b="0" i="0" u="none" strike="noStrike" cap="none" normalizeH="0" baseline="0" dirty="0" err="1" smtClean="0">
                          <a:ln>
                            <a:noFill/>
                          </a:ln>
                          <a:solidFill>
                            <a:schemeClr val="tx2"/>
                          </a:solidFill>
                          <a:effectLst/>
                          <a:latin typeface="Arial Narrow" pitchFamily="34" charset="0"/>
                        </a:rPr>
                        <a:t>pabrik</a:t>
                      </a:r>
                      <a:r>
                        <a:rPr kumimoji="0" lang="en-US" sz="2400" b="0" i="0" u="none" strike="noStrike" cap="none" normalizeH="0" baseline="0" dirty="0" smtClean="0">
                          <a:ln>
                            <a:noFill/>
                          </a:ln>
                          <a:solidFill>
                            <a:schemeClr val="tx2"/>
                          </a:solidFill>
                          <a:effectLst/>
                          <a:latin typeface="Arial Narrow" pitchFamily="34" charset="0"/>
                        </a:rPr>
                        <a:t> </a:t>
                      </a:r>
                      <a:r>
                        <a:rPr kumimoji="0" lang="en-US" sz="2400" b="0" i="0" u="none" strike="noStrike" cap="none" normalizeH="0" baseline="0" dirty="0" err="1" smtClean="0">
                          <a:ln>
                            <a:noFill/>
                          </a:ln>
                          <a:solidFill>
                            <a:schemeClr val="tx2"/>
                          </a:solidFill>
                          <a:effectLst/>
                          <a:latin typeface="Arial Narrow" pitchFamily="34" charset="0"/>
                        </a:rPr>
                        <a:t>kaleng</a:t>
                      </a:r>
                      <a:r>
                        <a:rPr kumimoji="0" lang="en-US" sz="2400" b="0" i="0" u="none" strike="noStrike" cap="none" normalizeH="0" baseline="0" dirty="0" smtClean="0">
                          <a:ln>
                            <a:noFill/>
                          </a:ln>
                          <a:solidFill>
                            <a:schemeClr val="tx2"/>
                          </a:solidFill>
                          <a:effectLst/>
                          <a:latin typeface="Arial Narrow" pitchFamily="34" charset="0"/>
                        </a:rPr>
                        <a:t>  </a:t>
                      </a:r>
                    </a:p>
                    <a:p>
                      <a:pPr marL="623888" marR="0" lvl="1" indent="-457200" algn="l" defTabSz="914400" rtl="0" eaLnBrk="0" fontAlgn="base" latinLnBrk="0" hangingPunct="0">
                        <a:lnSpc>
                          <a:spcPct val="90000"/>
                        </a:lnSpc>
                        <a:spcBef>
                          <a:spcPct val="20000"/>
                        </a:spcBef>
                        <a:spcAft>
                          <a:spcPct val="0"/>
                        </a:spcAft>
                        <a:buClrTx/>
                        <a:buSzTx/>
                        <a:buFontTx/>
                        <a:buAutoNum type="arabicPeriod" startAt="7"/>
                        <a:tabLst/>
                      </a:pPr>
                      <a:r>
                        <a:rPr kumimoji="0" lang="en-US" sz="2400" b="0" i="0" u="none" strike="noStrike" cap="none" normalizeH="0" baseline="0" dirty="0" err="1" smtClean="0">
                          <a:ln>
                            <a:noFill/>
                          </a:ln>
                          <a:solidFill>
                            <a:schemeClr val="tx2"/>
                          </a:solidFill>
                          <a:effectLst/>
                          <a:latin typeface="Arial Narrow" pitchFamily="34" charset="0"/>
                        </a:rPr>
                        <a:t>pabrik</a:t>
                      </a:r>
                      <a:r>
                        <a:rPr kumimoji="0" lang="en-US" sz="2400" b="0" i="0" u="none" strike="noStrike" cap="none" normalizeH="0" baseline="0" dirty="0" smtClean="0">
                          <a:ln>
                            <a:noFill/>
                          </a:ln>
                          <a:solidFill>
                            <a:schemeClr val="tx2"/>
                          </a:solidFill>
                          <a:effectLst/>
                          <a:latin typeface="Arial Narrow" pitchFamily="34" charset="0"/>
                        </a:rPr>
                        <a:t> </a:t>
                      </a:r>
                      <a:r>
                        <a:rPr kumimoji="0" lang="en-US" sz="2400" b="0" i="0" u="none" strike="noStrike" cap="none" normalizeH="0" baseline="0" dirty="0" err="1" smtClean="0">
                          <a:ln>
                            <a:noFill/>
                          </a:ln>
                          <a:solidFill>
                            <a:schemeClr val="tx2"/>
                          </a:solidFill>
                          <a:effectLst/>
                          <a:latin typeface="Arial Narrow" pitchFamily="34" charset="0"/>
                        </a:rPr>
                        <a:t>biskuit</a:t>
                      </a:r>
                      <a:r>
                        <a:rPr kumimoji="0" lang="en-US" sz="2400" b="0" i="0" u="none" strike="noStrike" cap="none" normalizeH="0" baseline="0" dirty="0" smtClean="0">
                          <a:ln>
                            <a:noFill/>
                          </a:ln>
                          <a:solidFill>
                            <a:schemeClr val="tx2"/>
                          </a:solidFill>
                          <a:effectLst/>
                          <a:latin typeface="Arial Narrow" pitchFamily="34" charset="0"/>
                        </a:rPr>
                        <a:t>  </a:t>
                      </a:r>
                    </a:p>
                    <a:p>
                      <a:pPr marL="623888" marR="0" lvl="1" indent="-457200" algn="l" defTabSz="914400" rtl="0" eaLnBrk="0" fontAlgn="base" latinLnBrk="0" hangingPunct="0">
                        <a:lnSpc>
                          <a:spcPct val="90000"/>
                        </a:lnSpc>
                        <a:spcBef>
                          <a:spcPct val="20000"/>
                        </a:spcBef>
                        <a:spcAft>
                          <a:spcPct val="0"/>
                        </a:spcAft>
                        <a:buClrTx/>
                        <a:buSzTx/>
                        <a:buFontTx/>
                        <a:buAutoNum type="arabicPeriod" startAt="7"/>
                        <a:tabLst/>
                      </a:pPr>
                      <a:r>
                        <a:rPr kumimoji="0" lang="en-US" sz="2400" b="0" i="0" u="none" strike="noStrike" cap="none" normalizeH="0" baseline="0" dirty="0" smtClean="0">
                          <a:ln>
                            <a:noFill/>
                          </a:ln>
                          <a:solidFill>
                            <a:schemeClr val="tx2"/>
                          </a:solidFill>
                          <a:effectLst/>
                          <a:latin typeface="Arial Narrow" pitchFamily="34" charset="0"/>
                        </a:rPr>
                        <a:t>distributor </a:t>
                      </a:r>
                      <a:r>
                        <a:rPr kumimoji="0" lang="en-US" sz="2400" b="0" i="0" u="none" strike="noStrike" cap="none" normalizeH="0" baseline="0" dirty="0" err="1" smtClean="0">
                          <a:ln>
                            <a:noFill/>
                          </a:ln>
                          <a:solidFill>
                            <a:schemeClr val="tx2"/>
                          </a:solidFill>
                          <a:effectLst/>
                          <a:latin typeface="Arial Narrow" pitchFamily="34" charset="0"/>
                        </a:rPr>
                        <a:t>biskuit</a:t>
                      </a:r>
                      <a:r>
                        <a:rPr kumimoji="0" lang="en-US" sz="2400" b="0" i="0" u="none" strike="noStrike" cap="none" normalizeH="0" baseline="0" dirty="0" smtClean="0">
                          <a:ln>
                            <a:noFill/>
                          </a:ln>
                          <a:solidFill>
                            <a:schemeClr val="tx2"/>
                          </a:solidFill>
                          <a:effectLst/>
                          <a:latin typeface="Arial Narrow" pitchFamily="34" charset="0"/>
                        </a:rPr>
                        <a:t>  </a:t>
                      </a:r>
                    </a:p>
                    <a:p>
                      <a:pPr marL="623888" marR="0" lvl="1" indent="-457200" algn="l" defTabSz="914400" rtl="0" eaLnBrk="0" fontAlgn="base" latinLnBrk="0" hangingPunct="0">
                        <a:lnSpc>
                          <a:spcPct val="90000"/>
                        </a:lnSpc>
                        <a:spcBef>
                          <a:spcPct val="20000"/>
                        </a:spcBef>
                        <a:spcAft>
                          <a:spcPct val="0"/>
                        </a:spcAft>
                        <a:buClrTx/>
                        <a:buSzTx/>
                        <a:buFontTx/>
                        <a:buAutoNum type="arabicPeriod" startAt="7"/>
                        <a:tabLst/>
                      </a:pPr>
                      <a:r>
                        <a:rPr kumimoji="0" lang="en-US" sz="2400" b="0" i="0" u="none" strike="noStrike" cap="none" normalizeH="0" baseline="0" dirty="0" smtClean="0">
                          <a:ln>
                            <a:noFill/>
                          </a:ln>
                          <a:solidFill>
                            <a:schemeClr val="tx2"/>
                          </a:solidFill>
                          <a:effectLst/>
                          <a:latin typeface="Arial Narrow" pitchFamily="34" charset="0"/>
                        </a:rPr>
                        <a:t>supermarket  </a:t>
                      </a:r>
                    </a:p>
                    <a:p>
                      <a:pPr marL="623888" marR="0" lvl="1" indent="-457200" algn="l" defTabSz="914400" rtl="0" eaLnBrk="0" fontAlgn="base" latinLnBrk="0" hangingPunct="0">
                        <a:lnSpc>
                          <a:spcPct val="90000"/>
                        </a:lnSpc>
                        <a:spcBef>
                          <a:spcPct val="20000"/>
                        </a:spcBef>
                        <a:spcAft>
                          <a:spcPct val="0"/>
                        </a:spcAft>
                        <a:buClrTx/>
                        <a:buSzTx/>
                        <a:buFontTx/>
                        <a:buAutoNum type="arabicPeriod" startAt="7"/>
                        <a:tabLst/>
                      </a:pPr>
                      <a:r>
                        <a:rPr kumimoji="0" lang="en-US" sz="2400" b="0" i="0" u="none" strike="noStrike" cap="none" normalizeH="0" baseline="0" dirty="0" err="1" smtClean="0">
                          <a:ln>
                            <a:noFill/>
                          </a:ln>
                          <a:solidFill>
                            <a:schemeClr val="tx2"/>
                          </a:solidFill>
                          <a:effectLst/>
                          <a:latin typeface="Arial Narrow" pitchFamily="34" charset="0"/>
                        </a:rPr>
                        <a:t>perusahaan</a:t>
                      </a:r>
                      <a:r>
                        <a:rPr kumimoji="0" lang="en-US" sz="2400" b="0" i="0" u="none" strike="noStrike" cap="none" normalizeH="0" baseline="0" dirty="0" smtClean="0">
                          <a:ln>
                            <a:noFill/>
                          </a:ln>
                          <a:solidFill>
                            <a:schemeClr val="tx2"/>
                          </a:solidFill>
                          <a:effectLst/>
                          <a:latin typeface="Arial Narrow" pitchFamily="34" charset="0"/>
                        </a:rPr>
                        <a:t> </a:t>
                      </a:r>
                      <a:r>
                        <a:rPr kumimoji="0" lang="en-US" sz="2400" b="0" i="0" u="none" strike="noStrike" cap="none" normalizeH="0" baseline="0" dirty="0" err="1" smtClean="0">
                          <a:ln>
                            <a:noFill/>
                          </a:ln>
                          <a:solidFill>
                            <a:schemeClr val="tx2"/>
                          </a:solidFill>
                          <a:effectLst/>
                          <a:latin typeface="Arial Narrow" pitchFamily="34" charset="0"/>
                        </a:rPr>
                        <a:t>transportasi</a:t>
                      </a:r>
                      <a:r>
                        <a:rPr kumimoji="0" lang="en-US" sz="2400" b="0" i="0" u="none" strike="noStrike" cap="none" normalizeH="0" baseline="0" dirty="0" smtClean="0">
                          <a:ln>
                            <a:noFill/>
                          </a:ln>
                          <a:solidFill>
                            <a:schemeClr val="tx2"/>
                          </a:solidFill>
                          <a:effectLst/>
                          <a:latin typeface="Arial Narrow" pitchFamily="34" charset="0"/>
                        </a:rPr>
                        <a:t> </a:t>
                      </a:r>
                      <a:r>
                        <a:rPr kumimoji="0" lang="en-US" sz="2400" b="0" i="0" u="none" strike="noStrike" cap="none" normalizeH="0" baseline="0" dirty="0" err="1" smtClean="0">
                          <a:ln>
                            <a:noFill/>
                          </a:ln>
                          <a:solidFill>
                            <a:schemeClr val="tx2"/>
                          </a:solidFill>
                          <a:effectLst/>
                          <a:latin typeface="Arial Narrow" pitchFamily="34" charset="0"/>
                        </a:rPr>
                        <a:t>dan</a:t>
                      </a:r>
                      <a:r>
                        <a:rPr kumimoji="0" lang="en-US" sz="2400" b="0" i="0" u="none" strike="noStrike" cap="none" normalizeH="0" baseline="0" dirty="0" smtClean="0">
                          <a:ln>
                            <a:noFill/>
                          </a:ln>
                          <a:solidFill>
                            <a:schemeClr val="tx2"/>
                          </a:solidFill>
                          <a:effectLst/>
                          <a:latin typeface="Arial Narrow" pitchFamily="34" charset="0"/>
                        </a:rPr>
                        <a:t> </a:t>
                      </a:r>
                      <a:r>
                        <a:rPr kumimoji="0" lang="en-US" sz="2400" b="0" i="0" u="none" strike="noStrike" cap="none" normalizeH="0" baseline="0" dirty="0" err="1" smtClean="0">
                          <a:ln>
                            <a:noFill/>
                          </a:ln>
                          <a:solidFill>
                            <a:schemeClr val="tx2"/>
                          </a:solidFill>
                          <a:effectLst/>
                          <a:latin typeface="Arial Narrow" pitchFamily="34" charset="0"/>
                        </a:rPr>
                        <a:t>pergudangan</a:t>
                      </a:r>
                      <a:r>
                        <a:rPr kumimoji="0" lang="en-US" sz="2400" b="0" i="0" u="none" strike="noStrike" cap="none" normalizeH="0" baseline="0" dirty="0" smtClean="0">
                          <a:ln>
                            <a:noFill/>
                          </a:ln>
                          <a:solidFill>
                            <a:schemeClr val="tx2"/>
                          </a:solidFill>
                          <a:effectLst/>
                          <a:latin typeface="Arial Narrow" pitchFamily="34" charset="0"/>
                        </a:rPr>
                        <a:t>.</a:t>
                      </a: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325</TotalTime>
  <Words>702</Words>
  <Application>Microsoft PowerPoint</Application>
  <PresentationFormat>On-screen Show (4:3)</PresentationFormat>
  <Paragraphs>91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Oriel</vt:lpstr>
      <vt:lpstr>Manajemen rantai pasokan</vt:lpstr>
      <vt:lpstr>Materi</vt:lpstr>
      <vt:lpstr>ERP Modules  (Posisi SCM, CRM)</vt:lpstr>
      <vt:lpstr>Slide 4</vt:lpstr>
      <vt:lpstr>Supply chain</vt:lpstr>
      <vt:lpstr>Supply chain</vt:lpstr>
      <vt:lpstr>Slide 7</vt:lpstr>
      <vt:lpstr>Supply chain</vt:lpstr>
      <vt:lpstr>Supply chain</vt:lpstr>
      <vt:lpstr>Supply chain</vt:lpstr>
      <vt:lpstr>Supply chain</vt:lpstr>
      <vt:lpstr>Supply chain</vt:lpstr>
      <vt:lpstr>Supply chain management</vt:lpstr>
      <vt:lpstr>Supply Chain Management</vt:lpstr>
      <vt:lpstr>Lingkup SCM</vt:lpstr>
      <vt:lpstr>Lingkup SCM</vt:lpstr>
      <vt:lpstr>Pengembangan Produk</vt:lpstr>
      <vt:lpstr>Pengembangan Produk</vt:lpstr>
      <vt:lpstr>Pengembangan Produk</vt:lpstr>
    </vt:vector>
  </TitlesOfParts>
  <Company>Informatika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rantai pasokan</dc:title>
  <dc:creator>Ainul Yaqin</dc:creator>
  <cp:lastModifiedBy>DYART</cp:lastModifiedBy>
  <cp:revision>31</cp:revision>
  <dcterms:created xsi:type="dcterms:W3CDTF">2008-12-04T10:17:57Z</dcterms:created>
  <dcterms:modified xsi:type="dcterms:W3CDTF">2019-09-03T03:06:24Z</dcterms:modified>
</cp:coreProperties>
</file>