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9"/>
  </p:notesMasterIdLst>
  <p:handoutMasterIdLst>
    <p:handoutMasterId r:id="rId30"/>
  </p:handoutMasterIdLst>
  <p:sldIdLst>
    <p:sldId id="317" r:id="rId5"/>
    <p:sldId id="307" r:id="rId6"/>
    <p:sldId id="308" r:id="rId7"/>
    <p:sldId id="278" r:id="rId8"/>
    <p:sldId id="309" r:id="rId9"/>
    <p:sldId id="263" r:id="rId10"/>
    <p:sldId id="310" r:id="rId11"/>
    <p:sldId id="311" r:id="rId12"/>
    <p:sldId id="279" r:id="rId13"/>
    <p:sldId id="351" r:id="rId14"/>
    <p:sldId id="353" r:id="rId15"/>
    <p:sldId id="354" r:id="rId16"/>
    <p:sldId id="355" r:id="rId17"/>
    <p:sldId id="356" r:id="rId18"/>
    <p:sldId id="357" r:id="rId19"/>
    <p:sldId id="358" r:id="rId20"/>
    <p:sldId id="320" r:id="rId21"/>
    <p:sldId id="316" r:id="rId22"/>
    <p:sldId id="359" r:id="rId23"/>
    <p:sldId id="360" r:id="rId24"/>
    <p:sldId id="361" r:id="rId25"/>
    <p:sldId id="362" r:id="rId26"/>
    <p:sldId id="363" r:id="rId27"/>
    <p:sldId id="36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5405" autoAdjust="0"/>
  </p:normalViewPr>
  <p:slideViewPr>
    <p:cSldViewPr snapToGrid="0">
      <p:cViewPr varScale="1">
        <p:scale>
          <a:sx n="71" d="100"/>
          <a:sy n="71" d="100"/>
        </p:scale>
        <p:origin x="696" y="72"/>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7/21/2024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7/21/2024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67409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7"/>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2"/>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7/21/2024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42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 id="2147483683" r:id="rId15"/>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noorbaiti055@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nurhentisimatupang@unesa.ac.id"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tmp"/><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C08F091-62FF-4CCB-A8E3-B5623ADD039F}"/>
              </a:ext>
            </a:extLst>
          </p:cNvPr>
          <p:cNvPicPr>
            <a:picLocks noChangeAspect="1"/>
          </p:cNvPicPr>
          <p:nvPr/>
        </p:nvPicPr>
        <p:blipFill>
          <a:blip r:embed="rId3"/>
          <a:stretch>
            <a:fillRect/>
          </a:stretch>
        </p:blipFill>
        <p:spPr>
          <a:xfrm>
            <a:off x="73625" y="61913"/>
            <a:ext cx="1217293" cy="1232018"/>
          </a:xfrm>
          <a:prstGeom prst="rect">
            <a:avLst/>
          </a:prstGeom>
        </p:spPr>
      </p:pic>
      <p:pic>
        <p:nvPicPr>
          <p:cNvPr id="8" name="Picture 7">
            <a:extLst>
              <a:ext uri="{FF2B5EF4-FFF2-40B4-BE49-F238E27FC236}">
                <a16:creationId xmlns:a16="http://schemas.microsoft.com/office/drawing/2014/main" id="{46A4641A-1261-4B6F-A1F6-5CD6E39B150A}"/>
              </a:ext>
            </a:extLst>
          </p:cNvPr>
          <p:cNvPicPr>
            <a:picLocks noChangeAspect="1"/>
          </p:cNvPicPr>
          <p:nvPr/>
        </p:nvPicPr>
        <p:blipFill>
          <a:blip r:embed="rId4"/>
          <a:stretch>
            <a:fillRect/>
          </a:stretch>
        </p:blipFill>
        <p:spPr>
          <a:xfrm>
            <a:off x="3226156" y="-47605"/>
            <a:ext cx="1217293" cy="1306635"/>
          </a:xfrm>
          <a:prstGeom prst="rect">
            <a:avLst/>
          </a:prstGeom>
        </p:spPr>
      </p:pic>
      <p:pic>
        <p:nvPicPr>
          <p:cNvPr id="10" name="Picture 9">
            <a:extLst>
              <a:ext uri="{FF2B5EF4-FFF2-40B4-BE49-F238E27FC236}">
                <a16:creationId xmlns:a16="http://schemas.microsoft.com/office/drawing/2014/main" id="{B84196E9-7E56-4EC1-967D-D0F956E2C8AB}"/>
              </a:ext>
            </a:extLst>
          </p:cNvPr>
          <p:cNvPicPr>
            <a:picLocks noChangeAspect="1"/>
          </p:cNvPicPr>
          <p:nvPr/>
        </p:nvPicPr>
        <p:blipFill>
          <a:blip r:embed="rId5"/>
          <a:stretch>
            <a:fillRect/>
          </a:stretch>
        </p:blipFill>
        <p:spPr>
          <a:xfrm>
            <a:off x="1166047" y="-105452"/>
            <a:ext cx="2092623" cy="1566747"/>
          </a:xfrm>
          <a:prstGeom prst="rect">
            <a:avLst/>
          </a:prstGeom>
        </p:spPr>
      </p:pic>
      <p:sp>
        <p:nvSpPr>
          <p:cNvPr id="21" name="TextBox 20">
            <a:extLst>
              <a:ext uri="{FF2B5EF4-FFF2-40B4-BE49-F238E27FC236}">
                <a16:creationId xmlns:a16="http://schemas.microsoft.com/office/drawing/2014/main" id="{A4784141-C692-44B7-9150-5DFF2B8BFEB7}"/>
              </a:ext>
            </a:extLst>
          </p:cNvPr>
          <p:cNvSpPr txBox="1"/>
          <p:nvPr/>
        </p:nvSpPr>
        <p:spPr>
          <a:xfrm>
            <a:off x="4443449" y="-53788"/>
            <a:ext cx="6098240" cy="1384995"/>
          </a:xfrm>
          <a:prstGeom prst="rect">
            <a:avLst/>
          </a:prstGeom>
          <a:noFill/>
        </p:spPr>
        <p:txBody>
          <a:bodyPr wrap="square">
            <a:spAutoFit/>
          </a:bodyPr>
          <a:lstStyle/>
          <a:p>
            <a:r>
              <a:rPr lang="en-US" sz="2800" b="0" cap="none" spc="0" dirty="0" err="1">
                <a:ln w="0"/>
                <a:solidFill>
                  <a:schemeClr val="tx1"/>
                </a:solidFill>
                <a:effectLst>
                  <a:outerShdw blurRad="38100" dist="19050" dir="2700000" algn="tl" rotWithShape="0">
                    <a:schemeClr val="dk1">
                      <a:alpha val="40000"/>
                    </a:schemeClr>
                  </a:outerShdw>
                </a:effectLst>
              </a:rPr>
              <a:t>Universitas</a:t>
            </a:r>
            <a:r>
              <a:rPr lang="en-US" sz="2800" b="0" cap="none" spc="0" dirty="0">
                <a:ln w="0"/>
                <a:solidFill>
                  <a:schemeClr val="tx1"/>
                </a:solidFill>
                <a:effectLst>
                  <a:outerShdw blurRad="38100" dist="19050" dir="2700000" algn="tl" rotWithShape="0">
                    <a:schemeClr val="dk1">
                      <a:alpha val="40000"/>
                    </a:schemeClr>
                  </a:outerShdw>
                </a:effectLst>
              </a:rPr>
              <a:t> </a:t>
            </a:r>
          </a:p>
          <a:p>
            <a:r>
              <a:rPr lang="en-US" sz="2800" b="0" cap="none" spc="0" dirty="0">
                <a:ln w="0"/>
                <a:solidFill>
                  <a:schemeClr val="tx1"/>
                </a:solidFill>
                <a:effectLst>
                  <a:outerShdw blurRad="38100" dist="19050" dir="2700000" algn="tl" rotWithShape="0">
                    <a:schemeClr val="dk1">
                      <a:alpha val="40000"/>
                    </a:schemeClr>
                  </a:outerShdw>
                </a:effectLst>
              </a:rPr>
              <a:t>Muhammadiyah </a:t>
            </a:r>
          </a:p>
          <a:p>
            <a:r>
              <a:rPr lang="en-US" sz="2800" b="0" cap="none" spc="0" dirty="0">
                <a:ln w="0"/>
                <a:solidFill>
                  <a:schemeClr val="tx1"/>
                </a:solidFill>
                <a:effectLst>
                  <a:outerShdw blurRad="38100" dist="19050" dir="2700000" algn="tl" rotWithShape="0">
                    <a:schemeClr val="dk1">
                      <a:alpha val="40000"/>
                    </a:schemeClr>
                  </a:outerShdw>
                </a:effectLst>
              </a:rPr>
              <a:t>Banjarmasin</a:t>
            </a:r>
          </a:p>
        </p:txBody>
      </p:sp>
      <p:sp>
        <p:nvSpPr>
          <p:cNvPr id="26" name="Title 1">
            <a:extLst>
              <a:ext uri="{FF2B5EF4-FFF2-40B4-BE49-F238E27FC236}">
                <a16:creationId xmlns:a16="http://schemas.microsoft.com/office/drawing/2014/main" id="{9C08B9BB-A3AA-41E5-8EB4-1781979208F7}"/>
              </a:ext>
            </a:extLst>
          </p:cNvPr>
          <p:cNvSpPr txBox="1">
            <a:spLocks/>
          </p:cNvSpPr>
          <p:nvPr/>
        </p:nvSpPr>
        <p:spPr bwMode="auto">
          <a:xfrm>
            <a:off x="2815898" y="2107686"/>
            <a:ext cx="7358063"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lvl1pPr algn="ctr" rtl="0" eaLnBrk="0" fontAlgn="base" hangingPunct="0">
              <a:spcBef>
                <a:spcPct val="0"/>
              </a:spcBef>
              <a:spcAft>
                <a:spcPct val="0"/>
              </a:spcAft>
              <a:defRPr sz="5900">
                <a:solidFill>
                  <a:schemeClr val="tx1"/>
                </a:solidFill>
                <a:latin typeface="+mj-lt"/>
                <a:ea typeface="+mj-ea"/>
                <a:cs typeface="ヒラギノ角ゴ ProN W3"/>
                <a:sym typeface="Gill Sans"/>
              </a:defRPr>
            </a:lvl1pPr>
            <a:lvl2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2pPr>
            <a:lvl3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3pPr>
            <a:lvl4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4pPr>
            <a:lvl5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5pPr>
            <a:lvl6pPr marL="321457"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6pPr>
            <a:lvl7pPr marL="642915"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7pPr>
            <a:lvl8pPr marL="964372"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8pPr>
            <a:lvl9pPr marL="1285829"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9pPr>
          </a:lstStyle>
          <a:p>
            <a:endParaRPr lang="en-US" sz="3200" b="1" kern="0" dirty="0"/>
          </a:p>
        </p:txBody>
      </p:sp>
      <p:sp>
        <p:nvSpPr>
          <p:cNvPr id="27" name="Rectangle 26">
            <a:extLst>
              <a:ext uri="{FF2B5EF4-FFF2-40B4-BE49-F238E27FC236}">
                <a16:creationId xmlns:a16="http://schemas.microsoft.com/office/drawing/2014/main" id="{8DACC25B-09C4-43D2-B774-20A2244A3AB2}"/>
              </a:ext>
            </a:extLst>
          </p:cNvPr>
          <p:cNvSpPr/>
          <p:nvPr/>
        </p:nvSpPr>
        <p:spPr bwMode="auto">
          <a:xfrm>
            <a:off x="313874" y="5512594"/>
            <a:ext cx="5004048" cy="985899"/>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id-ID" sz="240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Gill Sans" pitchFamily="32" charset="0"/>
                <a:ea typeface="ヒラギノ角ゴ ProN W3" pitchFamily="32" charset="-128"/>
                <a:sym typeface="Gill Sans" pitchFamily="32" charset="0"/>
                <a:hlinkClick r:id="rId6">
                  <a:extLst>
                    <a:ext uri="{A12FA001-AC4F-418D-AE19-62706E023703}">
                      <ahyp:hlinkClr xmlns:ahyp="http://schemas.microsoft.com/office/drawing/2018/hyperlinkcolor" val="tx"/>
                    </a:ext>
                  </a:extLst>
                </a:hlinkClick>
              </a:rPr>
              <a:t>Noor Baiti, S.Pd, M.Pd</a:t>
            </a:r>
          </a:p>
          <a:p>
            <a:pPr marL="0" marR="0" indent="0" algn="ctr" defTabSz="914400" rtl="0" eaLnBrk="1" fontAlgn="base" latinLnBrk="0" hangingPunct="1">
              <a:lnSpc>
                <a:spcPct val="100000"/>
              </a:lnSpc>
              <a:spcBef>
                <a:spcPct val="0"/>
              </a:spcBef>
              <a:spcAft>
                <a:spcPct val="0"/>
              </a:spcAft>
              <a:buClrTx/>
              <a:buSzTx/>
              <a:buFontTx/>
              <a:buNone/>
              <a:tabLst/>
            </a:pPr>
            <a:r>
              <a:rPr kumimoji="0" lang="id-ID" sz="2400" i="0" u="none" strike="noStrike" normalizeH="0" baseline="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Gill Sans" pitchFamily="32" charset="0"/>
                <a:ea typeface="ヒラギノ角ゴ ProN W3" pitchFamily="32" charset="-128"/>
                <a:sym typeface="Gill Sans" pitchFamily="32" charset="0"/>
                <a:hlinkClick r:id="rId7">
                  <a:extLst>
                    <a:ext uri="{A12FA001-AC4F-418D-AE19-62706E023703}">
                      <ahyp:hlinkClr xmlns:ahyp="http://schemas.microsoft.com/office/drawing/2018/hyperlinkcolor" val="tx"/>
                    </a:ext>
                  </a:extLst>
                </a:hlinkClick>
              </a:rPr>
              <a:t>noorbaiti055@gmail.com</a:t>
            </a:r>
            <a:endParaRPr kumimoji="0" lang="id-ID" sz="2400" i="0" u="none" strike="noStrike" normalizeH="0" baseline="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Gill Sans" pitchFamily="32" charset="0"/>
              <a:ea typeface="ヒラギノ角ゴ ProN W3" pitchFamily="32" charset="-128"/>
              <a:sym typeface="Gill Sans" pitchFamily="32"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GB" sz="2400" i="0" u="none" strike="noStrike" normalizeH="0" baseline="0" dirty="0">
                <a:ln w="0">
                  <a:solidFill>
                    <a:sysClr val="windowText" lastClr="000000"/>
                  </a:solidFill>
                </a:ln>
                <a:solidFill>
                  <a:sysClr val="windowText" lastClr="000000"/>
                </a:solidFill>
                <a:effectLst>
                  <a:outerShdw blurRad="38100" dist="19050" dir="2700000" algn="tl" rotWithShape="0">
                    <a:schemeClr val="dk1">
                      <a:alpha val="40000"/>
                    </a:schemeClr>
                  </a:outerShdw>
                </a:effectLst>
                <a:latin typeface="Gill Sans" pitchFamily="32" charset="0"/>
                <a:ea typeface="ヒラギノ角ゴ ProN W3" pitchFamily="32" charset="-128"/>
                <a:sym typeface="Gill Sans" pitchFamily="32" charset="0"/>
              </a:rPr>
              <a:t> </a:t>
            </a:r>
          </a:p>
        </p:txBody>
      </p:sp>
      <p:sp>
        <p:nvSpPr>
          <p:cNvPr id="28" name="Title 1">
            <a:extLst>
              <a:ext uri="{FF2B5EF4-FFF2-40B4-BE49-F238E27FC236}">
                <a16:creationId xmlns:a16="http://schemas.microsoft.com/office/drawing/2014/main" id="{B0F0D430-B672-484B-8C59-90C1671E9E9E}"/>
              </a:ext>
            </a:extLst>
          </p:cNvPr>
          <p:cNvSpPr txBox="1">
            <a:spLocks/>
          </p:cNvSpPr>
          <p:nvPr/>
        </p:nvSpPr>
        <p:spPr bwMode="auto">
          <a:xfrm>
            <a:off x="3573415" y="810720"/>
            <a:ext cx="7358063"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lvl1pPr algn="ctr" rtl="0" eaLnBrk="0" fontAlgn="base" hangingPunct="0">
              <a:spcBef>
                <a:spcPct val="0"/>
              </a:spcBef>
              <a:spcAft>
                <a:spcPct val="0"/>
              </a:spcAft>
              <a:defRPr sz="5900">
                <a:solidFill>
                  <a:schemeClr val="tx1"/>
                </a:solidFill>
                <a:latin typeface="+mj-lt"/>
                <a:ea typeface="+mj-ea"/>
                <a:cs typeface="ヒラギノ角ゴ ProN W3"/>
                <a:sym typeface="Gill Sans"/>
              </a:defRPr>
            </a:lvl1pPr>
            <a:lvl2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2pPr>
            <a:lvl3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3pPr>
            <a:lvl4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4pPr>
            <a:lvl5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5pPr>
            <a:lvl6pPr marL="321457"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6pPr>
            <a:lvl7pPr marL="642915"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7pPr>
            <a:lvl8pPr marL="964372"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8pPr>
            <a:lvl9pPr marL="1285829"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9pPr>
          </a:lstStyle>
          <a:p>
            <a:r>
              <a:rPr lang="en-US" sz="3600" b="1" kern="0" dirty="0" err="1"/>
              <a:t>Pertemuan</a:t>
            </a:r>
            <a:r>
              <a:rPr lang="en-US" sz="3600" b="1" kern="0" dirty="0"/>
              <a:t> 2</a:t>
            </a:r>
            <a:br>
              <a:rPr lang="en-US" sz="3600" b="1" kern="0" dirty="0"/>
            </a:br>
            <a:r>
              <a:rPr lang="id-ID" sz="2400" b="1" kern="0" dirty="0"/>
              <a:t>Pengembangan Fisik</a:t>
            </a:r>
            <a:r>
              <a:rPr lang="en-US" sz="2400" b="1" kern="0" dirty="0"/>
              <a:t> </a:t>
            </a:r>
            <a:r>
              <a:rPr lang="en-US" sz="2400" b="1" kern="0" dirty="0" err="1"/>
              <a:t>Motorik</a:t>
            </a:r>
            <a:r>
              <a:rPr lang="en-US" sz="2400" b="1" kern="0" dirty="0"/>
              <a:t> AUD</a:t>
            </a:r>
            <a:r>
              <a:rPr lang="id-ID" sz="2400" b="1" kern="0" dirty="0"/>
              <a:t> </a:t>
            </a:r>
            <a:br>
              <a:rPr lang="en-US" sz="2400" b="1" kern="0" dirty="0"/>
            </a:br>
            <a:r>
              <a:rPr lang="en-US" sz="2400" b="1" kern="0" dirty="0"/>
              <a:t>Program </a:t>
            </a:r>
            <a:r>
              <a:rPr lang="en-US" sz="2400" b="1" kern="0" dirty="0" err="1"/>
              <a:t>Studi</a:t>
            </a:r>
            <a:r>
              <a:rPr lang="en-US" sz="2400" b="1" kern="0" dirty="0"/>
              <a:t> PIAUD</a:t>
            </a:r>
            <a:br>
              <a:rPr lang="en-US" sz="2400" b="1" kern="0" dirty="0"/>
            </a:br>
            <a:r>
              <a:rPr lang="en-US" sz="2400" b="1" kern="0" dirty="0" err="1"/>
              <a:t>Fakultas</a:t>
            </a:r>
            <a:r>
              <a:rPr lang="en-US" sz="2400" b="1" kern="0" dirty="0"/>
              <a:t> Agama Islam </a:t>
            </a:r>
          </a:p>
          <a:p>
            <a:r>
              <a:rPr lang="en-US" sz="2400" b="1" kern="0" dirty="0" err="1"/>
              <a:t>Universitas</a:t>
            </a:r>
            <a:r>
              <a:rPr lang="en-US" sz="2400" b="1" kern="0" dirty="0"/>
              <a:t> Muhammadiyah Banjarmasin</a:t>
            </a:r>
            <a:br>
              <a:rPr lang="en-US" sz="2400" b="1" kern="0" dirty="0"/>
            </a:br>
            <a:endParaRPr lang="en-US" sz="2400" b="1" kern="0" dirty="0"/>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D78EF-3BF1-4115-9B90-FE55495D8CC7}"/>
              </a:ext>
            </a:extLst>
          </p:cNvPr>
          <p:cNvSpPr>
            <a:spLocks noGrp="1"/>
          </p:cNvSpPr>
          <p:nvPr>
            <p:ph type="ctrTitle"/>
          </p:nvPr>
        </p:nvSpPr>
        <p:spPr/>
        <p:txBody>
          <a:bodyPr/>
          <a:lstStyle/>
          <a:p>
            <a:endParaRPr lang="en-ID"/>
          </a:p>
        </p:txBody>
      </p:sp>
      <p:sp>
        <p:nvSpPr>
          <p:cNvPr id="3" name="Subtitle 2">
            <a:extLst>
              <a:ext uri="{FF2B5EF4-FFF2-40B4-BE49-F238E27FC236}">
                <a16:creationId xmlns:a16="http://schemas.microsoft.com/office/drawing/2014/main" id="{CBA2A9DB-4DD0-4890-A3CA-2087DC13EE82}"/>
              </a:ext>
            </a:extLst>
          </p:cNvPr>
          <p:cNvSpPr>
            <a:spLocks noGrp="1"/>
          </p:cNvSpPr>
          <p:nvPr>
            <p:ph type="subTitle" idx="1"/>
          </p:nvPr>
        </p:nvSpPr>
        <p:spPr/>
        <p:txBody>
          <a:bodyPr/>
          <a:lstStyle/>
          <a:p>
            <a:endParaRPr lang="en-ID"/>
          </a:p>
        </p:txBody>
      </p:sp>
      <p:pic>
        <p:nvPicPr>
          <p:cNvPr id="4" name="Picture 3">
            <a:extLst>
              <a:ext uri="{FF2B5EF4-FFF2-40B4-BE49-F238E27FC236}">
                <a16:creationId xmlns:a16="http://schemas.microsoft.com/office/drawing/2014/main" id="{B2FD881C-D768-4EB5-8E3A-B88D92C70F14}"/>
              </a:ext>
            </a:extLst>
          </p:cNvPr>
          <p:cNvPicPr>
            <a:picLocks noChangeAspect="1"/>
          </p:cNvPicPr>
          <p:nvPr/>
        </p:nvPicPr>
        <p:blipFill>
          <a:blip r:embed="rId2"/>
          <a:stretch>
            <a:fillRect/>
          </a:stretch>
        </p:blipFill>
        <p:spPr>
          <a:xfrm>
            <a:off x="1597626" y="61913"/>
            <a:ext cx="696074" cy="704494"/>
          </a:xfrm>
          <a:prstGeom prst="rect">
            <a:avLst/>
          </a:prstGeom>
        </p:spPr>
      </p:pic>
      <p:pic>
        <p:nvPicPr>
          <p:cNvPr id="5" name="Picture 4">
            <a:extLst>
              <a:ext uri="{FF2B5EF4-FFF2-40B4-BE49-F238E27FC236}">
                <a16:creationId xmlns:a16="http://schemas.microsoft.com/office/drawing/2014/main" id="{85C9C049-0EC3-44BE-AE72-D3E43E1AABFD}"/>
              </a:ext>
            </a:extLst>
          </p:cNvPr>
          <p:cNvPicPr>
            <a:picLocks noChangeAspect="1"/>
          </p:cNvPicPr>
          <p:nvPr/>
        </p:nvPicPr>
        <p:blipFill>
          <a:blip r:embed="rId3"/>
          <a:stretch>
            <a:fillRect/>
          </a:stretch>
        </p:blipFill>
        <p:spPr>
          <a:xfrm>
            <a:off x="3510452" y="60210"/>
            <a:ext cx="656324" cy="704494"/>
          </a:xfrm>
          <a:prstGeom prst="rect">
            <a:avLst/>
          </a:prstGeom>
        </p:spPr>
      </p:pic>
      <p:pic>
        <p:nvPicPr>
          <p:cNvPr id="6" name="Picture 5">
            <a:extLst>
              <a:ext uri="{FF2B5EF4-FFF2-40B4-BE49-F238E27FC236}">
                <a16:creationId xmlns:a16="http://schemas.microsoft.com/office/drawing/2014/main" id="{D375481A-3D02-478E-B82B-3B625E0024A9}"/>
              </a:ext>
            </a:extLst>
          </p:cNvPr>
          <p:cNvPicPr>
            <a:picLocks noChangeAspect="1"/>
          </p:cNvPicPr>
          <p:nvPr/>
        </p:nvPicPr>
        <p:blipFill>
          <a:blip r:embed="rId4"/>
          <a:stretch>
            <a:fillRect/>
          </a:stretch>
        </p:blipFill>
        <p:spPr>
          <a:xfrm>
            <a:off x="2180526" y="-81879"/>
            <a:ext cx="1403350" cy="1050688"/>
          </a:xfrm>
          <a:prstGeom prst="rect">
            <a:avLst/>
          </a:prstGeom>
        </p:spPr>
      </p:pic>
      <p:sp>
        <p:nvSpPr>
          <p:cNvPr id="7" name="TextBox 6">
            <a:extLst>
              <a:ext uri="{FF2B5EF4-FFF2-40B4-BE49-F238E27FC236}">
                <a16:creationId xmlns:a16="http://schemas.microsoft.com/office/drawing/2014/main" id="{5097650A-F4D8-4E04-9A60-127C5D9CD11E}"/>
              </a:ext>
            </a:extLst>
          </p:cNvPr>
          <p:cNvSpPr txBox="1"/>
          <p:nvPr/>
        </p:nvSpPr>
        <p:spPr>
          <a:xfrm>
            <a:off x="4174224" y="44624"/>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sp>
        <p:nvSpPr>
          <p:cNvPr id="8" name="Title 1">
            <a:extLst>
              <a:ext uri="{FF2B5EF4-FFF2-40B4-BE49-F238E27FC236}">
                <a16:creationId xmlns:a16="http://schemas.microsoft.com/office/drawing/2014/main" id="{6251481C-7CA9-4399-A5A6-A5612EDE2363}"/>
              </a:ext>
            </a:extLst>
          </p:cNvPr>
          <p:cNvSpPr txBox="1">
            <a:spLocks/>
          </p:cNvSpPr>
          <p:nvPr/>
        </p:nvSpPr>
        <p:spPr>
          <a:xfrm>
            <a:off x="6169025" y="273050"/>
            <a:ext cx="4041775"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800" kern="1200" cap="all" baseline="0">
                <a:solidFill>
                  <a:schemeClr val="tx1"/>
                </a:solidFill>
                <a:effectLst/>
                <a:latin typeface="+mj-lt"/>
                <a:ea typeface="+mj-ea"/>
                <a:cs typeface="+mj-cs"/>
              </a:defRPr>
            </a:lvl1pPr>
          </a:lstStyle>
          <a:p>
            <a:r>
              <a:rPr lang="id-ID" sz="2400"/>
              <a:t>Tujuan dan Landasan Pengembangan motorik anak</a:t>
            </a:r>
            <a:endParaRPr lang="id-ID" sz="2400" dirty="0"/>
          </a:p>
        </p:txBody>
      </p:sp>
      <p:sp>
        <p:nvSpPr>
          <p:cNvPr id="9" name="Content Placeholder 2">
            <a:extLst>
              <a:ext uri="{FF2B5EF4-FFF2-40B4-BE49-F238E27FC236}">
                <a16:creationId xmlns:a16="http://schemas.microsoft.com/office/drawing/2014/main" id="{FECDD8FC-58CE-48A9-AE9E-B4B7EDC43400}"/>
              </a:ext>
            </a:extLst>
          </p:cNvPr>
          <p:cNvSpPr txBox="1">
            <a:spLocks/>
          </p:cNvSpPr>
          <p:nvPr/>
        </p:nvSpPr>
        <p:spPr>
          <a:xfrm>
            <a:off x="1981200" y="1444295"/>
            <a:ext cx="4040188" cy="3941763"/>
          </a:xfrm>
          <a:prstGeom prst="rect">
            <a:avLst/>
          </a:prstGeom>
        </p:spPr>
        <p:style>
          <a:lnRef idx="2">
            <a:schemeClr val="dk1"/>
          </a:lnRef>
          <a:fillRef idx="1">
            <a:schemeClr val="lt1"/>
          </a:fillRef>
          <a:effectRef idx="0">
            <a:schemeClr val="dk1"/>
          </a:effectRef>
          <a:fontRef idx="minor">
            <a:schemeClr val="dk1"/>
          </a:fontRef>
        </p:style>
        <p:txBody>
          <a:bodyP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r>
              <a:rPr lang="id-ID" cap="none" dirty="0"/>
              <a:t>melakukan aktivitas fisik secara terkoordinasi dalam rangka kelenturan dan persiapan untuk menulis, keseimbangan, kelincahan, dan melatih keberanian</a:t>
            </a:r>
          </a:p>
          <a:p>
            <a:r>
              <a:rPr lang="id-ID" cap="none" dirty="0"/>
              <a:t>mengekpresikan diri dan berkreasi dengan berbagai gagasan dan imajinasi serta menggunakan berbagai media atau bahan menjadi suatu karya seni</a:t>
            </a:r>
          </a:p>
        </p:txBody>
      </p:sp>
      <p:sp>
        <p:nvSpPr>
          <p:cNvPr id="10" name="Content Placeholder 5">
            <a:extLst>
              <a:ext uri="{FF2B5EF4-FFF2-40B4-BE49-F238E27FC236}">
                <a16:creationId xmlns:a16="http://schemas.microsoft.com/office/drawing/2014/main" id="{566B7F74-F5B0-48F7-BFE4-2CAB61334E8A}"/>
              </a:ext>
            </a:extLst>
          </p:cNvPr>
          <p:cNvSpPr txBox="1">
            <a:spLocks/>
          </p:cNvSpPr>
          <p:nvPr/>
        </p:nvSpPr>
        <p:spPr>
          <a:xfrm>
            <a:off x="6169026" y="1444295"/>
            <a:ext cx="4041775" cy="3941763"/>
          </a:xfrm>
          <a:prstGeom prst="rect">
            <a:avLst/>
          </a:prstGeo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dk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dk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dk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dk1"/>
                </a:solidFill>
                <a:effectLst/>
                <a:latin typeface="+mn-lt"/>
                <a:ea typeface="+mn-ea"/>
                <a:cs typeface="+mn-cs"/>
              </a:defRPr>
            </a:lvl9pPr>
          </a:lstStyle>
          <a:p>
            <a:r>
              <a:rPr lang="id-ID" sz="1200" dirty="0">
                <a:solidFill>
                  <a:schemeClr val="tx1"/>
                </a:solidFill>
              </a:rPr>
              <a:t>Pedagogis</a:t>
            </a:r>
          </a:p>
          <a:p>
            <a:pPr marL="342900" indent="-342900">
              <a:buFont typeface="+mj-lt"/>
              <a:buAutoNum type="arabicPeriod"/>
            </a:pPr>
            <a:r>
              <a:rPr lang="id-ID" sz="1200" dirty="0">
                <a:solidFill>
                  <a:schemeClr val="tx1"/>
                </a:solidFill>
              </a:rPr>
              <a:t>Maria montessori (refleks – kebebasan)</a:t>
            </a:r>
          </a:p>
          <a:p>
            <a:pPr marL="342900" indent="-342900">
              <a:buFont typeface="+mj-lt"/>
              <a:buAutoNum type="arabicPeriod"/>
            </a:pPr>
            <a:r>
              <a:rPr lang="id-ID" sz="1200" dirty="0">
                <a:solidFill>
                  <a:schemeClr val="tx1"/>
                </a:solidFill>
              </a:rPr>
              <a:t>Piaget (berproses)</a:t>
            </a:r>
          </a:p>
          <a:p>
            <a:pPr marL="342900" indent="-342900">
              <a:buFont typeface="+mj-lt"/>
              <a:buAutoNum type="arabicPeriod"/>
            </a:pPr>
            <a:r>
              <a:rPr lang="id-ID" sz="1200" dirty="0">
                <a:solidFill>
                  <a:schemeClr val="tx1"/>
                </a:solidFill>
              </a:rPr>
              <a:t>Hurlock (usia 4-5 tahun pengendalian gerakan kasar)</a:t>
            </a:r>
          </a:p>
          <a:p>
            <a:pPr marL="342900" indent="-342900">
              <a:buFont typeface="+mj-lt"/>
              <a:buAutoNum type="arabicPeriod"/>
            </a:pPr>
            <a:r>
              <a:rPr lang="id-ID" sz="1200" dirty="0">
                <a:solidFill>
                  <a:schemeClr val="tx1"/>
                </a:solidFill>
              </a:rPr>
              <a:t>William stern (pengamatan terhadap diri sendiri, pengamatan lingkungan dekat, pengamatan lingkuan luas) </a:t>
            </a:r>
          </a:p>
          <a:p>
            <a:r>
              <a:rPr lang="id-ID" sz="1200" dirty="0">
                <a:solidFill>
                  <a:schemeClr val="tx1"/>
                </a:solidFill>
              </a:rPr>
              <a:t>Psikologis</a:t>
            </a:r>
          </a:p>
          <a:p>
            <a:pPr marL="342900" indent="-342900">
              <a:buFont typeface="+mj-lt"/>
              <a:buAutoNum type="arabicPeriod"/>
            </a:pPr>
            <a:r>
              <a:rPr lang="id-ID" sz="1200" dirty="0">
                <a:solidFill>
                  <a:schemeClr val="tx1"/>
                </a:solidFill>
              </a:rPr>
              <a:t>Peniruan</a:t>
            </a:r>
          </a:p>
          <a:p>
            <a:pPr marL="342900" indent="-342900">
              <a:buFont typeface="+mj-lt"/>
              <a:buAutoNum type="arabicPeriod"/>
            </a:pPr>
            <a:r>
              <a:rPr lang="id-ID" sz="1200" dirty="0">
                <a:solidFill>
                  <a:schemeClr val="tx1"/>
                </a:solidFill>
              </a:rPr>
              <a:t>Menggunakan konsep</a:t>
            </a:r>
          </a:p>
          <a:p>
            <a:pPr marL="342900" indent="-342900">
              <a:buFont typeface="+mj-lt"/>
              <a:buAutoNum type="arabicPeriod"/>
            </a:pPr>
            <a:r>
              <a:rPr lang="id-ID" sz="1200" dirty="0">
                <a:solidFill>
                  <a:schemeClr val="tx1"/>
                </a:solidFill>
              </a:rPr>
              <a:t>Ketelitian </a:t>
            </a:r>
          </a:p>
          <a:p>
            <a:pPr marL="342900" indent="-342900">
              <a:buFont typeface="+mj-lt"/>
              <a:buAutoNum type="arabicPeriod"/>
            </a:pPr>
            <a:r>
              <a:rPr lang="id-ID" sz="1200" dirty="0">
                <a:solidFill>
                  <a:schemeClr val="tx1"/>
                </a:solidFill>
              </a:rPr>
              <a:t>Perangkaian</a:t>
            </a:r>
          </a:p>
          <a:p>
            <a:pPr marL="342900" indent="-342900">
              <a:buFont typeface="+mj-lt"/>
              <a:buAutoNum type="arabicPeriod"/>
            </a:pPr>
            <a:r>
              <a:rPr lang="id-ID" sz="1200" dirty="0">
                <a:solidFill>
                  <a:schemeClr val="tx1"/>
                </a:solidFill>
              </a:rPr>
              <a:t>Kewajaran </a:t>
            </a:r>
          </a:p>
          <a:p>
            <a:pPr marL="0" indent="0">
              <a:buNone/>
            </a:pPr>
            <a:endParaRPr lang="id-ID" sz="1200" dirty="0">
              <a:solidFill>
                <a:schemeClr val="tx1"/>
              </a:solidFill>
            </a:endParaRPr>
          </a:p>
        </p:txBody>
      </p:sp>
      <p:pic>
        <p:nvPicPr>
          <p:cNvPr id="11" name="Picture 10">
            <a:extLst>
              <a:ext uri="{FF2B5EF4-FFF2-40B4-BE49-F238E27FC236}">
                <a16:creationId xmlns:a16="http://schemas.microsoft.com/office/drawing/2014/main" id="{9C329E51-254B-4B61-8E9D-E0EEE775941A}"/>
              </a:ext>
            </a:extLst>
          </p:cNvPr>
          <p:cNvPicPr>
            <a:picLocks noChangeAspect="1"/>
          </p:cNvPicPr>
          <p:nvPr/>
        </p:nvPicPr>
        <p:blipFill>
          <a:blip r:embed="rId2"/>
          <a:stretch>
            <a:fillRect/>
          </a:stretch>
        </p:blipFill>
        <p:spPr>
          <a:xfrm>
            <a:off x="1597626" y="35019"/>
            <a:ext cx="696074" cy="704494"/>
          </a:xfrm>
          <a:prstGeom prst="rect">
            <a:avLst/>
          </a:prstGeom>
        </p:spPr>
      </p:pic>
    </p:spTree>
    <p:extLst>
      <p:ext uri="{BB962C8B-B14F-4D97-AF65-F5344CB8AC3E}">
        <p14:creationId xmlns:p14="http://schemas.microsoft.com/office/powerpoint/2010/main" val="3565299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E24C-B8CF-4904-BD70-AA899E3EBABF}"/>
              </a:ext>
            </a:extLst>
          </p:cNvPr>
          <p:cNvSpPr>
            <a:spLocks noGrp="1"/>
          </p:cNvSpPr>
          <p:nvPr>
            <p:ph type="ctrTitle"/>
          </p:nvPr>
        </p:nvSpPr>
        <p:spPr/>
        <p:txBody>
          <a:bodyPr/>
          <a:lstStyle/>
          <a:p>
            <a:endParaRPr lang="en-ID"/>
          </a:p>
        </p:txBody>
      </p:sp>
      <p:sp>
        <p:nvSpPr>
          <p:cNvPr id="3" name="Subtitle 2">
            <a:extLst>
              <a:ext uri="{FF2B5EF4-FFF2-40B4-BE49-F238E27FC236}">
                <a16:creationId xmlns:a16="http://schemas.microsoft.com/office/drawing/2014/main" id="{493F9B4C-5FD1-4DCA-9A32-CBFC9EF44451}"/>
              </a:ext>
            </a:extLst>
          </p:cNvPr>
          <p:cNvSpPr>
            <a:spLocks noGrp="1"/>
          </p:cNvSpPr>
          <p:nvPr>
            <p:ph type="subTitle" idx="1"/>
          </p:nvPr>
        </p:nvSpPr>
        <p:spPr/>
        <p:txBody>
          <a:bodyPr/>
          <a:lstStyle/>
          <a:p>
            <a:endParaRPr lang="en-ID"/>
          </a:p>
        </p:txBody>
      </p:sp>
      <p:sp>
        <p:nvSpPr>
          <p:cNvPr id="4" name="Slide Number Placeholder 3">
            <a:extLst>
              <a:ext uri="{FF2B5EF4-FFF2-40B4-BE49-F238E27FC236}">
                <a16:creationId xmlns:a16="http://schemas.microsoft.com/office/drawing/2014/main" id="{67D851C0-C755-4699-93C4-38361D9FECDF}"/>
              </a:ext>
            </a:extLst>
          </p:cNvPr>
          <p:cNvSpPr>
            <a:spLocks noGrp="1"/>
          </p:cNvSpPr>
          <p:nvPr>
            <p:ph type="sldNum" sz="quarter" idx="12"/>
          </p:nvPr>
        </p:nvSpPr>
        <p:spPr/>
        <p:txBody>
          <a:bodyPr/>
          <a:lstStyle/>
          <a:p>
            <a:endParaRPr lang="en-US" dirty="0"/>
          </a:p>
        </p:txBody>
      </p:sp>
      <p:sp>
        <p:nvSpPr>
          <p:cNvPr id="5" name="Text Placeholder 3">
            <a:extLst>
              <a:ext uri="{FF2B5EF4-FFF2-40B4-BE49-F238E27FC236}">
                <a16:creationId xmlns:a16="http://schemas.microsoft.com/office/drawing/2014/main" id="{2C5D3CB9-B101-49C9-B97B-104FF703099C}"/>
              </a:ext>
            </a:extLst>
          </p:cNvPr>
          <p:cNvSpPr txBox="1">
            <a:spLocks/>
          </p:cNvSpPr>
          <p:nvPr/>
        </p:nvSpPr>
        <p:spPr>
          <a:xfrm>
            <a:off x="2212281" y="1600199"/>
            <a:ext cx="4039568" cy="639589"/>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id-ID"/>
              <a:t>Tujuan</a:t>
            </a:r>
          </a:p>
          <a:p>
            <a:endParaRPr lang="id-ID" dirty="0"/>
          </a:p>
        </p:txBody>
      </p:sp>
      <p:sp>
        <p:nvSpPr>
          <p:cNvPr id="6" name="Content Placeholder 2">
            <a:extLst>
              <a:ext uri="{FF2B5EF4-FFF2-40B4-BE49-F238E27FC236}">
                <a16:creationId xmlns:a16="http://schemas.microsoft.com/office/drawing/2014/main" id="{7AD08F95-3C50-44B1-BB78-9C39BD0F6604}"/>
              </a:ext>
            </a:extLst>
          </p:cNvPr>
          <p:cNvSpPr txBox="1">
            <a:spLocks/>
          </p:cNvSpPr>
          <p:nvPr/>
        </p:nvSpPr>
        <p:spPr>
          <a:xfrm>
            <a:off x="1492624" y="2239787"/>
            <a:ext cx="4759225" cy="4147566"/>
          </a:xfrm>
          <a:prstGeom prst="rect">
            <a:avLst/>
          </a:prstGeom>
        </p:spPr>
        <p:style>
          <a:lnRef idx="2">
            <a:schemeClr val="dk1"/>
          </a:lnRef>
          <a:fillRef idx="1">
            <a:schemeClr val="lt1"/>
          </a:fillRef>
          <a:effectRef idx="0">
            <a:schemeClr val="dk1"/>
          </a:effectRef>
          <a:fontRef idx="minor">
            <a:schemeClr val="dk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dirty="0"/>
              <a:t>melak</a:t>
            </a:r>
            <a:r>
              <a:rPr lang="en-US" dirty="0" err="1">
                <a:ln w="0"/>
              </a:rPr>
              <a:t>tujuan</a:t>
            </a:r>
            <a:r>
              <a:rPr lang="en-US" dirty="0">
                <a:ln w="0"/>
              </a:rPr>
              <a:t> </a:t>
            </a:r>
            <a:r>
              <a:rPr lang="en-US" dirty="0" err="1">
                <a:ln w="0"/>
              </a:rPr>
              <a:t>pengembangan</a:t>
            </a:r>
            <a:r>
              <a:rPr lang="en-US" dirty="0">
                <a:ln w="0"/>
              </a:rPr>
              <a:t> </a:t>
            </a:r>
            <a:r>
              <a:rPr lang="en-US" dirty="0" err="1">
                <a:ln w="0"/>
              </a:rPr>
              <a:t>motorik</a:t>
            </a:r>
            <a:r>
              <a:rPr lang="en-US" dirty="0">
                <a:ln w="0"/>
              </a:rPr>
              <a:t> </a:t>
            </a:r>
            <a:r>
              <a:rPr lang="en-US" dirty="0" err="1">
                <a:ln w="0"/>
              </a:rPr>
              <a:t>anak</a:t>
            </a:r>
            <a:r>
              <a:rPr lang="en-US" dirty="0">
                <a:ln w="0"/>
              </a:rPr>
              <a:t> </a:t>
            </a:r>
            <a:r>
              <a:rPr lang="en-US" dirty="0" err="1">
                <a:ln w="0"/>
              </a:rPr>
              <a:t>usia</a:t>
            </a:r>
            <a:r>
              <a:rPr lang="en-US" dirty="0">
                <a:ln w="0"/>
              </a:rPr>
              <a:t> </a:t>
            </a:r>
            <a:r>
              <a:rPr lang="en-US" dirty="0" err="1">
                <a:ln w="0"/>
              </a:rPr>
              <a:t>dini</a:t>
            </a:r>
            <a:r>
              <a:rPr lang="en-US" dirty="0">
                <a:ln w="0"/>
              </a:rPr>
              <a:t> </a:t>
            </a:r>
            <a:r>
              <a:rPr lang="en-US" dirty="0" err="1">
                <a:ln w="0"/>
              </a:rPr>
              <a:t>adalah</a:t>
            </a:r>
            <a:r>
              <a:rPr lang="en-US" dirty="0">
                <a:ln w="0"/>
              </a:rPr>
              <a:t>  </a:t>
            </a:r>
            <a:r>
              <a:rPr lang="en-US" dirty="0" err="1">
                <a:ln w="0"/>
              </a:rPr>
              <a:t>untuk</a:t>
            </a:r>
            <a:r>
              <a:rPr lang="en-US" dirty="0">
                <a:ln w="0"/>
              </a:rPr>
              <a:t> </a:t>
            </a:r>
            <a:r>
              <a:rPr lang="en-US" dirty="0" err="1">
                <a:ln w="0"/>
              </a:rPr>
              <a:t>membantu</a:t>
            </a:r>
            <a:r>
              <a:rPr lang="en-US" dirty="0">
                <a:ln w="0"/>
              </a:rPr>
              <a:t> </a:t>
            </a:r>
            <a:r>
              <a:rPr lang="en-US" dirty="0" err="1">
                <a:ln w="0"/>
              </a:rPr>
              <a:t>mengembangkan</a:t>
            </a:r>
            <a:r>
              <a:rPr lang="en-US" dirty="0">
                <a:ln w="0"/>
              </a:rPr>
              <a:t>. </a:t>
            </a:r>
            <a:r>
              <a:rPr lang="en-US" dirty="0" err="1">
                <a:ln w="0"/>
              </a:rPr>
              <a:t>berbagai</a:t>
            </a:r>
            <a:r>
              <a:rPr lang="en-US" dirty="0">
                <a:ln w="0"/>
              </a:rPr>
              <a:t> </a:t>
            </a:r>
            <a:r>
              <a:rPr lang="en-US" dirty="0" err="1">
                <a:ln w="0"/>
              </a:rPr>
              <a:t>potensi</a:t>
            </a:r>
            <a:r>
              <a:rPr lang="en-US" dirty="0">
                <a:ln w="0"/>
              </a:rPr>
              <a:t> </a:t>
            </a:r>
            <a:r>
              <a:rPr lang="en-US" dirty="0" err="1">
                <a:ln w="0"/>
              </a:rPr>
              <a:t>anak,baik</a:t>
            </a:r>
            <a:r>
              <a:rPr lang="en-US" dirty="0">
                <a:ln w="0"/>
              </a:rPr>
              <a:t> </a:t>
            </a:r>
            <a:r>
              <a:rPr lang="en-US" dirty="0" err="1">
                <a:ln w="0"/>
              </a:rPr>
              <a:t>psikis</a:t>
            </a:r>
            <a:r>
              <a:rPr lang="en-US" dirty="0">
                <a:ln w="0"/>
              </a:rPr>
              <a:t> </a:t>
            </a:r>
            <a:r>
              <a:rPr lang="en-US" dirty="0" err="1">
                <a:ln w="0"/>
              </a:rPr>
              <a:t>maupun</a:t>
            </a:r>
            <a:r>
              <a:rPr lang="en-US" dirty="0">
                <a:ln w="0"/>
              </a:rPr>
              <a:t> </a:t>
            </a:r>
            <a:r>
              <a:rPr lang="en-US" dirty="0" err="1">
                <a:ln w="0"/>
              </a:rPr>
              <a:t>fisik</a:t>
            </a:r>
            <a:r>
              <a:rPr lang="en-US" dirty="0">
                <a:ln w="0"/>
              </a:rPr>
              <a:t> ,yang </a:t>
            </a:r>
            <a:r>
              <a:rPr lang="en-US" dirty="0" err="1">
                <a:ln w="0"/>
              </a:rPr>
              <a:t>meliputi</a:t>
            </a:r>
            <a:r>
              <a:rPr lang="en-US" dirty="0">
                <a:ln w="0"/>
              </a:rPr>
              <a:t> moral dan </a:t>
            </a:r>
            <a:r>
              <a:rPr lang="en-US" dirty="0" err="1">
                <a:ln w="0"/>
              </a:rPr>
              <a:t>nilai-nilai</a:t>
            </a:r>
            <a:r>
              <a:rPr lang="en-US" dirty="0">
                <a:ln w="0"/>
              </a:rPr>
              <a:t> agama, </a:t>
            </a:r>
            <a:r>
              <a:rPr lang="en-US" dirty="0" err="1">
                <a:ln w="0"/>
              </a:rPr>
              <a:t>sosial</a:t>
            </a:r>
            <a:r>
              <a:rPr lang="en-US" dirty="0">
                <a:ln w="0"/>
              </a:rPr>
              <a:t> </a:t>
            </a:r>
            <a:r>
              <a:rPr lang="en-US" dirty="0" err="1">
                <a:ln w="0"/>
              </a:rPr>
              <a:t>emosional</a:t>
            </a:r>
            <a:r>
              <a:rPr lang="en-US" dirty="0">
                <a:ln w="0"/>
              </a:rPr>
              <a:t>, </a:t>
            </a:r>
            <a:r>
              <a:rPr lang="en-US" dirty="0" err="1">
                <a:ln w="0"/>
              </a:rPr>
              <a:t>kognitif</a:t>
            </a:r>
            <a:r>
              <a:rPr lang="en-US" dirty="0">
                <a:ln w="0"/>
              </a:rPr>
              <a:t>, </a:t>
            </a:r>
            <a:r>
              <a:rPr lang="en-US" dirty="0" err="1">
                <a:ln w="0"/>
              </a:rPr>
              <a:t>bahasa</a:t>
            </a:r>
            <a:r>
              <a:rPr lang="en-US" dirty="0">
                <a:ln w="0"/>
              </a:rPr>
              <a:t>, </a:t>
            </a:r>
            <a:r>
              <a:rPr lang="en-US" dirty="0" err="1">
                <a:ln w="0"/>
              </a:rPr>
              <a:t>fisik</a:t>
            </a:r>
            <a:r>
              <a:rPr lang="en-US" dirty="0">
                <a:ln w="0"/>
              </a:rPr>
              <a:t>/</a:t>
            </a:r>
            <a:r>
              <a:rPr lang="en-US" dirty="0" err="1">
                <a:ln w="0"/>
              </a:rPr>
              <a:t>motorik</a:t>
            </a:r>
            <a:r>
              <a:rPr lang="en-US" dirty="0">
                <a:ln w="0"/>
              </a:rPr>
              <a:t>, </a:t>
            </a:r>
            <a:r>
              <a:rPr lang="en-US" dirty="0" err="1">
                <a:ln w="0"/>
              </a:rPr>
              <a:t>kemandirian</a:t>
            </a:r>
            <a:r>
              <a:rPr lang="en-US" dirty="0">
                <a:ln w="0"/>
              </a:rPr>
              <a:t>, dan </a:t>
            </a:r>
            <a:r>
              <a:rPr lang="en-US" dirty="0" err="1">
                <a:ln w="0"/>
              </a:rPr>
              <a:t>seni</a:t>
            </a:r>
            <a:r>
              <a:rPr lang="en-US" dirty="0">
                <a:ln w="0"/>
              </a:rPr>
              <a:t> </a:t>
            </a:r>
            <a:r>
              <a:rPr lang="en-US" dirty="0" err="1">
                <a:ln w="0"/>
              </a:rPr>
              <a:t>untuk</a:t>
            </a:r>
            <a:r>
              <a:rPr lang="en-US" dirty="0">
                <a:ln w="0"/>
              </a:rPr>
              <a:t> </a:t>
            </a:r>
            <a:r>
              <a:rPr lang="en-US" dirty="0" err="1">
                <a:ln w="0"/>
              </a:rPr>
              <a:t>memasuki</a:t>
            </a:r>
            <a:r>
              <a:rPr lang="en-US" dirty="0">
                <a:ln w="0"/>
              </a:rPr>
              <a:t>  </a:t>
            </a:r>
            <a:r>
              <a:rPr lang="en-US" dirty="0" err="1">
                <a:ln w="0"/>
              </a:rPr>
              <a:t>pendidikan</a:t>
            </a:r>
            <a:r>
              <a:rPr lang="en-US" dirty="0">
                <a:ln w="0"/>
              </a:rPr>
              <a:t> </a:t>
            </a:r>
            <a:r>
              <a:rPr lang="en-US" dirty="0" err="1">
                <a:ln w="0"/>
              </a:rPr>
              <a:t>dasar</a:t>
            </a:r>
            <a:r>
              <a:rPr lang="en-US" dirty="0">
                <a:ln w="0"/>
              </a:rPr>
              <a:t>. </a:t>
            </a:r>
            <a:endParaRPr lang="en-US" dirty="0">
              <a:ln w="0"/>
              <a:solidFill>
                <a:schemeClr val="tx1"/>
              </a:solidFill>
            </a:endParaRPr>
          </a:p>
          <a:p>
            <a:r>
              <a:rPr lang="id-ID" dirty="0"/>
              <a:t>ukan aktivitas fisik secara terkoordinasi dalam rangka kelenturan dan persiapan untuk menulis, keseimbangan, kelincahan, dan melatih keberanian</a:t>
            </a:r>
          </a:p>
          <a:p>
            <a:r>
              <a:rPr lang="id-ID" dirty="0"/>
              <a:t>mengekpresikan diri dan berkreasi dengan berbagai gagasan dan imajinasi serta menggunakan berbagai media atau bahan menjadi suatu karya seni</a:t>
            </a:r>
          </a:p>
        </p:txBody>
      </p:sp>
      <p:sp>
        <p:nvSpPr>
          <p:cNvPr id="7" name="Content Placeholder 5">
            <a:extLst>
              <a:ext uri="{FF2B5EF4-FFF2-40B4-BE49-F238E27FC236}">
                <a16:creationId xmlns:a16="http://schemas.microsoft.com/office/drawing/2014/main" id="{4C28330D-527B-4030-B672-E95B5B94DD8C}"/>
              </a:ext>
            </a:extLst>
          </p:cNvPr>
          <p:cNvSpPr txBox="1">
            <a:spLocks/>
          </p:cNvSpPr>
          <p:nvPr/>
        </p:nvSpPr>
        <p:spPr>
          <a:xfrm>
            <a:off x="6399189" y="2239787"/>
            <a:ext cx="4613952" cy="4039989"/>
          </a:xfrm>
          <a:prstGeom prst="rect">
            <a:avLst/>
          </a:prstGeo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dirty="0" err="1">
                <a:ln w="0"/>
              </a:rPr>
              <a:t>Tujuan</a:t>
            </a:r>
            <a:r>
              <a:rPr lang="en-US" dirty="0">
                <a:ln w="0"/>
              </a:rPr>
              <a:t> </a:t>
            </a:r>
            <a:r>
              <a:rPr lang="en-US" dirty="0" err="1">
                <a:ln w="0"/>
              </a:rPr>
              <a:t>utama</a:t>
            </a:r>
            <a:r>
              <a:rPr lang="en-US" dirty="0">
                <a:ln w="0"/>
              </a:rPr>
              <a:t> </a:t>
            </a:r>
            <a:r>
              <a:rPr lang="en-US" dirty="0" err="1">
                <a:ln w="0"/>
              </a:rPr>
              <a:t>pengembangan</a:t>
            </a:r>
            <a:r>
              <a:rPr lang="en-US" dirty="0">
                <a:ln w="0"/>
              </a:rPr>
              <a:t> </a:t>
            </a:r>
            <a:r>
              <a:rPr lang="en-US" dirty="0" err="1">
                <a:ln w="0"/>
              </a:rPr>
              <a:t>motorik</a:t>
            </a:r>
            <a:r>
              <a:rPr lang="en-US" dirty="0">
                <a:ln w="0"/>
              </a:rPr>
              <a:t> </a:t>
            </a:r>
            <a:r>
              <a:rPr lang="en-US" dirty="0" err="1">
                <a:ln w="0"/>
              </a:rPr>
              <a:t>anak</a:t>
            </a:r>
            <a:r>
              <a:rPr lang="en-US" dirty="0">
                <a:ln w="0"/>
              </a:rPr>
              <a:t> </a:t>
            </a:r>
            <a:r>
              <a:rPr lang="en-US" dirty="0" err="1">
                <a:ln w="0"/>
              </a:rPr>
              <a:t>usia</a:t>
            </a:r>
            <a:r>
              <a:rPr lang="en-US" dirty="0">
                <a:ln w="0"/>
              </a:rPr>
              <a:t> </a:t>
            </a:r>
            <a:r>
              <a:rPr lang="en-US" dirty="0" err="1">
                <a:ln w="0"/>
              </a:rPr>
              <a:t>dini</a:t>
            </a:r>
            <a:r>
              <a:rPr lang="en-US" dirty="0">
                <a:ln w="0"/>
              </a:rPr>
              <a:t> </a:t>
            </a:r>
            <a:r>
              <a:rPr lang="en-US" dirty="0" err="1">
                <a:ln w="0"/>
              </a:rPr>
              <a:t>yaitu</a:t>
            </a:r>
            <a:r>
              <a:rPr lang="en-US" dirty="0">
                <a:ln w="0"/>
              </a:rPr>
              <a:t> </a:t>
            </a:r>
            <a:r>
              <a:rPr lang="en-US" dirty="0" err="1">
                <a:ln w="0"/>
              </a:rPr>
              <a:t>menjadikan</a:t>
            </a:r>
            <a:r>
              <a:rPr lang="en-US" dirty="0">
                <a:ln w="0"/>
              </a:rPr>
              <a:t> </a:t>
            </a:r>
            <a:r>
              <a:rPr lang="en-US" dirty="0" err="1">
                <a:ln w="0"/>
              </a:rPr>
              <a:t>anak</a:t>
            </a:r>
            <a:r>
              <a:rPr lang="en-US" dirty="0">
                <a:ln w="0"/>
              </a:rPr>
              <a:t> Mampu </a:t>
            </a:r>
            <a:r>
              <a:rPr lang="en-US" dirty="0" err="1">
                <a:ln w="0"/>
              </a:rPr>
              <a:t>dalam</a:t>
            </a:r>
            <a:r>
              <a:rPr lang="en-US" dirty="0">
                <a:ln w="0"/>
              </a:rPr>
              <a:t> </a:t>
            </a:r>
            <a:r>
              <a:rPr lang="en-US" dirty="0" err="1">
                <a:ln w="0"/>
              </a:rPr>
              <a:t>hal</a:t>
            </a:r>
            <a:r>
              <a:rPr lang="en-US" dirty="0">
                <a:ln w="0"/>
              </a:rPr>
              <a:t> </a:t>
            </a:r>
            <a:r>
              <a:rPr lang="en-US" dirty="0" err="1">
                <a:ln w="0"/>
              </a:rPr>
              <a:t>berikut</a:t>
            </a:r>
            <a:r>
              <a:rPr lang="en-US" dirty="0">
                <a:ln w="0"/>
              </a:rPr>
              <a:t> :</a:t>
            </a:r>
          </a:p>
          <a:p>
            <a:pPr marL="342900" indent="-342900">
              <a:buFont typeface="Arial" panose="020B0604020202020204" pitchFamily="34" charset="0"/>
              <a:buAutoNum type="arabicPeriod"/>
            </a:pPr>
            <a:r>
              <a:rPr lang="en-US" dirty="0" err="1">
                <a:ln w="0"/>
              </a:rPr>
              <a:t>Melakukan</a:t>
            </a:r>
            <a:r>
              <a:rPr lang="en-US" dirty="0">
                <a:ln w="0"/>
              </a:rPr>
              <a:t> </a:t>
            </a:r>
            <a:r>
              <a:rPr lang="en-US" dirty="0" err="1">
                <a:ln w="0"/>
              </a:rPr>
              <a:t>aktivitas</a:t>
            </a:r>
            <a:r>
              <a:rPr lang="en-US" dirty="0">
                <a:ln w="0"/>
              </a:rPr>
              <a:t> </a:t>
            </a:r>
            <a:r>
              <a:rPr lang="en-US" dirty="0" err="1">
                <a:ln w="0"/>
              </a:rPr>
              <a:t>fisik</a:t>
            </a:r>
            <a:r>
              <a:rPr lang="en-US" dirty="0">
                <a:ln w="0"/>
              </a:rPr>
              <a:t> </a:t>
            </a:r>
            <a:r>
              <a:rPr lang="en-US" dirty="0" err="1">
                <a:ln w="0"/>
              </a:rPr>
              <a:t>secara</a:t>
            </a:r>
            <a:r>
              <a:rPr lang="en-US" dirty="0">
                <a:ln w="0"/>
              </a:rPr>
              <a:t> </a:t>
            </a:r>
            <a:r>
              <a:rPr lang="en-US" dirty="0" err="1">
                <a:ln w="0"/>
              </a:rPr>
              <a:t>terkoordinasi</a:t>
            </a:r>
            <a:r>
              <a:rPr lang="en-US" dirty="0">
                <a:ln w="0"/>
              </a:rPr>
              <a:t> </a:t>
            </a:r>
            <a:r>
              <a:rPr lang="en-US" dirty="0" err="1">
                <a:ln w="0"/>
              </a:rPr>
              <a:t>dalam</a:t>
            </a:r>
            <a:r>
              <a:rPr lang="en-US" dirty="0">
                <a:ln w="0"/>
              </a:rPr>
              <a:t> </a:t>
            </a:r>
            <a:r>
              <a:rPr lang="en-US" dirty="0" err="1">
                <a:ln w="0"/>
              </a:rPr>
              <a:t>rangka</a:t>
            </a:r>
            <a:r>
              <a:rPr lang="en-US" dirty="0">
                <a:ln w="0"/>
              </a:rPr>
              <a:t> </a:t>
            </a:r>
            <a:r>
              <a:rPr lang="en-US" dirty="0" err="1">
                <a:ln w="0"/>
              </a:rPr>
              <a:t>kelenturan</a:t>
            </a:r>
            <a:r>
              <a:rPr lang="en-US" dirty="0">
                <a:ln w="0"/>
              </a:rPr>
              <a:t> dan </a:t>
            </a:r>
            <a:r>
              <a:rPr lang="en-US" dirty="0" err="1">
                <a:ln w="0"/>
              </a:rPr>
              <a:t>persiapan</a:t>
            </a:r>
            <a:r>
              <a:rPr lang="en-US" dirty="0">
                <a:ln w="0"/>
              </a:rPr>
              <a:t> </a:t>
            </a:r>
            <a:r>
              <a:rPr lang="en-US" dirty="0" err="1">
                <a:ln w="0"/>
              </a:rPr>
              <a:t>untuk</a:t>
            </a:r>
            <a:r>
              <a:rPr lang="en-US" dirty="0">
                <a:ln w="0"/>
              </a:rPr>
              <a:t> </a:t>
            </a:r>
            <a:r>
              <a:rPr lang="en-US" dirty="0" err="1">
                <a:ln w="0"/>
              </a:rPr>
              <a:t>menulis</a:t>
            </a:r>
            <a:r>
              <a:rPr lang="en-US" dirty="0">
                <a:ln w="0"/>
              </a:rPr>
              <a:t>, </a:t>
            </a:r>
            <a:r>
              <a:rPr lang="en-US" dirty="0" err="1">
                <a:ln w="0"/>
              </a:rPr>
              <a:t>keseimbangan</a:t>
            </a:r>
            <a:r>
              <a:rPr lang="en-US" dirty="0">
                <a:ln w="0"/>
              </a:rPr>
              <a:t>, </a:t>
            </a:r>
            <a:r>
              <a:rPr lang="en-US" dirty="0" err="1">
                <a:ln w="0"/>
              </a:rPr>
              <a:t>kelincaan,d</a:t>
            </a:r>
            <a:r>
              <a:rPr lang="en-US" dirty="0">
                <a:ln w="0"/>
              </a:rPr>
              <a:t> an </a:t>
            </a:r>
            <a:r>
              <a:rPr lang="en-US" dirty="0" err="1">
                <a:ln w="0"/>
              </a:rPr>
              <a:t>melatih</a:t>
            </a:r>
            <a:r>
              <a:rPr lang="en-US" dirty="0">
                <a:ln w="0"/>
              </a:rPr>
              <a:t> </a:t>
            </a:r>
            <a:r>
              <a:rPr lang="en-US" dirty="0" err="1">
                <a:ln w="0"/>
              </a:rPr>
              <a:t>keberanian</a:t>
            </a:r>
            <a:r>
              <a:rPr lang="en-US" dirty="0">
                <a:ln w="0"/>
              </a:rPr>
              <a:t>;</a:t>
            </a:r>
          </a:p>
          <a:p>
            <a:pPr marL="342900" indent="-342900">
              <a:buFont typeface="Arial" panose="020B0604020202020204" pitchFamily="34" charset="0"/>
              <a:buAutoNum type="arabicPeriod" startAt="2"/>
            </a:pPr>
            <a:r>
              <a:rPr lang="en-US" dirty="0" err="1">
                <a:ln w="0"/>
              </a:rPr>
              <a:t>Mengekspresikan</a:t>
            </a:r>
            <a:r>
              <a:rPr lang="en-US" dirty="0">
                <a:ln w="0"/>
              </a:rPr>
              <a:t> </a:t>
            </a:r>
            <a:r>
              <a:rPr lang="en-US" dirty="0" err="1">
                <a:ln w="0"/>
              </a:rPr>
              <a:t>diri</a:t>
            </a:r>
            <a:r>
              <a:rPr lang="en-US" dirty="0">
                <a:ln w="0"/>
              </a:rPr>
              <a:t>  dan  </a:t>
            </a:r>
            <a:r>
              <a:rPr lang="en-US" dirty="0" err="1">
                <a:ln w="0"/>
              </a:rPr>
              <a:t>berkreasi</a:t>
            </a:r>
            <a:r>
              <a:rPr lang="en-US" dirty="0">
                <a:ln w="0"/>
              </a:rPr>
              <a:t> </a:t>
            </a:r>
            <a:r>
              <a:rPr lang="en-US" dirty="0" err="1">
                <a:ln w="0"/>
              </a:rPr>
              <a:t>dengan</a:t>
            </a:r>
            <a:r>
              <a:rPr lang="en-US" dirty="0">
                <a:ln w="0"/>
              </a:rPr>
              <a:t> </a:t>
            </a:r>
            <a:r>
              <a:rPr lang="en-US" dirty="0" err="1">
                <a:ln w="0"/>
              </a:rPr>
              <a:t>berbagai</a:t>
            </a:r>
            <a:r>
              <a:rPr lang="en-US" dirty="0">
                <a:ln w="0"/>
              </a:rPr>
              <a:t> </a:t>
            </a:r>
            <a:r>
              <a:rPr lang="en-US" dirty="0" err="1">
                <a:ln w="0"/>
              </a:rPr>
              <a:t>gagasan</a:t>
            </a:r>
            <a:r>
              <a:rPr lang="en-US" dirty="0">
                <a:ln w="0"/>
              </a:rPr>
              <a:t> dan </a:t>
            </a:r>
            <a:r>
              <a:rPr lang="en-US" dirty="0" err="1">
                <a:ln w="0"/>
              </a:rPr>
              <a:t>imajinasi</a:t>
            </a:r>
            <a:r>
              <a:rPr lang="en-US" dirty="0">
                <a:ln w="0"/>
              </a:rPr>
              <a:t> </a:t>
            </a:r>
            <a:r>
              <a:rPr lang="en-US" dirty="0" err="1">
                <a:ln w="0"/>
              </a:rPr>
              <a:t>serta</a:t>
            </a:r>
            <a:r>
              <a:rPr lang="en-US" dirty="0">
                <a:ln w="0"/>
              </a:rPr>
              <a:t> </a:t>
            </a:r>
            <a:r>
              <a:rPr lang="en-US" dirty="0" err="1">
                <a:ln w="0"/>
              </a:rPr>
              <a:t>menggunakan</a:t>
            </a:r>
            <a:r>
              <a:rPr lang="en-US" dirty="0">
                <a:ln w="0"/>
              </a:rPr>
              <a:t> </a:t>
            </a:r>
            <a:r>
              <a:rPr lang="en-US" dirty="0" err="1">
                <a:ln w="0"/>
              </a:rPr>
              <a:t>berbagai</a:t>
            </a:r>
            <a:r>
              <a:rPr lang="en-US" dirty="0">
                <a:ln w="0"/>
              </a:rPr>
              <a:t> media/</a:t>
            </a:r>
            <a:r>
              <a:rPr lang="en-US" dirty="0" err="1">
                <a:ln w="0"/>
              </a:rPr>
              <a:t>bahan</a:t>
            </a:r>
            <a:r>
              <a:rPr lang="en-US" dirty="0">
                <a:ln w="0"/>
              </a:rPr>
              <a:t> </a:t>
            </a:r>
            <a:r>
              <a:rPr lang="en-US" dirty="0" err="1">
                <a:ln w="0"/>
              </a:rPr>
              <a:t>menjadi</a:t>
            </a:r>
            <a:r>
              <a:rPr lang="en-US" dirty="0">
                <a:ln w="0"/>
              </a:rPr>
              <a:t> </a:t>
            </a:r>
            <a:r>
              <a:rPr lang="en-US" dirty="0" err="1">
                <a:ln w="0"/>
              </a:rPr>
              <a:t>suatu</a:t>
            </a:r>
            <a:r>
              <a:rPr lang="en-US" dirty="0">
                <a:ln w="0"/>
              </a:rPr>
              <a:t> </a:t>
            </a:r>
            <a:r>
              <a:rPr lang="en-US" dirty="0" err="1">
                <a:ln w="0"/>
              </a:rPr>
              <a:t>karya</a:t>
            </a:r>
            <a:r>
              <a:rPr lang="en-US" dirty="0">
                <a:ln w="0"/>
              </a:rPr>
              <a:t> </a:t>
            </a:r>
            <a:r>
              <a:rPr lang="en-US" dirty="0" err="1">
                <a:ln w="0"/>
              </a:rPr>
              <a:t>seni</a:t>
            </a:r>
            <a:r>
              <a:rPr lang="en-US" dirty="0">
                <a:ln w="0"/>
              </a:rPr>
              <a:t> .</a:t>
            </a:r>
          </a:p>
          <a:p>
            <a:pPr marL="0" indent="0">
              <a:buFont typeface="Arial" panose="020B0604020202020204" pitchFamily="34" charset="0"/>
              <a:buNone/>
            </a:pPr>
            <a:endParaRPr lang="id-ID" dirty="0"/>
          </a:p>
        </p:txBody>
      </p:sp>
      <p:sp>
        <p:nvSpPr>
          <p:cNvPr id="8" name="Title 1">
            <a:extLst>
              <a:ext uri="{FF2B5EF4-FFF2-40B4-BE49-F238E27FC236}">
                <a16:creationId xmlns:a16="http://schemas.microsoft.com/office/drawing/2014/main" id="{1E4693A3-A905-4B18-9A4D-B37084275D76}"/>
              </a:ext>
            </a:extLst>
          </p:cNvPr>
          <p:cNvSpPr txBox="1">
            <a:spLocks/>
          </p:cNvSpPr>
          <p:nvPr/>
        </p:nvSpPr>
        <p:spPr bwMode="auto">
          <a:xfrm>
            <a:off x="6399213" y="432097"/>
            <a:ext cx="4041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5717" tIns="35717" rIns="35717" bIns="35717" numCol="1" anchor="b" anchorCtr="0" compatLnSpc="1">
            <a:prstTxWarp prst="textNoShape">
              <a:avLst/>
            </a:prstTxWarp>
            <a:noAutofit/>
          </a:bodyPr>
          <a:lstStyle>
            <a:lvl1pPr algn="ctr" rtl="0" eaLnBrk="0" fontAlgn="base" hangingPunct="0">
              <a:spcBef>
                <a:spcPct val="0"/>
              </a:spcBef>
              <a:spcAft>
                <a:spcPct val="0"/>
              </a:spcAft>
              <a:defRPr sz="5900">
                <a:solidFill>
                  <a:schemeClr val="tx1"/>
                </a:solidFill>
                <a:latin typeface="+mj-lt"/>
                <a:ea typeface="+mj-ea"/>
                <a:cs typeface="ヒラギノ角ゴ ProN W3"/>
                <a:sym typeface="Gill Sans"/>
              </a:defRPr>
            </a:lvl1pPr>
            <a:lvl2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2pPr>
            <a:lvl3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3pPr>
            <a:lvl4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4pPr>
            <a:lvl5pPr algn="ctr" rtl="0" eaLnBrk="0" fontAlgn="base" hangingPunct="0">
              <a:spcBef>
                <a:spcPct val="0"/>
              </a:spcBef>
              <a:spcAft>
                <a:spcPct val="0"/>
              </a:spcAft>
              <a:defRPr sz="5900">
                <a:solidFill>
                  <a:schemeClr val="tx1"/>
                </a:solidFill>
                <a:latin typeface="Gill Sans" pitchFamily="32" charset="0"/>
                <a:ea typeface="ヒラギノ角ゴ ProN W3" pitchFamily="32" charset="-128"/>
                <a:cs typeface="ヒラギノ角ゴ ProN W3"/>
                <a:sym typeface="Gill Sans"/>
              </a:defRPr>
            </a:lvl5pPr>
            <a:lvl6pPr marL="321457"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6pPr>
            <a:lvl7pPr marL="642915"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7pPr>
            <a:lvl8pPr marL="964372"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8pPr>
            <a:lvl9pPr marL="1285829" algn="ctr" rtl="0" fontAlgn="base">
              <a:spcBef>
                <a:spcPct val="0"/>
              </a:spcBef>
              <a:spcAft>
                <a:spcPct val="0"/>
              </a:spcAft>
              <a:defRPr sz="5900">
                <a:solidFill>
                  <a:schemeClr val="tx1"/>
                </a:solidFill>
                <a:latin typeface="Gill Sans" pitchFamily="32" charset="0"/>
                <a:ea typeface="ヒラギノ角ゴ ProN W3" pitchFamily="32" charset="-128"/>
                <a:sym typeface="Gill Sans" pitchFamily="32" charset="0"/>
              </a:defRPr>
            </a:lvl9pPr>
          </a:lstStyle>
          <a:p>
            <a:r>
              <a:rPr lang="id-ID" sz="2400" kern="0" dirty="0"/>
              <a:t>Tujuan dan Landasan Pengembangan motorik anak</a:t>
            </a:r>
          </a:p>
        </p:txBody>
      </p:sp>
      <p:pic>
        <p:nvPicPr>
          <p:cNvPr id="9" name="Picture 8">
            <a:extLst>
              <a:ext uri="{FF2B5EF4-FFF2-40B4-BE49-F238E27FC236}">
                <a16:creationId xmlns:a16="http://schemas.microsoft.com/office/drawing/2014/main" id="{DA4971C0-F6BA-4115-962E-4F559EFFABD9}"/>
              </a:ext>
            </a:extLst>
          </p:cNvPr>
          <p:cNvPicPr>
            <a:picLocks noChangeAspect="1"/>
          </p:cNvPicPr>
          <p:nvPr/>
        </p:nvPicPr>
        <p:blipFill>
          <a:blip r:embed="rId2"/>
          <a:stretch>
            <a:fillRect/>
          </a:stretch>
        </p:blipFill>
        <p:spPr>
          <a:xfrm>
            <a:off x="2246428" y="89352"/>
            <a:ext cx="656324" cy="704494"/>
          </a:xfrm>
          <a:prstGeom prst="rect">
            <a:avLst/>
          </a:prstGeom>
        </p:spPr>
      </p:pic>
      <p:pic>
        <p:nvPicPr>
          <p:cNvPr id="10" name="Picture 9">
            <a:extLst>
              <a:ext uri="{FF2B5EF4-FFF2-40B4-BE49-F238E27FC236}">
                <a16:creationId xmlns:a16="http://schemas.microsoft.com/office/drawing/2014/main" id="{CE7A9424-7E2B-4C92-918E-3CD0A96836B3}"/>
              </a:ext>
            </a:extLst>
          </p:cNvPr>
          <p:cNvPicPr>
            <a:picLocks noChangeAspect="1"/>
          </p:cNvPicPr>
          <p:nvPr/>
        </p:nvPicPr>
        <p:blipFill>
          <a:blip r:embed="rId3"/>
          <a:stretch>
            <a:fillRect/>
          </a:stretch>
        </p:blipFill>
        <p:spPr>
          <a:xfrm>
            <a:off x="916502" y="-52737"/>
            <a:ext cx="1403350" cy="1050688"/>
          </a:xfrm>
          <a:prstGeom prst="rect">
            <a:avLst/>
          </a:prstGeom>
        </p:spPr>
      </p:pic>
      <p:sp>
        <p:nvSpPr>
          <p:cNvPr id="11" name="TextBox 10">
            <a:extLst>
              <a:ext uri="{FF2B5EF4-FFF2-40B4-BE49-F238E27FC236}">
                <a16:creationId xmlns:a16="http://schemas.microsoft.com/office/drawing/2014/main" id="{B491B862-FE35-4BCC-9566-7BDD8B1E71D8}"/>
              </a:ext>
            </a:extLst>
          </p:cNvPr>
          <p:cNvSpPr txBox="1"/>
          <p:nvPr/>
        </p:nvSpPr>
        <p:spPr>
          <a:xfrm>
            <a:off x="2910200" y="73766"/>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pic>
        <p:nvPicPr>
          <p:cNvPr id="12" name="Picture 11">
            <a:extLst>
              <a:ext uri="{FF2B5EF4-FFF2-40B4-BE49-F238E27FC236}">
                <a16:creationId xmlns:a16="http://schemas.microsoft.com/office/drawing/2014/main" id="{9757D8B4-C77D-4674-93EA-44D234A489F9}"/>
              </a:ext>
            </a:extLst>
          </p:cNvPr>
          <p:cNvPicPr>
            <a:picLocks noChangeAspect="1"/>
          </p:cNvPicPr>
          <p:nvPr/>
        </p:nvPicPr>
        <p:blipFill>
          <a:blip r:embed="rId4"/>
          <a:stretch>
            <a:fillRect/>
          </a:stretch>
        </p:blipFill>
        <p:spPr>
          <a:xfrm>
            <a:off x="333602" y="64161"/>
            <a:ext cx="696074" cy="704494"/>
          </a:xfrm>
          <a:prstGeom prst="rect">
            <a:avLst/>
          </a:prstGeom>
        </p:spPr>
      </p:pic>
    </p:spTree>
    <p:extLst>
      <p:ext uri="{BB962C8B-B14F-4D97-AF65-F5344CB8AC3E}">
        <p14:creationId xmlns:p14="http://schemas.microsoft.com/office/powerpoint/2010/main" val="912069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162D-1627-4E52-A4C2-BF2D4A16D4D4}"/>
              </a:ext>
            </a:extLst>
          </p:cNvPr>
          <p:cNvSpPr>
            <a:spLocks noGrp="1"/>
          </p:cNvSpPr>
          <p:nvPr>
            <p:ph type="ctrTitle"/>
          </p:nvPr>
        </p:nvSpPr>
        <p:spPr/>
        <p:txBody>
          <a:bodyPr/>
          <a:lstStyle/>
          <a:p>
            <a:endParaRPr lang="en-ID"/>
          </a:p>
        </p:txBody>
      </p:sp>
      <p:sp>
        <p:nvSpPr>
          <p:cNvPr id="3" name="Subtitle 2">
            <a:extLst>
              <a:ext uri="{FF2B5EF4-FFF2-40B4-BE49-F238E27FC236}">
                <a16:creationId xmlns:a16="http://schemas.microsoft.com/office/drawing/2014/main" id="{AF466C60-0A49-4F2C-B4DA-86D8AD79CE2F}"/>
              </a:ext>
            </a:extLst>
          </p:cNvPr>
          <p:cNvSpPr>
            <a:spLocks noGrp="1"/>
          </p:cNvSpPr>
          <p:nvPr>
            <p:ph type="subTitle" idx="1"/>
          </p:nvPr>
        </p:nvSpPr>
        <p:spPr/>
        <p:txBody>
          <a:bodyPr/>
          <a:lstStyle/>
          <a:p>
            <a:endParaRPr lang="en-ID"/>
          </a:p>
        </p:txBody>
      </p:sp>
      <p:sp>
        <p:nvSpPr>
          <p:cNvPr id="4" name="Slide Number Placeholder 3">
            <a:extLst>
              <a:ext uri="{FF2B5EF4-FFF2-40B4-BE49-F238E27FC236}">
                <a16:creationId xmlns:a16="http://schemas.microsoft.com/office/drawing/2014/main" id="{A4E63762-A76A-4CB4-B555-22D5B31F4192}"/>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5" name="Picture 4">
            <a:extLst>
              <a:ext uri="{FF2B5EF4-FFF2-40B4-BE49-F238E27FC236}">
                <a16:creationId xmlns:a16="http://schemas.microsoft.com/office/drawing/2014/main" id="{9CB88821-B853-480F-89A3-EBE2065918AA}"/>
              </a:ext>
            </a:extLst>
          </p:cNvPr>
          <p:cNvPicPr>
            <a:picLocks noChangeAspect="1"/>
          </p:cNvPicPr>
          <p:nvPr/>
        </p:nvPicPr>
        <p:blipFill>
          <a:blip r:embed="rId2"/>
          <a:stretch>
            <a:fillRect/>
          </a:stretch>
        </p:blipFill>
        <p:spPr>
          <a:xfrm>
            <a:off x="2246428" y="89352"/>
            <a:ext cx="656324" cy="704494"/>
          </a:xfrm>
          <a:prstGeom prst="rect">
            <a:avLst/>
          </a:prstGeom>
        </p:spPr>
      </p:pic>
      <p:pic>
        <p:nvPicPr>
          <p:cNvPr id="6" name="Picture 5">
            <a:extLst>
              <a:ext uri="{FF2B5EF4-FFF2-40B4-BE49-F238E27FC236}">
                <a16:creationId xmlns:a16="http://schemas.microsoft.com/office/drawing/2014/main" id="{D50E12C5-68EC-4B86-9C71-250A2FC68DE6}"/>
              </a:ext>
            </a:extLst>
          </p:cNvPr>
          <p:cNvPicPr>
            <a:picLocks noChangeAspect="1"/>
          </p:cNvPicPr>
          <p:nvPr/>
        </p:nvPicPr>
        <p:blipFill>
          <a:blip r:embed="rId3"/>
          <a:stretch>
            <a:fillRect/>
          </a:stretch>
        </p:blipFill>
        <p:spPr>
          <a:xfrm>
            <a:off x="916502" y="-52737"/>
            <a:ext cx="1403350" cy="1050688"/>
          </a:xfrm>
          <a:prstGeom prst="rect">
            <a:avLst/>
          </a:prstGeom>
        </p:spPr>
      </p:pic>
      <p:sp>
        <p:nvSpPr>
          <p:cNvPr id="7" name="TextBox 6">
            <a:extLst>
              <a:ext uri="{FF2B5EF4-FFF2-40B4-BE49-F238E27FC236}">
                <a16:creationId xmlns:a16="http://schemas.microsoft.com/office/drawing/2014/main" id="{49BC9F93-FF23-489F-877F-636B47D86726}"/>
              </a:ext>
            </a:extLst>
          </p:cNvPr>
          <p:cNvSpPr txBox="1"/>
          <p:nvPr/>
        </p:nvSpPr>
        <p:spPr>
          <a:xfrm>
            <a:off x="2910200" y="73766"/>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pic>
        <p:nvPicPr>
          <p:cNvPr id="8" name="Picture 7">
            <a:extLst>
              <a:ext uri="{FF2B5EF4-FFF2-40B4-BE49-F238E27FC236}">
                <a16:creationId xmlns:a16="http://schemas.microsoft.com/office/drawing/2014/main" id="{6D886D61-EA03-49FD-A4F1-95B880462A6D}"/>
              </a:ext>
            </a:extLst>
          </p:cNvPr>
          <p:cNvPicPr>
            <a:picLocks noChangeAspect="1"/>
          </p:cNvPicPr>
          <p:nvPr/>
        </p:nvPicPr>
        <p:blipFill>
          <a:blip r:embed="rId4"/>
          <a:stretch>
            <a:fillRect/>
          </a:stretch>
        </p:blipFill>
        <p:spPr>
          <a:xfrm>
            <a:off x="333602" y="64161"/>
            <a:ext cx="696074" cy="704494"/>
          </a:xfrm>
          <a:prstGeom prst="rect">
            <a:avLst/>
          </a:prstGeom>
        </p:spPr>
      </p:pic>
      <p:sp>
        <p:nvSpPr>
          <p:cNvPr id="9" name="Rectangle 8">
            <a:extLst>
              <a:ext uri="{FF2B5EF4-FFF2-40B4-BE49-F238E27FC236}">
                <a16:creationId xmlns:a16="http://schemas.microsoft.com/office/drawing/2014/main" id="{04041927-C8B7-41B1-BDC0-59D9453694CF}"/>
              </a:ext>
            </a:extLst>
          </p:cNvPr>
          <p:cNvSpPr/>
          <p:nvPr/>
        </p:nvSpPr>
        <p:spPr>
          <a:xfrm>
            <a:off x="1698020" y="2009761"/>
            <a:ext cx="8742968" cy="2562240"/>
          </a:xfrm>
          <a:prstGeom prst="rect">
            <a:avLst/>
          </a:prstGeom>
          <a:noFill/>
        </p:spPr>
        <p:txBody>
          <a:bodyPr wrap="square" lIns="68580" tIns="34290" rIns="68580" bIns="34290">
            <a:spAutoFit/>
          </a:bodyPr>
          <a:lstStyle/>
          <a:p>
            <a:r>
              <a:rPr lang="en-US" b="1" dirty="0">
                <a:ln w="0"/>
              </a:rPr>
              <a:t>B. </a:t>
            </a:r>
            <a:r>
              <a:rPr lang="en-US" b="1" dirty="0" err="1">
                <a:ln w="0"/>
              </a:rPr>
              <a:t>Landasan</a:t>
            </a:r>
            <a:r>
              <a:rPr lang="en-US" b="1" dirty="0">
                <a:ln w="0"/>
              </a:rPr>
              <a:t> </a:t>
            </a:r>
            <a:r>
              <a:rPr lang="en-US" b="1" dirty="0" err="1">
                <a:ln w="0"/>
              </a:rPr>
              <a:t>pengembangan</a:t>
            </a:r>
            <a:r>
              <a:rPr lang="en-US" b="1" dirty="0">
                <a:ln w="0"/>
              </a:rPr>
              <a:t> </a:t>
            </a:r>
            <a:r>
              <a:rPr lang="en-US" b="1" dirty="0" err="1">
                <a:ln w="0"/>
              </a:rPr>
              <a:t>motorik</a:t>
            </a:r>
            <a:r>
              <a:rPr lang="en-US" b="1" dirty="0">
                <a:ln w="0"/>
              </a:rPr>
              <a:t>  </a:t>
            </a:r>
            <a:r>
              <a:rPr lang="en-US" b="1" dirty="0" err="1">
                <a:ln w="0"/>
              </a:rPr>
              <a:t>anak</a:t>
            </a:r>
            <a:r>
              <a:rPr lang="en-US" b="1" dirty="0">
                <a:ln w="0"/>
              </a:rPr>
              <a:t> </a:t>
            </a:r>
            <a:r>
              <a:rPr lang="en-US" b="1" dirty="0" err="1">
                <a:ln w="0"/>
              </a:rPr>
              <a:t>usia</a:t>
            </a:r>
            <a:r>
              <a:rPr lang="en-US" b="1" dirty="0">
                <a:ln w="0"/>
              </a:rPr>
              <a:t> </a:t>
            </a:r>
            <a:r>
              <a:rPr lang="en-US" b="1" dirty="0" err="1">
                <a:ln w="0"/>
              </a:rPr>
              <a:t>dini</a:t>
            </a:r>
            <a:r>
              <a:rPr lang="en-US" b="1" dirty="0">
                <a:ln w="0"/>
              </a:rPr>
              <a:t> </a:t>
            </a:r>
          </a:p>
          <a:p>
            <a:r>
              <a:rPr lang="en-US" dirty="0">
                <a:ln w="0"/>
              </a:rPr>
              <a:t>    1. </a:t>
            </a:r>
            <a:r>
              <a:rPr lang="en-US" dirty="0" err="1">
                <a:ln w="0"/>
              </a:rPr>
              <a:t>Landasan</a:t>
            </a:r>
            <a:r>
              <a:rPr lang="en-US" dirty="0">
                <a:ln w="0"/>
              </a:rPr>
              <a:t> </a:t>
            </a:r>
            <a:r>
              <a:rPr lang="en-US" dirty="0" err="1">
                <a:ln w="0"/>
              </a:rPr>
              <a:t>pedagogis</a:t>
            </a:r>
            <a:r>
              <a:rPr lang="en-US" dirty="0">
                <a:ln w="0"/>
              </a:rPr>
              <a:t> </a:t>
            </a:r>
          </a:p>
          <a:p>
            <a:r>
              <a:rPr lang="en-US" dirty="0">
                <a:ln w="0"/>
              </a:rPr>
              <a:t>        </a:t>
            </a:r>
            <a:r>
              <a:rPr lang="en-US" dirty="0" err="1">
                <a:ln w="0"/>
              </a:rPr>
              <a:t>dalam</a:t>
            </a:r>
            <a:r>
              <a:rPr lang="en-US" dirty="0">
                <a:ln w="0"/>
              </a:rPr>
              <a:t> </a:t>
            </a:r>
            <a:r>
              <a:rPr lang="en-US" dirty="0" err="1">
                <a:ln w="0"/>
              </a:rPr>
              <a:t>setiap</a:t>
            </a:r>
            <a:r>
              <a:rPr lang="en-US" dirty="0">
                <a:ln w="0"/>
              </a:rPr>
              <a:t> </a:t>
            </a:r>
            <a:r>
              <a:rPr lang="en-US" dirty="0" err="1">
                <a:ln w="0"/>
              </a:rPr>
              <a:t>kegiatan</a:t>
            </a:r>
            <a:r>
              <a:rPr lang="en-US" dirty="0">
                <a:ln w="0"/>
              </a:rPr>
              <a:t> </a:t>
            </a:r>
            <a:r>
              <a:rPr lang="en-US" dirty="0" err="1">
                <a:ln w="0"/>
              </a:rPr>
              <a:t>pembelajaran,seorang</a:t>
            </a:r>
            <a:r>
              <a:rPr lang="en-US" dirty="0">
                <a:ln w="0"/>
              </a:rPr>
              <a:t> </a:t>
            </a:r>
            <a:r>
              <a:rPr lang="en-US" dirty="0" err="1">
                <a:ln w="0"/>
              </a:rPr>
              <a:t>pendidik</a:t>
            </a:r>
            <a:r>
              <a:rPr lang="en-US" dirty="0">
                <a:ln w="0"/>
              </a:rPr>
              <a:t> </a:t>
            </a:r>
            <a:r>
              <a:rPr lang="en-US" dirty="0" err="1">
                <a:ln w="0"/>
              </a:rPr>
              <a:t>hendaknya</a:t>
            </a:r>
            <a:r>
              <a:rPr lang="en-US" dirty="0">
                <a:ln w="0"/>
              </a:rPr>
              <a:t> </a:t>
            </a:r>
            <a:r>
              <a:rPr lang="en-US" dirty="0" err="1">
                <a:ln w="0"/>
              </a:rPr>
              <a:t>memandang</a:t>
            </a:r>
            <a:r>
              <a:rPr lang="en-US" dirty="0">
                <a:ln w="0"/>
              </a:rPr>
              <a:t> </a:t>
            </a:r>
            <a:r>
              <a:rPr lang="en-US" dirty="0" err="1">
                <a:ln w="0"/>
              </a:rPr>
              <a:t>anak</a:t>
            </a:r>
            <a:r>
              <a:rPr lang="en-US" dirty="0">
                <a:ln w="0"/>
              </a:rPr>
              <a:t> </a:t>
            </a:r>
          </a:p>
          <a:p>
            <a:r>
              <a:rPr lang="en-US" dirty="0">
                <a:ln w="0"/>
              </a:rPr>
              <a:t>        </a:t>
            </a:r>
            <a:r>
              <a:rPr lang="en-US" dirty="0" err="1">
                <a:ln w="0"/>
              </a:rPr>
              <a:t>didik</a:t>
            </a:r>
            <a:r>
              <a:rPr lang="en-US" dirty="0">
                <a:ln w="0"/>
              </a:rPr>
              <a:t> </a:t>
            </a:r>
            <a:r>
              <a:rPr lang="en-US" dirty="0" err="1">
                <a:ln w="0"/>
              </a:rPr>
              <a:t>dari</a:t>
            </a:r>
            <a:r>
              <a:rPr lang="en-US" dirty="0">
                <a:ln w="0"/>
              </a:rPr>
              <a:t> </a:t>
            </a:r>
            <a:r>
              <a:rPr lang="en-US" dirty="0" err="1">
                <a:ln w="0"/>
              </a:rPr>
              <a:t>sudut</a:t>
            </a:r>
            <a:r>
              <a:rPr lang="en-US" dirty="0">
                <a:ln w="0"/>
              </a:rPr>
              <a:t> </a:t>
            </a:r>
            <a:r>
              <a:rPr lang="en-US" dirty="0" err="1">
                <a:ln w="0"/>
              </a:rPr>
              <a:t>kontruktivisme,yaitu</a:t>
            </a:r>
            <a:r>
              <a:rPr lang="en-US" dirty="0">
                <a:ln w="0"/>
              </a:rPr>
              <a:t> </a:t>
            </a:r>
            <a:r>
              <a:rPr lang="en-US" dirty="0" err="1">
                <a:ln w="0"/>
              </a:rPr>
              <a:t>setiap</a:t>
            </a:r>
            <a:r>
              <a:rPr lang="en-US" dirty="0">
                <a:ln w="0"/>
              </a:rPr>
              <a:t> </a:t>
            </a:r>
            <a:r>
              <a:rPr lang="en-US" dirty="0" err="1">
                <a:ln w="0"/>
              </a:rPr>
              <a:t>anak</a:t>
            </a:r>
            <a:r>
              <a:rPr lang="en-US" dirty="0">
                <a:ln w="0"/>
              </a:rPr>
              <a:t> </a:t>
            </a:r>
            <a:r>
              <a:rPr lang="en-US" dirty="0" err="1">
                <a:ln w="0"/>
              </a:rPr>
              <a:t>memiki</a:t>
            </a:r>
            <a:r>
              <a:rPr lang="en-US" dirty="0">
                <a:ln w="0"/>
              </a:rPr>
              <a:t> </a:t>
            </a:r>
            <a:r>
              <a:rPr lang="en-US" dirty="0" err="1">
                <a:ln w="0"/>
              </a:rPr>
              <a:t>cara,kemauan</a:t>
            </a:r>
            <a:r>
              <a:rPr lang="en-US" dirty="0">
                <a:ln w="0"/>
              </a:rPr>
              <a:t>, dan </a:t>
            </a:r>
          </a:p>
          <a:p>
            <a:r>
              <a:rPr lang="en-US" dirty="0">
                <a:ln w="0"/>
              </a:rPr>
              <a:t>         </a:t>
            </a:r>
            <a:r>
              <a:rPr lang="en-US" dirty="0" err="1">
                <a:ln w="0"/>
              </a:rPr>
              <a:t>kemampuan</a:t>
            </a:r>
            <a:r>
              <a:rPr lang="en-US" dirty="0">
                <a:ln w="0"/>
              </a:rPr>
              <a:t> yang </a:t>
            </a:r>
            <a:r>
              <a:rPr lang="en-US" dirty="0" err="1">
                <a:ln w="0"/>
              </a:rPr>
              <a:t>berbeda</a:t>
            </a:r>
            <a:r>
              <a:rPr lang="en-US" dirty="0">
                <a:ln w="0"/>
              </a:rPr>
              <a:t> </a:t>
            </a:r>
            <a:r>
              <a:rPr lang="en-US" dirty="0" err="1">
                <a:ln w="0"/>
              </a:rPr>
              <a:t>dalam</a:t>
            </a:r>
            <a:r>
              <a:rPr lang="en-US" dirty="0">
                <a:ln w="0"/>
              </a:rPr>
              <a:t> </a:t>
            </a:r>
            <a:r>
              <a:rPr lang="en-US" dirty="0" err="1">
                <a:ln w="0"/>
              </a:rPr>
              <a:t>hal</a:t>
            </a:r>
            <a:r>
              <a:rPr lang="en-US" dirty="0">
                <a:ln w="0"/>
              </a:rPr>
              <a:t> </a:t>
            </a:r>
            <a:r>
              <a:rPr lang="en-US" dirty="0" err="1">
                <a:ln w="0"/>
              </a:rPr>
              <a:t>mengekspresikan</a:t>
            </a:r>
            <a:r>
              <a:rPr lang="en-US" dirty="0">
                <a:ln w="0"/>
              </a:rPr>
              <a:t> </a:t>
            </a:r>
            <a:r>
              <a:rPr lang="en-US" dirty="0" err="1">
                <a:ln w="0"/>
              </a:rPr>
              <a:t>diri</a:t>
            </a:r>
            <a:r>
              <a:rPr lang="en-US" dirty="0">
                <a:ln w="0"/>
              </a:rPr>
              <a:t> </a:t>
            </a:r>
            <a:r>
              <a:rPr lang="en-US" dirty="0" err="1">
                <a:ln w="0"/>
              </a:rPr>
              <a:t>khususnya</a:t>
            </a:r>
            <a:r>
              <a:rPr lang="en-US" dirty="0">
                <a:ln w="0"/>
              </a:rPr>
              <a:t> </a:t>
            </a:r>
            <a:r>
              <a:rPr lang="en-US" dirty="0" err="1">
                <a:ln w="0"/>
              </a:rPr>
              <a:t>kegiatan</a:t>
            </a:r>
            <a:r>
              <a:rPr lang="en-US" dirty="0">
                <a:ln w="0"/>
              </a:rPr>
              <a:t> </a:t>
            </a:r>
          </a:p>
          <a:p>
            <a:r>
              <a:rPr lang="en-US" dirty="0">
                <a:ln w="0"/>
              </a:rPr>
              <a:t>         </a:t>
            </a:r>
            <a:r>
              <a:rPr lang="en-US" dirty="0" err="1">
                <a:ln w="0"/>
              </a:rPr>
              <a:t>pengembangan</a:t>
            </a:r>
            <a:r>
              <a:rPr lang="en-US" dirty="0">
                <a:ln w="0"/>
              </a:rPr>
              <a:t> </a:t>
            </a:r>
            <a:r>
              <a:rPr lang="en-US" dirty="0" err="1">
                <a:ln w="0"/>
              </a:rPr>
              <a:t>motorik</a:t>
            </a:r>
            <a:endParaRPr lang="en-US" dirty="0">
              <a:ln w="0"/>
            </a:endParaRPr>
          </a:p>
          <a:p>
            <a:endParaRPr lang="en-US" dirty="0">
              <a:ln w="0"/>
            </a:endParaRPr>
          </a:p>
          <a:p>
            <a:r>
              <a:rPr lang="en-US" dirty="0">
                <a:ln w="0"/>
              </a:rPr>
              <a:t>    </a:t>
            </a:r>
          </a:p>
          <a:p>
            <a:endParaRPr lang="en-US" dirty="0">
              <a:ln w="0"/>
            </a:endParaRPr>
          </a:p>
        </p:txBody>
      </p:sp>
    </p:spTree>
    <p:extLst>
      <p:ext uri="{BB962C8B-B14F-4D97-AF65-F5344CB8AC3E}">
        <p14:creationId xmlns:p14="http://schemas.microsoft.com/office/powerpoint/2010/main" val="120972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E48772-9952-4F18-908A-6844C55631B6}"/>
              </a:ext>
            </a:extLst>
          </p:cNvPr>
          <p:cNvSpPr>
            <a:spLocks noGrp="1"/>
          </p:cNvSpPr>
          <p:nvPr>
            <p:ph type="sldNum" sz="quarter" idx="4"/>
          </p:nvPr>
        </p:nvSpPr>
        <p:spPr/>
        <p:txBody>
          <a:bodyPr/>
          <a:lstStyle/>
          <a:p>
            <a:fld id="{6D22F896-40B5-4ADD-8801-0D06FADFA095}" type="slidenum">
              <a:rPr lang="en-US" smtClean="0"/>
              <a:t>13</a:t>
            </a:fld>
            <a:endParaRPr lang="en-US" dirty="0"/>
          </a:p>
        </p:txBody>
      </p:sp>
      <p:pic>
        <p:nvPicPr>
          <p:cNvPr id="5" name="Picture 4">
            <a:extLst>
              <a:ext uri="{FF2B5EF4-FFF2-40B4-BE49-F238E27FC236}">
                <a16:creationId xmlns:a16="http://schemas.microsoft.com/office/drawing/2014/main" id="{5B0D75BB-F25D-409D-8242-8BE7064F4E9E}"/>
              </a:ext>
            </a:extLst>
          </p:cNvPr>
          <p:cNvPicPr>
            <a:picLocks noChangeAspect="1"/>
          </p:cNvPicPr>
          <p:nvPr/>
        </p:nvPicPr>
        <p:blipFill>
          <a:blip r:embed="rId2"/>
          <a:stretch>
            <a:fillRect/>
          </a:stretch>
        </p:blipFill>
        <p:spPr>
          <a:xfrm>
            <a:off x="2246428" y="89352"/>
            <a:ext cx="656324" cy="704494"/>
          </a:xfrm>
          <a:prstGeom prst="rect">
            <a:avLst/>
          </a:prstGeom>
        </p:spPr>
      </p:pic>
      <p:pic>
        <p:nvPicPr>
          <p:cNvPr id="6" name="Picture 5">
            <a:extLst>
              <a:ext uri="{FF2B5EF4-FFF2-40B4-BE49-F238E27FC236}">
                <a16:creationId xmlns:a16="http://schemas.microsoft.com/office/drawing/2014/main" id="{614E0387-EB7F-493C-96E7-034B6174D4D1}"/>
              </a:ext>
            </a:extLst>
          </p:cNvPr>
          <p:cNvPicPr>
            <a:picLocks noChangeAspect="1"/>
          </p:cNvPicPr>
          <p:nvPr/>
        </p:nvPicPr>
        <p:blipFill>
          <a:blip r:embed="rId3"/>
          <a:stretch>
            <a:fillRect/>
          </a:stretch>
        </p:blipFill>
        <p:spPr>
          <a:xfrm>
            <a:off x="916502" y="-52737"/>
            <a:ext cx="1403350" cy="1050688"/>
          </a:xfrm>
          <a:prstGeom prst="rect">
            <a:avLst/>
          </a:prstGeom>
        </p:spPr>
      </p:pic>
      <p:sp>
        <p:nvSpPr>
          <p:cNvPr id="7" name="TextBox 6">
            <a:extLst>
              <a:ext uri="{FF2B5EF4-FFF2-40B4-BE49-F238E27FC236}">
                <a16:creationId xmlns:a16="http://schemas.microsoft.com/office/drawing/2014/main" id="{B5DF3B49-1D23-42DA-93AF-263883B67AE3}"/>
              </a:ext>
            </a:extLst>
          </p:cNvPr>
          <p:cNvSpPr txBox="1"/>
          <p:nvPr/>
        </p:nvSpPr>
        <p:spPr>
          <a:xfrm>
            <a:off x="2910200" y="73766"/>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pic>
        <p:nvPicPr>
          <p:cNvPr id="8" name="Picture 7">
            <a:extLst>
              <a:ext uri="{FF2B5EF4-FFF2-40B4-BE49-F238E27FC236}">
                <a16:creationId xmlns:a16="http://schemas.microsoft.com/office/drawing/2014/main" id="{0004C68E-7ECD-4D04-98DF-62EF42E4541D}"/>
              </a:ext>
            </a:extLst>
          </p:cNvPr>
          <p:cNvPicPr>
            <a:picLocks noChangeAspect="1"/>
          </p:cNvPicPr>
          <p:nvPr/>
        </p:nvPicPr>
        <p:blipFill>
          <a:blip r:embed="rId4"/>
          <a:stretch>
            <a:fillRect/>
          </a:stretch>
        </p:blipFill>
        <p:spPr>
          <a:xfrm>
            <a:off x="333602" y="64161"/>
            <a:ext cx="696074" cy="704494"/>
          </a:xfrm>
          <a:prstGeom prst="rect">
            <a:avLst/>
          </a:prstGeom>
        </p:spPr>
      </p:pic>
      <p:sp>
        <p:nvSpPr>
          <p:cNvPr id="9" name="TextBox 8">
            <a:extLst>
              <a:ext uri="{FF2B5EF4-FFF2-40B4-BE49-F238E27FC236}">
                <a16:creationId xmlns:a16="http://schemas.microsoft.com/office/drawing/2014/main" id="{58F8E111-5262-4A38-899A-4EC11BB10FC1}"/>
              </a:ext>
            </a:extLst>
          </p:cNvPr>
          <p:cNvSpPr txBox="1"/>
          <p:nvPr/>
        </p:nvSpPr>
        <p:spPr>
          <a:xfrm>
            <a:off x="1586753" y="1728573"/>
            <a:ext cx="6797870" cy="2031325"/>
          </a:xfrm>
          <a:prstGeom prst="rect">
            <a:avLst/>
          </a:prstGeom>
          <a:noFill/>
        </p:spPr>
        <p:txBody>
          <a:bodyPr wrap="square">
            <a:spAutoFit/>
          </a:bodyPr>
          <a:lstStyle/>
          <a:p>
            <a:pPr algn="l"/>
            <a:r>
              <a:rPr lang="id-ID" dirty="0"/>
              <a:t>Pedagogis</a:t>
            </a:r>
          </a:p>
          <a:p>
            <a:pPr marL="342900" indent="-342900" algn="l">
              <a:buFont typeface="+mj-lt"/>
              <a:buAutoNum type="arabicPeriod"/>
            </a:pPr>
            <a:r>
              <a:rPr lang="id-ID" dirty="0"/>
              <a:t>Maria montessori (refleks – kebebasan)</a:t>
            </a:r>
          </a:p>
          <a:p>
            <a:pPr marL="342900" indent="-342900" algn="l">
              <a:buFont typeface="+mj-lt"/>
              <a:buAutoNum type="arabicPeriod"/>
            </a:pPr>
            <a:r>
              <a:rPr lang="id-ID" dirty="0"/>
              <a:t>Piaget (berproses)</a:t>
            </a:r>
          </a:p>
          <a:p>
            <a:pPr marL="342900" indent="-342900" algn="l">
              <a:buFont typeface="+mj-lt"/>
              <a:buAutoNum type="arabicPeriod"/>
            </a:pPr>
            <a:r>
              <a:rPr lang="id-ID" dirty="0"/>
              <a:t>Hurlock (usia 4-5 tahun pengendalian gerakan kasar)</a:t>
            </a:r>
          </a:p>
          <a:p>
            <a:pPr marL="342900" indent="-342900" algn="l">
              <a:buFont typeface="+mj-lt"/>
              <a:buAutoNum type="arabicPeriod"/>
            </a:pPr>
            <a:r>
              <a:rPr lang="id-ID" dirty="0"/>
              <a:t>William stern (pengamatan terhadap diri sendiri, pengamatan lingkungan dekat, pengamatan lingkuan luas) </a:t>
            </a:r>
          </a:p>
          <a:p>
            <a:pPr marL="0" indent="0">
              <a:buNone/>
            </a:pPr>
            <a:endParaRPr lang="id-ID" dirty="0"/>
          </a:p>
        </p:txBody>
      </p:sp>
    </p:spTree>
    <p:extLst>
      <p:ext uri="{BB962C8B-B14F-4D97-AF65-F5344CB8AC3E}">
        <p14:creationId xmlns:p14="http://schemas.microsoft.com/office/powerpoint/2010/main" val="201759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F4E3574-937F-4CE6-8ADC-D5DEA03E8806}"/>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5" name="Picture 4">
            <a:extLst>
              <a:ext uri="{FF2B5EF4-FFF2-40B4-BE49-F238E27FC236}">
                <a16:creationId xmlns:a16="http://schemas.microsoft.com/office/drawing/2014/main" id="{2BD641B7-A158-407A-ABF9-06428CFE6BAE}"/>
              </a:ext>
            </a:extLst>
          </p:cNvPr>
          <p:cNvPicPr>
            <a:picLocks noChangeAspect="1"/>
          </p:cNvPicPr>
          <p:nvPr/>
        </p:nvPicPr>
        <p:blipFill>
          <a:blip r:embed="rId2"/>
          <a:stretch>
            <a:fillRect/>
          </a:stretch>
        </p:blipFill>
        <p:spPr>
          <a:xfrm>
            <a:off x="2246428" y="89352"/>
            <a:ext cx="656324" cy="704494"/>
          </a:xfrm>
          <a:prstGeom prst="rect">
            <a:avLst/>
          </a:prstGeom>
        </p:spPr>
      </p:pic>
      <p:pic>
        <p:nvPicPr>
          <p:cNvPr id="6" name="Picture 5">
            <a:extLst>
              <a:ext uri="{FF2B5EF4-FFF2-40B4-BE49-F238E27FC236}">
                <a16:creationId xmlns:a16="http://schemas.microsoft.com/office/drawing/2014/main" id="{75739D61-B700-4592-A71E-7D53E2608F92}"/>
              </a:ext>
            </a:extLst>
          </p:cNvPr>
          <p:cNvPicPr>
            <a:picLocks noChangeAspect="1"/>
          </p:cNvPicPr>
          <p:nvPr/>
        </p:nvPicPr>
        <p:blipFill>
          <a:blip r:embed="rId3"/>
          <a:stretch>
            <a:fillRect/>
          </a:stretch>
        </p:blipFill>
        <p:spPr>
          <a:xfrm>
            <a:off x="916502" y="-52737"/>
            <a:ext cx="1403350" cy="1050688"/>
          </a:xfrm>
          <a:prstGeom prst="rect">
            <a:avLst/>
          </a:prstGeom>
        </p:spPr>
      </p:pic>
      <p:sp>
        <p:nvSpPr>
          <p:cNvPr id="7" name="TextBox 6">
            <a:extLst>
              <a:ext uri="{FF2B5EF4-FFF2-40B4-BE49-F238E27FC236}">
                <a16:creationId xmlns:a16="http://schemas.microsoft.com/office/drawing/2014/main" id="{F96B4A61-4F48-4283-9C33-A4A940D9321D}"/>
              </a:ext>
            </a:extLst>
          </p:cNvPr>
          <p:cNvSpPr txBox="1"/>
          <p:nvPr/>
        </p:nvSpPr>
        <p:spPr>
          <a:xfrm>
            <a:off x="2910200" y="73766"/>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pic>
        <p:nvPicPr>
          <p:cNvPr id="8" name="Picture 7">
            <a:extLst>
              <a:ext uri="{FF2B5EF4-FFF2-40B4-BE49-F238E27FC236}">
                <a16:creationId xmlns:a16="http://schemas.microsoft.com/office/drawing/2014/main" id="{45E654A9-AEB1-431A-BCB9-00E4C677D47F}"/>
              </a:ext>
            </a:extLst>
          </p:cNvPr>
          <p:cNvPicPr>
            <a:picLocks noChangeAspect="1"/>
          </p:cNvPicPr>
          <p:nvPr/>
        </p:nvPicPr>
        <p:blipFill>
          <a:blip r:embed="rId4"/>
          <a:stretch>
            <a:fillRect/>
          </a:stretch>
        </p:blipFill>
        <p:spPr>
          <a:xfrm>
            <a:off x="333602" y="64161"/>
            <a:ext cx="696074" cy="704494"/>
          </a:xfrm>
          <a:prstGeom prst="rect">
            <a:avLst/>
          </a:prstGeom>
        </p:spPr>
      </p:pic>
      <p:sp>
        <p:nvSpPr>
          <p:cNvPr id="9" name="Rectangle 8">
            <a:extLst>
              <a:ext uri="{FF2B5EF4-FFF2-40B4-BE49-F238E27FC236}">
                <a16:creationId xmlns:a16="http://schemas.microsoft.com/office/drawing/2014/main" id="{8B2D833B-DB5A-4FA4-A655-9E8B13494FDF}"/>
              </a:ext>
            </a:extLst>
          </p:cNvPr>
          <p:cNvSpPr/>
          <p:nvPr/>
        </p:nvSpPr>
        <p:spPr>
          <a:xfrm>
            <a:off x="2488160" y="1941571"/>
            <a:ext cx="8242400" cy="2285241"/>
          </a:xfrm>
          <a:prstGeom prst="rect">
            <a:avLst/>
          </a:prstGeom>
          <a:noFill/>
        </p:spPr>
        <p:txBody>
          <a:bodyPr wrap="square" lIns="68580" tIns="34290" rIns="68580" bIns="34290">
            <a:spAutoFit/>
          </a:bodyPr>
          <a:lstStyle/>
          <a:p>
            <a:r>
              <a:rPr lang="en-US" b="1" dirty="0">
                <a:ln w="0"/>
              </a:rPr>
              <a:t>2. </a:t>
            </a:r>
            <a:r>
              <a:rPr lang="en-US" b="1" dirty="0" err="1">
                <a:ln w="0"/>
              </a:rPr>
              <a:t>Landasan</a:t>
            </a:r>
            <a:r>
              <a:rPr lang="en-US" b="1" dirty="0">
                <a:ln w="0"/>
              </a:rPr>
              <a:t> </a:t>
            </a:r>
            <a:r>
              <a:rPr lang="en-US" b="1" dirty="0" err="1">
                <a:ln w="0"/>
              </a:rPr>
              <a:t>Psikologis</a:t>
            </a:r>
            <a:r>
              <a:rPr lang="en-US" b="1" dirty="0">
                <a:ln w="0"/>
              </a:rPr>
              <a:t> </a:t>
            </a:r>
          </a:p>
          <a:p>
            <a:r>
              <a:rPr lang="en-US" dirty="0" err="1">
                <a:ln w="0"/>
              </a:rPr>
              <a:t>Secara</a:t>
            </a:r>
            <a:r>
              <a:rPr lang="en-US" dirty="0">
                <a:ln w="0"/>
              </a:rPr>
              <a:t> </a:t>
            </a:r>
            <a:r>
              <a:rPr lang="en-US" dirty="0" err="1">
                <a:ln w="0"/>
              </a:rPr>
              <a:t>psikologis,seorang</a:t>
            </a:r>
            <a:r>
              <a:rPr lang="en-US" dirty="0">
                <a:ln w="0"/>
              </a:rPr>
              <a:t> </a:t>
            </a:r>
            <a:r>
              <a:rPr lang="en-US" dirty="0" err="1">
                <a:ln w="0"/>
              </a:rPr>
              <a:t>anak</a:t>
            </a:r>
            <a:r>
              <a:rPr lang="en-US" dirty="0">
                <a:ln w="0"/>
              </a:rPr>
              <a:t> </a:t>
            </a:r>
            <a:r>
              <a:rPr lang="en-US" dirty="0" err="1">
                <a:ln w="0"/>
              </a:rPr>
              <a:t>akan</a:t>
            </a:r>
            <a:r>
              <a:rPr lang="en-US" dirty="0">
                <a:ln w="0"/>
              </a:rPr>
              <a:t> </a:t>
            </a:r>
            <a:r>
              <a:rPr lang="en-US" dirty="0" err="1">
                <a:ln w="0"/>
              </a:rPr>
              <a:t>mengalami</a:t>
            </a:r>
            <a:r>
              <a:rPr lang="en-US" dirty="0">
                <a:ln w="0"/>
              </a:rPr>
              <a:t> </a:t>
            </a:r>
            <a:r>
              <a:rPr lang="en-US" dirty="0" err="1">
                <a:ln w="0"/>
              </a:rPr>
              <a:t>perkembangan</a:t>
            </a:r>
            <a:r>
              <a:rPr lang="en-US" dirty="0">
                <a:ln w="0"/>
              </a:rPr>
              <a:t> </a:t>
            </a:r>
            <a:r>
              <a:rPr lang="en-US" dirty="0" err="1">
                <a:ln w="0"/>
              </a:rPr>
              <a:t>sesuai</a:t>
            </a:r>
            <a:r>
              <a:rPr lang="en-US" dirty="0">
                <a:ln w="0"/>
              </a:rPr>
              <a:t> </a:t>
            </a:r>
            <a:r>
              <a:rPr lang="en-US" dirty="0" err="1">
                <a:ln w="0"/>
              </a:rPr>
              <a:t>dengan</a:t>
            </a:r>
            <a:endParaRPr lang="en-US" dirty="0">
              <a:ln w="0"/>
            </a:endParaRPr>
          </a:p>
          <a:p>
            <a:r>
              <a:rPr lang="en-US" dirty="0" err="1">
                <a:ln w="0"/>
              </a:rPr>
              <a:t>usia</a:t>
            </a:r>
            <a:r>
              <a:rPr lang="en-US" dirty="0">
                <a:ln w="0"/>
              </a:rPr>
              <a:t> </a:t>
            </a:r>
            <a:r>
              <a:rPr lang="en-US" dirty="0" err="1">
                <a:ln w="0"/>
              </a:rPr>
              <a:t>serta</a:t>
            </a:r>
            <a:r>
              <a:rPr lang="en-US" dirty="0">
                <a:ln w="0"/>
              </a:rPr>
              <a:t> </a:t>
            </a:r>
            <a:r>
              <a:rPr lang="en-US" dirty="0" err="1">
                <a:ln w="0"/>
              </a:rPr>
              <a:t>perkembangan</a:t>
            </a:r>
            <a:r>
              <a:rPr lang="en-US" dirty="0">
                <a:ln w="0"/>
              </a:rPr>
              <a:t> </a:t>
            </a:r>
            <a:r>
              <a:rPr lang="en-US" dirty="0" err="1">
                <a:ln w="0"/>
              </a:rPr>
              <a:t>motorik</a:t>
            </a:r>
            <a:r>
              <a:rPr lang="en-US" dirty="0">
                <a:ln w="0"/>
              </a:rPr>
              <a:t> </a:t>
            </a:r>
            <a:r>
              <a:rPr lang="en-US" dirty="0" err="1">
                <a:ln w="0"/>
              </a:rPr>
              <a:t>dan</a:t>
            </a:r>
            <a:r>
              <a:rPr lang="en-US" dirty="0">
                <a:ln w="0"/>
              </a:rPr>
              <a:t> mental </a:t>
            </a:r>
            <a:r>
              <a:rPr lang="en-US" dirty="0" err="1">
                <a:ln w="0"/>
              </a:rPr>
              <a:t>lainya</a:t>
            </a:r>
            <a:r>
              <a:rPr lang="en-US" dirty="0">
                <a:ln w="0"/>
              </a:rPr>
              <a:t> </a:t>
            </a:r>
          </a:p>
          <a:p>
            <a:r>
              <a:rPr lang="en-US" dirty="0" err="1">
                <a:ln w="0"/>
              </a:rPr>
              <a:t>Adapun</a:t>
            </a:r>
            <a:r>
              <a:rPr lang="en-US" dirty="0">
                <a:ln w="0"/>
              </a:rPr>
              <a:t> </a:t>
            </a:r>
            <a:r>
              <a:rPr lang="en-US" dirty="0" err="1">
                <a:ln w="0"/>
              </a:rPr>
              <a:t>tahapan-tahapan</a:t>
            </a:r>
            <a:r>
              <a:rPr lang="en-US" dirty="0">
                <a:ln w="0"/>
              </a:rPr>
              <a:t> </a:t>
            </a:r>
            <a:r>
              <a:rPr lang="en-US" dirty="0" err="1">
                <a:ln w="0"/>
              </a:rPr>
              <a:t>perkembangan</a:t>
            </a:r>
            <a:r>
              <a:rPr lang="en-US" dirty="0">
                <a:ln w="0"/>
              </a:rPr>
              <a:t> </a:t>
            </a:r>
            <a:r>
              <a:rPr lang="en-US" dirty="0" err="1">
                <a:ln w="0"/>
              </a:rPr>
              <a:t>motorik</a:t>
            </a:r>
            <a:r>
              <a:rPr lang="en-US" dirty="0">
                <a:ln w="0"/>
              </a:rPr>
              <a:t> </a:t>
            </a:r>
            <a:r>
              <a:rPr lang="en-US" dirty="0" err="1">
                <a:ln w="0"/>
              </a:rPr>
              <a:t>sebagai</a:t>
            </a:r>
            <a:r>
              <a:rPr lang="en-US" dirty="0">
                <a:ln w="0"/>
              </a:rPr>
              <a:t> </a:t>
            </a:r>
            <a:r>
              <a:rPr lang="en-US" dirty="0" err="1">
                <a:ln w="0"/>
              </a:rPr>
              <a:t>berikut</a:t>
            </a:r>
            <a:r>
              <a:rPr lang="en-US" dirty="0">
                <a:ln w="0"/>
              </a:rPr>
              <a:t> : </a:t>
            </a:r>
          </a:p>
          <a:p>
            <a:r>
              <a:rPr lang="en-US" dirty="0">
                <a:ln w="0"/>
              </a:rPr>
              <a:t>  1. Imitation ( </a:t>
            </a:r>
            <a:r>
              <a:rPr lang="en-US" dirty="0" err="1">
                <a:ln w="0"/>
              </a:rPr>
              <a:t>peniruan</a:t>
            </a:r>
            <a:r>
              <a:rPr lang="en-US" dirty="0">
                <a:ln w="0"/>
              </a:rPr>
              <a:t> ) </a:t>
            </a:r>
            <a:r>
              <a:rPr lang="en-US" dirty="0" err="1">
                <a:ln w="0"/>
              </a:rPr>
              <a:t>yaitu</a:t>
            </a:r>
            <a:r>
              <a:rPr lang="en-US" dirty="0">
                <a:ln w="0"/>
              </a:rPr>
              <a:t> </a:t>
            </a:r>
            <a:r>
              <a:rPr lang="en-US" dirty="0" err="1">
                <a:ln w="0"/>
              </a:rPr>
              <a:t>keterampilan</a:t>
            </a:r>
            <a:r>
              <a:rPr lang="en-US" dirty="0">
                <a:ln w="0"/>
              </a:rPr>
              <a:t> </a:t>
            </a:r>
            <a:r>
              <a:rPr lang="en-US" dirty="0" err="1">
                <a:ln w="0"/>
              </a:rPr>
              <a:t>seseorang</a:t>
            </a:r>
            <a:r>
              <a:rPr lang="en-US" dirty="0">
                <a:ln w="0"/>
              </a:rPr>
              <a:t> </a:t>
            </a:r>
            <a:r>
              <a:rPr lang="en-US" dirty="0" err="1">
                <a:ln w="0"/>
              </a:rPr>
              <a:t>menirukan</a:t>
            </a:r>
            <a:r>
              <a:rPr lang="en-US" dirty="0">
                <a:ln w="0"/>
              </a:rPr>
              <a:t> </a:t>
            </a:r>
            <a:r>
              <a:rPr lang="en-US" dirty="0" err="1">
                <a:ln w="0"/>
              </a:rPr>
              <a:t>sesuatu</a:t>
            </a:r>
            <a:r>
              <a:rPr lang="en-US" dirty="0">
                <a:ln w="0"/>
              </a:rPr>
              <a:t> yang</a:t>
            </a:r>
          </a:p>
          <a:p>
            <a:r>
              <a:rPr lang="en-US" dirty="0">
                <a:ln w="0"/>
              </a:rPr>
              <a:t>       </a:t>
            </a:r>
            <a:r>
              <a:rPr lang="en-US" dirty="0" err="1">
                <a:ln w="0"/>
              </a:rPr>
              <a:t>dilihat,didengar</a:t>
            </a:r>
            <a:r>
              <a:rPr lang="en-US" dirty="0">
                <a:ln w="0"/>
              </a:rPr>
              <a:t> ,</a:t>
            </a:r>
            <a:r>
              <a:rPr lang="en-US" dirty="0" err="1">
                <a:ln w="0"/>
              </a:rPr>
              <a:t>dan</a:t>
            </a:r>
            <a:r>
              <a:rPr lang="en-US" dirty="0">
                <a:ln w="0"/>
              </a:rPr>
              <a:t> </a:t>
            </a:r>
            <a:r>
              <a:rPr lang="en-US" dirty="0" err="1">
                <a:ln w="0"/>
              </a:rPr>
              <a:t>dialaminya</a:t>
            </a:r>
            <a:r>
              <a:rPr lang="en-US" dirty="0">
                <a:ln w="0"/>
              </a:rPr>
              <a:t> </a:t>
            </a:r>
          </a:p>
          <a:p>
            <a:r>
              <a:rPr lang="en-US" dirty="0">
                <a:ln w="0"/>
              </a:rPr>
              <a:t>  2. manipulation ( </a:t>
            </a:r>
            <a:r>
              <a:rPr lang="en-US" dirty="0" err="1">
                <a:ln w="0"/>
              </a:rPr>
              <a:t>menggunakan</a:t>
            </a:r>
            <a:r>
              <a:rPr lang="en-US" dirty="0">
                <a:ln w="0"/>
              </a:rPr>
              <a:t> </a:t>
            </a:r>
            <a:r>
              <a:rPr lang="en-US" dirty="0" err="1">
                <a:ln w="0"/>
              </a:rPr>
              <a:t>konsep</a:t>
            </a:r>
            <a:r>
              <a:rPr lang="en-US" dirty="0">
                <a:ln w="0"/>
              </a:rPr>
              <a:t> ) </a:t>
            </a:r>
            <a:r>
              <a:rPr lang="en-US" dirty="0" err="1">
                <a:ln w="0"/>
              </a:rPr>
              <a:t>yaitu</a:t>
            </a:r>
            <a:r>
              <a:rPr lang="en-US" dirty="0">
                <a:ln w="0"/>
              </a:rPr>
              <a:t> </a:t>
            </a:r>
            <a:r>
              <a:rPr lang="en-US" dirty="0" err="1">
                <a:ln w="0"/>
              </a:rPr>
              <a:t>keterampilan</a:t>
            </a:r>
            <a:r>
              <a:rPr lang="en-US" dirty="0">
                <a:ln w="0"/>
              </a:rPr>
              <a:t> </a:t>
            </a:r>
            <a:r>
              <a:rPr lang="en-US" dirty="0" err="1">
                <a:ln w="0"/>
              </a:rPr>
              <a:t>untuk</a:t>
            </a:r>
            <a:r>
              <a:rPr lang="en-US" dirty="0">
                <a:ln w="0"/>
              </a:rPr>
              <a:t> </a:t>
            </a:r>
            <a:r>
              <a:rPr lang="en-US" dirty="0" err="1">
                <a:ln w="0"/>
              </a:rPr>
              <a:t>menggunakamn</a:t>
            </a:r>
            <a:endParaRPr lang="en-US" dirty="0">
              <a:ln w="0"/>
            </a:endParaRPr>
          </a:p>
          <a:p>
            <a:r>
              <a:rPr lang="en-US" dirty="0">
                <a:ln w="0"/>
              </a:rPr>
              <a:t>      </a:t>
            </a:r>
            <a:r>
              <a:rPr lang="en-US" dirty="0" err="1">
                <a:ln w="0"/>
              </a:rPr>
              <a:t>konsep</a:t>
            </a:r>
            <a:r>
              <a:rPr lang="en-US" dirty="0">
                <a:ln w="0"/>
              </a:rPr>
              <a:t> </a:t>
            </a:r>
            <a:r>
              <a:rPr lang="en-US" dirty="0" err="1">
                <a:ln w="0"/>
              </a:rPr>
              <a:t>dan</a:t>
            </a:r>
            <a:r>
              <a:rPr lang="en-US" dirty="0">
                <a:ln w="0"/>
              </a:rPr>
              <a:t> </a:t>
            </a:r>
            <a:r>
              <a:rPr lang="en-US" dirty="0" err="1">
                <a:ln w="0"/>
              </a:rPr>
              <a:t>melakukan</a:t>
            </a:r>
            <a:r>
              <a:rPr lang="en-US" dirty="0">
                <a:ln w="0"/>
              </a:rPr>
              <a:t> </a:t>
            </a:r>
            <a:r>
              <a:rPr lang="en-US" dirty="0" err="1">
                <a:ln w="0"/>
              </a:rPr>
              <a:t>kegiatan</a:t>
            </a:r>
            <a:r>
              <a:rPr lang="en-US" dirty="0">
                <a:ln w="0"/>
              </a:rPr>
              <a:t> </a:t>
            </a:r>
          </a:p>
        </p:txBody>
      </p:sp>
      <p:sp>
        <p:nvSpPr>
          <p:cNvPr id="12" name="Rectangle 11">
            <a:extLst>
              <a:ext uri="{FF2B5EF4-FFF2-40B4-BE49-F238E27FC236}">
                <a16:creationId xmlns:a16="http://schemas.microsoft.com/office/drawing/2014/main" id="{3C55A9FE-A98D-493C-BB8D-8ECA3699B781}"/>
              </a:ext>
            </a:extLst>
          </p:cNvPr>
          <p:cNvSpPr/>
          <p:nvPr/>
        </p:nvSpPr>
        <p:spPr>
          <a:xfrm>
            <a:off x="1911212" y="4244695"/>
            <a:ext cx="8639801" cy="1177245"/>
          </a:xfrm>
          <a:prstGeom prst="rect">
            <a:avLst/>
          </a:prstGeom>
          <a:noFill/>
        </p:spPr>
        <p:txBody>
          <a:bodyPr wrap="none" lIns="68580" tIns="34290" rIns="68580" bIns="34290">
            <a:spAutoFit/>
          </a:bodyPr>
          <a:lstStyle/>
          <a:p>
            <a:pPr algn="ctr"/>
            <a:r>
              <a:rPr lang="en-US" dirty="0">
                <a:ln w="0"/>
              </a:rPr>
              <a:t> 3. </a:t>
            </a:r>
            <a:r>
              <a:rPr lang="en-US" dirty="0" err="1">
                <a:ln w="0"/>
              </a:rPr>
              <a:t>Presition</a:t>
            </a:r>
            <a:r>
              <a:rPr lang="en-US" dirty="0">
                <a:ln w="0"/>
              </a:rPr>
              <a:t> (</a:t>
            </a:r>
            <a:r>
              <a:rPr lang="en-US" dirty="0" err="1">
                <a:ln w="0"/>
              </a:rPr>
              <a:t>ketelitian</a:t>
            </a:r>
            <a:r>
              <a:rPr lang="en-US" dirty="0">
                <a:ln w="0"/>
              </a:rPr>
              <a:t>) </a:t>
            </a:r>
            <a:r>
              <a:rPr lang="en-US" dirty="0" err="1">
                <a:ln w="0"/>
              </a:rPr>
              <a:t>yaitu</a:t>
            </a:r>
            <a:r>
              <a:rPr lang="en-US" dirty="0">
                <a:ln w="0"/>
              </a:rPr>
              <a:t> </a:t>
            </a:r>
            <a:r>
              <a:rPr lang="en-US" dirty="0" err="1">
                <a:ln w="0"/>
              </a:rPr>
              <a:t>berhubungan</a:t>
            </a:r>
            <a:r>
              <a:rPr lang="en-US" dirty="0">
                <a:ln w="0"/>
              </a:rPr>
              <a:t> </a:t>
            </a:r>
            <a:r>
              <a:rPr lang="en-US" dirty="0" err="1">
                <a:ln w="0"/>
              </a:rPr>
              <a:t>dengan</a:t>
            </a:r>
            <a:r>
              <a:rPr lang="en-US" dirty="0">
                <a:ln w="0"/>
              </a:rPr>
              <a:t> </a:t>
            </a:r>
            <a:r>
              <a:rPr lang="en-US" dirty="0" err="1">
                <a:ln w="0"/>
              </a:rPr>
              <a:t>kegiatan</a:t>
            </a:r>
            <a:r>
              <a:rPr lang="en-US" dirty="0">
                <a:ln w="0"/>
              </a:rPr>
              <a:t> </a:t>
            </a:r>
            <a:r>
              <a:rPr lang="en-US" dirty="0" err="1">
                <a:ln w="0"/>
              </a:rPr>
              <a:t>secara</a:t>
            </a:r>
            <a:r>
              <a:rPr lang="en-US" dirty="0">
                <a:ln w="0"/>
              </a:rPr>
              <a:t> </a:t>
            </a:r>
            <a:r>
              <a:rPr lang="en-US" dirty="0" err="1">
                <a:ln w="0"/>
              </a:rPr>
              <a:t>teliti</a:t>
            </a:r>
            <a:r>
              <a:rPr lang="en-US" dirty="0">
                <a:ln w="0"/>
              </a:rPr>
              <a:t> </a:t>
            </a:r>
            <a:r>
              <a:rPr lang="en-US" dirty="0" err="1">
                <a:ln w="0"/>
              </a:rPr>
              <a:t>dan</a:t>
            </a:r>
            <a:r>
              <a:rPr lang="en-US" dirty="0">
                <a:ln w="0"/>
              </a:rPr>
              <a:t> </a:t>
            </a:r>
            <a:r>
              <a:rPr lang="en-US" dirty="0" err="1">
                <a:ln w="0"/>
              </a:rPr>
              <a:t>benar</a:t>
            </a:r>
            <a:endParaRPr lang="en-US" dirty="0">
              <a:ln w="0"/>
            </a:endParaRPr>
          </a:p>
          <a:p>
            <a:r>
              <a:rPr lang="en-US" dirty="0">
                <a:ln w="0"/>
              </a:rPr>
              <a:t>           4. Articulation ( </a:t>
            </a:r>
            <a:r>
              <a:rPr lang="en-US" dirty="0" err="1">
                <a:ln w="0"/>
              </a:rPr>
              <a:t>perangkaian</a:t>
            </a:r>
            <a:r>
              <a:rPr lang="en-US" dirty="0">
                <a:ln w="0"/>
              </a:rPr>
              <a:t> ) </a:t>
            </a:r>
            <a:r>
              <a:rPr lang="en-US" dirty="0" err="1">
                <a:ln w="0"/>
              </a:rPr>
              <a:t>yaitu</a:t>
            </a:r>
            <a:r>
              <a:rPr lang="en-US" dirty="0">
                <a:ln w="0"/>
              </a:rPr>
              <a:t>  </a:t>
            </a:r>
            <a:r>
              <a:rPr lang="en-US" dirty="0" err="1">
                <a:ln w="0"/>
              </a:rPr>
              <a:t>keterampilan</a:t>
            </a:r>
            <a:r>
              <a:rPr lang="en-US" dirty="0">
                <a:ln w="0"/>
              </a:rPr>
              <a:t> </a:t>
            </a:r>
            <a:r>
              <a:rPr lang="en-US" dirty="0" err="1">
                <a:ln w="0"/>
              </a:rPr>
              <a:t>motorik</a:t>
            </a:r>
            <a:r>
              <a:rPr lang="en-US" dirty="0">
                <a:ln w="0"/>
              </a:rPr>
              <a:t> </a:t>
            </a:r>
            <a:r>
              <a:rPr lang="en-US" dirty="0" err="1">
                <a:ln w="0"/>
              </a:rPr>
              <a:t>untuk</a:t>
            </a:r>
            <a:r>
              <a:rPr lang="en-US" dirty="0">
                <a:ln w="0"/>
              </a:rPr>
              <a:t> </a:t>
            </a:r>
            <a:r>
              <a:rPr lang="en-US" dirty="0" err="1">
                <a:ln w="0"/>
              </a:rPr>
              <a:t>mengaitkan</a:t>
            </a:r>
            <a:r>
              <a:rPr lang="en-US" dirty="0">
                <a:ln w="0"/>
              </a:rPr>
              <a:t> </a:t>
            </a:r>
            <a:r>
              <a:rPr lang="en-US" dirty="0" err="1">
                <a:ln w="0"/>
              </a:rPr>
              <a:t>bermacam</a:t>
            </a:r>
            <a:endParaRPr lang="en-US" dirty="0">
              <a:ln w="0"/>
            </a:endParaRPr>
          </a:p>
          <a:p>
            <a:r>
              <a:rPr lang="en-US" dirty="0">
                <a:ln w="0"/>
              </a:rPr>
              <a:t>               </a:t>
            </a:r>
            <a:r>
              <a:rPr lang="en-US" dirty="0" err="1">
                <a:ln w="0"/>
              </a:rPr>
              <a:t>macam</a:t>
            </a:r>
            <a:r>
              <a:rPr lang="en-US" dirty="0">
                <a:ln w="0"/>
              </a:rPr>
              <a:t> </a:t>
            </a:r>
            <a:r>
              <a:rPr lang="en-US" dirty="0" err="1">
                <a:ln w="0"/>
              </a:rPr>
              <a:t>gerakan</a:t>
            </a:r>
            <a:r>
              <a:rPr lang="en-US" dirty="0">
                <a:ln w="0"/>
              </a:rPr>
              <a:t> yang </a:t>
            </a:r>
            <a:r>
              <a:rPr lang="en-US" dirty="0" err="1">
                <a:ln w="0"/>
              </a:rPr>
              <a:t>berkesinambungan</a:t>
            </a:r>
            <a:r>
              <a:rPr lang="en-US" dirty="0">
                <a:ln w="0"/>
              </a:rPr>
              <a:t> </a:t>
            </a:r>
          </a:p>
          <a:p>
            <a:r>
              <a:rPr lang="en-US" dirty="0">
                <a:ln w="0"/>
              </a:rPr>
              <a:t>           5. </a:t>
            </a:r>
            <a:r>
              <a:rPr lang="en-US" dirty="0" err="1">
                <a:ln w="0"/>
              </a:rPr>
              <a:t>Naturalisation</a:t>
            </a:r>
            <a:r>
              <a:rPr lang="en-US" dirty="0">
                <a:ln w="0"/>
              </a:rPr>
              <a:t> ( </a:t>
            </a:r>
            <a:r>
              <a:rPr lang="en-US" dirty="0" err="1">
                <a:ln w="0"/>
              </a:rPr>
              <a:t>kewajaran</a:t>
            </a:r>
            <a:r>
              <a:rPr lang="en-US" dirty="0">
                <a:ln w="0"/>
              </a:rPr>
              <a:t> ) </a:t>
            </a:r>
            <a:r>
              <a:rPr lang="en-US" dirty="0" err="1">
                <a:ln w="0"/>
              </a:rPr>
              <a:t>yaitu</a:t>
            </a:r>
            <a:r>
              <a:rPr lang="en-US" dirty="0">
                <a:ln w="0"/>
              </a:rPr>
              <a:t> </a:t>
            </a:r>
            <a:r>
              <a:rPr lang="en-US" dirty="0" err="1">
                <a:ln w="0"/>
              </a:rPr>
              <a:t>gerakan</a:t>
            </a:r>
            <a:r>
              <a:rPr lang="en-US" dirty="0">
                <a:ln w="0"/>
              </a:rPr>
              <a:t> yang </a:t>
            </a:r>
            <a:r>
              <a:rPr lang="en-US" dirty="0" err="1">
                <a:ln w="0"/>
              </a:rPr>
              <a:t>dilakukan</a:t>
            </a:r>
            <a:r>
              <a:rPr lang="en-US" dirty="0">
                <a:ln w="0"/>
              </a:rPr>
              <a:t> </a:t>
            </a:r>
            <a:r>
              <a:rPr lang="en-US" dirty="0" err="1">
                <a:ln w="0"/>
              </a:rPr>
              <a:t>dengan</a:t>
            </a:r>
            <a:r>
              <a:rPr lang="en-US" dirty="0">
                <a:ln w="0"/>
              </a:rPr>
              <a:t> </a:t>
            </a:r>
            <a:r>
              <a:rPr lang="en-US" dirty="0" err="1">
                <a:ln w="0"/>
              </a:rPr>
              <a:t>dihayati</a:t>
            </a:r>
            <a:r>
              <a:rPr lang="en-US" dirty="0">
                <a:ln w="0"/>
              </a:rPr>
              <a:t> </a:t>
            </a:r>
            <a:r>
              <a:rPr lang="en-US" dirty="0" err="1">
                <a:ln w="0"/>
              </a:rPr>
              <a:t>dan</a:t>
            </a:r>
            <a:r>
              <a:rPr lang="en-US" dirty="0">
                <a:ln w="0"/>
              </a:rPr>
              <a:t> </a:t>
            </a:r>
            <a:r>
              <a:rPr lang="en-US" dirty="0" err="1">
                <a:ln w="0"/>
              </a:rPr>
              <a:t>wajar</a:t>
            </a:r>
            <a:r>
              <a:rPr lang="en-US" dirty="0">
                <a:ln w="0"/>
              </a:rPr>
              <a:t> </a:t>
            </a:r>
          </a:p>
        </p:txBody>
      </p:sp>
    </p:spTree>
    <p:extLst>
      <p:ext uri="{BB962C8B-B14F-4D97-AF65-F5344CB8AC3E}">
        <p14:creationId xmlns:p14="http://schemas.microsoft.com/office/powerpoint/2010/main" val="283012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20A3-BA9C-47D1-90A4-1633D310441C}"/>
              </a:ext>
            </a:extLst>
          </p:cNvPr>
          <p:cNvSpPr>
            <a:spLocks noGrp="1"/>
          </p:cNvSpPr>
          <p:nvPr>
            <p:ph type="ctrTitle"/>
          </p:nvPr>
        </p:nvSpPr>
        <p:spPr/>
        <p:txBody>
          <a:bodyPr/>
          <a:lstStyle/>
          <a:p>
            <a:endParaRPr lang="en-ID"/>
          </a:p>
        </p:txBody>
      </p:sp>
      <p:sp>
        <p:nvSpPr>
          <p:cNvPr id="3" name="Subtitle 2">
            <a:extLst>
              <a:ext uri="{FF2B5EF4-FFF2-40B4-BE49-F238E27FC236}">
                <a16:creationId xmlns:a16="http://schemas.microsoft.com/office/drawing/2014/main" id="{434D0F6F-6C6C-4494-820D-194C24B1617E}"/>
              </a:ext>
            </a:extLst>
          </p:cNvPr>
          <p:cNvSpPr>
            <a:spLocks noGrp="1"/>
          </p:cNvSpPr>
          <p:nvPr>
            <p:ph type="subTitle" idx="1"/>
          </p:nvPr>
        </p:nvSpPr>
        <p:spPr/>
        <p:txBody>
          <a:bodyPr/>
          <a:lstStyle/>
          <a:p>
            <a:endParaRPr lang="en-ID"/>
          </a:p>
        </p:txBody>
      </p:sp>
      <p:sp>
        <p:nvSpPr>
          <p:cNvPr id="4" name="Slide Number Placeholder 3">
            <a:extLst>
              <a:ext uri="{FF2B5EF4-FFF2-40B4-BE49-F238E27FC236}">
                <a16:creationId xmlns:a16="http://schemas.microsoft.com/office/drawing/2014/main" id="{A3D71130-CCF9-4B91-9B05-1635146DE0F6}"/>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a:extLst>
              <a:ext uri="{FF2B5EF4-FFF2-40B4-BE49-F238E27FC236}">
                <a16:creationId xmlns:a16="http://schemas.microsoft.com/office/drawing/2014/main" id="{F026A6C7-6072-43D1-B695-CC9F30EC1C43}"/>
              </a:ext>
            </a:extLst>
          </p:cNvPr>
          <p:cNvPicPr>
            <a:picLocks noChangeAspect="1"/>
          </p:cNvPicPr>
          <p:nvPr/>
        </p:nvPicPr>
        <p:blipFill>
          <a:blip r:embed="rId2"/>
          <a:stretch>
            <a:fillRect/>
          </a:stretch>
        </p:blipFill>
        <p:spPr>
          <a:xfrm>
            <a:off x="2246428" y="89352"/>
            <a:ext cx="656324" cy="704494"/>
          </a:xfrm>
          <a:prstGeom prst="rect">
            <a:avLst/>
          </a:prstGeom>
        </p:spPr>
      </p:pic>
      <p:pic>
        <p:nvPicPr>
          <p:cNvPr id="6" name="Picture 5">
            <a:extLst>
              <a:ext uri="{FF2B5EF4-FFF2-40B4-BE49-F238E27FC236}">
                <a16:creationId xmlns:a16="http://schemas.microsoft.com/office/drawing/2014/main" id="{6B7A80D0-E57E-407F-B63D-729A2356A054}"/>
              </a:ext>
            </a:extLst>
          </p:cNvPr>
          <p:cNvPicPr>
            <a:picLocks noChangeAspect="1"/>
          </p:cNvPicPr>
          <p:nvPr/>
        </p:nvPicPr>
        <p:blipFill>
          <a:blip r:embed="rId3"/>
          <a:stretch>
            <a:fillRect/>
          </a:stretch>
        </p:blipFill>
        <p:spPr>
          <a:xfrm>
            <a:off x="916502" y="-52737"/>
            <a:ext cx="1403350" cy="1050688"/>
          </a:xfrm>
          <a:prstGeom prst="rect">
            <a:avLst/>
          </a:prstGeom>
        </p:spPr>
      </p:pic>
      <p:sp>
        <p:nvSpPr>
          <p:cNvPr id="7" name="TextBox 6">
            <a:extLst>
              <a:ext uri="{FF2B5EF4-FFF2-40B4-BE49-F238E27FC236}">
                <a16:creationId xmlns:a16="http://schemas.microsoft.com/office/drawing/2014/main" id="{A8361539-7E8F-4237-BBF8-49EEFD6FACE9}"/>
              </a:ext>
            </a:extLst>
          </p:cNvPr>
          <p:cNvSpPr txBox="1"/>
          <p:nvPr/>
        </p:nvSpPr>
        <p:spPr>
          <a:xfrm>
            <a:off x="2910200" y="73766"/>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pic>
        <p:nvPicPr>
          <p:cNvPr id="8" name="Picture 7">
            <a:extLst>
              <a:ext uri="{FF2B5EF4-FFF2-40B4-BE49-F238E27FC236}">
                <a16:creationId xmlns:a16="http://schemas.microsoft.com/office/drawing/2014/main" id="{933A19A6-3F14-474D-8A1B-7F6FC5892170}"/>
              </a:ext>
            </a:extLst>
          </p:cNvPr>
          <p:cNvPicPr>
            <a:picLocks noChangeAspect="1"/>
          </p:cNvPicPr>
          <p:nvPr/>
        </p:nvPicPr>
        <p:blipFill>
          <a:blip r:embed="rId4"/>
          <a:stretch>
            <a:fillRect/>
          </a:stretch>
        </p:blipFill>
        <p:spPr>
          <a:xfrm>
            <a:off x="333602" y="64161"/>
            <a:ext cx="696074" cy="704494"/>
          </a:xfrm>
          <a:prstGeom prst="rect">
            <a:avLst/>
          </a:prstGeom>
        </p:spPr>
      </p:pic>
      <p:sp>
        <p:nvSpPr>
          <p:cNvPr id="9" name="Title 1">
            <a:extLst>
              <a:ext uri="{FF2B5EF4-FFF2-40B4-BE49-F238E27FC236}">
                <a16:creationId xmlns:a16="http://schemas.microsoft.com/office/drawing/2014/main" id="{28B8E604-9E23-477C-BD1C-EAD48233902D}"/>
              </a:ext>
            </a:extLst>
          </p:cNvPr>
          <p:cNvSpPr txBox="1">
            <a:spLocks/>
          </p:cNvSpPr>
          <p:nvPr/>
        </p:nvSpPr>
        <p:spPr>
          <a:xfrm>
            <a:off x="4124240" y="245093"/>
            <a:ext cx="7220595" cy="11430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id-ID" sz="4000"/>
              <a:t>Prinsip dan Metode Pengembangan Motorik Anak</a:t>
            </a:r>
            <a:endParaRPr lang="id-ID" sz="4000" dirty="0"/>
          </a:p>
        </p:txBody>
      </p:sp>
      <p:sp>
        <p:nvSpPr>
          <p:cNvPr id="10" name="Text Placeholder 3">
            <a:extLst>
              <a:ext uri="{FF2B5EF4-FFF2-40B4-BE49-F238E27FC236}">
                <a16:creationId xmlns:a16="http://schemas.microsoft.com/office/drawing/2014/main" id="{8DB018B0-9505-4CCA-9C29-5A8A16B0E460}"/>
              </a:ext>
            </a:extLst>
          </p:cNvPr>
          <p:cNvSpPr txBox="1">
            <a:spLocks/>
          </p:cNvSpPr>
          <p:nvPr/>
        </p:nvSpPr>
        <p:spPr>
          <a:xfrm>
            <a:off x="2242135" y="1413767"/>
            <a:ext cx="4039568" cy="63958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bg1">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id-ID"/>
              <a:t>Prinsip</a:t>
            </a:r>
            <a:endParaRPr lang="id-ID" dirty="0"/>
          </a:p>
        </p:txBody>
      </p:sp>
      <p:sp>
        <p:nvSpPr>
          <p:cNvPr id="11" name="Content Placeholder 4">
            <a:extLst>
              <a:ext uri="{FF2B5EF4-FFF2-40B4-BE49-F238E27FC236}">
                <a16:creationId xmlns:a16="http://schemas.microsoft.com/office/drawing/2014/main" id="{092F07F8-7586-4E61-B660-E7C07E3AC6A9}"/>
              </a:ext>
            </a:extLst>
          </p:cNvPr>
          <p:cNvSpPr txBox="1">
            <a:spLocks/>
          </p:cNvSpPr>
          <p:nvPr/>
        </p:nvSpPr>
        <p:spPr>
          <a:xfrm>
            <a:off x="2242135" y="2053355"/>
            <a:ext cx="4039568" cy="3951387"/>
          </a:xfrm>
          <a:prstGeom prst="rect">
            <a:avLst/>
          </a:prstGeom>
        </p:spPr>
        <p:style>
          <a:lnRef idx="2">
            <a:schemeClr val="accent1"/>
          </a:lnRef>
          <a:fillRef idx="1">
            <a:schemeClr val="lt1"/>
          </a:fillRef>
          <a:effectRef idx="0">
            <a:schemeClr val="accent1"/>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dirty="0"/>
              <a:t>Kesiapan belajar</a:t>
            </a:r>
          </a:p>
          <a:p>
            <a:r>
              <a:rPr lang="id-ID" dirty="0"/>
              <a:t>Kesempatan berpraktik</a:t>
            </a:r>
          </a:p>
          <a:p>
            <a:r>
              <a:rPr lang="id-ID" dirty="0"/>
              <a:t>Model yang baik</a:t>
            </a:r>
          </a:p>
          <a:p>
            <a:r>
              <a:rPr lang="id-ID" dirty="0"/>
              <a:t>Motivasi</a:t>
            </a:r>
          </a:p>
          <a:p>
            <a:r>
              <a:rPr lang="id-ID" dirty="0"/>
              <a:t>Pembelajaran individu</a:t>
            </a:r>
          </a:p>
          <a:p>
            <a:r>
              <a:rPr lang="id-ID" dirty="0"/>
              <a:t>Bertahap dan berkesinambungan</a:t>
            </a:r>
          </a:p>
          <a:p>
            <a:endParaRPr lang="id-ID" dirty="0"/>
          </a:p>
        </p:txBody>
      </p:sp>
      <p:sp>
        <p:nvSpPr>
          <p:cNvPr id="12" name="Text Placeholder 5">
            <a:extLst>
              <a:ext uri="{FF2B5EF4-FFF2-40B4-BE49-F238E27FC236}">
                <a16:creationId xmlns:a16="http://schemas.microsoft.com/office/drawing/2014/main" id="{90FFD7CA-01B9-4B3A-BF5C-D6AECDFBBDE4}"/>
              </a:ext>
            </a:extLst>
          </p:cNvPr>
          <p:cNvSpPr txBox="1">
            <a:spLocks/>
          </p:cNvSpPr>
          <p:nvPr/>
        </p:nvSpPr>
        <p:spPr>
          <a:xfrm>
            <a:off x="6429043" y="1413767"/>
            <a:ext cx="4041799" cy="639589"/>
          </a:xfrm>
          <a:prstGeom prst="rect">
            <a:avLst/>
          </a:prstGeom>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a:t>Metode</a:t>
            </a:r>
            <a:endParaRPr lang="id-ID" dirty="0"/>
          </a:p>
        </p:txBody>
      </p:sp>
      <p:sp>
        <p:nvSpPr>
          <p:cNvPr id="13" name="Content Placeholder 6">
            <a:extLst>
              <a:ext uri="{FF2B5EF4-FFF2-40B4-BE49-F238E27FC236}">
                <a16:creationId xmlns:a16="http://schemas.microsoft.com/office/drawing/2014/main" id="{327C4934-D838-4240-B2CA-7BE450E25258}"/>
              </a:ext>
            </a:extLst>
          </p:cNvPr>
          <p:cNvSpPr txBox="1">
            <a:spLocks/>
          </p:cNvSpPr>
          <p:nvPr/>
        </p:nvSpPr>
        <p:spPr>
          <a:xfrm>
            <a:off x="6429043" y="2053355"/>
            <a:ext cx="4041799" cy="3951387"/>
          </a:xfrm>
          <a:prstGeom prst="rect">
            <a:avLst/>
          </a:prstGeom>
        </p:spPr>
        <p:style>
          <a:lnRef idx="2">
            <a:schemeClr val="accent2"/>
          </a:lnRef>
          <a:fillRef idx="1">
            <a:schemeClr val="lt1"/>
          </a:fillRef>
          <a:effectRef idx="0">
            <a:schemeClr val="accent2"/>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sz="2400" dirty="0"/>
              <a:t>Metode pembelajaran ditentukan oleh tujuan yang akan dicapai anak</a:t>
            </a:r>
          </a:p>
          <a:p>
            <a:r>
              <a:rPr lang="id-ID" sz="2400" dirty="0"/>
              <a:t>Metode merupakan cara untuk mencapai tujuan pembelajaran tertentu</a:t>
            </a:r>
          </a:p>
          <a:p>
            <a:r>
              <a:rPr lang="id-ID" sz="2400" dirty="0"/>
              <a:t>Hal yang perlu diperhatikan: menciptakan lingkungan yang aman, menyediakan tempat, bahan dan alat, membimbing.</a:t>
            </a:r>
          </a:p>
        </p:txBody>
      </p:sp>
    </p:spTree>
    <p:extLst>
      <p:ext uri="{BB962C8B-B14F-4D97-AF65-F5344CB8AC3E}">
        <p14:creationId xmlns:p14="http://schemas.microsoft.com/office/powerpoint/2010/main" val="858960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2B45E-1A3B-4D21-B440-DE77C3C356A4}"/>
              </a:ext>
            </a:extLst>
          </p:cNvPr>
          <p:cNvSpPr>
            <a:spLocks noGrp="1"/>
          </p:cNvSpPr>
          <p:nvPr>
            <p:ph type="ctrTitle"/>
          </p:nvPr>
        </p:nvSpPr>
        <p:spPr>
          <a:xfrm>
            <a:off x="1858588" y="2446074"/>
            <a:ext cx="8689976" cy="2509213"/>
          </a:xfrm>
        </p:spPr>
        <p:txBody>
          <a:bodyPr>
            <a:noAutofit/>
          </a:bodyPr>
          <a:lstStyle/>
          <a:p>
            <a:pPr algn="l"/>
            <a:r>
              <a:rPr lang="en-US" sz="2000" dirty="0" err="1"/>
              <a:t>Penyusunan</a:t>
            </a:r>
            <a:r>
              <a:rPr lang="en-US" sz="2000" dirty="0"/>
              <a:t> </a:t>
            </a:r>
            <a:r>
              <a:rPr lang="en-US" sz="2000" dirty="0" err="1"/>
              <a:t>kegiatan</a:t>
            </a:r>
            <a:r>
              <a:rPr lang="en-US" sz="2000" dirty="0"/>
              <a:t> </a:t>
            </a:r>
            <a:r>
              <a:rPr lang="en-US" sz="2000" dirty="0" err="1"/>
              <a:t>pembelajaran</a:t>
            </a:r>
            <a:r>
              <a:rPr lang="en-US" sz="2000" dirty="0"/>
              <a:t> yang </a:t>
            </a:r>
            <a:r>
              <a:rPr lang="en-US" sz="2000" dirty="0" err="1"/>
              <a:t>mengembangkan</a:t>
            </a:r>
            <a:r>
              <a:rPr lang="en-US" sz="2000" dirty="0"/>
              <a:t> </a:t>
            </a:r>
            <a:r>
              <a:rPr lang="en-US" sz="2000" dirty="0" err="1"/>
              <a:t>motorik</a:t>
            </a:r>
            <a:r>
              <a:rPr lang="en-US" sz="2000" dirty="0"/>
              <a:t> </a:t>
            </a:r>
            <a:r>
              <a:rPr lang="en-US" sz="2000" dirty="0" err="1"/>
              <a:t>anak</a:t>
            </a:r>
            <a:r>
              <a:rPr lang="en-US" sz="2000" dirty="0"/>
              <a:t> </a:t>
            </a:r>
            <a:r>
              <a:rPr lang="en-US" sz="2000" dirty="0" err="1"/>
              <a:t>haruslah</a:t>
            </a:r>
            <a:r>
              <a:rPr lang="en-US" sz="2000" dirty="0"/>
              <a:t> </a:t>
            </a:r>
            <a:r>
              <a:rPr lang="en-US" sz="2000" dirty="0" err="1"/>
              <a:t>disusun</a:t>
            </a:r>
            <a:r>
              <a:rPr lang="en-US" sz="2000" dirty="0"/>
              <a:t> </a:t>
            </a:r>
            <a:r>
              <a:rPr lang="en-US" sz="2000" dirty="0" err="1"/>
              <a:t>berdasarkan</a:t>
            </a:r>
            <a:r>
              <a:rPr lang="en-US" sz="2000" dirty="0"/>
              <a:t> </a:t>
            </a:r>
            <a:r>
              <a:rPr lang="en-US" sz="2000" dirty="0" err="1"/>
              <a:t>tiga</a:t>
            </a:r>
            <a:r>
              <a:rPr lang="en-US" sz="2000" dirty="0"/>
              <a:t> </a:t>
            </a:r>
            <a:r>
              <a:rPr lang="en-US" sz="2000" dirty="0" err="1"/>
              <a:t>tahap</a:t>
            </a:r>
            <a:r>
              <a:rPr lang="en-US" sz="2000" dirty="0"/>
              <a:t> </a:t>
            </a:r>
            <a:r>
              <a:rPr lang="en-US" sz="2000" dirty="0" err="1"/>
              <a:t>kegiatan</a:t>
            </a:r>
            <a:r>
              <a:rPr lang="en-US" sz="2000" dirty="0"/>
              <a:t> </a:t>
            </a:r>
            <a:r>
              <a:rPr lang="en-US" sz="2000" dirty="0" err="1"/>
              <a:t>yaitu</a:t>
            </a:r>
            <a:r>
              <a:rPr lang="en-US" sz="2000" dirty="0"/>
              <a:t>:</a:t>
            </a:r>
            <a:br>
              <a:rPr lang="en-US" sz="2000" dirty="0"/>
            </a:br>
            <a:r>
              <a:rPr lang="en-US" sz="2000" dirty="0"/>
              <a:t>- </a:t>
            </a:r>
            <a:r>
              <a:rPr lang="en-US" sz="2000" dirty="0" err="1"/>
              <a:t>Kegiatan</a:t>
            </a:r>
            <a:r>
              <a:rPr lang="en-US" sz="2000" dirty="0"/>
              <a:t> </a:t>
            </a:r>
            <a:r>
              <a:rPr lang="en-US" sz="2000" dirty="0" err="1"/>
              <a:t>pembukaan</a:t>
            </a:r>
            <a:r>
              <a:rPr lang="en-US" sz="2000" dirty="0"/>
              <a:t> </a:t>
            </a:r>
            <a:r>
              <a:rPr lang="en-US" sz="2000" dirty="0" err="1"/>
              <a:t>atau</a:t>
            </a:r>
            <a:r>
              <a:rPr lang="en-US" sz="2000" dirty="0"/>
              <a:t> </a:t>
            </a:r>
            <a:r>
              <a:rPr lang="en-US" sz="2000" dirty="0" err="1"/>
              <a:t>awal</a:t>
            </a:r>
            <a:br>
              <a:rPr lang="en-US" sz="2000" dirty="0"/>
            </a:br>
            <a:r>
              <a:rPr lang="en-US" sz="2000" dirty="0"/>
              <a:t>- </a:t>
            </a:r>
            <a:r>
              <a:rPr lang="en-US" sz="2000" dirty="0" err="1"/>
              <a:t>Kegiatan</a:t>
            </a:r>
            <a:r>
              <a:rPr lang="en-US" sz="2000" dirty="0"/>
              <a:t> inti</a:t>
            </a:r>
            <a:br>
              <a:rPr lang="en-US" sz="2000" dirty="0"/>
            </a:br>
            <a:r>
              <a:rPr lang="en-US" sz="2000" dirty="0"/>
              <a:t>- </a:t>
            </a:r>
            <a:r>
              <a:rPr lang="en-US" sz="2000" dirty="0" err="1"/>
              <a:t>Kegiatan</a:t>
            </a:r>
            <a:r>
              <a:rPr lang="en-US" sz="2000" dirty="0"/>
              <a:t> </a:t>
            </a:r>
            <a:r>
              <a:rPr lang="en-US" sz="2000" dirty="0" err="1"/>
              <a:t>penutup</a:t>
            </a:r>
            <a:br>
              <a:rPr lang="en-US" sz="2000" dirty="0"/>
            </a:br>
            <a:r>
              <a:rPr lang="en-US" sz="2000" dirty="0" err="1"/>
              <a:t>Evaluasi</a:t>
            </a:r>
            <a:r>
              <a:rPr lang="en-US" sz="2000" dirty="0"/>
              <a:t> </a:t>
            </a:r>
            <a:r>
              <a:rPr lang="en-US" sz="2000" dirty="0" err="1"/>
              <a:t>atau</a:t>
            </a:r>
            <a:r>
              <a:rPr lang="en-US" sz="2000" dirty="0"/>
              <a:t> yang </a:t>
            </a:r>
            <a:r>
              <a:rPr lang="en-US" sz="2000" dirty="0" err="1"/>
              <a:t>biasa</a:t>
            </a:r>
            <a:r>
              <a:rPr lang="en-US" sz="2000" dirty="0"/>
              <a:t> </a:t>
            </a:r>
            <a:r>
              <a:rPr lang="en-US" sz="2000" dirty="0" err="1"/>
              <a:t>disebut</a:t>
            </a:r>
            <a:r>
              <a:rPr lang="en-US" sz="2000" dirty="0"/>
              <a:t> </a:t>
            </a:r>
            <a:r>
              <a:rPr lang="en-US" sz="2000" dirty="0" err="1"/>
              <a:t>dengan</a:t>
            </a:r>
            <a:r>
              <a:rPr lang="en-US" sz="2000" dirty="0"/>
              <a:t> </a:t>
            </a:r>
            <a:r>
              <a:rPr lang="en-US" sz="2000" dirty="0" err="1"/>
              <a:t>penilaian</a:t>
            </a:r>
            <a:r>
              <a:rPr lang="en-US" sz="2000" dirty="0"/>
              <a:t> </a:t>
            </a:r>
            <a:r>
              <a:rPr lang="en-US" sz="2000" dirty="0" err="1"/>
              <a:t>merupakan</a:t>
            </a:r>
            <a:r>
              <a:rPr lang="en-US" sz="2000" dirty="0"/>
              <a:t> </a:t>
            </a:r>
            <a:r>
              <a:rPr lang="en-US" sz="2000" dirty="0" err="1"/>
              <a:t>suatu</a:t>
            </a:r>
            <a:r>
              <a:rPr lang="en-US" sz="2000" dirty="0"/>
              <a:t> </a:t>
            </a:r>
            <a:r>
              <a:rPr lang="en-US" sz="2000" dirty="0" err="1"/>
              <a:t>penetapan</a:t>
            </a:r>
            <a:r>
              <a:rPr lang="en-US" sz="2000" dirty="0"/>
              <a:t> </a:t>
            </a:r>
            <a:r>
              <a:rPr lang="en-US" sz="2000" dirty="0" err="1"/>
              <a:t>makna</a:t>
            </a:r>
            <a:r>
              <a:rPr lang="en-US" sz="2000" dirty="0"/>
              <a:t> </a:t>
            </a:r>
            <a:r>
              <a:rPr lang="en-US" sz="2000" dirty="0" err="1"/>
              <a:t>atau</a:t>
            </a:r>
            <a:r>
              <a:rPr lang="en-US" sz="2000" dirty="0"/>
              <a:t> </a:t>
            </a:r>
            <a:r>
              <a:rPr lang="en-US" sz="2000" dirty="0" err="1"/>
              <a:t>keputusan</a:t>
            </a:r>
            <a:r>
              <a:rPr lang="en-US" sz="2000" dirty="0"/>
              <a:t> </a:t>
            </a:r>
            <a:r>
              <a:rPr lang="en-US" sz="2000" dirty="0" err="1"/>
              <a:t>terhadap</a:t>
            </a:r>
            <a:r>
              <a:rPr lang="en-US" sz="2000" dirty="0"/>
              <a:t> </a:t>
            </a:r>
            <a:r>
              <a:rPr lang="en-US" sz="2000" dirty="0" err="1"/>
              <a:t>sesuatu</a:t>
            </a:r>
            <a:r>
              <a:rPr lang="en-US" sz="2000" dirty="0"/>
              <a:t> </a:t>
            </a:r>
            <a:r>
              <a:rPr lang="en-US" sz="2000" dirty="0" err="1"/>
              <a:t>berdasarkan</a:t>
            </a:r>
            <a:r>
              <a:rPr lang="en-US" sz="2000" dirty="0"/>
              <a:t> data </a:t>
            </a:r>
            <a:r>
              <a:rPr lang="en-US" sz="2000" dirty="0" err="1"/>
              <a:t>hasil</a:t>
            </a:r>
            <a:r>
              <a:rPr lang="en-US" sz="2000" dirty="0"/>
              <a:t> </a:t>
            </a:r>
            <a:r>
              <a:rPr lang="en-US" sz="2000" dirty="0" err="1"/>
              <a:t>pengukuran</a:t>
            </a:r>
            <a:r>
              <a:rPr lang="en-US" sz="2000" dirty="0"/>
              <a:t> </a:t>
            </a:r>
            <a:r>
              <a:rPr lang="en-US" sz="2000" dirty="0" err="1"/>
              <a:t>atau</a:t>
            </a:r>
            <a:r>
              <a:rPr lang="en-US" sz="2000" dirty="0"/>
              <a:t> </a:t>
            </a:r>
            <a:r>
              <a:rPr lang="en-US" sz="2000" dirty="0" err="1"/>
              <a:t>berdasarkan</a:t>
            </a:r>
            <a:r>
              <a:rPr lang="en-US" sz="2000" dirty="0"/>
              <a:t> </a:t>
            </a:r>
            <a:r>
              <a:rPr lang="en-US" sz="2000" dirty="0" err="1"/>
              <a:t>suatu</a:t>
            </a:r>
            <a:r>
              <a:rPr lang="en-US" sz="2000" dirty="0"/>
              <a:t> </a:t>
            </a:r>
            <a:r>
              <a:rPr lang="en-US" sz="2000" dirty="0" err="1"/>
              <a:t>ukuran</a:t>
            </a:r>
            <a:r>
              <a:rPr lang="en-US" sz="2000" dirty="0"/>
              <a:t> </a:t>
            </a:r>
            <a:r>
              <a:rPr lang="en-US" sz="2000" dirty="0" err="1"/>
              <a:t>tertentu</a:t>
            </a:r>
            <a:br>
              <a:rPr lang="en-US" sz="2000" dirty="0"/>
            </a:br>
            <a:br>
              <a:rPr lang="en-US" sz="2000" dirty="0"/>
            </a:br>
            <a:br>
              <a:rPr lang="en-ID" sz="2000" dirty="0"/>
            </a:br>
            <a:endParaRPr lang="en-ID" sz="2000" dirty="0"/>
          </a:p>
        </p:txBody>
      </p:sp>
      <p:sp>
        <p:nvSpPr>
          <p:cNvPr id="4" name="Slide Number Placeholder 3">
            <a:extLst>
              <a:ext uri="{FF2B5EF4-FFF2-40B4-BE49-F238E27FC236}">
                <a16:creationId xmlns:a16="http://schemas.microsoft.com/office/drawing/2014/main" id="{9D05059C-4E89-4367-9C08-C0B55C36D951}"/>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5" name="Picture 4">
            <a:extLst>
              <a:ext uri="{FF2B5EF4-FFF2-40B4-BE49-F238E27FC236}">
                <a16:creationId xmlns:a16="http://schemas.microsoft.com/office/drawing/2014/main" id="{5CE73E10-CB0E-4D27-83CD-3F1F2EA61C94}"/>
              </a:ext>
            </a:extLst>
          </p:cNvPr>
          <p:cNvPicPr>
            <a:picLocks noChangeAspect="1"/>
          </p:cNvPicPr>
          <p:nvPr/>
        </p:nvPicPr>
        <p:blipFill>
          <a:blip r:embed="rId2"/>
          <a:stretch>
            <a:fillRect/>
          </a:stretch>
        </p:blipFill>
        <p:spPr>
          <a:xfrm>
            <a:off x="2246428" y="89352"/>
            <a:ext cx="656324" cy="704494"/>
          </a:xfrm>
          <a:prstGeom prst="rect">
            <a:avLst/>
          </a:prstGeom>
        </p:spPr>
      </p:pic>
      <p:pic>
        <p:nvPicPr>
          <p:cNvPr id="6" name="Picture 5">
            <a:extLst>
              <a:ext uri="{FF2B5EF4-FFF2-40B4-BE49-F238E27FC236}">
                <a16:creationId xmlns:a16="http://schemas.microsoft.com/office/drawing/2014/main" id="{AADA74A4-A2C2-47E6-8C7F-9FCE1CFCB1BC}"/>
              </a:ext>
            </a:extLst>
          </p:cNvPr>
          <p:cNvPicPr>
            <a:picLocks noChangeAspect="1"/>
          </p:cNvPicPr>
          <p:nvPr/>
        </p:nvPicPr>
        <p:blipFill>
          <a:blip r:embed="rId3"/>
          <a:stretch>
            <a:fillRect/>
          </a:stretch>
        </p:blipFill>
        <p:spPr>
          <a:xfrm>
            <a:off x="916502" y="-52737"/>
            <a:ext cx="1403350" cy="1050688"/>
          </a:xfrm>
          <a:prstGeom prst="rect">
            <a:avLst/>
          </a:prstGeom>
        </p:spPr>
      </p:pic>
      <p:sp>
        <p:nvSpPr>
          <p:cNvPr id="7" name="TextBox 6">
            <a:extLst>
              <a:ext uri="{FF2B5EF4-FFF2-40B4-BE49-F238E27FC236}">
                <a16:creationId xmlns:a16="http://schemas.microsoft.com/office/drawing/2014/main" id="{1997FEBC-7A55-4B89-8F34-484215FCF85F}"/>
              </a:ext>
            </a:extLst>
          </p:cNvPr>
          <p:cNvSpPr txBox="1"/>
          <p:nvPr/>
        </p:nvSpPr>
        <p:spPr>
          <a:xfrm>
            <a:off x="2910200" y="73766"/>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pic>
        <p:nvPicPr>
          <p:cNvPr id="8" name="Picture 7">
            <a:extLst>
              <a:ext uri="{FF2B5EF4-FFF2-40B4-BE49-F238E27FC236}">
                <a16:creationId xmlns:a16="http://schemas.microsoft.com/office/drawing/2014/main" id="{E8D916B2-99BE-4060-8556-66D7339A6266}"/>
              </a:ext>
            </a:extLst>
          </p:cNvPr>
          <p:cNvPicPr>
            <a:picLocks noChangeAspect="1"/>
          </p:cNvPicPr>
          <p:nvPr/>
        </p:nvPicPr>
        <p:blipFill>
          <a:blip r:embed="rId4"/>
          <a:stretch>
            <a:fillRect/>
          </a:stretch>
        </p:blipFill>
        <p:spPr>
          <a:xfrm>
            <a:off x="333602" y="64161"/>
            <a:ext cx="696074" cy="704494"/>
          </a:xfrm>
          <a:prstGeom prst="rect">
            <a:avLst/>
          </a:prstGeom>
        </p:spPr>
      </p:pic>
      <p:sp>
        <p:nvSpPr>
          <p:cNvPr id="10" name="Subtitle 9">
            <a:extLst>
              <a:ext uri="{FF2B5EF4-FFF2-40B4-BE49-F238E27FC236}">
                <a16:creationId xmlns:a16="http://schemas.microsoft.com/office/drawing/2014/main" id="{BAEB5E29-6DAD-4E88-B5FD-FAA4483B44C0}"/>
              </a:ext>
            </a:extLst>
          </p:cNvPr>
          <p:cNvSpPr>
            <a:spLocks noGrp="1"/>
          </p:cNvSpPr>
          <p:nvPr>
            <p:ph type="subTitle" idx="1"/>
          </p:nvPr>
        </p:nvSpPr>
        <p:spPr/>
        <p:txBody>
          <a:bodyPr/>
          <a:lstStyle/>
          <a:p>
            <a:endParaRPr lang="en-ID"/>
          </a:p>
        </p:txBody>
      </p:sp>
    </p:spTree>
    <p:extLst>
      <p:ext uri="{BB962C8B-B14F-4D97-AF65-F5344CB8AC3E}">
        <p14:creationId xmlns:p14="http://schemas.microsoft.com/office/powerpoint/2010/main" val="279046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031FDB-0D21-4B6E-957E-E98462D10588}"/>
              </a:ext>
            </a:extLst>
          </p:cNvPr>
          <p:cNvPicPr>
            <a:picLocks noChangeAspect="1"/>
          </p:cNvPicPr>
          <p:nvPr/>
        </p:nvPicPr>
        <p:blipFill>
          <a:blip r:embed="rId2"/>
          <a:stretch>
            <a:fillRect/>
          </a:stretch>
        </p:blipFill>
        <p:spPr>
          <a:xfrm>
            <a:off x="114844" y="238141"/>
            <a:ext cx="761855" cy="771071"/>
          </a:xfrm>
          <a:prstGeom prst="rect">
            <a:avLst/>
          </a:prstGeom>
        </p:spPr>
      </p:pic>
      <p:pic>
        <p:nvPicPr>
          <p:cNvPr id="5" name="Picture 4">
            <a:extLst>
              <a:ext uri="{FF2B5EF4-FFF2-40B4-BE49-F238E27FC236}">
                <a16:creationId xmlns:a16="http://schemas.microsoft.com/office/drawing/2014/main" id="{646FF7EB-EBB2-4C0B-9651-60E33A06ABEB}"/>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6" name="Picture 5">
            <a:extLst>
              <a:ext uri="{FF2B5EF4-FFF2-40B4-BE49-F238E27FC236}">
                <a16:creationId xmlns:a16="http://schemas.microsoft.com/office/drawing/2014/main" id="{C1CA865E-5AE9-44C7-AFFC-063D94B92966}"/>
              </a:ext>
            </a:extLst>
          </p:cNvPr>
          <p:cNvPicPr>
            <a:picLocks noChangeAspect="1"/>
          </p:cNvPicPr>
          <p:nvPr/>
        </p:nvPicPr>
        <p:blipFill>
          <a:blip r:embed="rId4"/>
          <a:stretch>
            <a:fillRect/>
          </a:stretch>
        </p:blipFill>
        <p:spPr>
          <a:xfrm>
            <a:off x="938527" y="135516"/>
            <a:ext cx="1411782" cy="1057001"/>
          </a:xfrm>
          <a:prstGeom prst="rect">
            <a:avLst/>
          </a:prstGeom>
        </p:spPr>
      </p:pic>
      <p:sp>
        <p:nvSpPr>
          <p:cNvPr id="7" name="TextBox 6">
            <a:extLst>
              <a:ext uri="{FF2B5EF4-FFF2-40B4-BE49-F238E27FC236}">
                <a16:creationId xmlns:a16="http://schemas.microsoft.com/office/drawing/2014/main" id="{1045E147-0B84-4255-9A87-4A19D929A9CE}"/>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8" name="Title 1">
            <a:extLst>
              <a:ext uri="{FF2B5EF4-FFF2-40B4-BE49-F238E27FC236}">
                <a16:creationId xmlns:a16="http://schemas.microsoft.com/office/drawing/2014/main" id="{D0F89FCF-5FA2-41D6-8F05-423C77104BAC}"/>
              </a:ext>
            </a:extLst>
          </p:cNvPr>
          <p:cNvSpPr txBox="1">
            <a:spLocks/>
          </p:cNvSpPr>
          <p:nvPr/>
        </p:nvSpPr>
        <p:spPr>
          <a:xfrm>
            <a:off x="6667010" y="307148"/>
            <a:ext cx="5479232" cy="1484809"/>
          </a:xfrm>
          <a:prstGeom prst="rect">
            <a:avLst/>
          </a:prstGeom>
        </p:spPr>
        <p:txBody>
          <a:bodyPr vert="horz" lIns="91440" tIns="45720" rIns="91440" bIns="45720" rtlCol="0" anchor="ctr" anchorCtr="0">
            <a:normAutofit fontScale="97500"/>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id-ID" dirty="0">
                <a:solidFill>
                  <a:schemeClr val="tx1"/>
                </a:solidFill>
              </a:rPr>
              <a:t>Peranan Guru dalam Mengembangkan Motorik Anak</a:t>
            </a:r>
          </a:p>
        </p:txBody>
      </p:sp>
      <p:sp>
        <p:nvSpPr>
          <p:cNvPr id="9" name="Content Placeholder 6">
            <a:extLst>
              <a:ext uri="{FF2B5EF4-FFF2-40B4-BE49-F238E27FC236}">
                <a16:creationId xmlns:a16="http://schemas.microsoft.com/office/drawing/2014/main" id="{6F395EA0-0E68-4BC8-A187-55F52A256B3F}"/>
              </a:ext>
            </a:extLst>
          </p:cNvPr>
          <p:cNvSpPr txBox="1">
            <a:spLocks/>
          </p:cNvSpPr>
          <p:nvPr/>
        </p:nvSpPr>
        <p:spPr>
          <a:xfrm>
            <a:off x="4606207" y="2806436"/>
            <a:ext cx="7358063" cy="3744416"/>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cap="all" baseline="0">
                <a:solidFill>
                  <a:schemeClr val="tx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id-ID" cap="none" dirty="0"/>
              <a:t>menyediakan peralatan atau lingkungan yang aman</a:t>
            </a:r>
          </a:p>
          <a:p>
            <a:pPr marL="342900" indent="-342900" algn="l">
              <a:buFont typeface="Arial" panose="020B0604020202020204" pitchFamily="34" charset="0"/>
              <a:buChar char="•"/>
            </a:pPr>
            <a:r>
              <a:rPr lang="id-ID" cap="none" dirty="0"/>
              <a:t>memperlakukan anak dengan sama</a:t>
            </a:r>
          </a:p>
          <a:p>
            <a:pPr marL="342900" indent="-342900" algn="l">
              <a:buFont typeface="Arial" panose="020B0604020202020204" pitchFamily="34" charset="0"/>
              <a:buChar char="•"/>
            </a:pPr>
            <a:r>
              <a:rPr lang="id-ID" cap="none" dirty="0"/>
              <a:t>memperkenalkan jenis keterampilan motorik</a:t>
            </a:r>
          </a:p>
          <a:p>
            <a:pPr marL="342900" indent="-342900" algn="l">
              <a:buFont typeface="Arial" panose="020B0604020202020204" pitchFamily="34" charset="0"/>
              <a:buChar char="•"/>
            </a:pPr>
            <a:r>
              <a:rPr lang="id-ID" cap="none" dirty="0"/>
              <a:t>meningkatkan kesabaran guru</a:t>
            </a:r>
          </a:p>
          <a:p>
            <a:pPr marL="342900" indent="-342900" algn="l">
              <a:buFont typeface="Arial" panose="020B0604020202020204" pitchFamily="34" charset="0"/>
              <a:buChar char="•"/>
            </a:pPr>
            <a:r>
              <a:rPr lang="id-ID" cap="none" dirty="0"/>
              <a:t>memberikan tingkat keberhasilan</a:t>
            </a:r>
          </a:p>
          <a:p>
            <a:pPr marL="342900" indent="-342900" algn="l">
              <a:buFont typeface="Arial" panose="020B0604020202020204" pitchFamily="34" charset="0"/>
              <a:buChar char="•"/>
            </a:pPr>
            <a:r>
              <a:rPr lang="id-ID" cap="none" dirty="0"/>
              <a:t>biasakan anak makan makanan bergizi</a:t>
            </a:r>
          </a:p>
        </p:txBody>
      </p:sp>
    </p:spTree>
    <p:extLst>
      <p:ext uri="{BB962C8B-B14F-4D97-AF65-F5344CB8AC3E}">
        <p14:creationId xmlns:p14="http://schemas.microsoft.com/office/powerpoint/2010/main" val="3751906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EB763A62-F275-4BD6-A934-95F95E56645F}"/>
              </a:ext>
            </a:extLst>
          </p:cNvPr>
          <p:cNvSpPr txBox="1">
            <a:spLocks/>
          </p:cNvSpPr>
          <p:nvPr/>
        </p:nvSpPr>
        <p:spPr>
          <a:xfrm>
            <a:off x="6096000" y="342900"/>
            <a:ext cx="4188966" cy="1143000"/>
          </a:xfrm>
          <a:prstGeom prst="rect">
            <a:avLst/>
          </a:prstGeom>
        </p:spPr>
        <p:txBody>
          <a:bodyPr vert="horz" lIns="91440" tIns="45720" rIns="91440" bIns="45720" rtlCol="0" anchor="b" anchorCtr="0">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d-ID" sz="2800" dirty="0"/>
              <a:t>Program Pengembangan Motorik anak</a:t>
            </a:r>
          </a:p>
        </p:txBody>
      </p:sp>
      <p:sp>
        <p:nvSpPr>
          <p:cNvPr id="13" name="Text Placeholder 2">
            <a:extLst>
              <a:ext uri="{FF2B5EF4-FFF2-40B4-BE49-F238E27FC236}">
                <a16:creationId xmlns:a16="http://schemas.microsoft.com/office/drawing/2014/main" id="{1CAC26DF-C193-4A5A-84B5-85720653A7DD}"/>
              </a:ext>
            </a:extLst>
          </p:cNvPr>
          <p:cNvSpPr txBox="1">
            <a:spLocks/>
          </p:cNvSpPr>
          <p:nvPr/>
        </p:nvSpPr>
        <p:spPr>
          <a:xfrm>
            <a:off x="2055812" y="5478512"/>
            <a:ext cx="4040188"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t>Membangun balok</a:t>
            </a:r>
            <a:endParaRPr lang="id-ID" dirty="0"/>
          </a:p>
        </p:txBody>
      </p:sp>
      <p:pic>
        <p:nvPicPr>
          <p:cNvPr id="14" name="Content Placeholder 6" descr="Screen Clipping">
            <a:extLst>
              <a:ext uri="{FF2B5EF4-FFF2-40B4-BE49-F238E27FC236}">
                <a16:creationId xmlns:a16="http://schemas.microsoft.com/office/drawing/2014/main" id="{B967A94E-9D6C-4B1E-89D0-BCDD9FC3C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164" y="2561208"/>
            <a:ext cx="4040188" cy="2176721"/>
          </a:xfrm>
          <a:prstGeom prst="rect">
            <a:avLst/>
          </a:prstGeom>
        </p:spPr>
      </p:pic>
      <p:sp>
        <p:nvSpPr>
          <p:cNvPr id="15" name="Text Placeholder 4">
            <a:extLst>
              <a:ext uri="{FF2B5EF4-FFF2-40B4-BE49-F238E27FC236}">
                <a16:creationId xmlns:a16="http://schemas.microsoft.com/office/drawing/2014/main" id="{323411A5-45A0-4E96-AB16-5CE2F195440F}"/>
              </a:ext>
            </a:extLst>
          </p:cNvPr>
          <p:cNvSpPr txBox="1">
            <a:spLocks/>
          </p:cNvSpPr>
          <p:nvPr/>
        </p:nvSpPr>
        <p:spPr>
          <a:xfrm>
            <a:off x="6243638" y="5478512"/>
            <a:ext cx="4041775" cy="76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d-ID"/>
              <a:t>Tahap </a:t>
            </a:r>
            <a:endParaRPr lang="id-ID" dirty="0"/>
          </a:p>
        </p:txBody>
      </p:sp>
      <p:sp>
        <p:nvSpPr>
          <p:cNvPr id="16" name="Content Placeholder 5">
            <a:extLst>
              <a:ext uri="{FF2B5EF4-FFF2-40B4-BE49-F238E27FC236}">
                <a16:creationId xmlns:a16="http://schemas.microsoft.com/office/drawing/2014/main" id="{10F25287-D9A0-413D-BAD1-4F468D827646}"/>
              </a:ext>
            </a:extLst>
          </p:cNvPr>
          <p:cNvSpPr txBox="1">
            <a:spLocks/>
          </p:cNvSpPr>
          <p:nvPr/>
        </p:nvSpPr>
        <p:spPr>
          <a:xfrm>
            <a:off x="6243637" y="1512606"/>
            <a:ext cx="4041775" cy="3941763"/>
          </a:xfrm>
          <a:prstGeom prst="rect">
            <a:avLst/>
          </a:prstGeom>
        </p:spPr>
        <p:txBody>
          <a:bodyPr vert="horz" lIns="91440" tIns="45720" rIns="91440" bIns="45720" rtlCol="0" anchor="ctr"/>
          <a:lstStyle>
            <a:defPPr>
              <a:defRPr lang="en-US"/>
            </a:defPPr>
            <a:lvl1pPr marL="0" algn="ctr" defTabSz="914400" rtl="0" eaLnBrk="1" latinLnBrk="0" hangingPunct="1">
              <a:defRPr sz="2400" b="0" i="0" kern="1200">
                <a:solidFill>
                  <a:schemeClr val="tx1"/>
                </a:solidFill>
                <a:latin typeface="Sagona Book" panose="0202050305050502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id-ID" dirty="0"/>
              <a:t>Membawa balok berkeliling </a:t>
            </a:r>
          </a:p>
          <a:p>
            <a:pPr marL="342900" indent="-342900" algn="just">
              <a:buFont typeface="Arial" panose="020B0604020202020204" pitchFamily="34" charset="0"/>
              <a:buChar char="•"/>
            </a:pPr>
            <a:r>
              <a:rPr lang="id-ID" dirty="0"/>
              <a:t>Membuat barisan balok</a:t>
            </a:r>
          </a:p>
          <a:p>
            <a:pPr marL="342900" indent="-342900" algn="just">
              <a:buFont typeface="Arial" panose="020B0604020202020204" pitchFamily="34" charset="0"/>
              <a:buChar char="•"/>
            </a:pPr>
            <a:r>
              <a:rPr lang="id-ID" dirty="0"/>
              <a:t>Membuat jembatan</a:t>
            </a:r>
          </a:p>
          <a:p>
            <a:pPr marL="342900" indent="-342900" algn="just">
              <a:buFont typeface="Arial" panose="020B0604020202020204" pitchFamily="34" charset="0"/>
              <a:buChar char="•"/>
            </a:pPr>
            <a:r>
              <a:rPr lang="id-ID" dirty="0"/>
              <a:t>Membuat ruang tertutup</a:t>
            </a:r>
          </a:p>
          <a:p>
            <a:pPr marL="342900" indent="-342900" algn="just">
              <a:buFont typeface="Arial" panose="020B0604020202020204" pitchFamily="34" charset="0"/>
              <a:buChar char="•"/>
            </a:pPr>
            <a:r>
              <a:rPr lang="id-ID" dirty="0"/>
              <a:t>Membuat pola hiasan</a:t>
            </a:r>
          </a:p>
          <a:p>
            <a:pPr marL="342900" indent="-342900" algn="just">
              <a:buFont typeface="Arial" panose="020B0604020202020204" pitchFamily="34" charset="0"/>
              <a:buChar char="•"/>
            </a:pPr>
            <a:r>
              <a:rPr lang="id-ID" dirty="0"/>
              <a:t>Memberi nama dan kegunaan main</a:t>
            </a:r>
          </a:p>
        </p:txBody>
      </p:sp>
      <p:pic>
        <p:nvPicPr>
          <p:cNvPr id="18" name="Picture 17">
            <a:extLst>
              <a:ext uri="{FF2B5EF4-FFF2-40B4-BE49-F238E27FC236}">
                <a16:creationId xmlns:a16="http://schemas.microsoft.com/office/drawing/2014/main" id="{4745C4FF-922C-417E-B22F-6168C20505DA}"/>
              </a:ext>
            </a:extLst>
          </p:cNvPr>
          <p:cNvPicPr>
            <a:picLocks noChangeAspect="1"/>
          </p:cNvPicPr>
          <p:nvPr/>
        </p:nvPicPr>
        <p:blipFill>
          <a:blip r:embed="rId3"/>
          <a:stretch>
            <a:fillRect/>
          </a:stretch>
        </p:blipFill>
        <p:spPr>
          <a:xfrm>
            <a:off x="114844" y="238141"/>
            <a:ext cx="761855" cy="771071"/>
          </a:xfrm>
          <a:prstGeom prst="rect">
            <a:avLst/>
          </a:prstGeom>
        </p:spPr>
      </p:pic>
      <p:pic>
        <p:nvPicPr>
          <p:cNvPr id="19" name="Picture 18">
            <a:extLst>
              <a:ext uri="{FF2B5EF4-FFF2-40B4-BE49-F238E27FC236}">
                <a16:creationId xmlns:a16="http://schemas.microsoft.com/office/drawing/2014/main" id="{45A46744-8444-41CE-B19B-30133FE3FD42}"/>
              </a:ext>
            </a:extLst>
          </p:cNvPr>
          <p:cNvPicPr>
            <a:picLocks noChangeAspect="1"/>
          </p:cNvPicPr>
          <p:nvPr/>
        </p:nvPicPr>
        <p:blipFill>
          <a:blip r:embed="rId4"/>
          <a:stretch>
            <a:fillRect/>
          </a:stretch>
        </p:blipFill>
        <p:spPr>
          <a:xfrm>
            <a:off x="2441678" y="265627"/>
            <a:ext cx="730325" cy="783926"/>
          </a:xfrm>
          <a:prstGeom prst="rect">
            <a:avLst/>
          </a:prstGeom>
        </p:spPr>
      </p:pic>
      <p:pic>
        <p:nvPicPr>
          <p:cNvPr id="20" name="Picture 19">
            <a:extLst>
              <a:ext uri="{FF2B5EF4-FFF2-40B4-BE49-F238E27FC236}">
                <a16:creationId xmlns:a16="http://schemas.microsoft.com/office/drawing/2014/main" id="{1A221880-530F-404A-BFEE-ECC19219B833}"/>
              </a:ext>
            </a:extLst>
          </p:cNvPr>
          <p:cNvPicPr>
            <a:picLocks noChangeAspect="1"/>
          </p:cNvPicPr>
          <p:nvPr/>
        </p:nvPicPr>
        <p:blipFill>
          <a:blip r:embed="rId5"/>
          <a:stretch>
            <a:fillRect/>
          </a:stretch>
        </p:blipFill>
        <p:spPr>
          <a:xfrm>
            <a:off x="938527" y="135516"/>
            <a:ext cx="1411782" cy="1057001"/>
          </a:xfrm>
          <a:prstGeom prst="rect">
            <a:avLst/>
          </a:prstGeom>
        </p:spPr>
      </p:pic>
      <p:sp>
        <p:nvSpPr>
          <p:cNvPr id="21" name="TextBox 20">
            <a:extLst>
              <a:ext uri="{FF2B5EF4-FFF2-40B4-BE49-F238E27FC236}">
                <a16:creationId xmlns:a16="http://schemas.microsoft.com/office/drawing/2014/main" id="{FA27B4C1-9589-4917-94F7-D568A9B19506}"/>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537809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745C4FF-922C-417E-B22F-6168C20505DA}"/>
              </a:ext>
            </a:extLst>
          </p:cNvPr>
          <p:cNvPicPr>
            <a:picLocks noChangeAspect="1"/>
          </p:cNvPicPr>
          <p:nvPr/>
        </p:nvPicPr>
        <p:blipFill>
          <a:blip r:embed="rId2"/>
          <a:stretch>
            <a:fillRect/>
          </a:stretch>
        </p:blipFill>
        <p:spPr>
          <a:xfrm>
            <a:off x="114844" y="238141"/>
            <a:ext cx="761855" cy="771071"/>
          </a:xfrm>
          <a:prstGeom prst="rect">
            <a:avLst/>
          </a:prstGeom>
        </p:spPr>
      </p:pic>
      <p:pic>
        <p:nvPicPr>
          <p:cNvPr id="19" name="Picture 18">
            <a:extLst>
              <a:ext uri="{FF2B5EF4-FFF2-40B4-BE49-F238E27FC236}">
                <a16:creationId xmlns:a16="http://schemas.microsoft.com/office/drawing/2014/main" id="{45A46744-8444-41CE-B19B-30133FE3FD42}"/>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20" name="Picture 19">
            <a:extLst>
              <a:ext uri="{FF2B5EF4-FFF2-40B4-BE49-F238E27FC236}">
                <a16:creationId xmlns:a16="http://schemas.microsoft.com/office/drawing/2014/main" id="{1A221880-530F-404A-BFEE-ECC19219B833}"/>
              </a:ext>
            </a:extLst>
          </p:cNvPr>
          <p:cNvPicPr>
            <a:picLocks noChangeAspect="1"/>
          </p:cNvPicPr>
          <p:nvPr/>
        </p:nvPicPr>
        <p:blipFill>
          <a:blip r:embed="rId4"/>
          <a:stretch>
            <a:fillRect/>
          </a:stretch>
        </p:blipFill>
        <p:spPr>
          <a:xfrm>
            <a:off x="938527" y="135516"/>
            <a:ext cx="1411782" cy="1057001"/>
          </a:xfrm>
          <a:prstGeom prst="rect">
            <a:avLst/>
          </a:prstGeom>
        </p:spPr>
      </p:pic>
      <p:sp>
        <p:nvSpPr>
          <p:cNvPr id="21" name="TextBox 20">
            <a:extLst>
              <a:ext uri="{FF2B5EF4-FFF2-40B4-BE49-F238E27FC236}">
                <a16:creationId xmlns:a16="http://schemas.microsoft.com/office/drawing/2014/main" id="{FA27B4C1-9589-4917-94F7-D568A9B19506}"/>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11" name="Rectangle 10">
            <a:extLst>
              <a:ext uri="{FF2B5EF4-FFF2-40B4-BE49-F238E27FC236}">
                <a16:creationId xmlns:a16="http://schemas.microsoft.com/office/drawing/2014/main" id="{CAD88F14-A85F-4B09-9B48-F039593C426F}"/>
              </a:ext>
            </a:extLst>
          </p:cNvPr>
          <p:cNvSpPr/>
          <p:nvPr/>
        </p:nvSpPr>
        <p:spPr>
          <a:xfrm>
            <a:off x="2981651" y="2178659"/>
            <a:ext cx="7024254" cy="3116238"/>
          </a:xfrm>
          <a:prstGeom prst="rect">
            <a:avLst/>
          </a:prstGeom>
          <a:noFill/>
        </p:spPr>
        <p:txBody>
          <a:bodyPr wrap="square" lIns="68580" tIns="34290" rIns="68580" bIns="34290">
            <a:spAutoFit/>
          </a:bodyPr>
          <a:lstStyle/>
          <a:p>
            <a:r>
              <a:rPr lang="en-US" dirty="0">
                <a:ln w="0"/>
              </a:rPr>
              <a:t>B. </a:t>
            </a:r>
            <a:r>
              <a:rPr lang="en-US" b="1" dirty="0" err="1">
                <a:ln w="0"/>
              </a:rPr>
              <a:t>Metode</a:t>
            </a:r>
            <a:r>
              <a:rPr lang="en-US" b="1" dirty="0">
                <a:ln w="0"/>
              </a:rPr>
              <a:t> </a:t>
            </a:r>
            <a:r>
              <a:rPr lang="en-US" b="1" dirty="0" err="1">
                <a:ln w="0"/>
              </a:rPr>
              <a:t>pengembangan</a:t>
            </a:r>
            <a:r>
              <a:rPr lang="en-US" b="1" dirty="0">
                <a:ln w="0"/>
              </a:rPr>
              <a:t> </a:t>
            </a:r>
            <a:r>
              <a:rPr lang="en-US" b="1" dirty="0" err="1">
                <a:ln w="0"/>
              </a:rPr>
              <a:t>motorik</a:t>
            </a:r>
            <a:r>
              <a:rPr lang="en-US" b="1" dirty="0">
                <a:ln w="0"/>
              </a:rPr>
              <a:t>  </a:t>
            </a:r>
            <a:r>
              <a:rPr lang="en-US" b="1" dirty="0" err="1">
                <a:ln w="0"/>
              </a:rPr>
              <a:t>anak</a:t>
            </a:r>
            <a:r>
              <a:rPr lang="en-US" b="1" dirty="0">
                <a:ln w="0"/>
              </a:rPr>
              <a:t> </a:t>
            </a:r>
            <a:r>
              <a:rPr lang="en-US" b="1" dirty="0" err="1">
                <a:ln w="0"/>
              </a:rPr>
              <a:t>usia</a:t>
            </a:r>
            <a:r>
              <a:rPr lang="en-US" b="1" dirty="0">
                <a:ln w="0"/>
              </a:rPr>
              <a:t> </a:t>
            </a:r>
            <a:r>
              <a:rPr lang="en-US" b="1" dirty="0" err="1">
                <a:ln w="0"/>
              </a:rPr>
              <a:t>dini</a:t>
            </a:r>
            <a:endParaRPr lang="en-US" b="1" dirty="0">
              <a:ln w="0"/>
            </a:endParaRPr>
          </a:p>
          <a:p>
            <a:r>
              <a:rPr lang="en-US" dirty="0">
                <a:ln w="0"/>
              </a:rPr>
              <a:t>     </a:t>
            </a:r>
            <a:r>
              <a:rPr lang="en-US" dirty="0" err="1">
                <a:ln w="0"/>
              </a:rPr>
              <a:t>metode</a:t>
            </a:r>
            <a:r>
              <a:rPr lang="en-US" dirty="0">
                <a:ln w="0"/>
              </a:rPr>
              <a:t> </a:t>
            </a:r>
            <a:r>
              <a:rPr lang="en-US" dirty="0" err="1">
                <a:ln w="0"/>
              </a:rPr>
              <a:t>merupakan</a:t>
            </a:r>
            <a:r>
              <a:rPr lang="en-US" dirty="0">
                <a:ln w="0"/>
              </a:rPr>
              <a:t> </a:t>
            </a:r>
            <a:r>
              <a:rPr lang="en-US" dirty="0" err="1">
                <a:ln w="0"/>
              </a:rPr>
              <a:t>bagian</a:t>
            </a:r>
            <a:r>
              <a:rPr lang="en-US" dirty="0">
                <a:ln w="0"/>
              </a:rPr>
              <a:t> </a:t>
            </a:r>
            <a:r>
              <a:rPr lang="en-US" dirty="0" err="1">
                <a:ln w="0"/>
              </a:rPr>
              <a:t>dari</a:t>
            </a:r>
            <a:r>
              <a:rPr lang="en-US" dirty="0">
                <a:ln w="0"/>
              </a:rPr>
              <a:t> </a:t>
            </a:r>
            <a:r>
              <a:rPr lang="en-US" dirty="0" err="1">
                <a:ln w="0"/>
              </a:rPr>
              <a:t>strategi</a:t>
            </a:r>
            <a:r>
              <a:rPr lang="en-US" dirty="0">
                <a:ln w="0"/>
              </a:rPr>
              <a:t> </a:t>
            </a:r>
            <a:r>
              <a:rPr lang="en-US" dirty="0" err="1">
                <a:ln w="0"/>
              </a:rPr>
              <a:t>kegiatan</a:t>
            </a:r>
            <a:r>
              <a:rPr lang="en-US" dirty="0">
                <a:ln w="0"/>
              </a:rPr>
              <a:t>  </a:t>
            </a:r>
            <a:r>
              <a:rPr lang="en-US" dirty="0" err="1">
                <a:ln w="0"/>
              </a:rPr>
              <a:t>pembelajaran</a:t>
            </a:r>
            <a:r>
              <a:rPr lang="en-US" dirty="0">
                <a:ln w="0"/>
              </a:rPr>
              <a:t> oleh              </a:t>
            </a:r>
          </a:p>
          <a:p>
            <a:r>
              <a:rPr lang="en-US" dirty="0">
                <a:ln w="0"/>
              </a:rPr>
              <a:t>     </a:t>
            </a:r>
            <a:r>
              <a:rPr lang="en-US" dirty="0" err="1">
                <a:ln w="0"/>
              </a:rPr>
              <a:t>karena</a:t>
            </a:r>
            <a:r>
              <a:rPr lang="en-US" dirty="0">
                <a:ln w="0"/>
              </a:rPr>
              <a:t> </a:t>
            </a:r>
            <a:r>
              <a:rPr lang="en-US" dirty="0" err="1">
                <a:ln w="0"/>
              </a:rPr>
              <a:t>itu,metode</a:t>
            </a:r>
            <a:r>
              <a:rPr lang="en-US" dirty="0">
                <a:ln w="0"/>
              </a:rPr>
              <a:t> </a:t>
            </a:r>
            <a:r>
              <a:rPr lang="en-US" dirty="0" err="1">
                <a:ln w="0"/>
              </a:rPr>
              <a:t>dipilih</a:t>
            </a:r>
            <a:r>
              <a:rPr lang="en-US" dirty="0">
                <a:ln w="0"/>
              </a:rPr>
              <a:t> guru </a:t>
            </a:r>
            <a:r>
              <a:rPr lang="en-US" dirty="0" err="1">
                <a:ln w="0"/>
              </a:rPr>
              <a:t>berdasarkan</a:t>
            </a:r>
            <a:r>
              <a:rPr lang="en-US" dirty="0">
                <a:ln w="0"/>
              </a:rPr>
              <a:t> </a:t>
            </a:r>
            <a:r>
              <a:rPr lang="en-US" dirty="0" err="1">
                <a:ln w="0"/>
              </a:rPr>
              <a:t>strategi</a:t>
            </a:r>
            <a:r>
              <a:rPr lang="en-US" dirty="0">
                <a:ln w="0"/>
              </a:rPr>
              <a:t> </a:t>
            </a:r>
            <a:r>
              <a:rPr lang="en-US" dirty="0" err="1">
                <a:ln w="0"/>
              </a:rPr>
              <a:t>kegiatan</a:t>
            </a:r>
            <a:r>
              <a:rPr lang="en-US" dirty="0">
                <a:ln w="0"/>
              </a:rPr>
              <a:t> yang </a:t>
            </a:r>
          </a:p>
          <a:p>
            <a:r>
              <a:rPr lang="en-US" dirty="0">
                <a:ln w="0"/>
              </a:rPr>
              <a:t>     </a:t>
            </a:r>
            <a:r>
              <a:rPr lang="en-US" dirty="0" err="1">
                <a:ln w="0"/>
              </a:rPr>
              <a:t>sudah</a:t>
            </a:r>
            <a:r>
              <a:rPr lang="en-US" dirty="0">
                <a:ln w="0"/>
              </a:rPr>
              <a:t> </a:t>
            </a:r>
            <a:r>
              <a:rPr lang="en-US" dirty="0" err="1">
                <a:ln w="0"/>
              </a:rPr>
              <a:t>dipilih</a:t>
            </a:r>
            <a:r>
              <a:rPr lang="en-US" dirty="0">
                <a:ln w="0"/>
              </a:rPr>
              <a:t> </a:t>
            </a:r>
            <a:r>
              <a:rPr lang="en-US" dirty="0" err="1">
                <a:ln w="0"/>
              </a:rPr>
              <a:t>dan</a:t>
            </a:r>
            <a:r>
              <a:rPr lang="en-US" dirty="0">
                <a:ln w="0"/>
              </a:rPr>
              <a:t> </a:t>
            </a:r>
            <a:r>
              <a:rPr lang="en-US" dirty="0" err="1">
                <a:ln w="0"/>
              </a:rPr>
              <a:t>ditentukan</a:t>
            </a:r>
            <a:r>
              <a:rPr lang="en-US" dirty="0">
                <a:ln w="0"/>
              </a:rPr>
              <a:t> .</a:t>
            </a:r>
          </a:p>
          <a:p>
            <a:r>
              <a:rPr lang="en-US" dirty="0">
                <a:ln w="0"/>
              </a:rPr>
              <a:t>     </a:t>
            </a:r>
            <a:r>
              <a:rPr lang="en-US" dirty="0" err="1">
                <a:ln w="0"/>
              </a:rPr>
              <a:t>ada</a:t>
            </a:r>
            <a:r>
              <a:rPr lang="en-US" dirty="0">
                <a:ln w="0"/>
              </a:rPr>
              <a:t> </a:t>
            </a:r>
            <a:r>
              <a:rPr lang="en-US" dirty="0" err="1">
                <a:ln w="0"/>
              </a:rPr>
              <a:t>beberapa</a:t>
            </a:r>
            <a:r>
              <a:rPr lang="en-US" dirty="0">
                <a:ln w="0"/>
              </a:rPr>
              <a:t> </a:t>
            </a:r>
            <a:r>
              <a:rPr lang="en-US" dirty="0" err="1">
                <a:ln w="0"/>
              </a:rPr>
              <a:t>metode</a:t>
            </a:r>
            <a:r>
              <a:rPr lang="en-US" dirty="0">
                <a:ln w="0"/>
              </a:rPr>
              <a:t> </a:t>
            </a:r>
            <a:r>
              <a:rPr lang="en-US" dirty="0" err="1">
                <a:ln w="0"/>
              </a:rPr>
              <a:t>pembelajaran</a:t>
            </a:r>
            <a:r>
              <a:rPr lang="en-US" dirty="0">
                <a:ln w="0"/>
              </a:rPr>
              <a:t> yang </a:t>
            </a:r>
            <a:r>
              <a:rPr lang="en-US" dirty="0" err="1">
                <a:ln w="0"/>
              </a:rPr>
              <a:t>sesuai</a:t>
            </a:r>
            <a:r>
              <a:rPr lang="en-US" dirty="0">
                <a:ln w="0"/>
              </a:rPr>
              <a:t> </a:t>
            </a:r>
            <a:r>
              <a:rPr lang="en-US" dirty="0" err="1">
                <a:ln w="0"/>
              </a:rPr>
              <a:t>untuk</a:t>
            </a:r>
            <a:r>
              <a:rPr lang="en-US" dirty="0">
                <a:ln w="0"/>
              </a:rPr>
              <a:t>     </a:t>
            </a:r>
          </a:p>
          <a:p>
            <a:r>
              <a:rPr lang="en-US" dirty="0">
                <a:ln w="0"/>
              </a:rPr>
              <a:t>     </a:t>
            </a:r>
            <a:r>
              <a:rPr lang="en-US" dirty="0" err="1">
                <a:ln w="0"/>
              </a:rPr>
              <a:t>mengembangkan</a:t>
            </a:r>
            <a:r>
              <a:rPr lang="en-US" dirty="0">
                <a:ln w="0"/>
              </a:rPr>
              <a:t> </a:t>
            </a:r>
            <a:r>
              <a:rPr lang="en-US" dirty="0" err="1">
                <a:ln w="0"/>
              </a:rPr>
              <a:t>motorik</a:t>
            </a:r>
            <a:r>
              <a:rPr lang="en-US" dirty="0">
                <a:ln w="0"/>
              </a:rPr>
              <a:t> </a:t>
            </a:r>
            <a:r>
              <a:rPr lang="en-US" dirty="0" err="1">
                <a:ln w="0"/>
              </a:rPr>
              <a:t>anak</a:t>
            </a:r>
            <a:r>
              <a:rPr lang="en-US" dirty="0">
                <a:ln w="0"/>
              </a:rPr>
              <a:t> </a:t>
            </a:r>
            <a:r>
              <a:rPr lang="en-US" dirty="0" err="1">
                <a:ln w="0"/>
              </a:rPr>
              <a:t>misalnya</a:t>
            </a:r>
            <a:r>
              <a:rPr lang="en-US" dirty="0">
                <a:ln w="0"/>
              </a:rPr>
              <a:t> : </a:t>
            </a:r>
          </a:p>
          <a:p>
            <a:pPr marL="271463"/>
            <a:r>
              <a:rPr lang="en-US" dirty="0">
                <a:ln w="0"/>
              </a:rPr>
              <a:t>  1. </a:t>
            </a:r>
            <a:r>
              <a:rPr lang="en-US" dirty="0" err="1">
                <a:ln w="0"/>
              </a:rPr>
              <a:t>Metode</a:t>
            </a:r>
            <a:r>
              <a:rPr lang="en-US" dirty="0">
                <a:ln w="0"/>
              </a:rPr>
              <a:t> </a:t>
            </a:r>
            <a:r>
              <a:rPr lang="en-US" dirty="0" err="1">
                <a:ln w="0"/>
              </a:rPr>
              <a:t>Bermain</a:t>
            </a:r>
            <a:endParaRPr lang="en-US" dirty="0">
              <a:ln w="0"/>
            </a:endParaRPr>
          </a:p>
          <a:p>
            <a:pPr marL="271463"/>
            <a:r>
              <a:rPr lang="en-US" dirty="0">
                <a:ln w="0"/>
              </a:rPr>
              <a:t>  2. </a:t>
            </a:r>
            <a:r>
              <a:rPr lang="en-US" dirty="0" err="1">
                <a:ln w="0"/>
              </a:rPr>
              <a:t>Karyawisata</a:t>
            </a:r>
            <a:r>
              <a:rPr lang="en-US" dirty="0">
                <a:ln w="0"/>
              </a:rPr>
              <a:t> </a:t>
            </a:r>
          </a:p>
          <a:p>
            <a:pPr marL="271463"/>
            <a:r>
              <a:rPr lang="en-US" dirty="0">
                <a:ln w="0"/>
              </a:rPr>
              <a:t>  3. </a:t>
            </a:r>
            <a:r>
              <a:rPr lang="en-US" dirty="0" err="1">
                <a:ln w="0"/>
              </a:rPr>
              <a:t>Demonstrasi</a:t>
            </a:r>
            <a:r>
              <a:rPr lang="en-US" dirty="0">
                <a:ln w="0"/>
              </a:rPr>
              <a:t> </a:t>
            </a:r>
          </a:p>
          <a:p>
            <a:pPr marL="271463"/>
            <a:r>
              <a:rPr lang="en-US" dirty="0">
                <a:ln w="0"/>
              </a:rPr>
              <a:t>  4. </a:t>
            </a:r>
            <a:r>
              <a:rPr lang="en-US" dirty="0" err="1">
                <a:ln w="0"/>
              </a:rPr>
              <a:t>Proyek</a:t>
            </a:r>
            <a:r>
              <a:rPr lang="en-US" dirty="0">
                <a:ln w="0"/>
              </a:rPr>
              <a:t> </a:t>
            </a:r>
            <a:r>
              <a:rPr lang="en-US" dirty="0" err="1">
                <a:ln w="0"/>
              </a:rPr>
              <a:t>atau</a:t>
            </a:r>
            <a:r>
              <a:rPr lang="en-US" dirty="0">
                <a:ln w="0"/>
              </a:rPr>
              <a:t> </a:t>
            </a:r>
            <a:r>
              <a:rPr lang="en-US" dirty="0" err="1">
                <a:ln w="0"/>
              </a:rPr>
              <a:t>pemberian</a:t>
            </a:r>
            <a:r>
              <a:rPr lang="en-US" dirty="0">
                <a:ln w="0"/>
              </a:rPr>
              <a:t> </a:t>
            </a:r>
            <a:r>
              <a:rPr lang="en-US" dirty="0" err="1">
                <a:ln w="0"/>
              </a:rPr>
              <a:t>tugas</a:t>
            </a:r>
            <a:r>
              <a:rPr lang="en-US" dirty="0">
                <a:ln w="0"/>
              </a:rPr>
              <a:t> </a:t>
            </a:r>
          </a:p>
          <a:p>
            <a:r>
              <a:rPr lang="en-US" dirty="0">
                <a:ln w="0"/>
              </a:rPr>
              <a:t>         </a:t>
            </a:r>
          </a:p>
        </p:txBody>
      </p:sp>
    </p:spTree>
    <p:extLst>
      <p:ext uri="{BB962C8B-B14F-4D97-AF65-F5344CB8AC3E}">
        <p14:creationId xmlns:p14="http://schemas.microsoft.com/office/powerpoint/2010/main" val="202170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1001467" y="914400"/>
            <a:ext cx="5641848" cy="5029200"/>
          </a:xfrm>
        </p:spPr>
        <p:txBody>
          <a:bodyPr/>
          <a:lstStyle/>
          <a:p>
            <a:r>
              <a:rPr lang="en-ID" dirty="0"/>
              <a:t>Sub-CPMK2: Mampu </a:t>
            </a:r>
            <a:r>
              <a:rPr lang="en-ID" dirty="0" err="1"/>
              <a:t>menjelaskan</a:t>
            </a:r>
            <a:r>
              <a:rPr lang="en-ID" dirty="0"/>
              <a:t> </a:t>
            </a:r>
            <a:r>
              <a:rPr lang="en-ID" dirty="0" err="1"/>
              <a:t>tahap</a:t>
            </a:r>
            <a:r>
              <a:rPr lang="en-ID" dirty="0"/>
              <a:t> </a:t>
            </a:r>
            <a:r>
              <a:rPr lang="en-ID" dirty="0" err="1"/>
              <a:t>pertumbuhan</a:t>
            </a:r>
            <a:r>
              <a:rPr lang="en-ID" dirty="0"/>
              <a:t> dan </a:t>
            </a:r>
            <a:r>
              <a:rPr lang="en-ID" dirty="0" err="1"/>
              <a:t>perkembangan</a:t>
            </a:r>
            <a:r>
              <a:rPr lang="en-ID" dirty="0"/>
              <a:t> </a:t>
            </a:r>
            <a:r>
              <a:rPr lang="en-ID" dirty="0" err="1"/>
              <a:t>fisik</a:t>
            </a:r>
            <a:r>
              <a:rPr lang="en-ID" dirty="0"/>
              <a:t> </a:t>
            </a:r>
            <a:r>
              <a:rPr lang="en-ID" dirty="0" err="1"/>
              <a:t>motorik</a:t>
            </a:r>
            <a:r>
              <a:rPr lang="en-ID" dirty="0"/>
              <a:t> </a:t>
            </a:r>
            <a:r>
              <a:rPr lang="en-ID" dirty="0" err="1"/>
              <a:t>anak</a:t>
            </a:r>
            <a:r>
              <a:rPr lang="en-ID" dirty="0"/>
              <a:t> </a:t>
            </a:r>
            <a:r>
              <a:rPr lang="en-ID" dirty="0" err="1"/>
              <a:t>usia</a:t>
            </a:r>
            <a:r>
              <a:rPr lang="en-ID" dirty="0"/>
              <a:t> </a:t>
            </a:r>
            <a:r>
              <a:rPr lang="en-ID" dirty="0" err="1"/>
              <a:t>dini</a:t>
            </a:r>
            <a:r>
              <a:rPr lang="en-ID" dirty="0"/>
              <a:t> (C2,A3)</a:t>
            </a:r>
            <a:endParaRPr lang="en-US" dirty="0"/>
          </a:p>
        </p:txBody>
      </p:sp>
      <p:graphicFrame>
        <p:nvGraphicFramePr>
          <p:cNvPr id="6" name="Table 4">
            <a:extLst>
              <a:ext uri="{FF2B5EF4-FFF2-40B4-BE49-F238E27FC236}">
                <a16:creationId xmlns:a16="http://schemas.microsoft.com/office/drawing/2014/main" id="{0D6FB95E-6987-A57C-3663-3FD6F6FAC24E}"/>
              </a:ext>
            </a:extLst>
          </p:cNvPr>
          <p:cNvGraphicFramePr>
            <a:graphicFrameLocks noGrp="1"/>
          </p:cNvGraphicFramePr>
          <p:nvPr>
            <p:ph idx="1"/>
            <p:extLst>
              <p:ext uri="{D42A27DB-BD31-4B8C-83A1-F6EECF244321}">
                <p14:modId xmlns:p14="http://schemas.microsoft.com/office/powerpoint/2010/main" val="3308730451"/>
              </p:ext>
            </p:extLst>
          </p:nvPr>
        </p:nvGraphicFramePr>
        <p:xfrm>
          <a:off x="7355541" y="1775012"/>
          <a:ext cx="3834992" cy="2760793"/>
        </p:xfrm>
        <a:graphic>
          <a:graphicData uri="http://schemas.openxmlformats.org/drawingml/2006/table">
            <a:tbl>
              <a:tblPr firstRow="1" bandRow="1"/>
              <a:tblGrid>
                <a:gridCol w="3834992">
                  <a:extLst>
                    <a:ext uri="{9D8B030D-6E8A-4147-A177-3AD203B41FA5}">
                      <a16:colId xmlns:a16="http://schemas.microsoft.com/office/drawing/2014/main" val="1563570424"/>
                    </a:ext>
                  </a:extLst>
                </a:gridCol>
              </a:tblGrid>
              <a:tr h="7827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ID" dirty="0" err="1"/>
                        <a:t>Ketepatan</a:t>
                      </a:r>
                      <a:r>
                        <a:rPr lang="en-ID" dirty="0"/>
                        <a:t> </a:t>
                      </a:r>
                      <a:r>
                        <a:rPr lang="en-ID" dirty="0" err="1"/>
                        <a:t>menjelaskan</a:t>
                      </a:r>
                      <a:r>
                        <a:rPr lang="en-ID" dirty="0"/>
                        <a:t> </a:t>
                      </a:r>
                      <a:r>
                        <a:rPr lang="en-ID" dirty="0" err="1"/>
                        <a:t>tahap</a:t>
                      </a:r>
                      <a:r>
                        <a:rPr lang="en-ID" dirty="0"/>
                        <a:t> </a:t>
                      </a:r>
                      <a:r>
                        <a:rPr lang="en-ID" dirty="0" err="1"/>
                        <a:t>pertumbuhan</a:t>
                      </a:r>
                      <a:r>
                        <a:rPr lang="en-ID" dirty="0"/>
                        <a:t> </a:t>
                      </a:r>
                      <a:r>
                        <a:rPr lang="en-ID" dirty="0" err="1"/>
                        <a:t>fisik</a:t>
                      </a:r>
                      <a:r>
                        <a:rPr lang="en-ID" dirty="0"/>
                        <a:t> </a:t>
                      </a:r>
                      <a:r>
                        <a:rPr lang="en-ID" dirty="0" err="1"/>
                        <a:t>motorik</a:t>
                      </a:r>
                      <a:r>
                        <a:rPr lang="en-ID" dirty="0"/>
                        <a:t> </a:t>
                      </a:r>
                      <a:r>
                        <a:rPr lang="en-ID" dirty="0" err="1"/>
                        <a:t>anak</a:t>
                      </a:r>
                      <a:endParaRPr lang="en-US" sz="2400" b="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979008">
                <a:tc>
                  <a:txBody>
                    <a:bodyPr/>
                    <a:lstStyle/>
                    <a:p>
                      <a:pPr algn="r"/>
                      <a:r>
                        <a:rPr lang="en-ID" dirty="0" err="1"/>
                        <a:t>Ketepatan</a:t>
                      </a:r>
                      <a:r>
                        <a:rPr lang="en-ID" dirty="0"/>
                        <a:t> </a:t>
                      </a:r>
                      <a:r>
                        <a:rPr lang="en-ID" dirty="0" err="1"/>
                        <a:t>menjelaskan</a:t>
                      </a:r>
                      <a:r>
                        <a:rPr lang="en-ID" dirty="0"/>
                        <a:t> </a:t>
                      </a:r>
                      <a:r>
                        <a:rPr lang="en-ID" dirty="0" err="1"/>
                        <a:t>perkembangan</a:t>
                      </a:r>
                      <a:r>
                        <a:rPr lang="en-ID" dirty="0"/>
                        <a:t> </a:t>
                      </a:r>
                      <a:r>
                        <a:rPr lang="en-ID" dirty="0" err="1"/>
                        <a:t>fisik</a:t>
                      </a:r>
                      <a:r>
                        <a:rPr lang="en-ID" dirty="0"/>
                        <a:t> </a:t>
                      </a:r>
                      <a:r>
                        <a:rPr lang="en-ID" dirty="0" err="1"/>
                        <a:t>motorik</a:t>
                      </a:r>
                      <a:r>
                        <a:rPr lang="en-ID" dirty="0"/>
                        <a:t> </a:t>
                      </a:r>
                      <a:r>
                        <a:rPr lang="en-ID" dirty="0" err="1"/>
                        <a:t>anak</a:t>
                      </a: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998987">
                <a:tc>
                  <a:txBody>
                    <a:bodyPr/>
                    <a:lstStyle/>
                    <a:p>
                      <a:pPr algn="r"/>
                      <a:r>
                        <a:rPr lang="en-ID" dirty="0"/>
                        <a:t>Peran guru </a:t>
                      </a:r>
                      <a:r>
                        <a:rPr lang="en-ID" dirty="0" err="1"/>
                        <a:t>dalam</a:t>
                      </a:r>
                      <a:r>
                        <a:rPr lang="en-ID" dirty="0"/>
                        <a:t> </a:t>
                      </a:r>
                      <a:r>
                        <a:rPr lang="en-ID" dirty="0" err="1"/>
                        <a:t>Mengembangkan</a:t>
                      </a:r>
                      <a:r>
                        <a:rPr lang="en-ID" dirty="0"/>
                        <a:t> </a:t>
                      </a:r>
                      <a:r>
                        <a:rPr lang="en-ID" dirty="0" err="1"/>
                        <a:t>fisik</a:t>
                      </a:r>
                      <a:r>
                        <a:rPr lang="en-ID" dirty="0"/>
                        <a:t> </a:t>
                      </a:r>
                      <a:r>
                        <a:rPr lang="en-ID" dirty="0" err="1"/>
                        <a:t>motorik</a:t>
                      </a:r>
                      <a:r>
                        <a:rPr lang="en-ID" dirty="0"/>
                        <a:t> </a:t>
                      </a:r>
                      <a:r>
                        <a:rPr lang="en-ID" dirty="0" err="1"/>
                        <a:t>anak</a:t>
                      </a:r>
                      <a:endParaRPr lang="en-US" sz="2400" b="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bl>
          </a:graphicData>
        </a:graphic>
      </p:graphicFrame>
      <p:pic>
        <p:nvPicPr>
          <p:cNvPr id="4" name="Picture 3">
            <a:extLst>
              <a:ext uri="{FF2B5EF4-FFF2-40B4-BE49-F238E27FC236}">
                <a16:creationId xmlns:a16="http://schemas.microsoft.com/office/drawing/2014/main" id="{1F3FDA8A-8D26-4ADB-BBE3-E5C080E4B1E0}"/>
              </a:ext>
            </a:extLst>
          </p:cNvPr>
          <p:cNvPicPr>
            <a:picLocks noChangeAspect="1"/>
          </p:cNvPicPr>
          <p:nvPr/>
        </p:nvPicPr>
        <p:blipFill>
          <a:blip r:embed="rId3"/>
          <a:stretch>
            <a:fillRect/>
          </a:stretch>
        </p:blipFill>
        <p:spPr>
          <a:xfrm>
            <a:off x="73625" y="61913"/>
            <a:ext cx="1217293" cy="1232018"/>
          </a:xfrm>
          <a:prstGeom prst="rect">
            <a:avLst/>
          </a:prstGeom>
        </p:spPr>
      </p:pic>
      <p:pic>
        <p:nvPicPr>
          <p:cNvPr id="5" name="Picture 4">
            <a:extLst>
              <a:ext uri="{FF2B5EF4-FFF2-40B4-BE49-F238E27FC236}">
                <a16:creationId xmlns:a16="http://schemas.microsoft.com/office/drawing/2014/main" id="{D12A6F9E-D680-4814-966E-6D50AEAA0B9D}"/>
              </a:ext>
            </a:extLst>
          </p:cNvPr>
          <p:cNvPicPr>
            <a:picLocks noChangeAspect="1"/>
          </p:cNvPicPr>
          <p:nvPr/>
        </p:nvPicPr>
        <p:blipFill>
          <a:blip r:embed="rId4"/>
          <a:stretch>
            <a:fillRect/>
          </a:stretch>
        </p:blipFill>
        <p:spPr>
          <a:xfrm>
            <a:off x="3226156" y="-47605"/>
            <a:ext cx="1217293" cy="1306635"/>
          </a:xfrm>
          <a:prstGeom prst="rect">
            <a:avLst/>
          </a:prstGeom>
        </p:spPr>
      </p:pic>
      <p:pic>
        <p:nvPicPr>
          <p:cNvPr id="7" name="Picture 6">
            <a:extLst>
              <a:ext uri="{FF2B5EF4-FFF2-40B4-BE49-F238E27FC236}">
                <a16:creationId xmlns:a16="http://schemas.microsoft.com/office/drawing/2014/main" id="{7A8C7447-7CED-4698-9D8E-57509A15CC3C}"/>
              </a:ext>
            </a:extLst>
          </p:cNvPr>
          <p:cNvPicPr>
            <a:picLocks noChangeAspect="1"/>
          </p:cNvPicPr>
          <p:nvPr/>
        </p:nvPicPr>
        <p:blipFill>
          <a:blip r:embed="rId5"/>
          <a:stretch>
            <a:fillRect/>
          </a:stretch>
        </p:blipFill>
        <p:spPr>
          <a:xfrm>
            <a:off x="1166047" y="-105452"/>
            <a:ext cx="2092623" cy="1566747"/>
          </a:xfrm>
          <a:prstGeom prst="rect">
            <a:avLst/>
          </a:prstGeom>
        </p:spPr>
      </p:pic>
      <p:sp>
        <p:nvSpPr>
          <p:cNvPr id="8" name="TextBox 7">
            <a:extLst>
              <a:ext uri="{FF2B5EF4-FFF2-40B4-BE49-F238E27FC236}">
                <a16:creationId xmlns:a16="http://schemas.microsoft.com/office/drawing/2014/main" id="{A09E5251-5781-4701-B93B-7F0955C6BE31}"/>
              </a:ext>
            </a:extLst>
          </p:cNvPr>
          <p:cNvSpPr txBox="1"/>
          <p:nvPr/>
        </p:nvSpPr>
        <p:spPr>
          <a:xfrm>
            <a:off x="4443449" y="-53788"/>
            <a:ext cx="6098240" cy="1384995"/>
          </a:xfrm>
          <a:prstGeom prst="rect">
            <a:avLst/>
          </a:prstGeom>
          <a:noFill/>
        </p:spPr>
        <p:txBody>
          <a:bodyPr wrap="square">
            <a:spAutoFit/>
          </a:bodyPr>
          <a:lstStyle/>
          <a:p>
            <a:r>
              <a:rPr lang="en-US" sz="2800" b="0" cap="none" spc="0" dirty="0" err="1">
                <a:ln w="0"/>
                <a:solidFill>
                  <a:schemeClr val="tx1"/>
                </a:solidFill>
                <a:effectLst>
                  <a:outerShdw blurRad="38100" dist="19050" dir="2700000" algn="tl" rotWithShape="0">
                    <a:schemeClr val="dk1">
                      <a:alpha val="40000"/>
                    </a:schemeClr>
                  </a:outerShdw>
                </a:effectLst>
              </a:rPr>
              <a:t>Universitas</a:t>
            </a:r>
            <a:r>
              <a:rPr lang="en-US" sz="2800" b="0" cap="none" spc="0" dirty="0">
                <a:ln w="0"/>
                <a:solidFill>
                  <a:schemeClr val="tx1"/>
                </a:solidFill>
                <a:effectLst>
                  <a:outerShdw blurRad="38100" dist="19050" dir="2700000" algn="tl" rotWithShape="0">
                    <a:schemeClr val="dk1">
                      <a:alpha val="40000"/>
                    </a:schemeClr>
                  </a:outerShdw>
                </a:effectLst>
              </a:rPr>
              <a:t> </a:t>
            </a:r>
          </a:p>
          <a:p>
            <a:r>
              <a:rPr lang="en-US" sz="2800" b="0" cap="none" spc="0" dirty="0">
                <a:ln w="0"/>
                <a:solidFill>
                  <a:schemeClr val="tx1"/>
                </a:solidFill>
                <a:effectLst>
                  <a:outerShdw blurRad="38100" dist="19050" dir="2700000" algn="tl" rotWithShape="0">
                    <a:schemeClr val="dk1">
                      <a:alpha val="40000"/>
                    </a:schemeClr>
                  </a:outerShdw>
                </a:effectLst>
              </a:rPr>
              <a:t>Muhammadiyah </a:t>
            </a:r>
          </a:p>
          <a:p>
            <a:r>
              <a:rPr lang="en-US" sz="28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58647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F174B-1160-45A1-86A3-DC716D9479F8}"/>
              </a:ext>
            </a:extLst>
          </p:cNvPr>
          <p:cNvPicPr>
            <a:picLocks noChangeAspect="1"/>
          </p:cNvPicPr>
          <p:nvPr/>
        </p:nvPicPr>
        <p:blipFill>
          <a:blip r:embed="rId2"/>
          <a:stretch>
            <a:fillRect/>
          </a:stretch>
        </p:blipFill>
        <p:spPr>
          <a:xfrm>
            <a:off x="114844" y="238141"/>
            <a:ext cx="761855" cy="771071"/>
          </a:xfrm>
          <a:prstGeom prst="rect">
            <a:avLst/>
          </a:prstGeom>
        </p:spPr>
      </p:pic>
      <p:pic>
        <p:nvPicPr>
          <p:cNvPr id="5" name="Picture 4">
            <a:extLst>
              <a:ext uri="{FF2B5EF4-FFF2-40B4-BE49-F238E27FC236}">
                <a16:creationId xmlns:a16="http://schemas.microsoft.com/office/drawing/2014/main" id="{EDD1218C-4B77-4997-9E56-F000088541B4}"/>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6" name="Picture 5">
            <a:extLst>
              <a:ext uri="{FF2B5EF4-FFF2-40B4-BE49-F238E27FC236}">
                <a16:creationId xmlns:a16="http://schemas.microsoft.com/office/drawing/2014/main" id="{740FA78F-7A8D-4C50-9F33-143FA3DC38D3}"/>
              </a:ext>
            </a:extLst>
          </p:cNvPr>
          <p:cNvPicPr>
            <a:picLocks noChangeAspect="1"/>
          </p:cNvPicPr>
          <p:nvPr/>
        </p:nvPicPr>
        <p:blipFill>
          <a:blip r:embed="rId4"/>
          <a:stretch>
            <a:fillRect/>
          </a:stretch>
        </p:blipFill>
        <p:spPr>
          <a:xfrm>
            <a:off x="938527" y="135516"/>
            <a:ext cx="1411782" cy="1057001"/>
          </a:xfrm>
          <a:prstGeom prst="rect">
            <a:avLst/>
          </a:prstGeom>
        </p:spPr>
      </p:pic>
      <p:sp>
        <p:nvSpPr>
          <p:cNvPr id="7" name="TextBox 6">
            <a:extLst>
              <a:ext uri="{FF2B5EF4-FFF2-40B4-BE49-F238E27FC236}">
                <a16:creationId xmlns:a16="http://schemas.microsoft.com/office/drawing/2014/main" id="{B8A3A351-E7EB-496D-AFFE-59444CFFF8F0}"/>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8" name="Rectangle 7">
            <a:extLst>
              <a:ext uri="{FF2B5EF4-FFF2-40B4-BE49-F238E27FC236}">
                <a16:creationId xmlns:a16="http://schemas.microsoft.com/office/drawing/2014/main" id="{A32D1E23-7066-4FD4-A279-187A020AE3DB}"/>
              </a:ext>
            </a:extLst>
          </p:cNvPr>
          <p:cNvSpPr/>
          <p:nvPr/>
        </p:nvSpPr>
        <p:spPr>
          <a:xfrm>
            <a:off x="1644418" y="1808937"/>
            <a:ext cx="8273715" cy="2562240"/>
          </a:xfrm>
          <a:prstGeom prst="rect">
            <a:avLst/>
          </a:prstGeom>
          <a:noFill/>
        </p:spPr>
        <p:txBody>
          <a:bodyPr wrap="square" lIns="68580" tIns="34290" rIns="68580" bIns="34290">
            <a:spAutoFit/>
          </a:bodyPr>
          <a:lstStyle/>
          <a:p>
            <a:pPr algn="ctr"/>
            <a:r>
              <a:rPr lang="en-US" dirty="0" err="1">
                <a:ln w="0"/>
              </a:rPr>
              <a:t>Untuk</a:t>
            </a:r>
            <a:r>
              <a:rPr lang="en-US" dirty="0">
                <a:ln w="0"/>
              </a:rPr>
              <a:t> </a:t>
            </a:r>
            <a:r>
              <a:rPr lang="en-US" dirty="0" err="1">
                <a:ln w="0"/>
              </a:rPr>
              <a:t>menerapkan</a:t>
            </a:r>
            <a:r>
              <a:rPr lang="en-US" dirty="0">
                <a:ln w="0"/>
              </a:rPr>
              <a:t> </a:t>
            </a:r>
            <a:r>
              <a:rPr lang="en-US" dirty="0" err="1">
                <a:ln w="0"/>
              </a:rPr>
              <a:t>beberapa</a:t>
            </a:r>
            <a:r>
              <a:rPr lang="en-US" dirty="0">
                <a:ln w="0"/>
              </a:rPr>
              <a:t> </a:t>
            </a:r>
            <a:r>
              <a:rPr lang="en-US" dirty="0" err="1">
                <a:ln w="0"/>
              </a:rPr>
              <a:t>metode</a:t>
            </a:r>
            <a:r>
              <a:rPr lang="en-US" dirty="0">
                <a:ln w="0"/>
              </a:rPr>
              <a:t> yang </a:t>
            </a:r>
            <a:r>
              <a:rPr lang="en-US" dirty="0" err="1">
                <a:ln w="0"/>
              </a:rPr>
              <a:t>sesuai</a:t>
            </a:r>
            <a:r>
              <a:rPr lang="en-US" dirty="0">
                <a:ln w="0"/>
              </a:rPr>
              <a:t> </a:t>
            </a:r>
            <a:r>
              <a:rPr lang="en-US" dirty="0" err="1">
                <a:ln w="0"/>
              </a:rPr>
              <a:t>dengan</a:t>
            </a:r>
            <a:r>
              <a:rPr lang="en-US" dirty="0">
                <a:ln w="0"/>
              </a:rPr>
              <a:t> </a:t>
            </a:r>
            <a:r>
              <a:rPr lang="en-US" dirty="0" err="1">
                <a:ln w="0"/>
              </a:rPr>
              <a:t>pengembangan</a:t>
            </a:r>
            <a:r>
              <a:rPr lang="en-US" dirty="0">
                <a:ln w="0"/>
              </a:rPr>
              <a:t> </a:t>
            </a:r>
            <a:r>
              <a:rPr lang="en-US" dirty="0" err="1">
                <a:ln w="0"/>
              </a:rPr>
              <a:t>motorik</a:t>
            </a:r>
            <a:r>
              <a:rPr lang="en-US" dirty="0">
                <a:ln w="0"/>
              </a:rPr>
              <a:t> </a:t>
            </a:r>
            <a:r>
              <a:rPr lang="en-US" dirty="0" err="1">
                <a:ln w="0"/>
              </a:rPr>
              <a:t>anak</a:t>
            </a:r>
            <a:r>
              <a:rPr lang="en-US" dirty="0">
                <a:ln w="0"/>
              </a:rPr>
              <a:t> </a:t>
            </a:r>
          </a:p>
          <a:p>
            <a:r>
              <a:rPr lang="en-US" dirty="0">
                <a:ln w="0"/>
              </a:rPr>
              <a:t> guru </a:t>
            </a:r>
            <a:r>
              <a:rPr lang="en-US" dirty="0" err="1">
                <a:ln w="0"/>
              </a:rPr>
              <a:t>perlu</a:t>
            </a:r>
            <a:r>
              <a:rPr lang="en-US" dirty="0">
                <a:ln w="0"/>
              </a:rPr>
              <a:t> </a:t>
            </a:r>
            <a:r>
              <a:rPr lang="en-US" dirty="0" err="1">
                <a:ln w="0"/>
              </a:rPr>
              <a:t>menentukan</a:t>
            </a:r>
            <a:r>
              <a:rPr lang="en-US" dirty="0">
                <a:ln w="0"/>
              </a:rPr>
              <a:t> </a:t>
            </a:r>
            <a:r>
              <a:rPr lang="en-US" dirty="0" err="1">
                <a:ln w="0"/>
              </a:rPr>
              <a:t>dan</a:t>
            </a:r>
            <a:r>
              <a:rPr lang="en-US" dirty="0">
                <a:ln w="0"/>
              </a:rPr>
              <a:t> </a:t>
            </a:r>
            <a:r>
              <a:rPr lang="en-US" dirty="0" err="1">
                <a:ln w="0"/>
              </a:rPr>
              <a:t>merencanakan</a:t>
            </a:r>
            <a:r>
              <a:rPr lang="en-US" dirty="0">
                <a:ln w="0"/>
              </a:rPr>
              <a:t> </a:t>
            </a:r>
            <a:r>
              <a:rPr lang="en-US" dirty="0" err="1">
                <a:ln w="0"/>
              </a:rPr>
              <a:t>hal</a:t>
            </a:r>
            <a:r>
              <a:rPr lang="en-US" dirty="0">
                <a:ln w="0"/>
              </a:rPr>
              <a:t> </a:t>
            </a:r>
            <a:r>
              <a:rPr lang="en-US" dirty="0" err="1">
                <a:ln w="0"/>
              </a:rPr>
              <a:t>tersebut</a:t>
            </a:r>
            <a:r>
              <a:rPr lang="en-US" dirty="0">
                <a:ln w="0"/>
              </a:rPr>
              <a:t> :</a:t>
            </a:r>
          </a:p>
          <a:p>
            <a:r>
              <a:rPr lang="en-US" dirty="0">
                <a:ln w="0"/>
              </a:rPr>
              <a:t> 1. </a:t>
            </a:r>
            <a:r>
              <a:rPr lang="en-US" dirty="0" err="1">
                <a:ln w="0"/>
              </a:rPr>
              <a:t>tujuan</a:t>
            </a:r>
            <a:r>
              <a:rPr lang="en-US" dirty="0">
                <a:ln w="0"/>
              </a:rPr>
              <a:t> </a:t>
            </a:r>
            <a:r>
              <a:rPr lang="en-US" dirty="0" err="1">
                <a:ln w="0"/>
              </a:rPr>
              <a:t>kegiatan</a:t>
            </a:r>
            <a:r>
              <a:rPr lang="en-US" dirty="0">
                <a:ln w="0"/>
              </a:rPr>
              <a:t>;</a:t>
            </a:r>
          </a:p>
          <a:p>
            <a:r>
              <a:rPr lang="en-US" dirty="0">
                <a:ln w="0"/>
              </a:rPr>
              <a:t> 2. </a:t>
            </a:r>
            <a:r>
              <a:rPr lang="en-US" dirty="0" err="1">
                <a:ln w="0"/>
              </a:rPr>
              <a:t>tema</a:t>
            </a:r>
            <a:r>
              <a:rPr lang="en-US" dirty="0">
                <a:ln w="0"/>
              </a:rPr>
              <a:t>/</a:t>
            </a:r>
            <a:r>
              <a:rPr lang="en-US" dirty="0" err="1">
                <a:ln w="0"/>
              </a:rPr>
              <a:t>topik</a:t>
            </a:r>
            <a:r>
              <a:rPr lang="en-US" dirty="0">
                <a:ln w="0"/>
              </a:rPr>
              <a:t> </a:t>
            </a:r>
            <a:r>
              <a:rPr lang="en-US" dirty="0" err="1">
                <a:ln w="0"/>
              </a:rPr>
              <a:t>kegiatan</a:t>
            </a:r>
            <a:r>
              <a:rPr lang="en-US" dirty="0">
                <a:ln w="0"/>
              </a:rPr>
              <a:t>;</a:t>
            </a:r>
          </a:p>
          <a:p>
            <a:r>
              <a:rPr lang="en-US" dirty="0">
                <a:ln w="0"/>
              </a:rPr>
              <a:t> 3. </a:t>
            </a:r>
            <a:r>
              <a:rPr lang="en-US" dirty="0" err="1">
                <a:ln w="0"/>
              </a:rPr>
              <a:t>metode</a:t>
            </a:r>
            <a:r>
              <a:rPr lang="en-US" dirty="0">
                <a:ln w="0"/>
              </a:rPr>
              <a:t>;</a:t>
            </a:r>
          </a:p>
          <a:p>
            <a:r>
              <a:rPr lang="en-US" dirty="0">
                <a:ln w="0"/>
              </a:rPr>
              <a:t> 4. </a:t>
            </a:r>
            <a:r>
              <a:rPr lang="en-US" dirty="0" err="1">
                <a:ln w="0"/>
              </a:rPr>
              <a:t>tempat</a:t>
            </a:r>
            <a:r>
              <a:rPr lang="en-US" dirty="0">
                <a:ln w="0"/>
              </a:rPr>
              <a:t> </a:t>
            </a:r>
            <a:r>
              <a:rPr lang="en-US" dirty="0" err="1">
                <a:ln w="0"/>
              </a:rPr>
              <a:t>kegiatan</a:t>
            </a:r>
            <a:r>
              <a:rPr lang="en-US" dirty="0">
                <a:ln w="0"/>
              </a:rPr>
              <a:t>; </a:t>
            </a:r>
          </a:p>
          <a:p>
            <a:r>
              <a:rPr lang="en-US" dirty="0">
                <a:ln w="0"/>
              </a:rPr>
              <a:t> 5. </a:t>
            </a:r>
            <a:r>
              <a:rPr lang="en-US" dirty="0" err="1">
                <a:ln w="0"/>
              </a:rPr>
              <a:t>peralatan</a:t>
            </a:r>
            <a:r>
              <a:rPr lang="en-US" dirty="0">
                <a:ln w="0"/>
              </a:rPr>
              <a:t> </a:t>
            </a:r>
            <a:r>
              <a:rPr lang="en-US" dirty="0" err="1">
                <a:ln w="0"/>
              </a:rPr>
              <a:t>dan</a:t>
            </a:r>
            <a:r>
              <a:rPr lang="en-US" dirty="0">
                <a:ln w="0"/>
              </a:rPr>
              <a:t> </a:t>
            </a:r>
            <a:r>
              <a:rPr lang="en-US" dirty="0" err="1">
                <a:ln w="0"/>
              </a:rPr>
              <a:t>bahan</a:t>
            </a:r>
            <a:r>
              <a:rPr lang="en-US" dirty="0">
                <a:ln w="0"/>
              </a:rPr>
              <a:t> yang </a:t>
            </a:r>
            <a:r>
              <a:rPr lang="en-US" dirty="0" err="1">
                <a:ln w="0"/>
              </a:rPr>
              <a:t>akan</a:t>
            </a:r>
            <a:r>
              <a:rPr lang="en-US" dirty="0">
                <a:ln w="0"/>
              </a:rPr>
              <a:t> </a:t>
            </a:r>
            <a:r>
              <a:rPr lang="en-US" dirty="0" err="1">
                <a:ln w="0"/>
              </a:rPr>
              <a:t>digunakan</a:t>
            </a:r>
            <a:r>
              <a:rPr lang="en-US" dirty="0">
                <a:ln w="0"/>
              </a:rPr>
              <a:t>;</a:t>
            </a:r>
          </a:p>
          <a:p>
            <a:r>
              <a:rPr lang="en-US" dirty="0">
                <a:ln w="0"/>
              </a:rPr>
              <a:t> 6. </a:t>
            </a:r>
            <a:r>
              <a:rPr lang="en-US" dirty="0" err="1">
                <a:ln w="0"/>
              </a:rPr>
              <a:t>urutan</a:t>
            </a:r>
            <a:r>
              <a:rPr lang="en-US" dirty="0">
                <a:ln w="0"/>
              </a:rPr>
              <a:t> </a:t>
            </a:r>
            <a:r>
              <a:rPr lang="en-US" dirty="0" err="1">
                <a:ln w="0"/>
              </a:rPr>
              <a:t>dan</a:t>
            </a:r>
            <a:r>
              <a:rPr lang="en-US" dirty="0">
                <a:ln w="0"/>
              </a:rPr>
              <a:t> </a:t>
            </a:r>
            <a:r>
              <a:rPr lang="en-US" dirty="0" err="1">
                <a:ln w="0"/>
              </a:rPr>
              <a:t>langkah</a:t>
            </a:r>
            <a:r>
              <a:rPr lang="en-US" dirty="0">
                <a:ln w="0"/>
              </a:rPr>
              <a:t> </a:t>
            </a:r>
            <a:r>
              <a:rPr lang="en-US" dirty="0" err="1">
                <a:ln w="0"/>
              </a:rPr>
              <a:t>kegiatan</a:t>
            </a:r>
            <a:r>
              <a:rPr lang="en-US" dirty="0">
                <a:ln w="0"/>
              </a:rPr>
              <a:t> </a:t>
            </a:r>
            <a:r>
              <a:rPr lang="en-US" dirty="0" err="1">
                <a:ln w="0"/>
              </a:rPr>
              <a:t>apa</a:t>
            </a:r>
            <a:r>
              <a:rPr lang="en-US" dirty="0">
                <a:ln w="0"/>
              </a:rPr>
              <a:t> </a:t>
            </a:r>
            <a:r>
              <a:rPr lang="en-US" dirty="0" err="1">
                <a:ln w="0"/>
              </a:rPr>
              <a:t>saja</a:t>
            </a:r>
            <a:r>
              <a:rPr lang="en-US" dirty="0">
                <a:ln w="0"/>
              </a:rPr>
              <a:t> yang </a:t>
            </a:r>
            <a:r>
              <a:rPr lang="en-US" dirty="0" err="1">
                <a:ln w="0"/>
              </a:rPr>
              <a:t>nanti</a:t>
            </a:r>
            <a:r>
              <a:rPr lang="en-US" dirty="0">
                <a:ln w="0"/>
              </a:rPr>
              <a:t> </a:t>
            </a:r>
            <a:r>
              <a:rPr lang="en-US" dirty="0" err="1">
                <a:ln w="0"/>
              </a:rPr>
              <a:t>nya</a:t>
            </a:r>
            <a:r>
              <a:rPr lang="en-US" dirty="0">
                <a:ln w="0"/>
              </a:rPr>
              <a:t> </a:t>
            </a:r>
            <a:r>
              <a:rPr lang="en-US" dirty="0" err="1">
                <a:ln w="0"/>
              </a:rPr>
              <a:t>akan</a:t>
            </a:r>
            <a:r>
              <a:rPr lang="en-US" dirty="0">
                <a:ln w="0"/>
              </a:rPr>
              <a:t> </a:t>
            </a:r>
            <a:r>
              <a:rPr lang="en-US" dirty="0" err="1">
                <a:ln w="0"/>
              </a:rPr>
              <a:t>dilakukan</a:t>
            </a:r>
            <a:r>
              <a:rPr lang="en-US" dirty="0">
                <a:ln w="0"/>
              </a:rPr>
              <a:t> guru </a:t>
            </a:r>
            <a:r>
              <a:rPr lang="en-US" dirty="0" err="1">
                <a:ln w="0"/>
              </a:rPr>
              <a:t>dan</a:t>
            </a:r>
            <a:r>
              <a:rPr lang="en-US" dirty="0">
                <a:ln w="0"/>
              </a:rPr>
              <a:t> </a:t>
            </a:r>
            <a:r>
              <a:rPr lang="en-US" dirty="0" err="1">
                <a:ln w="0"/>
              </a:rPr>
              <a:t>anak</a:t>
            </a:r>
            <a:r>
              <a:rPr lang="en-US" dirty="0">
                <a:ln w="0"/>
              </a:rPr>
              <a:t> </a:t>
            </a:r>
          </a:p>
          <a:p>
            <a:r>
              <a:rPr lang="en-US" dirty="0">
                <a:ln w="0"/>
              </a:rPr>
              <a:t>     </a:t>
            </a:r>
            <a:r>
              <a:rPr lang="en-US" dirty="0" err="1">
                <a:ln w="0"/>
              </a:rPr>
              <a:t>didiknya</a:t>
            </a:r>
            <a:r>
              <a:rPr lang="en-US" dirty="0">
                <a:ln w="0"/>
              </a:rPr>
              <a:t> </a:t>
            </a:r>
          </a:p>
        </p:txBody>
      </p:sp>
    </p:spTree>
    <p:extLst>
      <p:ext uri="{BB962C8B-B14F-4D97-AF65-F5344CB8AC3E}">
        <p14:creationId xmlns:p14="http://schemas.microsoft.com/office/powerpoint/2010/main" val="205682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F174B-1160-45A1-86A3-DC716D9479F8}"/>
              </a:ext>
            </a:extLst>
          </p:cNvPr>
          <p:cNvPicPr>
            <a:picLocks noChangeAspect="1"/>
          </p:cNvPicPr>
          <p:nvPr/>
        </p:nvPicPr>
        <p:blipFill>
          <a:blip r:embed="rId2"/>
          <a:stretch>
            <a:fillRect/>
          </a:stretch>
        </p:blipFill>
        <p:spPr>
          <a:xfrm>
            <a:off x="114844" y="238141"/>
            <a:ext cx="761855" cy="771071"/>
          </a:xfrm>
          <a:prstGeom prst="rect">
            <a:avLst/>
          </a:prstGeom>
        </p:spPr>
      </p:pic>
      <p:pic>
        <p:nvPicPr>
          <p:cNvPr id="5" name="Picture 4">
            <a:extLst>
              <a:ext uri="{FF2B5EF4-FFF2-40B4-BE49-F238E27FC236}">
                <a16:creationId xmlns:a16="http://schemas.microsoft.com/office/drawing/2014/main" id="{EDD1218C-4B77-4997-9E56-F000088541B4}"/>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6" name="Picture 5">
            <a:extLst>
              <a:ext uri="{FF2B5EF4-FFF2-40B4-BE49-F238E27FC236}">
                <a16:creationId xmlns:a16="http://schemas.microsoft.com/office/drawing/2014/main" id="{740FA78F-7A8D-4C50-9F33-143FA3DC38D3}"/>
              </a:ext>
            </a:extLst>
          </p:cNvPr>
          <p:cNvPicPr>
            <a:picLocks noChangeAspect="1"/>
          </p:cNvPicPr>
          <p:nvPr/>
        </p:nvPicPr>
        <p:blipFill>
          <a:blip r:embed="rId4"/>
          <a:stretch>
            <a:fillRect/>
          </a:stretch>
        </p:blipFill>
        <p:spPr>
          <a:xfrm>
            <a:off x="938527" y="135516"/>
            <a:ext cx="1411782" cy="1057001"/>
          </a:xfrm>
          <a:prstGeom prst="rect">
            <a:avLst/>
          </a:prstGeom>
        </p:spPr>
      </p:pic>
      <p:sp>
        <p:nvSpPr>
          <p:cNvPr id="7" name="TextBox 6">
            <a:extLst>
              <a:ext uri="{FF2B5EF4-FFF2-40B4-BE49-F238E27FC236}">
                <a16:creationId xmlns:a16="http://schemas.microsoft.com/office/drawing/2014/main" id="{B8A3A351-E7EB-496D-AFFE-59444CFFF8F0}"/>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8" name="Title 1">
            <a:extLst>
              <a:ext uri="{FF2B5EF4-FFF2-40B4-BE49-F238E27FC236}">
                <a16:creationId xmlns:a16="http://schemas.microsoft.com/office/drawing/2014/main" id="{18FD87E8-1783-41FE-BD92-3B88B0D6F5B7}"/>
              </a:ext>
            </a:extLst>
          </p:cNvPr>
          <p:cNvSpPr txBox="1">
            <a:spLocks/>
          </p:cNvSpPr>
          <p:nvPr/>
        </p:nvSpPr>
        <p:spPr>
          <a:xfrm>
            <a:off x="4805796" y="1090364"/>
            <a:ext cx="5252604" cy="610790"/>
          </a:xfrm>
          <a:prstGeom prst="rect">
            <a:avLst/>
          </a:prstGeom>
        </p:spPr>
        <p:txBody>
          <a:bodyP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a:t>Peran Guru dalam Mengembangkan Motorik Anak Usia dini</a:t>
            </a:r>
            <a:endParaRPr lang="en-US" sz="2400" b="1" dirty="0"/>
          </a:p>
        </p:txBody>
      </p:sp>
      <p:sp>
        <p:nvSpPr>
          <p:cNvPr id="9" name="Rectangle 8">
            <a:extLst>
              <a:ext uri="{FF2B5EF4-FFF2-40B4-BE49-F238E27FC236}">
                <a16:creationId xmlns:a16="http://schemas.microsoft.com/office/drawing/2014/main" id="{B494C57A-BC29-496D-923D-3957E358C275}"/>
              </a:ext>
            </a:extLst>
          </p:cNvPr>
          <p:cNvSpPr/>
          <p:nvPr/>
        </p:nvSpPr>
        <p:spPr>
          <a:xfrm>
            <a:off x="1444336" y="2563600"/>
            <a:ext cx="8089916" cy="2562240"/>
          </a:xfrm>
          <a:prstGeom prst="rect">
            <a:avLst/>
          </a:prstGeom>
          <a:noFill/>
        </p:spPr>
        <p:txBody>
          <a:bodyPr wrap="square" lIns="68580" tIns="34290" rIns="68580" bIns="34290">
            <a:spAutoFit/>
          </a:bodyPr>
          <a:lstStyle/>
          <a:p>
            <a:pPr marL="342900" indent="-342900">
              <a:buAutoNum type="alphaUcPeriod"/>
            </a:pPr>
            <a:r>
              <a:rPr lang="en-US" b="1" dirty="0" err="1">
                <a:ln w="0"/>
              </a:rPr>
              <a:t>Peran</a:t>
            </a:r>
            <a:r>
              <a:rPr lang="en-US" b="1" dirty="0">
                <a:ln w="0"/>
              </a:rPr>
              <a:t> Guru </a:t>
            </a:r>
            <a:r>
              <a:rPr lang="en-US" b="1" dirty="0" err="1">
                <a:ln w="0"/>
              </a:rPr>
              <a:t>dalam</a:t>
            </a:r>
            <a:r>
              <a:rPr lang="en-US" b="1" dirty="0">
                <a:ln w="0"/>
              </a:rPr>
              <a:t> </a:t>
            </a:r>
            <a:r>
              <a:rPr lang="en-US" b="1" dirty="0" err="1">
                <a:ln w="0"/>
              </a:rPr>
              <a:t>Mengembangkan</a:t>
            </a:r>
            <a:r>
              <a:rPr lang="en-US" b="1" dirty="0">
                <a:ln w="0"/>
              </a:rPr>
              <a:t> </a:t>
            </a:r>
            <a:r>
              <a:rPr lang="en-US" b="1" dirty="0" err="1">
                <a:ln w="0"/>
              </a:rPr>
              <a:t>Motorik</a:t>
            </a:r>
            <a:r>
              <a:rPr lang="en-US" b="1" dirty="0">
                <a:ln w="0"/>
              </a:rPr>
              <a:t> </a:t>
            </a:r>
            <a:r>
              <a:rPr lang="en-US" b="1" dirty="0" err="1">
                <a:ln w="0"/>
              </a:rPr>
              <a:t>anak</a:t>
            </a:r>
            <a:r>
              <a:rPr lang="en-US" b="1" dirty="0">
                <a:ln w="0"/>
              </a:rPr>
              <a:t> </a:t>
            </a:r>
            <a:r>
              <a:rPr lang="en-US" b="1" dirty="0" err="1">
                <a:ln w="0"/>
              </a:rPr>
              <a:t>Usia</a:t>
            </a:r>
            <a:r>
              <a:rPr lang="en-US" b="1" dirty="0">
                <a:ln w="0"/>
              </a:rPr>
              <a:t> Dini </a:t>
            </a:r>
          </a:p>
          <a:p>
            <a:endParaRPr lang="en-US" dirty="0">
              <a:ln w="0"/>
            </a:endParaRPr>
          </a:p>
          <a:p>
            <a:r>
              <a:rPr lang="en-US" dirty="0">
                <a:ln w="0"/>
              </a:rPr>
              <a:t>        </a:t>
            </a:r>
            <a:r>
              <a:rPr lang="en-US" dirty="0" err="1">
                <a:ln w="0"/>
              </a:rPr>
              <a:t>peran</a:t>
            </a:r>
            <a:r>
              <a:rPr lang="en-US" dirty="0">
                <a:ln w="0"/>
              </a:rPr>
              <a:t> guru </a:t>
            </a:r>
            <a:r>
              <a:rPr lang="en-US" dirty="0" err="1">
                <a:ln w="0"/>
              </a:rPr>
              <a:t>dalam</a:t>
            </a:r>
            <a:r>
              <a:rPr lang="en-US" dirty="0">
                <a:ln w="0"/>
              </a:rPr>
              <a:t> </a:t>
            </a:r>
            <a:r>
              <a:rPr lang="en-US" dirty="0" err="1">
                <a:ln w="0"/>
              </a:rPr>
              <a:t>mengembangkan</a:t>
            </a:r>
            <a:r>
              <a:rPr lang="en-US" dirty="0">
                <a:ln w="0"/>
              </a:rPr>
              <a:t> </a:t>
            </a:r>
            <a:r>
              <a:rPr lang="en-US" dirty="0" err="1">
                <a:ln w="0"/>
              </a:rPr>
              <a:t>berbagai</a:t>
            </a:r>
            <a:r>
              <a:rPr lang="en-US" dirty="0">
                <a:ln w="0"/>
              </a:rPr>
              <a:t> </a:t>
            </a:r>
            <a:r>
              <a:rPr lang="en-US" dirty="0" err="1">
                <a:ln w="0"/>
              </a:rPr>
              <a:t>kemampuan</a:t>
            </a:r>
            <a:r>
              <a:rPr lang="en-US" dirty="0">
                <a:ln w="0"/>
              </a:rPr>
              <a:t> </a:t>
            </a:r>
            <a:r>
              <a:rPr lang="en-US" dirty="0" err="1">
                <a:ln w="0"/>
              </a:rPr>
              <a:t>dasar</a:t>
            </a:r>
            <a:r>
              <a:rPr lang="en-US" dirty="0">
                <a:ln w="0"/>
              </a:rPr>
              <a:t> </a:t>
            </a:r>
            <a:r>
              <a:rPr lang="en-US" dirty="0" err="1">
                <a:ln w="0"/>
              </a:rPr>
              <a:t>anak</a:t>
            </a:r>
            <a:r>
              <a:rPr lang="en-US" dirty="0">
                <a:ln w="0"/>
              </a:rPr>
              <a:t> </a:t>
            </a:r>
            <a:r>
              <a:rPr lang="en-US" dirty="0" err="1">
                <a:ln w="0"/>
              </a:rPr>
              <a:t>usia</a:t>
            </a:r>
            <a:r>
              <a:rPr lang="en-US" dirty="0">
                <a:ln w="0"/>
              </a:rPr>
              <a:t> </a:t>
            </a:r>
            <a:r>
              <a:rPr lang="en-US" dirty="0" err="1">
                <a:ln w="0"/>
              </a:rPr>
              <a:t>dini</a:t>
            </a:r>
            <a:endParaRPr lang="en-US" dirty="0">
              <a:ln w="0"/>
            </a:endParaRPr>
          </a:p>
          <a:p>
            <a:r>
              <a:rPr lang="en-US" dirty="0">
                <a:ln w="0"/>
              </a:rPr>
              <a:t>        </a:t>
            </a:r>
            <a:r>
              <a:rPr lang="en-US" dirty="0" err="1">
                <a:ln w="0"/>
              </a:rPr>
              <a:t>sangatlah</a:t>
            </a:r>
            <a:r>
              <a:rPr lang="en-US" dirty="0">
                <a:ln w="0"/>
              </a:rPr>
              <a:t> </a:t>
            </a:r>
            <a:r>
              <a:rPr lang="en-US" dirty="0" err="1">
                <a:ln w="0"/>
              </a:rPr>
              <a:t>penting</a:t>
            </a:r>
            <a:r>
              <a:rPr lang="en-US" dirty="0">
                <a:ln w="0"/>
              </a:rPr>
              <a:t> </a:t>
            </a:r>
            <a:r>
              <a:rPr lang="en-US" dirty="0" err="1">
                <a:ln w="0"/>
              </a:rPr>
              <a:t>gurulah</a:t>
            </a:r>
            <a:r>
              <a:rPr lang="en-US" dirty="0">
                <a:ln w="0"/>
              </a:rPr>
              <a:t> yang paling </a:t>
            </a:r>
            <a:r>
              <a:rPr lang="en-US" dirty="0" err="1">
                <a:ln w="0"/>
              </a:rPr>
              <a:t>menentukan</a:t>
            </a:r>
            <a:r>
              <a:rPr lang="en-US" dirty="0">
                <a:ln w="0"/>
              </a:rPr>
              <a:t> </a:t>
            </a:r>
            <a:r>
              <a:rPr lang="en-US" dirty="0" err="1">
                <a:ln w="0"/>
              </a:rPr>
              <a:t>aktivitas</a:t>
            </a:r>
            <a:r>
              <a:rPr lang="en-US" dirty="0">
                <a:ln w="0"/>
              </a:rPr>
              <a:t> </a:t>
            </a:r>
            <a:r>
              <a:rPr lang="en-US" dirty="0" err="1">
                <a:ln w="0"/>
              </a:rPr>
              <a:t>fisik</a:t>
            </a:r>
            <a:r>
              <a:rPr lang="en-US" dirty="0">
                <a:ln w="0"/>
              </a:rPr>
              <a:t> </a:t>
            </a:r>
            <a:r>
              <a:rPr lang="en-US" dirty="0" err="1">
                <a:ln w="0"/>
              </a:rPr>
              <a:t>atau</a:t>
            </a:r>
            <a:r>
              <a:rPr lang="en-US" dirty="0">
                <a:ln w="0"/>
              </a:rPr>
              <a:t> </a:t>
            </a:r>
            <a:r>
              <a:rPr lang="en-US" dirty="0" err="1">
                <a:ln w="0"/>
              </a:rPr>
              <a:t>olahraga</a:t>
            </a:r>
            <a:r>
              <a:rPr lang="en-US" dirty="0">
                <a:ln w="0"/>
              </a:rPr>
              <a:t> </a:t>
            </a:r>
          </a:p>
          <a:p>
            <a:r>
              <a:rPr lang="en-US" dirty="0">
                <a:ln w="0"/>
              </a:rPr>
              <a:t>        yang </a:t>
            </a:r>
            <a:r>
              <a:rPr lang="en-US" dirty="0" err="1">
                <a:ln w="0"/>
              </a:rPr>
              <a:t>dilakukan</a:t>
            </a:r>
            <a:r>
              <a:rPr lang="en-US" dirty="0">
                <a:ln w="0"/>
              </a:rPr>
              <a:t> </a:t>
            </a:r>
            <a:r>
              <a:rPr lang="en-US" dirty="0" err="1">
                <a:ln w="0"/>
              </a:rPr>
              <a:t>anak</a:t>
            </a:r>
            <a:r>
              <a:rPr lang="en-US" dirty="0">
                <a:ln w="0"/>
              </a:rPr>
              <a:t> </a:t>
            </a:r>
            <a:r>
              <a:rPr lang="en-US" dirty="0" err="1">
                <a:ln w="0"/>
              </a:rPr>
              <a:t>sesuai</a:t>
            </a:r>
            <a:r>
              <a:rPr lang="en-US" dirty="0">
                <a:ln w="0"/>
              </a:rPr>
              <a:t> </a:t>
            </a:r>
            <a:r>
              <a:rPr lang="en-US" dirty="0" err="1">
                <a:ln w="0"/>
              </a:rPr>
              <a:t>dengan</a:t>
            </a:r>
            <a:r>
              <a:rPr lang="en-US" dirty="0">
                <a:ln w="0"/>
              </a:rPr>
              <a:t> </a:t>
            </a:r>
            <a:r>
              <a:rPr lang="en-US" dirty="0" err="1">
                <a:ln w="0"/>
              </a:rPr>
              <a:t>pertumbuhan</a:t>
            </a:r>
            <a:r>
              <a:rPr lang="en-US" dirty="0">
                <a:ln w="0"/>
              </a:rPr>
              <a:t> </a:t>
            </a:r>
            <a:r>
              <a:rPr lang="en-US" dirty="0" err="1">
                <a:ln w="0"/>
              </a:rPr>
              <a:t>dan</a:t>
            </a:r>
            <a:r>
              <a:rPr lang="en-US" dirty="0">
                <a:ln w="0"/>
              </a:rPr>
              <a:t> </a:t>
            </a:r>
            <a:r>
              <a:rPr lang="en-US" dirty="0" err="1">
                <a:ln w="0"/>
              </a:rPr>
              <a:t>perkembanganya</a:t>
            </a:r>
            <a:r>
              <a:rPr lang="en-US" dirty="0">
                <a:ln w="0"/>
              </a:rPr>
              <a:t>. </a:t>
            </a:r>
            <a:r>
              <a:rPr lang="en-US" dirty="0" err="1">
                <a:ln w="0"/>
              </a:rPr>
              <a:t>Melalui</a:t>
            </a:r>
            <a:r>
              <a:rPr lang="en-US" dirty="0">
                <a:ln w="0"/>
              </a:rPr>
              <a:t> </a:t>
            </a:r>
          </a:p>
          <a:p>
            <a:r>
              <a:rPr lang="en-US" dirty="0">
                <a:ln w="0"/>
              </a:rPr>
              <a:t>        </a:t>
            </a:r>
            <a:r>
              <a:rPr lang="en-US" dirty="0" err="1">
                <a:ln w="0"/>
              </a:rPr>
              <a:t>berbagai</a:t>
            </a:r>
            <a:r>
              <a:rPr lang="en-US" dirty="0">
                <a:ln w="0"/>
              </a:rPr>
              <a:t> </a:t>
            </a:r>
            <a:r>
              <a:rPr lang="en-US" dirty="0" err="1">
                <a:ln w="0"/>
              </a:rPr>
              <a:t>arahan</a:t>
            </a:r>
            <a:r>
              <a:rPr lang="en-US" dirty="0">
                <a:ln w="0"/>
              </a:rPr>
              <a:t>, guru </a:t>
            </a:r>
            <a:r>
              <a:rPr lang="en-US" dirty="0" err="1">
                <a:ln w="0"/>
              </a:rPr>
              <a:t>juga</a:t>
            </a:r>
            <a:r>
              <a:rPr lang="en-US" dirty="0">
                <a:ln w="0"/>
              </a:rPr>
              <a:t> </a:t>
            </a:r>
            <a:r>
              <a:rPr lang="en-US" dirty="0" err="1">
                <a:ln w="0"/>
              </a:rPr>
              <a:t>dapat</a:t>
            </a:r>
            <a:r>
              <a:rPr lang="en-US" dirty="0">
                <a:ln w="0"/>
              </a:rPr>
              <a:t> </a:t>
            </a:r>
            <a:r>
              <a:rPr lang="en-US" dirty="0" err="1">
                <a:ln w="0"/>
              </a:rPr>
              <a:t>menumbuhkan</a:t>
            </a:r>
            <a:r>
              <a:rPr lang="en-US" dirty="0">
                <a:ln w="0"/>
              </a:rPr>
              <a:t> </a:t>
            </a:r>
            <a:r>
              <a:rPr lang="en-US" dirty="0" err="1">
                <a:ln w="0"/>
              </a:rPr>
              <a:t>minat</a:t>
            </a:r>
            <a:r>
              <a:rPr lang="en-US" dirty="0">
                <a:ln w="0"/>
              </a:rPr>
              <a:t>  </a:t>
            </a:r>
            <a:r>
              <a:rPr lang="en-US" dirty="0" err="1">
                <a:ln w="0"/>
              </a:rPr>
              <a:t>anak</a:t>
            </a:r>
            <a:r>
              <a:rPr lang="en-US" dirty="0">
                <a:ln w="0"/>
              </a:rPr>
              <a:t> </a:t>
            </a:r>
            <a:r>
              <a:rPr lang="en-US" dirty="0" err="1">
                <a:ln w="0"/>
              </a:rPr>
              <a:t>terhadap</a:t>
            </a:r>
            <a:r>
              <a:rPr lang="en-US" dirty="0">
                <a:ln w="0"/>
              </a:rPr>
              <a:t> </a:t>
            </a:r>
            <a:r>
              <a:rPr lang="en-US" dirty="0" err="1">
                <a:ln w="0"/>
              </a:rPr>
              <a:t>olahraga</a:t>
            </a:r>
            <a:r>
              <a:rPr lang="en-US" dirty="0">
                <a:ln w="0"/>
              </a:rPr>
              <a:t> </a:t>
            </a:r>
          </a:p>
          <a:p>
            <a:r>
              <a:rPr lang="en-US" dirty="0">
                <a:ln w="0"/>
              </a:rPr>
              <a:t>        (</a:t>
            </a:r>
            <a:r>
              <a:rPr lang="en-US" dirty="0" err="1">
                <a:ln w="0"/>
              </a:rPr>
              <a:t>motorik</a:t>
            </a:r>
            <a:r>
              <a:rPr lang="en-US" dirty="0">
                <a:ln w="0"/>
              </a:rPr>
              <a:t> </a:t>
            </a:r>
            <a:r>
              <a:rPr lang="en-US" dirty="0" err="1">
                <a:ln w="0"/>
              </a:rPr>
              <a:t>kasar</a:t>
            </a:r>
            <a:r>
              <a:rPr lang="en-US" dirty="0">
                <a:ln w="0"/>
              </a:rPr>
              <a:t>)  </a:t>
            </a:r>
            <a:r>
              <a:rPr lang="en-US" dirty="0" err="1">
                <a:ln w="0"/>
              </a:rPr>
              <a:t>dan</a:t>
            </a:r>
            <a:r>
              <a:rPr lang="en-US" dirty="0">
                <a:ln w="0"/>
              </a:rPr>
              <a:t> </a:t>
            </a:r>
            <a:r>
              <a:rPr lang="en-US" dirty="0" err="1">
                <a:ln w="0"/>
              </a:rPr>
              <a:t>kegiatan</a:t>
            </a:r>
            <a:r>
              <a:rPr lang="en-US" dirty="0">
                <a:ln w="0"/>
              </a:rPr>
              <a:t> </a:t>
            </a:r>
            <a:r>
              <a:rPr lang="en-US" dirty="0" err="1">
                <a:ln w="0"/>
              </a:rPr>
              <a:t>motorik</a:t>
            </a:r>
            <a:r>
              <a:rPr lang="en-US" dirty="0">
                <a:ln w="0"/>
              </a:rPr>
              <a:t> </a:t>
            </a:r>
            <a:r>
              <a:rPr lang="en-US" dirty="0" err="1">
                <a:ln w="0"/>
              </a:rPr>
              <a:t>halus</a:t>
            </a:r>
            <a:endParaRPr lang="en-US" dirty="0">
              <a:ln w="0"/>
            </a:endParaRPr>
          </a:p>
          <a:p>
            <a:endParaRPr lang="en-US" dirty="0">
              <a:ln w="0"/>
            </a:endParaRPr>
          </a:p>
          <a:p>
            <a:r>
              <a:rPr lang="en-US" dirty="0">
                <a:ln w="0"/>
              </a:rPr>
              <a:t>       </a:t>
            </a:r>
          </a:p>
        </p:txBody>
      </p:sp>
    </p:spTree>
    <p:extLst>
      <p:ext uri="{BB962C8B-B14F-4D97-AF65-F5344CB8AC3E}">
        <p14:creationId xmlns:p14="http://schemas.microsoft.com/office/powerpoint/2010/main" val="1843103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F174B-1160-45A1-86A3-DC716D9479F8}"/>
              </a:ext>
            </a:extLst>
          </p:cNvPr>
          <p:cNvPicPr>
            <a:picLocks noChangeAspect="1"/>
          </p:cNvPicPr>
          <p:nvPr/>
        </p:nvPicPr>
        <p:blipFill>
          <a:blip r:embed="rId2"/>
          <a:stretch>
            <a:fillRect/>
          </a:stretch>
        </p:blipFill>
        <p:spPr>
          <a:xfrm>
            <a:off x="114844" y="238141"/>
            <a:ext cx="761855" cy="771071"/>
          </a:xfrm>
          <a:prstGeom prst="rect">
            <a:avLst/>
          </a:prstGeom>
        </p:spPr>
      </p:pic>
      <p:pic>
        <p:nvPicPr>
          <p:cNvPr id="5" name="Picture 4">
            <a:extLst>
              <a:ext uri="{FF2B5EF4-FFF2-40B4-BE49-F238E27FC236}">
                <a16:creationId xmlns:a16="http://schemas.microsoft.com/office/drawing/2014/main" id="{EDD1218C-4B77-4997-9E56-F000088541B4}"/>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6" name="Picture 5">
            <a:extLst>
              <a:ext uri="{FF2B5EF4-FFF2-40B4-BE49-F238E27FC236}">
                <a16:creationId xmlns:a16="http://schemas.microsoft.com/office/drawing/2014/main" id="{740FA78F-7A8D-4C50-9F33-143FA3DC38D3}"/>
              </a:ext>
            </a:extLst>
          </p:cNvPr>
          <p:cNvPicPr>
            <a:picLocks noChangeAspect="1"/>
          </p:cNvPicPr>
          <p:nvPr/>
        </p:nvPicPr>
        <p:blipFill>
          <a:blip r:embed="rId4"/>
          <a:stretch>
            <a:fillRect/>
          </a:stretch>
        </p:blipFill>
        <p:spPr>
          <a:xfrm>
            <a:off x="938527" y="135516"/>
            <a:ext cx="1411782" cy="1057001"/>
          </a:xfrm>
          <a:prstGeom prst="rect">
            <a:avLst/>
          </a:prstGeom>
        </p:spPr>
      </p:pic>
      <p:sp>
        <p:nvSpPr>
          <p:cNvPr id="7" name="TextBox 6">
            <a:extLst>
              <a:ext uri="{FF2B5EF4-FFF2-40B4-BE49-F238E27FC236}">
                <a16:creationId xmlns:a16="http://schemas.microsoft.com/office/drawing/2014/main" id="{B8A3A351-E7EB-496D-AFFE-59444CFFF8F0}"/>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8" name="Rectangle 7">
            <a:extLst>
              <a:ext uri="{FF2B5EF4-FFF2-40B4-BE49-F238E27FC236}">
                <a16:creationId xmlns:a16="http://schemas.microsoft.com/office/drawing/2014/main" id="{8EA30151-0531-482A-89EA-6EC48EC70E5C}"/>
              </a:ext>
            </a:extLst>
          </p:cNvPr>
          <p:cNvSpPr/>
          <p:nvPr/>
        </p:nvSpPr>
        <p:spPr>
          <a:xfrm>
            <a:off x="1644418" y="2009380"/>
            <a:ext cx="8569271" cy="2839239"/>
          </a:xfrm>
          <a:prstGeom prst="rect">
            <a:avLst/>
          </a:prstGeom>
          <a:noFill/>
        </p:spPr>
        <p:txBody>
          <a:bodyPr wrap="square" lIns="68580" tIns="34290" rIns="68580" bIns="34290">
            <a:spAutoFit/>
          </a:bodyPr>
          <a:lstStyle/>
          <a:p>
            <a:r>
              <a:rPr lang="en-US" dirty="0" err="1">
                <a:ln w="0"/>
                <a:effectLst>
                  <a:outerShdw blurRad="38100" dist="19050" dir="2700000" algn="tl" rotWithShape="0">
                    <a:schemeClr val="dk1">
                      <a:alpha val="40000"/>
                    </a:schemeClr>
                  </a:outerShdw>
                </a:effectLst>
              </a:rPr>
              <a:t>Beberapa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cara</a:t>
            </a:r>
            <a:r>
              <a:rPr lang="en-US" dirty="0">
                <a:ln w="0"/>
                <a:effectLst>
                  <a:outerShdw blurRad="38100" dist="19050" dir="2700000" algn="tl" rotWithShape="0">
                    <a:schemeClr val="dk1">
                      <a:alpha val="40000"/>
                    </a:schemeClr>
                  </a:outerShdw>
                </a:effectLst>
              </a:rPr>
              <a:t> yang </a:t>
            </a:r>
            <a:r>
              <a:rPr lang="en-US" dirty="0" err="1">
                <a:ln w="0"/>
                <a:effectLst>
                  <a:outerShdw blurRad="38100" dist="19050" dir="2700000" algn="tl" rotWithShape="0">
                    <a:schemeClr val="dk1">
                      <a:alpha val="40000"/>
                    </a:schemeClr>
                  </a:outerShdw>
                </a:effectLst>
              </a:rPr>
              <a:t>dapat</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dilakukan</a:t>
            </a:r>
            <a:r>
              <a:rPr lang="en-US" dirty="0">
                <a:ln w="0"/>
                <a:effectLst>
                  <a:outerShdw blurRad="38100" dist="19050" dir="2700000" algn="tl" rotWithShape="0">
                    <a:schemeClr val="dk1">
                      <a:alpha val="40000"/>
                    </a:schemeClr>
                  </a:outerShdw>
                </a:effectLst>
              </a:rPr>
              <a:t> guru </a:t>
            </a:r>
            <a:r>
              <a:rPr lang="en-US" dirty="0" err="1">
                <a:ln w="0"/>
                <a:effectLst>
                  <a:outerShdw blurRad="38100" dist="19050" dir="2700000" algn="tl" rotWithShape="0">
                    <a:schemeClr val="dk1">
                      <a:alpha val="40000"/>
                    </a:schemeClr>
                  </a:outerShdw>
                </a:effectLst>
              </a:rPr>
              <a:t>untuk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membantu</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meningkatkan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keterampilan</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motorik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anak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sebagai</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berikut</a:t>
            </a:r>
            <a:r>
              <a:rPr lang="en-US" dirty="0">
                <a:ln w="0"/>
                <a:effectLst>
                  <a:outerShdw blurRad="38100" dist="19050" dir="2700000" algn="tl" rotWithShape="0">
                    <a:schemeClr val="dk1">
                      <a:alpha val="40000"/>
                    </a:schemeClr>
                  </a:outerShdw>
                </a:effectLst>
              </a:rPr>
              <a:t> : </a:t>
            </a:r>
          </a:p>
          <a:p>
            <a:pPr marL="342900" indent="-342900">
              <a:buAutoNum type="arabicPeriod"/>
            </a:pPr>
            <a:r>
              <a:rPr lang="en-US" dirty="0" err="1">
                <a:ln w="0"/>
                <a:effectLst>
                  <a:outerShdw blurRad="38100" dist="19050" dir="2700000" algn="tl" rotWithShape="0">
                    <a:schemeClr val="dk1">
                      <a:alpha val="40000"/>
                    </a:schemeClr>
                  </a:outerShdw>
                </a:effectLst>
              </a:rPr>
              <a:t>Menyediakan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peralatan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atau</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lingkungan</a:t>
            </a:r>
            <a:r>
              <a:rPr lang="en-US" dirty="0">
                <a:ln w="0"/>
                <a:effectLst>
                  <a:outerShdw blurRad="38100" dist="19050" dir="2700000" algn="tl" rotWithShape="0">
                    <a:schemeClr val="dk1">
                      <a:alpha val="40000"/>
                    </a:schemeClr>
                  </a:outerShdw>
                </a:effectLst>
              </a:rPr>
              <a:t> yang </a:t>
            </a:r>
            <a:r>
              <a:rPr lang="en-US" dirty="0" err="1">
                <a:ln w="0"/>
                <a:effectLst>
                  <a:outerShdw blurRad="38100" dist="19050" dir="2700000" algn="tl" rotWithShape="0">
                    <a:schemeClr val="dk1">
                      <a:alpha val="40000"/>
                    </a:schemeClr>
                  </a:outerShdw>
                </a:effectLst>
              </a:rPr>
              <a:t>aman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memungkinkan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anak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melatih</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keterampilan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motoriknya</a:t>
            </a:r>
            <a:r>
              <a:rPr lang="en-US" dirty="0">
                <a:ln w="0"/>
                <a:effectLst>
                  <a:outerShdw blurRad="38100" dist="19050" dir="2700000" algn="tl" rotWithShape="0">
                    <a:schemeClr val="dk1">
                      <a:alpha val="40000"/>
                    </a:schemeClr>
                  </a:outerShdw>
                </a:effectLst>
              </a:rPr>
              <a:t>;</a:t>
            </a:r>
          </a:p>
          <a:p>
            <a:pPr marL="342900" indent="-342900">
              <a:buAutoNum type="arabicPeriod" startAt="2"/>
            </a:pPr>
            <a:r>
              <a:rPr lang="en-US" dirty="0" err="1">
                <a:ln w="0"/>
                <a:effectLst>
                  <a:outerShdw blurRad="38100" dist="19050" dir="2700000" algn="tl" rotWithShape="0">
                    <a:schemeClr val="dk1">
                      <a:alpha val="40000"/>
                    </a:schemeClr>
                  </a:outerShdw>
                </a:effectLst>
              </a:rPr>
              <a:t>Memperlakukan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anak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dengan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sama</a:t>
            </a:r>
            <a:r>
              <a:rPr lang="en-US" dirty="0">
                <a:ln w="0"/>
                <a:effectLst>
                  <a:outerShdw blurRad="38100" dist="19050" dir="2700000" algn="tl" rotWithShape="0">
                    <a:schemeClr val="dk1">
                      <a:alpha val="40000"/>
                    </a:schemeClr>
                  </a:outerShdw>
                </a:effectLst>
              </a:rPr>
              <a:t>;</a:t>
            </a:r>
          </a:p>
          <a:p>
            <a:pPr marL="342900" indent="-342900">
              <a:buAutoNum type="arabicPeriod" startAt="2"/>
            </a:pPr>
            <a:r>
              <a:rPr lang="en-US" dirty="0" err="1">
                <a:ln w="0"/>
                <a:effectLst>
                  <a:outerShdw blurRad="38100" dist="19050" dir="2700000" algn="tl" rotWithShape="0">
                    <a:schemeClr val="dk1">
                      <a:alpha val="40000"/>
                    </a:schemeClr>
                  </a:outerShdw>
                </a:effectLst>
              </a:rPr>
              <a:t>Memperkenalkan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berbagai</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jenis</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keterampilan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motorik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anak</a:t>
            </a:r>
            <a:r>
              <a:rPr lang="en-US" dirty="0">
                <a:ln w="0"/>
                <a:effectLst>
                  <a:outerShdw blurRad="38100" dist="19050" dir="2700000" algn="tl" rotWithShape="0">
                    <a:schemeClr val="dk1">
                      <a:alpha val="40000"/>
                    </a:schemeClr>
                  </a:outerShdw>
                </a:effectLst>
              </a:rPr>
              <a:t>;</a:t>
            </a:r>
          </a:p>
          <a:p>
            <a:pPr marL="342900" indent="-342900">
              <a:buAutoNum type="arabicPeriod" startAt="2"/>
            </a:pPr>
            <a:r>
              <a:rPr lang="en-US" dirty="0" err="1">
                <a:ln w="0"/>
                <a:effectLst>
                  <a:outerShdw blurRad="38100" dist="19050" dir="2700000" algn="tl" rotWithShape="0">
                    <a:schemeClr val="dk1">
                      <a:alpha val="40000"/>
                    </a:schemeClr>
                  </a:outerShdw>
                </a:effectLst>
              </a:rPr>
              <a:t>Meningkatkan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kesabaran</a:t>
            </a:r>
            <a:r>
              <a:rPr lang="en-US" dirty="0">
                <a:ln w="0"/>
                <a:effectLst>
                  <a:outerShdw blurRad="38100" dist="19050" dir="2700000" algn="tl" rotWithShape="0">
                    <a:schemeClr val="dk1">
                      <a:alpha val="40000"/>
                    </a:schemeClr>
                  </a:outerShdw>
                </a:effectLst>
              </a:rPr>
              <a:t> guru;</a:t>
            </a:r>
          </a:p>
          <a:p>
            <a:pPr marL="342900" indent="-342900">
              <a:buAutoNum type="arabicPeriod" startAt="2"/>
            </a:pPr>
            <a:r>
              <a:rPr lang="en-US" dirty="0" err="1">
                <a:ln w="0"/>
                <a:effectLst>
                  <a:outerShdw blurRad="38100" dist="19050" dir="2700000" algn="tl" rotWithShape="0">
                    <a:schemeClr val="dk1">
                      <a:alpha val="40000"/>
                    </a:schemeClr>
                  </a:outerShdw>
                </a:effectLst>
              </a:rPr>
              <a:t>Memberikan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tingkat</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keberhasilan</a:t>
            </a:r>
            <a:r>
              <a:rPr lang="en-US" dirty="0">
                <a:ln w="0"/>
                <a:effectLst>
                  <a:outerShdw blurRad="38100" dist="19050" dir="2700000" algn="tl" rotWithShape="0">
                    <a:schemeClr val="dk1">
                      <a:alpha val="40000"/>
                    </a:schemeClr>
                  </a:outerShdw>
                </a:effectLst>
              </a:rPr>
              <a:t> yang </a:t>
            </a:r>
            <a:r>
              <a:rPr lang="en-US" dirty="0" err="1">
                <a:ln w="0"/>
                <a:effectLst>
                  <a:outerShdw blurRad="38100" dist="19050" dir="2700000" algn="tl" rotWithShape="0">
                    <a:schemeClr val="dk1">
                      <a:alpha val="40000"/>
                    </a:schemeClr>
                  </a:outerShdw>
                </a:effectLst>
              </a:rPr>
              <a:t>sesuai</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dengan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perkembangan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anak</a:t>
            </a:r>
            <a:r>
              <a:rPr lang="en-US" dirty="0">
                <a:ln w="0"/>
                <a:effectLst>
                  <a:outerShdw blurRad="38100" dist="19050" dir="2700000" algn="tl" rotWithShape="0">
                    <a:schemeClr val="dk1">
                      <a:alpha val="40000"/>
                    </a:schemeClr>
                  </a:outerShdw>
                </a:effectLst>
              </a:rPr>
              <a:t> .</a:t>
            </a:r>
          </a:p>
          <a:p>
            <a:pPr marL="342900" indent="-342900">
              <a:buFontTx/>
              <a:buAutoNum type="arabicPeriod" startAt="2"/>
            </a:pPr>
            <a:r>
              <a:rPr lang="id-ID" dirty="0"/>
              <a:t>Biasakan anak makan makanan bergizi</a:t>
            </a:r>
          </a:p>
          <a:p>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4813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F174B-1160-45A1-86A3-DC716D9479F8}"/>
              </a:ext>
            </a:extLst>
          </p:cNvPr>
          <p:cNvPicPr>
            <a:picLocks noChangeAspect="1"/>
          </p:cNvPicPr>
          <p:nvPr/>
        </p:nvPicPr>
        <p:blipFill>
          <a:blip r:embed="rId2"/>
          <a:stretch>
            <a:fillRect/>
          </a:stretch>
        </p:blipFill>
        <p:spPr>
          <a:xfrm>
            <a:off x="114844" y="238141"/>
            <a:ext cx="761855" cy="771071"/>
          </a:xfrm>
          <a:prstGeom prst="rect">
            <a:avLst/>
          </a:prstGeom>
        </p:spPr>
      </p:pic>
      <p:pic>
        <p:nvPicPr>
          <p:cNvPr id="5" name="Picture 4">
            <a:extLst>
              <a:ext uri="{FF2B5EF4-FFF2-40B4-BE49-F238E27FC236}">
                <a16:creationId xmlns:a16="http://schemas.microsoft.com/office/drawing/2014/main" id="{EDD1218C-4B77-4997-9E56-F000088541B4}"/>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6" name="Picture 5">
            <a:extLst>
              <a:ext uri="{FF2B5EF4-FFF2-40B4-BE49-F238E27FC236}">
                <a16:creationId xmlns:a16="http://schemas.microsoft.com/office/drawing/2014/main" id="{740FA78F-7A8D-4C50-9F33-143FA3DC38D3}"/>
              </a:ext>
            </a:extLst>
          </p:cNvPr>
          <p:cNvPicPr>
            <a:picLocks noChangeAspect="1"/>
          </p:cNvPicPr>
          <p:nvPr/>
        </p:nvPicPr>
        <p:blipFill>
          <a:blip r:embed="rId4"/>
          <a:stretch>
            <a:fillRect/>
          </a:stretch>
        </p:blipFill>
        <p:spPr>
          <a:xfrm>
            <a:off x="938527" y="135516"/>
            <a:ext cx="1411782" cy="1057001"/>
          </a:xfrm>
          <a:prstGeom prst="rect">
            <a:avLst/>
          </a:prstGeom>
        </p:spPr>
      </p:pic>
      <p:sp>
        <p:nvSpPr>
          <p:cNvPr id="7" name="TextBox 6">
            <a:extLst>
              <a:ext uri="{FF2B5EF4-FFF2-40B4-BE49-F238E27FC236}">
                <a16:creationId xmlns:a16="http://schemas.microsoft.com/office/drawing/2014/main" id="{B8A3A351-E7EB-496D-AFFE-59444CFFF8F0}"/>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8" name="Title 1">
            <a:extLst>
              <a:ext uri="{FF2B5EF4-FFF2-40B4-BE49-F238E27FC236}">
                <a16:creationId xmlns:a16="http://schemas.microsoft.com/office/drawing/2014/main" id="{27A02FE0-8672-4AEA-9FBE-A1449E1FAA07}"/>
              </a:ext>
            </a:extLst>
          </p:cNvPr>
          <p:cNvSpPr txBox="1">
            <a:spLocks/>
          </p:cNvSpPr>
          <p:nvPr/>
        </p:nvSpPr>
        <p:spPr>
          <a:xfrm>
            <a:off x="6809509" y="933905"/>
            <a:ext cx="5382491" cy="725090"/>
          </a:xfrm>
          <a:prstGeom prst="rect">
            <a:avLst/>
          </a:prstGeom>
        </p:spPr>
        <p:txBody>
          <a:bodyPr>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err="1"/>
              <a:t>Pelaksanaan</a:t>
            </a:r>
            <a:r>
              <a:rPr lang="en-US" sz="2400" b="1" dirty="0"/>
              <a:t> </a:t>
            </a:r>
            <a:r>
              <a:rPr lang="en-US" sz="2400" b="1" dirty="0" err="1"/>
              <a:t>Pengembangan</a:t>
            </a:r>
            <a:r>
              <a:rPr lang="en-US" sz="2400" b="1" dirty="0"/>
              <a:t> </a:t>
            </a:r>
            <a:r>
              <a:rPr lang="en-US" sz="2400" b="1" dirty="0" err="1"/>
              <a:t>Motorik</a:t>
            </a:r>
            <a:r>
              <a:rPr lang="en-US" sz="2400" b="1" dirty="0"/>
              <a:t> AUD</a:t>
            </a:r>
          </a:p>
        </p:txBody>
      </p:sp>
      <p:sp>
        <p:nvSpPr>
          <p:cNvPr id="9" name="Rectangle 8">
            <a:extLst>
              <a:ext uri="{FF2B5EF4-FFF2-40B4-BE49-F238E27FC236}">
                <a16:creationId xmlns:a16="http://schemas.microsoft.com/office/drawing/2014/main" id="{54CDBAF3-7BCE-4365-9E7F-DC1FDD6EE21A}"/>
              </a:ext>
            </a:extLst>
          </p:cNvPr>
          <p:cNvSpPr/>
          <p:nvPr/>
        </p:nvSpPr>
        <p:spPr>
          <a:xfrm>
            <a:off x="816391" y="3082751"/>
            <a:ext cx="7183120" cy="900246"/>
          </a:xfrm>
          <a:prstGeom prst="rect">
            <a:avLst/>
          </a:prstGeom>
          <a:noFill/>
        </p:spPr>
        <p:txBody>
          <a:bodyPr wrap="none" lIns="68580" tIns="34290" rIns="68580" bIns="34290">
            <a:spAutoFit/>
          </a:bodyPr>
          <a:lstStyle/>
          <a:p>
            <a:r>
              <a:rPr lang="en-US" b="1" dirty="0">
                <a:ln w="0"/>
              </a:rPr>
              <a:t>Program </a:t>
            </a:r>
            <a:r>
              <a:rPr lang="en-US" b="1" dirty="0" err="1">
                <a:ln w="0"/>
              </a:rPr>
              <a:t>Pengembangan</a:t>
            </a:r>
            <a:r>
              <a:rPr lang="en-US" b="1" dirty="0">
                <a:ln w="0"/>
              </a:rPr>
              <a:t> </a:t>
            </a:r>
            <a:r>
              <a:rPr lang="en-US" b="1" dirty="0" err="1">
                <a:ln w="0"/>
              </a:rPr>
              <a:t>Motorik</a:t>
            </a:r>
            <a:r>
              <a:rPr lang="en-US" b="1" dirty="0">
                <a:ln w="0"/>
              </a:rPr>
              <a:t>  </a:t>
            </a:r>
            <a:r>
              <a:rPr lang="en-US" b="1" dirty="0" err="1">
                <a:ln w="0"/>
              </a:rPr>
              <a:t>Anak</a:t>
            </a:r>
            <a:r>
              <a:rPr lang="en-US" b="1" dirty="0">
                <a:ln w="0"/>
              </a:rPr>
              <a:t> </a:t>
            </a:r>
            <a:r>
              <a:rPr lang="en-US" b="1" dirty="0" err="1">
                <a:ln w="0"/>
              </a:rPr>
              <a:t>usia</a:t>
            </a:r>
            <a:r>
              <a:rPr lang="en-US" b="1" dirty="0">
                <a:ln w="0"/>
              </a:rPr>
              <a:t> Dini </a:t>
            </a:r>
          </a:p>
          <a:p>
            <a:r>
              <a:rPr lang="en-US" dirty="0">
                <a:ln w="0"/>
              </a:rPr>
              <a:t>      </a:t>
            </a:r>
            <a:r>
              <a:rPr lang="en-US" dirty="0" err="1">
                <a:ln w="0"/>
              </a:rPr>
              <a:t>kurikulum</a:t>
            </a:r>
            <a:r>
              <a:rPr lang="en-US" dirty="0">
                <a:ln w="0"/>
              </a:rPr>
              <a:t> </a:t>
            </a:r>
            <a:r>
              <a:rPr lang="en-US" dirty="0" err="1">
                <a:ln w="0"/>
              </a:rPr>
              <a:t>merupakan</a:t>
            </a:r>
            <a:r>
              <a:rPr lang="en-US" dirty="0">
                <a:ln w="0"/>
              </a:rPr>
              <a:t> </a:t>
            </a:r>
            <a:r>
              <a:rPr lang="en-US" dirty="0" err="1">
                <a:ln w="0"/>
              </a:rPr>
              <a:t>satu</a:t>
            </a:r>
            <a:r>
              <a:rPr lang="en-US" dirty="0">
                <a:ln w="0"/>
              </a:rPr>
              <a:t> </a:t>
            </a:r>
            <a:r>
              <a:rPr lang="en-US" dirty="0" err="1">
                <a:ln w="0"/>
              </a:rPr>
              <a:t>diantara</a:t>
            </a:r>
            <a:r>
              <a:rPr lang="en-US" dirty="0">
                <a:ln w="0"/>
              </a:rPr>
              <a:t> </a:t>
            </a:r>
            <a:r>
              <a:rPr lang="en-US" dirty="0" err="1">
                <a:ln w="0"/>
              </a:rPr>
              <a:t>sumber</a:t>
            </a:r>
            <a:r>
              <a:rPr lang="en-US" dirty="0">
                <a:ln w="0"/>
              </a:rPr>
              <a:t> </a:t>
            </a:r>
            <a:r>
              <a:rPr lang="en-US" dirty="0" err="1">
                <a:ln w="0"/>
              </a:rPr>
              <a:t>referensi</a:t>
            </a:r>
            <a:r>
              <a:rPr lang="en-US" dirty="0">
                <a:ln w="0"/>
              </a:rPr>
              <a:t>  yang </a:t>
            </a:r>
            <a:r>
              <a:rPr lang="en-US" dirty="0" err="1">
                <a:ln w="0"/>
              </a:rPr>
              <a:t>dapat</a:t>
            </a:r>
            <a:r>
              <a:rPr lang="en-US" dirty="0">
                <a:ln w="0"/>
              </a:rPr>
              <a:t> </a:t>
            </a:r>
            <a:r>
              <a:rPr lang="en-US" dirty="0" err="1">
                <a:ln w="0"/>
              </a:rPr>
              <a:t>dijadikan</a:t>
            </a:r>
            <a:r>
              <a:rPr lang="en-US" dirty="0">
                <a:ln w="0"/>
              </a:rPr>
              <a:t> </a:t>
            </a:r>
          </a:p>
          <a:p>
            <a:r>
              <a:rPr lang="en-US" dirty="0">
                <a:ln w="0"/>
              </a:rPr>
              <a:t>      </a:t>
            </a:r>
            <a:r>
              <a:rPr lang="en-US" dirty="0" err="1">
                <a:ln w="0"/>
              </a:rPr>
              <a:t>acuan</a:t>
            </a:r>
            <a:r>
              <a:rPr lang="en-US" dirty="0">
                <a:ln w="0"/>
              </a:rPr>
              <a:t> </a:t>
            </a:r>
            <a:r>
              <a:rPr lang="en-US" dirty="0" err="1">
                <a:ln w="0"/>
              </a:rPr>
              <a:t>untuk</a:t>
            </a:r>
            <a:r>
              <a:rPr lang="en-US" dirty="0">
                <a:ln w="0"/>
              </a:rPr>
              <a:t> </a:t>
            </a:r>
            <a:r>
              <a:rPr lang="en-US" dirty="0" err="1">
                <a:ln w="0"/>
              </a:rPr>
              <a:t>penyusunan</a:t>
            </a:r>
            <a:r>
              <a:rPr lang="en-US" dirty="0">
                <a:ln w="0"/>
              </a:rPr>
              <a:t> </a:t>
            </a:r>
            <a:r>
              <a:rPr lang="en-US" dirty="0" err="1">
                <a:ln w="0"/>
              </a:rPr>
              <a:t>pengembangan</a:t>
            </a:r>
            <a:r>
              <a:rPr lang="en-US" dirty="0">
                <a:ln w="0"/>
              </a:rPr>
              <a:t> </a:t>
            </a:r>
            <a:r>
              <a:rPr lang="en-US" dirty="0" err="1">
                <a:ln w="0"/>
              </a:rPr>
              <a:t>motorik</a:t>
            </a:r>
            <a:r>
              <a:rPr lang="en-US" dirty="0">
                <a:ln w="0"/>
              </a:rPr>
              <a:t> </a:t>
            </a:r>
            <a:r>
              <a:rPr lang="en-US" dirty="0" err="1">
                <a:ln w="0"/>
              </a:rPr>
              <a:t>anak</a:t>
            </a:r>
            <a:r>
              <a:rPr lang="en-US" dirty="0">
                <a:ln w="0"/>
              </a:rPr>
              <a:t> . </a:t>
            </a:r>
          </a:p>
        </p:txBody>
      </p:sp>
    </p:spTree>
    <p:extLst>
      <p:ext uri="{BB962C8B-B14F-4D97-AF65-F5344CB8AC3E}">
        <p14:creationId xmlns:p14="http://schemas.microsoft.com/office/powerpoint/2010/main" val="196303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0F174B-1160-45A1-86A3-DC716D9479F8}"/>
              </a:ext>
            </a:extLst>
          </p:cNvPr>
          <p:cNvPicPr>
            <a:picLocks noChangeAspect="1"/>
          </p:cNvPicPr>
          <p:nvPr/>
        </p:nvPicPr>
        <p:blipFill>
          <a:blip r:embed="rId2"/>
          <a:stretch>
            <a:fillRect/>
          </a:stretch>
        </p:blipFill>
        <p:spPr>
          <a:xfrm>
            <a:off x="114844" y="238141"/>
            <a:ext cx="761855" cy="771071"/>
          </a:xfrm>
          <a:prstGeom prst="rect">
            <a:avLst/>
          </a:prstGeom>
        </p:spPr>
      </p:pic>
      <p:pic>
        <p:nvPicPr>
          <p:cNvPr id="5" name="Picture 4">
            <a:extLst>
              <a:ext uri="{FF2B5EF4-FFF2-40B4-BE49-F238E27FC236}">
                <a16:creationId xmlns:a16="http://schemas.microsoft.com/office/drawing/2014/main" id="{EDD1218C-4B77-4997-9E56-F000088541B4}"/>
              </a:ext>
            </a:extLst>
          </p:cNvPr>
          <p:cNvPicPr>
            <a:picLocks noChangeAspect="1"/>
          </p:cNvPicPr>
          <p:nvPr/>
        </p:nvPicPr>
        <p:blipFill>
          <a:blip r:embed="rId3"/>
          <a:stretch>
            <a:fillRect/>
          </a:stretch>
        </p:blipFill>
        <p:spPr>
          <a:xfrm>
            <a:off x="2441678" y="265627"/>
            <a:ext cx="730325" cy="783926"/>
          </a:xfrm>
          <a:prstGeom prst="rect">
            <a:avLst/>
          </a:prstGeom>
        </p:spPr>
      </p:pic>
      <p:pic>
        <p:nvPicPr>
          <p:cNvPr id="6" name="Picture 5">
            <a:extLst>
              <a:ext uri="{FF2B5EF4-FFF2-40B4-BE49-F238E27FC236}">
                <a16:creationId xmlns:a16="http://schemas.microsoft.com/office/drawing/2014/main" id="{740FA78F-7A8D-4C50-9F33-143FA3DC38D3}"/>
              </a:ext>
            </a:extLst>
          </p:cNvPr>
          <p:cNvPicPr>
            <a:picLocks noChangeAspect="1"/>
          </p:cNvPicPr>
          <p:nvPr/>
        </p:nvPicPr>
        <p:blipFill>
          <a:blip r:embed="rId4"/>
          <a:stretch>
            <a:fillRect/>
          </a:stretch>
        </p:blipFill>
        <p:spPr>
          <a:xfrm>
            <a:off x="938527" y="135516"/>
            <a:ext cx="1411782" cy="1057001"/>
          </a:xfrm>
          <a:prstGeom prst="rect">
            <a:avLst/>
          </a:prstGeom>
        </p:spPr>
      </p:pic>
      <p:sp>
        <p:nvSpPr>
          <p:cNvPr id="7" name="TextBox 6">
            <a:extLst>
              <a:ext uri="{FF2B5EF4-FFF2-40B4-BE49-F238E27FC236}">
                <a16:creationId xmlns:a16="http://schemas.microsoft.com/office/drawing/2014/main" id="{B8A3A351-E7EB-496D-AFFE-59444CFFF8F0}"/>
              </a:ext>
            </a:extLst>
          </p:cNvPr>
          <p:cNvSpPr txBox="1"/>
          <p:nvPr/>
        </p:nvSpPr>
        <p:spPr>
          <a:xfrm>
            <a:off x="3221808" y="27320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10" name="Rectangle 9">
            <a:extLst>
              <a:ext uri="{FF2B5EF4-FFF2-40B4-BE49-F238E27FC236}">
                <a16:creationId xmlns:a16="http://schemas.microsoft.com/office/drawing/2014/main" id="{7E23FF5F-09FA-4D4F-8D2C-ECB5EA507BDD}"/>
              </a:ext>
            </a:extLst>
          </p:cNvPr>
          <p:cNvSpPr/>
          <p:nvPr/>
        </p:nvSpPr>
        <p:spPr>
          <a:xfrm>
            <a:off x="1585562" y="2720574"/>
            <a:ext cx="9020875" cy="2285241"/>
          </a:xfrm>
          <a:prstGeom prst="rect">
            <a:avLst/>
          </a:prstGeom>
          <a:noFill/>
        </p:spPr>
        <p:txBody>
          <a:bodyPr wrap="square" lIns="68580" tIns="34290" rIns="68580" bIns="34290">
            <a:spAutoFit/>
          </a:bodyPr>
          <a:lstStyle/>
          <a:p>
            <a:r>
              <a:rPr lang="en-US" b="1" dirty="0" err="1">
                <a:ln w="0"/>
                <a:effectLst>
                  <a:outerShdw blurRad="38100" dist="19050" dir="2700000" algn="tl" rotWithShape="0">
                    <a:schemeClr val="dk1">
                      <a:alpha val="40000"/>
                    </a:schemeClr>
                  </a:outerShdw>
                </a:effectLst>
              </a:rPr>
              <a:t>Penyusunan</a:t>
            </a:r>
            <a:r>
              <a:rPr lang="en-US" b="1" dirty="0">
                <a:ln w="0"/>
                <a:effectLst>
                  <a:outerShdw blurRad="38100" dist="19050" dir="2700000" algn="tl" rotWithShape="0">
                    <a:schemeClr val="dk1">
                      <a:alpha val="40000"/>
                    </a:schemeClr>
                  </a:outerShdw>
                </a:effectLst>
              </a:rPr>
              <a:t> program </a:t>
            </a:r>
            <a:r>
              <a:rPr lang="en-US" b="1" dirty="0" err="1">
                <a:ln w="0"/>
                <a:effectLst>
                  <a:outerShdw blurRad="38100" dist="19050" dir="2700000" algn="tl" rotWithShape="0">
                    <a:schemeClr val="dk1">
                      <a:alpha val="40000"/>
                    </a:schemeClr>
                  </a:outerShdw>
                </a:effectLst>
              </a:rPr>
              <a:t>aktivitas</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bermain</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dalam</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pengembangan</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motorik</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anak</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usia</a:t>
            </a:r>
            <a:r>
              <a:rPr lang="en-US" b="1" dirty="0">
                <a:ln w="0"/>
                <a:effectLst>
                  <a:outerShdw blurRad="38100" dist="19050" dir="2700000" algn="tl" rotWithShape="0">
                    <a:schemeClr val="dk1">
                      <a:alpha val="40000"/>
                    </a:schemeClr>
                  </a:outerShdw>
                </a:effectLst>
              </a:rPr>
              <a:t> </a:t>
            </a:r>
            <a:r>
              <a:rPr lang="en-US" b="1" dirty="0" err="1">
                <a:ln w="0"/>
                <a:effectLst>
                  <a:outerShdw blurRad="38100" dist="19050" dir="2700000" algn="tl" rotWithShape="0">
                    <a:schemeClr val="dk1">
                      <a:alpha val="40000"/>
                    </a:schemeClr>
                  </a:outerShdw>
                </a:effectLst>
              </a:rPr>
              <a:t>dini</a:t>
            </a:r>
            <a:r>
              <a:rPr lang="en-US" b="1" dirty="0">
                <a:ln w="0"/>
                <a:effectLst>
                  <a:outerShdw blurRad="38100" dist="19050" dir="2700000" algn="tl" rotWithShape="0">
                    <a:schemeClr val="dk1">
                      <a:alpha val="40000"/>
                    </a:schemeClr>
                  </a:outerShdw>
                </a:effectLst>
              </a:rPr>
              <a:t> </a:t>
            </a:r>
          </a:p>
          <a:p>
            <a:endParaRPr lang="en-US" dirty="0">
              <a:ln w="0"/>
              <a:effectLst>
                <a:outerShdw blurRad="38100" dist="19050" dir="2700000" algn="tl" rotWithShape="0">
                  <a:schemeClr val="dk1">
                    <a:alpha val="40000"/>
                  </a:schemeClr>
                </a:outerShdw>
              </a:effectLst>
            </a:endParaRPr>
          </a:p>
          <a:p>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Pengembangan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motorik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anak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usia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dini</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membutuhkan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suatu</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rencana</a:t>
            </a:r>
            <a:r>
              <a:rPr lang="en-US" dirty="0">
                <a:ln w="0"/>
                <a:effectLst>
                  <a:outerShdw blurRad="38100" dist="19050" dir="2700000" algn="tl" rotWithShape="0">
                    <a:schemeClr val="dk1">
                      <a:alpha val="40000"/>
                    </a:schemeClr>
                  </a:outerShdw>
                </a:effectLst>
              </a:rPr>
              <a:t> dan </a:t>
            </a:r>
            <a:r>
              <a:rPr lang="en-US" dirty="0" err="1">
                <a:ln w="0"/>
                <a:effectLst>
                  <a:outerShdw blurRad="38100" dist="19050" dir="2700000" algn="tl" rotWithShape="0">
                    <a:schemeClr val="dk1">
                      <a:alpha val="40000"/>
                    </a:schemeClr>
                  </a:outerShdw>
                </a:effectLst>
              </a:rPr>
              <a:t>sistematika</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yang </a:t>
            </a:r>
            <a:r>
              <a:rPr lang="en-US" dirty="0" err="1">
                <a:ln w="0"/>
                <a:effectLst>
                  <a:outerShdw blurRad="38100" dist="19050" dir="2700000" algn="tl" rotWithShape="0">
                    <a:schemeClr val="dk1">
                      <a:alpha val="40000"/>
                    </a:schemeClr>
                  </a:outerShdw>
                </a:effectLst>
              </a:rPr>
              <a:t>jelas,bertujuan,dan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terukur</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walaupun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dalam</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bentuk</a:t>
            </a:r>
            <a:r>
              <a:rPr lang="en-US" dirty="0">
                <a:ln w="0"/>
                <a:effectLst>
                  <a:outerShdw blurRad="38100" dist="19050" dir="2700000" algn="tl" rotWithShape="0">
                    <a:schemeClr val="dk1">
                      <a:alpha val="40000"/>
                    </a:schemeClr>
                  </a:outerShdw>
                </a:effectLst>
              </a:rPr>
              <a:t> yang </a:t>
            </a:r>
            <a:r>
              <a:rPr lang="en-US" dirty="0" err="1">
                <a:ln w="0"/>
                <a:effectLst>
                  <a:outerShdw blurRad="38100" dist="19050" dir="2700000" algn="tl" rotWithShape="0">
                    <a:schemeClr val="dk1">
                      <a:alpha val="40000"/>
                    </a:schemeClr>
                  </a:outerShdw>
                </a:effectLst>
              </a:rPr>
              <a:t>sederhana</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perencanaan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pengembangan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motorik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harus</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dipikirkan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sejak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pendidik</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memilih</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dan</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mengembangkan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tema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serta</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jaringanya</a:t>
            </a:r>
            <a:r>
              <a:rPr lang="en-US" dirty="0">
                <a:ln w="0"/>
                <a:effectLst>
                  <a:outerShdw blurRad="38100" dist="19050" dir="2700000" algn="tl" rotWithShape="0">
                    <a:schemeClr val="dk1">
                      <a:alpha val="40000"/>
                    </a:schemeClr>
                  </a:outerShdw>
                </a:effectLst>
              </a:rPr>
              <a:t> yang </a:t>
            </a:r>
            <a:r>
              <a:rPr lang="en-US" dirty="0" err="1">
                <a:ln w="0"/>
                <a:effectLst>
                  <a:outerShdw blurRad="38100" dist="19050" dir="2700000" algn="tl" rotWithShape="0">
                    <a:schemeClr val="dk1">
                      <a:alpha val="40000"/>
                    </a:schemeClr>
                  </a:outerShdw>
                </a:effectLst>
              </a:rPr>
              <a:t>akan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dilaksanakan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dalam</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suatu</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satuan</a:t>
            </a:r>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waktu</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a:t>
            </a:r>
            <a:r>
              <a:rPr lang="en-US" dirty="0" err="1">
                <a:ln w="0"/>
                <a:effectLst>
                  <a:outerShdw blurRad="38100" dist="19050" dir="2700000" algn="tl" rotWithShape="0">
                    <a:schemeClr val="dk1">
                      <a:alpha val="40000"/>
                    </a:schemeClr>
                  </a:outerShdw>
                </a:effectLst>
              </a:rPr>
              <a:t>dan</a:t>
            </a:r>
            <a:r>
              <a:rPr lang="en-US" dirty="0">
                <a:ln w="0"/>
                <a:effectLst>
                  <a:outerShdw blurRad="38100" dist="19050" dir="2700000" algn="tl" rotWithShape="0">
                    <a:schemeClr val="dk1">
                      <a:alpha val="40000"/>
                    </a:schemeClr>
                  </a:outerShdw>
                </a:effectLst>
              </a:rPr>
              <a:t> proses </a:t>
            </a:r>
            <a:r>
              <a:rPr lang="en-US" dirty="0" err="1">
                <a:ln w="0"/>
                <a:effectLst>
                  <a:outerShdw blurRad="38100" dist="19050" dir="2700000" algn="tl" rotWithShape="0">
                    <a:schemeClr val="dk1">
                      <a:alpha val="40000"/>
                    </a:schemeClr>
                  </a:outerShdw>
                </a:effectLst>
              </a:rPr>
              <a:t>pembelajaranya</a:t>
            </a:r>
            <a:r>
              <a:rPr lang="en-US" dirty="0">
                <a:ln w="0"/>
                <a:effectLst>
                  <a:outerShdw blurRad="38100" dist="19050" dir="2700000" algn="tl" rotWithShape="0">
                    <a:schemeClr val="dk1">
                      <a:alpha val="40000"/>
                    </a:schemeClr>
                  </a:outerShdw>
                </a:effectLst>
              </a:rPr>
              <a:t> </a:t>
            </a:r>
          </a:p>
          <a:p>
            <a:r>
              <a:rPr lang="en-US" dirty="0">
                <a:ln w="0"/>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088710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6EC1B-7E99-434E-A995-8977D0960824}"/>
              </a:ext>
            </a:extLst>
          </p:cNvPr>
          <p:cNvPicPr>
            <a:picLocks noChangeAspect="1"/>
          </p:cNvPicPr>
          <p:nvPr/>
        </p:nvPicPr>
        <p:blipFill>
          <a:blip r:embed="rId3"/>
          <a:stretch>
            <a:fillRect/>
          </a:stretch>
        </p:blipFill>
        <p:spPr>
          <a:xfrm>
            <a:off x="73625" y="61913"/>
            <a:ext cx="1217293" cy="1232018"/>
          </a:xfrm>
          <a:prstGeom prst="rect">
            <a:avLst/>
          </a:prstGeom>
        </p:spPr>
      </p:pic>
      <p:pic>
        <p:nvPicPr>
          <p:cNvPr id="5" name="Picture 4">
            <a:extLst>
              <a:ext uri="{FF2B5EF4-FFF2-40B4-BE49-F238E27FC236}">
                <a16:creationId xmlns:a16="http://schemas.microsoft.com/office/drawing/2014/main" id="{126A4780-6EF7-4D6E-B745-89E9DA3C4FEA}"/>
              </a:ext>
            </a:extLst>
          </p:cNvPr>
          <p:cNvPicPr>
            <a:picLocks noChangeAspect="1"/>
          </p:cNvPicPr>
          <p:nvPr/>
        </p:nvPicPr>
        <p:blipFill>
          <a:blip r:embed="rId4"/>
          <a:stretch>
            <a:fillRect/>
          </a:stretch>
        </p:blipFill>
        <p:spPr>
          <a:xfrm>
            <a:off x="3226156" y="-47605"/>
            <a:ext cx="1217293" cy="1306635"/>
          </a:xfrm>
          <a:prstGeom prst="rect">
            <a:avLst/>
          </a:prstGeom>
        </p:spPr>
      </p:pic>
      <p:pic>
        <p:nvPicPr>
          <p:cNvPr id="6" name="Picture 5">
            <a:extLst>
              <a:ext uri="{FF2B5EF4-FFF2-40B4-BE49-F238E27FC236}">
                <a16:creationId xmlns:a16="http://schemas.microsoft.com/office/drawing/2014/main" id="{F9995AEB-7517-4B05-8104-273393FDB5C3}"/>
              </a:ext>
            </a:extLst>
          </p:cNvPr>
          <p:cNvPicPr>
            <a:picLocks noChangeAspect="1"/>
          </p:cNvPicPr>
          <p:nvPr/>
        </p:nvPicPr>
        <p:blipFill>
          <a:blip r:embed="rId5"/>
          <a:stretch>
            <a:fillRect/>
          </a:stretch>
        </p:blipFill>
        <p:spPr>
          <a:xfrm>
            <a:off x="1223683" y="-105452"/>
            <a:ext cx="2092623" cy="1566747"/>
          </a:xfrm>
          <a:prstGeom prst="rect">
            <a:avLst/>
          </a:prstGeom>
        </p:spPr>
      </p:pic>
      <p:sp>
        <p:nvSpPr>
          <p:cNvPr id="7" name="TextBox 6">
            <a:extLst>
              <a:ext uri="{FF2B5EF4-FFF2-40B4-BE49-F238E27FC236}">
                <a16:creationId xmlns:a16="http://schemas.microsoft.com/office/drawing/2014/main" id="{D96149C1-E25A-4162-A408-CE5A631CDE4B}"/>
              </a:ext>
            </a:extLst>
          </p:cNvPr>
          <p:cNvSpPr txBox="1"/>
          <p:nvPr/>
        </p:nvSpPr>
        <p:spPr>
          <a:xfrm>
            <a:off x="4466364" y="-14577"/>
            <a:ext cx="6098240" cy="1384995"/>
          </a:xfrm>
          <a:prstGeom prst="rect">
            <a:avLst/>
          </a:prstGeom>
          <a:noFill/>
        </p:spPr>
        <p:txBody>
          <a:bodyPr wrap="square">
            <a:spAutoFit/>
          </a:bodyPr>
          <a:lstStyle/>
          <a:p>
            <a:r>
              <a:rPr lang="en-US" sz="2800" b="0" cap="none" spc="0" dirty="0" err="1">
                <a:ln w="0"/>
                <a:solidFill>
                  <a:schemeClr val="tx1"/>
                </a:solidFill>
                <a:effectLst>
                  <a:outerShdw blurRad="38100" dist="19050" dir="2700000" algn="tl" rotWithShape="0">
                    <a:schemeClr val="dk1">
                      <a:alpha val="40000"/>
                    </a:schemeClr>
                  </a:outerShdw>
                </a:effectLst>
              </a:rPr>
              <a:t>Universitas</a:t>
            </a:r>
            <a:r>
              <a:rPr lang="en-US" sz="2800" b="0" cap="none" spc="0" dirty="0">
                <a:ln w="0"/>
                <a:solidFill>
                  <a:schemeClr val="tx1"/>
                </a:solidFill>
                <a:effectLst>
                  <a:outerShdw blurRad="38100" dist="19050" dir="2700000" algn="tl" rotWithShape="0">
                    <a:schemeClr val="dk1">
                      <a:alpha val="40000"/>
                    </a:schemeClr>
                  </a:outerShdw>
                </a:effectLst>
              </a:rPr>
              <a:t> </a:t>
            </a:r>
          </a:p>
          <a:p>
            <a:r>
              <a:rPr lang="en-US" sz="2800" b="0" cap="none" spc="0" dirty="0">
                <a:ln w="0"/>
                <a:solidFill>
                  <a:schemeClr val="tx1"/>
                </a:solidFill>
                <a:effectLst>
                  <a:outerShdw blurRad="38100" dist="19050" dir="2700000" algn="tl" rotWithShape="0">
                    <a:schemeClr val="dk1">
                      <a:alpha val="40000"/>
                    </a:schemeClr>
                  </a:outerShdw>
                </a:effectLst>
              </a:rPr>
              <a:t>Muhammadiyah </a:t>
            </a:r>
          </a:p>
          <a:p>
            <a:r>
              <a:rPr lang="en-US" sz="2800" b="0" cap="none" spc="0" dirty="0">
                <a:ln w="0"/>
                <a:solidFill>
                  <a:schemeClr val="tx1"/>
                </a:solidFill>
                <a:effectLst>
                  <a:outerShdw blurRad="38100" dist="19050" dir="2700000" algn="tl" rotWithShape="0">
                    <a:schemeClr val="dk1">
                      <a:alpha val="40000"/>
                    </a:schemeClr>
                  </a:outerShdw>
                </a:effectLst>
              </a:rPr>
              <a:t>Banjarmasin</a:t>
            </a:r>
          </a:p>
        </p:txBody>
      </p:sp>
      <p:pic>
        <p:nvPicPr>
          <p:cNvPr id="16" name="Picture Placeholder 15">
            <a:extLst>
              <a:ext uri="{FF2B5EF4-FFF2-40B4-BE49-F238E27FC236}">
                <a16:creationId xmlns:a16="http://schemas.microsoft.com/office/drawing/2014/main" id="{20A2F576-18DA-4D18-84A8-25D0AE625D33}"/>
              </a:ext>
            </a:extLst>
          </p:cNvPr>
          <p:cNvPicPr>
            <a:picLocks noGrp="1" noChangeAspect="1"/>
          </p:cNvPicPr>
          <p:nvPr>
            <p:ph type="pic" idx="1"/>
          </p:nvPr>
        </p:nvPicPr>
        <p:blipFill>
          <a:blip r:embed="rId6"/>
          <a:srcRect l="24854" r="24854"/>
          <a:stretch>
            <a:fillRect/>
          </a:stretch>
        </p:blipFill>
        <p:spPr/>
      </p:pic>
      <p:pic>
        <p:nvPicPr>
          <p:cNvPr id="17" name="Picture 16" descr="Screen Clipping">
            <a:extLst>
              <a:ext uri="{FF2B5EF4-FFF2-40B4-BE49-F238E27FC236}">
                <a16:creationId xmlns:a16="http://schemas.microsoft.com/office/drawing/2014/main" id="{9FC8D867-472B-434A-9F33-50F805B7A0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0918" y="3119717"/>
            <a:ext cx="4902479" cy="2720845"/>
          </a:xfrm>
          <a:prstGeom prst="rect">
            <a:avLst/>
          </a:prstGeom>
        </p:spPr>
      </p:pic>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6320186" y="1109604"/>
            <a:ext cx="4790058" cy="2319396"/>
          </a:xfrm>
        </p:spPr>
        <p:txBody>
          <a:bodyPr/>
          <a:lstStyle/>
          <a:p>
            <a:r>
              <a:rPr lang="en-ID" sz="2400" dirty="0" err="1"/>
              <a:t>Tahap</a:t>
            </a:r>
            <a:r>
              <a:rPr lang="en-ID" sz="2400" dirty="0"/>
              <a:t> </a:t>
            </a:r>
            <a:r>
              <a:rPr lang="en-ID" sz="2400" dirty="0" err="1"/>
              <a:t>Pertumbuhan</a:t>
            </a:r>
            <a:r>
              <a:rPr lang="en-ID" sz="2400" dirty="0"/>
              <a:t> </a:t>
            </a:r>
            <a:r>
              <a:rPr lang="en-ID" sz="2400" dirty="0" err="1"/>
              <a:t>Fisik</a:t>
            </a:r>
            <a:r>
              <a:rPr lang="en-ID" sz="2400" dirty="0"/>
              <a:t> </a:t>
            </a:r>
            <a:r>
              <a:rPr lang="en-ID" sz="2400" dirty="0" err="1"/>
              <a:t>Motorik</a:t>
            </a:r>
            <a:r>
              <a:rPr lang="en-ID" sz="2400" dirty="0"/>
              <a:t> Anak</a:t>
            </a:r>
            <a:br>
              <a:rPr lang="en-US" sz="3200" b="0" dirty="0">
                <a:latin typeface="+mj-lt"/>
              </a:rPr>
            </a:br>
            <a:endParaRPr lang="en-US" sz="2400" dirty="0"/>
          </a:p>
        </p:txBody>
      </p:sp>
    </p:spTree>
    <p:extLst>
      <p:ext uri="{BB962C8B-B14F-4D97-AF65-F5344CB8AC3E}">
        <p14:creationId xmlns:p14="http://schemas.microsoft.com/office/powerpoint/2010/main" val="22223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1093321" y="760888"/>
            <a:ext cx="3679441" cy="1642693"/>
          </a:xfrm>
        </p:spPr>
        <p:txBody>
          <a:bodyPr anchor="b"/>
          <a:lstStyle/>
          <a:p>
            <a:r>
              <a:rPr lang="en-US" dirty="0" err="1"/>
              <a:t>Pra</a:t>
            </a:r>
            <a:r>
              <a:rPr lang="en-US" dirty="0"/>
              <a:t> </a:t>
            </a:r>
            <a:r>
              <a:rPr lang="en-US" dirty="0" err="1"/>
              <a:t>Sekolah</a:t>
            </a:r>
            <a:endParaRPr lang="en-US" dirty="0"/>
          </a:p>
        </p:txBody>
      </p:sp>
      <p:sp>
        <p:nvSpPr>
          <p:cNvPr id="11" name="Content Placeholder 10">
            <a:extLst>
              <a:ext uri="{FF2B5EF4-FFF2-40B4-BE49-F238E27FC236}">
                <a16:creationId xmlns:a16="http://schemas.microsoft.com/office/drawing/2014/main" id="{000EBDF4-3413-FCF9-2E25-9A254A61F23E}"/>
              </a:ext>
            </a:extLst>
          </p:cNvPr>
          <p:cNvSpPr>
            <a:spLocks noGrp="1"/>
          </p:cNvSpPr>
          <p:nvPr>
            <p:ph idx="10"/>
          </p:nvPr>
        </p:nvSpPr>
        <p:spPr>
          <a:xfrm>
            <a:off x="1688277" y="2624328"/>
            <a:ext cx="5449824" cy="1280160"/>
          </a:xfrm>
        </p:spPr>
        <p:txBody>
          <a:bodyPr/>
          <a:lstStyle/>
          <a:p>
            <a:pPr marL="342900" indent="-342900">
              <a:buFont typeface="Arial" panose="020B0604020202020204" pitchFamily="34" charset="0"/>
              <a:buChar char="•"/>
            </a:pPr>
            <a:r>
              <a:rPr lang="en-US" dirty="0" err="1"/>
              <a:t>Peneguh</a:t>
            </a:r>
            <a:r>
              <a:rPr lang="en-US" dirty="0"/>
              <a:t> Gerakan </a:t>
            </a:r>
            <a:r>
              <a:rPr lang="en-US" dirty="0" err="1"/>
              <a:t>berjalan</a:t>
            </a:r>
            <a:r>
              <a:rPr lang="en-US" dirty="0"/>
              <a:t>, </a:t>
            </a:r>
            <a:r>
              <a:rPr lang="en-US" dirty="0" err="1"/>
              <a:t>berlari</a:t>
            </a:r>
            <a:r>
              <a:rPr lang="en-US" dirty="0"/>
              <a:t>, </a:t>
            </a:r>
            <a:r>
              <a:rPr lang="en-US" dirty="0" err="1"/>
              <a:t>melompat</a:t>
            </a:r>
            <a:endParaRPr lang="en-US" dirty="0"/>
          </a:p>
          <a:p>
            <a:pPr marL="342900" indent="-342900">
              <a:buFont typeface="Arial" panose="020B0604020202020204" pitchFamily="34" charset="0"/>
              <a:buChar char="•"/>
            </a:pPr>
            <a:r>
              <a:rPr lang="en-US" dirty="0" err="1"/>
              <a:t>Belajar</a:t>
            </a:r>
            <a:r>
              <a:rPr lang="en-US" dirty="0"/>
              <a:t> </a:t>
            </a:r>
            <a:r>
              <a:rPr lang="en-US" dirty="0" err="1"/>
              <a:t>keterampilan</a:t>
            </a:r>
            <a:r>
              <a:rPr lang="en-US" dirty="0"/>
              <a:t> </a:t>
            </a:r>
            <a:r>
              <a:rPr lang="en-US" dirty="0" err="1"/>
              <a:t>olahraga</a:t>
            </a:r>
            <a:endParaRPr lang="en-US" dirty="0"/>
          </a:p>
          <a:p>
            <a:pPr marL="342900" indent="-342900">
              <a:buFont typeface="Arial" panose="020B0604020202020204" pitchFamily="34" charset="0"/>
              <a:buChar char="•"/>
            </a:pPr>
            <a:r>
              <a:rPr lang="en-US" dirty="0" err="1"/>
              <a:t>Melakukan</a:t>
            </a:r>
            <a:r>
              <a:rPr lang="en-US" dirty="0"/>
              <a:t> </a:t>
            </a:r>
            <a:r>
              <a:rPr lang="en-US" dirty="0" err="1"/>
              <a:t>aktivitas</a:t>
            </a:r>
            <a:r>
              <a:rPr lang="en-US" dirty="0"/>
              <a:t> </a:t>
            </a:r>
            <a:r>
              <a:rPr lang="en-US" dirty="0" err="1"/>
              <a:t>fisik</a:t>
            </a:r>
            <a:endParaRPr lang="en-US" dirty="0"/>
          </a:p>
          <a:p>
            <a:pPr marL="342900" indent="-34290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7BC7B8B4-B938-46E5-AFC6-F03B056F86FC}"/>
              </a:ext>
            </a:extLst>
          </p:cNvPr>
          <p:cNvPicPr>
            <a:picLocks noChangeAspect="1"/>
          </p:cNvPicPr>
          <p:nvPr/>
        </p:nvPicPr>
        <p:blipFill>
          <a:blip r:embed="rId3"/>
          <a:stretch>
            <a:fillRect/>
          </a:stretch>
        </p:blipFill>
        <p:spPr>
          <a:xfrm>
            <a:off x="5644386" y="-10183"/>
            <a:ext cx="761855" cy="771071"/>
          </a:xfrm>
          <a:prstGeom prst="rect">
            <a:avLst/>
          </a:prstGeom>
        </p:spPr>
      </p:pic>
      <p:pic>
        <p:nvPicPr>
          <p:cNvPr id="6" name="Picture 5">
            <a:extLst>
              <a:ext uri="{FF2B5EF4-FFF2-40B4-BE49-F238E27FC236}">
                <a16:creationId xmlns:a16="http://schemas.microsoft.com/office/drawing/2014/main" id="{F93A14AB-1311-4E81-A066-BAD1430BAAA7}"/>
              </a:ext>
            </a:extLst>
          </p:cNvPr>
          <p:cNvPicPr>
            <a:picLocks noChangeAspect="1"/>
          </p:cNvPicPr>
          <p:nvPr/>
        </p:nvPicPr>
        <p:blipFill>
          <a:blip r:embed="rId4"/>
          <a:stretch>
            <a:fillRect/>
          </a:stretch>
        </p:blipFill>
        <p:spPr>
          <a:xfrm>
            <a:off x="7971220" y="-23038"/>
            <a:ext cx="730325" cy="783926"/>
          </a:xfrm>
          <a:prstGeom prst="rect">
            <a:avLst/>
          </a:prstGeom>
        </p:spPr>
      </p:pic>
      <p:pic>
        <p:nvPicPr>
          <p:cNvPr id="7" name="Picture 6">
            <a:extLst>
              <a:ext uri="{FF2B5EF4-FFF2-40B4-BE49-F238E27FC236}">
                <a16:creationId xmlns:a16="http://schemas.microsoft.com/office/drawing/2014/main" id="{A4ACAD8C-1F17-4E0F-9878-871A1CC37E97}"/>
              </a:ext>
            </a:extLst>
          </p:cNvPr>
          <p:cNvPicPr>
            <a:picLocks noChangeAspect="1"/>
          </p:cNvPicPr>
          <p:nvPr/>
        </p:nvPicPr>
        <p:blipFill>
          <a:blip r:embed="rId5"/>
          <a:stretch>
            <a:fillRect/>
          </a:stretch>
        </p:blipFill>
        <p:spPr>
          <a:xfrm>
            <a:off x="6468069" y="-153149"/>
            <a:ext cx="1411782" cy="1057001"/>
          </a:xfrm>
          <a:prstGeom prst="rect">
            <a:avLst/>
          </a:prstGeom>
        </p:spPr>
      </p:pic>
      <p:sp>
        <p:nvSpPr>
          <p:cNvPr id="8" name="TextBox 7">
            <a:extLst>
              <a:ext uri="{FF2B5EF4-FFF2-40B4-BE49-F238E27FC236}">
                <a16:creationId xmlns:a16="http://schemas.microsoft.com/office/drawing/2014/main" id="{B73A8D25-DD20-427C-A36D-33DFC8739EC2}"/>
              </a:ext>
            </a:extLst>
          </p:cNvPr>
          <p:cNvSpPr txBox="1"/>
          <p:nvPr/>
        </p:nvSpPr>
        <p:spPr>
          <a:xfrm>
            <a:off x="8751350" y="-15463"/>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5</a:t>
            </a:fld>
            <a:endParaRPr lang="en-US" dirty="0"/>
          </a:p>
        </p:txBody>
      </p:sp>
      <p:pic>
        <p:nvPicPr>
          <p:cNvPr id="10" name="Picture 9">
            <a:extLst>
              <a:ext uri="{FF2B5EF4-FFF2-40B4-BE49-F238E27FC236}">
                <a16:creationId xmlns:a16="http://schemas.microsoft.com/office/drawing/2014/main" id="{B644C0CE-2BCA-4BF0-80F7-EA83946D0000}"/>
              </a:ext>
            </a:extLst>
          </p:cNvPr>
          <p:cNvPicPr>
            <a:picLocks noChangeAspect="1"/>
          </p:cNvPicPr>
          <p:nvPr/>
        </p:nvPicPr>
        <p:blipFill>
          <a:blip r:embed="rId3"/>
          <a:stretch>
            <a:fillRect/>
          </a:stretch>
        </p:blipFill>
        <p:spPr>
          <a:xfrm>
            <a:off x="114844" y="80572"/>
            <a:ext cx="761855" cy="771071"/>
          </a:xfrm>
          <a:prstGeom prst="rect">
            <a:avLst/>
          </a:prstGeom>
        </p:spPr>
      </p:pic>
      <p:pic>
        <p:nvPicPr>
          <p:cNvPr id="11" name="Picture 10">
            <a:extLst>
              <a:ext uri="{FF2B5EF4-FFF2-40B4-BE49-F238E27FC236}">
                <a16:creationId xmlns:a16="http://schemas.microsoft.com/office/drawing/2014/main" id="{509EBE57-93BC-46AF-A76A-100B40F8B276}"/>
              </a:ext>
            </a:extLst>
          </p:cNvPr>
          <p:cNvPicPr>
            <a:picLocks noChangeAspect="1"/>
          </p:cNvPicPr>
          <p:nvPr/>
        </p:nvPicPr>
        <p:blipFill>
          <a:blip r:embed="rId4"/>
          <a:stretch>
            <a:fillRect/>
          </a:stretch>
        </p:blipFill>
        <p:spPr>
          <a:xfrm>
            <a:off x="2441678" y="67717"/>
            <a:ext cx="730325" cy="783926"/>
          </a:xfrm>
          <a:prstGeom prst="rect">
            <a:avLst/>
          </a:prstGeom>
        </p:spPr>
      </p:pic>
      <p:pic>
        <p:nvPicPr>
          <p:cNvPr id="12" name="Picture 11">
            <a:extLst>
              <a:ext uri="{FF2B5EF4-FFF2-40B4-BE49-F238E27FC236}">
                <a16:creationId xmlns:a16="http://schemas.microsoft.com/office/drawing/2014/main" id="{BEFE0256-3A34-4F70-91AC-93C74233A57A}"/>
              </a:ext>
            </a:extLst>
          </p:cNvPr>
          <p:cNvPicPr>
            <a:picLocks noChangeAspect="1"/>
          </p:cNvPicPr>
          <p:nvPr/>
        </p:nvPicPr>
        <p:blipFill>
          <a:blip r:embed="rId5"/>
          <a:stretch>
            <a:fillRect/>
          </a:stretch>
        </p:blipFill>
        <p:spPr>
          <a:xfrm>
            <a:off x="938527" y="-62394"/>
            <a:ext cx="1411782" cy="1057001"/>
          </a:xfrm>
          <a:prstGeom prst="rect">
            <a:avLst/>
          </a:prstGeom>
        </p:spPr>
      </p:pic>
      <p:sp>
        <p:nvSpPr>
          <p:cNvPr id="13" name="TextBox 12">
            <a:extLst>
              <a:ext uri="{FF2B5EF4-FFF2-40B4-BE49-F238E27FC236}">
                <a16:creationId xmlns:a16="http://schemas.microsoft.com/office/drawing/2014/main" id="{56AF8E8E-D831-4992-95C1-33746B1E72C3}"/>
              </a:ext>
            </a:extLst>
          </p:cNvPr>
          <p:cNvSpPr txBox="1"/>
          <p:nvPr/>
        </p:nvSpPr>
        <p:spPr>
          <a:xfrm>
            <a:off x="3221808" y="75292"/>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14" name="Title 5">
            <a:extLst>
              <a:ext uri="{FF2B5EF4-FFF2-40B4-BE49-F238E27FC236}">
                <a16:creationId xmlns:a16="http://schemas.microsoft.com/office/drawing/2014/main" id="{C1490DAE-23BA-46C6-AFB9-4C3BB5AA2E85}"/>
              </a:ext>
            </a:extLst>
          </p:cNvPr>
          <p:cNvSpPr txBox="1">
            <a:spLocks/>
          </p:cNvSpPr>
          <p:nvPr/>
        </p:nvSpPr>
        <p:spPr>
          <a:xfrm>
            <a:off x="6858571" y="345181"/>
            <a:ext cx="4690418" cy="101292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d-ID" sz="2800" dirty="0"/>
              <a:t>Usia 1-2 tahun Motorik Kasar Merangkak</a:t>
            </a:r>
          </a:p>
        </p:txBody>
      </p:sp>
      <p:sp>
        <p:nvSpPr>
          <p:cNvPr id="15" name="Content Placeholder 7">
            <a:extLst>
              <a:ext uri="{FF2B5EF4-FFF2-40B4-BE49-F238E27FC236}">
                <a16:creationId xmlns:a16="http://schemas.microsoft.com/office/drawing/2014/main" id="{87F95F88-CD7E-4152-BB14-AAB4712F4E03}"/>
              </a:ext>
            </a:extLst>
          </p:cNvPr>
          <p:cNvSpPr txBox="1">
            <a:spLocks/>
          </p:cNvSpPr>
          <p:nvPr/>
        </p:nvSpPr>
        <p:spPr>
          <a:xfrm>
            <a:off x="2055812" y="2043206"/>
            <a:ext cx="4040188" cy="3941763"/>
          </a:xfrm>
          <a:prstGeom prst="rect">
            <a:avLst/>
          </a:prstGeom>
        </p:spPr>
        <p:style>
          <a:lnRef idx="2">
            <a:schemeClr val="accent2"/>
          </a:lnRef>
          <a:fillRef idx="1">
            <a:schemeClr val="lt1"/>
          </a:fillRef>
          <a:effectRef idx="0">
            <a:schemeClr val="accent2"/>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dirty="0"/>
              <a:t>Berdiri dan berjalan beberapa langkah pda usia 12 bulan</a:t>
            </a:r>
            <a:r>
              <a:rPr lang="en-US" dirty="0"/>
              <a:t> </a:t>
            </a:r>
            <a:r>
              <a:rPr lang="id-ID" dirty="0"/>
              <a:t>Cepat-cepat duduk agar tdk jatuh</a:t>
            </a:r>
            <a:r>
              <a:rPr lang="en-US" dirty="0"/>
              <a:t> </a:t>
            </a:r>
            <a:r>
              <a:rPr lang="id-ID" dirty="0"/>
              <a:t>Merangkak di tangga</a:t>
            </a:r>
            <a:r>
              <a:rPr lang="en-US" dirty="0"/>
              <a:t> </a:t>
            </a:r>
            <a:r>
              <a:rPr lang="id-ID" dirty="0"/>
              <a:t>Berdiri di kursi tanpa berpegangan</a:t>
            </a:r>
            <a:r>
              <a:rPr lang="en-US" dirty="0"/>
              <a:t> </a:t>
            </a:r>
            <a:r>
              <a:rPr lang="id-ID" dirty="0"/>
              <a:t>Menarik dan mendorong benda keras, seperti meja dan kursiMelempar bola</a:t>
            </a:r>
          </a:p>
        </p:txBody>
      </p:sp>
      <p:sp>
        <p:nvSpPr>
          <p:cNvPr id="16" name="Content Placeholder 9">
            <a:extLst>
              <a:ext uri="{FF2B5EF4-FFF2-40B4-BE49-F238E27FC236}">
                <a16:creationId xmlns:a16="http://schemas.microsoft.com/office/drawing/2014/main" id="{40257533-DAEB-46FF-B6B2-C799AB41E42C}"/>
              </a:ext>
            </a:extLst>
          </p:cNvPr>
          <p:cNvSpPr txBox="1">
            <a:spLocks/>
          </p:cNvSpPr>
          <p:nvPr/>
        </p:nvSpPr>
        <p:spPr>
          <a:xfrm>
            <a:off x="6243637" y="2043206"/>
            <a:ext cx="4041775" cy="39417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lnSpcReduction="20000"/>
          </a:bodyPr>
          <a:lstStyle>
            <a:defPPr>
              <a:defRPr lang="en-US"/>
            </a:defPPr>
            <a:lvl1pPr marL="0" algn="ctr" defTabSz="914400" rtl="0" eaLnBrk="1" latinLnBrk="0" hangingPunct="1">
              <a:defRPr sz="2400" b="0" i="0" kern="1200">
                <a:solidFill>
                  <a:schemeClr val="tx1"/>
                </a:solidFill>
                <a:latin typeface="Sagona Book" panose="02020503050505020204" pitchFamily="18" charset="0"/>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id-ID" dirty="0"/>
              <a:t>Mengambil benda kecil dg ibu jari dan telunjukMengambil benda kecil dg mangkukMembuka 2-3 lember buku secara bersamaanMenyusun beberapa balok menjadi menaraMenuang cairan dari satu wadah ke wadah yg lainMemakai kaus kaki atau sepatu dg tdk sempurnaMemutar tombol raddio atau tvMengupas pisang dg tdk sempurna</a:t>
            </a:r>
          </a:p>
        </p:txBody>
      </p:sp>
    </p:spTree>
    <p:extLst>
      <p:ext uri="{BB962C8B-B14F-4D97-AF65-F5344CB8AC3E}">
        <p14:creationId xmlns:p14="http://schemas.microsoft.com/office/powerpoint/2010/main" val="196691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06C6B0-1389-4CE0-B996-691AB1675A10}"/>
              </a:ext>
            </a:extLst>
          </p:cNvPr>
          <p:cNvPicPr>
            <a:picLocks noChangeAspect="1"/>
          </p:cNvPicPr>
          <p:nvPr/>
        </p:nvPicPr>
        <p:blipFill>
          <a:blip r:embed="rId3"/>
          <a:stretch>
            <a:fillRect/>
          </a:stretch>
        </p:blipFill>
        <p:spPr>
          <a:xfrm>
            <a:off x="211775" y="142966"/>
            <a:ext cx="761855" cy="771071"/>
          </a:xfrm>
          <a:prstGeom prst="rect">
            <a:avLst/>
          </a:prstGeom>
        </p:spPr>
      </p:pic>
      <p:pic>
        <p:nvPicPr>
          <p:cNvPr id="5" name="Picture 4">
            <a:extLst>
              <a:ext uri="{FF2B5EF4-FFF2-40B4-BE49-F238E27FC236}">
                <a16:creationId xmlns:a16="http://schemas.microsoft.com/office/drawing/2014/main" id="{47F0E85B-D479-4903-B5D6-DA4F1A22B2C9}"/>
              </a:ext>
            </a:extLst>
          </p:cNvPr>
          <p:cNvPicPr>
            <a:picLocks noChangeAspect="1"/>
          </p:cNvPicPr>
          <p:nvPr/>
        </p:nvPicPr>
        <p:blipFill>
          <a:blip r:embed="rId4"/>
          <a:stretch>
            <a:fillRect/>
          </a:stretch>
        </p:blipFill>
        <p:spPr>
          <a:xfrm>
            <a:off x="2538609" y="130111"/>
            <a:ext cx="730325" cy="783926"/>
          </a:xfrm>
          <a:prstGeom prst="rect">
            <a:avLst/>
          </a:prstGeom>
        </p:spPr>
      </p:pic>
      <p:pic>
        <p:nvPicPr>
          <p:cNvPr id="6" name="Picture 5">
            <a:extLst>
              <a:ext uri="{FF2B5EF4-FFF2-40B4-BE49-F238E27FC236}">
                <a16:creationId xmlns:a16="http://schemas.microsoft.com/office/drawing/2014/main" id="{596D053D-C083-4E13-A0BC-FC550F27FCAD}"/>
              </a:ext>
            </a:extLst>
          </p:cNvPr>
          <p:cNvPicPr>
            <a:picLocks noChangeAspect="1"/>
          </p:cNvPicPr>
          <p:nvPr/>
        </p:nvPicPr>
        <p:blipFill>
          <a:blip r:embed="rId5"/>
          <a:stretch>
            <a:fillRect/>
          </a:stretch>
        </p:blipFill>
        <p:spPr>
          <a:xfrm>
            <a:off x="1035458" y="0"/>
            <a:ext cx="1411782" cy="1057001"/>
          </a:xfrm>
          <a:prstGeom prst="rect">
            <a:avLst/>
          </a:prstGeom>
        </p:spPr>
      </p:pic>
      <p:sp>
        <p:nvSpPr>
          <p:cNvPr id="7" name="TextBox 6">
            <a:extLst>
              <a:ext uri="{FF2B5EF4-FFF2-40B4-BE49-F238E27FC236}">
                <a16:creationId xmlns:a16="http://schemas.microsoft.com/office/drawing/2014/main" id="{0C6A20CB-D4BC-4633-B158-6A3058059E67}"/>
              </a:ext>
            </a:extLst>
          </p:cNvPr>
          <p:cNvSpPr txBox="1"/>
          <p:nvPr/>
        </p:nvSpPr>
        <p:spPr>
          <a:xfrm>
            <a:off x="3318739" y="137686"/>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19" name="Title 1">
            <a:extLst>
              <a:ext uri="{FF2B5EF4-FFF2-40B4-BE49-F238E27FC236}">
                <a16:creationId xmlns:a16="http://schemas.microsoft.com/office/drawing/2014/main" id="{9E68D552-250E-49C9-9C49-FA2C5F5C5251}"/>
              </a:ext>
            </a:extLst>
          </p:cNvPr>
          <p:cNvSpPr txBox="1">
            <a:spLocks/>
          </p:cNvSpPr>
          <p:nvPr/>
        </p:nvSpPr>
        <p:spPr>
          <a:xfrm>
            <a:off x="5276012" y="815909"/>
            <a:ext cx="5266482" cy="724892"/>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4800" kern="1200" cap="none" baseline="0">
                <a:solidFill>
                  <a:schemeClr val="tx1"/>
                </a:solidFill>
                <a:latin typeface="+mj-lt"/>
                <a:ea typeface="+mj-ea"/>
                <a:cs typeface="+mj-cs"/>
              </a:defRPr>
            </a:lvl1pPr>
          </a:lstStyle>
          <a:p>
            <a:r>
              <a:rPr lang="id-ID" sz="2400"/>
              <a:t>Motorik Kasar Motorik Halus Usia 2-3 tahun Melompat di tempat</a:t>
            </a:r>
            <a:endParaRPr lang="id-ID" sz="2400" dirty="0"/>
          </a:p>
        </p:txBody>
      </p:sp>
      <p:sp>
        <p:nvSpPr>
          <p:cNvPr id="20" name="Content Placeholder 3">
            <a:extLst>
              <a:ext uri="{FF2B5EF4-FFF2-40B4-BE49-F238E27FC236}">
                <a16:creationId xmlns:a16="http://schemas.microsoft.com/office/drawing/2014/main" id="{18FB4282-9D85-47BC-83A1-3C92987DCEE7}"/>
              </a:ext>
            </a:extLst>
          </p:cNvPr>
          <p:cNvSpPr txBox="1">
            <a:spLocks/>
          </p:cNvSpPr>
          <p:nvPr/>
        </p:nvSpPr>
        <p:spPr>
          <a:xfrm>
            <a:off x="1855694" y="1915318"/>
            <a:ext cx="4040188" cy="3941763"/>
          </a:xfrm>
          <a:prstGeom prst="rect">
            <a:avLst/>
          </a:prstGeo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a:t>Berjalan mundur 3 meter</a:t>
            </a:r>
          </a:p>
          <a:p>
            <a:r>
              <a:rPr lang="id-ID"/>
              <a:t>Menendang bola dg mengayunkan kaki</a:t>
            </a:r>
          </a:p>
          <a:p>
            <a:r>
              <a:rPr lang="id-ID"/>
              <a:t>Memanjat mebel dan berdiri di atasnya</a:t>
            </a:r>
          </a:p>
          <a:p>
            <a:r>
              <a:rPr lang="id-ID"/>
              <a:t>Langsung bangun tanpa berpegangan ketika berbaring</a:t>
            </a:r>
          </a:p>
          <a:p>
            <a:r>
              <a:rPr lang="id-ID"/>
              <a:t>Berjalan jinjit</a:t>
            </a:r>
          </a:p>
          <a:p>
            <a:r>
              <a:rPr lang="id-ID"/>
              <a:t>Berdiri sebelah kaki</a:t>
            </a:r>
          </a:p>
          <a:p>
            <a:r>
              <a:rPr lang="id-ID"/>
              <a:t>Naik tangga dg kaki</a:t>
            </a:r>
          </a:p>
          <a:p>
            <a:r>
              <a:rPr lang="id-ID"/>
              <a:t>Lompat dar anak tangga terakhir</a:t>
            </a:r>
          </a:p>
          <a:p>
            <a:r>
              <a:rPr lang="id-ID"/>
              <a:t>Mengayuh sepeda</a:t>
            </a:r>
            <a:endParaRPr lang="id-ID" dirty="0"/>
          </a:p>
        </p:txBody>
      </p:sp>
      <p:sp>
        <p:nvSpPr>
          <p:cNvPr id="21" name="Content Placeholder 5">
            <a:extLst>
              <a:ext uri="{FF2B5EF4-FFF2-40B4-BE49-F238E27FC236}">
                <a16:creationId xmlns:a16="http://schemas.microsoft.com/office/drawing/2014/main" id="{A17537C7-AFA0-46AA-8E46-915DA1BC7345}"/>
              </a:ext>
            </a:extLst>
          </p:cNvPr>
          <p:cNvSpPr txBox="1">
            <a:spLocks/>
          </p:cNvSpPr>
          <p:nvPr/>
        </p:nvSpPr>
        <p:spPr>
          <a:xfrm>
            <a:off x="6043519" y="1915318"/>
            <a:ext cx="4041775" cy="3941763"/>
          </a:xfrm>
          <a:prstGeom prst="rect">
            <a:avLst/>
          </a:prstGeom>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a:t>Melakukan kegiatan dg satu seperti mencorat-coret</a:t>
            </a:r>
          </a:p>
          <a:p>
            <a:r>
              <a:rPr lang="id-ID"/>
              <a:t>Menggambar garis lurus serta lingkaran tak baraturan</a:t>
            </a:r>
          </a:p>
          <a:p>
            <a:r>
              <a:rPr lang="id-ID"/>
              <a:t>Membuka gerendel pintu</a:t>
            </a:r>
          </a:p>
          <a:p>
            <a:r>
              <a:rPr lang="id-ID"/>
              <a:t>Menggenggam pensil</a:t>
            </a:r>
          </a:p>
          <a:p>
            <a:r>
              <a:rPr lang="id-ID"/>
              <a:t>Menggunting gd tdk sempurna</a:t>
            </a:r>
          </a:p>
          <a:p>
            <a:r>
              <a:rPr lang="id-ID"/>
              <a:t>Mengancingkan baju</a:t>
            </a:r>
          </a:p>
          <a:p>
            <a:r>
              <a:rPr lang="id-ID"/>
              <a:t>Membuka tutup toples</a:t>
            </a:r>
          </a:p>
          <a:p>
            <a:r>
              <a:rPr lang="id-ID"/>
              <a:t>Memakai baju lengkap sendiri</a:t>
            </a:r>
            <a:br>
              <a:rPr lang="id-ID"/>
            </a:br>
            <a:endParaRPr lang="id-ID" dirty="0"/>
          </a:p>
        </p:txBody>
      </p:sp>
    </p:spTree>
    <p:extLst>
      <p:ext uri="{BB962C8B-B14F-4D97-AF65-F5344CB8AC3E}">
        <p14:creationId xmlns:p14="http://schemas.microsoft.com/office/powerpoint/2010/main" val="1096717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F84FA4-82FC-4D21-BB76-0E6370F596E0}"/>
              </a:ext>
            </a:extLst>
          </p:cNvPr>
          <p:cNvPicPr>
            <a:picLocks noChangeAspect="1"/>
          </p:cNvPicPr>
          <p:nvPr/>
        </p:nvPicPr>
        <p:blipFill>
          <a:blip r:embed="rId3"/>
          <a:stretch>
            <a:fillRect/>
          </a:stretch>
        </p:blipFill>
        <p:spPr>
          <a:xfrm>
            <a:off x="0" y="85339"/>
            <a:ext cx="761855" cy="771071"/>
          </a:xfrm>
          <a:prstGeom prst="rect">
            <a:avLst/>
          </a:prstGeom>
        </p:spPr>
      </p:pic>
      <p:pic>
        <p:nvPicPr>
          <p:cNvPr id="7" name="Picture 6">
            <a:extLst>
              <a:ext uri="{FF2B5EF4-FFF2-40B4-BE49-F238E27FC236}">
                <a16:creationId xmlns:a16="http://schemas.microsoft.com/office/drawing/2014/main" id="{4E6C49B7-6B3F-4717-97F7-37AC6F6D41EB}"/>
              </a:ext>
            </a:extLst>
          </p:cNvPr>
          <p:cNvPicPr>
            <a:picLocks noChangeAspect="1"/>
          </p:cNvPicPr>
          <p:nvPr/>
        </p:nvPicPr>
        <p:blipFill>
          <a:blip r:embed="rId4"/>
          <a:stretch>
            <a:fillRect/>
          </a:stretch>
        </p:blipFill>
        <p:spPr>
          <a:xfrm>
            <a:off x="2326834" y="72484"/>
            <a:ext cx="730325" cy="783926"/>
          </a:xfrm>
          <a:prstGeom prst="rect">
            <a:avLst/>
          </a:prstGeom>
        </p:spPr>
      </p:pic>
      <p:pic>
        <p:nvPicPr>
          <p:cNvPr id="8" name="Picture 7">
            <a:extLst>
              <a:ext uri="{FF2B5EF4-FFF2-40B4-BE49-F238E27FC236}">
                <a16:creationId xmlns:a16="http://schemas.microsoft.com/office/drawing/2014/main" id="{93B42B72-21C5-4193-8B48-742FBEEBEEE3}"/>
              </a:ext>
            </a:extLst>
          </p:cNvPr>
          <p:cNvPicPr>
            <a:picLocks noChangeAspect="1"/>
          </p:cNvPicPr>
          <p:nvPr/>
        </p:nvPicPr>
        <p:blipFill>
          <a:blip r:embed="rId5"/>
          <a:stretch>
            <a:fillRect/>
          </a:stretch>
        </p:blipFill>
        <p:spPr>
          <a:xfrm>
            <a:off x="823683" y="-57627"/>
            <a:ext cx="1411782" cy="1057001"/>
          </a:xfrm>
          <a:prstGeom prst="rect">
            <a:avLst/>
          </a:prstGeom>
        </p:spPr>
      </p:pic>
      <p:sp>
        <p:nvSpPr>
          <p:cNvPr id="9" name="TextBox 8">
            <a:extLst>
              <a:ext uri="{FF2B5EF4-FFF2-40B4-BE49-F238E27FC236}">
                <a16:creationId xmlns:a16="http://schemas.microsoft.com/office/drawing/2014/main" id="{B9398DFB-0B87-4CFD-96D5-6C112F293231}"/>
              </a:ext>
            </a:extLst>
          </p:cNvPr>
          <p:cNvSpPr txBox="1"/>
          <p:nvPr/>
        </p:nvSpPr>
        <p:spPr>
          <a:xfrm>
            <a:off x="3106964" y="80059"/>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13" name="Title 12">
            <a:extLst>
              <a:ext uri="{FF2B5EF4-FFF2-40B4-BE49-F238E27FC236}">
                <a16:creationId xmlns:a16="http://schemas.microsoft.com/office/drawing/2014/main" id="{1347FBD1-5453-45E1-A3DD-F04C46E70261}"/>
              </a:ext>
            </a:extLst>
          </p:cNvPr>
          <p:cNvSpPr>
            <a:spLocks noGrp="1"/>
          </p:cNvSpPr>
          <p:nvPr>
            <p:ph type="title"/>
          </p:nvPr>
        </p:nvSpPr>
        <p:spPr/>
        <p:txBody>
          <a:bodyPr/>
          <a:lstStyle/>
          <a:p>
            <a:endParaRPr lang="en-ID"/>
          </a:p>
        </p:txBody>
      </p:sp>
      <p:sp>
        <p:nvSpPr>
          <p:cNvPr id="16" name="Title 1">
            <a:extLst>
              <a:ext uri="{FF2B5EF4-FFF2-40B4-BE49-F238E27FC236}">
                <a16:creationId xmlns:a16="http://schemas.microsoft.com/office/drawing/2014/main" id="{8B02AFDA-9EBA-4DE7-BD65-EEEA21DC91BD}"/>
              </a:ext>
            </a:extLst>
          </p:cNvPr>
          <p:cNvSpPr txBox="1">
            <a:spLocks/>
          </p:cNvSpPr>
          <p:nvPr/>
        </p:nvSpPr>
        <p:spPr>
          <a:xfrm>
            <a:off x="5594548" y="818191"/>
            <a:ext cx="4690418" cy="1156940"/>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d-ID" sz="4000"/>
              <a:t>Usia 3-4 tahun</a:t>
            </a:r>
            <a:endParaRPr lang="id-ID" sz="4000" dirty="0"/>
          </a:p>
        </p:txBody>
      </p:sp>
      <p:sp>
        <p:nvSpPr>
          <p:cNvPr id="18" name="Content Placeholder 3">
            <a:extLst>
              <a:ext uri="{FF2B5EF4-FFF2-40B4-BE49-F238E27FC236}">
                <a16:creationId xmlns:a16="http://schemas.microsoft.com/office/drawing/2014/main" id="{7F5C5FC8-5EA6-490A-972A-C5D3BA5A2867}"/>
              </a:ext>
            </a:extLst>
          </p:cNvPr>
          <p:cNvSpPr txBox="1">
            <a:spLocks/>
          </p:cNvSpPr>
          <p:nvPr/>
        </p:nvSpPr>
        <p:spPr>
          <a:xfrm>
            <a:off x="2055812" y="2001837"/>
            <a:ext cx="4040188" cy="3941763"/>
          </a:xfrm>
          <a:prstGeom prst="rect">
            <a:avLst/>
          </a:prstGeo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dirty="0"/>
              <a:t>Berdiri dg tumit, tangan di samping tanpa kehilangan keseimbangan</a:t>
            </a:r>
          </a:p>
          <a:p>
            <a:r>
              <a:rPr lang="id-ID" dirty="0"/>
              <a:t>Melompat dg satu kaki</a:t>
            </a:r>
          </a:p>
          <a:p>
            <a:r>
              <a:rPr lang="id-ID" dirty="0"/>
              <a:t>Berdiri dag satu kaki selama 5 detik</a:t>
            </a:r>
          </a:p>
          <a:p>
            <a:r>
              <a:rPr lang="id-ID" dirty="0"/>
              <a:t>Berjalan menusuri papan</a:t>
            </a:r>
          </a:p>
          <a:p>
            <a:r>
              <a:rPr lang="id-ID" dirty="0"/>
              <a:t>Menggunakan bahu dan siku pd saat melempar bola hingga 3 meter</a:t>
            </a:r>
          </a:p>
          <a:p>
            <a:r>
              <a:rPr lang="id-ID" dirty="0"/>
              <a:t>Menangkap bola besar mengendarai sepeda roda 3</a:t>
            </a:r>
            <a:br>
              <a:rPr lang="id-ID" dirty="0"/>
            </a:br>
            <a:endParaRPr lang="id-ID" dirty="0"/>
          </a:p>
        </p:txBody>
      </p:sp>
      <p:sp>
        <p:nvSpPr>
          <p:cNvPr id="19" name="Content Placeholder 5">
            <a:extLst>
              <a:ext uri="{FF2B5EF4-FFF2-40B4-BE49-F238E27FC236}">
                <a16:creationId xmlns:a16="http://schemas.microsoft.com/office/drawing/2014/main" id="{395C1503-6289-4F42-B3FE-E7717C08C0FE}"/>
              </a:ext>
            </a:extLst>
          </p:cNvPr>
          <p:cNvSpPr txBox="1">
            <a:spLocks/>
          </p:cNvSpPr>
          <p:nvPr/>
        </p:nvSpPr>
        <p:spPr>
          <a:xfrm>
            <a:off x="6243637" y="2001837"/>
            <a:ext cx="4041775" cy="39417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defPPr>
              <a:defRPr lang="en-US"/>
            </a:defPPr>
            <a:lvl1pPr marL="0" algn="ctr" defTabSz="914400" rtl="0" eaLnBrk="1" latinLnBrk="0" hangingPunct="1">
              <a:defRPr sz="2400" b="0" i="0" kern="1200">
                <a:solidFill>
                  <a:schemeClr val="tx1"/>
                </a:solidFill>
                <a:latin typeface="Sagona Book" panose="02020503050505020204" pitchFamily="18" charset="0"/>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r>
              <a:rPr lang="id-ID"/>
              <a:t>Menggambar badan manusia</a:t>
            </a:r>
          </a:p>
          <a:p>
            <a:pPr algn="l"/>
            <a:r>
              <a:rPr lang="id-ID"/>
              <a:t>Menyendok cairan</a:t>
            </a:r>
          </a:p>
          <a:p>
            <a:pPr algn="l"/>
            <a:r>
              <a:rPr lang="id-ID"/>
              <a:t>Mencuci dan melap tangan sendiri</a:t>
            </a:r>
          </a:p>
          <a:p>
            <a:pPr algn="l"/>
            <a:r>
              <a:rPr lang="id-ID"/>
              <a:t>Makan dg sendok garpu</a:t>
            </a:r>
          </a:p>
          <a:p>
            <a:pPr algn="l"/>
            <a:r>
              <a:rPr lang="id-ID"/>
              <a:t>Membawa waadah tanpa menumpahkan isinya</a:t>
            </a:r>
            <a:br>
              <a:rPr lang="id-ID"/>
            </a:br>
            <a:endParaRPr lang="id-ID"/>
          </a:p>
          <a:p>
            <a:pPr algn="l"/>
            <a:endParaRPr lang="id-ID" dirty="0"/>
          </a:p>
        </p:txBody>
      </p:sp>
    </p:spTree>
    <p:extLst>
      <p:ext uri="{BB962C8B-B14F-4D97-AF65-F5344CB8AC3E}">
        <p14:creationId xmlns:p14="http://schemas.microsoft.com/office/powerpoint/2010/main" val="423010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8</a:t>
            </a:fld>
            <a:endParaRPr lang="en-US" dirty="0"/>
          </a:p>
        </p:txBody>
      </p:sp>
      <p:pic>
        <p:nvPicPr>
          <p:cNvPr id="6" name="Picture 5">
            <a:extLst>
              <a:ext uri="{FF2B5EF4-FFF2-40B4-BE49-F238E27FC236}">
                <a16:creationId xmlns:a16="http://schemas.microsoft.com/office/drawing/2014/main" id="{80D8DCF3-CA05-41A9-9020-A9ACEE451519}"/>
              </a:ext>
            </a:extLst>
          </p:cNvPr>
          <p:cNvPicPr>
            <a:picLocks noChangeAspect="1"/>
          </p:cNvPicPr>
          <p:nvPr/>
        </p:nvPicPr>
        <p:blipFill>
          <a:blip r:embed="rId3"/>
          <a:stretch>
            <a:fillRect/>
          </a:stretch>
        </p:blipFill>
        <p:spPr>
          <a:xfrm>
            <a:off x="131092" y="142966"/>
            <a:ext cx="761855" cy="771071"/>
          </a:xfrm>
          <a:prstGeom prst="rect">
            <a:avLst/>
          </a:prstGeom>
        </p:spPr>
      </p:pic>
      <p:pic>
        <p:nvPicPr>
          <p:cNvPr id="7" name="Picture 6">
            <a:extLst>
              <a:ext uri="{FF2B5EF4-FFF2-40B4-BE49-F238E27FC236}">
                <a16:creationId xmlns:a16="http://schemas.microsoft.com/office/drawing/2014/main" id="{854817A8-D0B5-4687-BAE1-F3C7EE6FAB8C}"/>
              </a:ext>
            </a:extLst>
          </p:cNvPr>
          <p:cNvPicPr>
            <a:picLocks noChangeAspect="1"/>
          </p:cNvPicPr>
          <p:nvPr/>
        </p:nvPicPr>
        <p:blipFill>
          <a:blip r:embed="rId4"/>
          <a:stretch>
            <a:fillRect/>
          </a:stretch>
        </p:blipFill>
        <p:spPr>
          <a:xfrm>
            <a:off x="2457926" y="130111"/>
            <a:ext cx="730325" cy="783926"/>
          </a:xfrm>
          <a:prstGeom prst="rect">
            <a:avLst/>
          </a:prstGeom>
        </p:spPr>
      </p:pic>
      <p:pic>
        <p:nvPicPr>
          <p:cNvPr id="8" name="Picture 7">
            <a:extLst>
              <a:ext uri="{FF2B5EF4-FFF2-40B4-BE49-F238E27FC236}">
                <a16:creationId xmlns:a16="http://schemas.microsoft.com/office/drawing/2014/main" id="{B72777CA-DF12-4BB9-9D9C-FF30D19625EA}"/>
              </a:ext>
            </a:extLst>
          </p:cNvPr>
          <p:cNvPicPr>
            <a:picLocks noChangeAspect="1"/>
          </p:cNvPicPr>
          <p:nvPr/>
        </p:nvPicPr>
        <p:blipFill>
          <a:blip r:embed="rId5"/>
          <a:stretch>
            <a:fillRect/>
          </a:stretch>
        </p:blipFill>
        <p:spPr>
          <a:xfrm>
            <a:off x="954775" y="0"/>
            <a:ext cx="1411782" cy="1057001"/>
          </a:xfrm>
          <a:prstGeom prst="rect">
            <a:avLst/>
          </a:prstGeom>
        </p:spPr>
      </p:pic>
      <p:sp>
        <p:nvSpPr>
          <p:cNvPr id="9" name="TextBox 8">
            <a:extLst>
              <a:ext uri="{FF2B5EF4-FFF2-40B4-BE49-F238E27FC236}">
                <a16:creationId xmlns:a16="http://schemas.microsoft.com/office/drawing/2014/main" id="{850D1AEF-E1BE-4409-B0DB-9C6C8925266F}"/>
              </a:ext>
            </a:extLst>
          </p:cNvPr>
          <p:cNvSpPr txBox="1"/>
          <p:nvPr/>
        </p:nvSpPr>
        <p:spPr>
          <a:xfrm>
            <a:off x="3238056" y="137686"/>
            <a:ext cx="5227248" cy="861774"/>
          </a:xfrm>
          <a:prstGeom prst="rect">
            <a:avLst/>
          </a:prstGeom>
          <a:noFill/>
        </p:spPr>
        <p:txBody>
          <a:bodyPr wrap="square">
            <a:spAutoFit/>
          </a:bodyPr>
          <a:lstStyle/>
          <a:p>
            <a:r>
              <a:rPr lang="en-US" sz="1600" b="0" cap="none" spc="0" dirty="0" err="1">
                <a:ln w="0"/>
                <a:solidFill>
                  <a:schemeClr val="tx1"/>
                </a:solidFill>
                <a:effectLst>
                  <a:outerShdw blurRad="38100" dist="19050" dir="2700000" algn="tl" rotWithShape="0">
                    <a:schemeClr val="dk1">
                      <a:alpha val="40000"/>
                    </a:schemeClr>
                  </a:outerShdw>
                </a:effectLst>
              </a:rPr>
              <a:t>Universitas</a:t>
            </a:r>
            <a:r>
              <a:rPr lang="en-US" sz="1600" b="0" cap="none" spc="0" dirty="0">
                <a:ln w="0"/>
                <a:solidFill>
                  <a:schemeClr val="tx1"/>
                </a:solidFill>
                <a:effectLst>
                  <a:outerShdw blurRad="38100" dist="19050" dir="2700000" algn="tl" rotWithShape="0">
                    <a:schemeClr val="dk1">
                      <a:alpha val="40000"/>
                    </a:schemeClr>
                  </a:outerShdw>
                </a:effectLst>
              </a:rPr>
              <a:t> </a:t>
            </a:r>
          </a:p>
          <a:p>
            <a:r>
              <a:rPr lang="en-US" sz="1600" b="0" cap="none" spc="0" dirty="0">
                <a:ln w="0"/>
                <a:solidFill>
                  <a:schemeClr val="tx1"/>
                </a:solidFill>
                <a:effectLst>
                  <a:outerShdw blurRad="38100" dist="19050" dir="2700000" algn="tl" rotWithShape="0">
                    <a:schemeClr val="dk1">
                      <a:alpha val="40000"/>
                    </a:schemeClr>
                  </a:outerShdw>
                </a:effectLst>
              </a:rPr>
              <a:t>Muhammadiyah </a:t>
            </a:r>
          </a:p>
          <a:p>
            <a:r>
              <a:rPr lang="en-US" sz="1600" b="0" cap="none" spc="0" dirty="0">
                <a:ln w="0"/>
                <a:solidFill>
                  <a:schemeClr val="tx1"/>
                </a:solidFill>
                <a:effectLst>
                  <a:outerShdw blurRad="38100" dist="19050" dir="2700000" algn="tl" rotWithShape="0">
                    <a:schemeClr val="dk1">
                      <a:alpha val="40000"/>
                    </a:schemeClr>
                  </a:outerShdw>
                </a:effectLst>
              </a:rPr>
              <a:t>Banjarmasin</a:t>
            </a:r>
          </a:p>
        </p:txBody>
      </p:sp>
      <p:sp>
        <p:nvSpPr>
          <p:cNvPr id="3" name="Content Placeholder 2">
            <a:extLst>
              <a:ext uri="{FF2B5EF4-FFF2-40B4-BE49-F238E27FC236}">
                <a16:creationId xmlns:a16="http://schemas.microsoft.com/office/drawing/2014/main" id="{DE81F6FC-FD72-40DD-8B4A-A366C0FCCC49}"/>
              </a:ext>
            </a:extLst>
          </p:cNvPr>
          <p:cNvSpPr>
            <a:spLocks noGrp="1"/>
          </p:cNvSpPr>
          <p:nvPr>
            <p:ph sz="quarter" idx="13"/>
          </p:nvPr>
        </p:nvSpPr>
        <p:spPr/>
        <p:txBody>
          <a:bodyPr/>
          <a:lstStyle/>
          <a:p>
            <a:endParaRPr lang="en-ID" dirty="0"/>
          </a:p>
        </p:txBody>
      </p:sp>
      <p:sp>
        <p:nvSpPr>
          <p:cNvPr id="10" name="Content Placeholder 9">
            <a:extLst>
              <a:ext uri="{FF2B5EF4-FFF2-40B4-BE49-F238E27FC236}">
                <a16:creationId xmlns:a16="http://schemas.microsoft.com/office/drawing/2014/main" id="{F1D32675-610D-4878-A217-C082200C6244}"/>
              </a:ext>
            </a:extLst>
          </p:cNvPr>
          <p:cNvSpPr>
            <a:spLocks noGrp="1"/>
          </p:cNvSpPr>
          <p:nvPr>
            <p:ph sz="quarter" idx="12"/>
          </p:nvPr>
        </p:nvSpPr>
        <p:spPr/>
        <p:txBody>
          <a:bodyPr/>
          <a:lstStyle/>
          <a:p>
            <a:endParaRPr lang="en-ID"/>
          </a:p>
        </p:txBody>
      </p:sp>
      <p:sp>
        <p:nvSpPr>
          <p:cNvPr id="14" name="Title 13">
            <a:extLst>
              <a:ext uri="{FF2B5EF4-FFF2-40B4-BE49-F238E27FC236}">
                <a16:creationId xmlns:a16="http://schemas.microsoft.com/office/drawing/2014/main" id="{36F08595-046A-4E5D-963A-F7FF6803935A}"/>
              </a:ext>
            </a:extLst>
          </p:cNvPr>
          <p:cNvSpPr>
            <a:spLocks noGrp="1"/>
          </p:cNvSpPr>
          <p:nvPr>
            <p:ph type="title"/>
          </p:nvPr>
        </p:nvSpPr>
        <p:spPr/>
        <p:txBody>
          <a:bodyPr/>
          <a:lstStyle/>
          <a:p>
            <a:endParaRPr lang="en-ID" dirty="0"/>
          </a:p>
        </p:txBody>
      </p:sp>
      <p:sp>
        <p:nvSpPr>
          <p:cNvPr id="16" name="Title 1">
            <a:extLst>
              <a:ext uri="{FF2B5EF4-FFF2-40B4-BE49-F238E27FC236}">
                <a16:creationId xmlns:a16="http://schemas.microsoft.com/office/drawing/2014/main" id="{DEEBDFB7-4E34-49A6-8761-1DB653F4AFF7}"/>
              </a:ext>
            </a:extLst>
          </p:cNvPr>
          <p:cNvSpPr txBox="1">
            <a:spLocks/>
          </p:cNvSpPr>
          <p:nvPr/>
        </p:nvSpPr>
        <p:spPr>
          <a:xfrm>
            <a:off x="5387438" y="789170"/>
            <a:ext cx="5122466" cy="101292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id-ID" sz="4400"/>
              <a:t>Usia 4-5 tahun</a:t>
            </a:r>
            <a:endParaRPr lang="id-ID" sz="4400" dirty="0"/>
          </a:p>
        </p:txBody>
      </p:sp>
      <p:sp>
        <p:nvSpPr>
          <p:cNvPr id="17" name="Content Placeholder 3">
            <a:extLst>
              <a:ext uri="{FF2B5EF4-FFF2-40B4-BE49-F238E27FC236}">
                <a16:creationId xmlns:a16="http://schemas.microsoft.com/office/drawing/2014/main" id="{88A35C6E-49A0-4623-B409-FB1CF68D3AC1}"/>
              </a:ext>
            </a:extLst>
          </p:cNvPr>
          <p:cNvSpPr txBox="1">
            <a:spLocks/>
          </p:cNvSpPr>
          <p:nvPr/>
        </p:nvSpPr>
        <p:spPr>
          <a:xfrm>
            <a:off x="2280750" y="1828800"/>
            <a:ext cx="4040188" cy="3941763"/>
          </a:xfrm>
          <a:prstGeom prst="rect">
            <a:avLst/>
          </a:prstGeo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id-ID" dirty="0"/>
              <a:t>Menuruni tangga langkah demi langkah</a:t>
            </a:r>
          </a:p>
          <a:p>
            <a:r>
              <a:rPr lang="id-ID" dirty="0"/>
              <a:t>Tetap seimbang ketika berjalan mundur</a:t>
            </a:r>
          </a:p>
          <a:p>
            <a:r>
              <a:rPr lang="id-ID" dirty="0"/>
              <a:t>Melompat selokan selebar ½ m dg kaki satu</a:t>
            </a:r>
          </a:p>
          <a:p>
            <a:r>
              <a:rPr lang="id-ID" dirty="0"/>
              <a:t>Melempar bola melebihi 4m</a:t>
            </a:r>
          </a:p>
          <a:p>
            <a:r>
              <a:rPr lang="id-ID" dirty="0"/>
              <a:t>Membuat belokan tajam dg sepeda roda 3</a:t>
            </a:r>
          </a:p>
          <a:p>
            <a:r>
              <a:rPr lang="id-ID" dirty="0"/>
              <a:t>Memanjat tangga-rangga di lapangan bermain</a:t>
            </a:r>
          </a:p>
        </p:txBody>
      </p:sp>
      <p:sp>
        <p:nvSpPr>
          <p:cNvPr id="18" name="Content Placeholder 5">
            <a:extLst>
              <a:ext uri="{FF2B5EF4-FFF2-40B4-BE49-F238E27FC236}">
                <a16:creationId xmlns:a16="http://schemas.microsoft.com/office/drawing/2014/main" id="{5F3700CD-9C97-40E5-A9D9-6E7DD2796BE3}"/>
              </a:ext>
            </a:extLst>
          </p:cNvPr>
          <p:cNvSpPr txBox="1">
            <a:spLocks/>
          </p:cNvSpPr>
          <p:nvPr/>
        </p:nvSpPr>
        <p:spPr>
          <a:xfrm>
            <a:off x="6468575" y="1828800"/>
            <a:ext cx="4041775" cy="394176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defPPr>
              <a:defRPr lang="en-US"/>
            </a:defPPr>
            <a:lvl1pPr marL="0" algn="ctr" defTabSz="914400" rtl="0" eaLnBrk="1" latinLnBrk="0" hangingPunct="1">
              <a:defRPr sz="2400" b="0" i="0" kern="1200">
                <a:solidFill>
                  <a:schemeClr val="tx1"/>
                </a:solidFill>
                <a:latin typeface="Sagona Book" panose="02020503050505020204" pitchFamily="18" charset="0"/>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l"/>
            <a:r>
              <a:rPr lang="id-ID" dirty="0"/>
              <a:t>Menggunakan gunting dg baik, meski blm lurus</a:t>
            </a:r>
          </a:p>
          <a:p>
            <a:pPr algn="l"/>
            <a:r>
              <a:rPr lang="id-ID" dirty="0"/>
              <a:t>Memasukkan surat ke dlm amplop</a:t>
            </a:r>
          </a:p>
          <a:p>
            <a:pPr algn="l"/>
            <a:r>
              <a:rPr lang="id-ID" dirty="0"/>
              <a:t>Membawa secangkir kopi beberapa metr tanpa tumpah</a:t>
            </a:r>
          </a:p>
          <a:p>
            <a:pPr algn="l"/>
            <a:r>
              <a:rPr lang="id-ID" dirty="0"/>
              <a:t>Memasukkan benang ke dlmn jarum</a:t>
            </a:r>
          </a:p>
          <a:p>
            <a:pPr algn="l"/>
            <a:r>
              <a:rPr lang="id-ID" dirty="0"/>
              <a:t>Mengoleskan selai</a:t>
            </a:r>
          </a:p>
        </p:txBody>
      </p:sp>
    </p:spTree>
    <p:extLst>
      <p:ext uri="{BB962C8B-B14F-4D97-AF65-F5344CB8AC3E}">
        <p14:creationId xmlns:p14="http://schemas.microsoft.com/office/powerpoint/2010/main" val="3748348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3031" y="443465"/>
            <a:ext cx="5911280" cy="1844849"/>
          </a:xfrm>
        </p:spPr>
        <p:txBody>
          <a:bodyPr>
            <a:normAutofit/>
          </a:bodyPr>
          <a:lstStyle/>
          <a:p>
            <a:r>
              <a:rPr lang="id-ID" sz="2000" dirty="0">
                <a:solidFill>
                  <a:schemeClr val="tx1"/>
                </a:solidFill>
              </a:rPr>
              <a:t>Faktor yang mempengaruhi </a:t>
            </a:r>
            <a:br>
              <a:rPr lang="en-US" sz="2000" dirty="0">
                <a:solidFill>
                  <a:schemeClr val="tx1"/>
                </a:solidFill>
              </a:rPr>
            </a:br>
            <a:r>
              <a:rPr lang="id-ID" sz="2000" dirty="0">
                <a:solidFill>
                  <a:schemeClr val="tx1"/>
                </a:solidFill>
              </a:rPr>
              <a:t>fisik seorang anak</a:t>
            </a:r>
          </a:p>
        </p:txBody>
      </p:sp>
      <p:sp>
        <p:nvSpPr>
          <p:cNvPr id="3" name="Content Placeholder 2"/>
          <p:cNvSpPr>
            <a:spLocks noGrp="1"/>
          </p:cNvSpPr>
          <p:nvPr>
            <p:ph idx="1"/>
          </p:nvPr>
        </p:nvSpPr>
        <p:spPr>
          <a:xfrm>
            <a:off x="5673008" y="3024311"/>
            <a:ext cx="7358063" cy="3024336"/>
          </a:xfrm>
        </p:spPr>
        <p:txBody>
          <a:bodyPr>
            <a:normAutofit/>
          </a:bodyPr>
          <a:lstStyle/>
          <a:p>
            <a:pPr marL="342900" indent="-342900" algn="l">
              <a:buFont typeface="Arial" panose="020B0604020202020204" pitchFamily="34" charset="0"/>
              <a:buChar char="•"/>
            </a:pPr>
            <a:r>
              <a:rPr lang="id-ID" dirty="0"/>
              <a:t>Keturunan </a:t>
            </a:r>
          </a:p>
          <a:p>
            <a:pPr marL="342900" indent="-342900" algn="l">
              <a:buFont typeface="Arial" panose="020B0604020202020204" pitchFamily="34" charset="0"/>
              <a:buChar char="•"/>
            </a:pPr>
            <a:r>
              <a:rPr lang="id-ID" dirty="0"/>
              <a:t>Asupan gizi</a:t>
            </a:r>
          </a:p>
          <a:p>
            <a:pPr marL="342900" indent="-342900" algn="l">
              <a:buFont typeface="Arial" panose="020B0604020202020204" pitchFamily="34" charset="0"/>
              <a:buChar char="•"/>
            </a:pPr>
            <a:r>
              <a:rPr lang="id-ID" dirty="0"/>
              <a:t>Lingkungan dan pemberian stimulasi</a:t>
            </a:r>
          </a:p>
          <a:p>
            <a:pPr marL="342900" indent="-342900" algn="l">
              <a:buFont typeface="Arial" panose="020B0604020202020204" pitchFamily="34" charset="0"/>
              <a:buChar char="•"/>
            </a:pPr>
            <a:endParaRPr lang="id-ID" dirty="0"/>
          </a:p>
        </p:txBody>
      </p:sp>
      <p:pic>
        <p:nvPicPr>
          <p:cNvPr id="4" name="Picture 3">
            <a:extLst>
              <a:ext uri="{FF2B5EF4-FFF2-40B4-BE49-F238E27FC236}">
                <a16:creationId xmlns:a16="http://schemas.microsoft.com/office/drawing/2014/main" id="{2D8E3C55-5074-4703-8863-2309C891ACEA}"/>
              </a:ext>
            </a:extLst>
          </p:cNvPr>
          <p:cNvPicPr>
            <a:picLocks noChangeAspect="1"/>
          </p:cNvPicPr>
          <p:nvPr/>
        </p:nvPicPr>
        <p:blipFill>
          <a:blip r:embed="rId2"/>
          <a:stretch>
            <a:fillRect/>
          </a:stretch>
        </p:blipFill>
        <p:spPr>
          <a:xfrm>
            <a:off x="1389697" y="91218"/>
            <a:ext cx="696074" cy="704494"/>
          </a:xfrm>
          <a:prstGeom prst="rect">
            <a:avLst/>
          </a:prstGeom>
        </p:spPr>
      </p:pic>
      <p:pic>
        <p:nvPicPr>
          <p:cNvPr id="5" name="Picture 4">
            <a:extLst>
              <a:ext uri="{FF2B5EF4-FFF2-40B4-BE49-F238E27FC236}">
                <a16:creationId xmlns:a16="http://schemas.microsoft.com/office/drawing/2014/main" id="{171CB882-F7CA-4E20-A510-FC2A43C48747}"/>
              </a:ext>
            </a:extLst>
          </p:cNvPr>
          <p:cNvPicPr>
            <a:picLocks noChangeAspect="1"/>
          </p:cNvPicPr>
          <p:nvPr/>
        </p:nvPicPr>
        <p:blipFill>
          <a:blip r:embed="rId3"/>
          <a:stretch>
            <a:fillRect/>
          </a:stretch>
        </p:blipFill>
        <p:spPr>
          <a:xfrm>
            <a:off x="3510452" y="60210"/>
            <a:ext cx="656324" cy="704494"/>
          </a:xfrm>
          <a:prstGeom prst="rect">
            <a:avLst/>
          </a:prstGeom>
        </p:spPr>
      </p:pic>
      <p:pic>
        <p:nvPicPr>
          <p:cNvPr id="6" name="Picture 5">
            <a:extLst>
              <a:ext uri="{FF2B5EF4-FFF2-40B4-BE49-F238E27FC236}">
                <a16:creationId xmlns:a16="http://schemas.microsoft.com/office/drawing/2014/main" id="{16BE94D8-5EC1-487E-9D88-BB12AD5CCD63}"/>
              </a:ext>
            </a:extLst>
          </p:cNvPr>
          <p:cNvPicPr>
            <a:picLocks noChangeAspect="1"/>
          </p:cNvPicPr>
          <p:nvPr/>
        </p:nvPicPr>
        <p:blipFill>
          <a:blip r:embed="rId4"/>
          <a:stretch>
            <a:fillRect/>
          </a:stretch>
        </p:blipFill>
        <p:spPr>
          <a:xfrm>
            <a:off x="2180526" y="-81879"/>
            <a:ext cx="1403350" cy="1050688"/>
          </a:xfrm>
          <a:prstGeom prst="rect">
            <a:avLst/>
          </a:prstGeom>
        </p:spPr>
      </p:pic>
      <p:sp>
        <p:nvSpPr>
          <p:cNvPr id="7" name="TextBox 6">
            <a:extLst>
              <a:ext uri="{FF2B5EF4-FFF2-40B4-BE49-F238E27FC236}">
                <a16:creationId xmlns:a16="http://schemas.microsoft.com/office/drawing/2014/main" id="{186AC4AF-E0BC-475B-8186-E3ECF28CF4FF}"/>
              </a:ext>
            </a:extLst>
          </p:cNvPr>
          <p:cNvSpPr txBox="1"/>
          <p:nvPr/>
        </p:nvSpPr>
        <p:spPr>
          <a:xfrm>
            <a:off x="4174224" y="44624"/>
            <a:ext cx="6098240" cy="738664"/>
          </a:xfrm>
          <a:prstGeom prst="rect">
            <a:avLst/>
          </a:prstGeom>
          <a:noFill/>
        </p:spPr>
        <p:txBody>
          <a:bodyPr wrap="square">
            <a:spAutoFit/>
          </a:bodyPr>
          <a:lstStyle/>
          <a:p>
            <a:r>
              <a:rPr lang="en-US" sz="1400" dirty="0" err="1">
                <a:ln w="0"/>
                <a:effectLst>
                  <a:outerShdw blurRad="38100" dist="19050" dir="2700000" algn="tl" rotWithShape="0">
                    <a:schemeClr val="dk1">
                      <a:alpha val="40000"/>
                    </a:schemeClr>
                  </a:outerShdw>
                </a:effectLst>
              </a:rPr>
              <a:t>Universitas</a:t>
            </a:r>
            <a:r>
              <a:rPr lang="en-US" sz="1400" dirty="0">
                <a:ln w="0"/>
                <a:effectLst>
                  <a:outerShdw blurRad="38100" dist="19050" dir="2700000" algn="tl" rotWithShape="0">
                    <a:schemeClr val="dk1">
                      <a:alpha val="40000"/>
                    </a:schemeClr>
                  </a:outerShdw>
                </a:effectLst>
              </a:rPr>
              <a:t> </a:t>
            </a:r>
          </a:p>
          <a:p>
            <a:r>
              <a:rPr lang="en-US" sz="1400" dirty="0">
                <a:ln w="0"/>
                <a:effectLst>
                  <a:outerShdw blurRad="38100" dist="19050" dir="2700000" algn="tl" rotWithShape="0">
                    <a:schemeClr val="dk1">
                      <a:alpha val="40000"/>
                    </a:schemeClr>
                  </a:outerShdw>
                </a:effectLst>
              </a:rPr>
              <a:t>Muhammadiyah </a:t>
            </a:r>
          </a:p>
          <a:p>
            <a:r>
              <a:rPr lang="en-US" sz="1400" dirty="0">
                <a:ln w="0"/>
                <a:effectLst>
                  <a:outerShdw blurRad="38100" dist="19050" dir="2700000" algn="tl" rotWithShape="0">
                    <a:schemeClr val="dk1">
                      <a:alpha val="40000"/>
                    </a:schemeClr>
                  </a:outerShdw>
                </a:effectLst>
              </a:rPr>
              <a:t>Banjarmasin</a:t>
            </a:r>
          </a:p>
        </p:txBody>
      </p:sp>
    </p:spTree>
    <p:extLst>
      <p:ext uri="{BB962C8B-B14F-4D97-AF65-F5344CB8AC3E}">
        <p14:creationId xmlns:p14="http://schemas.microsoft.com/office/powerpoint/2010/main" val="174394521"/>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1249AD37-9510-4A2D-B790-12C439A83F93}">
  <ds:schemaRefs>
    <ds:schemaRef ds:uri="http://schemas.microsoft.com/sharepoint/v3/contenttype/forms"/>
  </ds:schemaRefs>
</ds:datastoreItem>
</file>

<file path=customXml/itemProps2.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DF9CEC-52C2-4D14-B2F5-11176002A8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Gallery</Template>
  <TotalTime>0</TotalTime>
  <Words>1463</Words>
  <Application>Microsoft Office PowerPoint</Application>
  <PresentationFormat>Widescreen</PresentationFormat>
  <Paragraphs>277</Paragraphs>
  <Slides>24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Courier New</vt:lpstr>
      <vt:lpstr>Gill Sans</vt:lpstr>
      <vt:lpstr>Gill Sans Nova Light</vt:lpstr>
      <vt:lpstr>Sagona Book</vt:lpstr>
      <vt:lpstr>Custom</vt:lpstr>
      <vt:lpstr>PowerPoint Presentation</vt:lpstr>
      <vt:lpstr>Sub-CPMK2: Mampu menjelaskan tahap pertumbuhan dan perkembangan fisik motorik anak usia dini (C2,A3)</vt:lpstr>
      <vt:lpstr>Tahap Pertumbuhan Fisik Motorik Anak </vt:lpstr>
      <vt:lpstr>Pra Sekolah</vt:lpstr>
      <vt:lpstr>PowerPoint Presentation</vt:lpstr>
      <vt:lpstr>PowerPoint Presentation</vt:lpstr>
      <vt:lpstr>PowerPoint Presentation</vt:lpstr>
      <vt:lpstr>PowerPoint Presentation</vt:lpstr>
      <vt:lpstr>Faktor yang mempengaruhi  fisik seorang anak</vt:lpstr>
      <vt:lpstr>PowerPoint Presentation</vt:lpstr>
      <vt:lpstr>PowerPoint Presentation</vt:lpstr>
      <vt:lpstr>PowerPoint Presentation</vt:lpstr>
      <vt:lpstr>PowerPoint Presentation</vt:lpstr>
      <vt:lpstr>PowerPoint Presentation</vt:lpstr>
      <vt:lpstr>PowerPoint Presentation</vt:lpstr>
      <vt:lpstr>Penyusunan kegiatan pembelajaran yang mengembangkan motorik anak haruslah disusun berdasarkan tiga tahap kegiatan yaitu: - Kegiatan pembukaan atau awal - Kegiatan inti - Kegiatan penutup Evaluasi atau yang biasa disebut dengan penilaian merupakan suatu penetapan makna atau keputusan terhadap sesuatu berdasarkan data hasil pengukuran atau berdasarkan suatu ukuran tertentu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2024-07-21T13:56:39Z</dcterms:created>
  <dcterms:modified xsi:type="dcterms:W3CDTF">2024-07-21T15:13:57Z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