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50"/>
  </p:handoutMasterIdLst>
  <p:sldIdLst>
    <p:sldId id="256" r:id="rId3"/>
    <p:sldId id="275" r:id="rId4"/>
    <p:sldId id="294" r:id="rId5"/>
    <p:sldId id="303" r:id="rId6"/>
    <p:sldId id="266" r:id="rId7"/>
    <p:sldId id="287" r:id="rId8"/>
    <p:sldId id="277" r:id="rId9"/>
    <p:sldId id="304" r:id="rId10"/>
    <p:sldId id="274" r:id="rId11"/>
    <p:sldId id="278" r:id="rId12"/>
    <p:sldId id="279" r:id="rId13"/>
    <p:sldId id="273" r:id="rId14"/>
    <p:sldId id="281" r:id="rId15"/>
    <p:sldId id="280" r:id="rId16"/>
    <p:sldId id="300" r:id="rId17"/>
    <p:sldId id="297" r:id="rId18"/>
    <p:sldId id="261" r:id="rId19"/>
    <p:sldId id="298" r:id="rId20"/>
    <p:sldId id="290" r:id="rId21"/>
    <p:sldId id="289" r:id="rId22"/>
    <p:sldId id="299" r:id="rId23"/>
    <p:sldId id="301" r:id="rId24"/>
    <p:sldId id="262" r:id="rId25"/>
    <p:sldId id="283" r:id="rId26"/>
    <p:sldId id="284" r:id="rId27"/>
    <p:sldId id="285" r:id="rId28"/>
    <p:sldId id="288" r:id="rId29"/>
    <p:sldId id="302" r:id="rId30"/>
    <p:sldId id="263" r:id="rId31"/>
    <p:sldId id="291" r:id="rId32"/>
    <p:sldId id="292" r:id="rId33"/>
    <p:sldId id="305" r:id="rId34"/>
    <p:sldId id="310" r:id="rId35"/>
    <p:sldId id="322" r:id="rId36"/>
    <p:sldId id="311" r:id="rId37"/>
    <p:sldId id="312" r:id="rId38"/>
    <p:sldId id="306" r:id="rId39"/>
    <p:sldId id="307" r:id="rId40"/>
    <p:sldId id="313" r:id="rId41"/>
    <p:sldId id="314" r:id="rId42"/>
    <p:sldId id="315" r:id="rId43"/>
    <p:sldId id="319" r:id="rId44"/>
    <p:sldId id="316" r:id="rId45"/>
    <p:sldId id="321" r:id="rId46"/>
    <p:sldId id="318" r:id="rId47"/>
    <p:sldId id="320" r:id="rId48"/>
    <p:sldId id="29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328D94-CD4B-903F-FF72-C19BFBF61D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E421E-01C6-6A32-502F-EDD1B3CFCF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8F225-697F-41F8-B101-0AE39D0AFCD1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7FB54-8974-553A-C5DA-293C70BE3A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6C840-A7D8-49CF-20C5-C5C8A9B094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6C60F-0BEC-4C11-A83A-84D28F50A5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892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FFBC3-9DAD-6BC7-DC12-A43F8821C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E55D8-240F-490D-7412-76C7749B1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1B22F-AF33-8BF8-C6E3-7982C2FB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6DF41-62DA-6A00-C5C8-E5F6C4FF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5318" y="6317438"/>
            <a:ext cx="4114800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6AC2B-4FF2-F8E5-F490-08930442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145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F9E2-F2E6-AF3E-9922-59F320C1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23A81-F974-7444-FE4A-F86CF35AE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F44C6-FD82-020F-AA5D-3C78C01F4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31CFD-2BB8-6188-F290-ABD9A3DE4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8F5DE-6B9D-841F-3CF8-FA7C90634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413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BA97F-CB3F-06B4-5592-7165D7B15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746743-4A75-A239-A963-330BC2175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A65CC-08E1-3E9C-AC4C-0D891719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C4CD-8BD5-55A1-D6CE-5596383D5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9DAD4-47D2-3021-6BD5-B54045C8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242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D04A-6770-C961-D737-90933BEF2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B2E8E-C1AA-34C9-3DE4-5EBF4AFE6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15EDF-25F5-494E-6D5B-60AA7F09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050C6-0AA2-697F-796E-93C5FD97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5F65C-B15D-41C8-502E-C9936A3A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9153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10F5F-E9FB-92AA-5F34-55DFF230C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6976C-D411-8DF2-97EC-5B84E49C8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74552-9B7F-EDEA-E897-38827D81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4EBD3-5DED-DE81-84B9-421CB620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DC063-2B03-0E9F-F6E9-879A777A4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628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957B-E3B2-DB73-5F91-876125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6DA54-0FB8-11DA-0BA3-76FE2D190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F60F5-F8C3-C22B-6779-2EB15C3A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964F3-CEC2-DCF1-B850-FEB5C498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E2AD-F85E-9002-F708-FCDACF0D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007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FC50B-ED04-114A-242D-FA85B1DF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210C8-1FFC-AE2D-349B-6D8125554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570F8-E3C2-401B-0A6E-BD77D4C21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87B94-9F2F-B7BA-B477-2A964E1D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89EAE-989C-A165-55BF-7F341041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D26B2-DBA9-DB91-9088-DA2AE4B3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5442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F689-C6C5-28EB-3D9F-6D2A07DF5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67876-462D-8F17-4202-CC4D7E583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B4968-1F7C-950E-A6B1-39AF927A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D257D-B6C8-E189-CBEB-4CEAC3188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841CC-52B9-6EF4-E7F3-669DF8AF0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F6AB8-FBEB-4BB2-0D18-F21F64BB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BD9366-9AE6-5F5E-7497-A6C705BE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4DF04-2FFD-1DD9-E03A-9D16548D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8055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C045-6154-DA44-391C-C6A92A7E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D4AAE-0294-13AF-A989-39F586FC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6D329-A287-0471-6404-E3242F0A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D1E2A-D4AF-4022-3755-BF5C2EDA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8446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A81C72-1EB2-4686-6C14-C90FA42B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31EE78-B09E-42E3-796A-BCEE5E4CF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1D2D9-D3A9-76AA-57E8-BE43ED3D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5854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EDE15-3277-A22F-92D4-41F2569B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F0AE6-D14E-37A8-C9FF-C4663E649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12E00-23BF-41E4-5C28-43EE43F79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667E2-7AFF-1FDA-11F4-FD35E8CD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D6E01-6297-CDEE-5C71-23B5CA62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A278F-9D99-1671-C87F-90B74555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916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E91FC-3F06-C5DB-A234-C0AEAA7A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386D5-0063-6AB9-05E2-E114044A4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643B0-968C-03FB-38C2-E5663A57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82D-BCBE-0EF7-9AC6-53A8D518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F1B2D-58BC-5E72-DA19-7F8DB711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831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09210-AE71-DD7C-3A0F-D4D831C9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D475F6-6FB3-DEC1-B9CD-F7A62E043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13361-CF95-A729-C3CA-0510F3036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7A416-8199-9864-9C37-9552CD65B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84A53-C20C-0C55-92C6-6CB6D86D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DFA62-8EB8-13F4-B0D5-0A52C546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2244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9FB1-226B-E3A6-BFA0-61F18F64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DE0E5-A5C1-A7B8-B7E2-1E8BA1B6A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B0855-50DD-E6DE-DE13-71188B22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B604D-61CE-3B50-059A-03949C65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B8E3-AA0A-7CD1-EBCD-2841572E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6140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4EC8F1-3F98-14D9-E346-46605557C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267B6-ADC5-773F-851F-4E719760E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669CA-655E-AC6F-1653-AAD3E0A4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506A8-9516-DA2F-2FED-6B0ABB5E9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DFC4-50EE-E6FD-8F71-A67555DD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476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FDCC-667C-36FD-D3AD-1CF425D9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B9A85-826D-2144-499F-BD0A4B0C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6B348-0D2C-C356-C4D1-63C88017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FF79E-F91D-796B-AFAC-98FB52FF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08A7F-9E94-BC59-0FF1-0C0DEB0A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973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9CA1-A307-6BD2-A55C-984EEA58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2800-4624-C6D2-3CF4-A37A8B50C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0A3F8-6D70-9E98-0961-DBF58D2FE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857E-2447-8EFB-7F94-457A62FCA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9CFD2-2CB9-701C-0FDA-88F4C1F6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93A66-B92A-B47C-B976-4FD25C34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9172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B18C0-7FF6-3F60-2492-AC48CAB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4C3C2-041E-7948-AD99-032A355EC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B6F16-8D6C-CC01-D99F-D4C198342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37C08-D9CE-364C-55A9-32B6AD954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4ABC-11D7-BBFA-8511-F5DE6AA13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1F74F-833E-3BC6-8372-649B387D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E7366-26A9-C4E9-37F2-899B9B713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FF6279-5D97-CF3D-3AD1-ECF04D2E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729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8AD62-49F6-59B2-F7FD-9EDA04F2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033F7-BAE9-BD5D-D455-ED6B3CAD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170F6-282B-FE20-DAF9-4F6FBA114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2224-47C2-F887-1452-9C5B8A4C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761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CD5A3-4662-F815-2CD6-3CC0BC05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1B23F-EC0D-6392-89C4-2421C99C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A1A99-9802-26E2-108B-EC7EDD09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596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20DB-0BC9-8500-3B84-7C9617E9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F44A1-B49A-229C-D1E4-F215C26FC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29B2F-F1D1-92C7-36F3-18F3B8D23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D5894-D833-5AD3-3DE3-0BBA171B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53584-250A-DAB6-F315-4261E779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3084C-7282-B51E-C340-0455B68E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093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36F1-743A-1649-4B37-D796457F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58D84E-8C52-82F9-8627-096EBBCB6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F6A7B-52A2-4266-3B73-56A74D30D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061D4-18F5-81D8-8B18-F6FDFBE9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3D1DF-10EB-94B4-9A00-11FBBDAB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22159-1F79-3541-F9AE-F1C3BE6A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22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48C11-32D3-21A3-80CC-D0141D43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10515600" cy="1045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ACACE-DD73-C56C-C36D-0738DAAB7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17113"/>
            <a:ext cx="10515600" cy="385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30C28-F1B1-7B12-9C79-ABC6ABE3A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87A72-83DA-44F1-B115-74EFB4085E5A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74A24-C431-41F5-3B64-854C0D43B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7216" y="6338703"/>
            <a:ext cx="4114800" cy="365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lvl1pPr algn="ctr">
              <a:defRPr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defRPr>
            </a:lvl1pPr>
          </a:lstStyle>
          <a:p>
            <a:r>
              <a:rPr lang="en-US"/>
              <a:t>BERKARAKTER, BERWAWAWASAN BERKEMAJUAN</a:t>
            </a:r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BA29D-175A-0C52-7081-CDCF92DA9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4A6984-ADAD-24C9-DF72-00E7A06EBC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967023" y="74431"/>
            <a:ext cx="1654548" cy="813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F07F6B-B259-8C57-D9BB-5F2A92381CC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967023" cy="11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doni MT" panose="020706030806060202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ECDA6-3EFA-09E8-31DA-05F9ABE0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5A7AC-233E-8547-438B-060E70A8A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8D68-3251-B236-0FE6-E6EA4D823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B1CB-3EBF-45F7-8928-A06AA81BEEB8}" type="datetimeFigureOut">
              <a:rPr lang="en-ID" smtClean="0"/>
              <a:t>27/08/2023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063F3-F53B-76DF-CE06-CE2B43CF3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10F98-D249-99CB-72B0-C8F426924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71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18EA-2B80-8E4B-D1D0-A6CF9A61A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560943" cy="2387600"/>
          </a:xfrm>
        </p:spPr>
        <p:txBody>
          <a:bodyPr>
            <a:normAutofit/>
          </a:bodyPr>
          <a:lstStyle/>
          <a:p>
            <a:r>
              <a:rPr lang="en-US" dirty="0"/>
              <a:t>JENIS-JENIS </a:t>
            </a:r>
            <a:br>
              <a:rPr lang="en-US" dirty="0"/>
            </a:br>
            <a:r>
              <a:rPr lang="en-US" dirty="0"/>
              <a:t>TRAUMA THORAX</a:t>
            </a:r>
            <a:endParaRPr lang="en-ID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DA455-02DE-5F6D-9D79-9A3346393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8"/>
            <a:ext cx="9466053" cy="1655762"/>
          </a:xfrm>
        </p:spPr>
        <p:txBody>
          <a:bodyPr/>
          <a:lstStyle/>
          <a:p>
            <a:r>
              <a:rPr lang="en-US" dirty="0"/>
              <a:t>KEPERAWATAN GAWAT DARURAT 2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09243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E7CB3-154A-B77C-7E80-59B79428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TENSION PNEUMOTHORAX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577E4-EA94-B660-CCF9-9DB273B27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53" y="2310427"/>
            <a:ext cx="5657491" cy="38598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TANDA &amp; GEJALA</a:t>
            </a:r>
          </a:p>
          <a:p>
            <a:pPr marL="449263" indent="-449263" algn="just">
              <a:buFont typeface="Wingdings" panose="05000000000000000000" pitchFamily="2" charset="2"/>
              <a:buChar char="q"/>
            </a:pPr>
            <a:r>
              <a:rPr lang="en-US" dirty="0"/>
              <a:t>CHEST PAIN</a:t>
            </a:r>
          </a:p>
          <a:p>
            <a:pPr marL="449263" indent="-449263" algn="just">
              <a:buFont typeface="Wingdings" panose="05000000000000000000" pitchFamily="2" charset="2"/>
              <a:buChar char="q"/>
            </a:pPr>
            <a:r>
              <a:rPr lang="en-US" dirty="0"/>
              <a:t>AIR HUNGER</a:t>
            </a:r>
          </a:p>
          <a:p>
            <a:pPr marL="449263" indent="-449263" algn="just">
              <a:buFont typeface="Wingdings" panose="05000000000000000000" pitchFamily="2" charset="2"/>
              <a:buChar char="q"/>
            </a:pPr>
            <a:r>
              <a:rPr lang="en-US" dirty="0"/>
              <a:t>TACHYPNEA</a:t>
            </a:r>
          </a:p>
          <a:p>
            <a:pPr marL="449263" indent="-449263" algn="just">
              <a:buFont typeface="Wingdings" panose="05000000000000000000" pitchFamily="2" charset="2"/>
              <a:buChar char="q"/>
            </a:pPr>
            <a:r>
              <a:rPr lang="en-US" dirty="0"/>
              <a:t>RESPIRATORY DISTRESS</a:t>
            </a:r>
          </a:p>
          <a:p>
            <a:pPr marL="449263" indent="-449263" algn="just">
              <a:buFont typeface="Wingdings" panose="05000000000000000000" pitchFamily="2" charset="2"/>
              <a:buChar char="q"/>
            </a:pPr>
            <a:r>
              <a:rPr lang="en-US" dirty="0"/>
              <a:t>TACHYCARDIA</a:t>
            </a:r>
          </a:p>
          <a:p>
            <a:pPr marL="449263" indent="-449263" algn="just">
              <a:buFont typeface="Wingdings" panose="05000000000000000000" pitchFamily="2" charset="2"/>
              <a:buChar char="q"/>
            </a:pPr>
            <a:r>
              <a:rPr lang="en-US" dirty="0"/>
              <a:t>HYPOTENSION</a:t>
            </a:r>
          </a:p>
          <a:p>
            <a:pPr marL="449263" indent="-449263" algn="just">
              <a:buFont typeface="Wingdings" panose="05000000000000000000" pitchFamily="2" charset="2"/>
              <a:buChar char="q"/>
            </a:pPr>
            <a:r>
              <a:rPr lang="en-US" dirty="0"/>
              <a:t>TRACHEAL DEVIATION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E3BFB-19E1-EEC3-46CE-AE44D6B5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344" y="2010334"/>
            <a:ext cx="5313800" cy="43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75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E7CB3-154A-B77C-7E80-59B79428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TENSION PNEUMOTHORAX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577E4-EA94-B660-CCF9-9DB273B27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53" y="2310427"/>
            <a:ext cx="5657491" cy="3859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TANDA &amp; GEJALA</a:t>
            </a:r>
          </a:p>
          <a:p>
            <a:pPr marL="449263" indent="-449263" algn="just">
              <a:buFont typeface="Wingdings" panose="05000000000000000000" pitchFamily="2" charset="2"/>
              <a:buChar char="q"/>
            </a:pPr>
            <a:r>
              <a:rPr lang="en-US" dirty="0"/>
              <a:t>UNILATERAL ABSENCE OF BREATH SOUNDS</a:t>
            </a:r>
          </a:p>
          <a:p>
            <a:pPr marL="449263" indent="-449263" algn="just">
              <a:buFont typeface="Wingdings" panose="05000000000000000000" pitchFamily="2" charset="2"/>
              <a:buChar char="q"/>
            </a:pPr>
            <a:r>
              <a:rPr lang="en-US" dirty="0"/>
              <a:t>NECK VEIN DISTENTION</a:t>
            </a:r>
          </a:p>
          <a:p>
            <a:pPr marL="449263" indent="-449263" algn="just">
              <a:buFont typeface="Wingdings" panose="05000000000000000000" pitchFamily="2" charset="2"/>
              <a:buChar char="q"/>
            </a:pPr>
            <a:r>
              <a:rPr lang="en-US" dirty="0"/>
              <a:t>CYANOSIS </a:t>
            </a:r>
          </a:p>
          <a:p>
            <a:pPr marL="0" indent="0" algn="just">
              <a:buNone/>
            </a:pPr>
            <a:r>
              <a:rPr lang="en-US" dirty="0"/>
              <a:t>     (LATE MANISPESTATION)</a:t>
            </a:r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E3BFB-19E1-EEC3-46CE-AE44D6B5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344" y="1984455"/>
            <a:ext cx="5313800" cy="43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0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E7CB3-154A-B77C-7E80-59B79428B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156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TENSION PNEUMOTHORAX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E3BFB-19E1-EEC3-46CE-AE44D6B5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944" y="2010334"/>
            <a:ext cx="5313800" cy="4335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CCC0E3-5B41-21A9-22C3-5D806112FB25}"/>
              </a:ext>
            </a:extLst>
          </p:cNvPr>
          <p:cNvSpPr txBox="1"/>
          <p:nvPr/>
        </p:nvSpPr>
        <p:spPr>
          <a:xfrm>
            <a:off x="1621766" y="2398143"/>
            <a:ext cx="303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PARU COLLAPSE</a:t>
            </a:r>
            <a:endParaRPr lang="en-ID" dirty="0">
              <a:latin typeface="Bodoni MT" panose="020706030806060202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0129C-A161-1DEF-AB30-2D274125C4E1}"/>
              </a:ext>
            </a:extLst>
          </p:cNvPr>
          <p:cNvSpPr txBox="1"/>
          <p:nvPr/>
        </p:nvSpPr>
        <p:spPr>
          <a:xfrm>
            <a:off x="414823" y="3083923"/>
            <a:ext cx="3036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HIPERSONOR, SUARA NAFAS MENURUN ATAU ABSEN</a:t>
            </a:r>
            <a:endParaRPr lang="en-ID" dirty="0">
              <a:latin typeface="Bodoni MT" panose="020706030806060202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E744F-E3A1-A2CE-1AB2-730009FEAF4B}"/>
              </a:ext>
            </a:extLst>
          </p:cNvPr>
          <p:cNvSpPr txBox="1"/>
          <p:nvPr/>
        </p:nvSpPr>
        <p:spPr>
          <a:xfrm>
            <a:off x="7840424" y="3938698"/>
            <a:ext cx="381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PERGESERAN MEDIASTINUM</a:t>
            </a:r>
            <a:endParaRPr lang="en-ID" dirty="0">
              <a:latin typeface="Bodoni MT" panose="02070603080606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68B4A-41CA-8256-57F4-DC90AE584C13}"/>
              </a:ext>
            </a:extLst>
          </p:cNvPr>
          <p:cNvSpPr txBox="1"/>
          <p:nvPr/>
        </p:nvSpPr>
        <p:spPr>
          <a:xfrm>
            <a:off x="414823" y="4323701"/>
            <a:ext cx="303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SUBKUTAN EMPISEMA</a:t>
            </a:r>
            <a:endParaRPr lang="en-ID" dirty="0">
              <a:latin typeface="Bodoni MT" panose="020706030806060202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F80533-6F7D-BA34-DA95-B3933116D80A}"/>
              </a:ext>
            </a:extLst>
          </p:cNvPr>
          <p:cNvSpPr txBox="1"/>
          <p:nvPr/>
        </p:nvSpPr>
        <p:spPr>
          <a:xfrm>
            <a:off x="7090914" y="2213477"/>
            <a:ext cx="381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DISTENSI VENA JUGULARIS</a:t>
            </a:r>
            <a:endParaRPr lang="en-ID" dirty="0">
              <a:latin typeface="Bodoni MT" panose="020706030806060202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E3DF15-169F-EDED-89DC-FE9FD9450E3E}"/>
              </a:ext>
            </a:extLst>
          </p:cNvPr>
          <p:cNvSpPr txBox="1"/>
          <p:nvPr/>
        </p:nvSpPr>
        <p:spPr>
          <a:xfrm>
            <a:off x="2852470" y="5843434"/>
            <a:ext cx="545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KELUHAN PASIEN</a:t>
            </a:r>
          </a:p>
          <a:p>
            <a:pPr algn="ctr"/>
            <a:r>
              <a:rPr lang="en-US" dirty="0">
                <a:latin typeface="Bodoni MT" panose="02070603080606020203" pitchFamily="18" charset="0"/>
              </a:rPr>
              <a:t>TERJADI SIANOSIS, KESULITAN BERNAFAS</a:t>
            </a:r>
            <a:endParaRPr lang="en-ID" dirty="0">
              <a:latin typeface="Bodoni MT" panose="02070603080606020203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33D993B-9F09-8822-C21E-E847A1A51C2E}"/>
              </a:ext>
            </a:extLst>
          </p:cNvPr>
          <p:cNvCxnSpPr/>
          <p:nvPr/>
        </p:nvCxnSpPr>
        <p:spPr>
          <a:xfrm>
            <a:off x="4123426" y="2582809"/>
            <a:ext cx="1492371" cy="8461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F9962DE-2F0D-E5CD-8313-7E8E2CDC8509}"/>
              </a:ext>
            </a:extLst>
          </p:cNvPr>
          <p:cNvCxnSpPr/>
          <p:nvPr/>
        </p:nvCxnSpPr>
        <p:spPr>
          <a:xfrm>
            <a:off x="3308194" y="3274089"/>
            <a:ext cx="1492371" cy="8461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8AB8A9-729C-7D50-41F7-6458C4F8F65F}"/>
              </a:ext>
            </a:extLst>
          </p:cNvPr>
          <p:cNvCxnSpPr>
            <a:cxnSpLocks/>
          </p:cNvCxnSpPr>
          <p:nvPr/>
        </p:nvCxnSpPr>
        <p:spPr>
          <a:xfrm flipV="1">
            <a:off x="3308194" y="3274089"/>
            <a:ext cx="1549305" cy="12134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C4948B4-7E61-7E75-3C44-734A378557AC}"/>
              </a:ext>
            </a:extLst>
          </p:cNvPr>
          <p:cNvCxnSpPr>
            <a:cxnSpLocks/>
          </p:cNvCxnSpPr>
          <p:nvPr/>
        </p:nvCxnSpPr>
        <p:spPr>
          <a:xfrm flipH="1" flipV="1">
            <a:off x="5805182" y="3590784"/>
            <a:ext cx="2171484" cy="523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B3EEFB-C9AE-5C1B-7FD1-775A59B870E7}"/>
              </a:ext>
            </a:extLst>
          </p:cNvPr>
          <p:cNvCxnSpPr>
            <a:cxnSpLocks/>
          </p:cNvCxnSpPr>
          <p:nvPr/>
        </p:nvCxnSpPr>
        <p:spPr>
          <a:xfrm flipH="1" flipV="1">
            <a:off x="6159260" y="2272951"/>
            <a:ext cx="1173193" cy="111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59AEE84-8CE4-EB39-4698-0D51FD7EC607}"/>
              </a:ext>
            </a:extLst>
          </p:cNvPr>
          <p:cNvSpPr txBox="1"/>
          <p:nvPr/>
        </p:nvSpPr>
        <p:spPr>
          <a:xfrm>
            <a:off x="7840424" y="2807506"/>
            <a:ext cx="381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DEVIASI TRAKEA</a:t>
            </a:r>
            <a:endParaRPr lang="en-ID" dirty="0">
              <a:latin typeface="Bodoni MT" panose="02070603080606020203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76DAE3-66F2-7377-94B5-797EAA225BD4}"/>
              </a:ext>
            </a:extLst>
          </p:cNvPr>
          <p:cNvCxnSpPr>
            <a:cxnSpLocks/>
          </p:cNvCxnSpPr>
          <p:nvPr/>
        </p:nvCxnSpPr>
        <p:spPr>
          <a:xfrm flipH="1" flipV="1">
            <a:off x="5805182" y="2870899"/>
            <a:ext cx="2821233" cy="1463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0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C0A0-429A-8D2D-B53B-0D51E052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TINDAKAN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720FB-ECF4-4844-195E-E1C8FE35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230" y="2092826"/>
            <a:ext cx="5622985" cy="385985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NEEDLE DECOMPRESSION</a:t>
            </a:r>
          </a:p>
          <a:p>
            <a:pPr marL="0" indent="0" algn="just">
              <a:buNone/>
            </a:pPr>
            <a:r>
              <a:rPr lang="en-US" dirty="0" err="1"/>
              <a:t>Menggunakan</a:t>
            </a:r>
            <a:r>
              <a:rPr lang="en-US" dirty="0"/>
              <a:t> IV Catheter Panjang (</a:t>
            </a:r>
            <a:r>
              <a:rPr lang="en-US" dirty="0" err="1"/>
              <a:t>ukuran</a:t>
            </a:r>
            <a:r>
              <a:rPr lang="en-US" dirty="0"/>
              <a:t> 14/6 cm) pada </a:t>
            </a:r>
            <a:r>
              <a:rPr lang="en-US" dirty="0" err="1"/>
              <a:t>Intercosta</a:t>
            </a:r>
            <a:r>
              <a:rPr lang="en-US" dirty="0"/>
              <a:t> 5 (ICS 5) Anterior axilla line</a:t>
            </a:r>
          </a:p>
          <a:p>
            <a:pPr marL="0" indent="0" algn="ctr">
              <a:buNone/>
            </a:pP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B218EC-2ECF-89CE-81CF-39CED56C8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85" y="2160864"/>
            <a:ext cx="2754775" cy="2037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1F68F-F548-88EB-6344-AEE961CFB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025" y="4359543"/>
            <a:ext cx="2754775" cy="201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C0A0-429A-8D2D-B53B-0D51E052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TINDAKAN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720FB-ECF4-4844-195E-E1C8FE351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9302" y="3429000"/>
            <a:ext cx="4855234" cy="193951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1900" dirty="0"/>
              <a:t>TULISAN </a:t>
            </a:r>
          </a:p>
          <a:p>
            <a:pPr marL="0" indent="0" algn="ctr">
              <a:buNone/>
            </a:pPr>
            <a:r>
              <a:rPr lang="en-US" sz="1900" dirty="0"/>
              <a:t>TEMPAT PENUSUKAN NEEDLE DECOMPRESSION ADALAH DIATAS KOSTA KE 6</a:t>
            </a:r>
          </a:p>
          <a:p>
            <a:pPr marL="0" indent="0" algn="ctr">
              <a:buNone/>
            </a:pPr>
            <a:endParaRPr lang="en-US" sz="1900" dirty="0"/>
          </a:p>
          <a:p>
            <a:pPr marL="0" indent="0" algn="ctr">
              <a:buNone/>
            </a:pPr>
            <a:endParaRPr lang="en-US" sz="1900" dirty="0"/>
          </a:p>
          <a:p>
            <a:pPr marL="0" indent="0" algn="ctr">
              <a:buNone/>
            </a:pPr>
            <a:r>
              <a:rPr lang="en-US" sz="1900" dirty="0"/>
              <a:t>NARASI</a:t>
            </a:r>
          </a:p>
          <a:p>
            <a:pPr marL="0" indent="0" algn="ctr">
              <a:buNone/>
            </a:pPr>
            <a:r>
              <a:rPr lang="en-US" sz="1900" dirty="0"/>
              <a:t>JANGAN MELAKUKAN PENUSUKAN DIBAWAH KOSTA KARENA TERDAPAT PEMBULUH DARAH DAN PERSARAFAN</a:t>
            </a:r>
          </a:p>
          <a:p>
            <a:pPr marL="0" indent="0" algn="ctr">
              <a:buNone/>
            </a:pPr>
            <a:endParaRPr lang="en-ID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4EABB6-231F-63D2-1D15-67E9C8D7F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17" t="25032" r="21745" b="9560"/>
          <a:stretch/>
        </p:blipFill>
        <p:spPr>
          <a:xfrm>
            <a:off x="7177177" y="1867282"/>
            <a:ext cx="3730438" cy="409246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97F33B-74DC-990D-034E-DAA9458AD6B4}"/>
              </a:ext>
            </a:extLst>
          </p:cNvPr>
          <p:cNvCxnSpPr>
            <a:cxnSpLocks/>
          </p:cNvCxnSpPr>
          <p:nvPr/>
        </p:nvCxnSpPr>
        <p:spPr>
          <a:xfrm>
            <a:off x="6314536" y="3827250"/>
            <a:ext cx="2147977" cy="2199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90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6940-8FF1-7480-0D8D-3A16AD80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475" y="2314704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MASIF HEMATOTHORAX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47744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CF40-3832-9212-BECC-8CC6C44F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7227498" cy="1045231"/>
          </a:xfrm>
        </p:spPr>
        <p:txBody>
          <a:bodyPr/>
          <a:lstStyle/>
          <a:p>
            <a:r>
              <a:rPr lang="en-US" dirty="0"/>
              <a:t>MASIF HEMATOTHORAX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8512F-3143-A9AD-79F0-2615D5F22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6960079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b="0" i="0" u="none" strike="noStrike" baseline="0" dirty="0" err="1"/>
              <a:t>Terjadi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perdarahan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hebat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dalam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rongga</a:t>
            </a:r>
            <a:r>
              <a:rPr lang="en-ID" b="0" i="0" u="none" strike="noStrike" baseline="0" dirty="0"/>
              <a:t> dada </a:t>
            </a:r>
            <a:r>
              <a:rPr lang="en-ID" b="0" i="0" u="none" strike="noStrike" baseline="0" dirty="0" err="1"/>
              <a:t>yaitu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sekitar</a:t>
            </a:r>
            <a:r>
              <a:rPr lang="en-ID" b="0" i="0" u="none" strike="noStrike" baseline="0" dirty="0"/>
              <a:t> 1000 ml (</a:t>
            </a:r>
            <a:r>
              <a:rPr lang="en-ID" b="0" i="0" u="none" strike="noStrike" baseline="0" dirty="0" err="1"/>
              <a:t>rongga</a:t>
            </a:r>
            <a:r>
              <a:rPr lang="en-ID" b="0" i="0" u="none" strike="noStrike" baseline="0" dirty="0"/>
              <a:t> dada </a:t>
            </a:r>
            <a:r>
              <a:rPr lang="en-ID" b="0" i="0" u="none" strike="noStrike" baseline="0" dirty="0" err="1"/>
              <a:t>dapat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menampung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sekitar</a:t>
            </a:r>
            <a:r>
              <a:rPr lang="en-ID" b="0" i="0" u="none" strike="noStrike" baseline="0" dirty="0"/>
              <a:t> 300 ml </a:t>
            </a:r>
            <a:r>
              <a:rPr lang="en-ID" b="0" i="0" u="none" strike="noStrike" baseline="0" dirty="0" err="1"/>
              <a:t>darah</a:t>
            </a:r>
            <a:r>
              <a:rPr lang="en-ID" b="0" i="0" u="none" strike="noStrike" baseline="0" dirty="0"/>
              <a:t>). Pada </a:t>
            </a:r>
            <a:r>
              <a:rPr lang="en-ID" b="0" i="0" u="none" strike="noStrike" baseline="0" dirty="0" err="1"/>
              <a:t>keadaan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ini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akan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terjadi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sesak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karena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darah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dalam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rongga</a:t>
            </a:r>
            <a:r>
              <a:rPr lang="en-ID" b="0" i="0" u="none" strike="noStrike" baseline="0" dirty="0"/>
              <a:t> pleura, dan </a:t>
            </a:r>
            <a:r>
              <a:rPr lang="en-ID" b="0" i="0" u="none" strike="noStrike" baseline="0" dirty="0" err="1"/>
              <a:t>syok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karena</a:t>
            </a:r>
            <a:r>
              <a:rPr lang="en-ID" b="0" i="0" u="none" strike="noStrike" baseline="0" dirty="0"/>
              <a:t> </a:t>
            </a:r>
            <a:r>
              <a:rPr lang="sv-SE" b="0" i="0" u="none" strike="noStrike" baseline="0" dirty="0"/>
              <a:t>kehilangan darah. </a:t>
            </a:r>
          </a:p>
          <a:p>
            <a:pPr marL="0" indent="0" algn="just">
              <a:buNone/>
            </a:pPr>
            <a:r>
              <a:rPr lang="sv-SE" b="0" i="0" u="none" strike="noStrike" baseline="0" dirty="0"/>
              <a:t>Pada perkusi dada akan terdengar redup (dullnes) </a:t>
            </a:r>
            <a:r>
              <a:rPr lang="en-ID" b="0" i="0" u="none" strike="noStrike" baseline="0" dirty="0" err="1"/>
              <a:t>karena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darah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dalam</a:t>
            </a:r>
            <a:r>
              <a:rPr lang="en-ID" b="0" i="0" u="none" strike="noStrike" baseline="0" dirty="0"/>
              <a:t> </a:t>
            </a:r>
            <a:r>
              <a:rPr lang="en-ID" b="0" i="0" u="none" strike="noStrike" baseline="0" dirty="0" err="1"/>
              <a:t>rongga</a:t>
            </a:r>
            <a:r>
              <a:rPr lang="en-ID" b="0" i="0" u="none" strike="noStrike" baseline="0" dirty="0"/>
              <a:t> pleura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BE92A-6544-1647-6242-FDDB229D4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1" t="41761" r="42052" b="11572"/>
          <a:stretch/>
        </p:blipFill>
        <p:spPr>
          <a:xfrm>
            <a:off x="7798279" y="2414058"/>
            <a:ext cx="4126744" cy="33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35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10AD-4068-27D8-74FA-109C431A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MASIF HEMATOTHORAX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1EE20-D908-6F51-7AEC-BE2BCB687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5631611" cy="385985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err="1"/>
              <a:t>Penyebab</a:t>
            </a:r>
            <a:r>
              <a:rPr lang="en-US" dirty="0"/>
              <a:t> primer : </a:t>
            </a:r>
            <a:r>
              <a:rPr lang="en-US" dirty="0" err="1"/>
              <a:t>Laserasi</a:t>
            </a:r>
            <a:r>
              <a:rPr lang="en-US" dirty="0"/>
              <a:t> organ </a:t>
            </a:r>
            <a:r>
              <a:rPr lang="en-US" dirty="0" err="1"/>
              <a:t>paru</a:t>
            </a:r>
            <a:r>
              <a:rPr lang="en-US" dirty="0"/>
              <a:t>, </a:t>
            </a:r>
            <a:r>
              <a:rPr lang="en-US" dirty="0" err="1"/>
              <a:t>pembuluh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, </a:t>
            </a:r>
            <a:r>
              <a:rPr lang="en-US" dirty="0" err="1"/>
              <a:t>pembuluh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intercostal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arteri</a:t>
            </a:r>
            <a:r>
              <a:rPr lang="en-US" dirty="0"/>
              <a:t> </a:t>
            </a:r>
            <a:r>
              <a:rPr lang="en-US" dirty="0" err="1"/>
              <a:t>mamari</a:t>
            </a:r>
            <a:r>
              <a:rPr lang="en-US" dirty="0"/>
              <a:t> internal </a:t>
            </a:r>
            <a:r>
              <a:rPr lang="en-US" dirty="0" err="1"/>
              <a:t>akibat</a:t>
            </a:r>
            <a:r>
              <a:rPr lang="en-US" dirty="0"/>
              <a:t> </a:t>
            </a:r>
            <a:r>
              <a:rPr lang="en-US" dirty="0" err="1"/>
              <a:t>penetrasi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trauma </a:t>
            </a:r>
            <a:r>
              <a:rPr lang="en-US" dirty="0" err="1"/>
              <a:t>tumpul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5070B-68E8-6116-D082-5CAD0EA1AF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70"/>
          <a:stretch/>
        </p:blipFill>
        <p:spPr>
          <a:xfrm>
            <a:off x="6579193" y="2454685"/>
            <a:ext cx="5514597" cy="38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B700-A45A-8C70-2956-B8582554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PERBEDAAN TENSION &amp; MASIF HEMATHORAX</a:t>
            </a:r>
            <a:endParaRPr lang="en-ID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3651E1-05AA-8836-9AE5-82E87C644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9" t="25342" r="11840" b="36353"/>
          <a:stretch/>
        </p:blipFill>
        <p:spPr>
          <a:xfrm>
            <a:off x="258452" y="2610411"/>
            <a:ext cx="11675096" cy="37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27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10AD-4068-27D8-74FA-109C431A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TINDAKAN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1EE20-D908-6F51-7AEC-BE2BCB687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5631611" cy="3859850"/>
          </a:xfrm>
        </p:spPr>
        <p:txBody>
          <a:bodyPr/>
          <a:lstStyle/>
          <a:p>
            <a:pPr algn="just"/>
            <a:r>
              <a:rPr lang="en-US" dirty="0" err="1"/>
              <a:t>Inspeksi</a:t>
            </a:r>
            <a:r>
              <a:rPr lang="en-US" dirty="0"/>
              <a:t> area dada dan area </a:t>
            </a:r>
            <a:r>
              <a:rPr lang="en-US" dirty="0" err="1"/>
              <a:t>servikal</a:t>
            </a:r>
            <a:endParaRPr lang="en-US" dirty="0"/>
          </a:p>
          <a:p>
            <a:pPr algn="just"/>
            <a:r>
              <a:rPr lang="en-US" dirty="0" err="1"/>
              <a:t>Observasi</a:t>
            </a:r>
            <a:r>
              <a:rPr lang="en-US" dirty="0"/>
              <a:t> Gerakan </a:t>
            </a:r>
            <a:r>
              <a:rPr lang="en-US" dirty="0" err="1"/>
              <a:t>dinding</a:t>
            </a:r>
            <a:r>
              <a:rPr lang="en-US" dirty="0"/>
              <a:t> dada yang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cidera</a:t>
            </a:r>
            <a:endParaRPr lang="en-US" dirty="0"/>
          </a:p>
          <a:p>
            <a:pPr algn="just"/>
            <a:r>
              <a:rPr lang="en-US" dirty="0" err="1"/>
              <a:t>Kaji</a:t>
            </a:r>
            <a:r>
              <a:rPr lang="en-US" dirty="0"/>
              <a:t> dan </a:t>
            </a:r>
            <a:r>
              <a:rPr lang="en-US" dirty="0" err="1"/>
              <a:t>bandingkan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</a:t>
            </a:r>
            <a:r>
              <a:rPr lang="en-US" dirty="0" err="1"/>
              <a:t>nafas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5070B-68E8-6116-D082-5CAD0EA1AF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70"/>
          <a:stretch/>
        </p:blipFill>
        <p:spPr>
          <a:xfrm>
            <a:off x="6579193" y="2454685"/>
            <a:ext cx="5514597" cy="38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2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6B29-535A-94FC-3E8A-5DC463A8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VIDEO PERKENALAN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12238-BA2E-E903-550F-4C3366A9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1" y="1941152"/>
            <a:ext cx="5148532" cy="42008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Halo !!!</a:t>
            </a:r>
          </a:p>
          <a:p>
            <a:pPr marL="0" indent="0" algn="just">
              <a:buNone/>
            </a:pPr>
            <a:r>
              <a:rPr lang="en-US" dirty="0"/>
              <a:t>Saya Zulmah Astuti</a:t>
            </a:r>
          </a:p>
          <a:p>
            <a:pPr marL="0" indent="0" algn="just">
              <a:buNone/>
            </a:pPr>
            <a:r>
              <a:rPr lang="en-US" dirty="0" err="1"/>
              <a:t>Dosen</a:t>
            </a:r>
            <a:r>
              <a:rPr lang="en-US" dirty="0"/>
              <a:t> Prodi S1 </a:t>
            </a:r>
            <a:r>
              <a:rPr lang="en-US" dirty="0" err="1"/>
              <a:t>Keperawatan</a:t>
            </a:r>
            <a:r>
              <a:rPr lang="en-US" dirty="0"/>
              <a:t> </a:t>
            </a:r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Keperawatan</a:t>
            </a:r>
            <a:r>
              <a:rPr lang="en-US" dirty="0"/>
              <a:t> Universitas Muhammadiyah Kalimantan Timur.</a:t>
            </a:r>
          </a:p>
          <a:p>
            <a:pPr marL="0" indent="0" algn="just">
              <a:buNone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saya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Trauma thorax dan </a:t>
            </a:r>
            <a:r>
              <a:rPr lang="en-US" dirty="0" err="1"/>
              <a:t>penatalaksanaannya</a:t>
            </a:r>
            <a:endParaRPr lang="en-ID" dirty="0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0FFF43A-DD10-C4E1-E5A9-8268EA3D4D51}"/>
              </a:ext>
            </a:extLst>
          </p:cNvPr>
          <p:cNvSpPr/>
          <p:nvPr/>
        </p:nvSpPr>
        <p:spPr>
          <a:xfrm flipH="1">
            <a:off x="6096000" y="5581291"/>
            <a:ext cx="6096000" cy="855450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Ns. ZULMAH ASTUTI.,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odoni MT" panose="02070603080606020203" pitchFamily="18" charset="0"/>
              </a:rPr>
              <a:t>M.Kep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1F285-0AB0-3A96-88AD-6CED165FC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37"/>
          <a:stretch/>
        </p:blipFill>
        <p:spPr>
          <a:xfrm>
            <a:off x="7919603" y="2046649"/>
            <a:ext cx="2104291" cy="346563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08929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10AD-4068-27D8-74FA-109C431A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TINDAKAN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1EE20-D908-6F51-7AEC-BE2BCB687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5631611" cy="385985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 : </a:t>
            </a:r>
            <a:r>
              <a:rPr lang="en-US" dirty="0" err="1"/>
              <a:t>Perkusi</a:t>
            </a:r>
            <a:r>
              <a:rPr lang="en-US" dirty="0"/>
              <a:t> : </a:t>
            </a:r>
            <a:r>
              <a:rPr lang="en-US" dirty="0" err="1"/>
              <a:t>Dulness</a:t>
            </a:r>
            <a:r>
              <a:rPr lang="en-US" dirty="0"/>
              <a:t>/</a:t>
            </a:r>
            <a:r>
              <a:rPr lang="en-US" dirty="0" err="1"/>
              <a:t>pekak</a:t>
            </a:r>
            <a:endParaRPr lang="en-US" dirty="0"/>
          </a:p>
          <a:p>
            <a:pPr marL="0" indent="0" algn="just">
              <a:buNone/>
            </a:pPr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penunjang</a:t>
            </a:r>
            <a:r>
              <a:rPr lang="en-US" dirty="0"/>
              <a:t> </a:t>
            </a:r>
            <a:r>
              <a:rPr lang="en-US" dirty="0" err="1"/>
              <a:t>rongthen</a:t>
            </a:r>
            <a:r>
              <a:rPr lang="en-US" dirty="0"/>
              <a:t> dada</a:t>
            </a:r>
          </a:p>
          <a:p>
            <a:pPr marL="0" indent="0" algn="just">
              <a:buNone/>
            </a:pPr>
            <a:r>
              <a:rPr lang="en-US" dirty="0"/>
              <a:t>Tindakan :</a:t>
            </a:r>
          </a:p>
          <a:p>
            <a:pPr marL="514350" indent="-514350" algn="just">
              <a:buAutoNum type="arabicPeriod"/>
            </a:pPr>
            <a:r>
              <a:rPr lang="en-US" dirty="0"/>
              <a:t>Chest tube</a:t>
            </a:r>
          </a:p>
          <a:p>
            <a:pPr marL="514350" indent="-514350" algn="just">
              <a:buAutoNum type="arabicPeriod"/>
            </a:pPr>
            <a:r>
              <a:rPr lang="en-US" dirty="0" err="1"/>
              <a:t>Resusitasi</a:t>
            </a:r>
            <a:r>
              <a:rPr lang="en-US" dirty="0"/>
              <a:t> </a:t>
            </a:r>
            <a:r>
              <a:rPr lang="en-US" dirty="0" err="1"/>
              <a:t>cairan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5070B-68E8-6116-D082-5CAD0EA1AF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70"/>
          <a:stretch/>
        </p:blipFill>
        <p:spPr>
          <a:xfrm>
            <a:off x="6579193" y="2454685"/>
            <a:ext cx="5514597" cy="38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16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0946-5F18-7870-DC2A-AA6AEDFC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4622321" cy="1045231"/>
          </a:xfrm>
        </p:spPr>
        <p:txBody>
          <a:bodyPr/>
          <a:lstStyle/>
          <a:p>
            <a:r>
              <a:rPr lang="en-US" dirty="0"/>
              <a:t>TATALAKSANA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DE675-3890-5309-C458-E19D6E96B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17113"/>
            <a:ext cx="10979989" cy="3859850"/>
          </a:xfrm>
        </p:spPr>
        <p:txBody>
          <a:bodyPr>
            <a:normAutofit/>
          </a:bodyPr>
          <a:lstStyle/>
          <a:p>
            <a:pPr marL="534988" indent="-534988" algn="just">
              <a:buFont typeface="Wingdings" panose="05000000000000000000" pitchFamily="2" charset="2"/>
              <a:buChar char="ü"/>
            </a:pPr>
            <a:r>
              <a:rPr lang="en-US" dirty="0"/>
              <a:t>JAGA KEPATENAN JALAN NAFAS</a:t>
            </a:r>
          </a:p>
          <a:p>
            <a:pPr marL="534988" indent="-534988" algn="just">
              <a:buFont typeface="Wingdings" panose="05000000000000000000" pitchFamily="2" charset="2"/>
              <a:buChar char="ü"/>
            </a:pPr>
            <a:r>
              <a:rPr lang="en-US" dirty="0"/>
              <a:t>BERIKAN OKSIGEN ALIRAN TINGGI</a:t>
            </a:r>
          </a:p>
          <a:p>
            <a:pPr marL="534988" indent="-534988" algn="just">
              <a:buFont typeface="Wingdings" panose="05000000000000000000" pitchFamily="2" charset="2"/>
              <a:buChar char="ü"/>
            </a:pPr>
            <a:r>
              <a:rPr lang="en-US" dirty="0"/>
              <a:t>SEGERA RUJUK (BILA DI PREHOSPITAL)</a:t>
            </a:r>
          </a:p>
          <a:p>
            <a:pPr marL="534988" indent="-534988" algn="just">
              <a:buFont typeface="Wingdings" panose="05000000000000000000" pitchFamily="2" charset="2"/>
              <a:buChar char="ü"/>
            </a:pPr>
            <a:r>
              <a:rPr lang="en-US" dirty="0"/>
              <a:t>ATASI SHOCK DENGAN PEMASANGAN IV LINE (</a:t>
            </a:r>
            <a:r>
              <a:rPr lang="en-US" dirty="0" err="1"/>
              <a:t>Pertahankan</a:t>
            </a:r>
            <a:r>
              <a:rPr lang="en-US" dirty="0"/>
              <a:t> </a:t>
            </a:r>
            <a:r>
              <a:rPr lang="en-US" dirty="0" err="1"/>
              <a:t>tekanan</a:t>
            </a:r>
            <a:r>
              <a:rPr lang="en-US" dirty="0"/>
              <a:t> </a:t>
            </a:r>
            <a:r>
              <a:rPr lang="en-US" dirty="0" err="1"/>
              <a:t>sistolik</a:t>
            </a:r>
            <a:r>
              <a:rPr lang="en-US" dirty="0"/>
              <a:t> 80-90 mmHg)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38451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39AE2-C874-16DC-F9BB-9284B320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83" y="2651135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FLAIL CHEST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57449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E464-1ED5-128D-C766-BF44D298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492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FLAIL CHEST</a:t>
            </a:r>
            <a:endParaRPr lang="en-ID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79D9D3-80F5-1BD0-3474-1046EC4E0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51" t="12076" r="18490" b="34340"/>
          <a:stretch/>
        </p:blipFill>
        <p:spPr>
          <a:xfrm>
            <a:off x="7531176" y="1959513"/>
            <a:ext cx="4229819" cy="4269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959D79-D904-10F3-CC5E-18FD33A6FDAE}"/>
              </a:ext>
            </a:extLst>
          </p:cNvPr>
          <p:cNvSpPr txBox="1"/>
          <p:nvPr/>
        </p:nvSpPr>
        <p:spPr>
          <a:xfrm>
            <a:off x="617735" y="3058326"/>
            <a:ext cx="67532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doni MT" panose="02070603080606020203" pitchFamily="18" charset="0"/>
              </a:rPr>
              <a:t>FRAKTUR COSTA DI DUA SEGMEN ATAU LEBIH YANG MENYEBABKAN KETIDAKSATBILAN DINDING DADA DAN MENYEBABKAN GERAKAN PRADOKSIKAL DI SEGMEN YANG PATAH</a:t>
            </a:r>
            <a:endParaRPr lang="en-ID" sz="24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48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E464-1ED5-128D-C766-BF44D298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492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TANDA DAN GEJALA FLAIL CHEST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93FCB-5160-C0FA-6F78-D7BA97E3C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52" y="2161719"/>
            <a:ext cx="6695535" cy="3502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40CE5-F536-CDD2-235E-E335D278226F}"/>
              </a:ext>
            </a:extLst>
          </p:cNvPr>
          <p:cNvSpPr txBox="1"/>
          <p:nvPr/>
        </p:nvSpPr>
        <p:spPr>
          <a:xfrm>
            <a:off x="5737347" y="5294710"/>
            <a:ext cx="577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COSTA PATAH LEBIH DARI DUA SEGMEN</a:t>
            </a:r>
            <a:endParaRPr lang="en-ID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11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E464-1ED5-128D-C766-BF44D298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7999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FLAIL CHEST</a:t>
            </a: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40EAD-FF93-A00A-0914-64172FDABA10}"/>
              </a:ext>
            </a:extLst>
          </p:cNvPr>
          <p:cNvSpPr txBox="1"/>
          <p:nvPr/>
        </p:nvSpPr>
        <p:spPr>
          <a:xfrm>
            <a:off x="3062377" y="5820001"/>
            <a:ext cx="577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PERNAFASAN PARADOKSIKAL</a:t>
            </a:r>
            <a:endParaRPr lang="en-ID" dirty="0">
              <a:latin typeface="Bodoni MT" panose="020706030806060202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54314-91FE-483B-D693-B1E6D69AC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2" t="50000" r="39292" b="15136"/>
          <a:stretch/>
        </p:blipFill>
        <p:spPr>
          <a:xfrm>
            <a:off x="2073132" y="2199786"/>
            <a:ext cx="8045735" cy="36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2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E464-1ED5-128D-C766-BF44D2982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7999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FLAIL CHEST</a:t>
            </a:r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58A24-2C0F-AB15-30C5-51F8293BD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06" t="21951" r="26280" b="34472"/>
          <a:stretch/>
        </p:blipFill>
        <p:spPr>
          <a:xfrm>
            <a:off x="3066584" y="2102867"/>
            <a:ext cx="5742879" cy="399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2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C2F55-9ED8-991D-DB8F-F61077A2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61" y="937647"/>
            <a:ext cx="6142463" cy="1045231"/>
          </a:xfrm>
        </p:spPr>
        <p:txBody>
          <a:bodyPr/>
          <a:lstStyle/>
          <a:p>
            <a:pPr algn="ctr"/>
            <a:r>
              <a:rPr lang="en-US" dirty="0"/>
              <a:t>TINDAKAN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D43E1-CDA0-6EB7-FDD9-4EA06271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62" y="1982878"/>
            <a:ext cx="6142463" cy="3859850"/>
          </a:xfrm>
        </p:spPr>
        <p:txBody>
          <a:bodyPr/>
          <a:lstStyle/>
          <a:p>
            <a:r>
              <a:rPr lang="en-US" dirty="0"/>
              <a:t>BAGI PASIEN YANG MENGALAMI HIPOKSIA (PaO2 &lt; 60 mmHg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Saturasi</a:t>
            </a:r>
            <a:r>
              <a:rPr lang="en-US" dirty="0"/>
              <a:t> O2 &lt; 90% </a:t>
            </a:r>
            <a:r>
              <a:rPr lang="en-US" dirty="0" err="1"/>
              <a:t>maka</a:t>
            </a:r>
            <a:r>
              <a:rPr lang="en-US" dirty="0"/>
              <a:t> BERIKAN </a:t>
            </a:r>
            <a:r>
              <a:rPr lang="en-US" dirty="0" err="1"/>
              <a:t>Ventilasi</a:t>
            </a:r>
            <a:r>
              <a:rPr lang="en-US" dirty="0"/>
              <a:t> yang </a:t>
            </a:r>
            <a:r>
              <a:rPr lang="en-US" dirty="0" err="1"/>
              <a:t>adekuat</a:t>
            </a:r>
            <a:r>
              <a:rPr lang="en-US" dirty="0"/>
              <a:t> dan </a:t>
            </a:r>
            <a:r>
              <a:rPr lang="en-US" dirty="0" err="1"/>
              <a:t>memerlukan</a:t>
            </a:r>
            <a:r>
              <a:rPr lang="en-US" dirty="0"/>
              <a:t> </a:t>
            </a:r>
            <a:r>
              <a:rPr lang="en-US" dirty="0" err="1"/>
              <a:t>intubasi</a:t>
            </a:r>
            <a:endParaRPr lang="en-US" dirty="0"/>
          </a:p>
          <a:p>
            <a:r>
              <a:rPr lang="en-US" dirty="0" err="1"/>
              <a:t>Kolaboasi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analgesik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EE228-0050-BB70-7C9C-11B2601E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19" y="1982878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01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70E7-1290-AC21-4945-EF9E86EA6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11" y="2906384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CARDIAC TAMPONADE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27918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7BA0-4C19-AA57-7A56-687DC309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CARDIAC TAMPONADE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A26E1-DEBC-372E-97FD-6AFB78432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22" y="2317113"/>
            <a:ext cx="4159405" cy="38598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 err="1"/>
              <a:t>Kompresi</a:t>
            </a:r>
            <a:r>
              <a:rPr lang="en-US" sz="2400" dirty="0"/>
              <a:t> Pada </a:t>
            </a:r>
            <a:r>
              <a:rPr lang="en-US" sz="2400" dirty="0" err="1"/>
              <a:t>Jantung</a:t>
            </a:r>
            <a:r>
              <a:rPr lang="en-US" sz="2400" dirty="0"/>
              <a:t> </a:t>
            </a:r>
            <a:r>
              <a:rPr lang="en-US" sz="2400" dirty="0" err="1"/>
              <a:t>Akibat</a:t>
            </a:r>
            <a:r>
              <a:rPr lang="en-US" sz="2400" dirty="0"/>
              <a:t> </a:t>
            </a:r>
            <a:r>
              <a:rPr lang="en-US" sz="2400" dirty="0" err="1"/>
              <a:t>Akumulasi</a:t>
            </a:r>
            <a:r>
              <a:rPr lang="en-US" sz="2400" dirty="0"/>
              <a:t> </a:t>
            </a:r>
            <a:r>
              <a:rPr lang="en-US" sz="2400" dirty="0" err="1"/>
              <a:t>Cairan</a:t>
            </a:r>
            <a:r>
              <a:rPr lang="en-US" sz="2400" dirty="0"/>
              <a:t> Di </a:t>
            </a:r>
            <a:r>
              <a:rPr lang="en-US" sz="2400" dirty="0" err="1"/>
              <a:t>Kantung</a:t>
            </a:r>
            <a:r>
              <a:rPr lang="en-US" sz="2400" dirty="0"/>
              <a:t> Pericardial. </a:t>
            </a:r>
          </a:p>
          <a:p>
            <a:pPr marL="0" indent="0" algn="just">
              <a:buNone/>
            </a:pPr>
            <a:r>
              <a:rPr lang="en-US" sz="2400" dirty="0" err="1"/>
              <a:t>Cairan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berasal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cidera</a:t>
            </a:r>
            <a:r>
              <a:rPr lang="en-US" sz="2400" dirty="0"/>
              <a:t> pada </a:t>
            </a:r>
            <a:r>
              <a:rPr lang="en-US" sz="2400" dirty="0" err="1"/>
              <a:t>jantung</a:t>
            </a:r>
            <a:r>
              <a:rPr lang="en-US" sz="2400" dirty="0"/>
              <a:t>, </a:t>
            </a:r>
            <a:r>
              <a:rPr lang="en-US" sz="2400" dirty="0" err="1"/>
              <a:t>pembuluh</a:t>
            </a:r>
            <a:r>
              <a:rPr lang="en-US" sz="2400" dirty="0"/>
              <a:t> </a:t>
            </a:r>
            <a:r>
              <a:rPr lang="en-US" sz="2400" dirty="0" err="1"/>
              <a:t>darah</a:t>
            </a:r>
            <a:r>
              <a:rPr lang="en-US" sz="2400" dirty="0"/>
              <a:t> </a:t>
            </a:r>
            <a:r>
              <a:rPr lang="en-US" sz="2400" dirty="0" err="1"/>
              <a:t>besar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pembuluh</a:t>
            </a:r>
            <a:r>
              <a:rPr lang="en-US" sz="2400" dirty="0"/>
              <a:t> </a:t>
            </a:r>
            <a:r>
              <a:rPr lang="en-US" sz="2400" dirty="0" err="1"/>
              <a:t>darah</a:t>
            </a:r>
            <a:r>
              <a:rPr lang="en-US" sz="2400" dirty="0"/>
              <a:t> di </a:t>
            </a:r>
            <a:r>
              <a:rPr lang="en-US" sz="2400" dirty="0" err="1"/>
              <a:t>epikardium</a:t>
            </a:r>
            <a:endParaRPr lang="en-US" sz="2400" dirty="0"/>
          </a:p>
          <a:p>
            <a:pPr marL="0" indent="0" algn="just">
              <a:buNone/>
            </a:pPr>
            <a:r>
              <a:rPr lang="en-US" sz="2400" dirty="0" err="1"/>
              <a:t>Penyebab</a:t>
            </a:r>
            <a:r>
              <a:rPr lang="en-US" sz="2400" dirty="0"/>
              <a:t> : </a:t>
            </a:r>
            <a:r>
              <a:rPr lang="en-US" sz="2400" dirty="0" err="1"/>
              <a:t>cidera</a:t>
            </a:r>
            <a:r>
              <a:rPr lang="en-US" sz="2400" dirty="0"/>
              <a:t> </a:t>
            </a:r>
            <a:r>
              <a:rPr lang="en-US" sz="2400" dirty="0" err="1"/>
              <a:t>tembus</a:t>
            </a:r>
            <a:r>
              <a:rPr lang="en-US" sz="2400" dirty="0"/>
              <a:t> dan </a:t>
            </a:r>
            <a:r>
              <a:rPr lang="en-US" sz="2400" dirty="0" err="1"/>
              <a:t>cidera</a:t>
            </a:r>
            <a:r>
              <a:rPr lang="en-US" sz="2400" dirty="0"/>
              <a:t> </a:t>
            </a:r>
            <a:r>
              <a:rPr lang="en-US" sz="2400" dirty="0" err="1"/>
              <a:t>tumpul</a:t>
            </a:r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3B07A-6D4B-3F9E-8F2D-682946F00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04"/>
          <a:stretch/>
        </p:blipFill>
        <p:spPr>
          <a:xfrm>
            <a:off x="4485739" y="2317113"/>
            <a:ext cx="3157266" cy="3983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89560-71CB-585F-0022-A8CD3F54C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8" t="4555" r="6755" b="7638"/>
          <a:stretch/>
        </p:blipFill>
        <p:spPr>
          <a:xfrm>
            <a:off x="7919053" y="2317113"/>
            <a:ext cx="3674849" cy="38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9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0616F-239D-BCF2-60DE-E9550279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15633"/>
            <a:ext cx="10565921" cy="1045231"/>
          </a:xfrm>
        </p:spPr>
        <p:txBody>
          <a:bodyPr/>
          <a:lstStyle/>
          <a:p>
            <a:pPr algn="ctr"/>
            <a:r>
              <a:rPr lang="en-US" dirty="0"/>
              <a:t>JENIS TRAUMA THORAX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67431-B8FD-0FB8-D507-D6BDC2174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10565921" cy="38598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3600" dirty="0" err="1"/>
              <a:t>Terdapat</a:t>
            </a:r>
            <a:r>
              <a:rPr lang="en-US" sz="3600" dirty="0"/>
              <a:t> 5 </a:t>
            </a:r>
            <a:r>
              <a:rPr lang="en-US" sz="3600" dirty="0" err="1"/>
              <a:t>jenis</a:t>
            </a:r>
            <a:r>
              <a:rPr lang="en-US" sz="3600" dirty="0"/>
              <a:t> trauma thorax yang </a:t>
            </a:r>
            <a:r>
              <a:rPr lang="en-US" sz="3600" dirty="0" err="1"/>
              <a:t>memerlukan</a:t>
            </a:r>
            <a:r>
              <a:rPr lang="en-US" sz="3600" dirty="0"/>
              <a:t> </a:t>
            </a:r>
            <a:r>
              <a:rPr lang="en-US" sz="3600" dirty="0" err="1"/>
              <a:t>intervensi</a:t>
            </a:r>
            <a:r>
              <a:rPr lang="en-US" sz="3600" dirty="0"/>
              <a:t> </a:t>
            </a:r>
            <a:r>
              <a:rPr lang="en-US" sz="3600" dirty="0" err="1"/>
              <a:t>kegawatdaruratan</a:t>
            </a:r>
            <a:r>
              <a:rPr lang="en-US" sz="3600" dirty="0"/>
              <a:t> </a:t>
            </a:r>
            <a:r>
              <a:rPr lang="en-US" sz="3600" dirty="0" err="1"/>
              <a:t>segera</a:t>
            </a:r>
            <a:r>
              <a:rPr lang="en-US" sz="3600" dirty="0"/>
              <a:t> 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Open Pneumothorax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Tension pneumothorax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 err="1"/>
              <a:t>Masif</a:t>
            </a:r>
            <a:r>
              <a:rPr lang="en-US" sz="3600" dirty="0"/>
              <a:t> </a:t>
            </a:r>
            <a:r>
              <a:rPr lang="en-US" sz="3600" dirty="0" err="1"/>
              <a:t>hematothorax</a:t>
            </a:r>
            <a:endParaRPr lang="en-US" sz="36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Flail chest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Cardiac tamponade</a:t>
            </a:r>
          </a:p>
          <a:p>
            <a:pPr marL="0" indent="0" algn="just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48655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7BA0-4C19-AA57-7A56-687DC309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CARDIAC TAMPONADE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A26E1-DEBC-372E-97FD-6AFB78432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22" y="2317113"/>
            <a:ext cx="4360235" cy="385985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400" dirty="0"/>
              <a:t>BECK TRIAD </a:t>
            </a:r>
          </a:p>
          <a:p>
            <a:pPr marL="457200" indent="-457200" algn="just">
              <a:buAutoNum type="arabicPeriod"/>
            </a:pPr>
            <a:r>
              <a:rPr lang="en-US" sz="2400" dirty="0"/>
              <a:t>Muffled Heart Tones (</a:t>
            </a:r>
            <a:r>
              <a:rPr lang="en-US" sz="2400" dirty="0" err="1"/>
              <a:t>Sulit</a:t>
            </a:r>
            <a:r>
              <a:rPr lang="en-US" sz="2400" dirty="0"/>
              <a:t> </a:t>
            </a:r>
            <a:r>
              <a:rPr lang="en-US" sz="2400" dirty="0" err="1"/>
              <a:t>terdengar</a:t>
            </a:r>
            <a:r>
              <a:rPr lang="en-US" sz="2400" dirty="0"/>
              <a:t> di </a:t>
            </a:r>
            <a:r>
              <a:rPr lang="en-US" sz="2400" dirty="0" err="1"/>
              <a:t>ruang</a:t>
            </a:r>
            <a:r>
              <a:rPr lang="en-US" sz="2400" dirty="0"/>
              <a:t> </a:t>
            </a:r>
            <a:r>
              <a:rPr lang="en-US" sz="2400" dirty="0" err="1"/>
              <a:t>resusitasi</a:t>
            </a:r>
            <a:r>
              <a:rPr lang="en-US" sz="2400" dirty="0"/>
              <a:t> yang </a:t>
            </a:r>
            <a:r>
              <a:rPr lang="en-US" sz="2400" dirty="0" err="1"/>
              <a:t>bising</a:t>
            </a:r>
            <a:endParaRPr lang="en-US" sz="2400" dirty="0"/>
          </a:p>
          <a:p>
            <a:pPr marL="457200" indent="-457200" algn="just">
              <a:buAutoNum type="arabicPeriod"/>
            </a:pPr>
            <a:r>
              <a:rPr lang="en-US" sz="2400" dirty="0" err="1"/>
              <a:t>Distensi</a:t>
            </a:r>
            <a:r>
              <a:rPr lang="en-US" sz="2400" dirty="0"/>
              <a:t> vena jugularis (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terjadi</a:t>
            </a:r>
            <a:r>
              <a:rPr lang="en-US" sz="2400" dirty="0"/>
              <a:t> pada </a:t>
            </a:r>
            <a:r>
              <a:rPr lang="en-US" sz="2400" dirty="0" err="1"/>
              <a:t>kondisi</a:t>
            </a:r>
            <a:r>
              <a:rPr lang="en-US" sz="2400" dirty="0"/>
              <a:t> hypovolemia)</a:t>
            </a:r>
          </a:p>
          <a:p>
            <a:pPr marL="457200" indent="-457200" algn="just">
              <a:buAutoNum type="arabicPeriod"/>
            </a:pPr>
            <a:r>
              <a:rPr lang="en-US" sz="2400" dirty="0" err="1"/>
              <a:t>Hipotensi</a:t>
            </a:r>
            <a:endParaRPr lang="en-US" sz="2400" dirty="0"/>
          </a:p>
          <a:p>
            <a:pPr marL="0" indent="0" algn="just">
              <a:buNone/>
            </a:pPr>
            <a:r>
              <a:rPr lang="en-US" sz="2400" dirty="0" err="1"/>
              <a:t>Tambahan</a:t>
            </a:r>
            <a:r>
              <a:rPr lang="en-US" sz="2400" dirty="0"/>
              <a:t> </a:t>
            </a:r>
          </a:p>
          <a:p>
            <a:pPr marL="457200" indent="-457200" algn="just">
              <a:buAutoNum type="arabicPeriod"/>
            </a:pPr>
            <a:r>
              <a:rPr lang="en-US" sz="2400" dirty="0"/>
              <a:t>Tanda </a:t>
            </a:r>
            <a:r>
              <a:rPr lang="en-US" sz="2400" dirty="0" err="1"/>
              <a:t>Kussmaul’s</a:t>
            </a:r>
            <a:r>
              <a:rPr lang="en-US" sz="2400" dirty="0"/>
              <a:t> sign (</a:t>
            </a:r>
            <a:r>
              <a:rPr lang="en-US" sz="2400" dirty="0" err="1"/>
              <a:t>tekanan</a:t>
            </a:r>
            <a:r>
              <a:rPr lang="en-US" sz="2400" dirty="0"/>
              <a:t> vena </a:t>
            </a:r>
            <a:r>
              <a:rPr lang="en-US" sz="2400" dirty="0" err="1"/>
              <a:t>meningkat</a:t>
            </a:r>
            <a:r>
              <a:rPr lang="en-US" sz="2400" dirty="0"/>
              <a:t> pada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inspirasi</a:t>
            </a:r>
            <a:r>
              <a:rPr lang="en-US" sz="2400" dirty="0"/>
              <a:t>)</a:t>
            </a:r>
          </a:p>
          <a:p>
            <a:pPr marL="457200" indent="-457200" algn="just">
              <a:buAutoNum type="arabicPeriod"/>
            </a:pPr>
            <a:r>
              <a:rPr lang="en-US" sz="2400" dirty="0" err="1"/>
              <a:t>Irama</a:t>
            </a:r>
            <a:r>
              <a:rPr lang="en-US" sz="2400" dirty="0"/>
              <a:t> </a:t>
            </a:r>
            <a:r>
              <a:rPr lang="en-US" sz="2400" dirty="0" err="1"/>
              <a:t>jantung</a:t>
            </a:r>
            <a:r>
              <a:rPr lang="en-US" sz="2400" dirty="0"/>
              <a:t> PEA</a:t>
            </a:r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3B07A-6D4B-3F9E-8F2D-682946F00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04"/>
          <a:stretch/>
        </p:blipFill>
        <p:spPr>
          <a:xfrm>
            <a:off x="4560957" y="2317113"/>
            <a:ext cx="3157266" cy="3983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89560-71CB-585F-0022-A8CD3F54CB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8" t="4555" r="6755" b="7638"/>
          <a:stretch/>
        </p:blipFill>
        <p:spPr>
          <a:xfrm>
            <a:off x="7919053" y="2317113"/>
            <a:ext cx="3674849" cy="38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462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ABCD-065D-885F-C5F9-3B683646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TINDAKAN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9DE17-67D3-D595-9D70-AB4814B57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cairan</a:t>
            </a:r>
            <a:r>
              <a:rPr lang="en-US" dirty="0"/>
              <a:t> </a:t>
            </a:r>
            <a:r>
              <a:rPr lang="en-US" dirty="0" err="1"/>
              <a:t>intravena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tekanan</a:t>
            </a:r>
            <a:r>
              <a:rPr lang="en-US" dirty="0"/>
              <a:t> vena dan </a:t>
            </a:r>
            <a:r>
              <a:rPr lang="en-US" dirty="0" err="1"/>
              <a:t>memperbaiki</a:t>
            </a:r>
            <a:r>
              <a:rPr lang="en-US" dirty="0"/>
              <a:t> cardiac output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operasi</a:t>
            </a:r>
            <a:endParaRPr lang="en-US" dirty="0"/>
          </a:p>
          <a:p>
            <a:pPr algn="just"/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operasi</a:t>
            </a:r>
            <a:r>
              <a:rPr lang="en-US" dirty="0"/>
              <a:t>,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pericardiosintesis</a:t>
            </a:r>
            <a:r>
              <a:rPr lang="en-US" dirty="0"/>
              <a:t> (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menggantikan</a:t>
            </a:r>
            <a:r>
              <a:rPr lang="en-US" dirty="0"/>
              <a:t> </a:t>
            </a:r>
            <a:r>
              <a:rPr lang="en-US" dirty="0" err="1"/>
              <a:t>tatalaksana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cardiac tamponade)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87853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01346-CEFF-9EB9-D1A4-CEE0AABF9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234" y="2978939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TRAUMA ABDOMEN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89519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D154-5947-C556-8941-DBFD7560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ANATOMI ABDOMEN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A66B1-FE5E-8016-31A8-EFC49F4C9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3" t="21005" r="31934" b="23523"/>
          <a:stretch/>
        </p:blipFill>
        <p:spPr>
          <a:xfrm>
            <a:off x="448571" y="2475781"/>
            <a:ext cx="7228936" cy="380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BF091-4440-5287-53C3-C2C058959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59" t="25283" r="9859" b="16268"/>
          <a:stretch/>
        </p:blipFill>
        <p:spPr>
          <a:xfrm>
            <a:off x="7852916" y="2593653"/>
            <a:ext cx="3676226" cy="34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15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71C5A-8A56-1BED-313C-D173D93C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ANATOMI ABDOMEN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87369-B14B-0C10-E3B8-67EB7C3A2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2" t="35598" r="13467" b="11069"/>
          <a:stretch/>
        </p:blipFill>
        <p:spPr>
          <a:xfrm>
            <a:off x="950344" y="2285998"/>
            <a:ext cx="10160842" cy="411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8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4631-A485-F392-9893-E1651858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TIPE CIDERA ABDOMEN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2E77E-78BC-D24A-B261-43169DEB9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TRAUMA TUMPUL</a:t>
            </a:r>
          </a:p>
          <a:p>
            <a:pPr marL="0" indent="0" algn="just">
              <a:buNone/>
            </a:pPr>
            <a:r>
              <a:rPr lang="en-US" dirty="0" err="1"/>
              <a:t>Disebabkan</a:t>
            </a:r>
            <a:r>
              <a:rPr lang="en-US" dirty="0"/>
              <a:t> oleh </a:t>
            </a:r>
            <a:r>
              <a:rPr lang="en-US" dirty="0" err="1"/>
              <a:t>kompresi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pada abdomen dan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robekan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hematom</a:t>
            </a:r>
            <a:r>
              <a:rPr lang="en-US" dirty="0"/>
              <a:t> subcapsular yang </a:t>
            </a:r>
            <a:r>
              <a:rPr lang="en-US" dirty="0" err="1"/>
              <a:t>melibatkan</a:t>
            </a:r>
            <a:r>
              <a:rPr lang="en-US" dirty="0"/>
              <a:t> organ </a:t>
            </a:r>
            <a:r>
              <a:rPr lang="en-US" dirty="0" err="1"/>
              <a:t>padat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spleen/</a:t>
            </a:r>
            <a:r>
              <a:rPr lang="en-US" dirty="0" err="1"/>
              <a:t>hati</a:t>
            </a:r>
            <a:r>
              <a:rPr lang="en-US" dirty="0"/>
              <a:t>/pancreas. </a:t>
            </a:r>
          </a:p>
          <a:p>
            <a:pPr marL="0" indent="0" algn="just">
              <a:buNone/>
            </a:pPr>
            <a:r>
              <a:rPr lang="en-US" dirty="0" err="1"/>
              <a:t>Pasien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trauma </a:t>
            </a:r>
            <a:r>
              <a:rPr lang="en-US" dirty="0" err="1"/>
              <a:t>tumpul</a:t>
            </a:r>
            <a:r>
              <a:rPr lang="en-US" dirty="0"/>
              <a:t> </a:t>
            </a:r>
            <a:r>
              <a:rPr lang="en-US" dirty="0" err="1"/>
              <a:t>umunya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mengeluh</a:t>
            </a:r>
            <a:r>
              <a:rPr lang="en-US" dirty="0"/>
              <a:t> </a:t>
            </a:r>
            <a:r>
              <a:rPr lang="en-US" dirty="0" err="1"/>
              <a:t>nyeri</a:t>
            </a:r>
            <a:r>
              <a:rPr lang="en-US" dirty="0"/>
              <a:t> dan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cidera</a:t>
            </a:r>
            <a:r>
              <a:rPr lang="en-US" dirty="0"/>
              <a:t> juga minimal. </a:t>
            </a:r>
            <a:r>
              <a:rPr lang="en-US" dirty="0" err="1"/>
              <a:t>Psien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cidera</a:t>
            </a:r>
            <a:r>
              <a:rPr lang="en-US" dirty="0"/>
              <a:t> multiple </a:t>
            </a:r>
            <a:r>
              <a:rPr lang="en-US" dirty="0" err="1"/>
              <a:t>terjadi</a:t>
            </a:r>
            <a:r>
              <a:rPr lang="en-US" dirty="0"/>
              <a:t> fraktur </a:t>
            </a:r>
            <a:r>
              <a:rPr lang="en-US" dirty="0" err="1"/>
              <a:t>kosta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kemungkinan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cidera</a:t>
            </a:r>
            <a:r>
              <a:rPr lang="en-US" dirty="0"/>
              <a:t> intraabdominal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nyeri</a:t>
            </a:r>
            <a:r>
              <a:rPr lang="en-US" dirty="0"/>
              <a:t> abdomen yang </a:t>
            </a:r>
            <a:r>
              <a:rPr lang="en-US" dirty="0" err="1"/>
              <a:t>signifikan</a:t>
            </a:r>
            <a:r>
              <a:rPr lang="en-US" dirty="0"/>
              <a:t>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90682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4631-A485-F392-9893-E1651858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TIPE CIDERA ABDOMEN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2E77E-78BC-D24A-B261-43169DEB9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6261340" cy="38598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TRAUMA TEMBUS</a:t>
            </a:r>
          </a:p>
          <a:p>
            <a:pPr marL="0" indent="0" algn="just">
              <a:buNone/>
            </a:pPr>
            <a:r>
              <a:rPr lang="en-US" dirty="0" err="1"/>
              <a:t>Penyebabnya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luka</a:t>
            </a:r>
            <a:r>
              <a:rPr lang="en-US" dirty="0"/>
              <a:t> </a:t>
            </a:r>
            <a:r>
              <a:rPr lang="en-US" dirty="0" err="1"/>
              <a:t>tembak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luka</a:t>
            </a:r>
            <a:r>
              <a:rPr lang="en-US" dirty="0"/>
              <a:t> </a:t>
            </a:r>
            <a:r>
              <a:rPr lang="en-US" dirty="0" err="1"/>
              <a:t>tusuk</a:t>
            </a:r>
            <a:r>
              <a:rPr lang="en-US" dirty="0"/>
              <a:t> yang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organ dan vascular intra abdomen. Pada </a:t>
            </a:r>
            <a:r>
              <a:rPr lang="en-US" dirty="0" err="1"/>
              <a:t>luka</a:t>
            </a:r>
            <a:r>
              <a:rPr lang="en-US" dirty="0"/>
              <a:t> </a:t>
            </a:r>
            <a:r>
              <a:rPr lang="en-US" dirty="0" err="1"/>
              <a:t>tembak</a:t>
            </a:r>
            <a:r>
              <a:rPr lang="en-US" dirty="0"/>
              <a:t>, </a:t>
            </a:r>
            <a:r>
              <a:rPr lang="en-US" dirty="0" err="1"/>
              <a:t>terdapat</a:t>
            </a:r>
            <a:r>
              <a:rPr lang="en-US" dirty="0"/>
              <a:t> transfer energy pada organ </a:t>
            </a:r>
            <a:r>
              <a:rPr lang="en-US" dirty="0" err="1"/>
              <a:t>sekitar</a:t>
            </a:r>
            <a:r>
              <a:rPr lang="en-US" dirty="0"/>
              <a:t> yang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terjadainya</a:t>
            </a:r>
            <a:r>
              <a:rPr lang="en-US" dirty="0"/>
              <a:t> </a:t>
            </a:r>
            <a:r>
              <a:rPr lang="en-US" dirty="0" err="1"/>
              <a:t>kavitasi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 err="1"/>
              <a:t>Mortalitas</a:t>
            </a:r>
            <a:r>
              <a:rPr lang="en-US" dirty="0"/>
              <a:t> </a:t>
            </a:r>
            <a:r>
              <a:rPr lang="en-US" dirty="0" err="1"/>
              <a:t>luka</a:t>
            </a:r>
            <a:r>
              <a:rPr lang="en-US" dirty="0"/>
              <a:t> </a:t>
            </a:r>
            <a:r>
              <a:rPr lang="en-US" dirty="0" err="1"/>
              <a:t>tusuk</a:t>
            </a:r>
            <a:r>
              <a:rPr lang="en-US" dirty="0"/>
              <a:t> pada abdomen relative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kecuali</a:t>
            </a:r>
            <a:r>
              <a:rPr lang="en-US" dirty="0"/>
              <a:t> </a:t>
            </a:r>
            <a:r>
              <a:rPr lang="en-US" dirty="0" err="1"/>
              <a:t>mengeani</a:t>
            </a:r>
            <a:r>
              <a:rPr lang="en-US" dirty="0"/>
              <a:t> organ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hati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spleen dan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pembuluh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shock </a:t>
            </a:r>
            <a:r>
              <a:rPr lang="en-US" dirty="0" err="1"/>
              <a:t>hemoragie</a:t>
            </a:r>
            <a:endParaRPr lang="en-US" dirty="0"/>
          </a:p>
          <a:p>
            <a:pPr marL="0" indent="0" algn="just">
              <a:buNone/>
            </a:pPr>
            <a:r>
              <a:rPr lang="en-US" dirty="0"/>
              <a:t>.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63306-B8F8-CF05-8667-A9F0A0ECB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16" y="2591549"/>
            <a:ext cx="4302250" cy="31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82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58E2-FB14-3B3C-9C08-6C84951F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PENGERTIAN TRAUMA ABDOMEN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98403-A6FA-DE89-8854-16F3C2776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sz="3600" b="0" i="0" u="none" strike="noStrike" baseline="0" dirty="0"/>
              <a:t>Trauma abdomen </a:t>
            </a:r>
            <a:r>
              <a:rPr lang="en-ID" sz="3600" b="0" i="0" u="none" strike="noStrike" baseline="0" dirty="0" err="1"/>
              <a:t>didefinisikan</a:t>
            </a:r>
            <a:r>
              <a:rPr lang="en-ID" sz="3600" b="0" i="0" u="none" strike="noStrike" baseline="0" dirty="0"/>
              <a:t> </a:t>
            </a:r>
            <a:r>
              <a:rPr lang="en-ID" sz="3600" b="0" i="0" u="none" strike="noStrike" baseline="0" dirty="0" err="1"/>
              <a:t>sebagai</a:t>
            </a:r>
            <a:r>
              <a:rPr lang="en-ID" sz="3600" b="0" i="0" u="none" strike="noStrike" baseline="0" dirty="0"/>
              <a:t> </a:t>
            </a:r>
            <a:r>
              <a:rPr lang="en-ID" sz="3600" b="0" i="0" u="none" strike="noStrike" baseline="0" dirty="0" err="1"/>
              <a:t>kerusakan</a:t>
            </a:r>
            <a:r>
              <a:rPr lang="en-ID" sz="3600" b="0" i="0" u="none" strike="noStrike" baseline="0" dirty="0"/>
              <a:t> </a:t>
            </a:r>
            <a:r>
              <a:rPr lang="en-ID" sz="3600" b="0" i="0" u="none" strike="noStrike" baseline="0" dirty="0" err="1"/>
              <a:t>terhadap</a:t>
            </a:r>
            <a:r>
              <a:rPr lang="en-ID" sz="3600" b="0" i="0" u="none" strike="noStrike" baseline="0" dirty="0"/>
              <a:t> </a:t>
            </a:r>
            <a:r>
              <a:rPr lang="en-ID" sz="3600" b="0" i="0" u="none" strike="noStrike" baseline="0" dirty="0" err="1"/>
              <a:t>struktur</a:t>
            </a:r>
            <a:r>
              <a:rPr lang="en-ID" sz="3600" b="0" i="0" u="none" strike="noStrike" baseline="0" dirty="0"/>
              <a:t> yang </a:t>
            </a:r>
            <a:r>
              <a:rPr lang="en-ID" sz="3600" b="0" i="0" u="none" strike="noStrike" baseline="0" dirty="0" err="1"/>
              <a:t>terletak</a:t>
            </a:r>
            <a:r>
              <a:rPr lang="en-ID" sz="3600" b="0" i="0" u="none" strike="noStrike" baseline="0" dirty="0"/>
              <a:t> </a:t>
            </a:r>
            <a:r>
              <a:rPr lang="en-ID" sz="3600" b="0" i="0" u="none" strike="noStrike" baseline="0" dirty="0" err="1"/>
              <a:t>diantara</a:t>
            </a:r>
            <a:r>
              <a:rPr lang="en-ID" sz="3600" b="0" i="0" u="none" strike="noStrike" baseline="0" dirty="0"/>
              <a:t> </a:t>
            </a:r>
            <a:r>
              <a:rPr lang="en-ID" sz="3600" b="0" i="0" u="none" strike="noStrike" baseline="0" dirty="0" err="1"/>
              <a:t>diafragma</a:t>
            </a:r>
            <a:r>
              <a:rPr lang="en-ID" sz="3600" b="0" i="0" u="none" strike="noStrike" baseline="0" dirty="0"/>
              <a:t> dan pelvis yang </a:t>
            </a:r>
            <a:r>
              <a:rPr lang="en-ID" sz="3600" b="0" i="0" u="none" strike="noStrike" baseline="0" dirty="0" err="1"/>
              <a:t>diakibatkan</a:t>
            </a:r>
            <a:r>
              <a:rPr lang="en-ID" sz="3600" b="0" i="0" u="none" strike="noStrike" baseline="0" dirty="0"/>
              <a:t> oleh </a:t>
            </a:r>
            <a:r>
              <a:rPr lang="en-ID" sz="3600" b="0" i="0" u="none" strike="noStrike" baseline="0" dirty="0" err="1"/>
              <a:t>luka</a:t>
            </a:r>
            <a:r>
              <a:rPr lang="en-ID" sz="3600" b="0" i="0" u="none" strike="noStrike" baseline="0" dirty="0"/>
              <a:t> </a:t>
            </a:r>
            <a:r>
              <a:rPr lang="en-ID" sz="3600" b="0" i="0" u="none" strike="noStrike" baseline="0" dirty="0" err="1"/>
              <a:t>tumpul</a:t>
            </a:r>
            <a:r>
              <a:rPr lang="en-ID" sz="3600" b="0" i="0" u="none" strike="noStrike" baseline="0" dirty="0"/>
              <a:t> </a:t>
            </a:r>
            <a:r>
              <a:rPr lang="en-ID" sz="3600" b="0" i="0" u="none" strike="noStrike" baseline="0" dirty="0" err="1"/>
              <a:t>atau</a:t>
            </a:r>
            <a:r>
              <a:rPr lang="en-ID" sz="3600" b="0" i="0" u="none" strike="noStrike" baseline="0" dirty="0"/>
              <a:t> yang </a:t>
            </a:r>
            <a:r>
              <a:rPr lang="en-ID" sz="3600" b="0" i="0" u="none" strike="noStrike" baseline="0" dirty="0" err="1"/>
              <a:t>menusuk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2331167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6E99-51E2-3102-5C9C-35943FC6D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PENGKAJIAN DAN STABILISASI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426B-69DE-8403-D3BA-84930D0BE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KAJI RIWAYAT CIDERA </a:t>
            </a:r>
          </a:p>
          <a:p>
            <a:pPr marL="449263" indent="-449263" algn="just">
              <a:buFont typeface="Wingdings" panose="05000000000000000000" pitchFamily="2" charset="2"/>
              <a:buChar char="Ø"/>
            </a:pPr>
            <a:r>
              <a:rPr lang="en-US" dirty="0" err="1"/>
              <a:t>Mekanisme</a:t>
            </a:r>
            <a:r>
              <a:rPr lang="en-US" dirty="0"/>
              <a:t> </a:t>
            </a:r>
            <a:r>
              <a:rPr lang="en-US" dirty="0" err="1"/>
              <a:t>cidera</a:t>
            </a:r>
            <a:r>
              <a:rPr lang="en-US" dirty="0"/>
              <a:t> (</a:t>
            </a:r>
            <a:r>
              <a:rPr lang="en-US" dirty="0" err="1"/>
              <a:t>kecepatan</a:t>
            </a:r>
            <a:r>
              <a:rPr lang="en-US" dirty="0"/>
              <a:t> </a:t>
            </a:r>
            <a:r>
              <a:rPr lang="en-US" dirty="0" err="1"/>
              <a:t>kendaraan</a:t>
            </a:r>
            <a:r>
              <a:rPr lang="en-US" dirty="0"/>
              <a:t>, </a:t>
            </a:r>
            <a:r>
              <a:rPr lang="en-US" dirty="0" err="1"/>
              <a:t>tipe</a:t>
            </a:r>
            <a:r>
              <a:rPr lang="en-US" dirty="0"/>
              <a:t> </a:t>
            </a:r>
            <a:r>
              <a:rPr lang="en-US" dirty="0" err="1"/>
              <a:t>benturan</a:t>
            </a:r>
            <a:r>
              <a:rPr lang="en-US" dirty="0"/>
              <a:t> (</a:t>
            </a:r>
            <a:r>
              <a:rPr lang="en-US" dirty="0" err="1"/>
              <a:t>depan,belakang</a:t>
            </a:r>
            <a:r>
              <a:rPr lang="en-US" dirty="0"/>
              <a:t>, lateral </a:t>
            </a:r>
            <a:r>
              <a:rPr lang="en-US" dirty="0" err="1"/>
              <a:t>atau</a:t>
            </a:r>
            <a:r>
              <a:rPr lang="en-US" dirty="0"/>
              <a:t> rollover)</a:t>
            </a:r>
          </a:p>
          <a:p>
            <a:pPr marL="449263" indent="-449263" algn="just">
              <a:buFont typeface="Wingdings" panose="05000000000000000000" pitchFamily="2" charset="2"/>
              <a:buChar char="Ø"/>
            </a:pPr>
            <a:r>
              <a:rPr lang="en-US" dirty="0" err="1"/>
              <a:t>Penggunaan</a:t>
            </a:r>
            <a:r>
              <a:rPr lang="en-US" dirty="0"/>
              <a:t> Air bags</a:t>
            </a:r>
          </a:p>
          <a:p>
            <a:pPr marL="449263" indent="-449263" algn="just">
              <a:buFont typeface="Wingdings" panose="05000000000000000000" pitchFamily="2" charset="2"/>
              <a:buChar char="Ø"/>
            </a:pPr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kendaraan</a:t>
            </a:r>
            <a:endParaRPr lang="en-US" dirty="0"/>
          </a:p>
          <a:p>
            <a:pPr marL="449263" indent="-449263" algn="just">
              <a:buFont typeface="Wingdings" panose="05000000000000000000" pitchFamily="2" charset="2"/>
              <a:buChar char="Ø"/>
            </a:pPr>
            <a:r>
              <a:rPr lang="en-US" dirty="0" err="1"/>
              <a:t>Kondisi</a:t>
            </a:r>
            <a:r>
              <a:rPr lang="en-US" dirty="0"/>
              <a:t> korban lain</a:t>
            </a:r>
          </a:p>
          <a:p>
            <a:pPr marL="449263" indent="-449263" algn="just">
              <a:buFont typeface="Wingdings" panose="05000000000000000000" pitchFamily="2" charset="2"/>
              <a:buChar char="Ø"/>
            </a:pP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yang </a:t>
            </a:r>
            <a:r>
              <a:rPr lang="en-US" dirty="0" err="1"/>
              <a:t>jatuh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ketinggian</a:t>
            </a:r>
            <a:r>
              <a:rPr lang="en-US" dirty="0"/>
              <a:t> </a:t>
            </a:r>
            <a:r>
              <a:rPr lang="en-US" dirty="0" err="1"/>
              <a:t>identifikasi</a:t>
            </a:r>
            <a:r>
              <a:rPr lang="en-US" dirty="0"/>
              <a:t> </a:t>
            </a:r>
            <a:r>
              <a:rPr lang="en-US" dirty="0" err="1"/>
              <a:t>jarak</a:t>
            </a:r>
            <a:r>
              <a:rPr lang="en-US" dirty="0"/>
              <a:t> </a:t>
            </a:r>
            <a:r>
              <a:rPr lang="en-US" dirty="0" err="1"/>
              <a:t>ketinggian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jatuhnya</a:t>
            </a:r>
            <a:r>
              <a:rPr lang="en-US" dirty="0"/>
              <a:t>.</a:t>
            </a:r>
          </a:p>
          <a:p>
            <a:pPr marL="0" indent="0" algn="l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94348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6E99-51E2-3102-5C9C-35943FC6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592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PENGKAJIAN DAN STABILISASI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426B-69DE-8403-D3BA-84930D0BE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4" y="1966823"/>
            <a:ext cx="6538822" cy="4658264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US" dirty="0"/>
              <a:t>PEMERIKSAAN FISIK  : INSPEKSI, AUSKULTASI, PERKUSI DAN PALPASI </a:t>
            </a:r>
          </a:p>
          <a:p>
            <a:pPr marL="0" indent="0" algn="l">
              <a:buNone/>
            </a:pPr>
            <a:r>
              <a:rPr lang="en-US" dirty="0"/>
              <a:t>INSPEKSI :</a:t>
            </a:r>
          </a:p>
          <a:p>
            <a:pPr marL="514350" indent="-514350" algn="just">
              <a:buAutoNum type="arabicPeriod"/>
            </a:pPr>
            <a:r>
              <a:rPr lang="en-US" dirty="0" err="1"/>
              <a:t>Kaji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abrasi</a:t>
            </a:r>
            <a:r>
              <a:rPr lang="en-US" dirty="0"/>
              <a:t> dan </a:t>
            </a:r>
            <a:r>
              <a:rPr lang="en-US" dirty="0" err="1"/>
              <a:t>kontusio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benda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bekas</a:t>
            </a:r>
            <a:r>
              <a:rPr lang="en-US" dirty="0"/>
              <a:t> </a:t>
            </a:r>
            <a:r>
              <a:rPr lang="en-US" dirty="0" err="1"/>
              <a:t>sabuk</a:t>
            </a:r>
            <a:r>
              <a:rPr lang="en-US" dirty="0"/>
              <a:t> </a:t>
            </a:r>
            <a:r>
              <a:rPr lang="en-US" dirty="0" err="1"/>
              <a:t>pengamanan</a:t>
            </a:r>
            <a:r>
              <a:rPr lang="en-US" dirty="0"/>
              <a:t>, </a:t>
            </a:r>
            <a:r>
              <a:rPr lang="en-US" dirty="0" err="1"/>
              <a:t>laserasi</a:t>
            </a:r>
            <a:r>
              <a:rPr lang="en-US" dirty="0"/>
              <a:t>, </a:t>
            </a:r>
            <a:r>
              <a:rPr lang="en-US" dirty="0" err="1"/>
              <a:t>objek</a:t>
            </a:r>
            <a:r>
              <a:rPr lang="en-US" dirty="0"/>
              <a:t> yang </a:t>
            </a:r>
            <a:r>
              <a:rPr lang="en-US" dirty="0" err="1"/>
              <a:t>menancap</a:t>
            </a:r>
            <a:r>
              <a:rPr lang="en-US" dirty="0"/>
              <a:t>, </a:t>
            </a:r>
            <a:r>
              <a:rPr lang="en-US" dirty="0" err="1"/>
              <a:t>eviserasi</a:t>
            </a:r>
            <a:r>
              <a:rPr lang="en-US" dirty="0"/>
              <a:t> dan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kehamilan</a:t>
            </a:r>
            <a:r>
              <a:rPr lang="en-US" dirty="0"/>
              <a:t>.</a:t>
            </a:r>
          </a:p>
          <a:p>
            <a:pPr marL="514350" indent="-514350" algn="just">
              <a:buAutoNum type="arabicPeriod"/>
            </a:pPr>
            <a:r>
              <a:rPr lang="en-US" dirty="0" err="1"/>
              <a:t>Inspeksi</a:t>
            </a:r>
            <a:r>
              <a:rPr lang="en-US" dirty="0"/>
              <a:t> area </a:t>
            </a:r>
            <a:r>
              <a:rPr lang="en-US" dirty="0" err="1"/>
              <a:t>panggul</a:t>
            </a:r>
            <a:r>
              <a:rPr lang="en-US" dirty="0"/>
              <a:t>, </a:t>
            </a:r>
            <a:r>
              <a:rPr lang="en-US" dirty="0" err="1"/>
              <a:t>skrotum</a:t>
            </a:r>
            <a:r>
              <a:rPr lang="en-US" dirty="0"/>
              <a:t>, meatus </a:t>
            </a:r>
            <a:r>
              <a:rPr lang="en-US" dirty="0" err="1"/>
              <a:t>uretra</a:t>
            </a:r>
            <a:r>
              <a:rPr lang="en-US" dirty="0"/>
              <a:t> dan area perianal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, </a:t>
            </a:r>
            <a:r>
              <a:rPr lang="en-US" dirty="0" err="1"/>
              <a:t>pembengkakan</a:t>
            </a:r>
            <a:r>
              <a:rPr lang="en-US" dirty="0"/>
              <a:t> dan </a:t>
            </a:r>
            <a:r>
              <a:rPr lang="en-US" dirty="0" err="1"/>
              <a:t>memar</a:t>
            </a:r>
            <a:endParaRPr lang="en-US" dirty="0"/>
          </a:p>
          <a:p>
            <a:pPr marL="514350" indent="-514350" algn="just">
              <a:buAutoNum type="arabicPeriod"/>
            </a:pPr>
            <a:r>
              <a:rPr lang="en-US" dirty="0" err="1"/>
              <a:t>Inspeksi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laserasi</a:t>
            </a:r>
            <a:r>
              <a:rPr lang="en-US" dirty="0"/>
              <a:t> perineum, vagina, rectum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bokong</a:t>
            </a:r>
            <a:r>
              <a:rPr lang="en-US" dirty="0"/>
              <a:t> yang </a:t>
            </a:r>
            <a:r>
              <a:rPr lang="en-US" dirty="0" err="1"/>
              <a:t>berkaitan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kemungkinan</a:t>
            </a:r>
            <a:r>
              <a:rPr lang="en-US" dirty="0"/>
              <a:t> fraktur pelvic.</a:t>
            </a:r>
          </a:p>
          <a:p>
            <a:pPr marL="514350" indent="-514350" algn="just">
              <a:buAutoNum type="arabicPeriod"/>
            </a:pPr>
            <a:r>
              <a:rPr lang="en-US" dirty="0" err="1"/>
              <a:t>Inspeksi</a:t>
            </a:r>
            <a:r>
              <a:rPr lang="en-US" dirty="0"/>
              <a:t> </a:t>
            </a:r>
            <a:r>
              <a:rPr lang="en-US" dirty="0" err="1"/>
              <a:t>lipatan</a:t>
            </a:r>
            <a:r>
              <a:rPr lang="en-US" dirty="0"/>
              <a:t> </a:t>
            </a:r>
            <a:r>
              <a:rPr lang="en-US" dirty="0" err="1"/>
              <a:t>kulit</a:t>
            </a:r>
            <a:r>
              <a:rPr lang="en-US" dirty="0"/>
              <a:t> pada </a:t>
            </a:r>
            <a:r>
              <a:rPr lang="en-US" dirty="0" err="1"/>
              <a:t>pasien</a:t>
            </a:r>
            <a:r>
              <a:rPr lang="en-US" dirty="0"/>
              <a:t> yang </a:t>
            </a:r>
            <a:r>
              <a:rPr lang="en-US" dirty="0" err="1"/>
              <a:t>gemuk</a:t>
            </a:r>
            <a:endParaRPr lang="en-US" dirty="0"/>
          </a:p>
          <a:p>
            <a:pPr marL="514350" indent="-514350" algn="just">
              <a:buAutoNum type="arabicPeriod"/>
            </a:pPr>
            <a:r>
              <a:rPr lang="en-US" dirty="0" err="1"/>
              <a:t>Inspeksi</a:t>
            </a:r>
            <a:r>
              <a:rPr lang="en-US" dirty="0"/>
              <a:t> </a:t>
            </a:r>
            <a:r>
              <a:rPr lang="en-US" dirty="0" err="1"/>
              <a:t>bagaian</a:t>
            </a:r>
            <a:r>
              <a:rPr lang="en-US" dirty="0"/>
              <a:t> posterior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logroll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89CD3-407E-A82F-17D7-80165C5CD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502" y="2409641"/>
            <a:ext cx="4377313" cy="2872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36B3D6-EDA8-5768-43E5-8B8AF955A8E6}"/>
              </a:ext>
            </a:extLst>
          </p:cNvPr>
          <p:cNvSpPr txBox="1"/>
          <p:nvPr/>
        </p:nvSpPr>
        <p:spPr>
          <a:xfrm>
            <a:off x="7815532" y="5486400"/>
            <a:ext cx="392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HEMATOM PANGGUL (GREY TURNER)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2319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62D8-A3B8-B93A-BDA0-49FA0932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7976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OPEN PNEUMOTHORAX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67545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6E99-51E2-3102-5C9C-35943FC6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592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PENGKAJIAN DAN STABILISASI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426B-69DE-8403-D3BA-84930D0BE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4" y="1966823"/>
            <a:ext cx="11490384" cy="465826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dirty="0"/>
              <a:t>PEMERIKSAAN FISIK  : INSPEKSI, AUSKULTASI, PERKUSI DAN PALPASI </a:t>
            </a:r>
          </a:p>
          <a:p>
            <a:pPr marL="0" indent="0" algn="l">
              <a:buNone/>
            </a:pPr>
            <a:r>
              <a:rPr lang="en-US" dirty="0"/>
              <a:t>AUSKULTASI :</a:t>
            </a:r>
          </a:p>
          <a:p>
            <a:pPr marL="514350" indent="-514350" algn="just">
              <a:buAutoNum type="arabicPeriod"/>
            </a:pPr>
            <a:r>
              <a:rPr lang="en-US" dirty="0" err="1"/>
              <a:t>Meskipun</a:t>
            </a:r>
            <a:r>
              <a:rPr lang="en-US" dirty="0"/>
              <a:t> </a:t>
            </a:r>
            <a:r>
              <a:rPr lang="en-US" dirty="0" err="1"/>
              <a:t>auskultasi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 pada </a:t>
            </a:r>
            <a:r>
              <a:rPr lang="en-US" dirty="0" err="1"/>
              <a:t>pemeriksaan</a:t>
            </a:r>
            <a:r>
              <a:rPr lang="en-US" dirty="0"/>
              <a:t>,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tidaknya</a:t>
            </a:r>
            <a:r>
              <a:rPr lang="en-US" dirty="0"/>
              <a:t> </a:t>
            </a:r>
            <a:r>
              <a:rPr lang="en-US" dirty="0" err="1"/>
              <a:t>bising</a:t>
            </a:r>
            <a:r>
              <a:rPr lang="en-US" dirty="0"/>
              <a:t> usus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berkaitan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cidera</a:t>
            </a:r>
            <a:endParaRPr lang="en-US" dirty="0"/>
          </a:p>
          <a:p>
            <a:pPr marL="0" indent="0" algn="just">
              <a:buNone/>
            </a:pPr>
            <a:r>
              <a:rPr lang="en-US" dirty="0"/>
              <a:t>PERKUSI &amp; PALPASI</a:t>
            </a:r>
          </a:p>
          <a:p>
            <a:pPr marL="514350" indent="-514350" algn="just">
              <a:buAutoNum type="arabicPeriod"/>
            </a:pPr>
            <a:r>
              <a:rPr lang="en-US" dirty="0" err="1"/>
              <a:t>Perkusi</a:t>
            </a:r>
            <a:r>
              <a:rPr lang="en-US" dirty="0"/>
              <a:t> dan </a:t>
            </a:r>
            <a:r>
              <a:rPr lang="en-US" dirty="0" err="1"/>
              <a:t>palpasi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sedikit</a:t>
            </a:r>
            <a:r>
              <a:rPr lang="en-US" dirty="0"/>
              <a:t> </a:t>
            </a:r>
            <a:r>
              <a:rPr lang="en-US" dirty="0" err="1"/>
              <a:t>pergerakan</a:t>
            </a:r>
            <a:r>
              <a:rPr lang="en-US" dirty="0"/>
              <a:t> pada peritoneum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memunculkan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iritasi</a:t>
            </a:r>
            <a:r>
              <a:rPr lang="en-US" dirty="0"/>
              <a:t> peritoneum.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nyeri</a:t>
            </a:r>
            <a:r>
              <a:rPr lang="en-US" dirty="0"/>
              <a:t> </a:t>
            </a:r>
            <a:r>
              <a:rPr lang="en-US" dirty="0" err="1"/>
              <a:t>lepas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hentikan</a:t>
            </a:r>
            <a:r>
              <a:rPr lang="en-US" dirty="0"/>
              <a:t> </a:t>
            </a:r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perkusi</a:t>
            </a:r>
            <a:r>
              <a:rPr lang="en-US" dirty="0"/>
              <a:t> agar </a:t>
            </a:r>
            <a:r>
              <a:rPr lang="en-US" dirty="0" err="1"/>
              <a:t>pasien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bertambah</a:t>
            </a:r>
            <a:r>
              <a:rPr lang="en-US" dirty="0"/>
              <a:t> </a:t>
            </a:r>
            <a:r>
              <a:rPr lang="en-US" dirty="0" err="1"/>
              <a:t>nyeri</a:t>
            </a:r>
            <a:endParaRPr lang="en-US" dirty="0"/>
          </a:p>
          <a:p>
            <a:pPr marL="514350" indent="-514350" algn="just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53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6E99-51E2-3102-5C9C-35943FC6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592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PENGKAJIAN DAN STABILISASI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426B-69DE-8403-D3BA-84930D0BE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4" y="1966823"/>
            <a:ext cx="11490384" cy="46582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PENGKAJIAN PELVIS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err="1"/>
              <a:t>Perdarahan</a:t>
            </a:r>
            <a:r>
              <a:rPr lang="en-US" dirty="0"/>
              <a:t> mayor pada pelvic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sangat </a:t>
            </a:r>
            <a:r>
              <a:rPr lang="en-US" dirty="0" err="1"/>
              <a:t>cepat</a:t>
            </a:r>
            <a:r>
              <a:rPr lang="en-US" dirty="0"/>
              <a:t>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membutuhkan</a:t>
            </a:r>
            <a:r>
              <a:rPr lang="en-US" dirty="0"/>
              <a:t> diagnosis </a:t>
            </a:r>
            <a:r>
              <a:rPr lang="en-US" dirty="0" err="1"/>
              <a:t>segera</a:t>
            </a:r>
            <a:r>
              <a:rPr lang="en-US" dirty="0"/>
              <a:t> agar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dimulai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resusitasi</a:t>
            </a:r>
            <a:r>
              <a:rPr lang="en-US" dirty="0"/>
              <a:t>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/>
              <a:t>Tanda </a:t>
            </a:r>
            <a:r>
              <a:rPr lang="en-US" dirty="0" err="1"/>
              <a:t>adanya</a:t>
            </a:r>
            <a:r>
              <a:rPr lang="en-US" dirty="0"/>
              <a:t> fraktur pelvis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rupture </a:t>
            </a:r>
            <a:r>
              <a:rPr lang="en-US" dirty="0" err="1"/>
              <a:t>uretra</a:t>
            </a:r>
            <a:r>
              <a:rPr lang="en-US" dirty="0"/>
              <a:t> (hematoma </a:t>
            </a:r>
            <a:r>
              <a:rPr lang="en-US" dirty="0" err="1"/>
              <a:t>skrotum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meatus </a:t>
            </a:r>
            <a:r>
              <a:rPr lang="en-US" dirty="0" err="1"/>
              <a:t>uretra</a:t>
            </a:r>
            <a:r>
              <a:rPr lang="en-US" dirty="0"/>
              <a:t>),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perbedaan</a:t>
            </a:r>
            <a:r>
              <a:rPr lang="en-US" dirty="0"/>
              <a:t> Panjang </a:t>
            </a:r>
            <a:r>
              <a:rPr lang="en-US" dirty="0" err="1"/>
              <a:t>ekstremitas</a:t>
            </a:r>
            <a:r>
              <a:rPr lang="en-US" dirty="0"/>
              <a:t>, dan </a:t>
            </a:r>
            <a:r>
              <a:rPr lang="en-US" dirty="0" err="1"/>
              <a:t>kelainan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berupa</a:t>
            </a:r>
            <a:r>
              <a:rPr lang="en-US" dirty="0"/>
              <a:t> kaki yang </a:t>
            </a:r>
            <a:r>
              <a:rPr lang="en-US" dirty="0" err="1"/>
              <a:t>berotasi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fraktur yang </a:t>
            </a:r>
            <a:r>
              <a:rPr lang="en-US" dirty="0" err="1"/>
              <a:t>terlihat</a:t>
            </a:r>
            <a:r>
              <a:rPr lang="en-US" dirty="0"/>
              <a:t>. Pada </a:t>
            </a:r>
            <a:r>
              <a:rPr lang="en-US" dirty="0" err="1"/>
              <a:t>pasien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hindari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manual </a:t>
            </a:r>
            <a:r>
              <a:rPr lang="en-US" dirty="0" err="1"/>
              <a:t>manipulasi</a:t>
            </a:r>
            <a:r>
              <a:rPr lang="en-US" dirty="0"/>
              <a:t> pelvis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pelepasan</a:t>
            </a:r>
            <a:r>
              <a:rPr lang="en-US" dirty="0"/>
              <a:t> </a:t>
            </a:r>
            <a:r>
              <a:rPr lang="en-US" dirty="0" err="1"/>
              <a:t>bekuan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dan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perdarahan</a:t>
            </a:r>
            <a:r>
              <a:rPr lang="en-US" dirty="0"/>
              <a:t> </a:t>
            </a:r>
            <a:r>
              <a:rPr lang="en-US" dirty="0" err="1"/>
              <a:t>lanjutan</a:t>
            </a:r>
            <a:endParaRPr lang="en-US" dirty="0"/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298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6E99-51E2-3102-5C9C-35943FC6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592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PENGKAJIAN DAN STABILISASI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426B-69DE-8403-D3BA-84930D0BE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4" y="1966823"/>
            <a:ext cx="5124090" cy="46582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PENGKAJIAN PELVIS</a:t>
            </a:r>
          </a:p>
          <a:p>
            <a:pPr marL="0" indent="0" algn="just">
              <a:buNone/>
            </a:pP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palpitasi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lembut</a:t>
            </a:r>
            <a:r>
              <a:rPr lang="en-US" dirty="0"/>
              <a:t> pada </a:t>
            </a:r>
            <a:r>
              <a:rPr lang="en-US" dirty="0" err="1"/>
              <a:t>tulang</a:t>
            </a:r>
            <a:r>
              <a:rPr lang="en-US" dirty="0"/>
              <a:t> pelvis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mengetahui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nyeri</a:t>
            </a:r>
            <a:r>
              <a:rPr lang="en-US" dirty="0"/>
              <a:t> dan fraktur</a:t>
            </a:r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BE9E7-1130-432D-834B-F1FD3B4AB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66822"/>
            <a:ext cx="5351751" cy="39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30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6E99-51E2-3102-5C9C-35943FC6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592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PENGKAJIAN DAN STABILISASI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426B-69DE-8403-D3BA-84930D0BE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4" y="1966823"/>
            <a:ext cx="11490384" cy="46582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BERIKAN TATALAKSANA PADA AIRWAY, BREATHING DAN CIRCULATION, SETELAH ITU PASANG GASTRIC TUBE DAN KATETER URINE,</a:t>
            </a:r>
          </a:p>
          <a:p>
            <a:pPr marL="0" indent="0" algn="just">
              <a:buNone/>
            </a:pPr>
            <a:r>
              <a:rPr lang="en-US" dirty="0"/>
              <a:t>TUJUAN DARI PEMASANGAN GASTRIC TUBE :</a:t>
            </a:r>
          </a:p>
          <a:p>
            <a:pPr marL="514350" indent="-514350" algn="just">
              <a:buAutoNum type="arabicPeriod"/>
            </a:pPr>
            <a:r>
              <a:rPr lang="en-US" dirty="0"/>
              <a:t>MENGURANGI DILATASI DAN DEKOMPRESI ABDOMEN.</a:t>
            </a:r>
          </a:p>
          <a:p>
            <a:pPr marL="514350" indent="-514350" algn="just">
              <a:buAutoNum type="arabicPeriod"/>
            </a:pPr>
            <a:r>
              <a:rPr lang="en-US" dirty="0"/>
              <a:t>MENGURANGI RESIKO ASPIRASI.</a:t>
            </a:r>
          </a:p>
          <a:p>
            <a:pPr marL="514350" indent="-514350" algn="just">
              <a:buAutoNum type="arabicPeriod"/>
            </a:pPr>
            <a:r>
              <a:rPr lang="en-US" dirty="0"/>
              <a:t>ADANYA DARAH DI SELANG MENANDAKAN ADANUA CIDERA PADA ESOPAGUS ATAU GI BAGIAN ATAS</a:t>
            </a:r>
          </a:p>
          <a:p>
            <a:pPr marL="514350" indent="-514350" algn="just">
              <a:buAutoNum type="arabicPeriod"/>
            </a:pPr>
            <a:r>
              <a:rPr lang="en-US" dirty="0"/>
              <a:t>JIKA PASIEN MENGALAMI FRAKTUR WAJAH ATAU ADANYA FRAKTUR BASIS KRANII</a:t>
            </a:r>
          </a:p>
        </p:txBody>
      </p:sp>
    </p:spTree>
    <p:extLst>
      <p:ext uri="{BB962C8B-B14F-4D97-AF65-F5344CB8AC3E}">
        <p14:creationId xmlns:p14="http://schemas.microsoft.com/office/powerpoint/2010/main" val="3183712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DC86C-921A-28A5-0F3E-1409CCB0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948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PEMERIKSAAN PENUNJANG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03612-363E-B091-A2A4-E1ABBC796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9" t="11321" r="21533" b="7673"/>
          <a:stretch/>
        </p:blipFill>
        <p:spPr>
          <a:xfrm>
            <a:off x="2702224" y="1468455"/>
            <a:ext cx="6787552" cy="52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75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D8E3-8456-662A-4500-843E6C45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STABILISASI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5685B-C893-30FF-04CC-72F5A0CC2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KONTROL PERDARAHAN YANG TERUS MENERUS ©</a:t>
            </a:r>
          </a:p>
          <a:p>
            <a:pPr marL="0" indent="0">
              <a:buNone/>
            </a:pPr>
            <a:r>
              <a:rPr lang="en-US" dirty="0"/>
              <a:t>MANAJEMEN AIRWAY (A)</a:t>
            </a:r>
          </a:p>
          <a:p>
            <a:pPr marL="0" indent="0">
              <a:buNone/>
            </a:pPr>
            <a:r>
              <a:rPr lang="en-US" dirty="0"/>
              <a:t>MANAJEMEN PERNAFASAN (B)</a:t>
            </a:r>
            <a:endParaRPr lang="en-ID" dirty="0"/>
          </a:p>
          <a:p>
            <a:pPr marL="0" indent="0">
              <a:buNone/>
            </a:pPr>
            <a:r>
              <a:rPr lang="en-ID" dirty="0"/>
              <a:t>MANAJEMEN SIRKULASI (C) :</a:t>
            </a:r>
          </a:p>
          <a:p>
            <a:pPr marL="514350" indent="-514350" algn="just">
              <a:buAutoNum type="arabicPeriod"/>
            </a:pPr>
            <a:r>
              <a:rPr lang="en-ID" dirty="0"/>
              <a:t>Pasang IV Line dan </a:t>
            </a:r>
            <a:r>
              <a:rPr lang="en-ID" dirty="0" err="1"/>
              <a:t>berikan</a:t>
            </a:r>
            <a:r>
              <a:rPr lang="en-ID" dirty="0"/>
              <a:t> </a:t>
            </a:r>
            <a:r>
              <a:rPr lang="en-ID" dirty="0" err="1"/>
              <a:t>cairan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mempertahankan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sistolik</a:t>
            </a:r>
            <a:r>
              <a:rPr lang="en-ID" dirty="0"/>
              <a:t> 80-90 mmHg (</a:t>
            </a:r>
            <a:r>
              <a:rPr lang="en-ID" dirty="0" err="1"/>
              <a:t>catatan</a:t>
            </a:r>
            <a:r>
              <a:rPr lang="en-ID" dirty="0"/>
              <a:t> : </a:t>
            </a:r>
            <a:r>
              <a:rPr lang="en-ID" dirty="0" err="1"/>
              <a:t>resusitasi</a:t>
            </a:r>
            <a:r>
              <a:rPr lang="en-ID" dirty="0"/>
              <a:t> </a:t>
            </a:r>
            <a:r>
              <a:rPr lang="en-ID" dirty="0" err="1"/>
              <a:t>cairan</a:t>
            </a:r>
            <a:r>
              <a:rPr lang="en-ID" dirty="0"/>
              <a:t> </a:t>
            </a:r>
            <a:r>
              <a:rPr lang="en-ID" dirty="0" err="1"/>
              <a:t>agresif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pelepasan</a:t>
            </a:r>
            <a:r>
              <a:rPr lang="en-ID" dirty="0"/>
              <a:t> </a:t>
            </a:r>
            <a:r>
              <a:rPr lang="en-ID" dirty="0" err="1"/>
              <a:t>bekuan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dan </a:t>
            </a:r>
            <a:r>
              <a:rPr lang="en-ID" dirty="0" err="1"/>
              <a:t>menambah</a:t>
            </a:r>
            <a:r>
              <a:rPr lang="en-ID" dirty="0"/>
              <a:t> </a:t>
            </a:r>
            <a:r>
              <a:rPr lang="en-ID" dirty="0" err="1"/>
              <a:t>perdarahan</a:t>
            </a:r>
            <a:r>
              <a:rPr lang="en-ID" dirty="0"/>
              <a:t>)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05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D8E3-8456-662A-4500-843E6C45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STABILISASI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5685B-C893-30FF-04CC-72F5A0CC2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5257800" cy="385985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err="1"/>
              <a:t>Tutupi</a:t>
            </a:r>
            <a:r>
              <a:rPr lang="en-US" dirty="0"/>
              <a:t> Organ Yang </a:t>
            </a:r>
            <a:r>
              <a:rPr lang="en-US" dirty="0" err="1"/>
              <a:t>Terkeluar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Kassa</a:t>
            </a:r>
            <a:r>
              <a:rPr lang="en-US" dirty="0"/>
              <a:t> </a:t>
            </a:r>
            <a:r>
              <a:rPr lang="en-US" dirty="0" err="1"/>
              <a:t>Lembab</a:t>
            </a:r>
            <a:r>
              <a:rPr lang="en-US" dirty="0"/>
              <a:t> Yang Telah Di </a:t>
            </a:r>
            <a:r>
              <a:rPr lang="en-US" dirty="0" err="1"/>
              <a:t>Basahi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Air </a:t>
            </a:r>
            <a:r>
              <a:rPr lang="en-US" dirty="0" err="1"/>
              <a:t>Atau</a:t>
            </a:r>
            <a:r>
              <a:rPr lang="en-US" dirty="0"/>
              <a:t> Saline </a:t>
            </a:r>
            <a:r>
              <a:rPr lang="en-US" dirty="0" err="1"/>
              <a:t>Steril</a:t>
            </a:r>
            <a:r>
              <a:rPr lang="en-US" dirty="0"/>
              <a:t>. Bila Jarak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Transportasi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Lama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Diatas</a:t>
            </a:r>
            <a:r>
              <a:rPr lang="en-US" dirty="0"/>
              <a:t> </a:t>
            </a:r>
            <a:r>
              <a:rPr lang="en-US" dirty="0" err="1"/>
              <a:t>Kasa</a:t>
            </a:r>
            <a:r>
              <a:rPr lang="en-US" dirty="0"/>
              <a:t> Bisa </a:t>
            </a:r>
            <a:r>
              <a:rPr lang="en-US" dirty="0" err="1"/>
              <a:t>Ditutupi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Plastik</a:t>
            </a:r>
            <a:r>
              <a:rPr lang="en-US" dirty="0"/>
              <a:t> </a:t>
            </a:r>
            <a:r>
              <a:rPr lang="en-US" dirty="0" err="1"/>
              <a:t>Pembungkus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Aluminium</a:t>
            </a:r>
            <a:r>
              <a:rPr lang="en-US" dirty="0"/>
              <a:t> Foil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Mengeringnya</a:t>
            </a:r>
            <a:r>
              <a:rPr lang="en-US" dirty="0"/>
              <a:t> </a:t>
            </a:r>
            <a:r>
              <a:rPr lang="en-US" dirty="0" err="1"/>
              <a:t>Kasa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6AC90-3B37-22DB-2F5E-32926A0DD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8" t="21621" r="31537" b="12793"/>
          <a:stretch/>
        </p:blipFill>
        <p:spPr>
          <a:xfrm>
            <a:off x="6096000" y="1998108"/>
            <a:ext cx="5257801" cy="44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03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D089-6FF1-D596-5181-18112BBE7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6639-33CC-4C75-BC74-45C4137BA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American College Of Surgeons. Committee On Trauma. (2018) ATLS: Advanced Trauma Life Support Student Course Manual.</a:t>
            </a:r>
            <a:endParaRPr lang="en-ID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Proust, A., &amp; Han, K. (2018) International Trauma Life Support For Emergency Care Providers. Pearson.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04216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6B29-535A-94FC-3E8A-5DC463A8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985958" cy="1045231"/>
          </a:xfrm>
        </p:spPr>
        <p:txBody>
          <a:bodyPr>
            <a:normAutofit/>
          </a:bodyPr>
          <a:lstStyle/>
          <a:p>
            <a:r>
              <a:rPr lang="en-US" dirty="0"/>
              <a:t>OPEN PNEUMOTORAX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D94E2-ED56-0C25-48FC-4474D02D2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892" y="1909283"/>
            <a:ext cx="5226298" cy="4259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A84376-1079-A15F-EF66-C076F654FF6A}"/>
              </a:ext>
            </a:extLst>
          </p:cNvPr>
          <p:cNvSpPr txBox="1"/>
          <p:nvPr/>
        </p:nvSpPr>
        <p:spPr>
          <a:xfrm>
            <a:off x="6538313" y="2497763"/>
            <a:ext cx="235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Collapse </a:t>
            </a:r>
            <a:r>
              <a:rPr lang="en-US" dirty="0" err="1">
                <a:latin typeface="Bodoni MT" panose="02070603080606020203" pitchFamily="18" charset="0"/>
              </a:rPr>
              <a:t>paru</a:t>
            </a:r>
            <a:endParaRPr lang="en-ID" dirty="0">
              <a:latin typeface="Bodoni MT" panose="020706030806060202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E07C5-E789-C82A-2E87-F780803B31B4}"/>
              </a:ext>
            </a:extLst>
          </p:cNvPr>
          <p:cNvSpPr txBox="1"/>
          <p:nvPr/>
        </p:nvSpPr>
        <p:spPr>
          <a:xfrm>
            <a:off x="5994850" y="3481924"/>
            <a:ext cx="235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Bodoni MT" panose="02070603080606020203" pitchFamily="18" charset="0"/>
              </a:rPr>
              <a:t>Pneumotorax</a:t>
            </a:r>
            <a:endParaRPr lang="en-ID" dirty="0">
              <a:latin typeface="Bodoni MT" panose="020706030806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33790-47E4-FB4D-FCC8-D3C2A0744F22}"/>
              </a:ext>
            </a:extLst>
          </p:cNvPr>
          <p:cNvSpPr txBox="1"/>
          <p:nvPr/>
        </p:nvSpPr>
        <p:spPr>
          <a:xfrm>
            <a:off x="5344064" y="4361456"/>
            <a:ext cx="235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doni MT" panose="02070603080606020203" pitchFamily="18" charset="0"/>
              </a:rPr>
              <a:t>Sucking chest wound</a:t>
            </a:r>
            <a:endParaRPr lang="en-ID" dirty="0">
              <a:latin typeface="Bodoni MT" panose="02070603080606020203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288BF1-BFBD-9B2D-5A00-35C7194F55EE}"/>
              </a:ext>
            </a:extLst>
          </p:cNvPr>
          <p:cNvCxnSpPr>
            <a:cxnSpLocks/>
          </p:cNvCxnSpPr>
          <p:nvPr/>
        </p:nvCxnSpPr>
        <p:spPr>
          <a:xfrm>
            <a:off x="7651630" y="4572000"/>
            <a:ext cx="6211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B05671-3DEE-FA8D-FAB6-950DB8AEB113}"/>
              </a:ext>
            </a:extLst>
          </p:cNvPr>
          <p:cNvCxnSpPr>
            <a:cxnSpLocks/>
          </p:cNvCxnSpPr>
          <p:nvPr/>
        </p:nvCxnSpPr>
        <p:spPr>
          <a:xfrm>
            <a:off x="7888856" y="3709720"/>
            <a:ext cx="819002" cy="571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AA1F51-A603-A597-6C70-AAF226DB61F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715819" y="2867095"/>
            <a:ext cx="1359170" cy="67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678E3-D6FE-3E32-FAF7-4AFF39F2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129" y="1921331"/>
            <a:ext cx="6226834" cy="385985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luka</a:t>
            </a:r>
            <a:r>
              <a:rPr lang="en-US" dirty="0"/>
              <a:t> </a:t>
            </a:r>
            <a:r>
              <a:rPr lang="en-US" dirty="0" err="1"/>
              <a:t>terbuka</a:t>
            </a:r>
            <a:r>
              <a:rPr lang="en-US" dirty="0"/>
              <a:t> pada </a:t>
            </a:r>
            <a:r>
              <a:rPr lang="en-US" dirty="0" err="1"/>
              <a:t>dindingng</a:t>
            </a:r>
            <a:r>
              <a:rPr lang="en-US" dirty="0"/>
              <a:t> dada &gt; 3 cm (diameter &gt; 2/3 Lebar </a:t>
            </a:r>
            <a:r>
              <a:rPr lang="en-US" dirty="0" err="1"/>
              <a:t>trakea</a:t>
            </a:r>
            <a:r>
              <a:rPr lang="en-US" dirty="0"/>
              <a:t>)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masuk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dinding</a:t>
            </a:r>
            <a:r>
              <a:rPr lang="en-US" dirty="0"/>
              <a:t> dada dan </a:t>
            </a:r>
            <a:r>
              <a:rPr lang="en-US" dirty="0" err="1"/>
              <a:t>menciptakan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Sucking Chest Wound 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7228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C6B29-535A-94FC-3E8A-5DC463A88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985958" cy="1045231"/>
          </a:xfrm>
        </p:spPr>
        <p:txBody>
          <a:bodyPr>
            <a:normAutofit/>
          </a:bodyPr>
          <a:lstStyle/>
          <a:p>
            <a:r>
              <a:rPr lang="en-US" dirty="0"/>
              <a:t>OPEN PNEUMOTORAX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6A438-1FBC-4A1F-AFF0-CF678CA89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9" t="56423" r="41830" b="10569"/>
          <a:stretch/>
        </p:blipFill>
        <p:spPr>
          <a:xfrm>
            <a:off x="838200" y="2294679"/>
            <a:ext cx="7370956" cy="37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80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43890-8C26-646C-C8F4-9E7A220AC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5519468" cy="1045231"/>
          </a:xfrm>
        </p:spPr>
        <p:txBody>
          <a:bodyPr/>
          <a:lstStyle/>
          <a:p>
            <a:pPr algn="ctr"/>
            <a:r>
              <a:rPr lang="en-US" dirty="0"/>
              <a:t>TINDAKAN 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A931-CD2F-B392-CCDB-23CFD6DD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00399"/>
            <a:ext cx="5519468" cy="86264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KASSA TIGA SISI </a:t>
            </a:r>
          </a:p>
          <a:p>
            <a:pPr marL="0" indent="0" algn="ctr">
              <a:buNone/>
            </a:pPr>
            <a:r>
              <a:rPr lang="en-US" dirty="0"/>
              <a:t>(OCLUSIVE DRESSING)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7D2EB-F661-5C0C-DF06-F96D195D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252" y="971883"/>
            <a:ext cx="6159717" cy="44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86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FB20-98BB-8F76-8A2C-815A837F0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222" y="2461354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TENSION PNEUMTHORAX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40522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E7CB3-154A-B77C-7E80-59B79428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TENSION PNEUMOTHORAX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577E4-EA94-B660-CCF9-9DB273B27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53" y="2310427"/>
            <a:ext cx="5657491" cy="385985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TENSION PNEUMOTHORAX </a:t>
            </a:r>
            <a:r>
              <a:rPr lang="en-US" dirty="0" err="1"/>
              <a:t>terjadi</a:t>
            </a:r>
            <a:r>
              <a:rPr lang="en-US" dirty="0"/>
              <a:t> Ketika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terperangkap</a:t>
            </a:r>
            <a:r>
              <a:rPr lang="en-US" dirty="0"/>
              <a:t> di </a:t>
            </a:r>
            <a:r>
              <a:rPr lang="en-US" dirty="0" err="1"/>
              <a:t>antara</a:t>
            </a:r>
            <a:r>
              <a:rPr lang="en-US" dirty="0"/>
              <a:t> pleura visceral dan parietal. Udara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dikarenakan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mekanisme</a:t>
            </a:r>
            <a:r>
              <a:rPr lang="en-US" dirty="0"/>
              <a:t> </a:t>
            </a:r>
            <a:r>
              <a:rPr lang="en-US" dirty="0" err="1"/>
              <a:t>katup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arah</a:t>
            </a:r>
            <a:r>
              <a:rPr lang="en-US" dirty="0"/>
              <a:t> yang </a:t>
            </a:r>
            <a:r>
              <a:rPr lang="en-US" dirty="0" err="1"/>
              <a:t>mencegah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rongga</a:t>
            </a:r>
            <a:r>
              <a:rPr lang="en-US" dirty="0"/>
              <a:t> pleura (</a:t>
            </a:r>
            <a:r>
              <a:rPr lang="en-US" dirty="0" err="1"/>
              <a:t>mekanisme</a:t>
            </a:r>
            <a:r>
              <a:rPr lang="en-US" dirty="0"/>
              <a:t> ventil)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E3BFB-19E1-EEC3-46CE-AE44D6B5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344" y="1984455"/>
            <a:ext cx="5313800" cy="43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54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1251</Words>
  <Application>Microsoft Office PowerPoint</Application>
  <PresentationFormat>Widescreen</PresentationFormat>
  <Paragraphs>173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Bahnschrift Condensed</vt:lpstr>
      <vt:lpstr>Bodoni MT</vt:lpstr>
      <vt:lpstr>Calibri</vt:lpstr>
      <vt:lpstr>Calibri Light</vt:lpstr>
      <vt:lpstr>Times New Roman</vt:lpstr>
      <vt:lpstr>Wingdings</vt:lpstr>
      <vt:lpstr>Office Theme</vt:lpstr>
      <vt:lpstr>Custom Design</vt:lpstr>
      <vt:lpstr>JENIS-JENIS  TRAUMA THORAX</vt:lpstr>
      <vt:lpstr>VIDEO PERKENALAN</vt:lpstr>
      <vt:lpstr>JENIS TRAUMA THORAX</vt:lpstr>
      <vt:lpstr>OPEN PNEUMOTHORAX</vt:lpstr>
      <vt:lpstr>OPEN PNEUMOTORAX</vt:lpstr>
      <vt:lpstr>OPEN PNEUMOTORAX</vt:lpstr>
      <vt:lpstr>TINDAKAN </vt:lpstr>
      <vt:lpstr>TENSION PNEUMTHORAX</vt:lpstr>
      <vt:lpstr>TENSION PNEUMOTHORAX</vt:lpstr>
      <vt:lpstr>TENSION PNEUMOTHORAX</vt:lpstr>
      <vt:lpstr>TENSION PNEUMOTHORAX</vt:lpstr>
      <vt:lpstr>TENSION PNEUMOTHORAX</vt:lpstr>
      <vt:lpstr>TINDAKAN </vt:lpstr>
      <vt:lpstr>TINDAKAN </vt:lpstr>
      <vt:lpstr>MASIF HEMATOTHORAX</vt:lpstr>
      <vt:lpstr>MASIF HEMATOTHORAX</vt:lpstr>
      <vt:lpstr>MASIF HEMATOTHORAX</vt:lpstr>
      <vt:lpstr>PERBEDAAN TENSION &amp; MASIF HEMATHORAX</vt:lpstr>
      <vt:lpstr>TINDAKAN</vt:lpstr>
      <vt:lpstr>TINDAKAN</vt:lpstr>
      <vt:lpstr>TATALAKSANA </vt:lpstr>
      <vt:lpstr>FLAIL CHEST </vt:lpstr>
      <vt:lpstr>FLAIL CHEST</vt:lpstr>
      <vt:lpstr>TANDA DAN GEJALA FLAIL CHEST</vt:lpstr>
      <vt:lpstr>FLAIL CHEST</vt:lpstr>
      <vt:lpstr>FLAIL CHEST</vt:lpstr>
      <vt:lpstr>TINDAKAN </vt:lpstr>
      <vt:lpstr>CARDIAC TAMPONADE</vt:lpstr>
      <vt:lpstr>CARDIAC TAMPONADE</vt:lpstr>
      <vt:lpstr>CARDIAC TAMPONADE</vt:lpstr>
      <vt:lpstr>TINDAKAN</vt:lpstr>
      <vt:lpstr>TRAUMA ABDOMEN</vt:lpstr>
      <vt:lpstr>REVIEW ANATOMI ABDOMEN</vt:lpstr>
      <vt:lpstr>REVIEW ANATOMI ABDOMEN</vt:lpstr>
      <vt:lpstr>TIPE CIDERA ABDOMEN</vt:lpstr>
      <vt:lpstr>TIPE CIDERA ABDOMEN</vt:lpstr>
      <vt:lpstr>PENGERTIAN TRAUMA ABDOMEN</vt:lpstr>
      <vt:lpstr>PENGKAJIAN DAN STABILISASI</vt:lpstr>
      <vt:lpstr>PENGKAJIAN DAN STABILISASI</vt:lpstr>
      <vt:lpstr>PENGKAJIAN DAN STABILISASI</vt:lpstr>
      <vt:lpstr>PENGKAJIAN DAN STABILISASI</vt:lpstr>
      <vt:lpstr>PENGKAJIAN DAN STABILISASI</vt:lpstr>
      <vt:lpstr>PENGKAJIAN DAN STABILISASI</vt:lpstr>
      <vt:lpstr>PEMERIKSAAN PENUNJANG</vt:lpstr>
      <vt:lpstr>STABILISASI</vt:lpstr>
      <vt:lpstr>STABILISASI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zulmah astuti</dc:creator>
  <cp:lastModifiedBy>zulmah astuti</cp:lastModifiedBy>
  <cp:revision>23</cp:revision>
  <dcterms:created xsi:type="dcterms:W3CDTF">2023-08-20T08:06:49Z</dcterms:created>
  <dcterms:modified xsi:type="dcterms:W3CDTF">2023-08-27T05:29:37Z</dcterms:modified>
</cp:coreProperties>
</file>